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56" r:id="rId2"/>
    <p:sldId id="257" r:id="rId3"/>
    <p:sldId id="266" r:id="rId4"/>
    <p:sldId id="269" r:id="rId5"/>
    <p:sldId id="279" r:id="rId6"/>
    <p:sldId id="280" r:id="rId7"/>
    <p:sldId id="281" r:id="rId8"/>
    <p:sldId id="271" r:id="rId9"/>
    <p:sldId id="268" r:id="rId10"/>
    <p:sldId id="267" r:id="rId11"/>
    <p:sldId id="270" r:id="rId12"/>
    <p:sldId id="274" r:id="rId13"/>
    <p:sldId id="278" r:id="rId14"/>
    <p:sldId id="272" r:id="rId15"/>
    <p:sldId id="264" r:id="rId16"/>
    <p:sldId id="284" r:id="rId17"/>
    <p:sldId id="287" r:id="rId18"/>
    <p:sldId id="286" r:id="rId19"/>
    <p:sldId id="285" r:id="rId20"/>
    <p:sldId id="28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1" d="100"/>
          <a:sy n="71" d="100"/>
        </p:scale>
        <p:origin x="84" y="4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6CEA48-6A9D-49F1-B494-C13C2171938C}" type="datetimeFigureOut">
              <a:rPr lang="en-US" smtClean="0"/>
              <a:t>2/21/2018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AE639C-9DAF-4D28-AA4D-B2AAC99E830B}" type="slidenum">
              <a:rPr lang="en-US" smtClean="0"/>
              <a:t>‹#›</a:t>
            </a:fld>
            <a:endParaRPr lang="en-US"/>
          </a:p>
        </p:txBody>
      </p:sp>
    </p:spTree>
    <p:extLst>
      <p:ext uri="{BB962C8B-B14F-4D97-AF65-F5344CB8AC3E}">
        <p14:creationId xmlns:p14="http://schemas.microsoft.com/office/powerpoint/2010/main" val="1796067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875B61-E1AD-4BCD-A9D3-286561FEA7B9}" type="slidenum">
              <a:rPr lang="en-US" smtClean="0"/>
              <a:t>8</a:t>
            </a:fld>
            <a:endParaRPr lang="en-US"/>
          </a:p>
        </p:txBody>
      </p:sp>
    </p:spTree>
    <p:extLst>
      <p:ext uri="{BB962C8B-B14F-4D97-AF65-F5344CB8AC3E}">
        <p14:creationId xmlns:p14="http://schemas.microsoft.com/office/powerpoint/2010/main" val="26366576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5A9464-88F2-4C54-B5CE-BAECC2A70363}"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61AC8D7-24D8-4C11-B728-7B80A3E17EA8}"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4A2C466-DA4D-4543-951A-9213B513E37B}"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1C981E2-DA5E-4AC5-AADC-D108A8179727}"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78C8A24-63A9-4295-89A5-91B26141AE83}"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5C4446F2-EE2B-489B-8E90-C4EF13624D78}" type="datetime1">
              <a:rPr lang="en-US" smtClean="0"/>
              <a:t>2/21/2018</a:t>
            </a:fld>
            <a:endParaRPr lang="en-US" dirty="0"/>
          </a:p>
        </p:txBody>
      </p:sp>
      <p:sp>
        <p:nvSpPr>
          <p:cNvPr id="4" name="Footer Placeholder 3"/>
          <p:cNvSpPr>
            <a:spLocks noGrp="1"/>
          </p:cNvSpPr>
          <p:nvPr>
            <p:ph type="ftr" sz="quarter" idx="11"/>
          </p:nvPr>
        </p:nvSpPr>
        <p:spPr/>
        <p:txBody>
          <a:bodyPr/>
          <a:lstStyle/>
          <a:p>
            <a:r>
              <a:rPr lang="en-US"/>
              <a:t>ICC Process Operations             ENGT-1220 Rev 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4230E89-B889-4A58-85A5-8E10D7915E85}" type="datetime1">
              <a:rPr lang="en-US" smtClean="0"/>
              <a:t>2/21/2018</a:t>
            </a:fld>
            <a:endParaRPr lang="en-US" dirty="0"/>
          </a:p>
        </p:txBody>
      </p:sp>
      <p:sp>
        <p:nvSpPr>
          <p:cNvPr id="4" name="Footer Placeholder 3"/>
          <p:cNvSpPr>
            <a:spLocks noGrp="1"/>
          </p:cNvSpPr>
          <p:nvPr>
            <p:ph type="ftr" sz="quarter" idx="11"/>
          </p:nvPr>
        </p:nvSpPr>
        <p:spPr/>
        <p:txBody>
          <a:bodyPr/>
          <a:lstStyle/>
          <a:p>
            <a:r>
              <a:rPr lang="en-US"/>
              <a:t>ICC Process Operations             ENGT-1220 Rev 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CE402A4-E705-47C6-A6E4-C31F3625B661}"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C3B7C7-0459-401F-B04C-AFEB23C9EF3D}"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9472F2-E214-4D50-9557-DF4B5BCE99C1}"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FED944B-73CC-42DD-A447-7C0AD36EAE1C}"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42629DD-3FC4-402C-8E03-7480FE512E77}"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5FA139B-5BB1-4E24-A030-F69E07A6E41F}" type="datetime1">
              <a:rPr lang="en-US" smtClean="0"/>
              <a:t>2/21/2018</a:t>
            </a:fld>
            <a:endParaRPr lang="en-US" dirty="0"/>
          </a:p>
        </p:txBody>
      </p:sp>
      <p:sp>
        <p:nvSpPr>
          <p:cNvPr id="8" name="Footer Placeholder 7"/>
          <p:cNvSpPr>
            <a:spLocks noGrp="1"/>
          </p:cNvSpPr>
          <p:nvPr>
            <p:ph type="ftr" sz="quarter" idx="11"/>
          </p:nvPr>
        </p:nvSpPr>
        <p:spPr/>
        <p:txBody>
          <a:bodyPr/>
          <a:lstStyle/>
          <a:p>
            <a:r>
              <a:rPr lang="en-US"/>
              <a:t>ICC Process Operations             ENGT-1220 Rev A</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7DE3B42-1966-4B62-850A-572E20029B26}" type="datetime1">
              <a:rPr lang="en-US" smtClean="0"/>
              <a:t>2/21/2018</a:t>
            </a:fld>
            <a:endParaRPr lang="en-US" dirty="0"/>
          </a:p>
        </p:txBody>
      </p:sp>
      <p:sp>
        <p:nvSpPr>
          <p:cNvPr id="4" name="Footer Placeholder 3"/>
          <p:cNvSpPr>
            <a:spLocks noGrp="1"/>
          </p:cNvSpPr>
          <p:nvPr>
            <p:ph type="ftr" sz="quarter" idx="11"/>
          </p:nvPr>
        </p:nvSpPr>
        <p:spPr/>
        <p:txBody>
          <a:bodyPr/>
          <a:lstStyle/>
          <a:p>
            <a:r>
              <a:rPr lang="en-US"/>
              <a:t>ICC Process Operations             ENGT-1220 Rev 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6E5FFFB1-7015-432C-A382-834DE6879F26}" type="datetime1">
              <a:rPr lang="en-US" smtClean="0"/>
              <a:t>2/21/2018</a:t>
            </a:fld>
            <a:endParaRPr lang="en-US" dirty="0"/>
          </a:p>
        </p:txBody>
      </p:sp>
      <p:sp>
        <p:nvSpPr>
          <p:cNvPr id="3" name="Footer Placeholder 2"/>
          <p:cNvSpPr>
            <a:spLocks noGrp="1"/>
          </p:cNvSpPr>
          <p:nvPr>
            <p:ph type="ftr" sz="quarter" idx="11"/>
          </p:nvPr>
        </p:nvSpPr>
        <p:spPr/>
        <p:txBody>
          <a:bodyPr/>
          <a:lstStyle/>
          <a:p>
            <a:r>
              <a:rPr lang="en-US"/>
              <a:t>ICC Process Operations             ENGT-1220 Rev A</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F45B215-BD0A-495C-A971-D40112A70F4E}"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DC1A2B9-FE8B-48AF-ACD0-116BA7488409}"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09BB5998-3699-4C16-95E3-A72B66E240B0}" type="datetime1">
              <a:rPr lang="en-US" smtClean="0"/>
              <a:t>2/21/2018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a:t>ICC Process Operations             ENGT-1220 Rev A</a:t>
            </a:r>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Vhc-hEjh12I" TargetMode="External"/><Relationship Id="rId2" Type="http://schemas.openxmlformats.org/officeDocument/2006/relationships/hyperlink" Target="https://www.youtube.com/watch?v=BaEHVpKc-1Q"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gif"/><Relationship Id="rId4" Type="http://schemas.openxmlformats.org/officeDocument/2006/relationships/image" Target="../media/image16.gif"/></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5" Type="http://schemas.openxmlformats.org/officeDocument/2006/relationships/image" Target="../media/image22.gif"/><Relationship Id="rId4" Type="http://schemas.openxmlformats.org/officeDocument/2006/relationships/image" Target="../media/image21.gif"/></Relationships>
</file>

<file path=ppt/slides/_rels/slide1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32EF4-FC4C-45BE-860F-0435BA0AE467}"/>
              </a:ext>
            </a:extLst>
          </p:cNvPr>
          <p:cNvSpPr>
            <a:spLocks noGrp="1"/>
          </p:cNvSpPr>
          <p:nvPr>
            <p:ph type="ctrTitle"/>
          </p:nvPr>
        </p:nvSpPr>
        <p:spPr>
          <a:xfrm>
            <a:off x="1751012" y="903642"/>
            <a:ext cx="8689976" cy="2377440"/>
          </a:xfrm>
        </p:spPr>
        <p:txBody>
          <a:bodyPr>
            <a:normAutofit/>
          </a:bodyPr>
          <a:lstStyle/>
          <a:p>
            <a:r>
              <a:rPr lang="en-US" dirty="0"/>
              <a:t>Technical I</a:t>
            </a:r>
            <a:br>
              <a:rPr lang="en-US" dirty="0"/>
            </a:br>
            <a:r>
              <a:rPr lang="en-US" dirty="0"/>
              <a:t>Rotating Equipment</a:t>
            </a:r>
            <a:br>
              <a:rPr lang="en-US" dirty="0"/>
            </a:br>
            <a:r>
              <a:rPr lang="en-US" dirty="0"/>
              <a:t>Part III</a:t>
            </a:r>
          </a:p>
        </p:txBody>
      </p:sp>
      <p:sp>
        <p:nvSpPr>
          <p:cNvPr id="3" name="Subtitle 2">
            <a:extLst>
              <a:ext uri="{FF2B5EF4-FFF2-40B4-BE49-F238E27FC236}">
                <a16:creationId xmlns:a16="http://schemas.microsoft.com/office/drawing/2014/main" id="{88FE4F30-EE71-4D17-88D8-0A0AC7FDEE0A}"/>
              </a:ext>
            </a:extLst>
          </p:cNvPr>
          <p:cNvSpPr>
            <a:spLocks noGrp="1"/>
          </p:cNvSpPr>
          <p:nvPr>
            <p:ph type="subTitle" idx="1"/>
          </p:nvPr>
        </p:nvSpPr>
        <p:spPr/>
        <p:txBody>
          <a:bodyPr/>
          <a:lstStyle/>
          <a:p>
            <a:r>
              <a:rPr lang="en-US" dirty="0"/>
              <a:t>Pumps</a:t>
            </a:r>
          </a:p>
        </p:txBody>
      </p:sp>
      <p:sp>
        <p:nvSpPr>
          <p:cNvPr id="4" name="Date Placeholder 3">
            <a:extLst>
              <a:ext uri="{FF2B5EF4-FFF2-40B4-BE49-F238E27FC236}">
                <a16:creationId xmlns:a16="http://schemas.microsoft.com/office/drawing/2014/main" id="{446D701C-53D8-4369-9ED4-AC3BBEC2885E}"/>
              </a:ext>
            </a:extLst>
          </p:cNvPr>
          <p:cNvSpPr>
            <a:spLocks noGrp="1"/>
          </p:cNvSpPr>
          <p:nvPr>
            <p:ph type="dt" sz="half" idx="10"/>
          </p:nvPr>
        </p:nvSpPr>
        <p:spPr/>
        <p:txBody>
          <a:bodyPr/>
          <a:lstStyle/>
          <a:p>
            <a:fld id="{51F4136C-7830-4D51-975D-98E68ACBDD23}" type="datetime1">
              <a:rPr lang="en-US" smtClean="0"/>
              <a:t>2/21/2018</a:t>
            </a:fld>
            <a:endParaRPr lang="en-US" dirty="0"/>
          </a:p>
        </p:txBody>
      </p:sp>
      <p:sp>
        <p:nvSpPr>
          <p:cNvPr id="5" name="Footer Placeholder 4">
            <a:extLst>
              <a:ext uri="{FF2B5EF4-FFF2-40B4-BE49-F238E27FC236}">
                <a16:creationId xmlns:a16="http://schemas.microsoft.com/office/drawing/2014/main" id="{828BFACD-718F-43F6-9567-AEB5C1526A4E}"/>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DAD879B6-5E94-4AD9-A273-F29EB8339B01}"/>
              </a:ext>
            </a:extLst>
          </p:cNvPr>
          <p:cNvSpPr>
            <a:spLocks noGrp="1"/>
          </p:cNvSpPr>
          <p:nvPr>
            <p:ph type="sldNum" sz="quarter" idx="12"/>
          </p:nvPr>
        </p:nvSpPr>
        <p:spPr/>
        <p:txBody>
          <a:bodyPr/>
          <a:lstStyle/>
          <a:p>
            <a:fld id="{6D22F896-40B5-4ADD-8801-0D06FADFA095}" type="slidenum">
              <a:rPr lang="en-US" smtClean="0"/>
              <a:t>1</a:t>
            </a:fld>
            <a:endParaRPr lang="en-US" dirty="0"/>
          </a:p>
        </p:txBody>
      </p:sp>
      <p:pic>
        <p:nvPicPr>
          <p:cNvPr id="7" name="Picture 6">
            <a:extLst>
              <a:ext uri="{FF2B5EF4-FFF2-40B4-BE49-F238E27FC236}">
                <a16:creationId xmlns:a16="http://schemas.microsoft.com/office/drawing/2014/main" id="{1345291A-7FD4-47DE-A49B-861C21DD56F6}"/>
              </a:ext>
            </a:extLst>
          </p:cNvPr>
          <p:cNvPicPr>
            <a:picLocks noChangeAspect="1"/>
          </p:cNvPicPr>
          <p:nvPr/>
        </p:nvPicPr>
        <p:blipFill>
          <a:blip r:embed="rId2"/>
          <a:stretch>
            <a:fillRect/>
          </a:stretch>
        </p:blipFill>
        <p:spPr>
          <a:xfrm>
            <a:off x="709670" y="5159375"/>
            <a:ext cx="762000" cy="762000"/>
          </a:xfrm>
          <a:prstGeom prst="rect">
            <a:avLst/>
          </a:prstGeom>
        </p:spPr>
      </p:pic>
      <p:sp>
        <p:nvSpPr>
          <p:cNvPr id="8" name="Rectangle 7">
            <a:extLst>
              <a:ext uri="{FF2B5EF4-FFF2-40B4-BE49-F238E27FC236}">
                <a16:creationId xmlns:a16="http://schemas.microsoft.com/office/drawing/2014/main" id="{4112B219-118A-4424-8AD3-24DAFB480E1F}"/>
              </a:ext>
            </a:extLst>
          </p:cNvPr>
          <p:cNvSpPr/>
          <p:nvPr/>
        </p:nvSpPr>
        <p:spPr>
          <a:xfrm>
            <a:off x="1399487" y="5267709"/>
            <a:ext cx="701040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Tree>
    <p:extLst>
      <p:ext uri="{BB962C8B-B14F-4D97-AF65-F5344CB8AC3E}">
        <p14:creationId xmlns:p14="http://schemas.microsoft.com/office/powerpoint/2010/main" val="746360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73718-4F2A-4604-872D-35F6BD90B4FF}"/>
              </a:ext>
            </a:extLst>
          </p:cNvPr>
          <p:cNvSpPr>
            <a:spLocks noGrp="1"/>
          </p:cNvSpPr>
          <p:nvPr>
            <p:ph type="title"/>
          </p:nvPr>
        </p:nvSpPr>
        <p:spPr>
          <a:xfrm>
            <a:off x="913775" y="618518"/>
            <a:ext cx="10364451" cy="812250"/>
          </a:xfrm>
        </p:spPr>
        <p:txBody>
          <a:bodyPr/>
          <a:lstStyle/>
          <a:p>
            <a:r>
              <a:rPr lang="en-US" dirty="0"/>
              <a:t>How it works: Overview Cont.</a:t>
            </a:r>
          </a:p>
        </p:txBody>
      </p:sp>
      <p:sp>
        <p:nvSpPr>
          <p:cNvPr id="3" name="Content Placeholder 2">
            <a:extLst>
              <a:ext uri="{FF2B5EF4-FFF2-40B4-BE49-F238E27FC236}">
                <a16:creationId xmlns:a16="http://schemas.microsoft.com/office/drawing/2014/main" id="{996EBCBF-6535-42FE-AD40-A1EA2CDDCDE4}"/>
              </a:ext>
            </a:extLst>
          </p:cNvPr>
          <p:cNvSpPr>
            <a:spLocks noGrp="1"/>
          </p:cNvSpPr>
          <p:nvPr>
            <p:ph sz="quarter" idx="13"/>
          </p:nvPr>
        </p:nvSpPr>
        <p:spPr>
          <a:xfrm>
            <a:off x="913774" y="1430768"/>
            <a:ext cx="5562330" cy="5023820"/>
          </a:xfrm>
        </p:spPr>
        <p:txBody>
          <a:bodyPr>
            <a:normAutofit fontScale="85000" lnSpcReduction="10000"/>
          </a:bodyPr>
          <a:lstStyle/>
          <a:p>
            <a:pPr marL="342900" indent="-342900"/>
            <a:r>
              <a:rPr lang="en-US" dirty="0"/>
              <a:t>Casing Shape: Wider at discharge then where impeller forces liquid against the case</a:t>
            </a:r>
          </a:p>
          <a:p>
            <a:pPr marL="285750" indent="-285750"/>
            <a:endParaRPr lang="en-US" dirty="0"/>
          </a:p>
          <a:p>
            <a:pPr marL="342900" indent="-342900"/>
            <a:r>
              <a:rPr lang="en-US" dirty="0"/>
              <a:t>When the liquid strikes the side of the case, the velocity increases. This accelerated energy is called “Kinetic Energy”</a:t>
            </a:r>
          </a:p>
          <a:p>
            <a:pPr marL="285750" indent="-285750"/>
            <a:endParaRPr lang="en-US" dirty="0"/>
          </a:p>
          <a:p>
            <a:pPr marL="342900" indent="-342900"/>
            <a:r>
              <a:rPr lang="en-US" dirty="0"/>
              <a:t>As the liquid travels through the volute, the area of the volute expands allowing the liquid’s velocity to slow down.</a:t>
            </a:r>
          </a:p>
          <a:p>
            <a:pPr marL="285750" indent="-285750"/>
            <a:endParaRPr lang="en-US" dirty="0"/>
          </a:p>
          <a:p>
            <a:pPr marL="342900" indent="-342900"/>
            <a:r>
              <a:rPr lang="en-US" dirty="0"/>
              <a:t>As the liquid slows down, the Kinetic Energy is changed into Potential (pressure) energy. The pressure forces the liquid out of the discharge. </a:t>
            </a:r>
          </a:p>
          <a:p>
            <a:endParaRPr lang="en-US" dirty="0"/>
          </a:p>
        </p:txBody>
      </p:sp>
      <p:pic>
        <p:nvPicPr>
          <p:cNvPr id="4" name="Content Placeholder 3">
            <a:extLst>
              <a:ext uri="{FF2B5EF4-FFF2-40B4-BE49-F238E27FC236}">
                <a16:creationId xmlns:a16="http://schemas.microsoft.com/office/drawing/2014/main" id="{4F6E385D-8F1F-4855-80BC-AC8386F6C373}"/>
              </a:ext>
            </a:extLst>
          </p:cNvPr>
          <p:cNvPicPr>
            <a:picLocks noChangeAspect="1"/>
          </p:cNvPicPr>
          <p:nvPr/>
        </p:nvPicPr>
        <p:blipFill>
          <a:blip r:embed="rId2"/>
          <a:stretch>
            <a:fillRect/>
          </a:stretch>
        </p:blipFill>
        <p:spPr>
          <a:xfrm>
            <a:off x="6863379" y="1430768"/>
            <a:ext cx="4188160" cy="4503399"/>
          </a:xfrm>
          <a:prstGeom prst="rect">
            <a:avLst/>
          </a:prstGeom>
        </p:spPr>
      </p:pic>
      <p:sp>
        <p:nvSpPr>
          <p:cNvPr id="5" name="Date Placeholder 4">
            <a:extLst>
              <a:ext uri="{FF2B5EF4-FFF2-40B4-BE49-F238E27FC236}">
                <a16:creationId xmlns:a16="http://schemas.microsoft.com/office/drawing/2014/main" id="{20A56D1C-C786-4CC4-A85C-446216798076}"/>
              </a:ext>
            </a:extLst>
          </p:cNvPr>
          <p:cNvSpPr>
            <a:spLocks noGrp="1"/>
          </p:cNvSpPr>
          <p:nvPr>
            <p:ph type="dt" sz="half" idx="10"/>
          </p:nvPr>
        </p:nvSpPr>
        <p:spPr/>
        <p:txBody>
          <a:bodyPr/>
          <a:lstStyle/>
          <a:p>
            <a:fld id="{D381D265-4EE0-4C28-999A-00800B72A118}" type="datetime1">
              <a:rPr lang="en-US" smtClean="0"/>
              <a:t>2/21/2018</a:t>
            </a:fld>
            <a:endParaRPr lang="en-US" dirty="0"/>
          </a:p>
        </p:txBody>
      </p:sp>
      <p:sp>
        <p:nvSpPr>
          <p:cNvPr id="6" name="Footer Placeholder 5">
            <a:extLst>
              <a:ext uri="{FF2B5EF4-FFF2-40B4-BE49-F238E27FC236}">
                <a16:creationId xmlns:a16="http://schemas.microsoft.com/office/drawing/2014/main" id="{95BFB182-1CF3-44BC-9BB9-D7FAC071B312}"/>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2D497271-1B02-4514-87F2-2D18C9E44F67}"/>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863847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4C829-1B82-4522-8A73-5F2B2D10B2F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6045F0A-F061-4655-BEC0-8FE4184058CC}"/>
              </a:ext>
            </a:extLst>
          </p:cNvPr>
          <p:cNvSpPr>
            <a:spLocks noGrp="1"/>
          </p:cNvSpPr>
          <p:nvPr>
            <p:ph sz="quarter" idx="13"/>
          </p:nvPr>
        </p:nvSpPr>
        <p:spPr/>
        <p:txBody>
          <a:bodyPr/>
          <a:lstStyle/>
          <a:p>
            <a:r>
              <a:rPr lang="en-US" dirty="0">
                <a:hlinkClick r:id="rId2"/>
              </a:rPr>
              <a:t>https://www.youtube.com/watch?v=BaEHVpKc-1Q</a:t>
            </a:r>
            <a:endParaRPr lang="en-US" dirty="0"/>
          </a:p>
          <a:p>
            <a:r>
              <a:rPr lang="en-US" dirty="0">
                <a:hlinkClick r:id="rId3"/>
              </a:rPr>
              <a:t>https://www.youtube.com/watch?v=Vhc-hEjh12I</a:t>
            </a:r>
            <a:endParaRPr lang="en-US" dirty="0"/>
          </a:p>
          <a:p>
            <a:pPr marL="0" indent="0">
              <a:buNone/>
            </a:pPr>
            <a:endParaRPr lang="en-US" dirty="0"/>
          </a:p>
          <a:p>
            <a:endParaRPr lang="en-US" dirty="0"/>
          </a:p>
        </p:txBody>
      </p:sp>
      <p:sp>
        <p:nvSpPr>
          <p:cNvPr id="4" name="Date Placeholder 3">
            <a:extLst>
              <a:ext uri="{FF2B5EF4-FFF2-40B4-BE49-F238E27FC236}">
                <a16:creationId xmlns:a16="http://schemas.microsoft.com/office/drawing/2014/main" id="{632A28B2-0B7D-419A-91EC-FE287892DD91}"/>
              </a:ext>
            </a:extLst>
          </p:cNvPr>
          <p:cNvSpPr>
            <a:spLocks noGrp="1"/>
          </p:cNvSpPr>
          <p:nvPr>
            <p:ph type="dt" sz="half" idx="10"/>
          </p:nvPr>
        </p:nvSpPr>
        <p:spPr/>
        <p:txBody>
          <a:bodyPr/>
          <a:lstStyle/>
          <a:p>
            <a:fld id="{30794C3A-1962-4B46-AE76-F8F20C7E4917}" type="datetime1">
              <a:rPr lang="en-US" smtClean="0"/>
              <a:t>2/21/2018</a:t>
            </a:fld>
            <a:endParaRPr lang="en-US" dirty="0"/>
          </a:p>
        </p:txBody>
      </p:sp>
      <p:sp>
        <p:nvSpPr>
          <p:cNvPr id="5" name="Footer Placeholder 4">
            <a:extLst>
              <a:ext uri="{FF2B5EF4-FFF2-40B4-BE49-F238E27FC236}">
                <a16:creationId xmlns:a16="http://schemas.microsoft.com/office/drawing/2014/main" id="{44B1D016-6D3C-4907-890D-33EAF6EE9019}"/>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0215999C-6ED4-489E-B833-531F66A2EE23}"/>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2231074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9F7F0-AC76-4BED-A3A8-1B1BB378F6E1}"/>
              </a:ext>
            </a:extLst>
          </p:cNvPr>
          <p:cNvSpPr>
            <a:spLocks noGrp="1"/>
          </p:cNvSpPr>
          <p:nvPr>
            <p:ph type="title"/>
          </p:nvPr>
        </p:nvSpPr>
        <p:spPr>
          <a:xfrm>
            <a:off x="913775" y="618517"/>
            <a:ext cx="10364451" cy="962857"/>
          </a:xfrm>
        </p:spPr>
        <p:txBody>
          <a:bodyPr/>
          <a:lstStyle/>
          <a:p>
            <a:r>
              <a:rPr lang="en-US" dirty="0"/>
              <a:t>Basic pump construction</a:t>
            </a:r>
          </a:p>
        </p:txBody>
      </p:sp>
      <p:pic>
        <p:nvPicPr>
          <p:cNvPr id="4" name="Picture 3">
            <a:extLst>
              <a:ext uri="{FF2B5EF4-FFF2-40B4-BE49-F238E27FC236}">
                <a16:creationId xmlns:a16="http://schemas.microsoft.com/office/drawing/2014/main" id="{ADC92BC6-0BBE-4CBA-843C-59A6F250BF8E}"/>
              </a:ext>
            </a:extLst>
          </p:cNvPr>
          <p:cNvPicPr>
            <a:picLocks noChangeAspect="1"/>
          </p:cNvPicPr>
          <p:nvPr/>
        </p:nvPicPr>
        <p:blipFill>
          <a:blip r:embed="rId2"/>
          <a:stretch>
            <a:fillRect/>
          </a:stretch>
        </p:blipFill>
        <p:spPr>
          <a:xfrm>
            <a:off x="2181970" y="1378622"/>
            <a:ext cx="7252487" cy="5352666"/>
          </a:xfrm>
          <a:prstGeom prst="rect">
            <a:avLst/>
          </a:prstGeom>
        </p:spPr>
      </p:pic>
      <p:sp>
        <p:nvSpPr>
          <p:cNvPr id="3" name="Date Placeholder 2">
            <a:extLst>
              <a:ext uri="{FF2B5EF4-FFF2-40B4-BE49-F238E27FC236}">
                <a16:creationId xmlns:a16="http://schemas.microsoft.com/office/drawing/2014/main" id="{A2217488-36F6-4EB2-9582-C73B3222D1E1}"/>
              </a:ext>
            </a:extLst>
          </p:cNvPr>
          <p:cNvSpPr>
            <a:spLocks noGrp="1"/>
          </p:cNvSpPr>
          <p:nvPr>
            <p:ph type="dt" sz="half" idx="10"/>
          </p:nvPr>
        </p:nvSpPr>
        <p:spPr/>
        <p:txBody>
          <a:bodyPr/>
          <a:lstStyle/>
          <a:p>
            <a:fld id="{AE21BC1E-FFC8-4985-9871-E61FFD481B19}" type="datetime1">
              <a:rPr lang="en-US" smtClean="0"/>
              <a:t>2/21/2018</a:t>
            </a:fld>
            <a:endParaRPr lang="en-US" dirty="0"/>
          </a:p>
        </p:txBody>
      </p:sp>
      <p:sp>
        <p:nvSpPr>
          <p:cNvPr id="5" name="Footer Placeholder 4">
            <a:extLst>
              <a:ext uri="{FF2B5EF4-FFF2-40B4-BE49-F238E27FC236}">
                <a16:creationId xmlns:a16="http://schemas.microsoft.com/office/drawing/2014/main" id="{39A2D0C8-34A7-4EE0-8958-025347288F34}"/>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D3181483-28F6-4BB3-A087-8868E8A1A1DC}"/>
              </a:ext>
            </a:extLst>
          </p:cNvPr>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1453862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839F5-F4CB-4090-B15B-8ACABC707475}"/>
              </a:ext>
            </a:extLst>
          </p:cNvPr>
          <p:cNvSpPr>
            <a:spLocks noGrp="1"/>
          </p:cNvSpPr>
          <p:nvPr>
            <p:ph type="title"/>
          </p:nvPr>
        </p:nvSpPr>
        <p:spPr/>
        <p:txBody>
          <a:bodyPr/>
          <a:lstStyle/>
          <a:p>
            <a:r>
              <a:rPr lang="en-US" dirty="0"/>
              <a:t>Centrifugal Pump Advantages</a:t>
            </a:r>
          </a:p>
        </p:txBody>
      </p:sp>
      <p:sp>
        <p:nvSpPr>
          <p:cNvPr id="3" name="Content Placeholder 2">
            <a:extLst>
              <a:ext uri="{FF2B5EF4-FFF2-40B4-BE49-F238E27FC236}">
                <a16:creationId xmlns:a16="http://schemas.microsoft.com/office/drawing/2014/main" id="{EA4CF69F-2A51-46B7-8343-E0AD4314406E}"/>
              </a:ext>
            </a:extLst>
          </p:cNvPr>
          <p:cNvSpPr>
            <a:spLocks noGrp="1"/>
          </p:cNvSpPr>
          <p:nvPr>
            <p:ph sz="quarter" idx="13"/>
          </p:nvPr>
        </p:nvSpPr>
        <p:spPr/>
        <p:txBody>
          <a:bodyPr>
            <a:normAutofit fontScale="92500" lnSpcReduction="20000"/>
          </a:bodyPr>
          <a:lstStyle/>
          <a:p>
            <a:r>
              <a:rPr lang="en-US" dirty="0"/>
              <a:t>Utilizes small floor space</a:t>
            </a:r>
          </a:p>
          <a:p>
            <a:r>
              <a:rPr lang="en-US" dirty="0"/>
              <a:t>Simple operation</a:t>
            </a:r>
          </a:p>
          <a:p>
            <a:r>
              <a:rPr lang="en-US" dirty="0"/>
              <a:t>Low first cost and maintenance</a:t>
            </a:r>
          </a:p>
          <a:p>
            <a:r>
              <a:rPr lang="en-US" dirty="0"/>
              <a:t>Can handle clean, dirty and slurry products </a:t>
            </a:r>
          </a:p>
          <a:p>
            <a:r>
              <a:rPr lang="en-US" dirty="0"/>
              <a:t>Impeller, shaft and bearings are the only moving parts</a:t>
            </a:r>
          </a:p>
          <a:p>
            <a:r>
              <a:rPr lang="en-US" dirty="0"/>
              <a:t>Fairly quiet operation</a:t>
            </a:r>
          </a:p>
          <a:p>
            <a:r>
              <a:rPr lang="en-US" dirty="0"/>
              <a:t>Can utilize a wide range of fluids and flows</a:t>
            </a:r>
          </a:p>
          <a:p>
            <a:r>
              <a:rPr lang="en-US" dirty="0"/>
              <a:t>Lower operating pressures result in a more compact unit</a:t>
            </a:r>
          </a:p>
          <a:p>
            <a:endParaRPr lang="en-US" dirty="0"/>
          </a:p>
        </p:txBody>
      </p:sp>
      <p:sp>
        <p:nvSpPr>
          <p:cNvPr id="4" name="Date Placeholder 3">
            <a:extLst>
              <a:ext uri="{FF2B5EF4-FFF2-40B4-BE49-F238E27FC236}">
                <a16:creationId xmlns:a16="http://schemas.microsoft.com/office/drawing/2014/main" id="{0E6AAD4F-B459-44FA-A2B2-24AE96E94B22}"/>
              </a:ext>
            </a:extLst>
          </p:cNvPr>
          <p:cNvSpPr>
            <a:spLocks noGrp="1"/>
          </p:cNvSpPr>
          <p:nvPr>
            <p:ph type="dt" sz="half" idx="10"/>
          </p:nvPr>
        </p:nvSpPr>
        <p:spPr/>
        <p:txBody>
          <a:bodyPr/>
          <a:lstStyle/>
          <a:p>
            <a:fld id="{4BA7911F-C480-4F39-B746-017D80F19748}" type="datetime1">
              <a:rPr lang="en-US" smtClean="0"/>
              <a:t>2/21/2018</a:t>
            </a:fld>
            <a:endParaRPr lang="en-US" dirty="0"/>
          </a:p>
        </p:txBody>
      </p:sp>
      <p:sp>
        <p:nvSpPr>
          <p:cNvPr id="5" name="Footer Placeholder 4">
            <a:extLst>
              <a:ext uri="{FF2B5EF4-FFF2-40B4-BE49-F238E27FC236}">
                <a16:creationId xmlns:a16="http://schemas.microsoft.com/office/drawing/2014/main" id="{2295EDD4-A863-4A6E-BE80-89D6F8E4A0A0}"/>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2CBADF38-D963-46A0-ADFE-84B42224C54E}"/>
              </a:ext>
            </a:extLst>
          </p:cNvPr>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392788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ipe(down)">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heel(1)">
                                      <p:cBhvr>
                                        <p:cTn id="19" dur="20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additive="base">
                                        <p:cTn id="3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E5A41-E4AE-42AF-ADC0-D4091E799D23}"/>
              </a:ext>
            </a:extLst>
          </p:cNvPr>
          <p:cNvSpPr>
            <a:spLocks noGrp="1"/>
          </p:cNvSpPr>
          <p:nvPr>
            <p:ph type="title"/>
          </p:nvPr>
        </p:nvSpPr>
        <p:spPr/>
        <p:txBody>
          <a:bodyPr/>
          <a:lstStyle/>
          <a:p>
            <a:r>
              <a:rPr lang="en-US" dirty="0"/>
              <a:t>Centrifugal Pump Disadvantages</a:t>
            </a:r>
          </a:p>
        </p:txBody>
      </p:sp>
      <p:sp>
        <p:nvSpPr>
          <p:cNvPr id="3" name="Content Placeholder 2">
            <a:extLst>
              <a:ext uri="{FF2B5EF4-FFF2-40B4-BE49-F238E27FC236}">
                <a16:creationId xmlns:a16="http://schemas.microsoft.com/office/drawing/2014/main" id="{7962CC09-74D9-4B81-8EE0-3DB7EAEDF83E}"/>
              </a:ext>
            </a:extLst>
          </p:cNvPr>
          <p:cNvSpPr>
            <a:spLocks noGrp="1"/>
          </p:cNvSpPr>
          <p:nvPr>
            <p:ph sz="quarter" idx="13"/>
          </p:nvPr>
        </p:nvSpPr>
        <p:spPr/>
        <p:txBody>
          <a:bodyPr/>
          <a:lstStyle/>
          <a:p>
            <a:r>
              <a:rPr lang="en-US" dirty="0"/>
              <a:t>Are usually not suitable for high pressure delivery at low volumes</a:t>
            </a:r>
          </a:p>
          <a:p>
            <a:r>
              <a:rPr lang="en-US" dirty="0"/>
              <a:t>Usually cannot handle high viscosity liquids</a:t>
            </a:r>
          </a:p>
          <a:p>
            <a:r>
              <a:rPr lang="en-US" dirty="0"/>
              <a:t>Single stage pumps are limited to lower pressure applications</a:t>
            </a:r>
          </a:p>
          <a:p>
            <a:r>
              <a:rPr lang="en-US" dirty="0"/>
              <a:t>Higher pressure applications require multistage pumps</a:t>
            </a:r>
          </a:p>
          <a:p>
            <a:endParaRPr lang="en-US" dirty="0"/>
          </a:p>
        </p:txBody>
      </p:sp>
      <p:sp>
        <p:nvSpPr>
          <p:cNvPr id="4" name="Date Placeholder 3">
            <a:extLst>
              <a:ext uri="{FF2B5EF4-FFF2-40B4-BE49-F238E27FC236}">
                <a16:creationId xmlns:a16="http://schemas.microsoft.com/office/drawing/2014/main" id="{8754AFBB-7F0E-4344-A432-ABAB2E3A21C0}"/>
              </a:ext>
            </a:extLst>
          </p:cNvPr>
          <p:cNvSpPr>
            <a:spLocks noGrp="1"/>
          </p:cNvSpPr>
          <p:nvPr>
            <p:ph type="dt" sz="half" idx="10"/>
          </p:nvPr>
        </p:nvSpPr>
        <p:spPr/>
        <p:txBody>
          <a:bodyPr/>
          <a:lstStyle/>
          <a:p>
            <a:fld id="{CC0CAEB3-00CB-4F8D-A5BD-4AA0EE04C60B}" type="datetime1">
              <a:rPr lang="en-US" smtClean="0"/>
              <a:t>2/21/2018</a:t>
            </a:fld>
            <a:endParaRPr lang="en-US" dirty="0"/>
          </a:p>
        </p:txBody>
      </p:sp>
      <p:sp>
        <p:nvSpPr>
          <p:cNvPr id="5" name="Footer Placeholder 4">
            <a:extLst>
              <a:ext uri="{FF2B5EF4-FFF2-40B4-BE49-F238E27FC236}">
                <a16:creationId xmlns:a16="http://schemas.microsoft.com/office/drawing/2014/main" id="{E60D3567-6BCF-4915-A63D-654C4606C1A0}"/>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DA252C08-BBD6-47BC-BE6D-2CD279C3D37B}"/>
              </a:ext>
            </a:extLst>
          </p:cNvPr>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184611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86849-8AC3-4783-8FA7-C11FF6CD9540}"/>
              </a:ext>
            </a:extLst>
          </p:cNvPr>
          <p:cNvSpPr>
            <a:spLocks noGrp="1"/>
          </p:cNvSpPr>
          <p:nvPr>
            <p:ph type="title"/>
          </p:nvPr>
        </p:nvSpPr>
        <p:spPr/>
        <p:txBody>
          <a:bodyPr/>
          <a:lstStyle/>
          <a:p>
            <a:r>
              <a:rPr lang="en-US" dirty="0"/>
              <a:t>Positive displacement pumps</a:t>
            </a:r>
          </a:p>
        </p:txBody>
      </p:sp>
      <p:sp>
        <p:nvSpPr>
          <p:cNvPr id="3" name="Content Placeholder 2">
            <a:extLst>
              <a:ext uri="{FF2B5EF4-FFF2-40B4-BE49-F238E27FC236}">
                <a16:creationId xmlns:a16="http://schemas.microsoft.com/office/drawing/2014/main" id="{60B14AC1-99BB-4FA1-80CE-688A18C58ABB}"/>
              </a:ext>
            </a:extLst>
          </p:cNvPr>
          <p:cNvSpPr>
            <a:spLocks noGrp="1"/>
          </p:cNvSpPr>
          <p:nvPr>
            <p:ph sz="quarter" idx="13"/>
          </p:nvPr>
        </p:nvSpPr>
        <p:spPr>
          <a:xfrm>
            <a:off x="913774" y="1893346"/>
            <a:ext cx="10363826" cy="4485939"/>
          </a:xfrm>
        </p:spPr>
        <p:txBody>
          <a:bodyPr>
            <a:normAutofit fontScale="77500" lnSpcReduction="20000"/>
          </a:bodyPr>
          <a:lstStyle/>
          <a:p>
            <a:r>
              <a:rPr lang="en-US" dirty="0"/>
              <a:t>Work by positive displacement</a:t>
            </a:r>
          </a:p>
          <a:p>
            <a:r>
              <a:rPr lang="en-US" dirty="0"/>
              <a:t>Utilized for relatively low flows</a:t>
            </a:r>
          </a:p>
          <a:p>
            <a:r>
              <a:rPr lang="en-US" dirty="0"/>
              <a:t>capable of high pressures (10,000+PSI)</a:t>
            </a:r>
          </a:p>
          <a:p>
            <a:r>
              <a:rPr lang="en-US" dirty="0"/>
              <a:t>Multiple designs</a:t>
            </a:r>
          </a:p>
          <a:p>
            <a:pPr lvl="1"/>
            <a:r>
              <a:rPr lang="en-US" dirty="0"/>
              <a:t>Metering pump</a:t>
            </a:r>
          </a:p>
          <a:p>
            <a:pPr lvl="1"/>
            <a:r>
              <a:rPr lang="en-US" dirty="0"/>
              <a:t>Gear</a:t>
            </a:r>
          </a:p>
          <a:p>
            <a:pPr lvl="1"/>
            <a:r>
              <a:rPr lang="en-US" dirty="0"/>
              <a:t>Reciprocating Piston</a:t>
            </a:r>
          </a:p>
          <a:p>
            <a:pPr lvl="1"/>
            <a:r>
              <a:rPr lang="en-US" dirty="0"/>
              <a:t>Vane</a:t>
            </a:r>
          </a:p>
          <a:p>
            <a:pPr lvl="1"/>
            <a:r>
              <a:rPr lang="en-US" dirty="0"/>
              <a:t>Lobe</a:t>
            </a:r>
          </a:p>
          <a:p>
            <a:pPr lvl="1"/>
            <a:r>
              <a:rPr lang="en-US" dirty="0"/>
              <a:t>Diaphragm </a:t>
            </a:r>
          </a:p>
          <a:p>
            <a:pPr lvl="1"/>
            <a:r>
              <a:rPr lang="en-US" dirty="0"/>
              <a:t>Peristaltic</a:t>
            </a:r>
          </a:p>
          <a:p>
            <a:pPr lvl="1"/>
            <a:r>
              <a:rPr lang="en-US" dirty="0"/>
              <a:t>Screw</a:t>
            </a:r>
          </a:p>
          <a:p>
            <a:pPr lvl="1"/>
            <a:r>
              <a:rPr lang="en-US" dirty="0"/>
              <a:t>Progressive cavity</a:t>
            </a:r>
          </a:p>
          <a:p>
            <a:r>
              <a:rPr lang="en-US" dirty="0"/>
              <a:t>Generally limited to fairly clean fluid</a:t>
            </a:r>
          </a:p>
          <a:p>
            <a:pPr lvl="1"/>
            <a:endParaRPr lang="en-US" dirty="0"/>
          </a:p>
          <a:p>
            <a:endParaRPr lang="en-US" dirty="0"/>
          </a:p>
        </p:txBody>
      </p:sp>
      <p:sp>
        <p:nvSpPr>
          <p:cNvPr id="4" name="Date Placeholder 3">
            <a:extLst>
              <a:ext uri="{FF2B5EF4-FFF2-40B4-BE49-F238E27FC236}">
                <a16:creationId xmlns:a16="http://schemas.microsoft.com/office/drawing/2014/main" id="{B65EDD66-FF81-4E4B-92F6-1463196ABF64}"/>
              </a:ext>
            </a:extLst>
          </p:cNvPr>
          <p:cNvSpPr>
            <a:spLocks noGrp="1"/>
          </p:cNvSpPr>
          <p:nvPr>
            <p:ph type="dt" sz="half" idx="10"/>
          </p:nvPr>
        </p:nvSpPr>
        <p:spPr/>
        <p:txBody>
          <a:bodyPr/>
          <a:lstStyle/>
          <a:p>
            <a:fld id="{EBC82253-344A-4E54-A597-D2094B7728EA}" type="datetime1">
              <a:rPr lang="en-US" smtClean="0"/>
              <a:t>2/21/2018</a:t>
            </a:fld>
            <a:endParaRPr lang="en-US" dirty="0"/>
          </a:p>
        </p:txBody>
      </p:sp>
      <p:sp>
        <p:nvSpPr>
          <p:cNvPr id="5" name="Footer Placeholder 4">
            <a:extLst>
              <a:ext uri="{FF2B5EF4-FFF2-40B4-BE49-F238E27FC236}">
                <a16:creationId xmlns:a16="http://schemas.microsoft.com/office/drawing/2014/main" id="{530C97DE-7D3A-42E0-AFCB-F91610F9B645}"/>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9064049F-8D0B-435E-890F-15EBB29E5F56}"/>
              </a:ext>
            </a:extLst>
          </p:cNvPr>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1330957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CB96E-E7AF-4ACE-B71E-673698C75169}"/>
              </a:ext>
            </a:extLst>
          </p:cNvPr>
          <p:cNvSpPr>
            <a:spLocks noGrp="1"/>
          </p:cNvSpPr>
          <p:nvPr>
            <p:ph type="title"/>
          </p:nvPr>
        </p:nvSpPr>
        <p:spPr/>
        <p:txBody>
          <a:bodyPr/>
          <a:lstStyle/>
          <a:p>
            <a:r>
              <a:rPr lang="en-US" dirty="0"/>
              <a:t>Metering Pump</a:t>
            </a:r>
          </a:p>
        </p:txBody>
      </p:sp>
      <p:sp>
        <p:nvSpPr>
          <p:cNvPr id="3" name="Content Placeholder 2">
            <a:extLst>
              <a:ext uri="{FF2B5EF4-FFF2-40B4-BE49-F238E27FC236}">
                <a16:creationId xmlns:a16="http://schemas.microsoft.com/office/drawing/2014/main" id="{75A6B332-A91A-43FA-AE8F-D38DBBF1253B}"/>
              </a:ext>
            </a:extLst>
          </p:cNvPr>
          <p:cNvSpPr>
            <a:spLocks noGrp="1"/>
          </p:cNvSpPr>
          <p:nvPr>
            <p:ph sz="quarter" idx="13"/>
          </p:nvPr>
        </p:nvSpPr>
        <p:spPr>
          <a:xfrm>
            <a:off x="913774" y="2097742"/>
            <a:ext cx="6745671" cy="4034118"/>
          </a:xfrm>
        </p:spPr>
        <p:txBody>
          <a:bodyPr>
            <a:normAutofit/>
          </a:bodyPr>
          <a:lstStyle/>
          <a:p>
            <a:r>
              <a:rPr lang="en-US" dirty="0"/>
              <a:t>Used for product/chemical injection </a:t>
            </a:r>
          </a:p>
          <a:p>
            <a:r>
              <a:rPr lang="en-US" dirty="0"/>
              <a:t>Typically a single piston or diaphragm pump design</a:t>
            </a:r>
          </a:p>
          <a:p>
            <a:r>
              <a:rPr lang="en-US" dirty="0"/>
              <a:t>Generally quite small (a few GPM)</a:t>
            </a:r>
          </a:p>
          <a:p>
            <a:r>
              <a:rPr lang="en-US" dirty="0"/>
              <a:t>Can be high pressure</a:t>
            </a:r>
          </a:p>
          <a:p>
            <a:r>
              <a:rPr lang="en-US" dirty="0"/>
              <a:t>Will have a methods to:</a:t>
            </a:r>
          </a:p>
          <a:p>
            <a:pPr lvl="1"/>
            <a:r>
              <a:rPr lang="en-US" dirty="0"/>
              <a:t>Adjust the displacement per stroke</a:t>
            </a:r>
          </a:p>
          <a:p>
            <a:pPr lvl="1"/>
            <a:r>
              <a:rPr lang="en-US" dirty="0"/>
              <a:t>Adjust the number of strokes per minute </a:t>
            </a:r>
          </a:p>
          <a:p>
            <a:endParaRPr lang="en-US" dirty="0"/>
          </a:p>
        </p:txBody>
      </p:sp>
      <p:pic>
        <p:nvPicPr>
          <p:cNvPr id="9" name="Picture 8">
            <a:extLst>
              <a:ext uri="{FF2B5EF4-FFF2-40B4-BE49-F238E27FC236}">
                <a16:creationId xmlns:a16="http://schemas.microsoft.com/office/drawing/2014/main" id="{79692F7C-4E23-4C2B-8273-77D4D6EBEA28}"/>
              </a:ext>
            </a:extLst>
          </p:cNvPr>
          <p:cNvPicPr>
            <a:picLocks noChangeAspect="1"/>
          </p:cNvPicPr>
          <p:nvPr/>
        </p:nvPicPr>
        <p:blipFill>
          <a:blip r:embed="rId2"/>
          <a:stretch>
            <a:fillRect/>
          </a:stretch>
        </p:blipFill>
        <p:spPr>
          <a:xfrm>
            <a:off x="8932546" y="1589891"/>
            <a:ext cx="2256472" cy="2214491"/>
          </a:xfrm>
          <a:prstGeom prst="rect">
            <a:avLst/>
          </a:prstGeom>
        </p:spPr>
      </p:pic>
      <p:pic>
        <p:nvPicPr>
          <p:cNvPr id="11" name="Picture 10">
            <a:extLst>
              <a:ext uri="{FF2B5EF4-FFF2-40B4-BE49-F238E27FC236}">
                <a16:creationId xmlns:a16="http://schemas.microsoft.com/office/drawing/2014/main" id="{15DC368E-B524-42F7-B772-9CD25169243C}"/>
              </a:ext>
            </a:extLst>
          </p:cNvPr>
          <p:cNvPicPr>
            <a:picLocks noChangeAspect="1"/>
          </p:cNvPicPr>
          <p:nvPr/>
        </p:nvPicPr>
        <p:blipFill>
          <a:blip r:embed="rId3"/>
          <a:stretch>
            <a:fillRect/>
          </a:stretch>
        </p:blipFill>
        <p:spPr>
          <a:xfrm>
            <a:off x="7105371" y="3623231"/>
            <a:ext cx="2381250" cy="2305050"/>
          </a:xfrm>
          <a:prstGeom prst="rect">
            <a:avLst/>
          </a:prstGeom>
        </p:spPr>
      </p:pic>
      <p:sp>
        <p:nvSpPr>
          <p:cNvPr id="4" name="Date Placeholder 3">
            <a:extLst>
              <a:ext uri="{FF2B5EF4-FFF2-40B4-BE49-F238E27FC236}">
                <a16:creationId xmlns:a16="http://schemas.microsoft.com/office/drawing/2014/main" id="{4636FAA5-5CA2-4789-90FF-1F0BF1F9B379}"/>
              </a:ext>
            </a:extLst>
          </p:cNvPr>
          <p:cNvSpPr>
            <a:spLocks noGrp="1"/>
          </p:cNvSpPr>
          <p:nvPr>
            <p:ph type="dt" sz="half" idx="10"/>
          </p:nvPr>
        </p:nvSpPr>
        <p:spPr/>
        <p:txBody>
          <a:bodyPr/>
          <a:lstStyle/>
          <a:p>
            <a:fld id="{895E9E8C-3566-4B0B-BC3B-FC8084FF2754}" type="datetime1">
              <a:rPr lang="en-US" smtClean="0"/>
              <a:t>2/21/2018</a:t>
            </a:fld>
            <a:endParaRPr lang="en-US" dirty="0"/>
          </a:p>
        </p:txBody>
      </p:sp>
      <p:sp>
        <p:nvSpPr>
          <p:cNvPr id="5" name="Footer Placeholder 4">
            <a:extLst>
              <a:ext uri="{FF2B5EF4-FFF2-40B4-BE49-F238E27FC236}">
                <a16:creationId xmlns:a16="http://schemas.microsoft.com/office/drawing/2014/main" id="{AEB83E5D-AE5D-4520-A5B2-82A055661CEB}"/>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98F1B950-F1FA-4195-8E1F-C5D1651FFAD4}"/>
              </a:ext>
            </a:extLst>
          </p:cNvPr>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689622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80">
                                          <p:stCondLst>
                                            <p:cond delay="0"/>
                                          </p:stCondLst>
                                        </p:cTn>
                                        <p:tgtEl>
                                          <p:spTgt spid="3">
                                            <p:txEl>
                                              <p:pRg st="4" end="4"/>
                                            </p:txEl>
                                          </p:spTgt>
                                        </p:tgtEl>
                                      </p:cBhvr>
                                    </p:animEffect>
                                    <p:anim calcmode="lin" valueType="num">
                                      <p:cBhvr>
                                        <p:cTn id="28"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xEl>
                                              <p:pRg st="4" end="4"/>
                                            </p:txEl>
                                          </p:spTgt>
                                        </p:tgtEl>
                                      </p:cBhvr>
                                      <p:to x="100000" y="60000"/>
                                    </p:animScale>
                                    <p:animScale>
                                      <p:cBhvr>
                                        <p:cTn id="34" dur="166" decel="50000">
                                          <p:stCondLst>
                                            <p:cond delay="676"/>
                                          </p:stCondLst>
                                        </p:cTn>
                                        <p:tgtEl>
                                          <p:spTgt spid="3">
                                            <p:txEl>
                                              <p:pRg st="4" end="4"/>
                                            </p:txEl>
                                          </p:spTgt>
                                        </p:tgtEl>
                                      </p:cBhvr>
                                      <p:to x="100000" y="100000"/>
                                    </p:animScale>
                                    <p:animScale>
                                      <p:cBhvr>
                                        <p:cTn id="35" dur="26">
                                          <p:stCondLst>
                                            <p:cond delay="1312"/>
                                          </p:stCondLst>
                                        </p:cTn>
                                        <p:tgtEl>
                                          <p:spTgt spid="3">
                                            <p:txEl>
                                              <p:pRg st="4" end="4"/>
                                            </p:txEl>
                                          </p:spTgt>
                                        </p:tgtEl>
                                      </p:cBhvr>
                                      <p:to x="100000" y="80000"/>
                                    </p:animScale>
                                    <p:animScale>
                                      <p:cBhvr>
                                        <p:cTn id="36" dur="166" decel="50000">
                                          <p:stCondLst>
                                            <p:cond delay="1338"/>
                                          </p:stCondLst>
                                        </p:cTn>
                                        <p:tgtEl>
                                          <p:spTgt spid="3">
                                            <p:txEl>
                                              <p:pRg st="4" end="4"/>
                                            </p:txEl>
                                          </p:spTgt>
                                        </p:tgtEl>
                                      </p:cBhvr>
                                      <p:to x="100000" y="100000"/>
                                    </p:animScale>
                                    <p:animScale>
                                      <p:cBhvr>
                                        <p:cTn id="37" dur="26">
                                          <p:stCondLst>
                                            <p:cond delay="1642"/>
                                          </p:stCondLst>
                                        </p:cTn>
                                        <p:tgtEl>
                                          <p:spTgt spid="3">
                                            <p:txEl>
                                              <p:pRg st="4" end="4"/>
                                            </p:txEl>
                                          </p:spTgt>
                                        </p:tgtEl>
                                      </p:cBhvr>
                                      <p:to x="100000" y="90000"/>
                                    </p:animScale>
                                    <p:animScale>
                                      <p:cBhvr>
                                        <p:cTn id="38" dur="166" decel="50000">
                                          <p:stCondLst>
                                            <p:cond delay="1668"/>
                                          </p:stCondLst>
                                        </p:cTn>
                                        <p:tgtEl>
                                          <p:spTgt spid="3">
                                            <p:txEl>
                                              <p:pRg st="4" end="4"/>
                                            </p:txEl>
                                          </p:spTgt>
                                        </p:tgtEl>
                                      </p:cBhvr>
                                      <p:to x="100000" y="100000"/>
                                    </p:animScale>
                                    <p:animScale>
                                      <p:cBhvr>
                                        <p:cTn id="39" dur="26">
                                          <p:stCondLst>
                                            <p:cond delay="1808"/>
                                          </p:stCondLst>
                                        </p:cTn>
                                        <p:tgtEl>
                                          <p:spTgt spid="3">
                                            <p:txEl>
                                              <p:pRg st="4" end="4"/>
                                            </p:txEl>
                                          </p:spTgt>
                                        </p:tgtEl>
                                      </p:cBhvr>
                                      <p:to x="100000" y="95000"/>
                                    </p:animScale>
                                    <p:animScale>
                                      <p:cBhvr>
                                        <p:cTn id="40" dur="166" decel="50000">
                                          <p:stCondLst>
                                            <p:cond delay="1834"/>
                                          </p:stCondLst>
                                        </p:cTn>
                                        <p:tgtEl>
                                          <p:spTgt spid="3">
                                            <p:txEl>
                                              <p:pRg st="4" end="4"/>
                                            </p:txEl>
                                          </p:spTgt>
                                        </p:tgtEl>
                                      </p:cBhvr>
                                      <p:to x="100000" y="100000"/>
                                    </p:animScale>
                                  </p:childTnLst>
                                </p:cTn>
                              </p:par>
                              <p:par>
                                <p:cTn id="41" presetID="26" presetClass="entr" presetSubtype="0" fill="hold" nodeType="with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wipe(down)">
                                      <p:cBhvr>
                                        <p:cTn id="43" dur="580">
                                          <p:stCondLst>
                                            <p:cond delay="0"/>
                                          </p:stCondLst>
                                        </p:cTn>
                                        <p:tgtEl>
                                          <p:spTgt spid="3">
                                            <p:txEl>
                                              <p:pRg st="5" end="5"/>
                                            </p:txEl>
                                          </p:spTgt>
                                        </p:tgtEl>
                                      </p:cBhvr>
                                    </p:animEffect>
                                    <p:anim calcmode="lin" valueType="num">
                                      <p:cBhvr>
                                        <p:cTn id="44"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5" end="5"/>
                                            </p:txEl>
                                          </p:spTgt>
                                        </p:tgtEl>
                                      </p:cBhvr>
                                      <p:to x="100000" y="60000"/>
                                    </p:animScale>
                                    <p:animScale>
                                      <p:cBhvr>
                                        <p:cTn id="50" dur="166" decel="50000">
                                          <p:stCondLst>
                                            <p:cond delay="676"/>
                                          </p:stCondLst>
                                        </p:cTn>
                                        <p:tgtEl>
                                          <p:spTgt spid="3">
                                            <p:txEl>
                                              <p:pRg st="5" end="5"/>
                                            </p:txEl>
                                          </p:spTgt>
                                        </p:tgtEl>
                                      </p:cBhvr>
                                      <p:to x="100000" y="100000"/>
                                    </p:animScale>
                                    <p:animScale>
                                      <p:cBhvr>
                                        <p:cTn id="51" dur="26">
                                          <p:stCondLst>
                                            <p:cond delay="1312"/>
                                          </p:stCondLst>
                                        </p:cTn>
                                        <p:tgtEl>
                                          <p:spTgt spid="3">
                                            <p:txEl>
                                              <p:pRg st="5" end="5"/>
                                            </p:txEl>
                                          </p:spTgt>
                                        </p:tgtEl>
                                      </p:cBhvr>
                                      <p:to x="100000" y="80000"/>
                                    </p:animScale>
                                    <p:animScale>
                                      <p:cBhvr>
                                        <p:cTn id="52" dur="166" decel="50000">
                                          <p:stCondLst>
                                            <p:cond delay="1338"/>
                                          </p:stCondLst>
                                        </p:cTn>
                                        <p:tgtEl>
                                          <p:spTgt spid="3">
                                            <p:txEl>
                                              <p:pRg st="5" end="5"/>
                                            </p:txEl>
                                          </p:spTgt>
                                        </p:tgtEl>
                                      </p:cBhvr>
                                      <p:to x="100000" y="100000"/>
                                    </p:animScale>
                                    <p:animScale>
                                      <p:cBhvr>
                                        <p:cTn id="53" dur="26">
                                          <p:stCondLst>
                                            <p:cond delay="1642"/>
                                          </p:stCondLst>
                                        </p:cTn>
                                        <p:tgtEl>
                                          <p:spTgt spid="3">
                                            <p:txEl>
                                              <p:pRg st="5" end="5"/>
                                            </p:txEl>
                                          </p:spTgt>
                                        </p:tgtEl>
                                      </p:cBhvr>
                                      <p:to x="100000" y="90000"/>
                                    </p:animScale>
                                    <p:animScale>
                                      <p:cBhvr>
                                        <p:cTn id="54" dur="166" decel="50000">
                                          <p:stCondLst>
                                            <p:cond delay="1668"/>
                                          </p:stCondLst>
                                        </p:cTn>
                                        <p:tgtEl>
                                          <p:spTgt spid="3">
                                            <p:txEl>
                                              <p:pRg st="5" end="5"/>
                                            </p:txEl>
                                          </p:spTgt>
                                        </p:tgtEl>
                                      </p:cBhvr>
                                      <p:to x="100000" y="100000"/>
                                    </p:animScale>
                                    <p:animScale>
                                      <p:cBhvr>
                                        <p:cTn id="55" dur="26">
                                          <p:stCondLst>
                                            <p:cond delay="1808"/>
                                          </p:stCondLst>
                                        </p:cTn>
                                        <p:tgtEl>
                                          <p:spTgt spid="3">
                                            <p:txEl>
                                              <p:pRg st="5" end="5"/>
                                            </p:txEl>
                                          </p:spTgt>
                                        </p:tgtEl>
                                      </p:cBhvr>
                                      <p:to x="100000" y="95000"/>
                                    </p:animScale>
                                    <p:animScale>
                                      <p:cBhvr>
                                        <p:cTn id="56" dur="166" decel="50000">
                                          <p:stCondLst>
                                            <p:cond delay="1834"/>
                                          </p:stCondLst>
                                        </p:cTn>
                                        <p:tgtEl>
                                          <p:spTgt spid="3">
                                            <p:txEl>
                                              <p:pRg st="5" end="5"/>
                                            </p:txEl>
                                          </p:spTgt>
                                        </p:tgtEl>
                                      </p:cBhvr>
                                      <p:to x="100000" y="100000"/>
                                    </p:animScale>
                                  </p:childTnLst>
                                </p:cTn>
                              </p:par>
                              <p:par>
                                <p:cTn id="57" presetID="26" presetClass="entr" presetSubtype="0" fill="hold" nodeType="withEffect">
                                  <p:stCondLst>
                                    <p:cond delay="0"/>
                                  </p:stCondLst>
                                  <p:childTnLst>
                                    <p:set>
                                      <p:cBhvr>
                                        <p:cTn id="58" dur="1" fill="hold">
                                          <p:stCondLst>
                                            <p:cond delay="0"/>
                                          </p:stCondLst>
                                        </p:cTn>
                                        <p:tgtEl>
                                          <p:spTgt spid="3">
                                            <p:txEl>
                                              <p:pRg st="6" end="6"/>
                                            </p:txEl>
                                          </p:spTgt>
                                        </p:tgtEl>
                                        <p:attrNameLst>
                                          <p:attrName>style.visibility</p:attrName>
                                        </p:attrNameLst>
                                      </p:cBhvr>
                                      <p:to>
                                        <p:strVal val="visible"/>
                                      </p:to>
                                    </p:set>
                                    <p:animEffect transition="in" filter="wipe(down)">
                                      <p:cBhvr>
                                        <p:cTn id="59" dur="580">
                                          <p:stCondLst>
                                            <p:cond delay="0"/>
                                          </p:stCondLst>
                                        </p:cTn>
                                        <p:tgtEl>
                                          <p:spTgt spid="3">
                                            <p:txEl>
                                              <p:pRg st="6" end="6"/>
                                            </p:txEl>
                                          </p:spTgt>
                                        </p:tgtEl>
                                      </p:cBhvr>
                                    </p:animEffect>
                                    <p:anim calcmode="lin" valueType="num">
                                      <p:cBhvr>
                                        <p:cTn id="60"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65" dur="26">
                                          <p:stCondLst>
                                            <p:cond delay="650"/>
                                          </p:stCondLst>
                                        </p:cTn>
                                        <p:tgtEl>
                                          <p:spTgt spid="3">
                                            <p:txEl>
                                              <p:pRg st="6" end="6"/>
                                            </p:txEl>
                                          </p:spTgt>
                                        </p:tgtEl>
                                      </p:cBhvr>
                                      <p:to x="100000" y="60000"/>
                                    </p:animScale>
                                    <p:animScale>
                                      <p:cBhvr>
                                        <p:cTn id="66" dur="166" decel="50000">
                                          <p:stCondLst>
                                            <p:cond delay="676"/>
                                          </p:stCondLst>
                                        </p:cTn>
                                        <p:tgtEl>
                                          <p:spTgt spid="3">
                                            <p:txEl>
                                              <p:pRg st="6" end="6"/>
                                            </p:txEl>
                                          </p:spTgt>
                                        </p:tgtEl>
                                      </p:cBhvr>
                                      <p:to x="100000" y="100000"/>
                                    </p:animScale>
                                    <p:animScale>
                                      <p:cBhvr>
                                        <p:cTn id="67" dur="26">
                                          <p:stCondLst>
                                            <p:cond delay="1312"/>
                                          </p:stCondLst>
                                        </p:cTn>
                                        <p:tgtEl>
                                          <p:spTgt spid="3">
                                            <p:txEl>
                                              <p:pRg st="6" end="6"/>
                                            </p:txEl>
                                          </p:spTgt>
                                        </p:tgtEl>
                                      </p:cBhvr>
                                      <p:to x="100000" y="80000"/>
                                    </p:animScale>
                                    <p:animScale>
                                      <p:cBhvr>
                                        <p:cTn id="68" dur="166" decel="50000">
                                          <p:stCondLst>
                                            <p:cond delay="1338"/>
                                          </p:stCondLst>
                                        </p:cTn>
                                        <p:tgtEl>
                                          <p:spTgt spid="3">
                                            <p:txEl>
                                              <p:pRg st="6" end="6"/>
                                            </p:txEl>
                                          </p:spTgt>
                                        </p:tgtEl>
                                      </p:cBhvr>
                                      <p:to x="100000" y="100000"/>
                                    </p:animScale>
                                    <p:animScale>
                                      <p:cBhvr>
                                        <p:cTn id="69" dur="26">
                                          <p:stCondLst>
                                            <p:cond delay="1642"/>
                                          </p:stCondLst>
                                        </p:cTn>
                                        <p:tgtEl>
                                          <p:spTgt spid="3">
                                            <p:txEl>
                                              <p:pRg st="6" end="6"/>
                                            </p:txEl>
                                          </p:spTgt>
                                        </p:tgtEl>
                                      </p:cBhvr>
                                      <p:to x="100000" y="90000"/>
                                    </p:animScale>
                                    <p:animScale>
                                      <p:cBhvr>
                                        <p:cTn id="70" dur="166" decel="50000">
                                          <p:stCondLst>
                                            <p:cond delay="1668"/>
                                          </p:stCondLst>
                                        </p:cTn>
                                        <p:tgtEl>
                                          <p:spTgt spid="3">
                                            <p:txEl>
                                              <p:pRg st="6" end="6"/>
                                            </p:txEl>
                                          </p:spTgt>
                                        </p:tgtEl>
                                      </p:cBhvr>
                                      <p:to x="100000" y="100000"/>
                                    </p:animScale>
                                    <p:animScale>
                                      <p:cBhvr>
                                        <p:cTn id="71" dur="26">
                                          <p:stCondLst>
                                            <p:cond delay="1808"/>
                                          </p:stCondLst>
                                        </p:cTn>
                                        <p:tgtEl>
                                          <p:spTgt spid="3">
                                            <p:txEl>
                                              <p:pRg st="6" end="6"/>
                                            </p:txEl>
                                          </p:spTgt>
                                        </p:tgtEl>
                                      </p:cBhvr>
                                      <p:to x="100000" y="95000"/>
                                    </p:animScale>
                                    <p:animScale>
                                      <p:cBhvr>
                                        <p:cTn id="72"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6DE42-AFF2-4922-8B1E-75E7A2513E9A}"/>
              </a:ext>
            </a:extLst>
          </p:cNvPr>
          <p:cNvSpPr>
            <a:spLocks noGrp="1"/>
          </p:cNvSpPr>
          <p:nvPr>
            <p:ph type="title"/>
          </p:nvPr>
        </p:nvSpPr>
        <p:spPr/>
        <p:txBody>
          <a:bodyPr/>
          <a:lstStyle/>
          <a:p>
            <a:r>
              <a:rPr lang="en-US" dirty="0"/>
              <a:t>Gear &amp; Vane Pumps</a:t>
            </a:r>
          </a:p>
        </p:txBody>
      </p:sp>
      <p:pic>
        <p:nvPicPr>
          <p:cNvPr id="5" name="Picture 4">
            <a:extLst>
              <a:ext uri="{FF2B5EF4-FFF2-40B4-BE49-F238E27FC236}">
                <a16:creationId xmlns:a16="http://schemas.microsoft.com/office/drawing/2014/main" id="{F806FD10-8532-495D-BF94-27323786F276}"/>
              </a:ext>
            </a:extLst>
          </p:cNvPr>
          <p:cNvPicPr>
            <a:picLocks noChangeAspect="1"/>
          </p:cNvPicPr>
          <p:nvPr/>
        </p:nvPicPr>
        <p:blipFill>
          <a:blip r:embed="rId2"/>
          <a:stretch>
            <a:fillRect/>
          </a:stretch>
        </p:blipFill>
        <p:spPr>
          <a:xfrm>
            <a:off x="4303554" y="1761062"/>
            <a:ext cx="2867025" cy="2114550"/>
          </a:xfrm>
          <a:prstGeom prst="rect">
            <a:avLst/>
          </a:prstGeom>
        </p:spPr>
      </p:pic>
      <p:pic>
        <p:nvPicPr>
          <p:cNvPr id="7" name="Picture 6">
            <a:extLst>
              <a:ext uri="{FF2B5EF4-FFF2-40B4-BE49-F238E27FC236}">
                <a16:creationId xmlns:a16="http://schemas.microsoft.com/office/drawing/2014/main" id="{8A8C662F-FAE2-46A0-92CA-69FA15D46B0F}"/>
              </a:ext>
            </a:extLst>
          </p:cNvPr>
          <p:cNvPicPr>
            <a:picLocks noChangeAspect="1"/>
          </p:cNvPicPr>
          <p:nvPr/>
        </p:nvPicPr>
        <p:blipFill>
          <a:blip r:embed="rId3"/>
          <a:stretch>
            <a:fillRect/>
          </a:stretch>
        </p:blipFill>
        <p:spPr>
          <a:xfrm>
            <a:off x="4565188" y="4533344"/>
            <a:ext cx="2781300" cy="1847850"/>
          </a:xfrm>
          <a:prstGeom prst="rect">
            <a:avLst/>
          </a:prstGeom>
        </p:spPr>
      </p:pic>
      <p:pic>
        <p:nvPicPr>
          <p:cNvPr id="9" name="Picture 8">
            <a:extLst>
              <a:ext uri="{FF2B5EF4-FFF2-40B4-BE49-F238E27FC236}">
                <a16:creationId xmlns:a16="http://schemas.microsoft.com/office/drawing/2014/main" id="{CB84BADF-029E-4A84-B6EB-273327B33EFE}"/>
              </a:ext>
            </a:extLst>
          </p:cNvPr>
          <p:cNvPicPr>
            <a:picLocks noChangeAspect="1"/>
          </p:cNvPicPr>
          <p:nvPr/>
        </p:nvPicPr>
        <p:blipFill>
          <a:blip r:embed="rId4"/>
          <a:stretch>
            <a:fillRect/>
          </a:stretch>
        </p:blipFill>
        <p:spPr>
          <a:xfrm>
            <a:off x="8035963" y="1761061"/>
            <a:ext cx="3287414" cy="2191609"/>
          </a:xfrm>
          <a:prstGeom prst="rect">
            <a:avLst/>
          </a:prstGeom>
        </p:spPr>
      </p:pic>
      <p:pic>
        <p:nvPicPr>
          <p:cNvPr id="11" name="Picture 10">
            <a:extLst>
              <a:ext uri="{FF2B5EF4-FFF2-40B4-BE49-F238E27FC236}">
                <a16:creationId xmlns:a16="http://schemas.microsoft.com/office/drawing/2014/main" id="{AA76A748-6EB8-46FE-9235-39BC7906ED71}"/>
              </a:ext>
            </a:extLst>
          </p:cNvPr>
          <p:cNvPicPr>
            <a:picLocks noChangeAspect="1"/>
          </p:cNvPicPr>
          <p:nvPr/>
        </p:nvPicPr>
        <p:blipFill>
          <a:blip r:embed="rId5"/>
          <a:stretch>
            <a:fillRect/>
          </a:stretch>
        </p:blipFill>
        <p:spPr>
          <a:xfrm>
            <a:off x="7626051" y="4105303"/>
            <a:ext cx="3017473" cy="2275891"/>
          </a:xfrm>
          <a:prstGeom prst="rect">
            <a:avLst/>
          </a:prstGeom>
        </p:spPr>
      </p:pic>
      <p:pic>
        <p:nvPicPr>
          <p:cNvPr id="4" name="Picture 3">
            <a:extLst>
              <a:ext uri="{FF2B5EF4-FFF2-40B4-BE49-F238E27FC236}">
                <a16:creationId xmlns:a16="http://schemas.microsoft.com/office/drawing/2014/main" id="{07FA6FA4-76DF-4EE2-B0FE-ED853EE7B444}"/>
              </a:ext>
            </a:extLst>
          </p:cNvPr>
          <p:cNvPicPr>
            <a:picLocks noChangeAspect="1"/>
          </p:cNvPicPr>
          <p:nvPr/>
        </p:nvPicPr>
        <p:blipFill>
          <a:blip r:embed="rId6"/>
          <a:stretch>
            <a:fillRect/>
          </a:stretch>
        </p:blipFill>
        <p:spPr>
          <a:xfrm>
            <a:off x="754214" y="2491656"/>
            <a:ext cx="3371850" cy="2543175"/>
          </a:xfrm>
          <a:prstGeom prst="rect">
            <a:avLst/>
          </a:prstGeom>
        </p:spPr>
      </p:pic>
      <p:sp>
        <p:nvSpPr>
          <p:cNvPr id="3" name="Date Placeholder 2">
            <a:extLst>
              <a:ext uri="{FF2B5EF4-FFF2-40B4-BE49-F238E27FC236}">
                <a16:creationId xmlns:a16="http://schemas.microsoft.com/office/drawing/2014/main" id="{D494D003-B888-4804-8DD6-C1C3A920C8B4}"/>
              </a:ext>
            </a:extLst>
          </p:cNvPr>
          <p:cNvSpPr>
            <a:spLocks noGrp="1"/>
          </p:cNvSpPr>
          <p:nvPr>
            <p:ph type="dt" sz="half" idx="10"/>
          </p:nvPr>
        </p:nvSpPr>
        <p:spPr/>
        <p:txBody>
          <a:bodyPr/>
          <a:lstStyle/>
          <a:p>
            <a:fld id="{B57A0DAA-AE6C-4C90-A282-71473D63D268}" type="datetime1">
              <a:rPr lang="en-US" smtClean="0"/>
              <a:t>2/21/2018</a:t>
            </a:fld>
            <a:endParaRPr lang="en-US" dirty="0"/>
          </a:p>
        </p:txBody>
      </p:sp>
      <p:sp>
        <p:nvSpPr>
          <p:cNvPr id="6" name="Footer Placeholder 5">
            <a:extLst>
              <a:ext uri="{FF2B5EF4-FFF2-40B4-BE49-F238E27FC236}">
                <a16:creationId xmlns:a16="http://schemas.microsoft.com/office/drawing/2014/main" id="{661C40B3-A0B0-4807-BA68-DE71DA43D436}"/>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FA6BCA9E-1EAB-45FD-A4CB-A7E5DDA12F44}"/>
              </a:ext>
            </a:extLst>
          </p:cNvPr>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244981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FA7EF-5167-40F4-A712-441E2A23D092}"/>
              </a:ext>
            </a:extLst>
          </p:cNvPr>
          <p:cNvSpPr>
            <a:spLocks noGrp="1"/>
          </p:cNvSpPr>
          <p:nvPr>
            <p:ph type="title"/>
          </p:nvPr>
        </p:nvSpPr>
        <p:spPr/>
        <p:txBody>
          <a:bodyPr/>
          <a:lstStyle/>
          <a:p>
            <a:r>
              <a:rPr lang="en-US" dirty="0"/>
              <a:t>Piston/Recip Pumps</a:t>
            </a:r>
          </a:p>
        </p:txBody>
      </p:sp>
      <p:pic>
        <p:nvPicPr>
          <p:cNvPr id="5" name="Picture 4">
            <a:extLst>
              <a:ext uri="{FF2B5EF4-FFF2-40B4-BE49-F238E27FC236}">
                <a16:creationId xmlns:a16="http://schemas.microsoft.com/office/drawing/2014/main" id="{FCF27284-7B11-4CE8-93C7-ED951F0B4F92}"/>
              </a:ext>
            </a:extLst>
          </p:cNvPr>
          <p:cNvPicPr>
            <a:picLocks noChangeAspect="1"/>
          </p:cNvPicPr>
          <p:nvPr/>
        </p:nvPicPr>
        <p:blipFill>
          <a:blip r:embed="rId2"/>
          <a:stretch>
            <a:fillRect/>
          </a:stretch>
        </p:blipFill>
        <p:spPr>
          <a:xfrm>
            <a:off x="5660371" y="4306140"/>
            <a:ext cx="3000375" cy="1876425"/>
          </a:xfrm>
          <a:prstGeom prst="rect">
            <a:avLst/>
          </a:prstGeom>
        </p:spPr>
      </p:pic>
      <p:pic>
        <p:nvPicPr>
          <p:cNvPr id="7" name="Picture 6">
            <a:extLst>
              <a:ext uri="{FF2B5EF4-FFF2-40B4-BE49-F238E27FC236}">
                <a16:creationId xmlns:a16="http://schemas.microsoft.com/office/drawing/2014/main" id="{76181263-1ADC-4655-A705-91C896DD18AD}"/>
              </a:ext>
            </a:extLst>
          </p:cNvPr>
          <p:cNvPicPr>
            <a:picLocks noChangeAspect="1"/>
          </p:cNvPicPr>
          <p:nvPr/>
        </p:nvPicPr>
        <p:blipFill>
          <a:blip r:embed="rId3"/>
          <a:stretch>
            <a:fillRect/>
          </a:stretch>
        </p:blipFill>
        <p:spPr>
          <a:xfrm>
            <a:off x="7886699" y="2174204"/>
            <a:ext cx="1943100" cy="1809750"/>
          </a:xfrm>
          <a:prstGeom prst="rect">
            <a:avLst/>
          </a:prstGeom>
        </p:spPr>
      </p:pic>
      <p:pic>
        <p:nvPicPr>
          <p:cNvPr id="9" name="Picture 8">
            <a:extLst>
              <a:ext uri="{FF2B5EF4-FFF2-40B4-BE49-F238E27FC236}">
                <a16:creationId xmlns:a16="http://schemas.microsoft.com/office/drawing/2014/main" id="{14D10149-039B-467F-9B37-F448C7996528}"/>
              </a:ext>
            </a:extLst>
          </p:cNvPr>
          <p:cNvPicPr>
            <a:picLocks noChangeAspect="1"/>
          </p:cNvPicPr>
          <p:nvPr/>
        </p:nvPicPr>
        <p:blipFill>
          <a:blip r:embed="rId4"/>
          <a:stretch>
            <a:fillRect/>
          </a:stretch>
        </p:blipFill>
        <p:spPr>
          <a:xfrm>
            <a:off x="1554956" y="4306140"/>
            <a:ext cx="2571750" cy="1628775"/>
          </a:xfrm>
          <a:prstGeom prst="rect">
            <a:avLst/>
          </a:prstGeom>
        </p:spPr>
      </p:pic>
      <p:pic>
        <p:nvPicPr>
          <p:cNvPr id="11" name="Picture 10">
            <a:extLst>
              <a:ext uri="{FF2B5EF4-FFF2-40B4-BE49-F238E27FC236}">
                <a16:creationId xmlns:a16="http://schemas.microsoft.com/office/drawing/2014/main" id="{1D7CE97F-0580-4C8C-A5D4-C91150E12690}"/>
              </a:ext>
            </a:extLst>
          </p:cNvPr>
          <p:cNvPicPr>
            <a:picLocks noChangeAspect="1"/>
          </p:cNvPicPr>
          <p:nvPr/>
        </p:nvPicPr>
        <p:blipFill>
          <a:blip r:embed="rId5"/>
          <a:stretch>
            <a:fillRect/>
          </a:stretch>
        </p:blipFill>
        <p:spPr>
          <a:xfrm>
            <a:off x="2840831" y="2221829"/>
            <a:ext cx="3305175" cy="1762125"/>
          </a:xfrm>
          <a:prstGeom prst="rect">
            <a:avLst/>
          </a:prstGeom>
        </p:spPr>
      </p:pic>
      <p:sp>
        <p:nvSpPr>
          <p:cNvPr id="3" name="Date Placeholder 2">
            <a:extLst>
              <a:ext uri="{FF2B5EF4-FFF2-40B4-BE49-F238E27FC236}">
                <a16:creationId xmlns:a16="http://schemas.microsoft.com/office/drawing/2014/main" id="{9E9B50ED-5FD5-46C2-B667-771F1EB798A6}"/>
              </a:ext>
            </a:extLst>
          </p:cNvPr>
          <p:cNvSpPr>
            <a:spLocks noGrp="1"/>
          </p:cNvSpPr>
          <p:nvPr>
            <p:ph type="dt" sz="half" idx="10"/>
          </p:nvPr>
        </p:nvSpPr>
        <p:spPr/>
        <p:txBody>
          <a:bodyPr/>
          <a:lstStyle/>
          <a:p>
            <a:fld id="{D1495E24-595F-4699-94BB-8CDAE6A9C4BE}" type="datetime1">
              <a:rPr lang="en-US" smtClean="0"/>
              <a:t>2/21/2018</a:t>
            </a:fld>
            <a:endParaRPr lang="en-US" dirty="0"/>
          </a:p>
        </p:txBody>
      </p:sp>
      <p:sp>
        <p:nvSpPr>
          <p:cNvPr id="4" name="Footer Placeholder 3">
            <a:extLst>
              <a:ext uri="{FF2B5EF4-FFF2-40B4-BE49-F238E27FC236}">
                <a16:creationId xmlns:a16="http://schemas.microsoft.com/office/drawing/2014/main" id="{F4CBF0FB-3744-473D-B3E4-479F86A59499}"/>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4DA7958A-5C47-49A0-B89A-A63865C66489}"/>
              </a:ext>
            </a:extLst>
          </p:cNvPr>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2887511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42EE7-7F87-4072-B53E-A80CE213B86F}"/>
              </a:ext>
            </a:extLst>
          </p:cNvPr>
          <p:cNvSpPr>
            <a:spLocks noGrp="1"/>
          </p:cNvSpPr>
          <p:nvPr>
            <p:ph type="title"/>
          </p:nvPr>
        </p:nvSpPr>
        <p:spPr/>
        <p:txBody>
          <a:bodyPr/>
          <a:lstStyle/>
          <a:p>
            <a:r>
              <a:rPr lang="en-US" dirty="0"/>
              <a:t>Misc. PD Pumps</a:t>
            </a:r>
          </a:p>
        </p:txBody>
      </p:sp>
      <p:pic>
        <p:nvPicPr>
          <p:cNvPr id="5" name="Picture 4">
            <a:extLst>
              <a:ext uri="{FF2B5EF4-FFF2-40B4-BE49-F238E27FC236}">
                <a16:creationId xmlns:a16="http://schemas.microsoft.com/office/drawing/2014/main" id="{DA0FB206-1093-41FF-9D84-036B7483EB3F}"/>
              </a:ext>
            </a:extLst>
          </p:cNvPr>
          <p:cNvPicPr>
            <a:picLocks noChangeAspect="1"/>
          </p:cNvPicPr>
          <p:nvPr/>
        </p:nvPicPr>
        <p:blipFill>
          <a:blip r:embed="rId2"/>
          <a:stretch>
            <a:fillRect/>
          </a:stretch>
        </p:blipFill>
        <p:spPr>
          <a:xfrm>
            <a:off x="799819" y="2904564"/>
            <a:ext cx="3256173" cy="2336146"/>
          </a:xfrm>
          <a:prstGeom prst="rect">
            <a:avLst/>
          </a:prstGeom>
        </p:spPr>
      </p:pic>
      <p:pic>
        <p:nvPicPr>
          <p:cNvPr id="7" name="Picture 6">
            <a:extLst>
              <a:ext uri="{FF2B5EF4-FFF2-40B4-BE49-F238E27FC236}">
                <a16:creationId xmlns:a16="http://schemas.microsoft.com/office/drawing/2014/main" id="{43E40953-32F0-4DF7-B310-7342099EFA46}"/>
              </a:ext>
            </a:extLst>
          </p:cNvPr>
          <p:cNvPicPr>
            <a:picLocks noChangeAspect="1"/>
          </p:cNvPicPr>
          <p:nvPr/>
        </p:nvPicPr>
        <p:blipFill>
          <a:blip r:embed="rId3"/>
          <a:stretch>
            <a:fillRect/>
          </a:stretch>
        </p:blipFill>
        <p:spPr>
          <a:xfrm>
            <a:off x="6975166" y="3160057"/>
            <a:ext cx="4303060" cy="2420471"/>
          </a:xfrm>
          <a:prstGeom prst="rect">
            <a:avLst/>
          </a:prstGeom>
        </p:spPr>
      </p:pic>
      <p:pic>
        <p:nvPicPr>
          <p:cNvPr id="9" name="Picture 8">
            <a:extLst>
              <a:ext uri="{FF2B5EF4-FFF2-40B4-BE49-F238E27FC236}">
                <a16:creationId xmlns:a16="http://schemas.microsoft.com/office/drawing/2014/main" id="{A5B4F637-3CC1-40CF-9B40-C70ABDEF46FE}"/>
              </a:ext>
            </a:extLst>
          </p:cNvPr>
          <p:cNvPicPr>
            <a:picLocks noChangeAspect="1"/>
          </p:cNvPicPr>
          <p:nvPr/>
        </p:nvPicPr>
        <p:blipFill>
          <a:blip r:embed="rId4"/>
          <a:stretch>
            <a:fillRect/>
          </a:stretch>
        </p:blipFill>
        <p:spPr>
          <a:xfrm>
            <a:off x="4547627" y="2135980"/>
            <a:ext cx="2156973" cy="2501433"/>
          </a:xfrm>
          <a:prstGeom prst="rect">
            <a:avLst/>
          </a:prstGeom>
        </p:spPr>
      </p:pic>
      <p:sp>
        <p:nvSpPr>
          <p:cNvPr id="3" name="Date Placeholder 2">
            <a:extLst>
              <a:ext uri="{FF2B5EF4-FFF2-40B4-BE49-F238E27FC236}">
                <a16:creationId xmlns:a16="http://schemas.microsoft.com/office/drawing/2014/main" id="{D89C98B5-C861-4350-91F9-C269177A5AC5}"/>
              </a:ext>
            </a:extLst>
          </p:cNvPr>
          <p:cNvSpPr>
            <a:spLocks noGrp="1"/>
          </p:cNvSpPr>
          <p:nvPr>
            <p:ph type="dt" sz="half" idx="10"/>
          </p:nvPr>
        </p:nvSpPr>
        <p:spPr/>
        <p:txBody>
          <a:bodyPr/>
          <a:lstStyle/>
          <a:p>
            <a:fld id="{23DB183C-DB75-43F8-81EF-C8FE46704F10}" type="datetime1">
              <a:rPr lang="en-US" smtClean="0"/>
              <a:t>2/21/2018</a:t>
            </a:fld>
            <a:endParaRPr lang="en-US" dirty="0"/>
          </a:p>
        </p:txBody>
      </p:sp>
      <p:sp>
        <p:nvSpPr>
          <p:cNvPr id="4" name="Footer Placeholder 3">
            <a:extLst>
              <a:ext uri="{FF2B5EF4-FFF2-40B4-BE49-F238E27FC236}">
                <a16:creationId xmlns:a16="http://schemas.microsoft.com/office/drawing/2014/main" id="{015B66BB-5E0F-4D09-AF2B-074B57919BE4}"/>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FF0B3E50-FB20-4B70-A2F8-60CCF64B92C5}"/>
              </a:ext>
            </a:extLst>
          </p:cNvPr>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1882514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FC91A-B710-4D48-AF54-3CCB9261AEDA}"/>
              </a:ext>
            </a:extLst>
          </p:cNvPr>
          <p:cNvSpPr>
            <a:spLocks noGrp="1"/>
          </p:cNvSpPr>
          <p:nvPr>
            <p:ph type="title"/>
          </p:nvPr>
        </p:nvSpPr>
        <p:spPr/>
        <p:txBody>
          <a:bodyPr/>
          <a:lstStyle/>
          <a:p>
            <a:r>
              <a:rPr lang="en-US" dirty="0"/>
              <a:t>Industrial pumps</a:t>
            </a:r>
          </a:p>
        </p:txBody>
      </p:sp>
      <p:sp>
        <p:nvSpPr>
          <p:cNvPr id="3" name="Content Placeholder 2">
            <a:extLst>
              <a:ext uri="{FF2B5EF4-FFF2-40B4-BE49-F238E27FC236}">
                <a16:creationId xmlns:a16="http://schemas.microsoft.com/office/drawing/2014/main" id="{EE6E0BEA-65C1-40B0-A03C-BCABA18EB437}"/>
              </a:ext>
            </a:extLst>
          </p:cNvPr>
          <p:cNvSpPr>
            <a:spLocks noGrp="1"/>
          </p:cNvSpPr>
          <p:nvPr>
            <p:ph sz="quarter" idx="13"/>
          </p:nvPr>
        </p:nvSpPr>
        <p:spPr/>
        <p:txBody>
          <a:bodyPr/>
          <a:lstStyle/>
          <a:p>
            <a:r>
              <a:rPr lang="en-US" dirty="0"/>
              <a:t>Used to transfer liquids at any pressure</a:t>
            </a:r>
          </a:p>
          <a:p>
            <a:pPr lvl="1"/>
            <a:r>
              <a:rPr lang="en-US" dirty="0"/>
              <a:t>Typical pressures ranges: up to 3000psi</a:t>
            </a:r>
          </a:p>
          <a:p>
            <a:pPr lvl="1"/>
            <a:r>
              <a:rPr lang="en-US" dirty="0"/>
              <a:t>Special pumps can reach &gt;10,000psi+</a:t>
            </a:r>
          </a:p>
          <a:p>
            <a:r>
              <a:rPr lang="en-US" dirty="0"/>
              <a:t>Two types</a:t>
            </a:r>
          </a:p>
          <a:p>
            <a:pPr lvl="1"/>
            <a:r>
              <a:rPr lang="en-US" dirty="0"/>
              <a:t>Centrifugal (single or Multistage)</a:t>
            </a:r>
          </a:p>
          <a:p>
            <a:pPr lvl="1"/>
            <a:r>
              <a:rPr lang="en-US" dirty="0"/>
              <a:t>Reciprocating (recip)</a:t>
            </a:r>
          </a:p>
        </p:txBody>
      </p:sp>
      <p:sp>
        <p:nvSpPr>
          <p:cNvPr id="4" name="Date Placeholder 3">
            <a:extLst>
              <a:ext uri="{FF2B5EF4-FFF2-40B4-BE49-F238E27FC236}">
                <a16:creationId xmlns:a16="http://schemas.microsoft.com/office/drawing/2014/main" id="{AB58D39A-115B-4A90-8702-18036FB75837}"/>
              </a:ext>
            </a:extLst>
          </p:cNvPr>
          <p:cNvSpPr>
            <a:spLocks noGrp="1"/>
          </p:cNvSpPr>
          <p:nvPr>
            <p:ph type="dt" sz="half" idx="10"/>
          </p:nvPr>
        </p:nvSpPr>
        <p:spPr/>
        <p:txBody>
          <a:bodyPr/>
          <a:lstStyle/>
          <a:p>
            <a:fld id="{28B04ADC-85C5-40ED-AE33-7DA1A5D59ED0}" type="datetime1">
              <a:rPr lang="en-US" smtClean="0"/>
              <a:t>2/21/2018</a:t>
            </a:fld>
            <a:endParaRPr lang="en-US" dirty="0"/>
          </a:p>
        </p:txBody>
      </p:sp>
      <p:sp>
        <p:nvSpPr>
          <p:cNvPr id="5" name="Footer Placeholder 4">
            <a:extLst>
              <a:ext uri="{FF2B5EF4-FFF2-40B4-BE49-F238E27FC236}">
                <a16:creationId xmlns:a16="http://schemas.microsoft.com/office/drawing/2014/main" id="{9C96A074-6516-4077-850A-52582FEE70A3}"/>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496DD7B9-6AE5-4833-A59D-F8F1D2F3FF46}"/>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4260265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circle(in)">
                                      <p:cBhvr>
                                        <p:cTn id="15" dur="2000"/>
                                        <p:tgtEl>
                                          <p:spTgt spid="3">
                                            <p:txEl>
                                              <p:pRg st="4" end="4"/>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circle(in)">
                                      <p:cBhvr>
                                        <p:cTn id="18"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2D667-588C-42A4-8621-2B595FBBBB0A}"/>
              </a:ext>
            </a:extLst>
          </p:cNvPr>
          <p:cNvSpPr>
            <a:spLocks noGrp="1"/>
          </p:cNvSpPr>
          <p:nvPr>
            <p:ph type="title"/>
          </p:nvPr>
        </p:nvSpPr>
        <p:spPr/>
        <p:txBody>
          <a:bodyPr/>
          <a:lstStyle/>
          <a:p>
            <a:r>
              <a:rPr lang="en-US" dirty="0"/>
              <a:t>Positive displacement pump operator issues</a:t>
            </a:r>
          </a:p>
        </p:txBody>
      </p:sp>
      <p:sp>
        <p:nvSpPr>
          <p:cNvPr id="3" name="Content Placeholder 2">
            <a:extLst>
              <a:ext uri="{FF2B5EF4-FFF2-40B4-BE49-F238E27FC236}">
                <a16:creationId xmlns:a16="http://schemas.microsoft.com/office/drawing/2014/main" id="{9753B708-E798-434F-91CA-C9063EBAB351}"/>
              </a:ext>
            </a:extLst>
          </p:cNvPr>
          <p:cNvSpPr>
            <a:spLocks noGrp="1"/>
          </p:cNvSpPr>
          <p:nvPr>
            <p:ph sz="quarter" idx="13"/>
          </p:nvPr>
        </p:nvSpPr>
        <p:spPr>
          <a:xfrm>
            <a:off x="913774" y="2367092"/>
            <a:ext cx="10363826" cy="3893859"/>
          </a:xfrm>
        </p:spPr>
        <p:txBody>
          <a:bodyPr/>
          <a:lstStyle/>
          <a:p>
            <a:r>
              <a:rPr lang="en-US" dirty="0"/>
              <a:t>Pumps may need an inlet strainer</a:t>
            </a:r>
          </a:p>
          <a:p>
            <a:pPr lvl="1"/>
            <a:r>
              <a:rPr lang="en-US" dirty="0"/>
              <a:t>Requires maintenance program/schedule</a:t>
            </a:r>
          </a:p>
          <a:p>
            <a:r>
              <a:rPr lang="en-US" dirty="0"/>
              <a:t>Must have a relief system</a:t>
            </a:r>
          </a:p>
          <a:p>
            <a:pPr lvl="1"/>
            <a:r>
              <a:rPr lang="en-US" dirty="0"/>
              <a:t>If outlet deadheaded; Positive displacement pumps will continue build pressure until:</a:t>
            </a:r>
          </a:p>
          <a:p>
            <a:pPr lvl="2"/>
            <a:r>
              <a:rPr lang="en-US" dirty="0"/>
              <a:t>Prime mover stalls</a:t>
            </a:r>
          </a:p>
          <a:p>
            <a:pPr lvl="2"/>
            <a:r>
              <a:rPr lang="en-US" dirty="0"/>
              <a:t>Something ruptures</a:t>
            </a:r>
          </a:p>
          <a:p>
            <a:r>
              <a:rPr lang="en-US" dirty="0"/>
              <a:t>Generally self priming (to a point)</a:t>
            </a:r>
          </a:p>
          <a:p>
            <a:pPr lvl="1"/>
            <a:r>
              <a:rPr lang="en-US" dirty="0"/>
              <a:t>Flooded suction is always better</a:t>
            </a:r>
          </a:p>
        </p:txBody>
      </p:sp>
      <p:sp>
        <p:nvSpPr>
          <p:cNvPr id="4" name="Date Placeholder 3">
            <a:extLst>
              <a:ext uri="{FF2B5EF4-FFF2-40B4-BE49-F238E27FC236}">
                <a16:creationId xmlns:a16="http://schemas.microsoft.com/office/drawing/2014/main" id="{7D749371-1A91-4CAE-B350-A3D318172723}"/>
              </a:ext>
            </a:extLst>
          </p:cNvPr>
          <p:cNvSpPr>
            <a:spLocks noGrp="1"/>
          </p:cNvSpPr>
          <p:nvPr>
            <p:ph type="dt" sz="half" idx="10"/>
          </p:nvPr>
        </p:nvSpPr>
        <p:spPr/>
        <p:txBody>
          <a:bodyPr/>
          <a:lstStyle/>
          <a:p>
            <a:fld id="{3CF9F814-43F8-47A4-B476-2E8616E830A9}" type="datetime1">
              <a:rPr lang="en-US" smtClean="0"/>
              <a:t>2/21/2018</a:t>
            </a:fld>
            <a:endParaRPr lang="en-US" dirty="0"/>
          </a:p>
        </p:txBody>
      </p:sp>
      <p:sp>
        <p:nvSpPr>
          <p:cNvPr id="5" name="Footer Placeholder 4">
            <a:extLst>
              <a:ext uri="{FF2B5EF4-FFF2-40B4-BE49-F238E27FC236}">
                <a16:creationId xmlns:a16="http://schemas.microsoft.com/office/drawing/2014/main" id="{D6D7E0C7-D215-4DC0-8598-EEF775067D2E}"/>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29F4D8D1-FBF6-40ED-94D0-E97B6DA20EF4}"/>
              </a:ext>
            </a:extLst>
          </p:cNvPr>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4061212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down)">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heel(1)">
                                      <p:cBhvr>
                                        <p:cTn id="33" dur="2000"/>
                                        <p:tgtEl>
                                          <p:spTgt spid="3">
                                            <p:txEl>
                                              <p:pRg st="6" end="6"/>
                                            </p:txEl>
                                          </p:spTgt>
                                        </p:tgtEl>
                                      </p:cBhvr>
                                    </p:animEffect>
                                  </p:childTnLst>
                                </p:cTn>
                              </p:par>
                              <p:par>
                                <p:cTn id="34" presetID="21" presetClass="entr" presetSubtype="1" fill="hold"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wheel(1)">
                                      <p:cBhvr>
                                        <p:cTn id="36"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D705D-7522-47D1-ACDB-283B4979184D}"/>
              </a:ext>
            </a:extLst>
          </p:cNvPr>
          <p:cNvSpPr>
            <a:spLocks noGrp="1"/>
          </p:cNvSpPr>
          <p:nvPr>
            <p:ph type="title"/>
          </p:nvPr>
        </p:nvSpPr>
        <p:spPr/>
        <p:txBody>
          <a:bodyPr/>
          <a:lstStyle/>
          <a:p>
            <a:r>
              <a:rPr lang="en-US" dirty="0"/>
              <a:t>Industrial pumps</a:t>
            </a:r>
          </a:p>
        </p:txBody>
      </p:sp>
      <p:sp>
        <p:nvSpPr>
          <p:cNvPr id="3" name="Content Placeholder 2">
            <a:extLst>
              <a:ext uri="{FF2B5EF4-FFF2-40B4-BE49-F238E27FC236}">
                <a16:creationId xmlns:a16="http://schemas.microsoft.com/office/drawing/2014/main" id="{D5F27859-9269-4443-918A-F3F332101AE0}"/>
              </a:ext>
            </a:extLst>
          </p:cNvPr>
          <p:cNvSpPr>
            <a:spLocks noGrp="1"/>
          </p:cNvSpPr>
          <p:nvPr>
            <p:ph sz="quarter" idx="13"/>
          </p:nvPr>
        </p:nvSpPr>
        <p:spPr/>
        <p:txBody>
          <a:bodyPr>
            <a:normAutofit/>
          </a:bodyPr>
          <a:lstStyle/>
          <a:p>
            <a:r>
              <a:rPr lang="en-US" dirty="0"/>
              <a:t>Most common is the centrifugal Pump</a:t>
            </a:r>
          </a:p>
          <a:p>
            <a:r>
              <a:rPr lang="en-US" dirty="0"/>
              <a:t>Relies on the principal of centrifugal force. </a:t>
            </a:r>
          </a:p>
          <a:p>
            <a:pPr lvl="1"/>
            <a:r>
              <a:rPr lang="en-US" dirty="0"/>
              <a:t>It converts the energy provided by a prime mover (i.e. electric motor, steam turbine, or gasoline engine) to energy within the liquid being pumped</a:t>
            </a:r>
          </a:p>
          <a:p>
            <a:endParaRPr lang="en-US" dirty="0"/>
          </a:p>
          <a:p>
            <a:endParaRPr lang="en-US" dirty="0"/>
          </a:p>
          <a:p>
            <a:endParaRPr lang="en-US" dirty="0"/>
          </a:p>
        </p:txBody>
      </p:sp>
      <p:sp>
        <p:nvSpPr>
          <p:cNvPr id="4" name="Date Placeholder 3">
            <a:extLst>
              <a:ext uri="{FF2B5EF4-FFF2-40B4-BE49-F238E27FC236}">
                <a16:creationId xmlns:a16="http://schemas.microsoft.com/office/drawing/2014/main" id="{B938B740-2ABA-4366-A1EA-04A8F73890FD}"/>
              </a:ext>
            </a:extLst>
          </p:cNvPr>
          <p:cNvSpPr>
            <a:spLocks noGrp="1"/>
          </p:cNvSpPr>
          <p:nvPr>
            <p:ph type="dt" sz="half" idx="10"/>
          </p:nvPr>
        </p:nvSpPr>
        <p:spPr/>
        <p:txBody>
          <a:bodyPr/>
          <a:lstStyle/>
          <a:p>
            <a:fld id="{8BCB6D5E-ED0C-4E08-8F0C-1FEE77ABD45B}" type="datetime1">
              <a:rPr lang="en-US" smtClean="0"/>
              <a:t>2/21/2018</a:t>
            </a:fld>
            <a:endParaRPr lang="en-US" dirty="0"/>
          </a:p>
        </p:txBody>
      </p:sp>
      <p:sp>
        <p:nvSpPr>
          <p:cNvPr id="5" name="Footer Placeholder 4">
            <a:extLst>
              <a:ext uri="{FF2B5EF4-FFF2-40B4-BE49-F238E27FC236}">
                <a16:creationId xmlns:a16="http://schemas.microsoft.com/office/drawing/2014/main" id="{43FDA07A-D6D2-48EB-B697-7BB211FD239C}"/>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833A9A78-CDDF-48DB-9FEC-6542EE80F8FC}"/>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2826783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FE4FC-823A-438E-BCFA-C07937E3122F}"/>
              </a:ext>
            </a:extLst>
          </p:cNvPr>
          <p:cNvSpPr>
            <a:spLocks noGrp="1"/>
          </p:cNvSpPr>
          <p:nvPr>
            <p:ph type="title"/>
          </p:nvPr>
        </p:nvSpPr>
        <p:spPr/>
        <p:txBody>
          <a:bodyPr/>
          <a:lstStyle/>
          <a:p>
            <a:r>
              <a:rPr lang="en-US" dirty="0"/>
              <a:t>Types of Centrifugal Pumps</a:t>
            </a:r>
          </a:p>
        </p:txBody>
      </p:sp>
      <p:sp>
        <p:nvSpPr>
          <p:cNvPr id="4" name="Content Placeholder 3">
            <a:extLst>
              <a:ext uri="{FF2B5EF4-FFF2-40B4-BE49-F238E27FC236}">
                <a16:creationId xmlns:a16="http://schemas.microsoft.com/office/drawing/2014/main" id="{B9B24573-B41C-4263-9CF0-87EC824AA5BB}"/>
              </a:ext>
            </a:extLst>
          </p:cNvPr>
          <p:cNvSpPr>
            <a:spLocks noGrp="1"/>
          </p:cNvSpPr>
          <p:nvPr>
            <p:ph sz="quarter" idx="13"/>
          </p:nvPr>
        </p:nvSpPr>
        <p:spPr>
          <a:xfrm>
            <a:off x="913774" y="2367092"/>
            <a:ext cx="4695289" cy="3424107"/>
          </a:xfrm>
        </p:spPr>
        <p:txBody>
          <a:bodyPr>
            <a:normAutofit lnSpcReduction="10000"/>
          </a:bodyPr>
          <a:lstStyle/>
          <a:p>
            <a:r>
              <a:rPr lang="en-US" dirty="0"/>
              <a:t>Most common</a:t>
            </a:r>
          </a:p>
          <a:p>
            <a:r>
              <a:rPr lang="en-US" dirty="0"/>
              <a:t>Single stage</a:t>
            </a:r>
          </a:p>
          <a:p>
            <a:pPr lvl="1"/>
            <a:r>
              <a:rPr lang="en-US" dirty="0"/>
              <a:t>Overhung</a:t>
            </a:r>
          </a:p>
          <a:p>
            <a:pPr lvl="1"/>
            <a:r>
              <a:rPr lang="en-US" dirty="0"/>
              <a:t>Center-hung</a:t>
            </a:r>
          </a:p>
          <a:p>
            <a:r>
              <a:rPr lang="en-US" dirty="0"/>
              <a:t>Multi-stage</a:t>
            </a:r>
          </a:p>
          <a:p>
            <a:pPr lvl="1"/>
            <a:r>
              <a:rPr lang="en-US" dirty="0"/>
              <a:t>Always Center hung</a:t>
            </a:r>
          </a:p>
          <a:p>
            <a:r>
              <a:rPr lang="en-US" dirty="0"/>
              <a:t>Split case/double suction pump</a:t>
            </a:r>
          </a:p>
          <a:p>
            <a:pPr lvl="1"/>
            <a:r>
              <a:rPr lang="en-US" dirty="0"/>
              <a:t>Derivation of a center hung pump</a:t>
            </a:r>
          </a:p>
          <a:p>
            <a:endParaRPr lang="en-US" dirty="0"/>
          </a:p>
        </p:txBody>
      </p:sp>
      <p:sp>
        <p:nvSpPr>
          <p:cNvPr id="5" name="Content Placeholder 4">
            <a:extLst>
              <a:ext uri="{FF2B5EF4-FFF2-40B4-BE49-F238E27FC236}">
                <a16:creationId xmlns:a16="http://schemas.microsoft.com/office/drawing/2014/main" id="{7597D8D4-D39C-4F2C-BBFD-343DE4E2A976}"/>
              </a:ext>
            </a:extLst>
          </p:cNvPr>
          <p:cNvSpPr>
            <a:spLocks noGrp="1"/>
          </p:cNvSpPr>
          <p:nvPr>
            <p:ph sz="quarter" idx="14"/>
          </p:nvPr>
        </p:nvSpPr>
        <p:spPr>
          <a:xfrm>
            <a:off x="6019800" y="2367092"/>
            <a:ext cx="5257799" cy="3609962"/>
          </a:xfrm>
        </p:spPr>
        <p:txBody>
          <a:bodyPr>
            <a:normAutofit/>
          </a:bodyPr>
          <a:lstStyle/>
          <a:p>
            <a:r>
              <a:rPr lang="en-US" dirty="0"/>
              <a:t>Other types</a:t>
            </a:r>
          </a:p>
          <a:p>
            <a:r>
              <a:rPr lang="en-US" dirty="0"/>
              <a:t>Slurry pump </a:t>
            </a:r>
          </a:p>
          <a:p>
            <a:r>
              <a:rPr lang="en-US" dirty="0"/>
              <a:t>Submersible pump</a:t>
            </a:r>
          </a:p>
          <a:p>
            <a:r>
              <a:rPr lang="en-US" dirty="0"/>
              <a:t>Sump pump</a:t>
            </a:r>
          </a:p>
          <a:p>
            <a:r>
              <a:rPr lang="en-US" dirty="0"/>
              <a:t>Inline pump</a:t>
            </a:r>
          </a:p>
          <a:p>
            <a:r>
              <a:rPr lang="en-US" dirty="0"/>
              <a:t>Axial Flow Pump</a:t>
            </a:r>
          </a:p>
          <a:p>
            <a:r>
              <a:rPr lang="en-US" dirty="0"/>
              <a:t>Vertical Turbine pump</a:t>
            </a:r>
          </a:p>
        </p:txBody>
      </p:sp>
      <p:sp>
        <p:nvSpPr>
          <p:cNvPr id="3" name="Date Placeholder 2">
            <a:extLst>
              <a:ext uri="{FF2B5EF4-FFF2-40B4-BE49-F238E27FC236}">
                <a16:creationId xmlns:a16="http://schemas.microsoft.com/office/drawing/2014/main" id="{A060157B-E408-4B3E-BE27-D6AAECA2673D}"/>
              </a:ext>
            </a:extLst>
          </p:cNvPr>
          <p:cNvSpPr>
            <a:spLocks noGrp="1"/>
          </p:cNvSpPr>
          <p:nvPr>
            <p:ph type="dt" sz="half" idx="10"/>
          </p:nvPr>
        </p:nvSpPr>
        <p:spPr/>
        <p:txBody>
          <a:bodyPr/>
          <a:lstStyle/>
          <a:p>
            <a:fld id="{A28F7708-83FB-4214-BAFD-09B7A43CA004}" type="datetime1">
              <a:rPr lang="en-US" smtClean="0"/>
              <a:t>2/21/2018</a:t>
            </a:fld>
            <a:endParaRPr lang="en-US" dirty="0"/>
          </a:p>
        </p:txBody>
      </p:sp>
      <p:sp>
        <p:nvSpPr>
          <p:cNvPr id="6" name="Footer Placeholder 5">
            <a:extLst>
              <a:ext uri="{FF2B5EF4-FFF2-40B4-BE49-F238E27FC236}">
                <a16:creationId xmlns:a16="http://schemas.microsoft.com/office/drawing/2014/main" id="{94C3D170-A241-4FE6-B6BF-010C182DAA22}"/>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DCA9B401-F295-44BE-A348-0674BAD79DD9}"/>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906802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arn(inVertical)">
                                      <p:cBhvr>
                                        <p:cTn id="7" dur="500"/>
                                        <p:tgtEl>
                                          <p:spTgt spid="4">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barn(inVertical)">
                                      <p:cBhvr>
                                        <p:cTn id="10" dur="500"/>
                                        <p:tgtEl>
                                          <p:spTgt spid="4">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barn(inVertical)">
                                      <p:cBhvr>
                                        <p:cTn id="13" dur="500"/>
                                        <p:tgtEl>
                                          <p:spTgt spid="4">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wipe(down)">
                                      <p:cBhvr>
                                        <p:cTn id="18" dur="500"/>
                                        <p:tgtEl>
                                          <p:spTgt spid="4">
                                            <p:txEl>
                                              <p:pRg st="4" end="4"/>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wipe(down)">
                                      <p:cBhvr>
                                        <p:cTn id="21" dur="500"/>
                                        <p:tgtEl>
                                          <p:spTgt spid="4">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animEffect transition="in" filter="circle(in)">
                                      <p:cBhvr>
                                        <p:cTn id="26" dur="2000"/>
                                        <p:tgtEl>
                                          <p:spTgt spid="4">
                                            <p:txEl>
                                              <p:pRg st="6" end="6"/>
                                            </p:txEl>
                                          </p:spTgt>
                                        </p:tgtEl>
                                      </p:cBhvr>
                                    </p:animEffect>
                                  </p:childTnLst>
                                </p:cTn>
                              </p:par>
                              <p:par>
                                <p:cTn id="27" presetID="6" presetClass="entr" presetSubtype="16" fill="hold" nodeType="with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animEffect transition="in" filter="circle(in)">
                                      <p:cBhvr>
                                        <p:cTn id="29" dur="2000"/>
                                        <p:tgtEl>
                                          <p:spTgt spid="4">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randombar(horizontal)">
                                      <p:cBhvr>
                                        <p:cTn id="34" dur="500"/>
                                        <p:tgtEl>
                                          <p:spTgt spid="5">
                                            <p:txEl>
                                              <p:pRg st="1" end="1"/>
                                            </p:txEl>
                                          </p:spTgt>
                                        </p:tgtEl>
                                      </p:cBhvr>
                                    </p:animEffect>
                                  </p:childTnLst>
                                </p:cTn>
                              </p:par>
                              <p:par>
                                <p:cTn id="35" presetID="14" presetClass="entr" presetSubtype="10" fill="hold" nodeType="with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randombar(horizontal)">
                                      <p:cBhvr>
                                        <p:cTn id="37" dur="500"/>
                                        <p:tgtEl>
                                          <p:spTgt spid="5">
                                            <p:txEl>
                                              <p:pRg st="2" end="2"/>
                                            </p:txEl>
                                          </p:spTgt>
                                        </p:tgtEl>
                                      </p:cBhvr>
                                    </p:animEffect>
                                  </p:childTnLst>
                                </p:cTn>
                              </p:par>
                              <p:par>
                                <p:cTn id="38" presetID="14" presetClass="entr" presetSubtype="10" fill="hold" nodeType="withEffect">
                                  <p:stCondLst>
                                    <p:cond delay="0"/>
                                  </p:stCondLst>
                                  <p:childTnLst>
                                    <p:set>
                                      <p:cBhvr>
                                        <p:cTn id="39" dur="1" fill="hold">
                                          <p:stCondLst>
                                            <p:cond delay="0"/>
                                          </p:stCondLst>
                                        </p:cTn>
                                        <p:tgtEl>
                                          <p:spTgt spid="5">
                                            <p:txEl>
                                              <p:pRg st="3" end="3"/>
                                            </p:txEl>
                                          </p:spTgt>
                                        </p:tgtEl>
                                        <p:attrNameLst>
                                          <p:attrName>style.visibility</p:attrName>
                                        </p:attrNameLst>
                                      </p:cBhvr>
                                      <p:to>
                                        <p:strVal val="visible"/>
                                      </p:to>
                                    </p:set>
                                    <p:animEffect transition="in" filter="randombar(horizontal)">
                                      <p:cBhvr>
                                        <p:cTn id="40" dur="500"/>
                                        <p:tgtEl>
                                          <p:spTgt spid="5">
                                            <p:txEl>
                                              <p:pRg st="3" end="3"/>
                                            </p:txEl>
                                          </p:spTgt>
                                        </p:tgtEl>
                                      </p:cBhvr>
                                    </p:animEffect>
                                  </p:childTnLst>
                                </p:cTn>
                              </p:par>
                              <p:par>
                                <p:cTn id="41" presetID="14" presetClass="entr" presetSubtype="10" fill="hold" nodeType="withEffect">
                                  <p:stCondLst>
                                    <p:cond delay="0"/>
                                  </p:stCondLst>
                                  <p:childTnLst>
                                    <p:set>
                                      <p:cBhvr>
                                        <p:cTn id="42" dur="1" fill="hold">
                                          <p:stCondLst>
                                            <p:cond delay="0"/>
                                          </p:stCondLst>
                                        </p:cTn>
                                        <p:tgtEl>
                                          <p:spTgt spid="5">
                                            <p:txEl>
                                              <p:pRg st="4" end="4"/>
                                            </p:txEl>
                                          </p:spTgt>
                                        </p:tgtEl>
                                        <p:attrNameLst>
                                          <p:attrName>style.visibility</p:attrName>
                                        </p:attrNameLst>
                                      </p:cBhvr>
                                      <p:to>
                                        <p:strVal val="visible"/>
                                      </p:to>
                                    </p:set>
                                    <p:animEffect transition="in" filter="randombar(horizontal)">
                                      <p:cBhvr>
                                        <p:cTn id="43" dur="500"/>
                                        <p:tgtEl>
                                          <p:spTgt spid="5">
                                            <p:txEl>
                                              <p:pRg st="4" end="4"/>
                                            </p:txEl>
                                          </p:spTgt>
                                        </p:tgtEl>
                                      </p:cBhvr>
                                    </p:animEffect>
                                  </p:childTnLst>
                                </p:cTn>
                              </p:par>
                              <p:par>
                                <p:cTn id="44" presetID="14" presetClass="entr" presetSubtype="10" fill="hold" nodeType="withEffect">
                                  <p:stCondLst>
                                    <p:cond delay="0"/>
                                  </p:stCondLst>
                                  <p:childTnLst>
                                    <p:set>
                                      <p:cBhvr>
                                        <p:cTn id="45" dur="1" fill="hold">
                                          <p:stCondLst>
                                            <p:cond delay="0"/>
                                          </p:stCondLst>
                                        </p:cTn>
                                        <p:tgtEl>
                                          <p:spTgt spid="5">
                                            <p:txEl>
                                              <p:pRg st="5" end="5"/>
                                            </p:txEl>
                                          </p:spTgt>
                                        </p:tgtEl>
                                        <p:attrNameLst>
                                          <p:attrName>style.visibility</p:attrName>
                                        </p:attrNameLst>
                                      </p:cBhvr>
                                      <p:to>
                                        <p:strVal val="visible"/>
                                      </p:to>
                                    </p:set>
                                    <p:animEffect transition="in" filter="randombar(horizontal)">
                                      <p:cBhvr>
                                        <p:cTn id="46" dur="500"/>
                                        <p:tgtEl>
                                          <p:spTgt spid="5">
                                            <p:txEl>
                                              <p:pRg st="5" end="5"/>
                                            </p:txEl>
                                          </p:spTgt>
                                        </p:tgtEl>
                                      </p:cBhvr>
                                    </p:animEffect>
                                  </p:childTnLst>
                                </p:cTn>
                              </p:par>
                              <p:par>
                                <p:cTn id="47" presetID="14" presetClass="entr" presetSubtype="10" fill="hold" nodeType="with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randombar(horizontal)">
                                      <p:cBhvr>
                                        <p:cTn id="4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06A54-9181-4A40-9BCE-3CFF2228745B}"/>
              </a:ext>
            </a:extLst>
          </p:cNvPr>
          <p:cNvSpPr>
            <a:spLocks noGrp="1"/>
          </p:cNvSpPr>
          <p:nvPr>
            <p:ph type="title"/>
          </p:nvPr>
        </p:nvSpPr>
        <p:spPr/>
        <p:txBody>
          <a:bodyPr/>
          <a:lstStyle/>
          <a:p>
            <a:r>
              <a:rPr lang="en-US" dirty="0"/>
              <a:t>Single stage Overhung pump</a:t>
            </a:r>
          </a:p>
        </p:txBody>
      </p:sp>
      <p:pic>
        <p:nvPicPr>
          <p:cNvPr id="6" name="Picture 5">
            <a:extLst>
              <a:ext uri="{FF2B5EF4-FFF2-40B4-BE49-F238E27FC236}">
                <a16:creationId xmlns:a16="http://schemas.microsoft.com/office/drawing/2014/main" id="{00AF3DD9-C58A-4E6A-B9B5-B8952956AC1A}"/>
              </a:ext>
            </a:extLst>
          </p:cNvPr>
          <p:cNvPicPr>
            <a:picLocks noChangeAspect="1"/>
          </p:cNvPicPr>
          <p:nvPr/>
        </p:nvPicPr>
        <p:blipFill>
          <a:blip r:embed="rId2"/>
          <a:stretch>
            <a:fillRect/>
          </a:stretch>
        </p:blipFill>
        <p:spPr>
          <a:xfrm>
            <a:off x="3829722" y="1999634"/>
            <a:ext cx="4373208" cy="4187553"/>
          </a:xfrm>
          <a:prstGeom prst="rect">
            <a:avLst/>
          </a:prstGeom>
        </p:spPr>
      </p:pic>
      <p:sp>
        <p:nvSpPr>
          <p:cNvPr id="3" name="Date Placeholder 2">
            <a:extLst>
              <a:ext uri="{FF2B5EF4-FFF2-40B4-BE49-F238E27FC236}">
                <a16:creationId xmlns:a16="http://schemas.microsoft.com/office/drawing/2014/main" id="{45D3A011-52C7-40C4-9EF8-67D7AA11C0B2}"/>
              </a:ext>
            </a:extLst>
          </p:cNvPr>
          <p:cNvSpPr>
            <a:spLocks noGrp="1"/>
          </p:cNvSpPr>
          <p:nvPr>
            <p:ph type="dt" sz="half" idx="10"/>
          </p:nvPr>
        </p:nvSpPr>
        <p:spPr/>
        <p:txBody>
          <a:bodyPr/>
          <a:lstStyle/>
          <a:p>
            <a:fld id="{7D62570F-1F2A-426B-A163-9BCD18308088}" type="datetime1">
              <a:rPr lang="en-US" smtClean="0"/>
              <a:t>2/21/2018</a:t>
            </a:fld>
            <a:endParaRPr lang="en-US" dirty="0"/>
          </a:p>
        </p:txBody>
      </p:sp>
      <p:sp>
        <p:nvSpPr>
          <p:cNvPr id="4" name="Footer Placeholder 3">
            <a:extLst>
              <a:ext uri="{FF2B5EF4-FFF2-40B4-BE49-F238E27FC236}">
                <a16:creationId xmlns:a16="http://schemas.microsoft.com/office/drawing/2014/main" id="{4A2C9273-684B-4D2D-984D-0A4730370A3E}"/>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C4195EB1-57D9-46FF-BABA-A6748E29694F}"/>
              </a:ext>
            </a:extLst>
          </p:cNvPr>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1724680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6442C-A359-4579-ACA7-32385AC7E71D}"/>
              </a:ext>
            </a:extLst>
          </p:cNvPr>
          <p:cNvSpPr>
            <a:spLocks noGrp="1"/>
          </p:cNvSpPr>
          <p:nvPr>
            <p:ph type="title"/>
          </p:nvPr>
        </p:nvSpPr>
        <p:spPr/>
        <p:txBody>
          <a:bodyPr/>
          <a:lstStyle/>
          <a:p>
            <a:r>
              <a:rPr lang="en-US" dirty="0"/>
              <a:t>Multistage center hung pump</a:t>
            </a:r>
          </a:p>
        </p:txBody>
      </p:sp>
      <p:pic>
        <p:nvPicPr>
          <p:cNvPr id="6" name="Picture 5">
            <a:extLst>
              <a:ext uri="{FF2B5EF4-FFF2-40B4-BE49-F238E27FC236}">
                <a16:creationId xmlns:a16="http://schemas.microsoft.com/office/drawing/2014/main" id="{A0A142D5-55D2-4ED6-8E97-54BE47EF3551}"/>
              </a:ext>
            </a:extLst>
          </p:cNvPr>
          <p:cNvPicPr>
            <a:picLocks noChangeAspect="1"/>
          </p:cNvPicPr>
          <p:nvPr/>
        </p:nvPicPr>
        <p:blipFill>
          <a:blip r:embed="rId2"/>
          <a:stretch>
            <a:fillRect/>
          </a:stretch>
        </p:blipFill>
        <p:spPr>
          <a:xfrm>
            <a:off x="2377888" y="2214694"/>
            <a:ext cx="7436223" cy="3650509"/>
          </a:xfrm>
          <a:prstGeom prst="rect">
            <a:avLst/>
          </a:prstGeom>
        </p:spPr>
      </p:pic>
      <p:sp>
        <p:nvSpPr>
          <p:cNvPr id="3" name="Date Placeholder 2">
            <a:extLst>
              <a:ext uri="{FF2B5EF4-FFF2-40B4-BE49-F238E27FC236}">
                <a16:creationId xmlns:a16="http://schemas.microsoft.com/office/drawing/2014/main" id="{1D41DDDB-A9CA-4705-9B90-2009EA489A6A}"/>
              </a:ext>
            </a:extLst>
          </p:cNvPr>
          <p:cNvSpPr>
            <a:spLocks noGrp="1"/>
          </p:cNvSpPr>
          <p:nvPr>
            <p:ph type="dt" sz="half" idx="10"/>
          </p:nvPr>
        </p:nvSpPr>
        <p:spPr/>
        <p:txBody>
          <a:bodyPr/>
          <a:lstStyle/>
          <a:p>
            <a:fld id="{91140986-E336-45ED-B6CD-24371C1DB23A}" type="datetime1">
              <a:rPr lang="en-US" smtClean="0"/>
              <a:t>2/21/2018</a:t>
            </a:fld>
            <a:endParaRPr lang="en-US" dirty="0"/>
          </a:p>
        </p:txBody>
      </p:sp>
      <p:sp>
        <p:nvSpPr>
          <p:cNvPr id="4" name="Footer Placeholder 3">
            <a:extLst>
              <a:ext uri="{FF2B5EF4-FFF2-40B4-BE49-F238E27FC236}">
                <a16:creationId xmlns:a16="http://schemas.microsoft.com/office/drawing/2014/main" id="{0A2E11E5-9447-48A6-B1B2-DC79CFE77458}"/>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BA2CEA13-F2A1-4BA6-BD1C-6155C239A88E}"/>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2559716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13AB7-D615-4BDE-B424-3B2305B1D843}"/>
              </a:ext>
            </a:extLst>
          </p:cNvPr>
          <p:cNvSpPr>
            <a:spLocks noGrp="1"/>
          </p:cNvSpPr>
          <p:nvPr>
            <p:ph type="title"/>
          </p:nvPr>
        </p:nvSpPr>
        <p:spPr/>
        <p:txBody>
          <a:bodyPr/>
          <a:lstStyle/>
          <a:p>
            <a:r>
              <a:rPr lang="en-US" dirty="0"/>
              <a:t>Split case double suction</a:t>
            </a:r>
          </a:p>
        </p:txBody>
      </p:sp>
      <p:pic>
        <p:nvPicPr>
          <p:cNvPr id="6" name="Picture 5">
            <a:extLst>
              <a:ext uri="{FF2B5EF4-FFF2-40B4-BE49-F238E27FC236}">
                <a16:creationId xmlns:a16="http://schemas.microsoft.com/office/drawing/2014/main" id="{ED3C3A4B-647A-40C7-B0E9-6D046C5E7651}"/>
              </a:ext>
            </a:extLst>
          </p:cNvPr>
          <p:cNvPicPr>
            <a:picLocks noChangeAspect="1"/>
          </p:cNvPicPr>
          <p:nvPr/>
        </p:nvPicPr>
        <p:blipFill>
          <a:blip r:embed="rId2"/>
          <a:stretch>
            <a:fillRect/>
          </a:stretch>
        </p:blipFill>
        <p:spPr>
          <a:xfrm>
            <a:off x="3078480" y="2088065"/>
            <a:ext cx="6035040" cy="4266149"/>
          </a:xfrm>
          <a:prstGeom prst="rect">
            <a:avLst/>
          </a:prstGeom>
        </p:spPr>
      </p:pic>
      <p:sp>
        <p:nvSpPr>
          <p:cNvPr id="3" name="Date Placeholder 2">
            <a:extLst>
              <a:ext uri="{FF2B5EF4-FFF2-40B4-BE49-F238E27FC236}">
                <a16:creationId xmlns:a16="http://schemas.microsoft.com/office/drawing/2014/main" id="{C15871EF-1C5A-40E9-8B7B-BC0661B97C8F}"/>
              </a:ext>
            </a:extLst>
          </p:cNvPr>
          <p:cNvSpPr>
            <a:spLocks noGrp="1"/>
          </p:cNvSpPr>
          <p:nvPr>
            <p:ph type="dt" sz="half" idx="10"/>
          </p:nvPr>
        </p:nvSpPr>
        <p:spPr/>
        <p:txBody>
          <a:bodyPr/>
          <a:lstStyle/>
          <a:p>
            <a:fld id="{0607EE44-F430-4247-823E-0CF8EF0A28EF}" type="datetime1">
              <a:rPr lang="en-US" smtClean="0"/>
              <a:t>2/21/2018</a:t>
            </a:fld>
            <a:endParaRPr lang="en-US" dirty="0"/>
          </a:p>
        </p:txBody>
      </p:sp>
      <p:sp>
        <p:nvSpPr>
          <p:cNvPr id="4" name="Footer Placeholder 3">
            <a:extLst>
              <a:ext uri="{FF2B5EF4-FFF2-40B4-BE49-F238E27FC236}">
                <a16:creationId xmlns:a16="http://schemas.microsoft.com/office/drawing/2014/main" id="{E537B9FF-94AE-4CD1-BEF1-097CA4571C58}"/>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3EC38C98-9DF0-46AA-8FE9-374E0B169330}"/>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272192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a pump works: Simplified</a:t>
            </a:r>
          </a:p>
        </p:txBody>
      </p:sp>
      <p:sp>
        <p:nvSpPr>
          <p:cNvPr id="3" name="Content Placeholder 2"/>
          <p:cNvSpPr>
            <a:spLocks noGrp="1"/>
          </p:cNvSpPr>
          <p:nvPr>
            <p:ph idx="1"/>
          </p:nvPr>
        </p:nvSpPr>
        <p:spPr>
          <a:xfrm>
            <a:off x="1280161" y="2086984"/>
            <a:ext cx="4141694" cy="4299069"/>
          </a:xfrm>
        </p:spPr>
        <p:txBody>
          <a:bodyPr>
            <a:normAutofit/>
          </a:bodyPr>
          <a:lstStyle/>
          <a:p>
            <a:r>
              <a:rPr lang="en-US" dirty="0"/>
              <a:t>Consists of rotating impeller inside a stationary casing (Volute)</a:t>
            </a:r>
          </a:p>
          <a:p>
            <a:r>
              <a:rPr lang="en-US" dirty="0"/>
              <a:t>Liquid enters the pump through the suction inlet of the impeller (eye)</a:t>
            </a:r>
          </a:p>
          <a:p>
            <a:r>
              <a:rPr lang="en-US" dirty="0"/>
              <a:t>The speed of the rotating impeller forces the liquid out through the discharge</a:t>
            </a:r>
          </a:p>
          <a:p>
            <a:endParaRPr lang="en-US" dirty="0"/>
          </a:p>
        </p:txBody>
      </p:sp>
      <p:pic>
        <p:nvPicPr>
          <p:cNvPr id="4" name="Picture 3" descr="http://www.pumpfundamentals.com/images/pump_anim-4.gif">
            <a:extLst>
              <a:ext uri="{FF2B5EF4-FFF2-40B4-BE49-F238E27FC236}">
                <a16:creationId xmlns:a16="http://schemas.microsoft.com/office/drawing/2014/main" id="{B7B76CDE-81BC-484D-85A2-8B26C2B67F1A}"/>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322451" y="2086984"/>
            <a:ext cx="3886555" cy="4144798"/>
          </a:xfrm>
          <a:prstGeom prst="rect">
            <a:avLst/>
          </a:prstGeom>
          <a:noFill/>
          <a:extLst>
            <a:ext uri="{909E8E84-426E-40DD-AFC4-6F175D3DCCD1}">
              <a14:hiddenFill xmlns:a14="http://schemas.microsoft.com/office/drawing/2010/main">
                <a:solidFill>
                  <a:srgbClr val="FFFFFF"/>
                </a:solidFill>
              </a14:hiddenFill>
            </a:ext>
          </a:extLst>
        </p:spPr>
      </p:pic>
      <p:sp>
        <p:nvSpPr>
          <p:cNvPr id="5" name="Date Placeholder 4">
            <a:extLst>
              <a:ext uri="{FF2B5EF4-FFF2-40B4-BE49-F238E27FC236}">
                <a16:creationId xmlns:a16="http://schemas.microsoft.com/office/drawing/2014/main" id="{3A9A6424-563C-4F94-8393-386B8AE51D3B}"/>
              </a:ext>
            </a:extLst>
          </p:cNvPr>
          <p:cNvSpPr>
            <a:spLocks noGrp="1"/>
          </p:cNvSpPr>
          <p:nvPr>
            <p:ph type="dt" sz="half" idx="10"/>
          </p:nvPr>
        </p:nvSpPr>
        <p:spPr/>
        <p:txBody>
          <a:bodyPr/>
          <a:lstStyle/>
          <a:p>
            <a:fld id="{DBD7C907-9E28-4FE5-B55E-496C57CCC66D}" type="datetime1">
              <a:rPr lang="en-US" smtClean="0"/>
              <a:t>2/21/2018</a:t>
            </a:fld>
            <a:endParaRPr lang="en-US" dirty="0"/>
          </a:p>
        </p:txBody>
      </p:sp>
      <p:sp>
        <p:nvSpPr>
          <p:cNvPr id="6" name="Footer Placeholder 5">
            <a:extLst>
              <a:ext uri="{FF2B5EF4-FFF2-40B4-BE49-F238E27FC236}">
                <a16:creationId xmlns:a16="http://schemas.microsoft.com/office/drawing/2014/main" id="{D7F2063D-9176-490A-969D-4152C7B53869}"/>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A6157FC7-042A-4AFD-AFA3-45A1B3EA8E3B}"/>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179943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CAEAF-3F42-4D81-8AA9-1B788E348138}"/>
              </a:ext>
            </a:extLst>
          </p:cNvPr>
          <p:cNvSpPr>
            <a:spLocks noGrp="1"/>
          </p:cNvSpPr>
          <p:nvPr>
            <p:ph type="title"/>
          </p:nvPr>
        </p:nvSpPr>
        <p:spPr>
          <a:xfrm>
            <a:off x="913775" y="618517"/>
            <a:ext cx="10364451" cy="962857"/>
          </a:xfrm>
        </p:spPr>
        <p:txBody>
          <a:bodyPr/>
          <a:lstStyle/>
          <a:p>
            <a:r>
              <a:rPr lang="en-US" dirty="0"/>
              <a:t>How it works: Overview</a:t>
            </a:r>
          </a:p>
        </p:txBody>
      </p:sp>
      <p:sp>
        <p:nvSpPr>
          <p:cNvPr id="3" name="Content Placeholder 2">
            <a:extLst>
              <a:ext uri="{FF2B5EF4-FFF2-40B4-BE49-F238E27FC236}">
                <a16:creationId xmlns:a16="http://schemas.microsoft.com/office/drawing/2014/main" id="{FE6B8D54-A1EA-47D3-9055-ABA595CC2990}"/>
              </a:ext>
            </a:extLst>
          </p:cNvPr>
          <p:cNvSpPr>
            <a:spLocks noGrp="1"/>
          </p:cNvSpPr>
          <p:nvPr>
            <p:ph sz="quarter" idx="13"/>
          </p:nvPr>
        </p:nvSpPr>
        <p:spPr>
          <a:xfrm>
            <a:off x="913774" y="1807286"/>
            <a:ext cx="5196570" cy="4303058"/>
          </a:xfrm>
        </p:spPr>
        <p:txBody>
          <a:bodyPr>
            <a:normAutofit fontScale="92500" lnSpcReduction="20000"/>
          </a:bodyPr>
          <a:lstStyle/>
          <a:p>
            <a:pPr marL="342900" indent="-342900">
              <a:buAutoNum type="arabicPeriod"/>
            </a:pPr>
            <a:r>
              <a:rPr lang="en-US" dirty="0"/>
              <a:t>Liquid enters suction side and flows into the eye of the impeller</a:t>
            </a:r>
          </a:p>
          <a:p>
            <a:pPr marL="342900" indent="-342900">
              <a:buAutoNum type="arabicPeriod" startAt="2"/>
            </a:pPr>
            <a:r>
              <a:rPr lang="en-US" dirty="0"/>
              <a:t>Centrifugal force is exerted on fluid by impeller, this moves the liquid from the eye, along the vanes, to the tip of the impeller. </a:t>
            </a:r>
          </a:p>
          <a:p>
            <a:pPr marL="342900" indent="-342900">
              <a:buAutoNum type="arabicPeriod" startAt="3"/>
            </a:pPr>
            <a:r>
              <a:rPr lang="en-US" dirty="0"/>
              <a:t>It is forced against/along the walls of the   casing and out through the discharge.</a:t>
            </a:r>
          </a:p>
          <a:p>
            <a:pPr>
              <a:buFont typeface="Wingdings" panose="05000000000000000000" pitchFamily="2" charset="2"/>
              <a:buChar char="v"/>
            </a:pPr>
            <a:r>
              <a:rPr lang="en-US" dirty="0"/>
              <a:t>Due to the fluid particles being dislodged from the impeller eye, it reduces the pressure which draws in continuous flow</a:t>
            </a:r>
          </a:p>
          <a:p>
            <a:pPr marL="0" indent="0">
              <a:buNone/>
            </a:pPr>
            <a:endParaRPr lang="en-US" dirty="0"/>
          </a:p>
        </p:txBody>
      </p:sp>
      <p:pic>
        <p:nvPicPr>
          <p:cNvPr id="4" name="Content Placeholder 3">
            <a:extLst>
              <a:ext uri="{FF2B5EF4-FFF2-40B4-BE49-F238E27FC236}">
                <a16:creationId xmlns:a16="http://schemas.microsoft.com/office/drawing/2014/main" id="{179D648A-3F34-4906-984B-C59293E02E35}"/>
              </a:ext>
            </a:extLst>
          </p:cNvPr>
          <p:cNvPicPr>
            <a:picLocks noChangeAspect="1"/>
          </p:cNvPicPr>
          <p:nvPr/>
        </p:nvPicPr>
        <p:blipFill>
          <a:blip r:embed="rId2"/>
          <a:stretch>
            <a:fillRect/>
          </a:stretch>
        </p:blipFill>
        <p:spPr>
          <a:xfrm>
            <a:off x="6433902" y="1807285"/>
            <a:ext cx="4173137" cy="4173137"/>
          </a:xfrm>
          <a:prstGeom prst="rect">
            <a:avLst/>
          </a:prstGeom>
        </p:spPr>
      </p:pic>
      <p:sp>
        <p:nvSpPr>
          <p:cNvPr id="5" name="Date Placeholder 4">
            <a:extLst>
              <a:ext uri="{FF2B5EF4-FFF2-40B4-BE49-F238E27FC236}">
                <a16:creationId xmlns:a16="http://schemas.microsoft.com/office/drawing/2014/main" id="{843C713C-3F4F-41C8-ABF9-19F4877D2150}"/>
              </a:ext>
            </a:extLst>
          </p:cNvPr>
          <p:cNvSpPr>
            <a:spLocks noGrp="1"/>
          </p:cNvSpPr>
          <p:nvPr>
            <p:ph type="dt" sz="half" idx="10"/>
          </p:nvPr>
        </p:nvSpPr>
        <p:spPr/>
        <p:txBody>
          <a:bodyPr/>
          <a:lstStyle/>
          <a:p>
            <a:fld id="{9CC7E439-0FCD-472A-A062-8E465798BD55}" type="datetime1">
              <a:rPr lang="en-US" smtClean="0"/>
              <a:t>2/21/2018</a:t>
            </a:fld>
            <a:endParaRPr lang="en-US" dirty="0"/>
          </a:p>
        </p:txBody>
      </p:sp>
      <p:sp>
        <p:nvSpPr>
          <p:cNvPr id="6" name="Footer Placeholder 5">
            <a:extLst>
              <a:ext uri="{FF2B5EF4-FFF2-40B4-BE49-F238E27FC236}">
                <a16:creationId xmlns:a16="http://schemas.microsoft.com/office/drawing/2014/main" id="{8059928A-1C80-457B-97BA-12A20E550F07}"/>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72A2A9F9-50B7-4845-8412-00DFDE5F06ED}"/>
              </a:ext>
            </a:extLst>
          </p:cNvPr>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119395907"/>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552</TotalTime>
  <Words>842</Words>
  <Application>Microsoft Office PowerPoint</Application>
  <PresentationFormat>Widescreen</PresentationFormat>
  <Paragraphs>164</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Tw Cen MT</vt:lpstr>
      <vt:lpstr>Wingdings</vt:lpstr>
      <vt:lpstr>Droplet</vt:lpstr>
      <vt:lpstr>Technical I Rotating Equipment Part III</vt:lpstr>
      <vt:lpstr>Industrial pumps</vt:lpstr>
      <vt:lpstr>Industrial pumps</vt:lpstr>
      <vt:lpstr>Types of Centrifugal Pumps</vt:lpstr>
      <vt:lpstr>Single stage Overhung pump</vt:lpstr>
      <vt:lpstr>Multistage center hung pump</vt:lpstr>
      <vt:lpstr>Split case double suction</vt:lpstr>
      <vt:lpstr>How a pump works: Simplified</vt:lpstr>
      <vt:lpstr>How it works: Overview</vt:lpstr>
      <vt:lpstr>How it works: Overview Cont.</vt:lpstr>
      <vt:lpstr>PowerPoint Presentation</vt:lpstr>
      <vt:lpstr>Basic pump construction</vt:lpstr>
      <vt:lpstr>Centrifugal Pump Advantages</vt:lpstr>
      <vt:lpstr>Centrifugal Pump Disadvantages</vt:lpstr>
      <vt:lpstr>Positive displacement pumps</vt:lpstr>
      <vt:lpstr>Metering Pump</vt:lpstr>
      <vt:lpstr>Gear &amp; Vane Pumps</vt:lpstr>
      <vt:lpstr>Piston/Recip Pumps</vt:lpstr>
      <vt:lpstr>Misc. PD Pumps</vt:lpstr>
      <vt:lpstr>Positive displacement pump operator issues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I Rotating Equipment Part II</dc:title>
  <dc:creator>Thomas Raiche</dc:creator>
  <cp:lastModifiedBy>Thomas Raiche</cp:lastModifiedBy>
  <cp:revision>42</cp:revision>
  <dcterms:created xsi:type="dcterms:W3CDTF">2017-09-19T19:48:43Z</dcterms:created>
  <dcterms:modified xsi:type="dcterms:W3CDTF">2018-02-21T21:59:48Z</dcterms:modified>
</cp:coreProperties>
</file>