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7"/>
  </p:notesMasterIdLst>
  <p:sldIdLst>
    <p:sldId id="282" r:id="rId2"/>
    <p:sldId id="256" r:id="rId3"/>
    <p:sldId id="259" r:id="rId4"/>
    <p:sldId id="257" r:id="rId5"/>
    <p:sldId id="258" r:id="rId6"/>
    <p:sldId id="266" r:id="rId7"/>
    <p:sldId id="286" r:id="rId8"/>
    <p:sldId id="274" r:id="rId9"/>
    <p:sldId id="284" r:id="rId10"/>
    <p:sldId id="287" r:id="rId11"/>
    <p:sldId id="285" r:id="rId12"/>
    <p:sldId id="260" r:id="rId13"/>
    <p:sldId id="283" r:id="rId14"/>
    <p:sldId id="262" r:id="rId15"/>
    <p:sldId id="264" r:id="rId16"/>
    <p:sldId id="263" r:id="rId17"/>
    <p:sldId id="275" r:id="rId18"/>
    <p:sldId id="261" r:id="rId19"/>
    <p:sldId id="265" r:id="rId20"/>
    <p:sldId id="267" r:id="rId21"/>
    <p:sldId id="268" r:id="rId22"/>
    <p:sldId id="269" r:id="rId23"/>
    <p:sldId id="288" r:id="rId24"/>
    <p:sldId id="270" r:id="rId25"/>
    <p:sldId id="272" r:id="rId26"/>
    <p:sldId id="273" r:id="rId27"/>
    <p:sldId id="289" r:id="rId28"/>
    <p:sldId id="278" r:id="rId29"/>
    <p:sldId id="277" r:id="rId30"/>
    <p:sldId id="276" r:id="rId31"/>
    <p:sldId id="271" r:id="rId32"/>
    <p:sldId id="281" r:id="rId33"/>
    <p:sldId id="290" r:id="rId34"/>
    <p:sldId id="291" r:id="rId35"/>
    <p:sldId id="292"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2" autoAdjust="0"/>
    <p:restoredTop sz="94660"/>
  </p:normalViewPr>
  <p:slideViewPr>
    <p:cSldViewPr snapToGrid="0">
      <p:cViewPr varScale="1">
        <p:scale>
          <a:sx n="70" d="100"/>
          <a:sy n="70" d="100"/>
        </p:scale>
        <p:origin x="90" y="5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30A04E-1832-4DF3-856E-9375FEA5DD7E}" type="datetimeFigureOut">
              <a:rPr lang="en-US" smtClean="0"/>
              <a:t>2/21/2018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E5D41F-1B27-4367-9103-B5E99441D820}" type="slidenum">
              <a:rPr lang="en-US" smtClean="0"/>
              <a:t>‹#›</a:t>
            </a:fld>
            <a:endParaRPr lang="en-US"/>
          </a:p>
        </p:txBody>
      </p:sp>
    </p:spTree>
    <p:extLst>
      <p:ext uri="{BB962C8B-B14F-4D97-AF65-F5344CB8AC3E}">
        <p14:creationId xmlns:p14="http://schemas.microsoft.com/office/powerpoint/2010/main" val="2831517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EBE4EBE-4C97-421E-A9E8-E6FDEE3CB7B4}"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DBD3BA-EFD9-489F-BB4B-008ADE2A42DB}"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6EB02A1-046B-42BA-8FB4-09A7106B8C65}"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D0D54A7-95A4-44A5-A135-89A73723AB98}"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F0FD24B-0EE6-46B5-BC5A-2E677FB4AE6A}"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490B2E2-BD4F-4834-BFF0-DAD4B91551EC}"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CCF77B9-553B-4555-816A-DF1B1075D79A}"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93736F-9289-41E7-9584-290029AB7D54}"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27BD22-4E41-4B1D-9E0E-EBAE992214EE}"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5A7FE62-2342-41ED-9F81-408D899B9B01}"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4B5888E-1D29-4BA8-8108-220BF503A9C8}"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F46467B-1CD7-4EEF-B2AF-179585AF3B3A}" type="datetime1">
              <a:rPr lang="en-US" smtClean="0"/>
              <a:t>2/21/2018</a:t>
            </a:fld>
            <a:endParaRPr lang="en-US" dirty="0"/>
          </a:p>
        </p:txBody>
      </p:sp>
      <p:sp>
        <p:nvSpPr>
          <p:cNvPr id="8" name="Footer Placeholder 7"/>
          <p:cNvSpPr>
            <a:spLocks noGrp="1"/>
          </p:cNvSpPr>
          <p:nvPr>
            <p:ph type="ftr" sz="quarter" idx="11"/>
          </p:nvPr>
        </p:nvSpPr>
        <p:spPr/>
        <p:txBody>
          <a:bodyPr/>
          <a:lstStyle/>
          <a:p>
            <a:r>
              <a:rPr lang="en-US"/>
              <a:t>ICC Process Operations             ENGT-1220 Rev A</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E524682-FA30-46A7-9EB4-D442D76E9AC3}" type="datetime1">
              <a:rPr lang="en-US" smtClean="0"/>
              <a:t>2/21/2018</a:t>
            </a:fld>
            <a:endParaRPr lang="en-US" dirty="0"/>
          </a:p>
        </p:txBody>
      </p:sp>
      <p:sp>
        <p:nvSpPr>
          <p:cNvPr id="4" name="Footer Placeholder 3"/>
          <p:cNvSpPr>
            <a:spLocks noGrp="1"/>
          </p:cNvSpPr>
          <p:nvPr>
            <p:ph type="ftr" sz="quarter" idx="11"/>
          </p:nvPr>
        </p:nvSpPr>
        <p:spPr/>
        <p:txBody>
          <a:bodyPr/>
          <a:lstStyle/>
          <a:p>
            <a:r>
              <a:rPr lang="en-US"/>
              <a:t>ICC Process Operations             ENGT-1220 Rev A</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0684A6-BBDB-4C02-804F-64A67BA014AC}" type="datetime1">
              <a:rPr lang="en-US" smtClean="0"/>
              <a:t>2/21/2018</a:t>
            </a:fld>
            <a:endParaRPr lang="en-US" dirty="0"/>
          </a:p>
        </p:txBody>
      </p:sp>
      <p:sp>
        <p:nvSpPr>
          <p:cNvPr id="3" name="Footer Placeholder 2"/>
          <p:cNvSpPr>
            <a:spLocks noGrp="1"/>
          </p:cNvSpPr>
          <p:nvPr>
            <p:ph type="ftr" sz="quarter" idx="11"/>
          </p:nvPr>
        </p:nvSpPr>
        <p:spPr/>
        <p:txBody>
          <a:bodyPr/>
          <a:lstStyle/>
          <a:p>
            <a:r>
              <a:rPr lang="en-US"/>
              <a:t>ICC Process Operations             ENGT-1220 Rev A</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0ACD5F0-738D-4A21-AAAD-3EDC1572942A}"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99C54CF-343A-447A-8696-290E2E59612E}"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65E5C77-4428-42E8-9D4D-3D5E87DF07D9}" type="datetime1">
              <a:rPr lang="en-US" smtClean="0"/>
              <a:t>2/21/2018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ICC Process Operations             ENGT-1220 Rev A</a:t>
            </a:r>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hf hdr="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12.jpg"/></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YA3XUEIcXA0" TargetMode="External"/><Relationship Id="rId2" Type="http://schemas.openxmlformats.org/officeDocument/2006/relationships/hyperlink" Target="https://www.youtube.com/watch?v=w34XD71DqfQ" TargetMode="External"/><Relationship Id="rId1" Type="http://schemas.openxmlformats.org/officeDocument/2006/relationships/slideLayout" Target="../slideLayouts/slideLayout2.xml"/><Relationship Id="rId4" Type="http://schemas.openxmlformats.org/officeDocument/2006/relationships/hyperlink" Target="https://youtu.be/0N17tEW_WEU"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2.xml"/><Relationship Id="rId5" Type="http://schemas.openxmlformats.org/officeDocument/2006/relationships/image" Target="../media/image24.jpg"/><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27.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g"/><Relationship Id="rId1" Type="http://schemas.openxmlformats.org/officeDocument/2006/relationships/slideLayout" Target="../slideLayouts/slideLayout2.xml"/><Relationship Id="rId4" Type="http://schemas.openxmlformats.org/officeDocument/2006/relationships/image" Target="../media/image35.emf"/></Relationships>
</file>

<file path=ppt/slides/_rels/slide29.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emf"/><Relationship Id="rId1" Type="http://schemas.openxmlformats.org/officeDocument/2006/relationships/slideLayout" Target="../slideLayouts/slideLayout2.xml"/><Relationship Id="rId5" Type="http://schemas.openxmlformats.org/officeDocument/2006/relationships/image" Target="../media/image39.jpg"/><Relationship Id="rId4" Type="http://schemas.openxmlformats.org/officeDocument/2006/relationships/image" Target="../media/image38.gif"/></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42.jp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jpg"/><Relationship Id="rId4" Type="http://schemas.openxmlformats.org/officeDocument/2006/relationships/image" Target="../media/image44.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565F0C4-C25D-4C08-B00B-27FCB73834DE}"/>
              </a:ext>
            </a:extLst>
          </p:cNvPr>
          <p:cNvSpPr>
            <a:spLocks noGrp="1"/>
          </p:cNvSpPr>
          <p:nvPr>
            <p:ph type="ctrTitle"/>
          </p:nvPr>
        </p:nvSpPr>
        <p:spPr>
          <a:xfrm>
            <a:off x="740229" y="1882020"/>
            <a:ext cx="9829800" cy="1646302"/>
          </a:xfrm>
        </p:spPr>
        <p:txBody>
          <a:bodyPr/>
          <a:lstStyle/>
          <a:p>
            <a:pPr algn="l"/>
            <a:r>
              <a:rPr lang="en-US" dirty="0">
                <a:solidFill>
                  <a:schemeClr val="accent2">
                    <a:lumMod val="50000"/>
                  </a:schemeClr>
                </a:solidFill>
              </a:rPr>
              <a:t>Welcome to:</a:t>
            </a:r>
            <a:br>
              <a:rPr lang="en-US" dirty="0">
                <a:solidFill>
                  <a:schemeClr val="accent2">
                    <a:lumMod val="50000"/>
                  </a:schemeClr>
                </a:solidFill>
              </a:rPr>
            </a:br>
            <a:r>
              <a:rPr lang="en-US" dirty="0">
                <a:solidFill>
                  <a:schemeClr val="accent2">
                    <a:lumMod val="50000"/>
                  </a:schemeClr>
                </a:solidFill>
              </a:rPr>
              <a:t>The Wonderful World of Valves</a:t>
            </a:r>
          </a:p>
        </p:txBody>
      </p:sp>
      <p:sp>
        <p:nvSpPr>
          <p:cNvPr id="2" name="Date Placeholder 1">
            <a:extLst>
              <a:ext uri="{FF2B5EF4-FFF2-40B4-BE49-F238E27FC236}">
                <a16:creationId xmlns:a16="http://schemas.microsoft.com/office/drawing/2014/main" id="{9479791F-67B3-4D3C-95A1-892D97F8B0AB}"/>
              </a:ext>
            </a:extLst>
          </p:cNvPr>
          <p:cNvSpPr>
            <a:spLocks noGrp="1"/>
          </p:cNvSpPr>
          <p:nvPr>
            <p:ph type="dt" sz="half" idx="10"/>
          </p:nvPr>
        </p:nvSpPr>
        <p:spPr/>
        <p:txBody>
          <a:bodyPr/>
          <a:lstStyle/>
          <a:p>
            <a:fld id="{A467F57A-BB73-4DEF-A414-0043B9A93ECA}" type="datetime1">
              <a:rPr lang="en-US" smtClean="0"/>
              <a:t>2/21/2018</a:t>
            </a:fld>
            <a:endParaRPr lang="en-US" dirty="0"/>
          </a:p>
        </p:txBody>
      </p:sp>
      <p:sp>
        <p:nvSpPr>
          <p:cNvPr id="3" name="Footer Placeholder 2">
            <a:extLst>
              <a:ext uri="{FF2B5EF4-FFF2-40B4-BE49-F238E27FC236}">
                <a16:creationId xmlns:a16="http://schemas.microsoft.com/office/drawing/2014/main" id="{FDAFAE10-9095-4EEF-862D-3AE16D53521B}"/>
              </a:ext>
            </a:extLst>
          </p:cNvPr>
          <p:cNvSpPr>
            <a:spLocks noGrp="1"/>
          </p:cNvSpPr>
          <p:nvPr>
            <p:ph type="ftr" sz="quarter" idx="11"/>
          </p:nvPr>
        </p:nvSpPr>
        <p:spPr/>
        <p:txBody>
          <a:bodyPr/>
          <a:lstStyle/>
          <a:p>
            <a:r>
              <a:rPr lang="en-US"/>
              <a:t>ICC Process Operations             ENGT-1220 Rev A</a:t>
            </a:r>
            <a:endParaRPr lang="en-US" dirty="0"/>
          </a:p>
        </p:txBody>
      </p:sp>
      <p:sp>
        <p:nvSpPr>
          <p:cNvPr id="5" name="Slide Number Placeholder 4">
            <a:extLst>
              <a:ext uri="{FF2B5EF4-FFF2-40B4-BE49-F238E27FC236}">
                <a16:creationId xmlns:a16="http://schemas.microsoft.com/office/drawing/2014/main" id="{8C10F739-2538-4A65-B69B-B3E8D34C9F07}"/>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
        <p:nvSpPr>
          <p:cNvPr id="10" name="Rectangle 5">
            <a:extLst>
              <a:ext uri="{FF2B5EF4-FFF2-40B4-BE49-F238E27FC236}">
                <a16:creationId xmlns:a16="http://schemas.microsoft.com/office/drawing/2014/main" id="{72369825-D825-4084-ABEF-3D73C91A4C24}"/>
              </a:ext>
            </a:extLst>
          </p:cNvPr>
          <p:cNvSpPr>
            <a:spLocks noChangeArrowheads="1"/>
          </p:cNvSpPr>
          <p:nvPr/>
        </p:nvSpPr>
        <p:spPr bwMode="auto">
          <a:xfrm>
            <a:off x="1050878" y="257495"/>
            <a:ext cx="897434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14" name="Picture 13">
            <a:extLst>
              <a:ext uri="{FF2B5EF4-FFF2-40B4-BE49-F238E27FC236}">
                <a16:creationId xmlns:a16="http://schemas.microsoft.com/office/drawing/2014/main" id="{B5A767C8-C315-48F4-8912-278C6CBFE7D9}"/>
              </a:ext>
            </a:extLst>
          </p:cNvPr>
          <p:cNvPicPr>
            <a:picLocks noChangeAspect="1"/>
          </p:cNvPicPr>
          <p:nvPr/>
        </p:nvPicPr>
        <p:blipFill>
          <a:blip r:embed="rId2"/>
          <a:stretch>
            <a:fillRect/>
          </a:stretch>
        </p:blipFill>
        <p:spPr>
          <a:xfrm>
            <a:off x="677334" y="5279362"/>
            <a:ext cx="762000" cy="762000"/>
          </a:xfrm>
          <a:prstGeom prst="rect">
            <a:avLst/>
          </a:prstGeom>
        </p:spPr>
      </p:pic>
      <p:sp>
        <p:nvSpPr>
          <p:cNvPr id="15" name="Rectangle 14">
            <a:extLst>
              <a:ext uri="{FF2B5EF4-FFF2-40B4-BE49-F238E27FC236}">
                <a16:creationId xmlns:a16="http://schemas.microsoft.com/office/drawing/2014/main" id="{3EAB867F-AE63-49B2-921C-49815B6416A2}"/>
              </a:ext>
            </a:extLst>
          </p:cNvPr>
          <p:cNvSpPr/>
          <p:nvPr/>
        </p:nvSpPr>
        <p:spPr>
          <a:xfrm>
            <a:off x="1439334" y="5461959"/>
            <a:ext cx="7185198" cy="577081"/>
          </a:xfrm>
          <a:prstGeom prst="rect">
            <a:avLst/>
          </a:prstGeom>
        </p:spPr>
        <p:txBody>
          <a:bodyPr wrap="square">
            <a:spAutoFit/>
          </a:bodyPr>
          <a:lstStyle/>
          <a:p>
            <a:r>
              <a:rPr lang="en-US" sz="1050" dirty="0">
                <a:latin typeface="Arial" panose="020B0604020202020204" pitchFamily="34" charset="0"/>
                <a:cs typeface="Arial" panose="020B0604020202020204" pitchFamily="34" charset="0"/>
              </a:rPr>
              <a:t>Development of a 21st Century Industrial Process Operations Program is supported by the National Science Foundation under Grant No. 1700558. Any opinions, findings, and conclusions or recommendations expressed on this site are those of the authors and do not necessarily reflect the views of the National Science Foundation.</a:t>
            </a:r>
          </a:p>
        </p:txBody>
      </p:sp>
    </p:spTree>
    <p:extLst>
      <p:ext uri="{BB962C8B-B14F-4D97-AF65-F5344CB8AC3E}">
        <p14:creationId xmlns:p14="http://schemas.microsoft.com/office/powerpoint/2010/main" val="6170461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58D6F-DB1C-445D-875E-FF0F8863F603}"/>
              </a:ext>
            </a:extLst>
          </p:cNvPr>
          <p:cNvSpPr>
            <a:spLocks noGrp="1"/>
          </p:cNvSpPr>
          <p:nvPr>
            <p:ph type="title"/>
          </p:nvPr>
        </p:nvSpPr>
        <p:spPr/>
        <p:txBody>
          <a:bodyPr/>
          <a:lstStyle/>
          <a:p>
            <a:r>
              <a:rPr lang="en-US" dirty="0">
                <a:solidFill>
                  <a:schemeClr val="accent1">
                    <a:lumMod val="50000"/>
                  </a:schemeClr>
                </a:solidFill>
              </a:rPr>
              <a:t>Pressure/Vacuum Reliefs</a:t>
            </a:r>
            <a:endParaRPr lang="en-US" dirty="0"/>
          </a:p>
        </p:txBody>
      </p:sp>
      <p:pic>
        <p:nvPicPr>
          <p:cNvPr id="4" name="Picture 3">
            <a:extLst>
              <a:ext uri="{FF2B5EF4-FFF2-40B4-BE49-F238E27FC236}">
                <a16:creationId xmlns:a16="http://schemas.microsoft.com/office/drawing/2014/main" id="{5E61B929-0298-4029-AE75-25953B253C87}"/>
              </a:ext>
            </a:extLst>
          </p:cNvPr>
          <p:cNvPicPr>
            <a:picLocks noChangeAspect="1"/>
          </p:cNvPicPr>
          <p:nvPr/>
        </p:nvPicPr>
        <p:blipFill>
          <a:blip r:embed="rId2"/>
          <a:stretch>
            <a:fillRect/>
          </a:stretch>
        </p:blipFill>
        <p:spPr>
          <a:xfrm>
            <a:off x="1306286" y="2133601"/>
            <a:ext cx="7238384" cy="3739832"/>
          </a:xfrm>
          <a:prstGeom prst="rect">
            <a:avLst/>
          </a:prstGeom>
        </p:spPr>
      </p:pic>
      <p:sp>
        <p:nvSpPr>
          <p:cNvPr id="3" name="Date Placeholder 2">
            <a:extLst>
              <a:ext uri="{FF2B5EF4-FFF2-40B4-BE49-F238E27FC236}">
                <a16:creationId xmlns:a16="http://schemas.microsoft.com/office/drawing/2014/main" id="{51B8E61B-27E3-4CC7-8F1B-A949964E0433}"/>
              </a:ext>
            </a:extLst>
          </p:cNvPr>
          <p:cNvSpPr>
            <a:spLocks noGrp="1"/>
          </p:cNvSpPr>
          <p:nvPr>
            <p:ph type="dt" sz="half" idx="10"/>
          </p:nvPr>
        </p:nvSpPr>
        <p:spPr/>
        <p:txBody>
          <a:bodyPr/>
          <a:lstStyle/>
          <a:p>
            <a:fld id="{938B1995-4E2C-4926-B06A-C1D96C5323E0}" type="datetime1">
              <a:rPr lang="en-US" smtClean="0"/>
              <a:t>2/21/2018</a:t>
            </a:fld>
            <a:endParaRPr lang="en-US" dirty="0"/>
          </a:p>
        </p:txBody>
      </p:sp>
      <p:sp>
        <p:nvSpPr>
          <p:cNvPr id="5" name="Footer Placeholder 4">
            <a:extLst>
              <a:ext uri="{FF2B5EF4-FFF2-40B4-BE49-F238E27FC236}">
                <a16:creationId xmlns:a16="http://schemas.microsoft.com/office/drawing/2014/main" id="{7D5C6390-802B-4550-BD62-7F564B57F47B}"/>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0F5257E7-C947-4505-A732-648B93DD913B}"/>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8523493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B632F-BA36-4081-92A3-BB96CAEB8C4F}"/>
              </a:ext>
            </a:extLst>
          </p:cNvPr>
          <p:cNvSpPr>
            <a:spLocks noGrp="1"/>
          </p:cNvSpPr>
          <p:nvPr>
            <p:ph type="title"/>
          </p:nvPr>
        </p:nvSpPr>
        <p:spPr/>
        <p:txBody>
          <a:bodyPr/>
          <a:lstStyle/>
          <a:p>
            <a:r>
              <a:rPr lang="en-US" dirty="0">
                <a:solidFill>
                  <a:schemeClr val="accent1">
                    <a:lumMod val="50000"/>
                  </a:schemeClr>
                </a:solidFill>
              </a:rPr>
              <a:t>Pressure/Vacuum Reliefs</a:t>
            </a:r>
            <a:endParaRPr lang="en-US" dirty="0"/>
          </a:p>
        </p:txBody>
      </p:sp>
      <p:pic>
        <p:nvPicPr>
          <p:cNvPr id="5" name="Picture 4">
            <a:extLst>
              <a:ext uri="{FF2B5EF4-FFF2-40B4-BE49-F238E27FC236}">
                <a16:creationId xmlns:a16="http://schemas.microsoft.com/office/drawing/2014/main" id="{4405E803-BB8E-43DF-A133-0E041B9A5B9A}"/>
              </a:ext>
            </a:extLst>
          </p:cNvPr>
          <p:cNvPicPr>
            <a:picLocks noChangeAspect="1"/>
          </p:cNvPicPr>
          <p:nvPr/>
        </p:nvPicPr>
        <p:blipFill>
          <a:blip r:embed="rId2"/>
          <a:stretch>
            <a:fillRect/>
          </a:stretch>
        </p:blipFill>
        <p:spPr>
          <a:xfrm>
            <a:off x="470807" y="1426027"/>
            <a:ext cx="4757058" cy="4757058"/>
          </a:xfrm>
          <a:prstGeom prst="rect">
            <a:avLst/>
          </a:prstGeom>
        </p:spPr>
      </p:pic>
      <p:pic>
        <p:nvPicPr>
          <p:cNvPr id="9" name="Picture 8">
            <a:extLst>
              <a:ext uri="{FF2B5EF4-FFF2-40B4-BE49-F238E27FC236}">
                <a16:creationId xmlns:a16="http://schemas.microsoft.com/office/drawing/2014/main" id="{EB9948DA-3FE4-4613-B540-F84C6FC7BA23}"/>
              </a:ext>
            </a:extLst>
          </p:cNvPr>
          <p:cNvPicPr>
            <a:picLocks noChangeAspect="1"/>
          </p:cNvPicPr>
          <p:nvPr/>
        </p:nvPicPr>
        <p:blipFill>
          <a:blip r:embed="rId3"/>
          <a:stretch>
            <a:fillRect/>
          </a:stretch>
        </p:blipFill>
        <p:spPr>
          <a:xfrm>
            <a:off x="6002619" y="2369456"/>
            <a:ext cx="4727816" cy="3214915"/>
          </a:xfrm>
          <a:prstGeom prst="rect">
            <a:avLst/>
          </a:prstGeom>
        </p:spPr>
      </p:pic>
      <p:sp>
        <p:nvSpPr>
          <p:cNvPr id="3" name="Date Placeholder 2">
            <a:extLst>
              <a:ext uri="{FF2B5EF4-FFF2-40B4-BE49-F238E27FC236}">
                <a16:creationId xmlns:a16="http://schemas.microsoft.com/office/drawing/2014/main" id="{1CED0EBD-9B32-4C63-8198-0A1584734EB3}"/>
              </a:ext>
            </a:extLst>
          </p:cNvPr>
          <p:cNvSpPr>
            <a:spLocks noGrp="1"/>
          </p:cNvSpPr>
          <p:nvPr>
            <p:ph type="dt" sz="half" idx="10"/>
          </p:nvPr>
        </p:nvSpPr>
        <p:spPr/>
        <p:txBody>
          <a:bodyPr/>
          <a:lstStyle/>
          <a:p>
            <a:fld id="{A67B585A-9DCF-4F05-91ED-BF39A31FC6B4}" type="datetime1">
              <a:rPr lang="en-US" smtClean="0"/>
              <a:t>2/21/2018</a:t>
            </a:fld>
            <a:endParaRPr lang="en-US" dirty="0"/>
          </a:p>
        </p:txBody>
      </p:sp>
      <p:sp>
        <p:nvSpPr>
          <p:cNvPr id="4" name="Footer Placeholder 3">
            <a:extLst>
              <a:ext uri="{FF2B5EF4-FFF2-40B4-BE49-F238E27FC236}">
                <a16:creationId xmlns:a16="http://schemas.microsoft.com/office/drawing/2014/main" id="{86310BFF-48AC-49F8-93AC-BE4E7501513D}"/>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D43996E5-4374-4C92-9285-F30E66660CD2}"/>
              </a:ext>
            </a:extLst>
          </p:cNvPr>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24690159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19E80-4F0F-4E2E-AE73-ACBA47074CE0}"/>
              </a:ext>
            </a:extLst>
          </p:cNvPr>
          <p:cNvSpPr>
            <a:spLocks noGrp="1"/>
          </p:cNvSpPr>
          <p:nvPr>
            <p:ph type="title"/>
          </p:nvPr>
        </p:nvSpPr>
        <p:spPr/>
        <p:txBody>
          <a:bodyPr/>
          <a:lstStyle/>
          <a:p>
            <a:r>
              <a:rPr lang="en-US" dirty="0">
                <a:solidFill>
                  <a:schemeClr val="accent1">
                    <a:lumMod val="50000"/>
                  </a:schemeClr>
                </a:solidFill>
              </a:rPr>
              <a:t>Bad things happens when PSV’s Fail</a:t>
            </a:r>
          </a:p>
        </p:txBody>
      </p:sp>
      <p:pic>
        <p:nvPicPr>
          <p:cNvPr id="5" name="Picture 4">
            <a:extLst>
              <a:ext uri="{FF2B5EF4-FFF2-40B4-BE49-F238E27FC236}">
                <a16:creationId xmlns:a16="http://schemas.microsoft.com/office/drawing/2014/main" id="{768681D3-EFF4-4098-AF21-2339B357A41A}"/>
              </a:ext>
            </a:extLst>
          </p:cNvPr>
          <p:cNvPicPr>
            <a:picLocks noChangeAspect="1"/>
          </p:cNvPicPr>
          <p:nvPr/>
        </p:nvPicPr>
        <p:blipFill>
          <a:blip r:embed="rId2"/>
          <a:stretch>
            <a:fillRect/>
          </a:stretch>
        </p:blipFill>
        <p:spPr>
          <a:xfrm>
            <a:off x="4401677" y="1603829"/>
            <a:ext cx="2428875" cy="1733550"/>
          </a:xfrm>
          <a:prstGeom prst="rect">
            <a:avLst/>
          </a:prstGeom>
        </p:spPr>
      </p:pic>
      <p:pic>
        <p:nvPicPr>
          <p:cNvPr id="7" name="Picture 6">
            <a:extLst>
              <a:ext uri="{FF2B5EF4-FFF2-40B4-BE49-F238E27FC236}">
                <a16:creationId xmlns:a16="http://schemas.microsoft.com/office/drawing/2014/main" id="{3BCDAFA4-7BA3-4DED-B40B-AEE84ED9FBB0}"/>
              </a:ext>
            </a:extLst>
          </p:cNvPr>
          <p:cNvPicPr>
            <a:picLocks noChangeAspect="1"/>
          </p:cNvPicPr>
          <p:nvPr/>
        </p:nvPicPr>
        <p:blipFill>
          <a:blip r:embed="rId3"/>
          <a:stretch>
            <a:fillRect/>
          </a:stretch>
        </p:blipFill>
        <p:spPr>
          <a:xfrm>
            <a:off x="863589" y="1618343"/>
            <a:ext cx="2000250" cy="1524000"/>
          </a:xfrm>
          <a:prstGeom prst="rect">
            <a:avLst/>
          </a:prstGeom>
        </p:spPr>
      </p:pic>
      <p:pic>
        <p:nvPicPr>
          <p:cNvPr id="9" name="Picture 8">
            <a:extLst>
              <a:ext uri="{FF2B5EF4-FFF2-40B4-BE49-F238E27FC236}">
                <a16:creationId xmlns:a16="http://schemas.microsoft.com/office/drawing/2014/main" id="{69377C64-EEA7-46DB-ABDC-BC64DDD58CB8}"/>
              </a:ext>
            </a:extLst>
          </p:cNvPr>
          <p:cNvPicPr>
            <a:picLocks noChangeAspect="1"/>
          </p:cNvPicPr>
          <p:nvPr/>
        </p:nvPicPr>
        <p:blipFill>
          <a:blip r:embed="rId4"/>
          <a:stretch>
            <a:fillRect/>
          </a:stretch>
        </p:blipFill>
        <p:spPr>
          <a:xfrm>
            <a:off x="5259572" y="3792093"/>
            <a:ext cx="2857500" cy="1714500"/>
          </a:xfrm>
          <a:prstGeom prst="rect">
            <a:avLst/>
          </a:prstGeom>
        </p:spPr>
      </p:pic>
      <p:pic>
        <p:nvPicPr>
          <p:cNvPr id="6" name="Picture 5">
            <a:extLst>
              <a:ext uri="{FF2B5EF4-FFF2-40B4-BE49-F238E27FC236}">
                <a16:creationId xmlns:a16="http://schemas.microsoft.com/office/drawing/2014/main" id="{303427C0-C862-4374-972E-C8CEFCA6F44B}"/>
              </a:ext>
            </a:extLst>
          </p:cNvPr>
          <p:cNvPicPr>
            <a:picLocks noChangeAspect="1"/>
          </p:cNvPicPr>
          <p:nvPr/>
        </p:nvPicPr>
        <p:blipFill>
          <a:blip r:embed="rId5"/>
          <a:stretch>
            <a:fillRect/>
          </a:stretch>
        </p:blipFill>
        <p:spPr>
          <a:xfrm>
            <a:off x="976993" y="3419248"/>
            <a:ext cx="2857500" cy="1552575"/>
          </a:xfrm>
          <a:prstGeom prst="rect">
            <a:avLst/>
          </a:prstGeom>
        </p:spPr>
      </p:pic>
      <p:sp>
        <p:nvSpPr>
          <p:cNvPr id="4" name="Date Placeholder 3">
            <a:extLst>
              <a:ext uri="{FF2B5EF4-FFF2-40B4-BE49-F238E27FC236}">
                <a16:creationId xmlns:a16="http://schemas.microsoft.com/office/drawing/2014/main" id="{7328AE9E-E540-4CCB-8316-94CCA6EA2D8D}"/>
              </a:ext>
            </a:extLst>
          </p:cNvPr>
          <p:cNvSpPr>
            <a:spLocks noGrp="1"/>
          </p:cNvSpPr>
          <p:nvPr>
            <p:ph type="dt" sz="half" idx="10"/>
          </p:nvPr>
        </p:nvSpPr>
        <p:spPr/>
        <p:txBody>
          <a:bodyPr/>
          <a:lstStyle/>
          <a:p>
            <a:fld id="{04409BBD-BD55-4B6E-A29A-C6D713271A35}" type="datetime1">
              <a:rPr lang="en-US" smtClean="0"/>
              <a:t>2/21/2018</a:t>
            </a:fld>
            <a:endParaRPr lang="en-US" dirty="0"/>
          </a:p>
        </p:txBody>
      </p:sp>
      <p:sp>
        <p:nvSpPr>
          <p:cNvPr id="8" name="Footer Placeholder 7">
            <a:extLst>
              <a:ext uri="{FF2B5EF4-FFF2-40B4-BE49-F238E27FC236}">
                <a16:creationId xmlns:a16="http://schemas.microsoft.com/office/drawing/2014/main" id="{C98A44D4-F760-423F-A1D6-90A6A547D643}"/>
              </a:ext>
            </a:extLst>
          </p:cNvPr>
          <p:cNvSpPr>
            <a:spLocks noGrp="1"/>
          </p:cNvSpPr>
          <p:nvPr>
            <p:ph type="ftr" sz="quarter" idx="11"/>
          </p:nvPr>
        </p:nvSpPr>
        <p:spPr/>
        <p:txBody>
          <a:bodyPr/>
          <a:lstStyle/>
          <a:p>
            <a:r>
              <a:rPr lang="en-US"/>
              <a:t>ICC Process Operations             ENGT-1220 Rev A</a:t>
            </a:r>
            <a:endParaRPr lang="en-US" dirty="0"/>
          </a:p>
        </p:txBody>
      </p:sp>
      <p:sp>
        <p:nvSpPr>
          <p:cNvPr id="10" name="Slide Number Placeholder 9">
            <a:extLst>
              <a:ext uri="{FF2B5EF4-FFF2-40B4-BE49-F238E27FC236}">
                <a16:creationId xmlns:a16="http://schemas.microsoft.com/office/drawing/2014/main" id="{A5EF7E20-7C88-4669-9C38-59DF07A3B12E}"/>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4230055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160B7-B987-497E-8631-870AFDBDD44D}"/>
              </a:ext>
            </a:extLst>
          </p:cNvPr>
          <p:cNvSpPr>
            <a:spLocks noGrp="1"/>
          </p:cNvSpPr>
          <p:nvPr>
            <p:ph type="title"/>
          </p:nvPr>
        </p:nvSpPr>
        <p:spPr/>
        <p:txBody>
          <a:bodyPr/>
          <a:lstStyle/>
          <a:p>
            <a:r>
              <a:rPr lang="en-US" dirty="0">
                <a:solidFill>
                  <a:schemeClr val="accent2">
                    <a:lumMod val="50000"/>
                  </a:schemeClr>
                </a:solidFill>
              </a:rPr>
              <a:t>Relief Valve References</a:t>
            </a:r>
          </a:p>
        </p:txBody>
      </p:sp>
      <p:sp>
        <p:nvSpPr>
          <p:cNvPr id="3" name="Content Placeholder 2">
            <a:extLst>
              <a:ext uri="{FF2B5EF4-FFF2-40B4-BE49-F238E27FC236}">
                <a16:creationId xmlns:a16="http://schemas.microsoft.com/office/drawing/2014/main" id="{2BED97FF-7D46-420C-A6D0-25F7D85D2684}"/>
              </a:ext>
            </a:extLst>
          </p:cNvPr>
          <p:cNvSpPr>
            <a:spLocks noGrp="1"/>
          </p:cNvSpPr>
          <p:nvPr>
            <p:ph idx="1"/>
          </p:nvPr>
        </p:nvSpPr>
        <p:spPr/>
        <p:txBody>
          <a:bodyPr/>
          <a:lstStyle/>
          <a:p>
            <a:r>
              <a:rPr lang="en-US" dirty="0">
                <a:solidFill>
                  <a:schemeClr val="accent2">
                    <a:lumMod val="50000"/>
                  </a:schemeClr>
                </a:solidFill>
                <a:hlinkClick r:id="rId2"/>
              </a:rPr>
              <a:t>https://www.youtube.com/watch?v=w34XD71DqfQ</a:t>
            </a:r>
            <a:endParaRPr lang="en-US" dirty="0">
              <a:solidFill>
                <a:schemeClr val="accent2">
                  <a:lumMod val="50000"/>
                </a:schemeClr>
              </a:solidFill>
            </a:endParaRPr>
          </a:p>
          <a:p>
            <a:r>
              <a:rPr lang="en-US" dirty="0">
                <a:solidFill>
                  <a:schemeClr val="accent2">
                    <a:lumMod val="50000"/>
                  </a:schemeClr>
                </a:solidFill>
                <a:hlinkClick r:id="rId3"/>
              </a:rPr>
              <a:t>https://www.youtube.com/watch?v=YA3XUEIcXA0</a:t>
            </a:r>
            <a:endParaRPr lang="en-US" dirty="0">
              <a:solidFill>
                <a:schemeClr val="accent2">
                  <a:lumMod val="50000"/>
                </a:schemeClr>
              </a:solidFill>
            </a:endParaRPr>
          </a:p>
          <a:p>
            <a:r>
              <a:rPr lang="en-US" dirty="0">
                <a:solidFill>
                  <a:schemeClr val="accent2">
                    <a:lumMod val="50000"/>
                  </a:schemeClr>
                </a:solidFill>
                <a:hlinkClick r:id="rId4"/>
              </a:rPr>
              <a:t>https://youtu.be/0N17tEW_WEU</a:t>
            </a:r>
            <a:endParaRPr lang="en-US" dirty="0">
              <a:solidFill>
                <a:schemeClr val="accent2">
                  <a:lumMod val="50000"/>
                </a:schemeClr>
              </a:solidFill>
            </a:endParaRPr>
          </a:p>
          <a:p>
            <a:pPr marL="0" indent="0">
              <a:buNone/>
            </a:pPr>
            <a:endParaRPr lang="en-US" dirty="0"/>
          </a:p>
          <a:p>
            <a:endParaRPr lang="en-US" dirty="0"/>
          </a:p>
        </p:txBody>
      </p:sp>
      <p:sp>
        <p:nvSpPr>
          <p:cNvPr id="4" name="Date Placeholder 3">
            <a:extLst>
              <a:ext uri="{FF2B5EF4-FFF2-40B4-BE49-F238E27FC236}">
                <a16:creationId xmlns:a16="http://schemas.microsoft.com/office/drawing/2014/main" id="{D0B39148-792D-4D12-9A44-FBF3FD27493B}"/>
              </a:ext>
            </a:extLst>
          </p:cNvPr>
          <p:cNvSpPr>
            <a:spLocks noGrp="1"/>
          </p:cNvSpPr>
          <p:nvPr>
            <p:ph type="dt" sz="half" idx="10"/>
          </p:nvPr>
        </p:nvSpPr>
        <p:spPr/>
        <p:txBody>
          <a:bodyPr/>
          <a:lstStyle/>
          <a:p>
            <a:fld id="{D55D4836-1B47-4178-964A-F73CAF0A5A3C}" type="datetime1">
              <a:rPr lang="en-US" smtClean="0"/>
              <a:t>2/21/2018</a:t>
            </a:fld>
            <a:endParaRPr lang="en-US" dirty="0"/>
          </a:p>
        </p:txBody>
      </p:sp>
      <p:sp>
        <p:nvSpPr>
          <p:cNvPr id="5" name="Footer Placeholder 4">
            <a:extLst>
              <a:ext uri="{FF2B5EF4-FFF2-40B4-BE49-F238E27FC236}">
                <a16:creationId xmlns:a16="http://schemas.microsoft.com/office/drawing/2014/main" id="{7BA73223-E746-47EF-AE8A-E2034B597ACB}"/>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23C198A3-271A-4A10-9BB2-F95EAA60FD47}"/>
              </a:ext>
            </a:extLst>
          </p:cNvPr>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16993668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66395-6E3F-4610-9BA8-88B99F03A8C5}"/>
              </a:ext>
            </a:extLst>
          </p:cNvPr>
          <p:cNvSpPr>
            <a:spLocks noGrp="1"/>
          </p:cNvSpPr>
          <p:nvPr>
            <p:ph type="title"/>
          </p:nvPr>
        </p:nvSpPr>
        <p:spPr/>
        <p:txBody>
          <a:bodyPr/>
          <a:lstStyle/>
          <a:p>
            <a:r>
              <a:rPr lang="en-US" dirty="0">
                <a:solidFill>
                  <a:schemeClr val="accent1">
                    <a:lumMod val="50000"/>
                  </a:schemeClr>
                </a:solidFill>
              </a:rPr>
              <a:t>Isolation (block) Valves</a:t>
            </a:r>
          </a:p>
        </p:txBody>
      </p:sp>
      <p:sp>
        <p:nvSpPr>
          <p:cNvPr id="3" name="Content Placeholder 2">
            <a:extLst>
              <a:ext uri="{FF2B5EF4-FFF2-40B4-BE49-F238E27FC236}">
                <a16:creationId xmlns:a16="http://schemas.microsoft.com/office/drawing/2014/main" id="{5432F669-AA75-4882-85F5-5129DB27C6A0}"/>
              </a:ext>
            </a:extLst>
          </p:cNvPr>
          <p:cNvSpPr>
            <a:spLocks noGrp="1"/>
          </p:cNvSpPr>
          <p:nvPr>
            <p:ph idx="1"/>
          </p:nvPr>
        </p:nvSpPr>
        <p:spPr/>
        <p:txBody>
          <a:bodyPr>
            <a:normAutofit/>
          </a:bodyPr>
          <a:lstStyle/>
          <a:p>
            <a:r>
              <a:rPr lang="en-US" dirty="0"/>
              <a:t>What is there primary purpose?</a:t>
            </a:r>
          </a:p>
          <a:p>
            <a:pPr lvl="1"/>
            <a:r>
              <a:rPr lang="en-US" dirty="0"/>
              <a:t>Allow or prevent flow.</a:t>
            </a:r>
          </a:p>
          <a:p>
            <a:pPr lvl="2"/>
            <a:r>
              <a:rPr lang="en-US" dirty="0"/>
              <a:t>Isolate one part of the process from another. </a:t>
            </a:r>
          </a:p>
          <a:p>
            <a:pPr lvl="1"/>
            <a:r>
              <a:rPr lang="en-US" dirty="0"/>
              <a:t>Two position: Open or Closed</a:t>
            </a:r>
          </a:p>
          <a:p>
            <a:pPr lvl="1"/>
            <a:r>
              <a:rPr lang="en-US" dirty="0"/>
              <a:t>Valves are designed and expected to shutoff completely. (Zero Leakage)</a:t>
            </a:r>
          </a:p>
          <a:p>
            <a:pPr lvl="2"/>
            <a:r>
              <a:rPr lang="en-US" dirty="0"/>
              <a:t>AKA: “Bubble Tight”</a:t>
            </a:r>
          </a:p>
          <a:p>
            <a:pPr lvl="1"/>
            <a:r>
              <a:rPr lang="en-US" dirty="0"/>
              <a:t>Very common for plant personal to be working downstream of the isolation valve.</a:t>
            </a:r>
          </a:p>
          <a:p>
            <a:pPr lvl="2"/>
            <a:r>
              <a:rPr lang="en-US" dirty="0"/>
              <a:t>Requires provisions for “Lock Out/Tag Out” (LOTO).</a:t>
            </a:r>
          </a:p>
          <a:p>
            <a:pPr lvl="1"/>
            <a:r>
              <a:rPr lang="en-US" dirty="0"/>
              <a:t>For personal safety may be used in a “double block” or “double block &amp; bleed” arrangement.</a:t>
            </a:r>
          </a:p>
          <a:p>
            <a:pPr lvl="1"/>
            <a:r>
              <a:rPr lang="en-US" dirty="0"/>
              <a:t>Have very limited throttling capability.</a:t>
            </a:r>
          </a:p>
          <a:p>
            <a:pPr lvl="1"/>
            <a:endParaRPr lang="en-US" dirty="0"/>
          </a:p>
        </p:txBody>
      </p:sp>
      <p:sp>
        <p:nvSpPr>
          <p:cNvPr id="4" name="Date Placeholder 3">
            <a:extLst>
              <a:ext uri="{FF2B5EF4-FFF2-40B4-BE49-F238E27FC236}">
                <a16:creationId xmlns:a16="http://schemas.microsoft.com/office/drawing/2014/main" id="{32FA0E28-AED3-4F33-9771-2384198AEBAB}"/>
              </a:ext>
            </a:extLst>
          </p:cNvPr>
          <p:cNvSpPr>
            <a:spLocks noGrp="1"/>
          </p:cNvSpPr>
          <p:nvPr>
            <p:ph type="dt" sz="half" idx="10"/>
          </p:nvPr>
        </p:nvSpPr>
        <p:spPr/>
        <p:txBody>
          <a:bodyPr/>
          <a:lstStyle/>
          <a:p>
            <a:fld id="{480B60AF-A2A6-424A-BA8F-E64A71B08A3F}" type="datetime1">
              <a:rPr lang="en-US" smtClean="0"/>
              <a:t>2/21/2018</a:t>
            </a:fld>
            <a:endParaRPr lang="en-US" dirty="0"/>
          </a:p>
        </p:txBody>
      </p:sp>
      <p:sp>
        <p:nvSpPr>
          <p:cNvPr id="5" name="Footer Placeholder 4">
            <a:extLst>
              <a:ext uri="{FF2B5EF4-FFF2-40B4-BE49-F238E27FC236}">
                <a16:creationId xmlns:a16="http://schemas.microsoft.com/office/drawing/2014/main" id="{1BD8475B-7EAB-4096-87F0-F6F69842F024}"/>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233197B9-A538-44CE-BCC6-875B27BA9354}"/>
              </a:ext>
            </a:extLst>
          </p:cNvPr>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3866897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1000"/>
                                        <p:tgtEl>
                                          <p:spTgt spid="3">
                                            <p:txEl>
                                              <p:pRg st="6" end="6"/>
                                            </p:txEl>
                                          </p:spTgt>
                                        </p:tgtEl>
                                      </p:cBhvr>
                                    </p:animEffect>
                                    <p:anim calcmode="lin" valueType="num">
                                      <p:cBhvr>
                                        <p:cTn id="2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1000"/>
                                        <p:tgtEl>
                                          <p:spTgt spid="3">
                                            <p:txEl>
                                              <p:pRg st="7" end="7"/>
                                            </p:txEl>
                                          </p:spTgt>
                                        </p:tgtEl>
                                      </p:cBhvr>
                                    </p:animEffect>
                                    <p:anim calcmode="lin" valueType="num">
                                      <p:cBhvr>
                                        <p:cTn id="3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1000"/>
                                        <p:tgtEl>
                                          <p:spTgt spid="3">
                                            <p:txEl>
                                              <p:pRg st="8" end="8"/>
                                            </p:txEl>
                                          </p:spTgt>
                                        </p:tgtEl>
                                      </p:cBhvr>
                                    </p:animEffect>
                                    <p:anim calcmode="lin" valueType="num">
                                      <p:cBhvr>
                                        <p:cTn id="4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6" presetClass="entr" presetSubtype="21" fill="hold" nodeType="click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animEffect transition="in" filter="barn(inVertical)">
                                      <p:cBhvr>
                                        <p:cTn id="46"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D212B-94BC-4CAF-9895-1B4BCE467850}"/>
              </a:ext>
            </a:extLst>
          </p:cNvPr>
          <p:cNvSpPr>
            <a:spLocks noGrp="1"/>
          </p:cNvSpPr>
          <p:nvPr>
            <p:ph type="title"/>
          </p:nvPr>
        </p:nvSpPr>
        <p:spPr/>
        <p:txBody>
          <a:bodyPr/>
          <a:lstStyle/>
          <a:p>
            <a:r>
              <a:rPr lang="en-US" dirty="0">
                <a:solidFill>
                  <a:schemeClr val="accent1">
                    <a:lumMod val="50000"/>
                  </a:schemeClr>
                </a:solidFill>
              </a:rPr>
              <a:t>Isolation (block) Valves</a:t>
            </a:r>
          </a:p>
        </p:txBody>
      </p:sp>
      <p:pic>
        <p:nvPicPr>
          <p:cNvPr id="4" name="Content Placeholder 3">
            <a:extLst>
              <a:ext uri="{FF2B5EF4-FFF2-40B4-BE49-F238E27FC236}">
                <a16:creationId xmlns:a16="http://schemas.microsoft.com/office/drawing/2014/main" id="{D60E1D7B-02BE-4748-BB03-1A124FFC21F1}"/>
              </a:ext>
            </a:extLst>
          </p:cNvPr>
          <p:cNvPicPr>
            <a:picLocks noGrp="1" noChangeAspect="1"/>
          </p:cNvPicPr>
          <p:nvPr>
            <p:ph idx="1"/>
          </p:nvPr>
        </p:nvPicPr>
        <p:blipFill>
          <a:blip r:embed="rId2"/>
          <a:stretch>
            <a:fillRect/>
          </a:stretch>
        </p:blipFill>
        <p:spPr>
          <a:xfrm>
            <a:off x="1407986" y="1731004"/>
            <a:ext cx="7019888" cy="4299681"/>
          </a:xfrm>
          <a:prstGeom prst="rect">
            <a:avLst/>
          </a:prstGeom>
        </p:spPr>
      </p:pic>
      <p:sp>
        <p:nvSpPr>
          <p:cNvPr id="3" name="Date Placeholder 2">
            <a:extLst>
              <a:ext uri="{FF2B5EF4-FFF2-40B4-BE49-F238E27FC236}">
                <a16:creationId xmlns:a16="http://schemas.microsoft.com/office/drawing/2014/main" id="{8AA806D1-EF7F-44EA-81A4-B9F548BB5391}"/>
              </a:ext>
            </a:extLst>
          </p:cNvPr>
          <p:cNvSpPr>
            <a:spLocks noGrp="1"/>
          </p:cNvSpPr>
          <p:nvPr>
            <p:ph type="dt" sz="half" idx="10"/>
          </p:nvPr>
        </p:nvSpPr>
        <p:spPr/>
        <p:txBody>
          <a:bodyPr/>
          <a:lstStyle/>
          <a:p>
            <a:fld id="{131265EA-D5FB-4D8B-94A2-015BE7FD0CD4}" type="datetime1">
              <a:rPr lang="en-US" smtClean="0"/>
              <a:t>2/21/2018</a:t>
            </a:fld>
            <a:endParaRPr lang="en-US" dirty="0"/>
          </a:p>
        </p:txBody>
      </p:sp>
      <p:sp>
        <p:nvSpPr>
          <p:cNvPr id="5" name="Footer Placeholder 4">
            <a:extLst>
              <a:ext uri="{FF2B5EF4-FFF2-40B4-BE49-F238E27FC236}">
                <a16:creationId xmlns:a16="http://schemas.microsoft.com/office/drawing/2014/main" id="{9C83D55C-DEB5-44DE-8A98-DA188C0A4718}"/>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97EF155F-8C88-4820-A24D-FEDBE3500560}"/>
              </a:ext>
            </a:extLst>
          </p:cNvPr>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2157452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25B01-2A36-4786-A70E-1F229CB4F6AB}"/>
              </a:ext>
            </a:extLst>
          </p:cNvPr>
          <p:cNvSpPr>
            <a:spLocks noGrp="1"/>
          </p:cNvSpPr>
          <p:nvPr>
            <p:ph type="title"/>
          </p:nvPr>
        </p:nvSpPr>
        <p:spPr/>
        <p:txBody>
          <a:bodyPr/>
          <a:lstStyle/>
          <a:p>
            <a:r>
              <a:rPr lang="en-US" dirty="0">
                <a:solidFill>
                  <a:schemeClr val="accent1">
                    <a:lumMod val="50000"/>
                  </a:schemeClr>
                </a:solidFill>
              </a:rPr>
              <a:t>Manual Valves</a:t>
            </a:r>
          </a:p>
        </p:txBody>
      </p:sp>
      <p:sp>
        <p:nvSpPr>
          <p:cNvPr id="3" name="Content Placeholder 2">
            <a:extLst>
              <a:ext uri="{FF2B5EF4-FFF2-40B4-BE49-F238E27FC236}">
                <a16:creationId xmlns:a16="http://schemas.microsoft.com/office/drawing/2014/main" id="{65970906-2E8C-407F-A56E-ACD4ABDFE086}"/>
              </a:ext>
            </a:extLst>
          </p:cNvPr>
          <p:cNvSpPr>
            <a:spLocks noGrp="1"/>
          </p:cNvSpPr>
          <p:nvPr>
            <p:ph idx="1"/>
          </p:nvPr>
        </p:nvSpPr>
        <p:spPr>
          <a:xfrm>
            <a:off x="677334" y="2160589"/>
            <a:ext cx="8020352" cy="3880773"/>
          </a:xfrm>
        </p:spPr>
        <p:txBody>
          <a:bodyPr/>
          <a:lstStyle/>
          <a:p>
            <a:r>
              <a:rPr lang="en-US" dirty="0"/>
              <a:t>Multiple types</a:t>
            </a:r>
          </a:p>
          <a:p>
            <a:r>
              <a:rPr lang="en-US" dirty="0"/>
              <a:t>Some of the various types:</a:t>
            </a:r>
          </a:p>
          <a:p>
            <a:pPr lvl="1"/>
            <a:r>
              <a:rPr lang="en-US" dirty="0"/>
              <a:t>Globe Valve				Knife Gate Valves </a:t>
            </a:r>
          </a:p>
          <a:p>
            <a:pPr lvl="1"/>
            <a:r>
              <a:rPr lang="en-US" dirty="0"/>
              <a:t>Gate Valves 			Pinch/Boot Valves</a:t>
            </a:r>
          </a:p>
          <a:p>
            <a:pPr lvl="1"/>
            <a:r>
              <a:rPr lang="en-US" dirty="0"/>
              <a:t>Ball Valves				Needle Valves	</a:t>
            </a:r>
          </a:p>
          <a:p>
            <a:pPr lvl="1"/>
            <a:r>
              <a:rPr lang="en-US" dirty="0"/>
              <a:t>Butterfly Valves 			</a:t>
            </a:r>
          </a:p>
          <a:p>
            <a:r>
              <a:rPr lang="en-US" dirty="0"/>
              <a:t>Typically actuated with a Lever, Handwheel, Gear Box with Handwheel or Chain-wheel.</a:t>
            </a:r>
          </a:p>
          <a:p>
            <a:r>
              <a:rPr lang="en-US" dirty="0"/>
              <a:t>Typically have some method to lock in a position (LOTO).</a:t>
            </a:r>
          </a:p>
          <a:p>
            <a:endParaRPr lang="en-US" dirty="0"/>
          </a:p>
        </p:txBody>
      </p:sp>
      <p:sp>
        <p:nvSpPr>
          <p:cNvPr id="4" name="Date Placeholder 3">
            <a:extLst>
              <a:ext uri="{FF2B5EF4-FFF2-40B4-BE49-F238E27FC236}">
                <a16:creationId xmlns:a16="http://schemas.microsoft.com/office/drawing/2014/main" id="{BAF1BD54-4659-4C48-8E7F-1D8A32B02F31}"/>
              </a:ext>
            </a:extLst>
          </p:cNvPr>
          <p:cNvSpPr>
            <a:spLocks noGrp="1"/>
          </p:cNvSpPr>
          <p:nvPr>
            <p:ph type="dt" sz="half" idx="10"/>
          </p:nvPr>
        </p:nvSpPr>
        <p:spPr/>
        <p:txBody>
          <a:bodyPr/>
          <a:lstStyle/>
          <a:p>
            <a:fld id="{165661FF-A5CB-4D7E-8E20-5FC3ADCD8A29}" type="datetime1">
              <a:rPr lang="en-US" smtClean="0"/>
              <a:t>2/21/2018</a:t>
            </a:fld>
            <a:endParaRPr lang="en-US" dirty="0"/>
          </a:p>
        </p:txBody>
      </p:sp>
      <p:sp>
        <p:nvSpPr>
          <p:cNvPr id="5" name="Footer Placeholder 4">
            <a:extLst>
              <a:ext uri="{FF2B5EF4-FFF2-40B4-BE49-F238E27FC236}">
                <a16:creationId xmlns:a16="http://schemas.microsoft.com/office/drawing/2014/main" id="{CBFA4CCC-384F-4CA3-9A1D-04E48FEEE4CB}"/>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AB78BBF5-E239-479F-9E45-813239258313}"/>
              </a:ext>
            </a:extLst>
          </p:cNvPr>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381429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fade">
                                      <p:cBhvr>
                                        <p:cTn id="1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0A5C7-FCF6-4533-A8C8-F4F7401115C2}"/>
              </a:ext>
            </a:extLst>
          </p:cNvPr>
          <p:cNvSpPr>
            <a:spLocks noGrp="1"/>
          </p:cNvSpPr>
          <p:nvPr>
            <p:ph type="title"/>
          </p:nvPr>
        </p:nvSpPr>
        <p:spPr/>
        <p:txBody>
          <a:bodyPr/>
          <a:lstStyle/>
          <a:p>
            <a:r>
              <a:rPr lang="en-US" dirty="0">
                <a:solidFill>
                  <a:schemeClr val="accent2">
                    <a:lumMod val="50000"/>
                  </a:schemeClr>
                </a:solidFill>
              </a:rPr>
              <a:t>Manual Valve ISA Symbology </a:t>
            </a:r>
          </a:p>
        </p:txBody>
      </p:sp>
      <p:pic>
        <p:nvPicPr>
          <p:cNvPr id="4" name="Picture 3">
            <a:extLst>
              <a:ext uri="{FF2B5EF4-FFF2-40B4-BE49-F238E27FC236}">
                <a16:creationId xmlns:a16="http://schemas.microsoft.com/office/drawing/2014/main" id="{4553D875-0EAB-46FA-824D-F1C5B15ACF1F}"/>
              </a:ext>
            </a:extLst>
          </p:cNvPr>
          <p:cNvPicPr>
            <a:picLocks noChangeAspect="1"/>
          </p:cNvPicPr>
          <p:nvPr/>
        </p:nvPicPr>
        <p:blipFill>
          <a:blip r:embed="rId2"/>
          <a:stretch>
            <a:fillRect/>
          </a:stretch>
        </p:blipFill>
        <p:spPr>
          <a:xfrm>
            <a:off x="2192572" y="1930400"/>
            <a:ext cx="4345200" cy="4712401"/>
          </a:xfrm>
          <a:prstGeom prst="rect">
            <a:avLst/>
          </a:prstGeom>
        </p:spPr>
      </p:pic>
      <p:sp>
        <p:nvSpPr>
          <p:cNvPr id="3" name="Date Placeholder 2">
            <a:extLst>
              <a:ext uri="{FF2B5EF4-FFF2-40B4-BE49-F238E27FC236}">
                <a16:creationId xmlns:a16="http://schemas.microsoft.com/office/drawing/2014/main" id="{B4965E9B-1FB7-49FC-A281-631808E4072E}"/>
              </a:ext>
            </a:extLst>
          </p:cNvPr>
          <p:cNvSpPr>
            <a:spLocks noGrp="1"/>
          </p:cNvSpPr>
          <p:nvPr>
            <p:ph type="dt" sz="half" idx="10"/>
          </p:nvPr>
        </p:nvSpPr>
        <p:spPr/>
        <p:txBody>
          <a:bodyPr/>
          <a:lstStyle/>
          <a:p>
            <a:fld id="{9C148209-8026-4639-9114-1B23EE9C7C61}" type="datetime1">
              <a:rPr lang="en-US" smtClean="0"/>
              <a:t>2/21/2018</a:t>
            </a:fld>
            <a:endParaRPr lang="en-US" dirty="0"/>
          </a:p>
        </p:txBody>
      </p:sp>
      <p:sp>
        <p:nvSpPr>
          <p:cNvPr id="5" name="Footer Placeholder 4">
            <a:extLst>
              <a:ext uri="{FF2B5EF4-FFF2-40B4-BE49-F238E27FC236}">
                <a16:creationId xmlns:a16="http://schemas.microsoft.com/office/drawing/2014/main" id="{9A49A1C5-49CB-4D49-B4D9-1529E4B4D8E1}"/>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952E84F5-B907-4682-BFFE-5A19A7C7F17D}"/>
              </a:ext>
            </a:extLst>
          </p:cNvPr>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33226743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30E21-C8B5-4672-B8FF-0D77103D3EC4}"/>
              </a:ext>
            </a:extLst>
          </p:cNvPr>
          <p:cNvSpPr>
            <a:spLocks noGrp="1"/>
          </p:cNvSpPr>
          <p:nvPr>
            <p:ph type="title"/>
          </p:nvPr>
        </p:nvSpPr>
        <p:spPr/>
        <p:txBody>
          <a:bodyPr/>
          <a:lstStyle/>
          <a:p>
            <a:r>
              <a:rPr lang="en-US" dirty="0">
                <a:solidFill>
                  <a:schemeClr val="accent1">
                    <a:lumMod val="50000"/>
                  </a:schemeClr>
                </a:solidFill>
              </a:rPr>
              <a:t>Manual Valve Examples</a:t>
            </a:r>
          </a:p>
        </p:txBody>
      </p:sp>
      <p:pic>
        <p:nvPicPr>
          <p:cNvPr id="4" name="Content Placeholder 3">
            <a:extLst>
              <a:ext uri="{FF2B5EF4-FFF2-40B4-BE49-F238E27FC236}">
                <a16:creationId xmlns:a16="http://schemas.microsoft.com/office/drawing/2014/main" id="{CB9FD713-BAC3-4EA4-80C8-D59EDEC8732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3049" y="1558217"/>
            <a:ext cx="4014408" cy="3089983"/>
          </a:xfrm>
        </p:spPr>
      </p:pic>
      <p:pic>
        <p:nvPicPr>
          <p:cNvPr id="5" name="Picture 4">
            <a:extLst>
              <a:ext uri="{FF2B5EF4-FFF2-40B4-BE49-F238E27FC236}">
                <a16:creationId xmlns:a16="http://schemas.microsoft.com/office/drawing/2014/main" id="{3E279E95-E0C9-4CA0-B9AA-8B4EA4EFFF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7546" y="3446766"/>
            <a:ext cx="2183168" cy="3214480"/>
          </a:xfrm>
          <a:prstGeom prst="rect">
            <a:avLst/>
          </a:prstGeom>
        </p:spPr>
      </p:pic>
      <p:pic>
        <p:nvPicPr>
          <p:cNvPr id="6" name="Picture 5">
            <a:extLst>
              <a:ext uri="{FF2B5EF4-FFF2-40B4-BE49-F238E27FC236}">
                <a16:creationId xmlns:a16="http://schemas.microsoft.com/office/drawing/2014/main" id="{F8F2DF0D-B58D-45F2-B493-E5647E5527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52433" y="1930400"/>
            <a:ext cx="3316968" cy="3528689"/>
          </a:xfrm>
          <a:prstGeom prst="rect">
            <a:avLst/>
          </a:prstGeom>
        </p:spPr>
      </p:pic>
      <p:sp>
        <p:nvSpPr>
          <p:cNvPr id="3" name="Date Placeholder 2">
            <a:extLst>
              <a:ext uri="{FF2B5EF4-FFF2-40B4-BE49-F238E27FC236}">
                <a16:creationId xmlns:a16="http://schemas.microsoft.com/office/drawing/2014/main" id="{52AF528D-E92A-42E7-A89A-2259387ECAAF}"/>
              </a:ext>
            </a:extLst>
          </p:cNvPr>
          <p:cNvSpPr>
            <a:spLocks noGrp="1"/>
          </p:cNvSpPr>
          <p:nvPr>
            <p:ph type="dt" sz="half" idx="10"/>
          </p:nvPr>
        </p:nvSpPr>
        <p:spPr/>
        <p:txBody>
          <a:bodyPr/>
          <a:lstStyle/>
          <a:p>
            <a:fld id="{AB8F0265-0F5B-4598-8676-A6DE8F2DA2A8}" type="datetime1">
              <a:rPr lang="en-US" smtClean="0"/>
              <a:t>2/21/2018</a:t>
            </a:fld>
            <a:endParaRPr lang="en-US" dirty="0"/>
          </a:p>
        </p:txBody>
      </p:sp>
      <p:sp>
        <p:nvSpPr>
          <p:cNvPr id="7" name="Footer Placeholder 6">
            <a:extLst>
              <a:ext uri="{FF2B5EF4-FFF2-40B4-BE49-F238E27FC236}">
                <a16:creationId xmlns:a16="http://schemas.microsoft.com/office/drawing/2014/main" id="{4B8761CF-A10B-4355-A3DD-FDE9DC9F8B1C}"/>
              </a:ext>
            </a:extLst>
          </p:cNvPr>
          <p:cNvSpPr>
            <a:spLocks noGrp="1"/>
          </p:cNvSpPr>
          <p:nvPr>
            <p:ph type="ftr" sz="quarter" idx="11"/>
          </p:nvPr>
        </p:nvSpPr>
        <p:spPr/>
        <p:txBody>
          <a:bodyPr/>
          <a:lstStyle/>
          <a:p>
            <a:r>
              <a:rPr lang="en-US"/>
              <a:t>ICC Process Operations             ENGT-1220 Rev A</a:t>
            </a:r>
            <a:endParaRPr lang="en-US" dirty="0"/>
          </a:p>
        </p:txBody>
      </p:sp>
      <p:sp>
        <p:nvSpPr>
          <p:cNvPr id="8" name="Slide Number Placeholder 7">
            <a:extLst>
              <a:ext uri="{FF2B5EF4-FFF2-40B4-BE49-F238E27FC236}">
                <a16:creationId xmlns:a16="http://schemas.microsoft.com/office/drawing/2014/main" id="{BCB59A13-EDDD-4901-B6AB-31F3BC3046A5}"/>
              </a:ext>
            </a:extLst>
          </p:cNvPr>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17784977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9EAA6-85E6-4030-9E48-371C31724C17}"/>
              </a:ext>
            </a:extLst>
          </p:cNvPr>
          <p:cNvSpPr>
            <a:spLocks noGrp="1"/>
          </p:cNvSpPr>
          <p:nvPr>
            <p:ph type="title"/>
          </p:nvPr>
        </p:nvSpPr>
        <p:spPr/>
        <p:txBody>
          <a:bodyPr/>
          <a:lstStyle/>
          <a:p>
            <a:r>
              <a:rPr lang="en-US" dirty="0">
                <a:solidFill>
                  <a:schemeClr val="accent1">
                    <a:lumMod val="50000"/>
                  </a:schemeClr>
                </a:solidFill>
              </a:rPr>
              <a:t>Manual Valve Examples</a:t>
            </a:r>
            <a:endParaRPr lang="en-US" dirty="0"/>
          </a:p>
        </p:txBody>
      </p:sp>
      <p:pic>
        <p:nvPicPr>
          <p:cNvPr id="9" name="Content Placeholder 8">
            <a:extLst>
              <a:ext uri="{FF2B5EF4-FFF2-40B4-BE49-F238E27FC236}">
                <a16:creationId xmlns:a16="http://schemas.microsoft.com/office/drawing/2014/main" id="{BF3ED2E0-6B00-4E15-A622-F9A9A6B36704}"/>
              </a:ext>
            </a:extLst>
          </p:cNvPr>
          <p:cNvPicPr>
            <a:picLocks noGrp="1" noChangeAspect="1"/>
          </p:cNvPicPr>
          <p:nvPr>
            <p:ph idx="1"/>
          </p:nvPr>
        </p:nvPicPr>
        <p:blipFill>
          <a:blip r:embed="rId2"/>
          <a:stretch>
            <a:fillRect/>
          </a:stretch>
        </p:blipFill>
        <p:spPr>
          <a:xfrm>
            <a:off x="5052228" y="1440543"/>
            <a:ext cx="4348814" cy="4222155"/>
          </a:xfrm>
        </p:spPr>
      </p:pic>
      <p:pic>
        <p:nvPicPr>
          <p:cNvPr id="7" name="Content Placeholder 3">
            <a:extLst>
              <a:ext uri="{FF2B5EF4-FFF2-40B4-BE49-F238E27FC236}">
                <a16:creationId xmlns:a16="http://schemas.microsoft.com/office/drawing/2014/main" id="{C1F855C0-E0B2-44B8-AA82-753B70D1DF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4209" y="1642368"/>
            <a:ext cx="4308362" cy="4308362"/>
          </a:xfrm>
          <a:prstGeom prst="rect">
            <a:avLst/>
          </a:prstGeom>
        </p:spPr>
      </p:pic>
      <p:sp>
        <p:nvSpPr>
          <p:cNvPr id="3" name="Date Placeholder 2">
            <a:extLst>
              <a:ext uri="{FF2B5EF4-FFF2-40B4-BE49-F238E27FC236}">
                <a16:creationId xmlns:a16="http://schemas.microsoft.com/office/drawing/2014/main" id="{E8DB59BC-0664-46A9-9DCE-9132C87067AB}"/>
              </a:ext>
            </a:extLst>
          </p:cNvPr>
          <p:cNvSpPr>
            <a:spLocks noGrp="1"/>
          </p:cNvSpPr>
          <p:nvPr>
            <p:ph type="dt" sz="half" idx="10"/>
          </p:nvPr>
        </p:nvSpPr>
        <p:spPr/>
        <p:txBody>
          <a:bodyPr/>
          <a:lstStyle/>
          <a:p>
            <a:fld id="{605AA380-FCD5-4A1A-A629-F8BF0174768B}" type="datetime1">
              <a:rPr lang="en-US" smtClean="0"/>
              <a:t>2/21/2018</a:t>
            </a:fld>
            <a:endParaRPr lang="en-US" dirty="0"/>
          </a:p>
        </p:txBody>
      </p:sp>
      <p:sp>
        <p:nvSpPr>
          <p:cNvPr id="4" name="Footer Placeholder 3">
            <a:extLst>
              <a:ext uri="{FF2B5EF4-FFF2-40B4-BE49-F238E27FC236}">
                <a16:creationId xmlns:a16="http://schemas.microsoft.com/office/drawing/2014/main" id="{8E53A2C0-5C44-447E-910F-7D81610DAEAB}"/>
              </a:ext>
            </a:extLst>
          </p:cNvPr>
          <p:cNvSpPr>
            <a:spLocks noGrp="1"/>
          </p:cNvSpPr>
          <p:nvPr>
            <p:ph type="ftr" sz="quarter" idx="11"/>
          </p:nvPr>
        </p:nvSpPr>
        <p:spPr/>
        <p:txBody>
          <a:bodyPr/>
          <a:lstStyle/>
          <a:p>
            <a:r>
              <a:rPr lang="en-US"/>
              <a:t>ICC Process Operations             ENGT-1220 Rev A</a:t>
            </a:r>
            <a:endParaRPr lang="en-US" dirty="0"/>
          </a:p>
        </p:txBody>
      </p:sp>
      <p:sp>
        <p:nvSpPr>
          <p:cNvPr id="5" name="Slide Number Placeholder 4">
            <a:extLst>
              <a:ext uri="{FF2B5EF4-FFF2-40B4-BE49-F238E27FC236}">
                <a16:creationId xmlns:a16="http://schemas.microsoft.com/office/drawing/2014/main" id="{5AA1C020-DBCB-4DCB-810E-D26BDD988097}"/>
              </a:ext>
            </a:extLst>
          </p:cNvPr>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4114334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07FE3-7289-4867-8332-9AC30B829AF1}"/>
              </a:ext>
            </a:extLst>
          </p:cNvPr>
          <p:cNvSpPr>
            <a:spLocks noGrp="1"/>
          </p:cNvSpPr>
          <p:nvPr>
            <p:ph type="ctrTitle"/>
          </p:nvPr>
        </p:nvSpPr>
        <p:spPr>
          <a:xfrm>
            <a:off x="810381" y="543076"/>
            <a:ext cx="8463622" cy="959153"/>
          </a:xfrm>
        </p:spPr>
        <p:txBody>
          <a:bodyPr/>
          <a:lstStyle/>
          <a:p>
            <a:pPr algn="l"/>
            <a:r>
              <a:rPr lang="en-US" sz="4400" dirty="0">
                <a:solidFill>
                  <a:schemeClr val="accent1">
                    <a:lumMod val="50000"/>
                  </a:schemeClr>
                </a:solidFill>
              </a:rPr>
              <a:t>Valves</a:t>
            </a:r>
          </a:p>
        </p:txBody>
      </p:sp>
      <p:sp>
        <p:nvSpPr>
          <p:cNvPr id="3" name="Subtitle 2">
            <a:extLst>
              <a:ext uri="{FF2B5EF4-FFF2-40B4-BE49-F238E27FC236}">
                <a16:creationId xmlns:a16="http://schemas.microsoft.com/office/drawing/2014/main" id="{C3A96220-9FAC-4083-954E-89D378C2D3C6}"/>
              </a:ext>
            </a:extLst>
          </p:cNvPr>
          <p:cNvSpPr>
            <a:spLocks noGrp="1"/>
          </p:cNvSpPr>
          <p:nvPr>
            <p:ph type="subTitle" idx="1"/>
          </p:nvPr>
        </p:nvSpPr>
        <p:spPr>
          <a:xfrm>
            <a:off x="810381" y="1861457"/>
            <a:ext cx="8463622" cy="4561114"/>
          </a:xfrm>
        </p:spPr>
        <p:txBody>
          <a:bodyPr/>
          <a:lstStyle/>
          <a:p>
            <a:pPr marL="285750" indent="-285750" algn="l">
              <a:buFont typeface="Arial" panose="020B0604020202020204" pitchFamily="34" charset="0"/>
              <a:buChar char="•"/>
            </a:pPr>
            <a:r>
              <a:rPr lang="en-US" dirty="0">
                <a:solidFill>
                  <a:schemeClr val="accent1">
                    <a:lumMod val="50000"/>
                  </a:schemeClr>
                </a:solidFill>
              </a:rPr>
              <a:t>What is a valve?</a:t>
            </a:r>
          </a:p>
          <a:p>
            <a:pPr marL="285750" indent="-285750" algn="l">
              <a:buFont typeface="Arial" panose="020B0604020202020204" pitchFamily="34" charset="0"/>
              <a:buChar char="•"/>
            </a:pPr>
            <a:endParaRPr lang="en-US" dirty="0">
              <a:solidFill>
                <a:schemeClr val="accent1">
                  <a:lumMod val="50000"/>
                </a:schemeClr>
              </a:solidFill>
            </a:endParaRPr>
          </a:p>
          <a:p>
            <a:pPr marL="285750" indent="-285750" algn="l">
              <a:buFont typeface="Arial" panose="020B0604020202020204" pitchFamily="34" charset="0"/>
              <a:buChar char="•"/>
            </a:pPr>
            <a:endParaRPr lang="en-US" dirty="0">
              <a:solidFill>
                <a:schemeClr val="accent1">
                  <a:lumMod val="50000"/>
                </a:schemeClr>
              </a:solidFill>
            </a:endParaRPr>
          </a:p>
          <a:p>
            <a:pPr marL="285750" indent="-285750" algn="l">
              <a:buFont typeface="Arial" panose="020B0604020202020204" pitchFamily="34" charset="0"/>
              <a:buChar char="•"/>
            </a:pPr>
            <a:r>
              <a:rPr lang="en-US" dirty="0">
                <a:solidFill>
                  <a:schemeClr val="accent1">
                    <a:lumMod val="50000"/>
                  </a:schemeClr>
                </a:solidFill>
              </a:rPr>
              <a:t>A valve is a device that regulates, directs, or controls the flow of a fluid by opening, closing, or partially obstructing the fluid path.</a:t>
            </a:r>
          </a:p>
          <a:p>
            <a:pPr marL="285750" indent="-285750" algn="l">
              <a:buFont typeface="Arial" panose="020B0604020202020204" pitchFamily="34" charset="0"/>
              <a:buChar char="•"/>
            </a:pPr>
            <a:r>
              <a:rPr lang="en-US" dirty="0">
                <a:solidFill>
                  <a:schemeClr val="accent1">
                    <a:lumMod val="50000"/>
                  </a:schemeClr>
                </a:solidFill>
              </a:rPr>
              <a:t>A valve is nothing more than a variable orifice.</a:t>
            </a:r>
          </a:p>
        </p:txBody>
      </p:sp>
      <p:sp>
        <p:nvSpPr>
          <p:cNvPr id="4" name="Date Placeholder 3">
            <a:extLst>
              <a:ext uri="{FF2B5EF4-FFF2-40B4-BE49-F238E27FC236}">
                <a16:creationId xmlns:a16="http://schemas.microsoft.com/office/drawing/2014/main" id="{988509BF-1C13-4E5C-A43B-1FBB74692E1D}"/>
              </a:ext>
            </a:extLst>
          </p:cNvPr>
          <p:cNvSpPr>
            <a:spLocks noGrp="1"/>
          </p:cNvSpPr>
          <p:nvPr>
            <p:ph type="dt" sz="half" idx="10"/>
          </p:nvPr>
        </p:nvSpPr>
        <p:spPr/>
        <p:txBody>
          <a:bodyPr/>
          <a:lstStyle/>
          <a:p>
            <a:fld id="{E6B6001E-D26A-443C-963A-D82AB1F3847B}" type="datetime1">
              <a:rPr lang="en-US" smtClean="0"/>
              <a:t>2/21/2018</a:t>
            </a:fld>
            <a:endParaRPr lang="en-US" dirty="0"/>
          </a:p>
        </p:txBody>
      </p:sp>
      <p:sp>
        <p:nvSpPr>
          <p:cNvPr id="5" name="Footer Placeholder 4">
            <a:extLst>
              <a:ext uri="{FF2B5EF4-FFF2-40B4-BE49-F238E27FC236}">
                <a16:creationId xmlns:a16="http://schemas.microsoft.com/office/drawing/2014/main" id="{4A6A8778-9158-4BF4-BD65-5A77D0631AFF}"/>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0574CB47-7936-44F0-A38C-8440DC5781A1}"/>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3913226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additive="base">
                                        <p:cTn id="1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B5846-C840-4585-B7A8-28D7FC828495}"/>
              </a:ext>
            </a:extLst>
          </p:cNvPr>
          <p:cNvSpPr>
            <a:spLocks noGrp="1"/>
          </p:cNvSpPr>
          <p:nvPr>
            <p:ph type="title"/>
          </p:nvPr>
        </p:nvSpPr>
        <p:spPr/>
        <p:txBody>
          <a:bodyPr/>
          <a:lstStyle/>
          <a:p>
            <a:r>
              <a:rPr lang="en-US" dirty="0">
                <a:solidFill>
                  <a:schemeClr val="accent1">
                    <a:lumMod val="50000"/>
                  </a:schemeClr>
                </a:solidFill>
              </a:rPr>
              <a:t>Automated Isolation Valves</a:t>
            </a:r>
          </a:p>
        </p:txBody>
      </p:sp>
      <p:sp>
        <p:nvSpPr>
          <p:cNvPr id="3" name="Content Placeholder 2">
            <a:extLst>
              <a:ext uri="{FF2B5EF4-FFF2-40B4-BE49-F238E27FC236}">
                <a16:creationId xmlns:a16="http://schemas.microsoft.com/office/drawing/2014/main" id="{45295F71-7EBC-4BDF-8078-BE91D8A5BEF6}"/>
              </a:ext>
            </a:extLst>
          </p:cNvPr>
          <p:cNvSpPr>
            <a:spLocks noGrp="1"/>
          </p:cNvSpPr>
          <p:nvPr>
            <p:ph idx="1"/>
          </p:nvPr>
        </p:nvSpPr>
        <p:spPr/>
        <p:txBody>
          <a:bodyPr/>
          <a:lstStyle/>
          <a:p>
            <a:r>
              <a:rPr lang="en-US" dirty="0"/>
              <a:t>The valves themselves are generally the same as manual isolation valves with the exception of adding some form of actuation so they can be controlled remotely.</a:t>
            </a:r>
          </a:p>
          <a:p>
            <a:r>
              <a:rPr lang="en-US" dirty="0"/>
              <a:t>Most common actuation types are:</a:t>
            </a:r>
          </a:p>
          <a:p>
            <a:pPr lvl="1"/>
            <a:r>
              <a:rPr lang="en-US" dirty="0"/>
              <a:t>Pneumatic (air operated valve or “AOV”)</a:t>
            </a:r>
          </a:p>
          <a:p>
            <a:pPr lvl="1"/>
            <a:r>
              <a:rPr lang="en-US" dirty="0"/>
              <a:t>Electric Motor (motor operated valve or “MOV”)</a:t>
            </a:r>
          </a:p>
          <a:p>
            <a:pPr lvl="1"/>
            <a:r>
              <a:rPr lang="en-US" dirty="0"/>
              <a:t>Electric Solenoid (solenoid operated valve or “SOV”)  </a:t>
            </a:r>
          </a:p>
          <a:p>
            <a:r>
              <a:rPr lang="en-US" dirty="0"/>
              <a:t>Will usually have a position feed back signal so remote operator has indication of position and proper functioning.</a:t>
            </a:r>
          </a:p>
        </p:txBody>
      </p:sp>
      <p:sp>
        <p:nvSpPr>
          <p:cNvPr id="4" name="Date Placeholder 3">
            <a:extLst>
              <a:ext uri="{FF2B5EF4-FFF2-40B4-BE49-F238E27FC236}">
                <a16:creationId xmlns:a16="http://schemas.microsoft.com/office/drawing/2014/main" id="{EAC7CA37-41D7-4D78-9BF5-2B4FE07DE7BA}"/>
              </a:ext>
            </a:extLst>
          </p:cNvPr>
          <p:cNvSpPr>
            <a:spLocks noGrp="1"/>
          </p:cNvSpPr>
          <p:nvPr>
            <p:ph type="dt" sz="half" idx="10"/>
          </p:nvPr>
        </p:nvSpPr>
        <p:spPr/>
        <p:txBody>
          <a:bodyPr/>
          <a:lstStyle/>
          <a:p>
            <a:fld id="{CD7E0575-F7C8-4F9D-B5F3-819EE3FC1D9A}" type="datetime1">
              <a:rPr lang="en-US" smtClean="0"/>
              <a:t>2/21/2018</a:t>
            </a:fld>
            <a:endParaRPr lang="en-US" dirty="0"/>
          </a:p>
        </p:txBody>
      </p:sp>
      <p:sp>
        <p:nvSpPr>
          <p:cNvPr id="5" name="Footer Placeholder 4">
            <a:extLst>
              <a:ext uri="{FF2B5EF4-FFF2-40B4-BE49-F238E27FC236}">
                <a16:creationId xmlns:a16="http://schemas.microsoft.com/office/drawing/2014/main" id="{5D7906AD-15A7-4ADC-A35D-BBA58C435983}"/>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52604278-F929-4302-95BD-4DCC86A2F0FD}"/>
              </a:ext>
            </a:extLst>
          </p:cNvPr>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95010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additive="base">
                                        <p:cTn id="3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circle(in)">
                                      <p:cBhvr>
                                        <p:cTn id="36"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596D4-EB35-4284-8A57-40274CE0E6BF}"/>
              </a:ext>
            </a:extLst>
          </p:cNvPr>
          <p:cNvSpPr>
            <a:spLocks noGrp="1"/>
          </p:cNvSpPr>
          <p:nvPr>
            <p:ph type="title"/>
          </p:nvPr>
        </p:nvSpPr>
        <p:spPr/>
        <p:txBody>
          <a:bodyPr/>
          <a:lstStyle/>
          <a:p>
            <a:r>
              <a:rPr lang="en-US" dirty="0">
                <a:solidFill>
                  <a:schemeClr val="accent1">
                    <a:lumMod val="50000"/>
                  </a:schemeClr>
                </a:solidFill>
              </a:rPr>
              <a:t>Automated Isolation Valves</a:t>
            </a:r>
            <a:endParaRPr lang="en-US" dirty="0"/>
          </a:p>
        </p:txBody>
      </p:sp>
      <p:pic>
        <p:nvPicPr>
          <p:cNvPr id="5" name="Content Placeholder 4">
            <a:extLst>
              <a:ext uri="{FF2B5EF4-FFF2-40B4-BE49-F238E27FC236}">
                <a16:creationId xmlns:a16="http://schemas.microsoft.com/office/drawing/2014/main" id="{F33D6A8E-C715-42CD-959F-5B8668FCF415}"/>
              </a:ext>
            </a:extLst>
          </p:cNvPr>
          <p:cNvPicPr>
            <a:picLocks noGrp="1" noChangeAspect="1"/>
          </p:cNvPicPr>
          <p:nvPr>
            <p:ph idx="1"/>
          </p:nvPr>
        </p:nvPicPr>
        <p:blipFill>
          <a:blip r:embed="rId2"/>
          <a:stretch>
            <a:fillRect/>
          </a:stretch>
        </p:blipFill>
        <p:spPr>
          <a:xfrm>
            <a:off x="369095" y="1675380"/>
            <a:ext cx="2853077" cy="2853077"/>
          </a:xfrm>
        </p:spPr>
      </p:pic>
      <p:pic>
        <p:nvPicPr>
          <p:cNvPr id="7" name="Picture 6">
            <a:extLst>
              <a:ext uri="{FF2B5EF4-FFF2-40B4-BE49-F238E27FC236}">
                <a16:creationId xmlns:a16="http://schemas.microsoft.com/office/drawing/2014/main" id="{00C7ADE6-A3A4-4608-B6CD-C0BDE5F7B6E3}"/>
              </a:ext>
            </a:extLst>
          </p:cNvPr>
          <p:cNvPicPr>
            <a:picLocks noChangeAspect="1"/>
          </p:cNvPicPr>
          <p:nvPr/>
        </p:nvPicPr>
        <p:blipFill>
          <a:blip r:embed="rId3"/>
          <a:stretch>
            <a:fillRect/>
          </a:stretch>
        </p:blipFill>
        <p:spPr>
          <a:xfrm>
            <a:off x="4924096" y="1980518"/>
            <a:ext cx="3064835" cy="3137807"/>
          </a:xfrm>
          <a:prstGeom prst="rect">
            <a:avLst/>
          </a:prstGeom>
        </p:spPr>
      </p:pic>
      <p:pic>
        <p:nvPicPr>
          <p:cNvPr id="9" name="Picture 8">
            <a:extLst>
              <a:ext uri="{FF2B5EF4-FFF2-40B4-BE49-F238E27FC236}">
                <a16:creationId xmlns:a16="http://schemas.microsoft.com/office/drawing/2014/main" id="{91FBCBE5-141E-4632-A66C-E7EABE457636}"/>
              </a:ext>
            </a:extLst>
          </p:cNvPr>
          <p:cNvPicPr>
            <a:picLocks noChangeAspect="1"/>
          </p:cNvPicPr>
          <p:nvPr/>
        </p:nvPicPr>
        <p:blipFill>
          <a:blip r:embed="rId4"/>
          <a:stretch>
            <a:fillRect/>
          </a:stretch>
        </p:blipFill>
        <p:spPr>
          <a:xfrm>
            <a:off x="2595185" y="3377808"/>
            <a:ext cx="1934936" cy="2614778"/>
          </a:xfrm>
          <a:prstGeom prst="rect">
            <a:avLst/>
          </a:prstGeom>
        </p:spPr>
      </p:pic>
      <p:pic>
        <p:nvPicPr>
          <p:cNvPr id="10" name="Picture 9">
            <a:extLst>
              <a:ext uri="{FF2B5EF4-FFF2-40B4-BE49-F238E27FC236}">
                <a16:creationId xmlns:a16="http://schemas.microsoft.com/office/drawing/2014/main" id="{ECF1B3BA-CE2A-4C60-A73A-6E41E1AC1A3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07912" y="1808497"/>
            <a:ext cx="2732180" cy="4439793"/>
          </a:xfrm>
          <a:prstGeom prst="rect">
            <a:avLst/>
          </a:prstGeom>
        </p:spPr>
      </p:pic>
      <p:sp>
        <p:nvSpPr>
          <p:cNvPr id="3" name="Date Placeholder 2">
            <a:extLst>
              <a:ext uri="{FF2B5EF4-FFF2-40B4-BE49-F238E27FC236}">
                <a16:creationId xmlns:a16="http://schemas.microsoft.com/office/drawing/2014/main" id="{1C41B055-75B3-4B28-A45A-EA9E23B45499}"/>
              </a:ext>
            </a:extLst>
          </p:cNvPr>
          <p:cNvSpPr>
            <a:spLocks noGrp="1"/>
          </p:cNvSpPr>
          <p:nvPr>
            <p:ph type="dt" sz="half" idx="10"/>
          </p:nvPr>
        </p:nvSpPr>
        <p:spPr/>
        <p:txBody>
          <a:bodyPr/>
          <a:lstStyle/>
          <a:p>
            <a:fld id="{AFC3A287-6AF5-4125-932F-CB9F650E36A7}" type="datetime1">
              <a:rPr lang="en-US" smtClean="0"/>
              <a:t>2/21/2018</a:t>
            </a:fld>
            <a:endParaRPr lang="en-US" dirty="0"/>
          </a:p>
        </p:txBody>
      </p:sp>
      <p:sp>
        <p:nvSpPr>
          <p:cNvPr id="4" name="Footer Placeholder 3">
            <a:extLst>
              <a:ext uri="{FF2B5EF4-FFF2-40B4-BE49-F238E27FC236}">
                <a16:creationId xmlns:a16="http://schemas.microsoft.com/office/drawing/2014/main" id="{E86256B2-CAC1-4326-A546-6D2811FC3A0E}"/>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7BFC4C2F-BF6A-4B83-A895-CAAD779DD658}"/>
              </a:ext>
            </a:extLst>
          </p:cNvPr>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10195892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23250-AAB9-4D7A-A311-37D3189D9137}"/>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F718BCCA-94C9-4743-B975-56BC946846F2}"/>
              </a:ext>
            </a:extLst>
          </p:cNvPr>
          <p:cNvPicPr>
            <a:picLocks noGrp="1" noChangeAspect="1"/>
          </p:cNvPicPr>
          <p:nvPr>
            <p:ph idx="1"/>
          </p:nvPr>
        </p:nvPicPr>
        <p:blipFill>
          <a:blip r:embed="rId2"/>
          <a:stretch>
            <a:fillRect/>
          </a:stretch>
        </p:blipFill>
        <p:spPr>
          <a:xfrm>
            <a:off x="461839" y="2347692"/>
            <a:ext cx="4883047" cy="3585022"/>
          </a:xfrm>
        </p:spPr>
      </p:pic>
      <p:pic>
        <p:nvPicPr>
          <p:cNvPr id="7" name="Picture 6">
            <a:extLst>
              <a:ext uri="{FF2B5EF4-FFF2-40B4-BE49-F238E27FC236}">
                <a16:creationId xmlns:a16="http://schemas.microsoft.com/office/drawing/2014/main" id="{94B7234A-69C2-444C-8B83-CA1938E31DD2}"/>
              </a:ext>
            </a:extLst>
          </p:cNvPr>
          <p:cNvPicPr>
            <a:picLocks noChangeAspect="1"/>
          </p:cNvPicPr>
          <p:nvPr/>
        </p:nvPicPr>
        <p:blipFill>
          <a:blip r:embed="rId3"/>
          <a:stretch>
            <a:fillRect/>
          </a:stretch>
        </p:blipFill>
        <p:spPr>
          <a:xfrm>
            <a:off x="5675262" y="2472401"/>
            <a:ext cx="4698823" cy="3580056"/>
          </a:xfrm>
          <a:prstGeom prst="rect">
            <a:avLst/>
          </a:prstGeom>
        </p:spPr>
      </p:pic>
      <p:sp>
        <p:nvSpPr>
          <p:cNvPr id="3" name="Date Placeholder 2">
            <a:extLst>
              <a:ext uri="{FF2B5EF4-FFF2-40B4-BE49-F238E27FC236}">
                <a16:creationId xmlns:a16="http://schemas.microsoft.com/office/drawing/2014/main" id="{C61C08DE-FA7D-4C6B-8D4F-9415D9878368}"/>
              </a:ext>
            </a:extLst>
          </p:cNvPr>
          <p:cNvSpPr>
            <a:spLocks noGrp="1"/>
          </p:cNvSpPr>
          <p:nvPr>
            <p:ph type="dt" sz="half" idx="10"/>
          </p:nvPr>
        </p:nvSpPr>
        <p:spPr/>
        <p:txBody>
          <a:bodyPr/>
          <a:lstStyle/>
          <a:p>
            <a:fld id="{4D4DE695-B360-4152-99A5-924FE8BD4808}" type="datetime1">
              <a:rPr lang="en-US" smtClean="0"/>
              <a:t>2/21/2018</a:t>
            </a:fld>
            <a:endParaRPr lang="en-US" dirty="0"/>
          </a:p>
        </p:txBody>
      </p:sp>
      <p:sp>
        <p:nvSpPr>
          <p:cNvPr id="4" name="Footer Placeholder 3">
            <a:extLst>
              <a:ext uri="{FF2B5EF4-FFF2-40B4-BE49-F238E27FC236}">
                <a16:creationId xmlns:a16="http://schemas.microsoft.com/office/drawing/2014/main" id="{B5D4CF0F-96B3-46DF-AF89-CE400E046D38}"/>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9889392A-6187-44F3-BCB8-B4412133B8E2}"/>
              </a:ext>
            </a:extLst>
          </p:cNvPr>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val="21678866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C52FB-0207-4F94-B021-041B06757AC5}"/>
              </a:ext>
            </a:extLst>
          </p:cNvPr>
          <p:cNvSpPr>
            <a:spLocks noGrp="1"/>
          </p:cNvSpPr>
          <p:nvPr>
            <p:ph type="title"/>
          </p:nvPr>
        </p:nvSpPr>
        <p:spPr>
          <a:xfrm>
            <a:off x="677334" y="609600"/>
            <a:ext cx="8596668" cy="864358"/>
          </a:xfrm>
        </p:spPr>
        <p:txBody>
          <a:bodyPr/>
          <a:lstStyle/>
          <a:p>
            <a:r>
              <a:rPr lang="en-US" dirty="0">
                <a:solidFill>
                  <a:schemeClr val="accent2">
                    <a:lumMod val="50000"/>
                  </a:schemeClr>
                </a:solidFill>
              </a:rPr>
              <a:t>AOV, MOV, SOV Valve Symbols</a:t>
            </a:r>
            <a:endParaRPr lang="en-US" dirty="0"/>
          </a:p>
        </p:txBody>
      </p:sp>
      <p:sp>
        <p:nvSpPr>
          <p:cNvPr id="3" name="Content Placeholder 2">
            <a:extLst>
              <a:ext uri="{FF2B5EF4-FFF2-40B4-BE49-F238E27FC236}">
                <a16:creationId xmlns:a16="http://schemas.microsoft.com/office/drawing/2014/main" id="{BBDFF7AC-2AA9-4570-BCF3-278F869AC565}"/>
              </a:ext>
            </a:extLst>
          </p:cNvPr>
          <p:cNvSpPr>
            <a:spLocks noGrp="1"/>
          </p:cNvSpPr>
          <p:nvPr>
            <p:ph idx="1"/>
          </p:nvPr>
        </p:nvSpPr>
        <p:spPr>
          <a:xfrm>
            <a:off x="5170713" y="2220685"/>
            <a:ext cx="4348761" cy="3842448"/>
          </a:xfrm>
        </p:spPr>
        <p:txBody>
          <a:bodyPr/>
          <a:lstStyle/>
          <a:p>
            <a:r>
              <a:rPr lang="en-US" dirty="0"/>
              <a:t>Symbol dissection</a:t>
            </a:r>
          </a:p>
          <a:p>
            <a:pPr lvl="1"/>
            <a:r>
              <a:rPr lang="en-US" dirty="0"/>
              <a:t>“HV” = Hand Valve</a:t>
            </a:r>
          </a:p>
          <a:p>
            <a:pPr lvl="1"/>
            <a:r>
              <a:rPr lang="en-US" dirty="0"/>
              <a:t>#### = place holder for the instrument or loop number</a:t>
            </a:r>
          </a:p>
          <a:p>
            <a:pPr lvl="1"/>
            <a:r>
              <a:rPr lang="en-US" dirty="0"/>
              <a:t>“X” = place holder for actuation method</a:t>
            </a:r>
          </a:p>
          <a:p>
            <a:pPr lvl="2"/>
            <a:r>
              <a:rPr lang="en-US" dirty="0"/>
              <a:t>“A” Air operated</a:t>
            </a:r>
          </a:p>
          <a:p>
            <a:pPr lvl="2"/>
            <a:r>
              <a:rPr lang="en-US" dirty="0"/>
              <a:t>“M” Motor operated</a:t>
            </a:r>
          </a:p>
          <a:p>
            <a:pPr lvl="2"/>
            <a:r>
              <a:rPr lang="en-US" dirty="0"/>
              <a:t>“S” Solenoid operated</a:t>
            </a:r>
          </a:p>
        </p:txBody>
      </p:sp>
      <p:pic>
        <p:nvPicPr>
          <p:cNvPr id="4" name="Picture 3">
            <a:extLst>
              <a:ext uri="{FF2B5EF4-FFF2-40B4-BE49-F238E27FC236}">
                <a16:creationId xmlns:a16="http://schemas.microsoft.com/office/drawing/2014/main" id="{33F023D5-23C4-445A-ADDB-E19DEED25489}"/>
              </a:ext>
            </a:extLst>
          </p:cNvPr>
          <p:cNvPicPr>
            <a:picLocks noChangeAspect="1"/>
          </p:cNvPicPr>
          <p:nvPr/>
        </p:nvPicPr>
        <p:blipFill>
          <a:blip r:embed="rId2"/>
          <a:stretch>
            <a:fillRect/>
          </a:stretch>
        </p:blipFill>
        <p:spPr>
          <a:xfrm>
            <a:off x="966066" y="2122713"/>
            <a:ext cx="3747447" cy="3918649"/>
          </a:xfrm>
          <a:prstGeom prst="rect">
            <a:avLst/>
          </a:prstGeom>
        </p:spPr>
      </p:pic>
      <p:sp>
        <p:nvSpPr>
          <p:cNvPr id="5" name="Date Placeholder 4">
            <a:extLst>
              <a:ext uri="{FF2B5EF4-FFF2-40B4-BE49-F238E27FC236}">
                <a16:creationId xmlns:a16="http://schemas.microsoft.com/office/drawing/2014/main" id="{8E949E02-CBBD-4414-86F6-533EFFB880C8}"/>
              </a:ext>
            </a:extLst>
          </p:cNvPr>
          <p:cNvSpPr>
            <a:spLocks noGrp="1"/>
          </p:cNvSpPr>
          <p:nvPr>
            <p:ph type="dt" sz="half" idx="10"/>
          </p:nvPr>
        </p:nvSpPr>
        <p:spPr/>
        <p:txBody>
          <a:bodyPr/>
          <a:lstStyle/>
          <a:p>
            <a:fld id="{41095B30-2D0F-4251-A62C-1C895AD814C7}" type="datetime1">
              <a:rPr lang="en-US" smtClean="0"/>
              <a:t>2/21/2018</a:t>
            </a:fld>
            <a:endParaRPr lang="en-US" dirty="0"/>
          </a:p>
        </p:txBody>
      </p:sp>
      <p:sp>
        <p:nvSpPr>
          <p:cNvPr id="6" name="Footer Placeholder 5">
            <a:extLst>
              <a:ext uri="{FF2B5EF4-FFF2-40B4-BE49-F238E27FC236}">
                <a16:creationId xmlns:a16="http://schemas.microsoft.com/office/drawing/2014/main" id="{02BE5FB6-BA97-434F-95FD-19CABB32065A}"/>
              </a:ext>
            </a:extLst>
          </p:cNvPr>
          <p:cNvSpPr>
            <a:spLocks noGrp="1"/>
          </p:cNvSpPr>
          <p:nvPr>
            <p:ph type="ftr" sz="quarter" idx="11"/>
          </p:nvPr>
        </p:nvSpPr>
        <p:spPr/>
        <p:txBody>
          <a:bodyPr/>
          <a:lstStyle/>
          <a:p>
            <a:r>
              <a:rPr lang="en-US"/>
              <a:t>ICC Process Operations             ENGT-1220 Rev A</a:t>
            </a:r>
            <a:endParaRPr lang="en-US" dirty="0"/>
          </a:p>
        </p:txBody>
      </p:sp>
      <p:sp>
        <p:nvSpPr>
          <p:cNvPr id="7" name="Slide Number Placeholder 6">
            <a:extLst>
              <a:ext uri="{FF2B5EF4-FFF2-40B4-BE49-F238E27FC236}">
                <a16:creationId xmlns:a16="http://schemas.microsoft.com/office/drawing/2014/main" id="{087529E6-4957-4B40-AB3A-B7780620FD93}"/>
              </a:ext>
            </a:extLst>
          </p:cNvPr>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6744470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682D6-F2D3-419D-98CB-B446B19FF030}"/>
              </a:ext>
            </a:extLst>
          </p:cNvPr>
          <p:cNvSpPr>
            <a:spLocks noGrp="1"/>
          </p:cNvSpPr>
          <p:nvPr>
            <p:ph type="title"/>
          </p:nvPr>
        </p:nvSpPr>
        <p:spPr>
          <a:xfrm>
            <a:off x="677334" y="609600"/>
            <a:ext cx="8596668" cy="772886"/>
          </a:xfrm>
        </p:spPr>
        <p:txBody>
          <a:bodyPr/>
          <a:lstStyle/>
          <a:p>
            <a:r>
              <a:rPr lang="en-US" dirty="0">
                <a:solidFill>
                  <a:schemeClr val="accent1">
                    <a:lumMod val="50000"/>
                  </a:schemeClr>
                </a:solidFill>
              </a:rPr>
              <a:t>Control Valves</a:t>
            </a:r>
          </a:p>
        </p:txBody>
      </p:sp>
      <p:sp>
        <p:nvSpPr>
          <p:cNvPr id="3" name="Content Placeholder 2">
            <a:extLst>
              <a:ext uri="{FF2B5EF4-FFF2-40B4-BE49-F238E27FC236}">
                <a16:creationId xmlns:a16="http://schemas.microsoft.com/office/drawing/2014/main" id="{1C1859D5-B006-469F-B81D-6A6CDA5F9015}"/>
              </a:ext>
            </a:extLst>
          </p:cNvPr>
          <p:cNvSpPr>
            <a:spLocks noGrp="1"/>
          </p:cNvSpPr>
          <p:nvPr>
            <p:ph idx="1"/>
          </p:nvPr>
        </p:nvSpPr>
        <p:spPr>
          <a:xfrm>
            <a:off x="677334" y="1687286"/>
            <a:ext cx="8596668" cy="4648199"/>
          </a:xfrm>
        </p:spPr>
        <p:txBody>
          <a:bodyPr/>
          <a:lstStyle/>
          <a:p>
            <a:r>
              <a:rPr lang="en-US" dirty="0"/>
              <a:t>Control valve are valves specifically designed to </a:t>
            </a:r>
            <a:r>
              <a:rPr lang="en-US" i="1" dirty="0">
                <a:solidFill>
                  <a:srgbClr val="FF0000"/>
                </a:solidFill>
              </a:rPr>
              <a:t>THROTTLE.</a:t>
            </a:r>
          </a:p>
          <a:p>
            <a:pPr lvl="1"/>
            <a:r>
              <a:rPr lang="en-US" dirty="0">
                <a:solidFill>
                  <a:schemeClr val="tx1"/>
                </a:solidFill>
              </a:rPr>
              <a:t>That is; the valve will be constantly adjusting the valve’s orifice (port); varying the flow rate of a process fluid based on a command from the control system/operator.</a:t>
            </a:r>
          </a:p>
          <a:p>
            <a:r>
              <a:rPr lang="en-US" dirty="0">
                <a:solidFill>
                  <a:schemeClr val="tx1"/>
                </a:solidFill>
              </a:rPr>
              <a:t>They not generally expected to provide complete shutoff when closed.</a:t>
            </a:r>
          </a:p>
          <a:p>
            <a:pPr lvl="1"/>
            <a:r>
              <a:rPr lang="en-US" i="1" dirty="0">
                <a:solidFill>
                  <a:srgbClr val="FF0000"/>
                </a:solidFill>
              </a:rPr>
              <a:t>Not</a:t>
            </a:r>
            <a:r>
              <a:rPr lang="en-US" dirty="0">
                <a:solidFill>
                  <a:schemeClr val="tx1"/>
                </a:solidFill>
              </a:rPr>
              <a:t> “Bubble” Tight:</a:t>
            </a:r>
            <a:r>
              <a:rPr lang="en-US" dirty="0"/>
              <a:t> </a:t>
            </a:r>
          </a:p>
          <a:p>
            <a:r>
              <a:rPr lang="en-US" dirty="0"/>
              <a:t>Most common actuation is Pneumatic.</a:t>
            </a:r>
          </a:p>
          <a:p>
            <a:r>
              <a:rPr lang="en-US" dirty="0"/>
              <a:t>Generally have a “fail” position upon loss of control signal.</a:t>
            </a:r>
          </a:p>
          <a:p>
            <a:pPr lvl="1"/>
            <a:r>
              <a:rPr lang="en-US" dirty="0"/>
              <a:t>Fail Closed, Fail Open, Fail Last Position (locked)</a:t>
            </a:r>
          </a:p>
          <a:p>
            <a:r>
              <a:rPr lang="en-US" dirty="0"/>
              <a:t>Control valve assemblies are composed of three components:</a:t>
            </a:r>
          </a:p>
          <a:p>
            <a:pPr lvl="1"/>
            <a:r>
              <a:rPr lang="en-US" dirty="0"/>
              <a:t>Valve body</a:t>
            </a:r>
          </a:p>
          <a:p>
            <a:pPr lvl="1"/>
            <a:r>
              <a:rPr lang="en-US" dirty="0"/>
              <a:t>Actuator</a:t>
            </a:r>
          </a:p>
          <a:p>
            <a:pPr lvl="1"/>
            <a:r>
              <a:rPr lang="en-US" dirty="0"/>
              <a:t>Positioner</a:t>
            </a:r>
          </a:p>
          <a:p>
            <a:endParaRPr lang="en-US" dirty="0"/>
          </a:p>
        </p:txBody>
      </p:sp>
      <p:sp>
        <p:nvSpPr>
          <p:cNvPr id="4" name="Date Placeholder 3">
            <a:extLst>
              <a:ext uri="{FF2B5EF4-FFF2-40B4-BE49-F238E27FC236}">
                <a16:creationId xmlns:a16="http://schemas.microsoft.com/office/drawing/2014/main" id="{CCC9D593-6FF1-4279-8366-BF0EDF46C555}"/>
              </a:ext>
            </a:extLst>
          </p:cNvPr>
          <p:cNvSpPr>
            <a:spLocks noGrp="1"/>
          </p:cNvSpPr>
          <p:nvPr>
            <p:ph type="dt" sz="half" idx="10"/>
          </p:nvPr>
        </p:nvSpPr>
        <p:spPr/>
        <p:txBody>
          <a:bodyPr/>
          <a:lstStyle/>
          <a:p>
            <a:fld id="{05D66A5A-32C4-4703-AA1B-40996793D342}" type="datetime1">
              <a:rPr lang="en-US" smtClean="0"/>
              <a:t>2/21/2018</a:t>
            </a:fld>
            <a:endParaRPr lang="en-US" dirty="0"/>
          </a:p>
        </p:txBody>
      </p:sp>
      <p:sp>
        <p:nvSpPr>
          <p:cNvPr id="5" name="Footer Placeholder 4">
            <a:extLst>
              <a:ext uri="{FF2B5EF4-FFF2-40B4-BE49-F238E27FC236}">
                <a16:creationId xmlns:a16="http://schemas.microsoft.com/office/drawing/2014/main" id="{099E1DF7-1DF2-42EB-9857-7E257FE62BC0}"/>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B2663935-CF3C-4CB3-A016-8EDA869D6BD4}"/>
              </a:ext>
            </a:extLst>
          </p:cNvPr>
          <p:cNvSpPr>
            <a:spLocks noGrp="1"/>
          </p:cNvSpPr>
          <p:nvPr>
            <p:ph type="sldNum" sz="quarter" idx="12"/>
          </p:nvPr>
        </p:nvSpPr>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2797672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wheel(1)">
                                      <p:cBhvr>
                                        <p:cTn id="14" dur="2000"/>
                                        <p:tgtEl>
                                          <p:spTgt spid="3">
                                            <p:txEl>
                                              <p:pRg st="2" end="2"/>
                                            </p:txEl>
                                          </p:spTgt>
                                        </p:tgtEl>
                                      </p:cBhvr>
                                    </p:animEffect>
                                  </p:childTnLst>
                                </p:cTn>
                              </p:par>
                              <p:par>
                                <p:cTn id="15" presetID="21" presetClass="entr" presetSubtype="1"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1)">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circle(in)">
                                      <p:cBhvr>
                                        <p:cTn id="37" dur="2000"/>
                                        <p:tgtEl>
                                          <p:spTgt spid="3">
                                            <p:txEl>
                                              <p:pRg st="7" end="7"/>
                                            </p:txEl>
                                          </p:spTgt>
                                        </p:tgtEl>
                                      </p:cBhvr>
                                    </p:animEffect>
                                  </p:childTnLst>
                                </p:cTn>
                              </p:par>
                              <p:par>
                                <p:cTn id="38" presetID="6" presetClass="entr" presetSubtype="16" fill="hold" nodeType="with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Effect transition="in" filter="circle(in)">
                                      <p:cBhvr>
                                        <p:cTn id="40" dur="2000"/>
                                        <p:tgtEl>
                                          <p:spTgt spid="3">
                                            <p:txEl>
                                              <p:pRg st="8" end="8"/>
                                            </p:txEl>
                                          </p:spTgt>
                                        </p:tgtEl>
                                      </p:cBhvr>
                                    </p:animEffect>
                                  </p:childTnLst>
                                </p:cTn>
                              </p:par>
                              <p:par>
                                <p:cTn id="41" presetID="6" presetClass="entr" presetSubtype="16" fill="hold" nodeType="with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Effect transition="in" filter="circle(in)">
                                      <p:cBhvr>
                                        <p:cTn id="43" dur="2000"/>
                                        <p:tgtEl>
                                          <p:spTgt spid="3">
                                            <p:txEl>
                                              <p:pRg st="9" end="9"/>
                                            </p:txEl>
                                          </p:spTgt>
                                        </p:tgtEl>
                                      </p:cBhvr>
                                    </p:animEffect>
                                  </p:childTnLst>
                                </p:cTn>
                              </p:par>
                              <p:par>
                                <p:cTn id="44" presetID="6" presetClass="entr" presetSubtype="16" fill="hold" nodeType="withEffect">
                                  <p:stCondLst>
                                    <p:cond delay="0"/>
                                  </p:stCondLst>
                                  <p:childTnLst>
                                    <p:set>
                                      <p:cBhvr>
                                        <p:cTn id="45" dur="1" fill="hold">
                                          <p:stCondLst>
                                            <p:cond delay="0"/>
                                          </p:stCondLst>
                                        </p:cTn>
                                        <p:tgtEl>
                                          <p:spTgt spid="3">
                                            <p:txEl>
                                              <p:pRg st="10" end="10"/>
                                            </p:txEl>
                                          </p:spTgt>
                                        </p:tgtEl>
                                        <p:attrNameLst>
                                          <p:attrName>style.visibility</p:attrName>
                                        </p:attrNameLst>
                                      </p:cBhvr>
                                      <p:to>
                                        <p:strVal val="visible"/>
                                      </p:to>
                                    </p:set>
                                    <p:animEffect transition="in" filter="circle(in)">
                                      <p:cBhvr>
                                        <p:cTn id="46"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63133-4DF1-4408-B35B-B0E798395121}"/>
              </a:ext>
            </a:extLst>
          </p:cNvPr>
          <p:cNvSpPr>
            <a:spLocks noGrp="1"/>
          </p:cNvSpPr>
          <p:nvPr>
            <p:ph type="title"/>
          </p:nvPr>
        </p:nvSpPr>
        <p:spPr/>
        <p:txBody>
          <a:bodyPr>
            <a:normAutofit fontScale="90000"/>
          </a:bodyPr>
          <a:lstStyle/>
          <a:p>
            <a:r>
              <a:rPr lang="en-US" dirty="0">
                <a:solidFill>
                  <a:schemeClr val="accent2">
                    <a:lumMod val="50000"/>
                  </a:schemeClr>
                </a:solidFill>
              </a:rPr>
              <a:t>Nomenclature: Control Valve Assembly Components</a:t>
            </a:r>
            <a:br>
              <a:rPr lang="en-US" dirty="0">
                <a:solidFill>
                  <a:schemeClr val="accent1">
                    <a:lumMod val="50000"/>
                  </a:schemeClr>
                </a:solidFill>
              </a:rPr>
            </a:br>
            <a:endParaRPr lang="en-US" dirty="0"/>
          </a:p>
        </p:txBody>
      </p:sp>
      <p:pic>
        <p:nvPicPr>
          <p:cNvPr id="8" name="Picture 5">
            <a:extLst>
              <a:ext uri="{FF2B5EF4-FFF2-40B4-BE49-F238E27FC236}">
                <a16:creationId xmlns:a16="http://schemas.microsoft.com/office/drawing/2014/main" id="{90D455F0-E90F-4761-8381-C8DABC16DE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3603" y="2006600"/>
            <a:ext cx="7591425" cy="4343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a:extLst>
              <a:ext uri="{FF2B5EF4-FFF2-40B4-BE49-F238E27FC236}">
                <a16:creationId xmlns:a16="http://schemas.microsoft.com/office/drawing/2014/main" id="{FA5254D3-0332-4C68-9ACA-A74399BCCB4D}"/>
              </a:ext>
            </a:extLst>
          </p:cNvPr>
          <p:cNvSpPr>
            <a:spLocks noGrp="1"/>
          </p:cNvSpPr>
          <p:nvPr>
            <p:ph type="dt" sz="half" idx="10"/>
          </p:nvPr>
        </p:nvSpPr>
        <p:spPr/>
        <p:txBody>
          <a:bodyPr/>
          <a:lstStyle/>
          <a:p>
            <a:fld id="{41FA85BF-A713-4B04-BB46-0EB9D3E8E6E3}" type="datetime1">
              <a:rPr lang="en-US" smtClean="0"/>
              <a:t>2/21/2018</a:t>
            </a:fld>
            <a:endParaRPr lang="en-US" dirty="0"/>
          </a:p>
        </p:txBody>
      </p:sp>
      <p:sp>
        <p:nvSpPr>
          <p:cNvPr id="4" name="Footer Placeholder 3">
            <a:extLst>
              <a:ext uri="{FF2B5EF4-FFF2-40B4-BE49-F238E27FC236}">
                <a16:creationId xmlns:a16="http://schemas.microsoft.com/office/drawing/2014/main" id="{E43A3A34-5A27-4C72-96EF-5E6A0D0B0A09}"/>
              </a:ext>
            </a:extLst>
          </p:cNvPr>
          <p:cNvSpPr>
            <a:spLocks noGrp="1"/>
          </p:cNvSpPr>
          <p:nvPr>
            <p:ph type="ftr" sz="quarter" idx="11"/>
          </p:nvPr>
        </p:nvSpPr>
        <p:spPr/>
        <p:txBody>
          <a:bodyPr/>
          <a:lstStyle/>
          <a:p>
            <a:r>
              <a:rPr lang="en-US"/>
              <a:t>ICC Process Operations             ENGT-1220 Rev A</a:t>
            </a:r>
            <a:endParaRPr lang="en-US" dirty="0"/>
          </a:p>
        </p:txBody>
      </p:sp>
      <p:sp>
        <p:nvSpPr>
          <p:cNvPr id="5" name="Slide Number Placeholder 4">
            <a:extLst>
              <a:ext uri="{FF2B5EF4-FFF2-40B4-BE49-F238E27FC236}">
                <a16:creationId xmlns:a16="http://schemas.microsoft.com/office/drawing/2014/main" id="{F4B0B821-A746-49EE-BEA2-4AFA51921363}"/>
              </a:ext>
            </a:extLst>
          </p:cNvPr>
          <p:cNvSpPr>
            <a:spLocks noGrp="1"/>
          </p:cNvSpPr>
          <p:nvPr>
            <p:ph type="sldNum" sz="quarter" idx="12"/>
          </p:nvPr>
        </p:nvSpPr>
        <p:spPr/>
        <p:txBody>
          <a:bodyPr/>
          <a:lstStyle/>
          <a:p>
            <a:fld id="{D57F1E4F-1CFF-5643-939E-217C01CDF565}" type="slidenum">
              <a:rPr lang="en-US" smtClean="0"/>
              <a:pPr/>
              <a:t>25</a:t>
            </a:fld>
            <a:endParaRPr lang="en-US" dirty="0"/>
          </a:p>
        </p:txBody>
      </p:sp>
    </p:spTree>
    <p:extLst>
      <p:ext uri="{BB962C8B-B14F-4D97-AF65-F5344CB8AC3E}">
        <p14:creationId xmlns:p14="http://schemas.microsoft.com/office/powerpoint/2010/main" val="30788824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D5511-F669-4573-9033-E3383142EB4A}"/>
              </a:ext>
            </a:extLst>
          </p:cNvPr>
          <p:cNvSpPr>
            <a:spLocks noGrp="1"/>
          </p:cNvSpPr>
          <p:nvPr>
            <p:ph type="title"/>
          </p:nvPr>
        </p:nvSpPr>
        <p:spPr/>
        <p:txBody>
          <a:bodyPr/>
          <a:lstStyle/>
          <a:p>
            <a:r>
              <a:rPr lang="en-US" dirty="0">
                <a:solidFill>
                  <a:schemeClr val="accent1">
                    <a:lumMod val="50000"/>
                  </a:schemeClr>
                </a:solidFill>
              </a:rPr>
              <a:t>Control Valve Types</a:t>
            </a:r>
            <a:endParaRPr lang="en-US" dirty="0"/>
          </a:p>
        </p:txBody>
      </p:sp>
      <p:sp>
        <p:nvSpPr>
          <p:cNvPr id="8" name="Content Placeholder 7">
            <a:extLst>
              <a:ext uri="{FF2B5EF4-FFF2-40B4-BE49-F238E27FC236}">
                <a16:creationId xmlns:a16="http://schemas.microsoft.com/office/drawing/2014/main" id="{4DDCB316-9A6D-4905-B9EA-96E5933152C6}"/>
              </a:ext>
            </a:extLst>
          </p:cNvPr>
          <p:cNvSpPr>
            <a:spLocks noGrp="1"/>
          </p:cNvSpPr>
          <p:nvPr>
            <p:ph idx="1"/>
          </p:nvPr>
        </p:nvSpPr>
        <p:spPr/>
        <p:txBody>
          <a:bodyPr/>
          <a:lstStyle/>
          <a:p>
            <a:r>
              <a:rPr lang="en-US" dirty="0"/>
              <a:t>Most common control valve types</a:t>
            </a:r>
          </a:p>
          <a:p>
            <a:pPr lvl="1"/>
            <a:r>
              <a:rPr lang="en-US" dirty="0"/>
              <a:t>Globe (Sliding Stem)</a:t>
            </a:r>
          </a:p>
          <a:p>
            <a:pPr lvl="1"/>
            <a:r>
              <a:rPr lang="en-US" dirty="0"/>
              <a:t>V-notch Ball (Rotary)</a:t>
            </a:r>
          </a:p>
          <a:p>
            <a:pPr lvl="1"/>
            <a:r>
              <a:rPr lang="en-US" dirty="0"/>
              <a:t>Hi-Performance BFV (Rotary)</a:t>
            </a:r>
          </a:p>
        </p:txBody>
      </p:sp>
      <p:pic>
        <p:nvPicPr>
          <p:cNvPr id="9" name="Content Placeholder 6">
            <a:extLst>
              <a:ext uri="{FF2B5EF4-FFF2-40B4-BE49-F238E27FC236}">
                <a16:creationId xmlns:a16="http://schemas.microsoft.com/office/drawing/2014/main" id="{A5CB353C-ADE0-437E-9343-32D8F809D092}"/>
              </a:ext>
            </a:extLst>
          </p:cNvPr>
          <p:cNvPicPr>
            <a:picLocks noChangeAspect="1"/>
          </p:cNvPicPr>
          <p:nvPr/>
        </p:nvPicPr>
        <p:blipFill>
          <a:blip r:embed="rId2"/>
          <a:stretch>
            <a:fillRect/>
          </a:stretch>
        </p:blipFill>
        <p:spPr>
          <a:xfrm>
            <a:off x="839561" y="3694452"/>
            <a:ext cx="2808058" cy="2793433"/>
          </a:xfrm>
          <a:prstGeom prst="rect">
            <a:avLst/>
          </a:prstGeom>
        </p:spPr>
      </p:pic>
      <p:pic>
        <p:nvPicPr>
          <p:cNvPr id="10" name="Picture 115" descr="ET DVC">
            <a:extLst>
              <a:ext uri="{FF2B5EF4-FFF2-40B4-BE49-F238E27FC236}">
                <a16:creationId xmlns:a16="http://schemas.microsoft.com/office/drawing/2014/main" id="{B6D8308E-7584-479E-818C-3111CC4A30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5668" y="2017974"/>
            <a:ext cx="1782001" cy="3690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http://mtndocs.mt.na.emersonprocess.com/groups/public_valvesprodlit/documents/images/w9498.jpg">
            <a:extLst>
              <a:ext uri="{FF2B5EF4-FFF2-40B4-BE49-F238E27FC236}">
                <a16:creationId xmlns:a16="http://schemas.microsoft.com/office/drawing/2014/main" id="{3BF80F31-D7CA-47A8-9F35-C6229CF765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30755" y="3198585"/>
            <a:ext cx="3962400" cy="328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a:extLst>
              <a:ext uri="{FF2B5EF4-FFF2-40B4-BE49-F238E27FC236}">
                <a16:creationId xmlns:a16="http://schemas.microsoft.com/office/drawing/2014/main" id="{2827E396-1E5E-40E8-B62C-94FE9902C377}"/>
              </a:ext>
            </a:extLst>
          </p:cNvPr>
          <p:cNvSpPr>
            <a:spLocks noGrp="1"/>
          </p:cNvSpPr>
          <p:nvPr>
            <p:ph type="dt" sz="half" idx="10"/>
          </p:nvPr>
        </p:nvSpPr>
        <p:spPr/>
        <p:txBody>
          <a:bodyPr/>
          <a:lstStyle/>
          <a:p>
            <a:fld id="{2D5DE4BD-EEBC-4887-82A6-E5AB74B064D9}" type="datetime1">
              <a:rPr lang="en-US" smtClean="0"/>
              <a:t>2/21/2018</a:t>
            </a:fld>
            <a:endParaRPr lang="en-US" dirty="0"/>
          </a:p>
        </p:txBody>
      </p:sp>
      <p:sp>
        <p:nvSpPr>
          <p:cNvPr id="4" name="Footer Placeholder 3">
            <a:extLst>
              <a:ext uri="{FF2B5EF4-FFF2-40B4-BE49-F238E27FC236}">
                <a16:creationId xmlns:a16="http://schemas.microsoft.com/office/drawing/2014/main" id="{7DE0E7B2-3ABA-40E6-A4C7-FA803CECDF7E}"/>
              </a:ext>
            </a:extLst>
          </p:cNvPr>
          <p:cNvSpPr>
            <a:spLocks noGrp="1"/>
          </p:cNvSpPr>
          <p:nvPr>
            <p:ph type="ftr" sz="quarter" idx="11"/>
          </p:nvPr>
        </p:nvSpPr>
        <p:spPr/>
        <p:txBody>
          <a:bodyPr/>
          <a:lstStyle/>
          <a:p>
            <a:r>
              <a:rPr lang="en-US"/>
              <a:t>ICC Process Operations             ENGT-1220 Rev A</a:t>
            </a:r>
            <a:endParaRPr lang="en-US" dirty="0"/>
          </a:p>
        </p:txBody>
      </p:sp>
      <p:sp>
        <p:nvSpPr>
          <p:cNvPr id="5" name="Slide Number Placeholder 4">
            <a:extLst>
              <a:ext uri="{FF2B5EF4-FFF2-40B4-BE49-F238E27FC236}">
                <a16:creationId xmlns:a16="http://schemas.microsoft.com/office/drawing/2014/main" id="{A2CB40E4-7216-40CF-85E0-4278E075B3DF}"/>
              </a:ext>
            </a:extLst>
          </p:cNvPr>
          <p:cNvSpPr>
            <a:spLocks noGrp="1"/>
          </p:cNvSpPr>
          <p:nvPr>
            <p:ph type="sldNum" sz="quarter" idx="12"/>
          </p:nvPr>
        </p:nvSpPr>
        <p:spPr/>
        <p:txBody>
          <a:bodyPr/>
          <a:lstStyle/>
          <a:p>
            <a:fld id="{D57F1E4F-1CFF-5643-939E-217C01CDF565}" type="slidenum">
              <a:rPr lang="en-US" smtClean="0"/>
              <a:pPr/>
              <a:t>26</a:t>
            </a:fld>
            <a:endParaRPr lang="en-US" dirty="0"/>
          </a:p>
        </p:txBody>
      </p:sp>
    </p:spTree>
    <p:extLst>
      <p:ext uri="{BB962C8B-B14F-4D97-AF65-F5344CB8AC3E}">
        <p14:creationId xmlns:p14="http://schemas.microsoft.com/office/powerpoint/2010/main" val="8164830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9094B-6982-4611-B7D2-AB6C0D900C01}"/>
              </a:ext>
            </a:extLst>
          </p:cNvPr>
          <p:cNvSpPr>
            <a:spLocks noGrp="1"/>
          </p:cNvSpPr>
          <p:nvPr>
            <p:ph type="title"/>
          </p:nvPr>
        </p:nvSpPr>
        <p:spPr/>
        <p:txBody>
          <a:bodyPr/>
          <a:lstStyle/>
          <a:p>
            <a:r>
              <a:rPr lang="en-US" dirty="0">
                <a:solidFill>
                  <a:schemeClr val="accent2">
                    <a:lumMod val="50000"/>
                  </a:schemeClr>
                </a:solidFill>
              </a:rPr>
              <a:t>Control Valve ISA Symbols</a:t>
            </a:r>
            <a:endParaRPr lang="en-US" dirty="0"/>
          </a:p>
        </p:txBody>
      </p:sp>
      <p:sp>
        <p:nvSpPr>
          <p:cNvPr id="3" name="Content Placeholder 2">
            <a:extLst>
              <a:ext uri="{FF2B5EF4-FFF2-40B4-BE49-F238E27FC236}">
                <a16:creationId xmlns:a16="http://schemas.microsoft.com/office/drawing/2014/main" id="{124C4D78-B97A-43AD-AB31-FCC0906F9979}"/>
              </a:ext>
            </a:extLst>
          </p:cNvPr>
          <p:cNvSpPr>
            <a:spLocks noGrp="1"/>
          </p:cNvSpPr>
          <p:nvPr>
            <p:ph idx="1"/>
          </p:nvPr>
        </p:nvSpPr>
        <p:spPr>
          <a:xfrm>
            <a:off x="5475513" y="2177143"/>
            <a:ext cx="4191001" cy="3864219"/>
          </a:xfrm>
        </p:spPr>
        <p:txBody>
          <a:bodyPr/>
          <a:lstStyle/>
          <a:p>
            <a:r>
              <a:rPr lang="en-US" dirty="0"/>
              <a:t>“x” = Place holder for function:</a:t>
            </a:r>
          </a:p>
          <a:p>
            <a:pPr lvl="1"/>
            <a:r>
              <a:rPr lang="en-US" dirty="0"/>
              <a:t>e.g., F = Flow, L = Level, </a:t>
            </a:r>
          </a:p>
          <a:p>
            <a:pPr marL="457200" lvl="1" indent="0">
              <a:buNone/>
            </a:pPr>
            <a:r>
              <a:rPr lang="en-US" dirty="0"/>
              <a:t>    T = Temperature, P = Pressure, etc.</a:t>
            </a:r>
          </a:p>
          <a:p>
            <a:r>
              <a:rPr lang="en-US" dirty="0"/>
              <a:t>### = Place holder for loop or instrument tag number</a:t>
            </a:r>
          </a:p>
          <a:p>
            <a:r>
              <a:rPr lang="en-US" dirty="0"/>
              <a:t>“y” = Place holder for valve fail condition</a:t>
            </a:r>
          </a:p>
          <a:p>
            <a:pPr lvl="1"/>
            <a:r>
              <a:rPr lang="en-US" dirty="0"/>
              <a:t>e.g., C = Closed, O = Open, </a:t>
            </a:r>
          </a:p>
          <a:p>
            <a:pPr marL="457200" lvl="1" indent="0">
              <a:buNone/>
            </a:pPr>
            <a:r>
              <a:rPr lang="en-US" dirty="0"/>
              <a:t>     L = Lock or Last Position </a:t>
            </a:r>
          </a:p>
        </p:txBody>
      </p:sp>
      <p:sp>
        <p:nvSpPr>
          <p:cNvPr id="4" name="Date Placeholder 3">
            <a:extLst>
              <a:ext uri="{FF2B5EF4-FFF2-40B4-BE49-F238E27FC236}">
                <a16:creationId xmlns:a16="http://schemas.microsoft.com/office/drawing/2014/main" id="{69A4D4B2-34BE-4AE3-9FE1-2129F3D6AD18}"/>
              </a:ext>
            </a:extLst>
          </p:cNvPr>
          <p:cNvSpPr>
            <a:spLocks noGrp="1"/>
          </p:cNvSpPr>
          <p:nvPr>
            <p:ph type="dt" sz="half" idx="10"/>
          </p:nvPr>
        </p:nvSpPr>
        <p:spPr/>
        <p:txBody>
          <a:bodyPr/>
          <a:lstStyle/>
          <a:p>
            <a:fld id="{50671B22-A254-4D93-8FD8-8D48A10F856A}" type="datetime1">
              <a:rPr lang="en-US" smtClean="0"/>
              <a:t>2/21/2018</a:t>
            </a:fld>
            <a:endParaRPr lang="en-US" dirty="0"/>
          </a:p>
        </p:txBody>
      </p:sp>
      <p:sp>
        <p:nvSpPr>
          <p:cNvPr id="5" name="Footer Placeholder 4">
            <a:extLst>
              <a:ext uri="{FF2B5EF4-FFF2-40B4-BE49-F238E27FC236}">
                <a16:creationId xmlns:a16="http://schemas.microsoft.com/office/drawing/2014/main" id="{4B8F90D6-0B8E-48FD-90C0-9B13F874A900}"/>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179741A1-2D72-4F0E-8623-9ED1CCE04D65}"/>
              </a:ext>
            </a:extLst>
          </p:cNvPr>
          <p:cNvSpPr>
            <a:spLocks noGrp="1"/>
          </p:cNvSpPr>
          <p:nvPr>
            <p:ph type="sldNum" sz="quarter" idx="12"/>
          </p:nvPr>
        </p:nvSpPr>
        <p:spPr/>
        <p:txBody>
          <a:bodyPr/>
          <a:lstStyle/>
          <a:p>
            <a:fld id="{D57F1E4F-1CFF-5643-939E-217C01CDF565}" type="slidenum">
              <a:rPr lang="en-US" smtClean="0"/>
              <a:pPr/>
              <a:t>27</a:t>
            </a:fld>
            <a:endParaRPr lang="en-US" dirty="0"/>
          </a:p>
        </p:txBody>
      </p:sp>
      <p:pic>
        <p:nvPicPr>
          <p:cNvPr id="7" name="Picture 6">
            <a:extLst>
              <a:ext uri="{FF2B5EF4-FFF2-40B4-BE49-F238E27FC236}">
                <a16:creationId xmlns:a16="http://schemas.microsoft.com/office/drawing/2014/main" id="{2558C19D-77A1-42A9-8EEF-AE1C16B46DBA}"/>
              </a:ext>
            </a:extLst>
          </p:cNvPr>
          <p:cNvPicPr>
            <a:picLocks noChangeAspect="1"/>
          </p:cNvPicPr>
          <p:nvPr/>
        </p:nvPicPr>
        <p:blipFill>
          <a:blip r:embed="rId2"/>
          <a:stretch>
            <a:fillRect/>
          </a:stretch>
        </p:blipFill>
        <p:spPr>
          <a:xfrm>
            <a:off x="871613" y="2269218"/>
            <a:ext cx="4495940" cy="3160276"/>
          </a:xfrm>
          <a:prstGeom prst="rect">
            <a:avLst/>
          </a:prstGeom>
        </p:spPr>
      </p:pic>
    </p:spTree>
    <p:extLst>
      <p:ext uri="{BB962C8B-B14F-4D97-AF65-F5344CB8AC3E}">
        <p14:creationId xmlns:p14="http://schemas.microsoft.com/office/powerpoint/2010/main" val="33566580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A6242-7E33-4D3C-B07E-A04873D15A0A}"/>
              </a:ext>
            </a:extLst>
          </p:cNvPr>
          <p:cNvSpPr>
            <a:spLocks noGrp="1"/>
          </p:cNvSpPr>
          <p:nvPr>
            <p:ph type="title"/>
          </p:nvPr>
        </p:nvSpPr>
        <p:spPr/>
        <p:txBody>
          <a:bodyPr/>
          <a:lstStyle/>
          <a:p>
            <a:r>
              <a:rPr lang="en-US" dirty="0">
                <a:solidFill>
                  <a:schemeClr val="accent2">
                    <a:lumMod val="50000"/>
                  </a:schemeClr>
                </a:solidFill>
              </a:rPr>
              <a:t>Other Types of Valves</a:t>
            </a:r>
          </a:p>
        </p:txBody>
      </p:sp>
      <p:sp>
        <p:nvSpPr>
          <p:cNvPr id="3" name="Content Placeholder 2">
            <a:extLst>
              <a:ext uri="{FF2B5EF4-FFF2-40B4-BE49-F238E27FC236}">
                <a16:creationId xmlns:a16="http://schemas.microsoft.com/office/drawing/2014/main" id="{2189F9EC-86E4-415F-9C4F-CD3022CBF5FA}"/>
              </a:ext>
            </a:extLst>
          </p:cNvPr>
          <p:cNvSpPr>
            <a:spLocks noGrp="1"/>
          </p:cNvSpPr>
          <p:nvPr>
            <p:ph idx="1"/>
          </p:nvPr>
        </p:nvSpPr>
        <p:spPr>
          <a:xfrm>
            <a:off x="677334" y="2160589"/>
            <a:ext cx="8596668" cy="1638525"/>
          </a:xfrm>
        </p:spPr>
        <p:txBody>
          <a:bodyPr/>
          <a:lstStyle/>
          <a:p>
            <a:r>
              <a:rPr lang="en-US" dirty="0"/>
              <a:t>Check Valve</a:t>
            </a:r>
          </a:p>
          <a:p>
            <a:pPr lvl="1"/>
            <a:r>
              <a:rPr lang="en-US" dirty="0"/>
              <a:t>Valve designed to only allow flow in one direction</a:t>
            </a:r>
          </a:p>
          <a:p>
            <a:pPr lvl="2"/>
            <a:r>
              <a:rPr lang="en-US" dirty="0"/>
              <a:t>Commonly used on the outlet of a pump or compressor to prevent reverse flow through the pump (reverse rotation/back spin)</a:t>
            </a:r>
          </a:p>
        </p:txBody>
      </p:sp>
      <p:pic>
        <p:nvPicPr>
          <p:cNvPr id="5" name="Picture 4">
            <a:extLst>
              <a:ext uri="{FF2B5EF4-FFF2-40B4-BE49-F238E27FC236}">
                <a16:creationId xmlns:a16="http://schemas.microsoft.com/office/drawing/2014/main" id="{23ADC61F-116F-457A-B311-8A2FEC852B9A}"/>
              </a:ext>
            </a:extLst>
          </p:cNvPr>
          <p:cNvPicPr>
            <a:picLocks noChangeAspect="1"/>
          </p:cNvPicPr>
          <p:nvPr/>
        </p:nvPicPr>
        <p:blipFill>
          <a:blip r:embed="rId2"/>
          <a:stretch>
            <a:fillRect/>
          </a:stretch>
        </p:blipFill>
        <p:spPr>
          <a:xfrm>
            <a:off x="3224212" y="3972040"/>
            <a:ext cx="2085975" cy="1971675"/>
          </a:xfrm>
          <a:prstGeom prst="rect">
            <a:avLst/>
          </a:prstGeom>
        </p:spPr>
      </p:pic>
      <p:pic>
        <p:nvPicPr>
          <p:cNvPr id="7" name="Picture 6">
            <a:extLst>
              <a:ext uri="{FF2B5EF4-FFF2-40B4-BE49-F238E27FC236}">
                <a16:creationId xmlns:a16="http://schemas.microsoft.com/office/drawing/2014/main" id="{A3FADC7A-1ABA-4B8D-B387-0100EC945301}"/>
              </a:ext>
            </a:extLst>
          </p:cNvPr>
          <p:cNvPicPr>
            <a:picLocks noChangeAspect="1"/>
          </p:cNvPicPr>
          <p:nvPr/>
        </p:nvPicPr>
        <p:blipFill>
          <a:blip r:embed="rId3"/>
          <a:stretch>
            <a:fillRect/>
          </a:stretch>
        </p:blipFill>
        <p:spPr>
          <a:xfrm>
            <a:off x="677334" y="3945391"/>
            <a:ext cx="1943100" cy="1971675"/>
          </a:xfrm>
          <a:prstGeom prst="rect">
            <a:avLst/>
          </a:prstGeom>
        </p:spPr>
      </p:pic>
      <p:pic>
        <p:nvPicPr>
          <p:cNvPr id="10" name="Picture 9">
            <a:extLst>
              <a:ext uri="{FF2B5EF4-FFF2-40B4-BE49-F238E27FC236}">
                <a16:creationId xmlns:a16="http://schemas.microsoft.com/office/drawing/2014/main" id="{DE5B6E75-8835-41EF-B1C7-5EC9C08B72C1}"/>
              </a:ext>
            </a:extLst>
          </p:cNvPr>
          <p:cNvPicPr>
            <a:picLocks noChangeAspect="1"/>
          </p:cNvPicPr>
          <p:nvPr/>
        </p:nvPicPr>
        <p:blipFill>
          <a:blip r:embed="rId4"/>
          <a:stretch>
            <a:fillRect/>
          </a:stretch>
        </p:blipFill>
        <p:spPr>
          <a:xfrm>
            <a:off x="6901543" y="4170816"/>
            <a:ext cx="2079171" cy="1658913"/>
          </a:xfrm>
          <a:prstGeom prst="rect">
            <a:avLst/>
          </a:prstGeom>
        </p:spPr>
      </p:pic>
      <p:sp>
        <p:nvSpPr>
          <p:cNvPr id="4" name="Date Placeholder 3">
            <a:extLst>
              <a:ext uri="{FF2B5EF4-FFF2-40B4-BE49-F238E27FC236}">
                <a16:creationId xmlns:a16="http://schemas.microsoft.com/office/drawing/2014/main" id="{B82D7C03-EC6C-478D-8055-B2697A7C97D6}"/>
              </a:ext>
            </a:extLst>
          </p:cNvPr>
          <p:cNvSpPr>
            <a:spLocks noGrp="1"/>
          </p:cNvSpPr>
          <p:nvPr>
            <p:ph type="dt" sz="half" idx="10"/>
          </p:nvPr>
        </p:nvSpPr>
        <p:spPr/>
        <p:txBody>
          <a:bodyPr/>
          <a:lstStyle/>
          <a:p>
            <a:fld id="{8FC00485-0FDF-42C7-80A9-FB8EFDF4D739}" type="datetime1">
              <a:rPr lang="en-US" smtClean="0"/>
              <a:t>2/21/2018</a:t>
            </a:fld>
            <a:endParaRPr lang="en-US" dirty="0"/>
          </a:p>
        </p:txBody>
      </p:sp>
      <p:sp>
        <p:nvSpPr>
          <p:cNvPr id="6" name="Footer Placeholder 5">
            <a:extLst>
              <a:ext uri="{FF2B5EF4-FFF2-40B4-BE49-F238E27FC236}">
                <a16:creationId xmlns:a16="http://schemas.microsoft.com/office/drawing/2014/main" id="{812AF44B-1C78-4B91-A0FE-815598B35F76}"/>
              </a:ext>
            </a:extLst>
          </p:cNvPr>
          <p:cNvSpPr>
            <a:spLocks noGrp="1"/>
          </p:cNvSpPr>
          <p:nvPr>
            <p:ph type="ftr" sz="quarter" idx="11"/>
          </p:nvPr>
        </p:nvSpPr>
        <p:spPr/>
        <p:txBody>
          <a:bodyPr/>
          <a:lstStyle/>
          <a:p>
            <a:r>
              <a:rPr lang="en-US"/>
              <a:t>ICC Process Operations             ENGT-1220 Rev A</a:t>
            </a:r>
            <a:endParaRPr lang="en-US" dirty="0"/>
          </a:p>
        </p:txBody>
      </p:sp>
      <p:sp>
        <p:nvSpPr>
          <p:cNvPr id="8" name="Slide Number Placeholder 7">
            <a:extLst>
              <a:ext uri="{FF2B5EF4-FFF2-40B4-BE49-F238E27FC236}">
                <a16:creationId xmlns:a16="http://schemas.microsoft.com/office/drawing/2014/main" id="{2898A54C-1B06-438F-ACD7-F4E7B6E41C56}"/>
              </a:ext>
            </a:extLst>
          </p:cNvPr>
          <p:cNvSpPr>
            <a:spLocks noGrp="1"/>
          </p:cNvSpPr>
          <p:nvPr>
            <p:ph type="sldNum" sz="quarter" idx="12"/>
          </p:nvPr>
        </p:nvSpPr>
        <p:spPr/>
        <p:txBody>
          <a:bodyPr/>
          <a:lstStyle/>
          <a:p>
            <a:fld id="{D57F1E4F-1CFF-5643-939E-217C01CDF565}" type="slidenum">
              <a:rPr lang="en-US" smtClean="0"/>
              <a:pPr/>
              <a:t>28</a:t>
            </a:fld>
            <a:endParaRPr lang="en-US" dirty="0"/>
          </a:p>
        </p:txBody>
      </p:sp>
    </p:spTree>
    <p:extLst>
      <p:ext uri="{BB962C8B-B14F-4D97-AF65-F5344CB8AC3E}">
        <p14:creationId xmlns:p14="http://schemas.microsoft.com/office/powerpoint/2010/main" val="35059858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42F3E-C9D1-44BD-84A4-8BB8DB5927C6}"/>
              </a:ext>
            </a:extLst>
          </p:cNvPr>
          <p:cNvSpPr>
            <a:spLocks noGrp="1"/>
          </p:cNvSpPr>
          <p:nvPr>
            <p:ph type="title"/>
          </p:nvPr>
        </p:nvSpPr>
        <p:spPr/>
        <p:txBody>
          <a:bodyPr/>
          <a:lstStyle/>
          <a:p>
            <a:r>
              <a:rPr lang="en-US" dirty="0">
                <a:solidFill>
                  <a:schemeClr val="accent2">
                    <a:lumMod val="50000"/>
                  </a:schemeClr>
                </a:solidFill>
              </a:rPr>
              <a:t>Other Types of Valves</a:t>
            </a:r>
            <a:endParaRPr lang="en-US" dirty="0"/>
          </a:p>
        </p:txBody>
      </p:sp>
      <p:sp>
        <p:nvSpPr>
          <p:cNvPr id="3" name="Content Placeholder 2">
            <a:extLst>
              <a:ext uri="{FF2B5EF4-FFF2-40B4-BE49-F238E27FC236}">
                <a16:creationId xmlns:a16="http://schemas.microsoft.com/office/drawing/2014/main" id="{E3EB0838-8EBD-4BCF-93BA-A65CB50C07E4}"/>
              </a:ext>
            </a:extLst>
          </p:cNvPr>
          <p:cNvSpPr>
            <a:spLocks noGrp="1"/>
          </p:cNvSpPr>
          <p:nvPr>
            <p:ph idx="1"/>
          </p:nvPr>
        </p:nvSpPr>
        <p:spPr>
          <a:xfrm>
            <a:off x="677334" y="2160589"/>
            <a:ext cx="8596668" cy="1943325"/>
          </a:xfrm>
        </p:spPr>
        <p:txBody>
          <a:bodyPr/>
          <a:lstStyle/>
          <a:p>
            <a:r>
              <a:rPr lang="en-US" dirty="0"/>
              <a:t>Stop Check Valve</a:t>
            </a:r>
          </a:p>
          <a:p>
            <a:pPr lvl="1"/>
            <a:r>
              <a:rPr lang="en-US" dirty="0"/>
              <a:t>Under normal operation operates the same as a check valve, but has a method to lock the valve closed. </a:t>
            </a:r>
          </a:p>
          <a:p>
            <a:pPr lvl="2"/>
            <a:r>
              <a:rPr lang="en-US" dirty="0"/>
              <a:t>Used on the steam outlet on boilers.</a:t>
            </a:r>
          </a:p>
          <a:p>
            <a:endParaRPr lang="en-US" dirty="0"/>
          </a:p>
        </p:txBody>
      </p:sp>
      <p:pic>
        <p:nvPicPr>
          <p:cNvPr id="4" name="Picture 3">
            <a:extLst>
              <a:ext uri="{FF2B5EF4-FFF2-40B4-BE49-F238E27FC236}">
                <a16:creationId xmlns:a16="http://schemas.microsoft.com/office/drawing/2014/main" id="{865FBB9E-37E7-4445-97C6-2E11B1AC7ADC}"/>
              </a:ext>
            </a:extLst>
          </p:cNvPr>
          <p:cNvPicPr>
            <a:picLocks noChangeAspect="1"/>
          </p:cNvPicPr>
          <p:nvPr/>
        </p:nvPicPr>
        <p:blipFill>
          <a:blip r:embed="rId2"/>
          <a:stretch>
            <a:fillRect/>
          </a:stretch>
        </p:blipFill>
        <p:spPr>
          <a:xfrm>
            <a:off x="7434513" y="4518878"/>
            <a:ext cx="1679081" cy="1554043"/>
          </a:xfrm>
          <a:prstGeom prst="rect">
            <a:avLst/>
          </a:prstGeom>
        </p:spPr>
      </p:pic>
      <p:pic>
        <p:nvPicPr>
          <p:cNvPr id="6" name="Picture 5">
            <a:extLst>
              <a:ext uri="{FF2B5EF4-FFF2-40B4-BE49-F238E27FC236}">
                <a16:creationId xmlns:a16="http://schemas.microsoft.com/office/drawing/2014/main" id="{CBCE8473-87BA-4059-95A9-0C9CE3714DF4}"/>
              </a:ext>
            </a:extLst>
          </p:cNvPr>
          <p:cNvPicPr>
            <a:picLocks noChangeAspect="1"/>
          </p:cNvPicPr>
          <p:nvPr/>
        </p:nvPicPr>
        <p:blipFill>
          <a:blip r:embed="rId3"/>
          <a:stretch>
            <a:fillRect/>
          </a:stretch>
        </p:blipFill>
        <p:spPr>
          <a:xfrm>
            <a:off x="3712029" y="3560183"/>
            <a:ext cx="2960284" cy="3199845"/>
          </a:xfrm>
          <a:prstGeom prst="rect">
            <a:avLst/>
          </a:prstGeom>
        </p:spPr>
      </p:pic>
      <p:pic>
        <p:nvPicPr>
          <p:cNvPr id="10" name="Picture 9">
            <a:extLst>
              <a:ext uri="{FF2B5EF4-FFF2-40B4-BE49-F238E27FC236}">
                <a16:creationId xmlns:a16="http://schemas.microsoft.com/office/drawing/2014/main" id="{DB48E4DC-371A-4D0E-8C33-5B31B8EB2817}"/>
              </a:ext>
            </a:extLst>
          </p:cNvPr>
          <p:cNvPicPr>
            <a:picLocks noChangeAspect="1"/>
          </p:cNvPicPr>
          <p:nvPr/>
        </p:nvPicPr>
        <p:blipFill>
          <a:blip r:embed="rId4"/>
          <a:stretch>
            <a:fillRect/>
          </a:stretch>
        </p:blipFill>
        <p:spPr>
          <a:xfrm>
            <a:off x="923799" y="3733800"/>
            <a:ext cx="2381250" cy="3124200"/>
          </a:xfrm>
          <a:prstGeom prst="rect">
            <a:avLst/>
          </a:prstGeom>
        </p:spPr>
      </p:pic>
      <p:pic>
        <p:nvPicPr>
          <p:cNvPr id="12" name="Picture 11">
            <a:extLst>
              <a:ext uri="{FF2B5EF4-FFF2-40B4-BE49-F238E27FC236}">
                <a16:creationId xmlns:a16="http://schemas.microsoft.com/office/drawing/2014/main" id="{BACD494C-B432-4363-94ED-1930C6137128}"/>
              </a:ext>
            </a:extLst>
          </p:cNvPr>
          <p:cNvPicPr>
            <a:picLocks noChangeAspect="1"/>
          </p:cNvPicPr>
          <p:nvPr/>
        </p:nvPicPr>
        <p:blipFill>
          <a:blip r:embed="rId5"/>
          <a:stretch>
            <a:fillRect/>
          </a:stretch>
        </p:blipFill>
        <p:spPr>
          <a:xfrm>
            <a:off x="7758940" y="442287"/>
            <a:ext cx="3207738" cy="2126742"/>
          </a:xfrm>
          <a:prstGeom prst="rect">
            <a:avLst/>
          </a:prstGeom>
        </p:spPr>
      </p:pic>
      <p:sp>
        <p:nvSpPr>
          <p:cNvPr id="5" name="Date Placeholder 4">
            <a:extLst>
              <a:ext uri="{FF2B5EF4-FFF2-40B4-BE49-F238E27FC236}">
                <a16:creationId xmlns:a16="http://schemas.microsoft.com/office/drawing/2014/main" id="{696B156E-6C73-4913-9A50-C0CC91CB7EAD}"/>
              </a:ext>
            </a:extLst>
          </p:cNvPr>
          <p:cNvSpPr>
            <a:spLocks noGrp="1"/>
          </p:cNvSpPr>
          <p:nvPr>
            <p:ph type="dt" sz="half" idx="10"/>
          </p:nvPr>
        </p:nvSpPr>
        <p:spPr/>
        <p:txBody>
          <a:bodyPr/>
          <a:lstStyle/>
          <a:p>
            <a:fld id="{F8C8041D-C5DB-4870-9E03-586E2EC922A3}" type="datetime1">
              <a:rPr lang="en-US" smtClean="0"/>
              <a:t>2/21/2018</a:t>
            </a:fld>
            <a:endParaRPr lang="en-US" dirty="0"/>
          </a:p>
        </p:txBody>
      </p:sp>
      <p:sp>
        <p:nvSpPr>
          <p:cNvPr id="7" name="Footer Placeholder 6">
            <a:extLst>
              <a:ext uri="{FF2B5EF4-FFF2-40B4-BE49-F238E27FC236}">
                <a16:creationId xmlns:a16="http://schemas.microsoft.com/office/drawing/2014/main" id="{3C9B0FB2-69F1-4A3B-905E-9B845A88BE33}"/>
              </a:ext>
            </a:extLst>
          </p:cNvPr>
          <p:cNvSpPr>
            <a:spLocks noGrp="1"/>
          </p:cNvSpPr>
          <p:nvPr>
            <p:ph type="ftr" sz="quarter" idx="11"/>
          </p:nvPr>
        </p:nvSpPr>
        <p:spPr/>
        <p:txBody>
          <a:bodyPr/>
          <a:lstStyle/>
          <a:p>
            <a:r>
              <a:rPr lang="en-US"/>
              <a:t>ICC Process Operations             ENGT-1220 Rev A</a:t>
            </a:r>
            <a:endParaRPr lang="en-US" dirty="0"/>
          </a:p>
        </p:txBody>
      </p:sp>
      <p:sp>
        <p:nvSpPr>
          <p:cNvPr id="8" name="Slide Number Placeholder 7">
            <a:extLst>
              <a:ext uri="{FF2B5EF4-FFF2-40B4-BE49-F238E27FC236}">
                <a16:creationId xmlns:a16="http://schemas.microsoft.com/office/drawing/2014/main" id="{4F2B7B28-76FB-4BE7-B874-439E57E0035E}"/>
              </a:ext>
            </a:extLst>
          </p:cNvPr>
          <p:cNvSpPr>
            <a:spLocks noGrp="1"/>
          </p:cNvSpPr>
          <p:nvPr>
            <p:ph type="sldNum" sz="quarter" idx="12"/>
          </p:nvPr>
        </p:nvSpPr>
        <p:spPr/>
        <p:txBody>
          <a:bodyPr/>
          <a:lstStyle/>
          <a:p>
            <a:fld id="{D57F1E4F-1CFF-5643-939E-217C01CDF565}" type="slidenum">
              <a:rPr lang="en-US" smtClean="0"/>
              <a:pPr/>
              <a:t>29</a:t>
            </a:fld>
            <a:endParaRPr lang="en-US" dirty="0"/>
          </a:p>
        </p:txBody>
      </p:sp>
    </p:spTree>
    <p:extLst>
      <p:ext uri="{BB962C8B-B14F-4D97-AF65-F5344CB8AC3E}">
        <p14:creationId xmlns:p14="http://schemas.microsoft.com/office/powerpoint/2010/main" val="2002647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down)">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2ADB6-5BBD-4287-88CD-21F549F5119C}"/>
              </a:ext>
            </a:extLst>
          </p:cNvPr>
          <p:cNvSpPr>
            <a:spLocks noGrp="1"/>
          </p:cNvSpPr>
          <p:nvPr>
            <p:ph type="title"/>
          </p:nvPr>
        </p:nvSpPr>
        <p:spPr/>
        <p:txBody>
          <a:bodyPr/>
          <a:lstStyle/>
          <a:p>
            <a:r>
              <a:rPr lang="en-US" dirty="0">
                <a:solidFill>
                  <a:schemeClr val="accent1">
                    <a:lumMod val="50000"/>
                  </a:schemeClr>
                </a:solidFill>
              </a:rPr>
              <a:t>Valve Classifications</a:t>
            </a:r>
          </a:p>
        </p:txBody>
      </p:sp>
      <p:pic>
        <p:nvPicPr>
          <p:cNvPr id="5" name="Picture 4">
            <a:extLst>
              <a:ext uri="{FF2B5EF4-FFF2-40B4-BE49-F238E27FC236}">
                <a16:creationId xmlns:a16="http://schemas.microsoft.com/office/drawing/2014/main" id="{1F193948-4C32-415E-B8EB-F4FE5ED6468F}"/>
              </a:ext>
            </a:extLst>
          </p:cNvPr>
          <p:cNvPicPr>
            <a:picLocks noChangeAspect="1"/>
          </p:cNvPicPr>
          <p:nvPr/>
        </p:nvPicPr>
        <p:blipFill>
          <a:blip r:embed="rId2"/>
          <a:stretch>
            <a:fillRect/>
          </a:stretch>
        </p:blipFill>
        <p:spPr>
          <a:xfrm>
            <a:off x="467354" y="1930400"/>
            <a:ext cx="9016628" cy="3989841"/>
          </a:xfrm>
          <a:prstGeom prst="rect">
            <a:avLst/>
          </a:prstGeom>
        </p:spPr>
      </p:pic>
      <p:sp>
        <p:nvSpPr>
          <p:cNvPr id="3" name="Date Placeholder 2">
            <a:extLst>
              <a:ext uri="{FF2B5EF4-FFF2-40B4-BE49-F238E27FC236}">
                <a16:creationId xmlns:a16="http://schemas.microsoft.com/office/drawing/2014/main" id="{9C41479A-158C-4649-817B-964DC2D0C112}"/>
              </a:ext>
            </a:extLst>
          </p:cNvPr>
          <p:cNvSpPr>
            <a:spLocks noGrp="1"/>
          </p:cNvSpPr>
          <p:nvPr>
            <p:ph type="dt" sz="half" idx="10"/>
          </p:nvPr>
        </p:nvSpPr>
        <p:spPr/>
        <p:txBody>
          <a:bodyPr/>
          <a:lstStyle/>
          <a:p>
            <a:fld id="{BA55690E-2CDA-4A0E-B919-E49427D46911}" type="datetime1">
              <a:rPr lang="en-US" smtClean="0"/>
              <a:t>2/21/2018</a:t>
            </a:fld>
            <a:endParaRPr lang="en-US" dirty="0"/>
          </a:p>
        </p:txBody>
      </p:sp>
      <p:sp>
        <p:nvSpPr>
          <p:cNvPr id="4" name="Footer Placeholder 3">
            <a:extLst>
              <a:ext uri="{FF2B5EF4-FFF2-40B4-BE49-F238E27FC236}">
                <a16:creationId xmlns:a16="http://schemas.microsoft.com/office/drawing/2014/main" id="{8C53B5D9-D434-4FDC-9B46-6099D80C0BF1}"/>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06BD5682-484C-4E23-9A11-9D3A96A62962}"/>
              </a:ext>
            </a:extLst>
          </p:cNvPr>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22312585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2C3F4-4B12-457B-A019-39ED0BBDBCDC}"/>
              </a:ext>
            </a:extLst>
          </p:cNvPr>
          <p:cNvSpPr>
            <a:spLocks noGrp="1"/>
          </p:cNvSpPr>
          <p:nvPr>
            <p:ph type="title"/>
          </p:nvPr>
        </p:nvSpPr>
        <p:spPr/>
        <p:txBody>
          <a:bodyPr/>
          <a:lstStyle/>
          <a:p>
            <a:r>
              <a:rPr lang="en-US" dirty="0">
                <a:solidFill>
                  <a:schemeClr val="accent2">
                    <a:lumMod val="50000"/>
                  </a:schemeClr>
                </a:solidFill>
              </a:rPr>
              <a:t>Other Types of Valves</a:t>
            </a:r>
            <a:endParaRPr lang="en-US" dirty="0"/>
          </a:p>
        </p:txBody>
      </p:sp>
      <p:sp>
        <p:nvSpPr>
          <p:cNvPr id="3" name="Content Placeholder 2">
            <a:extLst>
              <a:ext uri="{FF2B5EF4-FFF2-40B4-BE49-F238E27FC236}">
                <a16:creationId xmlns:a16="http://schemas.microsoft.com/office/drawing/2014/main" id="{1BB55C0A-B5B0-4761-BD63-71E195FE6B44}"/>
              </a:ext>
            </a:extLst>
          </p:cNvPr>
          <p:cNvSpPr>
            <a:spLocks noGrp="1"/>
          </p:cNvSpPr>
          <p:nvPr>
            <p:ph idx="1"/>
          </p:nvPr>
        </p:nvSpPr>
        <p:spPr/>
        <p:txBody>
          <a:bodyPr/>
          <a:lstStyle/>
          <a:p>
            <a:r>
              <a:rPr lang="en-US" dirty="0"/>
              <a:t>Three Way Valves</a:t>
            </a:r>
          </a:p>
          <a:p>
            <a:pPr lvl="1"/>
            <a:r>
              <a:rPr lang="en-US" dirty="0"/>
              <a:t>Valve with 3 ports</a:t>
            </a:r>
          </a:p>
          <a:p>
            <a:pPr lvl="2"/>
            <a:r>
              <a:rPr lang="en-US" dirty="0"/>
              <a:t>Ball or globe style valves</a:t>
            </a:r>
          </a:p>
          <a:p>
            <a:pPr lvl="1"/>
            <a:r>
              <a:rPr lang="en-US" dirty="0"/>
              <a:t>Used for converging (mixing) flow</a:t>
            </a:r>
          </a:p>
          <a:p>
            <a:pPr lvl="2"/>
            <a:r>
              <a:rPr lang="en-US" dirty="0"/>
              <a:t> Two inlet flows, one combined outlet flow</a:t>
            </a:r>
          </a:p>
          <a:p>
            <a:pPr lvl="3"/>
            <a:r>
              <a:rPr lang="en-US" dirty="0"/>
              <a:t>E.g.: Temperature control</a:t>
            </a:r>
          </a:p>
          <a:p>
            <a:pPr lvl="1"/>
            <a:r>
              <a:rPr lang="en-US" dirty="0"/>
              <a:t>Used for flow splitting/switching</a:t>
            </a:r>
          </a:p>
          <a:p>
            <a:pPr lvl="2"/>
            <a:r>
              <a:rPr lang="en-US" dirty="0"/>
              <a:t>Single inlet, flow is divided between two outlets</a:t>
            </a:r>
          </a:p>
          <a:p>
            <a:pPr lvl="2"/>
            <a:r>
              <a:rPr lang="en-US" dirty="0"/>
              <a:t>Can be throttling or on/off</a:t>
            </a:r>
          </a:p>
        </p:txBody>
      </p:sp>
      <p:pic>
        <p:nvPicPr>
          <p:cNvPr id="4" name="Picture 3">
            <a:extLst>
              <a:ext uri="{FF2B5EF4-FFF2-40B4-BE49-F238E27FC236}">
                <a16:creationId xmlns:a16="http://schemas.microsoft.com/office/drawing/2014/main" id="{725784E7-8F56-4DED-B5C7-821CA7AAEF35}"/>
              </a:ext>
            </a:extLst>
          </p:cNvPr>
          <p:cNvPicPr>
            <a:picLocks noChangeAspect="1"/>
          </p:cNvPicPr>
          <p:nvPr/>
        </p:nvPicPr>
        <p:blipFill>
          <a:blip r:embed="rId2"/>
          <a:stretch>
            <a:fillRect/>
          </a:stretch>
        </p:blipFill>
        <p:spPr>
          <a:xfrm>
            <a:off x="6008914" y="1665765"/>
            <a:ext cx="2312289" cy="3317034"/>
          </a:xfrm>
          <a:prstGeom prst="rect">
            <a:avLst/>
          </a:prstGeom>
        </p:spPr>
      </p:pic>
      <p:pic>
        <p:nvPicPr>
          <p:cNvPr id="5" name="Picture 4">
            <a:extLst>
              <a:ext uri="{FF2B5EF4-FFF2-40B4-BE49-F238E27FC236}">
                <a16:creationId xmlns:a16="http://schemas.microsoft.com/office/drawing/2014/main" id="{B78087A0-06AF-4A5B-B012-9FE79A5130DD}"/>
              </a:ext>
            </a:extLst>
          </p:cNvPr>
          <p:cNvPicPr>
            <a:picLocks noChangeAspect="1"/>
          </p:cNvPicPr>
          <p:nvPr/>
        </p:nvPicPr>
        <p:blipFill>
          <a:blip r:embed="rId3"/>
          <a:stretch>
            <a:fillRect/>
          </a:stretch>
        </p:blipFill>
        <p:spPr>
          <a:xfrm>
            <a:off x="5594528" y="4982799"/>
            <a:ext cx="1529538" cy="1810187"/>
          </a:xfrm>
          <a:prstGeom prst="rect">
            <a:avLst/>
          </a:prstGeom>
        </p:spPr>
      </p:pic>
      <p:sp>
        <p:nvSpPr>
          <p:cNvPr id="6" name="Date Placeholder 5">
            <a:extLst>
              <a:ext uri="{FF2B5EF4-FFF2-40B4-BE49-F238E27FC236}">
                <a16:creationId xmlns:a16="http://schemas.microsoft.com/office/drawing/2014/main" id="{066FAA26-B197-4D3F-B694-D627C124D719}"/>
              </a:ext>
            </a:extLst>
          </p:cNvPr>
          <p:cNvSpPr>
            <a:spLocks noGrp="1"/>
          </p:cNvSpPr>
          <p:nvPr>
            <p:ph type="dt" sz="half" idx="10"/>
          </p:nvPr>
        </p:nvSpPr>
        <p:spPr/>
        <p:txBody>
          <a:bodyPr/>
          <a:lstStyle/>
          <a:p>
            <a:fld id="{F05601EE-0A48-4EBF-BC15-8E96DDA14DE0}" type="datetime1">
              <a:rPr lang="en-US" smtClean="0"/>
              <a:t>2/21/2018</a:t>
            </a:fld>
            <a:endParaRPr lang="en-US" dirty="0"/>
          </a:p>
        </p:txBody>
      </p:sp>
      <p:sp>
        <p:nvSpPr>
          <p:cNvPr id="7" name="Footer Placeholder 6">
            <a:extLst>
              <a:ext uri="{FF2B5EF4-FFF2-40B4-BE49-F238E27FC236}">
                <a16:creationId xmlns:a16="http://schemas.microsoft.com/office/drawing/2014/main" id="{FD0399A8-D9B1-480D-8BD8-D24445065804}"/>
              </a:ext>
            </a:extLst>
          </p:cNvPr>
          <p:cNvSpPr>
            <a:spLocks noGrp="1"/>
          </p:cNvSpPr>
          <p:nvPr>
            <p:ph type="ftr" sz="quarter" idx="11"/>
          </p:nvPr>
        </p:nvSpPr>
        <p:spPr/>
        <p:txBody>
          <a:bodyPr/>
          <a:lstStyle/>
          <a:p>
            <a:r>
              <a:rPr lang="en-US"/>
              <a:t>ICC Process Operations             ENGT-1220 Rev A</a:t>
            </a:r>
            <a:endParaRPr lang="en-US" dirty="0"/>
          </a:p>
        </p:txBody>
      </p:sp>
      <p:sp>
        <p:nvSpPr>
          <p:cNvPr id="8" name="Slide Number Placeholder 7">
            <a:extLst>
              <a:ext uri="{FF2B5EF4-FFF2-40B4-BE49-F238E27FC236}">
                <a16:creationId xmlns:a16="http://schemas.microsoft.com/office/drawing/2014/main" id="{FEA504CB-2777-459C-95DC-0BA7489E10BA}"/>
              </a:ext>
            </a:extLst>
          </p:cNvPr>
          <p:cNvSpPr>
            <a:spLocks noGrp="1"/>
          </p:cNvSpPr>
          <p:nvPr>
            <p:ph type="sldNum" sz="quarter" idx="12"/>
          </p:nvPr>
        </p:nvSpPr>
        <p:spPr/>
        <p:txBody>
          <a:bodyPr/>
          <a:lstStyle/>
          <a:p>
            <a:fld id="{D57F1E4F-1CFF-5643-939E-217C01CDF565}" type="slidenum">
              <a:rPr lang="en-US" smtClean="0"/>
              <a:pPr/>
              <a:t>30</a:t>
            </a:fld>
            <a:endParaRPr lang="en-US" dirty="0"/>
          </a:p>
        </p:txBody>
      </p:sp>
    </p:spTree>
    <p:extLst>
      <p:ext uri="{BB962C8B-B14F-4D97-AF65-F5344CB8AC3E}">
        <p14:creationId xmlns:p14="http://schemas.microsoft.com/office/powerpoint/2010/main" val="126693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wheel(1)">
                                      <p:cBhvr>
                                        <p:cTn id="7" dur="2000"/>
                                        <p:tgtEl>
                                          <p:spTgt spid="3">
                                            <p:txEl>
                                              <p:pRg st="4" end="4"/>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wheel(1)">
                                      <p:cBhvr>
                                        <p:cTn id="10" dur="2000"/>
                                        <p:tgtEl>
                                          <p:spTgt spid="3">
                                            <p:txEl>
                                              <p:pRg st="5" end="5"/>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9C6A3-3DB6-432A-ABC0-14C8968CC5DF}"/>
              </a:ext>
            </a:extLst>
          </p:cNvPr>
          <p:cNvSpPr>
            <a:spLocks noGrp="1"/>
          </p:cNvSpPr>
          <p:nvPr>
            <p:ph type="title"/>
          </p:nvPr>
        </p:nvSpPr>
        <p:spPr/>
        <p:txBody>
          <a:bodyPr/>
          <a:lstStyle/>
          <a:p>
            <a:r>
              <a:rPr lang="en-US" dirty="0">
                <a:solidFill>
                  <a:schemeClr val="accent2">
                    <a:lumMod val="50000"/>
                  </a:schemeClr>
                </a:solidFill>
              </a:rPr>
              <a:t>Other Types of Valves</a:t>
            </a:r>
            <a:endParaRPr lang="en-US" dirty="0"/>
          </a:p>
        </p:txBody>
      </p:sp>
      <p:sp>
        <p:nvSpPr>
          <p:cNvPr id="3" name="Content Placeholder 2">
            <a:extLst>
              <a:ext uri="{FF2B5EF4-FFF2-40B4-BE49-F238E27FC236}">
                <a16:creationId xmlns:a16="http://schemas.microsoft.com/office/drawing/2014/main" id="{7CE09005-79EC-4EFB-83D1-4872F67350B0}"/>
              </a:ext>
            </a:extLst>
          </p:cNvPr>
          <p:cNvSpPr>
            <a:spLocks noGrp="1"/>
          </p:cNvSpPr>
          <p:nvPr>
            <p:ph idx="1"/>
          </p:nvPr>
        </p:nvSpPr>
        <p:spPr>
          <a:xfrm>
            <a:off x="677334" y="1807029"/>
            <a:ext cx="8596668" cy="4517571"/>
          </a:xfrm>
        </p:spPr>
        <p:txBody>
          <a:bodyPr/>
          <a:lstStyle/>
          <a:p>
            <a:r>
              <a:rPr lang="en-US" dirty="0"/>
              <a:t>Blowdown Valves</a:t>
            </a:r>
          </a:p>
          <a:p>
            <a:pPr lvl="1"/>
            <a:r>
              <a:rPr lang="en-US" dirty="0"/>
              <a:t>Specific valve used on boiler mud drums to remove contaminates from boiler feed water.</a:t>
            </a:r>
          </a:p>
          <a:p>
            <a:pPr lvl="2"/>
            <a:r>
              <a:rPr lang="en-US" dirty="0"/>
              <a:t>Manual or automatic</a:t>
            </a:r>
          </a:p>
          <a:p>
            <a:pPr lvl="2"/>
            <a:endParaRPr lang="en-US" dirty="0"/>
          </a:p>
          <a:p>
            <a:pPr lvl="2"/>
            <a:endParaRPr lang="en-US" dirty="0"/>
          </a:p>
          <a:p>
            <a:r>
              <a:rPr lang="en-US" dirty="0"/>
              <a:t>“MAXON” Valves</a:t>
            </a:r>
          </a:p>
          <a:p>
            <a:pPr lvl="1"/>
            <a:r>
              <a:rPr lang="en-US" dirty="0"/>
              <a:t>MAXON is a trade name commonly used to refer to the double block &amp; bleed valves used on the natural gas supply to a boiler or burner.</a:t>
            </a:r>
          </a:p>
          <a:p>
            <a:pPr lvl="2"/>
            <a:r>
              <a:rPr lang="en-US" dirty="0"/>
              <a:t>Required under NFPA 85B Code</a:t>
            </a:r>
          </a:p>
          <a:p>
            <a:endParaRPr lang="en-US" dirty="0"/>
          </a:p>
          <a:p>
            <a:endParaRPr lang="en-US" dirty="0"/>
          </a:p>
          <a:p>
            <a:pPr lvl="1"/>
            <a:endParaRPr lang="en-US" dirty="0"/>
          </a:p>
        </p:txBody>
      </p:sp>
      <p:pic>
        <p:nvPicPr>
          <p:cNvPr id="5" name="Picture 4">
            <a:extLst>
              <a:ext uri="{FF2B5EF4-FFF2-40B4-BE49-F238E27FC236}">
                <a16:creationId xmlns:a16="http://schemas.microsoft.com/office/drawing/2014/main" id="{FEA0601D-93FB-47D3-BF3C-D0E2E61FE6BC}"/>
              </a:ext>
            </a:extLst>
          </p:cNvPr>
          <p:cNvPicPr>
            <a:picLocks noChangeAspect="1"/>
          </p:cNvPicPr>
          <p:nvPr/>
        </p:nvPicPr>
        <p:blipFill>
          <a:blip r:embed="rId2"/>
          <a:stretch>
            <a:fillRect/>
          </a:stretch>
        </p:blipFill>
        <p:spPr>
          <a:xfrm>
            <a:off x="4900830" y="4813221"/>
            <a:ext cx="2200276" cy="1699145"/>
          </a:xfrm>
          <a:prstGeom prst="rect">
            <a:avLst/>
          </a:prstGeom>
        </p:spPr>
      </p:pic>
      <p:pic>
        <p:nvPicPr>
          <p:cNvPr id="7" name="Picture 6">
            <a:extLst>
              <a:ext uri="{FF2B5EF4-FFF2-40B4-BE49-F238E27FC236}">
                <a16:creationId xmlns:a16="http://schemas.microsoft.com/office/drawing/2014/main" id="{F7C3E5C2-6132-4980-B6D9-73C2D7391F96}"/>
              </a:ext>
            </a:extLst>
          </p:cNvPr>
          <p:cNvPicPr>
            <a:picLocks noChangeAspect="1"/>
          </p:cNvPicPr>
          <p:nvPr/>
        </p:nvPicPr>
        <p:blipFill>
          <a:blip r:embed="rId3"/>
          <a:stretch>
            <a:fillRect/>
          </a:stretch>
        </p:blipFill>
        <p:spPr>
          <a:xfrm>
            <a:off x="5206461" y="2695574"/>
            <a:ext cx="1065072" cy="1352473"/>
          </a:xfrm>
          <a:prstGeom prst="rect">
            <a:avLst/>
          </a:prstGeom>
        </p:spPr>
      </p:pic>
      <p:pic>
        <p:nvPicPr>
          <p:cNvPr id="9" name="Picture 8">
            <a:extLst>
              <a:ext uri="{FF2B5EF4-FFF2-40B4-BE49-F238E27FC236}">
                <a16:creationId xmlns:a16="http://schemas.microsoft.com/office/drawing/2014/main" id="{3D50FEE8-F770-40C4-BA9D-1112F8064F78}"/>
              </a:ext>
            </a:extLst>
          </p:cNvPr>
          <p:cNvPicPr>
            <a:picLocks noChangeAspect="1"/>
          </p:cNvPicPr>
          <p:nvPr/>
        </p:nvPicPr>
        <p:blipFill>
          <a:blip r:embed="rId4"/>
          <a:stretch>
            <a:fillRect/>
          </a:stretch>
        </p:blipFill>
        <p:spPr>
          <a:xfrm>
            <a:off x="6770913" y="2695575"/>
            <a:ext cx="1846489" cy="1352472"/>
          </a:xfrm>
          <a:prstGeom prst="rect">
            <a:avLst/>
          </a:prstGeom>
        </p:spPr>
      </p:pic>
      <p:pic>
        <p:nvPicPr>
          <p:cNvPr id="11" name="Picture 10">
            <a:extLst>
              <a:ext uri="{FF2B5EF4-FFF2-40B4-BE49-F238E27FC236}">
                <a16:creationId xmlns:a16="http://schemas.microsoft.com/office/drawing/2014/main" id="{B9E341CD-E51C-4B5B-AAC4-C0044C8ECE93}"/>
              </a:ext>
            </a:extLst>
          </p:cNvPr>
          <p:cNvPicPr>
            <a:picLocks noChangeAspect="1"/>
          </p:cNvPicPr>
          <p:nvPr/>
        </p:nvPicPr>
        <p:blipFill>
          <a:blip r:embed="rId5"/>
          <a:stretch>
            <a:fillRect/>
          </a:stretch>
        </p:blipFill>
        <p:spPr>
          <a:xfrm>
            <a:off x="3535372" y="2695574"/>
            <a:ext cx="1440296" cy="1352473"/>
          </a:xfrm>
          <a:prstGeom prst="rect">
            <a:avLst/>
          </a:prstGeom>
        </p:spPr>
      </p:pic>
      <p:pic>
        <p:nvPicPr>
          <p:cNvPr id="13" name="Picture 12">
            <a:extLst>
              <a:ext uri="{FF2B5EF4-FFF2-40B4-BE49-F238E27FC236}">
                <a16:creationId xmlns:a16="http://schemas.microsoft.com/office/drawing/2014/main" id="{C2FEAB41-4E7A-444C-8041-2C8496E32ED8}"/>
              </a:ext>
            </a:extLst>
          </p:cNvPr>
          <p:cNvPicPr>
            <a:picLocks noChangeAspect="1"/>
          </p:cNvPicPr>
          <p:nvPr/>
        </p:nvPicPr>
        <p:blipFill>
          <a:blip r:embed="rId6"/>
          <a:stretch>
            <a:fillRect/>
          </a:stretch>
        </p:blipFill>
        <p:spPr>
          <a:xfrm>
            <a:off x="7572375" y="4605376"/>
            <a:ext cx="1485900" cy="1905000"/>
          </a:xfrm>
          <a:prstGeom prst="rect">
            <a:avLst/>
          </a:prstGeom>
        </p:spPr>
      </p:pic>
      <p:sp>
        <p:nvSpPr>
          <p:cNvPr id="4" name="Date Placeholder 3">
            <a:extLst>
              <a:ext uri="{FF2B5EF4-FFF2-40B4-BE49-F238E27FC236}">
                <a16:creationId xmlns:a16="http://schemas.microsoft.com/office/drawing/2014/main" id="{A616B453-3D34-4965-8C17-94F3A1B3B374}"/>
              </a:ext>
            </a:extLst>
          </p:cNvPr>
          <p:cNvSpPr>
            <a:spLocks noGrp="1"/>
          </p:cNvSpPr>
          <p:nvPr>
            <p:ph type="dt" sz="half" idx="10"/>
          </p:nvPr>
        </p:nvSpPr>
        <p:spPr/>
        <p:txBody>
          <a:bodyPr/>
          <a:lstStyle/>
          <a:p>
            <a:fld id="{148F0AAC-1D72-4D04-A7DF-FD3796E1C6A9}" type="datetime1">
              <a:rPr lang="en-US" smtClean="0"/>
              <a:t>2/21/2018</a:t>
            </a:fld>
            <a:endParaRPr lang="en-US" dirty="0"/>
          </a:p>
        </p:txBody>
      </p:sp>
      <p:sp>
        <p:nvSpPr>
          <p:cNvPr id="6" name="Footer Placeholder 5">
            <a:extLst>
              <a:ext uri="{FF2B5EF4-FFF2-40B4-BE49-F238E27FC236}">
                <a16:creationId xmlns:a16="http://schemas.microsoft.com/office/drawing/2014/main" id="{D5960152-2F8C-48AD-BD12-80637635336E}"/>
              </a:ext>
            </a:extLst>
          </p:cNvPr>
          <p:cNvSpPr>
            <a:spLocks noGrp="1"/>
          </p:cNvSpPr>
          <p:nvPr>
            <p:ph type="ftr" sz="quarter" idx="11"/>
          </p:nvPr>
        </p:nvSpPr>
        <p:spPr/>
        <p:txBody>
          <a:bodyPr/>
          <a:lstStyle/>
          <a:p>
            <a:r>
              <a:rPr lang="en-US"/>
              <a:t>ICC Process Operations             ENGT-1220 Rev A</a:t>
            </a:r>
            <a:endParaRPr lang="en-US" dirty="0"/>
          </a:p>
        </p:txBody>
      </p:sp>
      <p:sp>
        <p:nvSpPr>
          <p:cNvPr id="8" name="Slide Number Placeholder 7">
            <a:extLst>
              <a:ext uri="{FF2B5EF4-FFF2-40B4-BE49-F238E27FC236}">
                <a16:creationId xmlns:a16="http://schemas.microsoft.com/office/drawing/2014/main" id="{A27D238D-4173-4776-883E-CA0812C1F86F}"/>
              </a:ext>
            </a:extLst>
          </p:cNvPr>
          <p:cNvSpPr>
            <a:spLocks noGrp="1"/>
          </p:cNvSpPr>
          <p:nvPr>
            <p:ph type="sldNum" sz="quarter" idx="12"/>
          </p:nvPr>
        </p:nvSpPr>
        <p:spPr/>
        <p:txBody>
          <a:bodyPr/>
          <a:lstStyle/>
          <a:p>
            <a:fld id="{D57F1E4F-1CFF-5643-939E-217C01CDF565}" type="slidenum">
              <a:rPr lang="en-US" smtClean="0"/>
              <a:pPr/>
              <a:t>31</a:t>
            </a:fld>
            <a:endParaRPr lang="en-US" dirty="0"/>
          </a:p>
        </p:txBody>
      </p:sp>
    </p:spTree>
    <p:extLst>
      <p:ext uri="{BB962C8B-B14F-4D97-AF65-F5344CB8AC3E}">
        <p14:creationId xmlns:p14="http://schemas.microsoft.com/office/powerpoint/2010/main" val="4565348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898B6-53D6-4D69-81CB-A2EF84C8BB50}"/>
              </a:ext>
            </a:extLst>
          </p:cNvPr>
          <p:cNvSpPr>
            <a:spLocks noGrp="1"/>
          </p:cNvSpPr>
          <p:nvPr>
            <p:ph type="title"/>
          </p:nvPr>
        </p:nvSpPr>
        <p:spPr/>
        <p:txBody>
          <a:bodyPr/>
          <a:lstStyle/>
          <a:p>
            <a:r>
              <a:rPr lang="en-US" dirty="0">
                <a:solidFill>
                  <a:schemeClr val="accent2">
                    <a:lumMod val="50000"/>
                  </a:schemeClr>
                </a:solidFill>
              </a:rPr>
              <a:t>Other Types of Valves</a:t>
            </a:r>
            <a:endParaRPr lang="en-US" dirty="0"/>
          </a:p>
        </p:txBody>
      </p:sp>
      <p:sp>
        <p:nvSpPr>
          <p:cNvPr id="3" name="Content Placeholder 2">
            <a:extLst>
              <a:ext uri="{FF2B5EF4-FFF2-40B4-BE49-F238E27FC236}">
                <a16:creationId xmlns:a16="http://schemas.microsoft.com/office/drawing/2014/main" id="{CBDFCDEC-2649-40EF-8EEE-F282B19DD495}"/>
              </a:ext>
            </a:extLst>
          </p:cNvPr>
          <p:cNvSpPr>
            <a:spLocks noGrp="1"/>
          </p:cNvSpPr>
          <p:nvPr>
            <p:ph idx="1"/>
          </p:nvPr>
        </p:nvSpPr>
        <p:spPr/>
        <p:txBody>
          <a:bodyPr/>
          <a:lstStyle/>
          <a:p>
            <a:r>
              <a:rPr lang="en-US" dirty="0"/>
              <a:t>All kinds of “Special” Service Valves e.g.:</a:t>
            </a:r>
          </a:p>
          <a:p>
            <a:pPr lvl="1"/>
            <a:r>
              <a:rPr lang="en-US" dirty="0"/>
              <a:t>Cryogenic</a:t>
            </a:r>
          </a:p>
          <a:p>
            <a:pPr lvl="1"/>
            <a:r>
              <a:rPr lang="en-US" dirty="0"/>
              <a:t>Steam Conditioning</a:t>
            </a:r>
          </a:p>
          <a:p>
            <a:pPr lvl="1"/>
            <a:r>
              <a:rPr lang="en-US" dirty="0"/>
              <a:t>Attemperator Valves</a:t>
            </a:r>
          </a:p>
          <a:p>
            <a:pPr lvl="1"/>
            <a:r>
              <a:rPr lang="en-US" dirty="0"/>
              <a:t>Steam Traced Valves</a:t>
            </a:r>
          </a:p>
          <a:p>
            <a:pPr lvl="1"/>
            <a:r>
              <a:rPr lang="en-US" dirty="0"/>
              <a:t>Dehydration Valves</a:t>
            </a:r>
          </a:p>
          <a:p>
            <a:pPr lvl="1"/>
            <a:r>
              <a:rPr lang="en-US" dirty="0"/>
              <a:t>Etc. </a:t>
            </a:r>
          </a:p>
          <a:p>
            <a:endParaRPr lang="en-US" dirty="0"/>
          </a:p>
        </p:txBody>
      </p:sp>
      <p:sp>
        <p:nvSpPr>
          <p:cNvPr id="4" name="Date Placeholder 3">
            <a:extLst>
              <a:ext uri="{FF2B5EF4-FFF2-40B4-BE49-F238E27FC236}">
                <a16:creationId xmlns:a16="http://schemas.microsoft.com/office/drawing/2014/main" id="{66E82732-3583-41DF-B6B0-6DA282ED5237}"/>
              </a:ext>
            </a:extLst>
          </p:cNvPr>
          <p:cNvSpPr>
            <a:spLocks noGrp="1"/>
          </p:cNvSpPr>
          <p:nvPr>
            <p:ph type="dt" sz="half" idx="10"/>
          </p:nvPr>
        </p:nvSpPr>
        <p:spPr/>
        <p:txBody>
          <a:bodyPr/>
          <a:lstStyle/>
          <a:p>
            <a:fld id="{9D95039F-E298-47EB-A7C3-39A966D7ED80}" type="datetime1">
              <a:rPr lang="en-US" smtClean="0"/>
              <a:t>2/21/2018</a:t>
            </a:fld>
            <a:endParaRPr lang="en-US" dirty="0"/>
          </a:p>
        </p:txBody>
      </p:sp>
      <p:sp>
        <p:nvSpPr>
          <p:cNvPr id="5" name="Footer Placeholder 4">
            <a:extLst>
              <a:ext uri="{FF2B5EF4-FFF2-40B4-BE49-F238E27FC236}">
                <a16:creationId xmlns:a16="http://schemas.microsoft.com/office/drawing/2014/main" id="{EF1FAD4C-3E0F-496E-A731-96A3F96A4CF7}"/>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B2D395EE-A2C1-4A50-8338-FD830DCE014C}"/>
              </a:ext>
            </a:extLst>
          </p:cNvPr>
          <p:cNvSpPr>
            <a:spLocks noGrp="1"/>
          </p:cNvSpPr>
          <p:nvPr>
            <p:ph type="sldNum" sz="quarter" idx="12"/>
          </p:nvPr>
        </p:nvSpPr>
        <p:spPr/>
        <p:txBody>
          <a:bodyPr/>
          <a:lstStyle/>
          <a:p>
            <a:fld id="{D57F1E4F-1CFF-5643-939E-217C01CDF565}" type="slidenum">
              <a:rPr lang="en-US" smtClean="0"/>
              <a:pPr/>
              <a:t>32</a:t>
            </a:fld>
            <a:endParaRPr lang="en-US" dirty="0"/>
          </a:p>
        </p:txBody>
      </p:sp>
    </p:spTree>
    <p:extLst>
      <p:ext uri="{BB962C8B-B14F-4D97-AF65-F5344CB8AC3E}">
        <p14:creationId xmlns:p14="http://schemas.microsoft.com/office/powerpoint/2010/main" val="34566177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BB335E-EDE1-4042-A940-CD6162267DED}"/>
              </a:ext>
            </a:extLst>
          </p:cNvPr>
          <p:cNvSpPr>
            <a:spLocks noGrp="1"/>
          </p:cNvSpPr>
          <p:nvPr>
            <p:ph type="title"/>
          </p:nvPr>
        </p:nvSpPr>
        <p:spPr/>
        <p:txBody>
          <a:bodyPr/>
          <a:lstStyle/>
          <a:p>
            <a:r>
              <a:rPr lang="en-US" dirty="0">
                <a:solidFill>
                  <a:schemeClr val="accent2">
                    <a:lumMod val="50000"/>
                  </a:schemeClr>
                </a:solidFill>
              </a:rPr>
              <a:t>Valve Operational Concerns</a:t>
            </a:r>
          </a:p>
        </p:txBody>
      </p:sp>
      <p:sp>
        <p:nvSpPr>
          <p:cNvPr id="3" name="Content Placeholder 2">
            <a:extLst>
              <a:ext uri="{FF2B5EF4-FFF2-40B4-BE49-F238E27FC236}">
                <a16:creationId xmlns:a16="http://schemas.microsoft.com/office/drawing/2014/main" id="{8464BCC1-571F-428D-B2E0-0B231849E98D}"/>
              </a:ext>
            </a:extLst>
          </p:cNvPr>
          <p:cNvSpPr>
            <a:spLocks noGrp="1"/>
          </p:cNvSpPr>
          <p:nvPr>
            <p:ph idx="1"/>
          </p:nvPr>
        </p:nvSpPr>
        <p:spPr>
          <a:xfrm>
            <a:off x="677334" y="1545771"/>
            <a:ext cx="8596668" cy="4495591"/>
          </a:xfrm>
        </p:spPr>
        <p:txBody>
          <a:bodyPr/>
          <a:lstStyle/>
          <a:p>
            <a:r>
              <a:rPr lang="en-US" dirty="0"/>
              <a:t>Leakage:</a:t>
            </a:r>
          </a:p>
          <a:p>
            <a:pPr lvl="1"/>
            <a:r>
              <a:rPr lang="en-US" dirty="0"/>
              <a:t>Internal: Fluid leaks from the upstream side to the downstream.</a:t>
            </a:r>
          </a:p>
          <a:p>
            <a:pPr lvl="2"/>
            <a:r>
              <a:rPr lang="en-US" dirty="0"/>
              <a:t>Prevents proper safety for maintenance procedures.</a:t>
            </a:r>
          </a:p>
          <a:p>
            <a:pPr lvl="3"/>
            <a:r>
              <a:rPr lang="en-US" dirty="0"/>
              <a:t>Always completely open drains to insure complete closure and safe operations.</a:t>
            </a:r>
          </a:p>
          <a:p>
            <a:pPr lvl="2"/>
            <a:r>
              <a:rPr lang="en-US" dirty="0"/>
              <a:t>May contaminate downstream process creating safety or quality issues.</a:t>
            </a:r>
          </a:p>
          <a:p>
            <a:pPr lvl="2"/>
            <a:r>
              <a:rPr lang="en-US" dirty="0"/>
              <a:t>Leakage will continue to worsen unless addressed.</a:t>
            </a:r>
          </a:p>
          <a:p>
            <a:pPr lvl="1"/>
            <a:r>
              <a:rPr lang="en-US" dirty="0"/>
              <a:t>External: Fluid leaks to the environment.</a:t>
            </a:r>
          </a:p>
          <a:p>
            <a:pPr lvl="2"/>
            <a:r>
              <a:rPr lang="en-US" dirty="0"/>
              <a:t>SEH issues and potential fines.</a:t>
            </a:r>
          </a:p>
          <a:p>
            <a:pPr lvl="3"/>
            <a:r>
              <a:rPr lang="en-US" dirty="0"/>
              <a:t>Any observed or suspected external leakage must be reported to the Leak Detection and Remediation (LDAR) or maintenance team for resolution.</a:t>
            </a:r>
          </a:p>
          <a:p>
            <a:pPr lvl="3"/>
            <a:r>
              <a:rPr lang="en-US" dirty="0"/>
              <a:t>PSV’s may exhibit “weeping” (small traces of product leaking to the vent) this is an indication there is foreign material trapped between the disc &amp; seat, damage to the disc &amp; seat or possibly that the PSV setpoint is to close to the process normal operating pressure.</a:t>
            </a:r>
          </a:p>
          <a:p>
            <a:pPr lvl="4"/>
            <a:r>
              <a:rPr lang="en-US" dirty="0"/>
              <a:t>Requires immediate investigation &amp; remediation. </a:t>
            </a:r>
          </a:p>
          <a:p>
            <a:pPr lvl="3"/>
            <a:endParaRPr lang="en-US" dirty="0"/>
          </a:p>
        </p:txBody>
      </p:sp>
      <p:sp>
        <p:nvSpPr>
          <p:cNvPr id="4" name="Date Placeholder 3">
            <a:extLst>
              <a:ext uri="{FF2B5EF4-FFF2-40B4-BE49-F238E27FC236}">
                <a16:creationId xmlns:a16="http://schemas.microsoft.com/office/drawing/2014/main" id="{59696A88-EBB6-4C89-ADDE-B92E65DF3349}"/>
              </a:ext>
            </a:extLst>
          </p:cNvPr>
          <p:cNvSpPr>
            <a:spLocks noGrp="1"/>
          </p:cNvSpPr>
          <p:nvPr>
            <p:ph type="dt" sz="half" idx="10"/>
          </p:nvPr>
        </p:nvSpPr>
        <p:spPr/>
        <p:txBody>
          <a:bodyPr/>
          <a:lstStyle/>
          <a:p>
            <a:fld id="{8046B4AE-02C5-4601-98FE-EF0B54AAF81D}" type="datetime1">
              <a:rPr lang="en-US" smtClean="0"/>
              <a:t>2/21/2018</a:t>
            </a:fld>
            <a:endParaRPr lang="en-US" dirty="0"/>
          </a:p>
        </p:txBody>
      </p:sp>
      <p:sp>
        <p:nvSpPr>
          <p:cNvPr id="5" name="Footer Placeholder 4">
            <a:extLst>
              <a:ext uri="{FF2B5EF4-FFF2-40B4-BE49-F238E27FC236}">
                <a16:creationId xmlns:a16="http://schemas.microsoft.com/office/drawing/2014/main" id="{0D32521B-C030-4271-8FBB-4EC410879EF5}"/>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859629EF-F3B5-42A0-AB2B-C7F2081E1CF8}"/>
              </a:ext>
            </a:extLst>
          </p:cNvPr>
          <p:cNvSpPr>
            <a:spLocks noGrp="1"/>
          </p:cNvSpPr>
          <p:nvPr>
            <p:ph type="sldNum" sz="quarter" idx="12"/>
          </p:nvPr>
        </p:nvSpPr>
        <p:spPr/>
        <p:txBody>
          <a:bodyPr/>
          <a:lstStyle/>
          <a:p>
            <a:fld id="{D57F1E4F-1CFF-5643-939E-217C01CDF565}" type="slidenum">
              <a:rPr lang="en-US" smtClean="0"/>
              <a:pPr/>
              <a:t>33</a:t>
            </a:fld>
            <a:endParaRPr lang="en-US" dirty="0"/>
          </a:p>
        </p:txBody>
      </p:sp>
    </p:spTree>
    <p:extLst>
      <p:ext uri="{BB962C8B-B14F-4D97-AF65-F5344CB8AC3E}">
        <p14:creationId xmlns:p14="http://schemas.microsoft.com/office/powerpoint/2010/main" val="3971777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additive="base">
                                        <p:cTn id="1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fade">
                                      <p:cBhvr>
                                        <p:cTn id="23" dur="500"/>
                                        <p:tgtEl>
                                          <p:spTgt spid="3">
                                            <p:txEl>
                                              <p:pRg st="7" end="7"/>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fade">
                                      <p:cBhvr>
                                        <p:cTn id="28" dur="500"/>
                                        <p:tgtEl>
                                          <p:spTgt spid="3">
                                            <p:txEl>
                                              <p:pRg st="8" end="8"/>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circle(in)">
                                      <p:cBhvr>
                                        <p:cTn id="33" dur="2000"/>
                                        <p:tgtEl>
                                          <p:spTgt spid="3">
                                            <p:txEl>
                                              <p:pRg st="9" end="9"/>
                                            </p:txEl>
                                          </p:spTgt>
                                        </p:tgtEl>
                                      </p:cBhvr>
                                    </p:animEffect>
                                  </p:childTnLst>
                                </p:cTn>
                              </p:par>
                              <p:par>
                                <p:cTn id="34" presetID="6" presetClass="entr" presetSubtype="16" fill="hold" nodeType="with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animEffect transition="in" filter="circle(in)">
                                      <p:cBhvr>
                                        <p:cTn id="36"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4636B-AC9F-4E12-925D-D789E204816C}"/>
              </a:ext>
            </a:extLst>
          </p:cNvPr>
          <p:cNvSpPr>
            <a:spLocks noGrp="1"/>
          </p:cNvSpPr>
          <p:nvPr>
            <p:ph type="title"/>
          </p:nvPr>
        </p:nvSpPr>
        <p:spPr/>
        <p:txBody>
          <a:bodyPr/>
          <a:lstStyle/>
          <a:p>
            <a:r>
              <a:rPr lang="en-US" dirty="0">
                <a:solidFill>
                  <a:schemeClr val="accent2">
                    <a:lumMod val="50000"/>
                  </a:schemeClr>
                </a:solidFill>
              </a:rPr>
              <a:t>Valve Operational Concerns</a:t>
            </a:r>
            <a:endParaRPr lang="en-US" dirty="0"/>
          </a:p>
        </p:txBody>
      </p:sp>
      <p:sp>
        <p:nvSpPr>
          <p:cNvPr id="3" name="Content Placeholder 2">
            <a:extLst>
              <a:ext uri="{FF2B5EF4-FFF2-40B4-BE49-F238E27FC236}">
                <a16:creationId xmlns:a16="http://schemas.microsoft.com/office/drawing/2014/main" id="{E20871CB-3D06-4F31-A8F4-A440A28DF945}"/>
              </a:ext>
            </a:extLst>
          </p:cNvPr>
          <p:cNvSpPr>
            <a:spLocks noGrp="1"/>
          </p:cNvSpPr>
          <p:nvPr>
            <p:ph idx="1"/>
          </p:nvPr>
        </p:nvSpPr>
        <p:spPr>
          <a:xfrm>
            <a:off x="677334" y="1524001"/>
            <a:ext cx="8596668" cy="4517362"/>
          </a:xfrm>
        </p:spPr>
        <p:txBody>
          <a:bodyPr/>
          <a:lstStyle/>
          <a:p>
            <a:r>
              <a:rPr lang="en-US" dirty="0"/>
              <a:t>Sticking</a:t>
            </a:r>
          </a:p>
          <a:p>
            <a:pPr lvl="1"/>
            <a:r>
              <a:rPr lang="en-US" dirty="0"/>
              <a:t>Isolation valves left in one position for long periods of time can &amp; will get stuck.</a:t>
            </a:r>
          </a:p>
          <a:p>
            <a:pPr lvl="2"/>
            <a:r>
              <a:rPr lang="en-US" dirty="0"/>
              <a:t>Especially prevalent in hot, dirty or heavy viscous applications, but can happen anywhere.</a:t>
            </a:r>
          </a:p>
          <a:p>
            <a:pPr lvl="2"/>
            <a:r>
              <a:rPr lang="en-US" dirty="0"/>
              <a:t>It is highly recommended that there be a program to “exercise” isolation valves regularly.</a:t>
            </a:r>
          </a:p>
          <a:p>
            <a:pPr lvl="3"/>
            <a:r>
              <a:rPr lang="en-US" dirty="0"/>
              <a:t>Routinely completely or partially stroke the valve to help insure they are working properly.</a:t>
            </a:r>
          </a:p>
          <a:p>
            <a:pPr lvl="1"/>
            <a:r>
              <a:rPr lang="en-US" dirty="0"/>
              <a:t>Control valves can become “gummed up” resulting in stiction.</a:t>
            </a:r>
          </a:p>
          <a:p>
            <a:pPr lvl="2"/>
            <a:r>
              <a:rPr lang="en-US" dirty="0"/>
              <a:t>Stiction in control valve will result in operation issues and potentially lose of control</a:t>
            </a:r>
          </a:p>
          <a:p>
            <a:pPr lvl="3"/>
            <a:r>
              <a:rPr lang="en-US" dirty="0"/>
              <a:t>May result in SEH, quality or production issues.</a:t>
            </a:r>
          </a:p>
          <a:p>
            <a:pPr marL="0" indent="0">
              <a:buNone/>
            </a:pPr>
            <a:endParaRPr lang="en-US" dirty="0"/>
          </a:p>
        </p:txBody>
      </p:sp>
      <p:sp>
        <p:nvSpPr>
          <p:cNvPr id="4" name="Date Placeholder 3">
            <a:extLst>
              <a:ext uri="{FF2B5EF4-FFF2-40B4-BE49-F238E27FC236}">
                <a16:creationId xmlns:a16="http://schemas.microsoft.com/office/drawing/2014/main" id="{8C5EF51D-6EAA-476D-BD08-7855B80821F9}"/>
              </a:ext>
            </a:extLst>
          </p:cNvPr>
          <p:cNvSpPr>
            <a:spLocks noGrp="1"/>
          </p:cNvSpPr>
          <p:nvPr>
            <p:ph type="dt" sz="half" idx="10"/>
          </p:nvPr>
        </p:nvSpPr>
        <p:spPr/>
        <p:txBody>
          <a:bodyPr/>
          <a:lstStyle/>
          <a:p>
            <a:fld id="{1FD7AEB9-BA6F-4EBF-A323-12454304AD46}" type="datetime1">
              <a:rPr lang="en-US" smtClean="0"/>
              <a:t>2/21/2018</a:t>
            </a:fld>
            <a:endParaRPr lang="en-US" dirty="0"/>
          </a:p>
        </p:txBody>
      </p:sp>
      <p:sp>
        <p:nvSpPr>
          <p:cNvPr id="5" name="Footer Placeholder 4">
            <a:extLst>
              <a:ext uri="{FF2B5EF4-FFF2-40B4-BE49-F238E27FC236}">
                <a16:creationId xmlns:a16="http://schemas.microsoft.com/office/drawing/2014/main" id="{3470E192-C16B-43B8-BD0A-B4B7C1980B3A}"/>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6A93DE0F-E2BC-418E-AEAB-A0281E175806}"/>
              </a:ext>
            </a:extLst>
          </p:cNvPr>
          <p:cNvSpPr>
            <a:spLocks noGrp="1"/>
          </p:cNvSpPr>
          <p:nvPr>
            <p:ph type="sldNum" sz="quarter" idx="12"/>
          </p:nvPr>
        </p:nvSpPr>
        <p:spPr/>
        <p:txBody>
          <a:bodyPr/>
          <a:lstStyle/>
          <a:p>
            <a:fld id="{D57F1E4F-1CFF-5643-939E-217C01CDF565}" type="slidenum">
              <a:rPr lang="en-US" smtClean="0"/>
              <a:pPr/>
              <a:t>34</a:t>
            </a:fld>
            <a:endParaRPr lang="en-US" dirty="0"/>
          </a:p>
        </p:txBody>
      </p:sp>
    </p:spTree>
    <p:extLst>
      <p:ext uri="{BB962C8B-B14F-4D97-AF65-F5344CB8AC3E}">
        <p14:creationId xmlns:p14="http://schemas.microsoft.com/office/powerpoint/2010/main" val="928166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1000"/>
                                        <p:tgtEl>
                                          <p:spTgt spid="3">
                                            <p:txEl>
                                              <p:pRg st="3" end="3"/>
                                            </p:txEl>
                                          </p:spTgt>
                                        </p:tgtEl>
                                      </p:cBhvr>
                                    </p:animEffect>
                                    <p:anim calcmode="lin" valueType="num">
                                      <p:cBhvr>
                                        <p:cTn id="1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1000"/>
                                        <p:tgtEl>
                                          <p:spTgt spid="3">
                                            <p:txEl>
                                              <p:pRg st="4" end="4"/>
                                            </p:txEl>
                                          </p:spTgt>
                                        </p:tgtEl>
                                      </p:cBhvr>
                                    </p:animEffect>
                                    <p:anim calcmode="lin" valueType="num">
                                      <p:cBhvr>
                                        <p:cTn id="1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1000"/>
                                        <p:tgtEl>
                                          <p:spTgt spid="3">
                                            <p:txEl>
                                              <p:pRg st="6" end="6"/>
                                            </p:txEl>
                                          </p:spTgt>
                                        </p:tgtEl>
                                      </p:cBhvr>
                                    </p:animEffect>
                                    <p:anim calcmode="lin" valueType="num">
                                      <p:cBhvr>
                                        <p:cTn id="2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6" end="6"/>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1000"/>
                                        <p:tgtEl>
                                          <p:spTgt spid="3">
                                            <p:txEl>
                                              <p:pRg st="7" end="7"/>
                                            </p:txEl>
                                          </p:spTgt>
                                        </p:tgtEl>
                                      </p:cBhvr>
                                    </p:animEffect>
                                    <p:anim calcmode="lin" valueType="num">
                                      <p:cBhvr>
                                        <p:cTn id="31"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20426-ADA4-4CA9-978D-81F9FB4B44CC}"/>
              </a:ext>
            </a:extLst>
          </p:cNvPr>
          <p:cNvSpPr>
            <a:spLocks noGrp="1"/>
          </p:cNvSpPr>
          <p:nvPr>
            <p:ph type="title"/>
          </p:nvPr>
        </p:nvSpPr>
        <p:spPr/>
        <p:txBody>
          <a:bodyPr/>
          <a:lstStyle/>
          <a:p>
            <a:r>
              <a:rPr lang="en-US" dirty="0">
                <a:solidFill>
                  <a:schemeClr val="accent2">
                    <a:lumMod val="50000"/>
                  </a:schemeClr>
                </a:solidFill>
              </a:rPr>
              <a:t>Valve Operational Concerns</a:t>
            </a:r>
            <a:endParaRPr lang="en-US" dirty="0"/>
          </a:p>
        </p:txBody>
      </p:sp>
      <p:sp>
        <p:nvSpPr>
          <p:cNvPr id="3" name="Content Placeholder 2">
            <a:extLst>
              <a:ext uri="{FF2B5EF4-FFF2-40B4-BE49-F238E27FC236}">
                <a16:creationId xmlns:a16="http://schemas.microsoft.com/office/drawing/2014/main" id="{EA9EDE99-46A9-4C21-AE91-290A7A98F620}"/>
              </a:ext>
            </a:extLst>
          </p:cNvPr>
          <p:cNvSpPr>
            <a:spLocks noGrp="1"/>
          </p:cNvSpPr>
          <p:nvPr>
            <p:ph idx="1"/>
          </p:nvPr>
        </p:nvSpPr>
        <p:spPr>
          <a:xfrm>
            <a:off x="677334" y="1447801"/>
            <a:ext cx="8596668" cy="4593562"/>
          </a:xfrm>
        </p:spPr>
        <p:txBody>
          <a:bodyPr/>
          <a:lstStyle/>
          <a:p>
            <a:r>
              <a:rPr lang="en-US" dirty="0"/>
              <a:t>Wear &amp; Tear</a:t>
            </a:r>
          </a:p>
          <a:p>
            <a:pPr lvl="1"/>
            <a:r>
              <a:rPr lang="en-US" dirty="0"/>
              <a:t>Automated isolation and control valves are highly subject to wear &amp; tear under normal operation.</a:t>
            </a:r>
          </a:p>
          <a:p>
            <a:pPr lvl="2"/>
            <a:r>
              <a:rPr lang="en-US" dirty="0"/>
              <a:t>This may show up as various symptoms, e.g., stiction, backlash, sloppy control, product quality issues, etc.</a:t>
            </a:r>
          </a:p>
          <a:p>
            <a:pPr lvl="1"/>
            <a:r>
              <a:rPr lang="en-US" dirty="0"/>
              <a:t>Operators should be watching for these symptoms and inspecting valves on a regular basis.</a:t>
            </a:r>
          </a:p>
          <a:p>
            <a:pPr lvl="2"/>
            <a:r>
              <a:rPr lang="en-US" dirty="0"/>
              <a:t>Regular visual inspections;</a:t>
            </a:r>
          </a:p>
          <a:p>
            <a:pPr lvl="3"/>
            <a:r>
              <a:rPr lang="en-US" dirty="0"/>
              <a:t>Looking for leaks, jerky or erratic movement, stroke times changing, etc.</a:t>
            </a:r>
          </a:p>
          <a:p>
            <a:pPr lvl="2"/>
            <a:r>
              <a:rPr lang="en-US" dirty="0"/>
              <a:t>Diagnostics</a:t>
            </a:r>
          </a:p>
          <a:p>
            <a:pPr lvl="3"/>
            <a:r>
              <a:rPr lang="en-US" dirty="0"/>
              <a:t>Many automated and control valve come with onboard diagnostics to alert operations and maintenance of performance issues. </a:t>
            </a:r>
            <a:r>
              <a:rPr lang="en-US" dirty="0">
                <a:solidFill>
                  <a:srgbClr val="FF0000"/>
                </a:solidFill>
              </a:rPr>
              <a:t>------USE THEM -----</a:t>
            </a:r>
          </a:p>
          <a:p>
            <a:pPr lvl="2"/>
            <a:r>
              <a:rPr lang="en-US" dirty="0"/>
              <a:t>Bump tests</a:t>
            </a:r>
          </a:p>
          <a:p>
            <a:pPr lvl="3"/>
            <a:r>
              <a:rPr lang="en-US" dirty="0"/>
              <a:t>When SAFE; occasional small changes to the valve input to observe the valve response. </a:t>
            </a:r>
          </a:p>
        </p:txBody>
      </p:sp>
      <p:sp>
        <p:nvSpPr>
          <p:cNvPr id="4" name="Date Placeholder 3">
            <a:extLst>
              <a:ext uri="{FF2B5EF4-FFF2-40B4-BE49-F238E27FC236}">
                <a16:creationId xmlns:a16="http://schemas.microsoft.com/office/drawing/2014/main" id="{6BC71312-A47E-46CC-978F-27A8166E561D}"/>
              </a:ext>
            </a:extLst>
          </p:cNvPr>
          <p:cNvSpPr>
            <a:spLocks noGrp="1"/>
          </p:cNvSpPr>
          <p:nvPr>
            <p:ph type="dt" sz="half" idx="10"/>
          </p:nvPr>
        </p:nvSpPr>
        <p:spPr/>
        <p:txBody>
          <a:bodyPr/>
          <a:lstStyle/>
          <a:p>
            <a:fld id="{0FB2FA03-C802-4B0E-989B-363269E4D754}" type="datetime1">
              <a:rPr lang="en-US" smtClean="0"/>
              <a:t>2/21/2018</a:t>
            </a:fld>
            <a:endParaRPr lang="en-US" dirty="0"/>
          </a:p>
        </p:txBody>
      </p:sp>
      <p:sp>
        <p:nvSpPr>
          <p:cNvPr id="5" name="Footer Placeholder 4">
            <a:extLst>
              <a:ext uri="{FF2B5EF4-FFF2-40B4-BE49-F238E27FC236}">
                <a16:creationId xmlns:a16="http://schemas.microsoft.com/office/drawing/2014/main" id="{A6062E03-5991-468F-83BA-463CD5B56FCE}"/>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68C0AFA6-43C6-4CBF-AC36-D0FBF9D6B419}"/>
              </a:ext>
            </a:extLst>
          </p:cNvPr>
          <p:cNvSpPr>
            <a:spLocks noGrp="1"/>
          </p:cNvSpPr>
          <p:nvPr>
            <p:ph type="sldNum" sz="quarter" idx="12"/>
          </p:nvPr>
        </p:nvSpPr>
        <p:spPr/>
        <p:txBody>
          <a:bodyPr/>
          <a:lstStyle/>
          <a:p>
            <a:fld id="{D57F1E4F-1CFF-5643-939E-217C01CDF565}" type="slidenum">
              <a:rPr lang="en-US" smtClean="0"/>
              <a:pPr/>
              <a:t>35</a:t>
            </a:fld>
            <a:endParaRPr lang="en-US" dirty="0"/>
          </a:p>
        </p:txBody>
      </p:sp>
    </p:spTree>
    <p:extLst>
      <p:ext uri="{BB962C8B-B14F-4D97-AF65-F5344CB8AC3E}">
        <p14:creationId xmlns:p14="http://schemas.microsoft.com/office/powerpoint/2010/main" val="4200682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80">
                                          <p:stCondLst>
                                            <p:cond delay="0"/>
                                          </p:stCondLst>
                                        </p:cTn>
                                        <p:tgtEl>
                                          <p:spTgt spid="3">
                                            <p:txEl>
                                              <p:pRg st="2" end="2"/>
                                            </p:txEl>
                                          </p:spTgt>
                                        </p:tgtEl>
                                      </p:cBhvr>
                                    </p:animEffect>
                                    <p:anim calcmode="lin" valueType="num">
                                      <p:cBhvr>
                                        <p:cTn id="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2" end="2"/>
                                            </p:txEl>
                                          </p:spTgt>
                                        </p:tgtEl>
                                      </p:cBhvr>
                                      <p:to x="100000" y="60000"/>
                                    </p:animScale>
                                    <p:animScale>
                                      <p:cBhvr>
                                        <p:cTn id="14" dur="166" decel="50000">
                                          <p:stCondLst>
                                            <p:cond delay="676"/>
                                          </p:stCondLst>
                                        </p:cTn>
                                        <p:tgtEl>
                                          <p:spTgt spid="3">
                                            <p:txEl>
                                              <p:pRg st="2" end="2"/>
                                            </p:txEl>
                                          </p:spTgt>
                                        </p:tgtEl>
                                      </p:cBhvr>
                                      <p:to x="100000" y="100000"/>
                                    </p:animScale>
                                    <p:animScale>
                                      <p:cBhvr>
                                        <p:cTn id="15" dur="26">
                                          <p:stCondLst>
                                            <p:cond delay="1312"/>
                                          </p:stCondLst>
                                        </p:cTn>
                                        <p:tgtEl>
                                          <p:spTgt spid="3">
                                            <p:txEl>
                                              <p:pRg st="2" end="2"/>
                                            </p:txEl>
                                          </p:spTgt>
                                        </p:tgtEl>
                                      </p:cBhvr>
                                      <p:to x="100000" y="80000"/>
                                    </p:animScale>
                                    <p:animScale>
                                      <p:cBhvr>
                                        <p:cTn id="16" dur="166" decel="50000">
                                          <p:stCondLst>
                                            <p:cond delay="1338"/>
                                          </p:stCondLst>
                                        </p:cTn>
                                        <p:tgtEl>
                                          <p:spTgt spid="3">
                                            <p:txEl>
                                              <p:pRg st="2" end="2"/>
                                            </p:txEl>
                                          </p:spTgt>
                                        </p:tgtEl>
                                      </p:cBhvr>
                                      <p:to x="100000" y="100000"/>
                                    </p:animScale>
                                    <p:animScale>
                                      <p:cBhvr>
                                        <p:cTn id="17" dur="26">
                                          <p:stCondLst>
                                            <p:cond delay="1642"/>
                                          </p:stCondLst>
                                        </p:cTn>
                                        <p:tgtEl>
                                          <p:spTgt spid="3">
                                            <p:txEl>
                                              <p:pRg st="2" end="2"/>
                                            </p:txEl>
                                          </p:spTgt>
                                        </p:tgtEl>
                                      </p:cBhvr>
                                      <p:to x="100000" y="90000"/>
                                    </p:animScale>
                                    <p:animScale>
                                      <p:cBhvr>
                                        <p:cTn id="18" dur="166" decel="50000">
                                          <p:stCondLst>
                                            <p:cond delay="1668"/>
                                          </p:stCondLst>
                                        </p:cTn>
                                        <p:tgtEl>
                                          <p:spTgt spid="3">
                                            <p:txEl>
                                              <p:pRg st="2" end="2"/>
                                            </p:txEl>
                                          </p:spTgt>
                                        </p:tgtEl>
                                      </p:cBhvr>
                                      <p:to x="100000" y="100000"/>
                                    </p:animScale>
                                    <p:animScale>
                                      <p:cBhvr>
                                        <p:cTn id="19" dur="26">
                                          <p:stCondLst>
                                            <p:cond delay="1808"/>
                                          </p:stCondLst>
                                        </p:cTn>
                                        <p:tgtEl>
                                          <p:spTgt spid="3">
                                            <p:txEl>
                                              <p:pRg st="2" end="2"/>
                                            </p:txEl>
                                          </p:spTgt>
                                        </p:tgtEl>
                                      </p:cBhvr>
                                      <p:to x="100000" y="95000"/>
                                    </p:animScale>
                                    <p:animScale>
                                      <p:cBhvr>
                                        <p:cTn id="20" dur="166" decel="50000">
                                          <p:stCondLst>
                                            <p:cond delay="1834"/>
                                          </p:stCondLst>
                                        </p:cTn>
                                        <p:tgtEl>
                                          <p:spTgt spid="3">
                                            <p:txEl>
                                              <p:pRg st="2" end="2"/>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2000"/>
                                        <p:tgtEl>
                                          <p:spTgt spid="3">
                                            <p:txEl>
                                              <p:pRg st="4" end="4"/>
                                            </p:txEl>
                                          </p:spTgt>
                                        </p:tgtEl>
                                      </p:cBhvr>
                                    </p:animEffect>
                                    <p:anim calcmode="lin" valueType="num">
                                      <p:cBhvr>
                                        <p:cTn id="26"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27" dur="2000" fill="hold"/>
                                        <p:tgtEl>
                                          <p:spTgt spid="3">
                                            <p:txEl>
                                              <p:pRg st="4" end="4"/>
                                            </p:txEl>
                                          </p:spTgt>
                                        </p:tgtEl>
                                        <p:attrNameLst>
                                          <p:attrName>ppt_h</p:attrName>
                                        </p:attrNameLst>
                                      </p:cBhvr>
                                      <p:tavLst>
                                        <p:tav tm="0">
                                          <p:val>
                                            <p:strVal val="#ppt_h"/>
                                          </p:val>
                                        </p:tav>
                                        <p:tav tm="100000">
                                          <p:val>
                                            <p:strVal val="#ppt_h"/>
                                          </p:val>
                                        </p:tav>
                                      </p:tavLst>
                                    </p:anim>
                                  </p:childTnLst>
                                </p:cTn>
                              </p:par>
                              <p:par>
                                <p:cTn id="28" presetID="45" presetClass="entr" presetSubtype="0" fill="hold"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2000"/>
                                        <p:tgtEl>
                                          <p:spTgt spid="3">
                                            <p:txEl>
                                              <p:pRg st="5" end="5"/>
                                            </p:txEl>
                                          </p:spTgt>
                                        </p:tgtEl>
                                      </p:cBhvr>
                                    </p:animEffect>
                                    <p:anim calcmode="lin" valueType="num">
                                      <p:cBhvr>
                                        <p:cTn id="31" dur="2000" fill="hold"/>
                                        <p:tgtEl>
                                          <p:spTgt spid="3">
                                            <p:txEl>
                                              <p:pRg st="5" end="5"/>
                                            </p:txEl>
                                          </p:spTgt>
                                        </p:tgtEl>
                                        <p:attrNameLst>
                                          <p:attrName>ppt_w</p:attrName>
                                        </p:attrNameLst>
                                      </p:cBhvr>
                                      <p:tavLst>
                                        <p:tav tm="0" fmla="#ppt_w*sin(2.5*pi*$)">
                                          <p:val>
                                            <p:fltVal val="0"/>
                                          </p:val>
                                        </p:tav>
                                        <p:tav tm="100000">
                                          <p:val>
                                            <p:fltVal val="1"/>
                                          </p:val>
                                        </p:tav>
                                      </p:tavLst>
                                    </p:anim>
                                    <p:anim calcmode="lin" valueType="num">
                                      <p:cBhvr>
                                        <p:cTn id="32" dur="20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7" presetClass="emph" presetSubtype="0" fill="remove" nodeType="clickEffect">
                                  <p:stCondLst>
                                    <p:cond delay="0"/>
                                  </p:stCondLst>
                                  <p:childTnLst>
                                    <p:animClr clrSpc="rgb" dir="cw">
                                      <p:cBhvr override="childStyle">
                                        <p:cTn id="36" dur="250" autoRev="1" fill="remove"/>
                                        <p:tgtEl>
                                          <p:spTgt spid="3">
                                            <p:txEl>
                                              <p:pRg st="6" end="6"/>
                                            </p:txEl>
                                          </p:spTgt>
                                        </p:tgtEl>
                                        <p:attrNameLst>
                                          <p:attrName>style.color</p:attrName>
                                        </p:attrNameLst>
                                      </p:cBhvr>
                                      <p:to>
                                        <a:schemeClr val="bg1"/>
                                      </p:to>
                                    </p:animClr>
                                    <p:animClr clrSpc="rgb" dir="cw">
                                      <p:cBhvr>
                                        <p:cTn id="37" dur="250" autoRev="1" fill="remove"/>
                                        <p:tgtEl>
                                          <p:spTgt spid="3">
                                            <p:txEl>
                                              <p:pRg st="6" end="6"/>
                                            </p:txEl>
                                          </p:spTgt>
                                        </p:tgtEl>
                                        <p:attrNameLst>
                                          <p:attrName>fillcolor</p:attrName>
                                        </p:attrNameLst>
                                      </p:cBhvr>
                                      <p:to>
                                        <a:schemeClr val="bg1"/>
                                      </p:to>
                                    </p:animClr>
                                    <p:set>
                                      <p:cBhvr>
                                        <p:cTn id="38" dur="250" autoRev="1" fill="remove"/>
                                        <p:tgtEl>
                                          <p:spTgt spid="3">
                                            <p:txEl>
                                              <p:pRg st="6" end="6"/>
                                            </p:txEl>
                                          </p:spTgt>
                                        </p:tgtEl>
                                        <p:attrNameLst>
                                          <p:attrName>fill.type</p:attrName>
                                        </p:attrNameLst>
                                      </p:cBhvr>
                                      <p:to>
                                        <p:strVal val="solid"/>
                                      </p:to>
                                    </p:set>
                                    <p:set>
                                      <p:cBhvr>
                                        <p:cTn id="39" dur="250" autoRev="1" fill="remove"/>
                                        <p:tgtEl>
                                          <p:spTgt spid="3">
                                            <p:txEl>
                                              <p:pRg st="6" end="6"/>
                                            </p:txEl>
                                          </p:spTgt>
                                        </p:tgtEl>
                                        <p:attrNameLst>
                                          <p:attrName>fill.on</p:attrName>
                                        </p:attrNameLst>
                                      </p:cBhvr>
                                      <p:to>
                                        <p:strVal val="true"/>
                                      </p:to>
                                    </p:set>
                                  </p:childTnLst>
                                </p:cTn>
                              </p:par>
                              <p:par>
                                <p:cTn id="40" presetID="27" presetClass="emph" presetSubtype="0" fill="remove" nodeType="withEffect">
                                  <p:stCondLst>
                                    <p:cond delay="0"/>
                                  </p:stCondLst>
                                  <p:childTnLst>
                                    <p:animClr clrSpc="rgb" dir="cw">
                                      <p:cBhvr override="childStyle">
                                        <p:cTn id="41" dur="250" autoRev="1" fill="remove"/>
                                        <p:tgtEl>
                                          <p:spTgt spid="3">
                                            <p:txEl>
                                              <p:pRg st="7" end="7"/>
                                            </p:txEl>
                                          </p:spTgt>
                                        </p:tgtEl>
                                        <p:attrNameLst>
                                          <p:attrName>style.color</p:attrName>
                                        </p:attrNameLst>
                                      </p:cBhvr>
                                      <p:to>
                                        <a:schemeClr val="bg1"/>
                                      </p:to>
                                    </p:animClr>
                                    <p:animClr clrSpc="rgb" dir="cw">
                                      <p:cBhvr>
                                        <p:cTn id="42" dur="250" autoRev="1" fill="remove"/>
                                        <p:tgtEl>
                                          <p:spTgt spid="3">
                                            <p:txEl>
                                              <p:pRg st="7" end="7"/>
                                            </p:txEl>
                                          </p:spTgt>
                                        </p:tgtEl>
                                        <p:attrNameLst>
                                          <p:attrName>fillcolor</p:attrName>
                                        </p:attrNameLst>
                                      </p:cBhvr>
                                      <p:to>
                                        <a:schemeClr val="bg1"/>
                                      </p:to>
                                    </p:animClr>
                                    <p:set>
                                      <p:cBhvr>
                                        <p:cTn id="43" dur="250" autoRev="1" fill="remove"/>
                                        <p:tgtEl>
                                          <p:spTgt spid="3">
                                            <p:txEl>
                                              <p:pRg st="7" end="7"/>
                                            </p:txEl>
                                          </p:spTgt>
                                        </p:tgtEl>
                                        <p:attrNameLst>
                                          <p:attrName>fill.type</p:attrName>
                                        </p:attrNameLst>
                                      </p:cBhvr>
                                      <p:to>
                                        <p:strVal val="solid"/>
                                      </p:to>
                                    </p:set>
                                    <p:set>
                                      <p:cBhvr>
                                        <p:cTn id="44" dur="250" autoRev="1" fill="remove"/>
                                        <p:tgtEl>
                                          <p:spTgt spid="3">
                                            <p:txEl>
                                              <p:pRg st="7" end="7"/>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wipe(down)">
                                      <p:cBhvr>
                                        <p:cTn id="49" dur="500"/>
                                        <p:tgtEl>
                                          <p:spTgt spid="3">
                                            <p:txEl>
                                              <p:pRg st="8" end="8"/>
                                            </p:txEl>
                                          </p:spTgt>
                                        </p:tgtEl>
                                      </p:cBhvr>
                                    </p:animEffect>
                                  </p:childTnLst>
                                </p:cTn>
                              </p:par>
                              <p:par>
                                <p:cTn id="50" presetID="22" presetClass="entr" presetSubtype="4" fill="hold" nodeType="with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wipe(down)">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E5BC4-EF7C-4867-917B-ADAED0958CBE}"/>
              </a:ext>
            </a:extLst>
          </p:cNvPr>
          <p:cNvSpPr>
            <a:spLocks noGrp="1"/>
          </p:cNvSpPr>
          <p:nvPr>
            <p:ph type="title"/>
          </p:nvPr>
        </p:nvSpPr>
        <p:spPr/>
        <p:txBody>
          <a:bodyPr/>
          <a:lstStyle/>
          <a:p>
            <a:r>
              <a:rPr lang="en-US" dirty="0">
                <a:solidFill>
                  <a:schemeClr val="accent1">
                    <a:lumMod val="50000"/>
                  </a:schemeClr>
                </a:solidFill>
              </a:rPr>
              <a:t>Pressure Safety Valves (PSV)</a:t>
            </a:r>
          </a:p>
        </p:txBody>
      </p:sp>
      <p:sp>
        <p:nvSpPr>
          <p:cNvPr id="3" name="Content Placeholder 2">
            <a:extLst>
              <a:ext uri="{FF2B5EF4-FFF2-40B4-BE49-F238E27FC236}">
                <a16:creationId xmlns:a16="http://schemas.microsoft.com/office/drawing/2014/main" id="{77F1D0BD-7F79-4142-A68C-47780FABBBEC}"/>
              </a:ext>
            </a:extLst>
          </p:cNvPr>
          <p:cNvSpPr>
            <a:spLocks noGrp="1"/>
          </p:cNvSpPr>
          <p:nvPr>
            <p:ph idx="1"/>
          </p:nvPr>
        </p:nvSpPr>
        <p:spPr>
          <a:xfrm>
            <a:off x="677333" y="1687286"/>
            <a:ext cx="8945637" cy="4332514"/>
          </a:xfrm>
        </p:spPr>
        <p:txBody>
          <a:bodyPr>
            <a:normAutofit fontScale="92500" lnSpcReduction="10000"/>
          </a:bodyPr>
          <a:lstStyle/>
          <a:p>
            <a:r>
              <a:rPr lang="en-US" dirty="0"/>
              <a:t>AKA: Pressure Relief Valves</a:t>
            </a:r>
          </a:p>
          <a:p>
            <a:r>
              <a:rPr lang="en-US" dirty="0"/>
              <a:t>Purpose:</a:t>
            </a:r>
          </a:p>
          <a:p>
            <a:pPr lvl="1"/>
            <a:r>
              <a:rPr lang="en-US" dirty="0"/>
              <a:t>PSV’s provide the last line of protection for a process facility’s vessels/tanks/piping from </a:t>
            </a:r>
            <a:r>
              <a:rPr lang="en-US" b="1" i="1" u="sng" dirty="0">
                <a:solidFill>
                  <a:srgbClr val="FF0000"/>
                </a:solidFill>
              </a:rPr>
              <a:t>CATASTROPHIC</a:t>
            </a:r>
            <a:r>
              <a:rPr lang="en-US" dirty="0"/>
              <a:t> failure from </a:t>
            </a:r>
            <a:r>
              <a:rPr lang="en-US" b="1" i="1" u="sng" dirty="0">
                <a:solidFill>
                  <a:srgbClr val="FF0000"/>
                </a:solidFill>
              </a:rPr>
              <a:t>OVER</a:t>
            </a:r>
            <a:r>
              <a:rPr lang="en-US" dirty="0"/>
              <a:t>  and/or </a:t>
            </a:r>
            <a:r>
              <a:rPr lang="en-US" b="1" i="1" u="sng" dirty="0">
                <a:solidFill>
                  <a:srgbClr val="FF0000"/>
                </a:solidFill>
              </a:rPr>
              <a:t>UNDER</a:t>
            </a:r>
            <a:r>
              <a:rPr lang="en-US" dirty="0"/>
              <a:t> pressurization.</a:t>
            </a:r>
          </a:p>
          <a:p>
            <a:endParaRPr lang="en-US" dirty="0"/>
          </a:p>
          <a:p>
            <a:r>
              <a:rPr lang="en-US" dirty="0"/>
              <a:t>Typical PSV ISA symbol:</a:t>
            </a:r>
          </a:p>
          <a:p>
            <a:endParaRPr lang="en-US" dirty="0"/>
          </a:p>
          <a:p>
            <a:endParaRPr lang="en-US" dirty="0"/>
          </a:p>
          <a:p>
            <a:endParaRPr lang="en-US" dirty="0"/>
          </a:p>
          <a:p>
            <a:endParaRPr lang="en-US" dirty="0"/>
          </a:p>
          <a:p>
            <a:endParaRPr lang="en-US" dirty="0"/>
          </a:p>
          <a:p>
            <a:r>
              <a:rPr lang="en-US" dirty="0"/>
              <a:t>Note: #### place holder for the instrument tag number and actual set pressure.</a:t>
            </a:r>
          </a:p>
        </p:txBody>
      </p:sp>
      <p:pic>
        <p:nvPicPr>
          <p:cNvPr id="5" name="Picture 4">
            <a:extLst>
              <a:ext uri="{FF2B5EF4-FFF2-40B4-BE49-F238E27FC236}">
                <a16:creationId xmlns:a16="http://schemas.microsoft.com/office/drawing/2014/main" id="{1CDB5C46-CB94-4C73-A8B1-390C1245474B}"/>
              </a:ext>
            </a:extLst>
          </p:cNvPr>
          <p:cNvPicPr>
            <a:picLocks noChangeAspect="1"/>
          </p:cNvPicPr>
          <p:nvPr/>
        </p:nvPicPr>
        <p:blipFill>
          <a:blip r:embed="rId2"/>
          <a:stretch>
            <a:fillRect/>
          </a:stretch>
        </p:blipFill>
        <p:spPr>
          <a:xfrm>
            <a:off x="4230944" y="3446884"/>
            <a:ext cx="2169856" cy="1723830"/>
          </a:xfrm>
          <a:prstGeom prst="rect">
            <a:avLst/>
          </a:prstGeom>
        </p:spPr>
      </p:pic>
      <p:sp>
        <p:nvSpPr>
          <p:cNvPr id="4" name="Date Placeholder 3">
            <a:extLst>
              <a:ext uri="{FF2B5EF4-FFF2-40B4-BE49-F238E27FC236}">
                <a16:creationId xmlns:a16="http://schemas.microsoft.com/office/drawing/2014/main" id="{FB3DE12E-DA0D-455C-A88F-1B3C546514D4}"/>
              </a:ext>
            </a:extLst>
          </p:cNvPr>
          <p:cNvSpPr>
            <a:spLocks noGrp="1"/>
          </p:cNvSpPr>
          <p:nvPr>
            <p:ph type="dt" sz="half" idx="10"/>
          </p:nvPr>
        </p:nvSpPr>
        <p:spPr/>
        <p:txBody>
          <a:bodyPr/>
          <a:lstStyle/>
          <a:p>
            <a:fld id="{9E0B9F31-A2D7-456C-92FF-E5B644CFD87F}" type="datetime1">
              <a:rPr lang="en-US" smtClean="0"/>
              <a:t>2/21/2018</a:t>
            </a:fld>
            <a:endParaRPr lang="en-US" dirty="0"/>
          </a:p>
        </p:txBody>
      </p:sp>
      <p:sp>
        <p:nvSpPr>
          <p:cNvPr id="6" name="Footer Placeholder 5">
            <a:extLst>
              <a:ext uri="{FF2B5EF4-FFF2-40B4-BE49-F238E27FC236}">
                <a16:creationId xmlns:a16="http://schemas.microsoft.com/office/drawing/2014/main" id="{A14D2884-6F1B-4897-9424-9EDFA648FEFB}"/>
              </a:ext>
            </a:extLst>
          </p:cNvPr>
          <p:cNvSpPr>
            <a:spLocks noGrp="1"/>
          </p:cNvSpPr>
          <p:nvPr>
            <p:ph type="ftr" sz="quarter" idx="11"/>
          </p:nvPr>
        </p:nvSpPr>
        <p:spPr/>
        <p:txBody>
          <a:bodyPr/>
          <a:lstStyle/>
          <a:p>
            <a:r>
              <a:rPr lang="en-US"/>
              <a:t>ICC Process Operations             ENGT-1220 Rev A</a:t>
            </a:r>
            <a:endParaRPr lang="en-US" dirty="0"/>
          </a:p>
        </p:txBody>
      </p:sp>
      <p:sp>
        <p:nvSpPr>
          <p:cNvPr id="7" name="Slide Number Placeholder 6">
            <a:extLst>
              <a:ext uri="{FF2B5EF4-FFF2-40B4-BE49-F238E27FC236}">
                <a16:creationId xmlns:a16="http://schemas.microsoft.com/office/drawing/2014/main" id="{0755C65D-E963-43BB-B0F6-9309E692DBB6}"/>
              </a:ext>
            </a:extLst>
          </p:cNvPr>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962477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2D437-2049-4839-8FDB-A07021BAD93C}"/>
              </a:ext>
            </a:extLst>
          </p:cNvPr>
          <p:cNvSpPr>
            <a:spLocks noGrp="1"/>
          </p:cNvSpPr>
          <p:nvPr>
            <p:ph type="title"/>
          </p:nvPr>
        </p:nvSpPr>
        <p:spPr/>
        <p:txBody>
          <a:bodyPr/>
          <a:lstStyle/>
          <a:p>
            <a:r>
              <a:rPr lang="en-US" dirty="0">
                <a:solidFill>
                  <a:schemeClr val="accent1">
                    <a:lumMod val="50000"/>
                  </a:schemeClr>
                </a:solidFill>
              </a:rPr>
              <a:t>PSV Program Requirements</a:t>
            </a:r>
          </a:p>
        </p:txBody>
      </p:sp>
      <p:sp>
        <p:nvSpPr>
          <p:cNvPr id="3" name="Content Placeholder 2">
            <a:extLst>
              <a:ext uri="{FF2B5EF4-FFF2-40B4-BE49-F238E27FC236}">
                <a16:creationId xmlns:a16="http://schemas.microsoft.com/office/drawing/2014/main" id="{EC507F7E-EBFB-4AF8-9C61-470E7C75F8D5}"/>
              </a:ext>
            </a:extLst>
          </p:cNvPr>
          <p:cNvSpPr>
            <a:spLocks noGrp="1"/>
          </p:cNvSpPr>
          <p:nvPr>
            <p:ph idx="1"/>
          </p:nvPr>
        </p:nvSpPr>
        <p:spPr>
          <a:xfrm>
            <a:off x="677334" y="1502229"/>
            <a:ext cx="8596668" cy="4800600"/>
          </a:xfrm>
        </p:spPr>
        <p:txBody>
          <a:bodyPr/>
          <a:lstStyle/>
          <a:p>
            <a:r>
              <a:rPr lang="en-US" dirty="0"/>
              <a:t>All pressure retaining vessels over 15PSIG are </a:t>
            </a:r>
            <a:r>
              <a:rPr lang="en-US" b="1" i="1" u="sng" dirty="0">
                <a:solidFill>
                  <a:srgbClr val="FF0000"/>
                </a:solidFill>
              </a:rPr>
              <a:t>REQUIRED</a:t>
            </a:r>
            <a:r>
              <a:rPr lang="en-US" dirty="0"/>
              <a:t> to have PSV protection per ASME Code &amp; Standards.</a:t>
            </a:r>
          </a:p>
          <a:p>
            <a:r>
              <a:rPr lang="en-US" dirty="0"/>
              <a:t>All large low pressure storage tanks should have over and under pressure protection. </a:t>
            </a:r>
          </a:p>
          <a:p>
            <a:pPr lvl="1"/>
            <a:r>
              <a:rPr lang="en-US" dirty="0"/>
              <a:t>Typically governed by either the state, industry or facility’s insurer.</a:t>
            </a:r>
          </a:p>
          <a:p>
            <a:r>
              <a:rPr lang="en-US" dirty="0"/>
              <a:t>All PSV’s utilized in process facilities are governed under one of two ASME Codes:</a:t>
            </a:r>
          </a:p>
          <a:p>
            <a:pPr lvl="1"/>
            <a:r>
              <a:rPr lang="en-US" dirty="0"/>
              <a:t>ASME Section I</a:t>
            </a:r>
          </a:p>
          <a:p>
            <a:pPr lvl="2"/>
            <a:r>
              <a:rPr lang="en-US" dirty="0"/>
              <a:t>Fired vessels</a:t>
            </a:r>
          </a:p>
          <a:p>
            <a:pPr lvl="1"/>
            <a:r>
              <a:rPr lang="en-US" dirty="0"/>
              <a:t>ASME Section VIII</a:t>
            </a:r>
          </a:p>
          <a:p>
            <a:pPr lvl="2"/>
            <a:r>
              <a:rPr lang="en-US" dirty="0"/>
              <a:t>Unfired vessels</a:t>
            </a:r>
          </a:p>
          <a:p>
            <a:r>
              <a:rPr lang="en-US" dirty="0"/>
              <a:t>All PSV’s utilized in a process plant are </a:t>
            </a:r>
            <a:r>
              <a:rPr lang="en-US" b="1" i="1" u="sng" dirty="0">
                <a:solidFill>
                  <a:srgbClr val="FF0000"/>
                </a:solidFill>
              </a:rPr>
              <a:t>REQUIRED</a:t>
            </a:r>
            <a:r>
              <a:rPr lang="en-US" dirty="0"/>
              <a:t> to have a defined inspection, maintenance and calibration program executed by an ASME certified provider.</a:t>
            </a:r>
          </a:p>
        </p:txBody>
      </p:sp>
      <p:sp>
        <p:nvSpPr>
          <p:cNvPr id="4" name="Date Placeholder 3">
            <a:extLst>
              <a:ext uri="{FF2B5EF4-FFF2-40B4-BE49-F238E27FC236}">
                <a16:creationId xmlns:a16="http://schemas.microsoft.com/office/drawing/2014/main" id="{08BA52A1-CD1D-4EDD-B744-AA62BFA382E7}"/>
              </a:ext>
            </a:extLst>
          </p:cNvPr>
          <p:cNvSpPr>
            <a:spLocks noGrp="1"/>
          </p:cNvSpPr>
          <p:nvPr>
            <p:ph type="dt" sz="half" idx="10"/>
          </p:nvPr>
        </p:nvSpPr>
        <p:spPr/>
        <p:txBody>
          <a:bodyPr/>
          <a:lstStyle/>
          <a:p>
            <a:fld id="{17B04617-B37E-4783-81CD-B2A57891524C}" type="datetime1">
              <a:rPr lang="en-US" smtClean="0"/>
              <a:t>2/21/2018</a:t>
            </a:fld>
            <a:endParaRPr lang="en-US" dirty="0"/>
          </a:p>
        </p:txBody>
      </p:sp>
      <p:sp>
        <p:nvSpPr>
          <p:cNvPr id="5" name="Footer Placeholder 4">
            <a:extLst>
              <a:ext uri="{FF2B5EF4-FFF2-40B4-BE49-F238E27FC236}">
                <a16:creationId xmlns:a16="http://schemas.microsoft.com/office/drawing/2014/main" id="{ED799680-FB71-49C4-9248-D9D99BD55EE0}"/>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977A7832-7C50-48C5-B879-3E45A150D7CA}"/>
              </a:ext>
            </a:extLst>
          </p:cNvPr>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1007849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037E5-C713-455B-837D-A1573F42733F}"/>
              </a:ext>
            </a:extLst>
          </p:cNvPr>
          <p:cNvSpPr>
            <a:spLocks noGrp="1"/>
          </p:cNvSpPr>
          <p:nvPr>
            <p:ph type="title"/>
          </p:nvPr>
        </p:nvSpPr>
        <p:spPr/>
        <p:txBody>
          <a:bodyPr/>
          <a:lstStyle/>
          <a:p>
            <a:r>
              <a:rPr lang="en-US" dirty="0">
                <a:solidFill>
                  <a:schemeClr val="accent1">
                    <a:lumMod val="50000"/>
                  </a:schemeClr>
                </a:solidFill>
              </a:rPr>
              <a:t>PSV</a:t>
            </a:r>
          </a:p>
        </p:txBody>
      </p:sp>
      <p:pic>
        <p:nvPicPr>
          <p:cNvPr id="4" name="Content Placeholder 3">
            <a:extLst>
              <a:ext uri="{FF2B5EF4-FFF2-40B4-BE49-F238E27FC236}">
                <a16:creationId xmlns:a16="http://schemas.microsoft.com/office/drawing/2014/main" id="{9C63C3B1-49B5-4CBA-8CAD-E87C2ACB8E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2371" y="1611466"/>
            <a:ext cx="6259286" cy="4853392"/>
          </a:xfrm>
          <a:prstGeom prst="rect">
            <a:avLst/>
          </a:prstGeom>
        </p:spPr>
      </p:pic>
      <p:sp>
        <p:nvSpPr>
          <p:cNvPr id="3" name="Date Placeholder 2">
            <a:extLst>
              <a:ext uri="{FF2B5EF4-FFF2-40B4-BE49-F238E27FC236}">
                <a16:creationId xmlns:a16="http://schemas.microsoft.com/office/drawing/2014/main" id="{822DE478-735C-4DCD-8FA8-ACA9B4596803}"/>
              </a:ext>
            </a:extLst>
          </p:cNvPr>
          <p:cNvSpPr>
            <a:spLocks noGrp="1"/>
          </p:cNvSpPr>
          <p:nvPr>
            <p:ph type="dt" sz="half" idx="10"/>
          </p:nvPr>
        </p:nvSpPr>
        <p:spPr/>
        <p:txBody>
          <a:bodyPr/>
          <a:lstStyle/>
          <a:p>
            <a:fld id="{21806BBB-791F-4D61-8F4A-2E24AEF8EE04}" type="datetime1">
              <a:rPr lang="en-US" smtClean="0"/>
              <a:t>2/21/2018</a:t>
            </a:fld>
            <a:endParaRPr lang="en-US" dirty="0"/>
          </a:p>
        </p:txBody>
      </p:sp>
      <p:sp>
        <p:nvSpPr>
          <p:cNvPr id="5" name="Footer Placeholder 4">
            <a:extLst>
              <a:ext uri="{FF2B5EF4-FFF2-40B4-BE49-F238E27FC236}">
                <a16:creationId xmlns:a16="http://schemas.microsoft.com/office/drawing/2014/main" id="{A4A6693F-9089-4325-88AC-AC995B0AA211}"/>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DB19A136-F29D-4C78-998D-997046D3F846}"/>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37906952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29429-C0AD-497C-858A-1C74AA503E37}"/>
              </a:ext>
            </a:extLst>
          </p:cNvPr>
          <p:cNvSpPr>
            <a:spLocks noGrp="1"/>
          </p:cNvSpPr>
          <p:nvPr>
            <p:ph type="title"/>
          </p:nvPr>
        </p:nvSpPr>
        <p:spPr/>
        <p:txBody>
          <a:bodyPr/>
          <a:lstStyle/>
          <a:p>
            <a:r>
              <a:rPr lang="en-US" dirty="0">
                <a:solidFill>
                  <a:schemeClr val="accent1">
                    <a:lumMod val="50000"/>
                  </a:schemeClr>
                </a:solidFill>
              </a:rPr>
              <a:t>PSV</a:t>
            </a:r>
            <a:endParaRPr lang="en-US" dirty="0"/>
          </a:p>
        </p:txBody>
      </p:sp>
      <p:pic>
        <p:nvPicPr>
          <p:cNvPr id="4" name="Picture 3">
            <a:extLst>
              <a:ext uri="{FF2B5EF4-FFF2-40B4-BE49-F238E27FC236}">
                <a16:creationId xmlns:a16="http://schemas.microsoft.com/office/drawing/2014/main" id="{E7275605-C2FF-4EA7-971B-552BEE757A4B}"/>
              </a:ext>
            </a:extLst>
          </p:cNvPr>
          <p:cNvPicPr>
            <a:picLocks noChangeAspect="1"/>
          </p:cNvPicPr>
          <p:nvPr/>
        </p:nvPicPr>
        <p:blipFill>
          <a:blip r:embed="rId2"/>
          <a:stretch>
            <a:fillRect/>
          </a:stretch>
        </p:blipFill>
        <p:spPr>
          <a:xfrm>
            <a:off x="3048897" y="903514"/>
            <a:ext cx="3598681" cy="5431971"/>
          </a:xfrm>
          <a:prstGeom prst="rect">
            <a:avLst/>
          </a:prstGeom>
        </p:spPr>
      </p:pic>
      <p:sp>
        <p:nvSpPr>
          <p:cNvPr id="3" name="Date Placeholder 2">
            <a:extLst>
              <a:ext uri="{FF2B5EF4-FFF2-40B4-BE49-F238E27FC236}">
                <a16:creationId xmlns:a16="http://schemas.microsoft.com/office/drawing/2014/main" id="{92E97153-CE1A-40B3-B1A1-3F07049496E3}"/>
              </a:ext>
            </a:extLst>
          </p:cNvPr>
          <p:cNvSpPr>
            <a:spLocks noGrp="1"/>
          </p:cNvSpPr>
          <p:nvPr>
            <p:ph type="dt" sz="half" idx="10"/>
          </p:nvPr>
        </p:nvSpPr>
        <p:spPr/>
        <p:txBody>
          <a:bodyPr/>
          <a:lstStyle/>
          <a:p>
            <a:fld id="{7942BC5B-9998-4E90-93DA-FDEAA3DB0D03}" type="datetime1">
              <a:rPr lang="en-US" smtClean="0"/>
              <a:t>2/21/2018</a:t>
            </a:fld>
            <a:endParaRPr lang="en-US" dirty="0"/>
          </a:p>
        </p:txBody>
      </p:sp>
      <p:sp>
        <p:nvSpPr>
          <p:cNvPr id="5" name="Footer Placeholder 4">
            <a:extLst>
              <a:ext uri="{FF2B5EF4-FFF2-40B4-BE49-F238E27FC236}">
                <a16:creationId xmlns:a16="http://schemas.microsoft.com/office/drawing/2014/main" id="{D595BEE5-B3C8-4159-A59D-A2EA42AD6D84}"/>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407B5FDD-E2D5-49C8-8EE7-19FC25817345}"/>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39080002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A62C3-4680-4390-ADC8-1B03D9FA9635}"/>
              </a:ext>
            </a:extLst>
          </p:cNvPr>
          <p:cNvSpPr>
            <a:spLocks noGrp="1"/>
          </p:cNvSpPr>
          <p:nvPr>
            <p:ph type="title"/>
          </p:nvPr>
        </p:nvSpPr>
        <p:spPr/>
        <p:txBody>
          <a:bodyPr/>
          <a:lstStyle/>
          <a:p>
            <a:r>
              <a:rPr lang="en-US" dirty="0">
                <a:solidFill>
                  <a:schemeClr val="accent2">
                    <a:lumMod val="50000"/>
                  </a:schemeClr>
                </a:solidFill>
              </a:rPr>
              <a:t>Rupture Disc’s</a:t>
            </a:r>
          </a:p>
        </p:txBody>
      </p:sp>
      <p:sp>
        <p:nvSpPr>
          <p:cNvPr id="3" name="Content Placeholder 2">
            <a:extLst>
              <a:ext uri="{FF2B5EF4-FFF2-40B4-BE49-F238E27FC236}">
                <a16:creationId xmlns:a16="http://schemas.microsoft.com/office/drawing/2014/main" id="{BE54482E-21E1-4EBA-BE1E-59B459D13803}"/>
              </a:ext>
            </a:extLst>
          </p:cNvPr>
          <p:cNvSpPr>
            <a:spLocks noGrp="1"/>
          </p:cNvSpPr>
          <p:nvPr>
            <p:ph idx="1"/>
          </p:nvPr>
        </p:nvSpPr>
        <p:spPr>
          <a:xfrm>
            <a:off x="677334" y="1556657"/>
            <a:ext cx="8596668" cy="4691743"/>
          </a:xfrm>
        </p:spPr>
        <p:txBody>
          <a:bodyPr/>
          <a:lstStyle/>
          <a:p>
            <a:r>
              <a:rPr lang="en-US" dirty="0"/>
              <a:t>Related type of pressure safety device.</a:t>
            </a:r>
          </a:p>
          <a:p>
            <a:r>
              <a:rPr lang="en-US" dirty="0"/>
              <a:t>A rupture disc is typically a metal diaphragm designed to rupture (break) at a specific pressure and temperature. </a:t>
            </a:r>
          </a:p>
          <a:p>
            <a:r>
              <a:rPr lang="en-US" dirty="0"/>
              <a:t>Commonly utilized in conjunction with a PSV.</a:t>
            </a:r>
          </a:p>
          <a:p>
            <a:r>
              <a:rPr lang="en-US" dirty="0"/>
              <a:t>Utilized most often on processed that can not tolerate any incidental leakage.</a:t>
            </a:r>
          </a:p>
          <a:p>
            <a:pPr lvl="1"/>
            <a:r>
              <a:rPr lang="en-US" dirty="0"/>
              <a:t>e.g. Extremely toxic or corrosive fluids.</a:t>
            </a:r>
          </a:p>
          <a:p>
            <a:r>
              <a:rPr lang="en-US" dirty="0"/>
              <a:t>Rupture discs help prevent incidental leakage by providing a primary seal between the fluid and the environment. </a:t>
            </a:r>
          </a:p>
          <a:p>
            <a:r>
              <a:rPr lang="en-US" dirty="0"/>
              <a:t>Rupture discs enhance PSV reliability by protecting the PSV from corrosive fluids.</a:t>
            </a:r>
          </a:p>
          <a:p>
            <a:r>
              <a:rPr lang="en-US" dirty="0"/>
              <a:t>Single use device.</a:t>
            </a:r>
          </a:p>
        </p:txBody>
      </p:sp>
      <p:pic>
        <p:nvPicPr>
          <p:cNvPr id="5" name="Picture 4">
            <a:extLst>
              <a:ext uri="{FF2B5EF4-FFF2-40B4-BE49-F238E27FC236}">
                <a16:creationId xmlns:a16="http://schemas.microsoft.com/office/drawing/2014/main" id="{8271165D-2796-4DBF-B0C7-E917832D7BCB}"/>
              </a:ext>
            </a:extLst>
          </p:cNvPr>
          <p:cNvPicPr>
            <a:picLocks noChangeAspect="1"/>
          </p:cNvPicPr>
          <p:nvPr/>
        </p:nvPicPr>
        <p:blipFill>
          <a:blip r:embed="rId2"/>
          <a:stretch>
            <a:fillRect/>
          </a:stretch>
        </p:blipFill>
        <p:spPr>
          <a:xfrm>
            <a:off x="9124949" y="2322286"/>
            <a:ext cx="2784445" cy="2731408"/>
          </a:xfrm>
          <a:prstGeom prst="rect">
            <a:avLst/>
          </a:prstGeom>
        </p:spPr>
      </p:pic>
      <p:sp>
        <p:nvSpPr>
          <p:cNvPr id="4" name="Date Placeholder 3">
            <a:extLst>
              <a:ext uri="{FF2B5EF4-FFF2-40B4-BE49-F238E27FC236}">
                <a16:creationId xmlns:a16="http://schemas.microsoft.com/office/drawing/2014/main" id="{505DA80C-41AA-4AA1-A1A6-FC50840A2CA4}"/>
              </a:ext>
            </a:extLst>
          </p:cNvPr>
          <p:cNvSpPr>
            <a:spLocks noGrp="1"/>
          </p:cNvSpPr>
          <p:nvPr>
            <p:ph type="dt" sz="half" idx="10"/>
          </p:nvPr>
        </p:nvSpPr>
        <p:spPr/>
        <p:txBody>
          <a:bodyPr/>
          <a:lstStyle/>
          <a:p>
            <a:fld id="{6C9BB703-BCA6-485F-A018-A408EF89D377}" type="datetime1">
              <a:rPr lang="en-US" smtClean="0"/>
              <a:t>2/21/2018</a:t>
            </a:fld>
            <a:endParaRPr lang="en-US" dirty="0"/>
          </a:p>
        </p:txBody>
      </p:sp>
      <p:sp>
        <p:nvSpPr>
          <p:cNvPr id="6" name="Footer Placeholder 5">
            <a:extLst>
              <a:ext uri="{FF2B5EF4-FFF2-40B4-BE49-F238E27FC236}">
                <a16:creationId xmlns:a16="http://schemas.microsoft.com/office/drawing/2014/main" id="{BB95A88B-CA2A-42AB-976C-87134DA53A68}"/>
              </a:ext>
            </a:extLst>
          </p:cNvPr>
          <p:cNvSpPr>
            <a:spLocks noGrp="1"/>
          </p:cNvSpPr>
          <p:nvPr>
            <p:ph type="ftr" sz="quarter" idx="11"/>
          </p:nvPr>
        </p:nvSpPr>
        <p:spPr/>
        <p:txBody>
          <a:bodyPr/>
          <a:lstStyle/>
          <a:p>
            <a:r>
              <a:rPr lang="en-US"/>
              <a:t>ICC Process Operations             ENGT-1220 Rev A</a:t>
            </a:r>
            <a:endParaRPr lang="en-US" dirty="0"/>
          </a:p>
        </p:txBody>
      </p:sp>
      <p:sp>
        <p:nvSpPr>
          <p:cNvPr id="7" name="Slide Number Placeholder 6">
            <a:extLst>
              <a:ext uri="{FF2B5EF4-FFF2-40B4-BE49-F238E27FC236}">
                <a16:creationId xmlns:a16="http://schemas.microsoft.com/office/drawing/2014/main" id="{287ABD05-8252-49D1-BCA4-73A320EB8039}"/>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599998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0445A-9452-435C-8423-CD1801BC7937}"/>
              </a:ext>
            </a:extLst>
          </p:cNvPr>
          <p:cNvSpPr>
            <a:spLocks noGrp="1"/>
          </p:cNvSpPr>
          <p:nvPr>
            <p:ph type="title"/>
          </p:nvPr>
        </p:nvSpPr>
        <p:spPr/>
        <p:txBody>
          <a:bodyPr/>
          <a:lstStyle/>
          <a:p>
            <a:r>
              <a:rPr lang="en-US" dirty="0">
                <a:solidFill>
                  <a:schemeClr val="accent1">
                    <a:lumMod val="50000"/>
                  </a:schemeClr>
                </a:solidFill>
              </a:rPr>
              <a:t>Pressure/Vacuum Reliefs</a:t>
            </a:r>
          </a:p>
        </p:txBody>
      </p:sp>
      <p:sp>
        <p:nvSpPr>
          <p:cNvPr id="3" name="Content Placeholder 2">
            <a:extLst>
              <a:ext uri="{FF2B5EF4-FFF2-40B4-BE49-F238E27FC236}">
                <a16:creationId xmlns:a16="http://schemas.microsoft.com/office/drawing/2014/main" id="{7A0E6D9F-F70B-436A-BD78-1C505E81187A}"/>
              </a:ext>
            </a:extLst>
          </p:cNvPr>
          <p:cNvSpPr>
            <a:spLocks noGrp="1"/>
          </p:cNvSpPr>
          <p:nvPr>
            <p:ph idx="1"/>
          </p:nvPr>
        </p:nvSpPr>
        <p:spPr/>
        <p:txBody>
          <a:bodyPr/>
          <a:lstStyle/>
          <a:p>
            <a:r>
              <a:rPr lang="en-US" dirty="0"/>
              <a:t>Protect vessels from both over and under pressure events.</a:t>
            </a:r>
          </a:p>
          <a:p>
            <a:r>
              <a:rPr lang="en-US" dirty="0"/>
              <a:t>Typically utilized on large low pressure storage tanks.</a:t>
            </a:r>
          </a:p>
          <a:p>
            <a:r>
              <a:rPr lang="en-US" dirty="0"/>
              <a:t>Low pressures and low vacuum conditions.</a:t>
            </a:r>
          </a:p>
          <a:p>
            <a:pPr lvl="1"/>
            <a:r>
              <a:rPr lang="en-US" dirty="0"/>
              <a:t>Typically set pressures:</a:t>
            </a:r>
          </a:p>
          <a:p>
            <a:pPr lvl="2"/>
            <a:r>
              <a:rPr lang="en-US" dirty="0"/>
              <a:t>Overpressure: &lt;2PSI, </a:t>
            </a:r>
          </a:p>
          <a:p>
            <a:pPr lvl="2"/>
            <a:r>
              <a:rPr lang="en-US" dirty="0"/>
              <a:t>Vacuum: &lt;-2PSI</a:t>
            </a:r>
          </a:p>
          <a:p>
            <a:pPr lvl="2"/>
            <a:r>
              <a:rPr lang="en-US" dirty="0"/>
              <a:t>Not uncommon to have setpoints of +/- 2 inches of water column (WC).</a:t>
            </a:r>
          </a:p>
          <a:p>
            <a:pPr lvl="2"/>
            <a:endParaRPr lang="en-US" dirty="0"/>
          </a:p>
          <a:p>
            <a:pPr marL="457200" lvl="1" indent="0">
              <a:buNone/>
            </a:pPr>
            <a:endParaRPr lang="en-US" dirty="0"/>
          </a:p>
        </p:txBody>
      </p:sp>
      <p:sp>
        <p:nvSpPr>
          <p:cNvPr id="4" name="Date Placeholder 3">
            <a:extLst>
              <a:ext uri="{FF2B5EF4-FFF2-40B4-BE49-F238E27FC236}">
                <a16:creationId xmlns:a16="http://schemas.microsoft.com/office/drawing/2014/main" id="{1A501DE3-B07F-4D32-968A-A1A18723C151}"/>
              </a:ext>
            </a:extLst>
          </p:cNvPr>
          <p:cNvSpPr>
            <a:spLocks noGrp="1"/>
          </p:cNvSpPr>
          <p:nvPr>
            <p:ph type="dt" sz="half" idx="10"/>
          </p:nvPr>
        </p:nvSpPr>
        <p:spPr/>
        <p:txBody>
          <a:bodyPr/>
          <a:lstStyle/>
          <a:p>
            <a:fld id="{740A53F2-4BB4-4D0D-9A6F-2B3FFB49EE03}" type="datetime1">
              <a:rPr lang="en-US" smtClean="0"/>
              <a:t>2/21/2018</a:t>
            </a:fld>
            <a:endParaRPr lang="en-US" dirty="0"/>
          </a:p>
        </p:txBody>
      </p:sp>
      <p:sp>
        <p:nvSpPr>
          <p:cNvPr id="5" name="Footer Placeholder 4">
            <a:extLst>
              <a:ext uri="{FF2B5EF4-FFF2-40B4-BE49-F238E27FC236}">
                <a16:creationId xmlns:a16="http://schemas.microsoft.com/office/drawing/2014/main" id="{C1BCB8AE-2B5F-4FA4-82B6-5879A5F5F2B8}"/>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84A5BA5B-4B1E-479E-952F-A3893D0B04CF}"/>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54988367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809</TotalTime>
  <Words>1828</Words>
  <Application>Microsoft Office PowerPoint</Application>
  <PresentationFormat>Widescreen</PresentationFormat>
  <Paragraphs>296</Paragraphs>
  <Slides>35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Calibri</vt:lpstr>
      <vt:lpstr>Trebuchet MS</vt:lpstr>
      <vt:lpstr>Wingdings 3</vt:lpstr>
      <vt:lpstr>Facet</vt:lpstr>
      <vt:lpstr>Welcome to: The Wonderful World of Valves</vt:lpstr>
      <vt:lpstr>Valves</vt:lpstr>
      <vt:lpstr>Valve Classifications</vt:lpstr>
      <vt:lpstr>Pressure Safety Valves (PSV)</vt:lpstr>
      <vt:lpstr>PSV Program Requirements</vt:lpstr>
      <vt:lpstr>PSV</vt:lpstr>
      <vt:lpstr>PSV</vt:lpstr>
      <vt:lpstr>Rupture Disc’s</vt:lpstr>
      <vt:lpstr>Pressure/Vacuum Reliefs</vt:lpstr>
      <vt:lpstr>Pressure/Vacuum Reliefs</vt:lpstr>
      <vt:lpstr>Pressure/Vacuum Reliefs</vt:lpstr>
      <vt:lpstr>Bad things happens when PSV’s Fail</vt:lpstr>
      <vt:lpstr>Relief Valve References</vt:lpstr>
      <vt:lpstr>Isolation (block) Valves</vt:lpstr>
      <vt:lpstr>Isolation (block) Valves</vt:lpstr>
      <vt:lpstr>Manual Valves</vt:lpstr>
      <vt:lpstr>Manual Valve ISA Symbology </vt:lpstr>
      <vt:lpstr>Manual Valve Examples</vt:lpstr>
      <vt:lpstr>Manual Valve Examples</vt:lpstr>
      <vt:lpstr>Automated Isolation Valves</vt:lpstr>
      <vt:lpstr>Automated Isolation Valves</vt:lpstr>
      <vt:lpstr>PowerPoint Presentation</vt:lpstr>
      <vt:lpstr>AOV, MOV, SOV Valve Symbols</vt:lpstr>
      <vt:lpstr>Control Valves</vt:lpstr>
      <vt:lpstr>Nomenclature: Control Valve Assembly Components </vt:lpstr>
      <vt:lpstr>Control Valve Types</vt:lpstr>
      <vt:lpstr>Control Valve ISA Symbols</vt:lpstr>
      <vt:lpstr>Other Types of Valves</vt:lpstr>
      <vt:lpstr>Other Types of Valves</vt:lpstr>
      <vt:lpstr>Other Types of Valves</vt:lpstr>
      <vt:lpstr>Other Types of Valves</vt:lpstr>
      <vt:lpstr>Other Types of Valves</vt:lpstr>
      <vt:lpstr>Valve Operational Concerns</vt:lpstr>
      <vt:lpstr>Valve Operational Concerns</vt:lpstr>
      <vt:lpstr>Valve Operational Concerns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Valves</dc:title>
  <dc:creator>Thomas Raiche</dc:creator>
  <cp:lastModifiedBy>Thomas Raiche</cp:lastModifiedBy>
  <cp:revision>84</cp:revision>
  <dcterms:created xsi:type="dcterms:W3CDTF">2017-08-02T18:47:11Z</dcterms:created>
  <dcterms:modified xsi:type="dcterms:W3CDTF">2018-02-21T21:57:42Z</dcterms:modified>
</cp:coreProperties>
</file>