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1"/>
  </p:notesMasterIdLst>
  <p:sldIdLst>
    <p:sldId id="295" r:id="rId2"/>
    <p:sldId id="263" r:id="rId3"/>
    <p:sldId id="271" r:id="rId4"/>
    <p:sldId id="264" r:id="rId5"/>
    <p:sldId id="265" r:id="rId6"/>
    <p:sldId id="266" r:id="rId7"/>
    <p:sldId id="268" r:id="rId8"/>
    <p:sldId id="272" r:id="rId9"/>
    <p:sldId id="269" r:id="rId10"/>
    <p:sldId id="267" r:id="rId11"/>
    <p:sldId id="278" r:id="rId12"/>
    <p:sldId id="270" r:id="rId13"/>
    <p:sldId id="276" r:id="rId14"/>
    <p:sldId id="274" r:id="rId15"/>
    <p:sldId id="273" r:id="rId16"/>
    <p:sldId id="277" r:id="rId17"/>
    <p:sldId id="275" r:id="rId18"/>
    <p:sldId id="280" r:id="rId19"/>
    <p:sldId id="279" r:id="rId20"/>
    <p:sldId id="285" r:id="rId21"/>
    <p:sldId id="281" r:id="rId22"/>
    <p:sldId id="283" r:id="rId23"/>
    <p:sldId id="284" r:id="rId24"/>
    <p:sldId id="286" r:id="rId25"/>
    <p:sldId id="291" r:id="rId26"/>
    <p:sldId id="292" r:id="rId27"/>
    <p:sldId id="282" r:id="rId28"/>
    <p:sldId id="290" r:id="rId29"/>
    <p:sldId id="293"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2" autoAdjust="0"/>
    <p:restoredTop sz="94660"/>
  </p:normalViewPr>
  <p:slideViewPr>
    <p:cSldViewPr snapToGrid="0">
      <p:cViewPr varScale="1">
        <p:scale>
          <a:sx n="70" d="100"/>
          <a:sy n="70" d="100"/>
        </p:scale>
        <p:origin x="90" y="50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D90A2-EED7-4873-A576-479312EC7C96}" type="datetimeFigureOut">
              <a:rPr lang="en-US" smtClean="0"/>
              <a:t>2/21/2018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796A02-C55A-4082-BE84-E4FB27B7B83E}" type="slidenum">
              <a:rPr lang="en-US" smtClean="0"/>
              <a:t>‹#›</a:t>
            </a:fld>
            <a:endParaRPr lang="en-US" dirty="0"/>
          </a:p>
        </p:txBody>
      </p:sp>
    </p:spTree>
    <p:extLst>
      <p:ext uri="{BB962C8B-B14F-4D97-AF65-F5344CB8AC3E}">
        <p14:creationId xmlns:p14="http://schemas.microsoft.com/office/powerpoint/2010/main" val="2778768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8502BF-6F71-4928-B375-BAE1CDDD15EC}"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7F030E3-4427-44E6-8012-C38F6E977857}"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9516B0F-9816-4364-85DE-9A9D5AF593B9}"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2EE9922C-7F56-41F7-8C2E-6FAF5C281B13}"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4E2F584-98FE-45C4-B630-718E3EB1FC17}"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A86879A8-EF88-4049-8D82-482E87F6C503}"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119A3B-4A99-4D4B-ADBF-502CB3BAFB82}"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796F47F-9D2B-4F83-9525-F391A7ABD7F4}"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82233F-5404-43F9-8D79-7150DFDC0D49}"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F343B56-9895-4AA4-AE25-0FC68EA9618A}" type="datetime1">
              <a:rPr lang="en-US" smtClean="0"/>
              <a:t>2/21/2018</a:t>
            </a:fld>
            <a:endParaRPr lang="en-US" dirty="0"/>
          </a:p>
        </p:txBody>
      </p:sp>
      <p:sp>
        <p:nvSpPr>
          <p:cNvPr id="5" name="Footer Placeholder 4"/>
          <p:cNvSpPr>
            <a:spLocks noGrp="1"/>
          </p:cNvSpPr>
          <p:nvPr>
            <p:ph type="ftr" sz="quarter" idx="11"/>
          </p:nvPr>
        </p:nvSpPr>
        <p:spPr/>
        <p:txBody>
          <a:bodyPr/>
          <a:lstStyle/>
          <a:p>
            <a:r>
              <a:rPr lang="en-US"/>
              <a:t>ICC Process Operations             ENGT-1220 Rev A</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5EE4CE-7C61-45FF-8C90-FB181CF42170}"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4766A9-4C20-4AFC-A0E4-063E00D31642}" type="datetime1">
              <a:rPr lang="en-US" smtClean="0"/>
              <a:t>2/21/2018</a:t>
            </a:fld>
            <a:endParaRPr lang="en-US" dirty="0"/>
          </a:p>
        </p:txBody>
      </p:sp>
      <p:sp>
        <p:nvSpPr>
          <p:cNvPr id="8" name="Footer Placeholder 7"/>
          <p:cNvSpPr>
            <a:spLocks noGrp="1"/>
          </p:cNvSpPr>
          <p:nvPr>
            <p:ph type="ftr" sz="quarter" idx="11"/>
          </p:nvPr>
        </p:nvSpPr>
        <p:spPr/>
        <p:txBody>
          <a:bodyPr/>
          <a:lstStyle/>
          <a:p>
            <a:r>
              <a:rPr lang="en-US"/>
              <a:t>ICC Process Operations             ENGT-1220 Rev A</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422899-4DD4-4187-ACEF-1D963FAF3EDA}" type="datetime1">
              <a:rPr lang="en-US" smtClean="0"/>
              <a:t>2/21/2018</a:t>
            </a:fld>
            <a:endParaRPr lang="en-US" dirty="0"/>
          </a:p>
        </p:txBody>
      </p:sp>
      <p:sp>
        <p:nvSpPr>
          <p:cNvPr id="4" name="Footer Placeholder 3"/>
          <p:cNvSpPr>
            <a:spLocks noGrp="1"/>
          </p:cNvSpPr>
          <p:nvPr>
            <p:ph type="ftr" sz="quarter" idx="11"/>
          </p:nvPr>
        </p:nvSpPr>
        <p:spPr/>
        <p:txBody>
          <a:bodyPr/>
          <a:lstStyle/>
          <a:p>
            <a:r>
              <a:rPr lang="en-US"/>
              <a:t>ICC Process Operations             ENGT-1220 Rev A</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3CA4FD-C2EE-4286-B921-7D5B47E07A4C}" type="datetime1">
              <a:rPr lang="en-US" smtClean="0"/>
              <a:t>2/21/2018</a:t>
            </a:fld>
            <a:endParaRPr lang="en-US" dirty="0"/>
          </a:p>
        </p:txBody>
      </p:sp>
      <p:sp>
        <p:nvSpPr>
          <p:cNvPr id="3" name="Footer Placeholder 2"/>
          <p:cNvSpPr>
            <a:spLocks noGrp="1"/>
          </p:cNvSpPr>
          <p:nvPr>
            <p:ph type="ftr" sz="quarter" idx="11"/>
          </p:nvPr>
        </p:nvSpPr>
        <p:spPr/>
        <p:txBody>
          <a:bodyPr/>
          <a:lstStyle/>
          <a:p>
            <a:r>
              <a:rPr lang="en-US"/>
              <a:t>ICC Process Operations             ENGT-1220 Rev A</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99895E0-FA20-4F81-BF59-264F6445FE18}"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485B8D6-38D5-4835-A761-398B2834FEAE}" type="datetime1">
              <a:rPr lang="en-US" smtClean="0"/>
              <a:t>2/21/2018</a:t>
            </a:fld>
            <a:endParaRPr lang="en-US" dirty="0"/>
          </a:p>
        </p:txBody>
      </p:sp>
      <p:sp>
        <p:nvSpPr>
          <p:cNvPr id="6" name="Footer Placeholder 5"/>
          <p:cNvSpPr>
            <a:spLocks noGrp="1"/>
          </p:cNvSpPr>
          <p:nvPr>
            <p:ph type="ftr" sz="quarter" idx="11"/>
          </p:nvPr>
        </p:nvSpPr>
        <p:spPr/>
        <p:txBody>
          <a:bodyPr/>
          <a:lstStyle/>
          <a:p>
            <a:r>
              <a:rPr lang="en-US"/>
              <a:t>ICC Process Operations             ENGT-1220 Rev A</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69DE30B-98E8-4D29-8BD3-64113C120703}" type="datetime1">
              <a:rPr lang="en-US" smtClean="0"/>
              <a:t>2/21/2018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ICC Process Operations             ENGT-1220 Rev A</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hf hdr="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g"/></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1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1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2.xml"/><Relationship Id="rId5" Type="http://schemas.openxmlformats.org/officeDocument/2006/relationships/image" Target="../media/image33.jp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2.xml"/><Relationship Id="rId5" Type="http://schemas.openxmlformats.org/officeDocument/2006/relationships/image" Target="../media/image38.jp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g"/><Relationship Id="rId1" Type="http://schemas.openxmlformats.org/officeDocument/2006/relationships/slideLayout" Target="../slideLayouts/slideLayout2.xml"/><Relationship Id="rId5" Type="http://schemas.openxmlformats.org/officeDocument/2006/relationships/image" Target="../media/image44.jpg"/><Relationship Id="rId4" Type="http://schemas.openxmlformats.org/officeDocument/2006/relationships/image" Target="../media/image4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EC61D-8496-45D3-BA4A-F38E228A51B5}"/>
              </a:ext>
            </a:extLst>
          </p:cNvPr>
          <p:cNvSpPr>
            <a:spLocks noGrp="1"/>
          </p:cNvSpPr>
          <p:nvPr>
            <p:ph type="title"/>
          </p:nvPr>
        </p:nvSpPr>
        <p:spPr/>
        <p:txBody>
          <a:bodyPr>
            <a:normAutofit fontScale="90000"/>
          </a:bodyPr>
          <a:lstStyle/>
          <a:p>
            <a:r>
              <a:rPr lang="en-US" sz="4800" dirty="0"/>
              <a:t>Process Operations Technical I</a:t>
            </a:r>
          </a:p>
        </p:txBody>
      </p:sp>
      <p:sp>
        <p:nvSpPr>
          <p:cNvPr id="3" name="Content Placeholder 2">
            <a:extLst>
              <a:ext uri="{FF2B5EF4-FFF2-40B4-BE49-F238E27FC236}">
                <a16:creationId xmlns:a16="http://schemas.microsoft.com/office/drawing/2014/main" id="{A2A9B02D-56EC-4546-B53C-C6BB9E5CB5FB}"/>
              </a:ext>
            </a:extLst>
          </p:cNvPr>
          <p:cNvSpPr>
            <a:spLocks noGrp="1"/>
          </p:cNvSpPr>
          <p:nvPr>
            <p:ph idx="1"/>
          </p:nvPr>
        </p:nvSpPr>
        <p:spPr/>
        <p:txBody>
          <a:bodyPr>
            <a:normAutofit/>
          </a:bodyPr>
          <a:lstStyle/>
          <a:p>
            <a:r>
              <a:rPr lang="en-US" sz="2800" dirty="0"/>
              <a:t>Gauges &amp; Gauging</a:t>
            </a:r>
          </a:p>
          <a:p>
            <a:pPr lvl="1"/>
            <a:r>
              <a:rPr lang="en-US" sz="2400" dirty="0"/>
              <a:t>Local indicators of a specific fluid property</a:t>
            </a:r>
          </a:p>
          <a:p>
            <a:pPr lvl="2"/>
            <a:r>
              <a:rPr lang="en-US" sz="2200" dirty="0"/>
              <a:t>Pressure, Temperature, Level, Flow</a:t>
            </a:r>
          </a:p>
        </p:txBody>
      </p:sp>
      <p:sp>
        <p:nvSpPr>
          <p:cNvPr id="4" name="Date Placeholder 3">
            <a:extLst>
              <a:ext uri="{FF2B5EF4-FFF2-40B4-BE49-F238E27FC236}">
                <a16:creationId xmlns:a16="http://schemas.microsoft.com/office/drawing/2014/main" id="{1202597C-B584-4046-8CFE-140EFC602F95}"/>
              </a:ext>
            </a:extLst>
          </p:cNvPr>
          <p:cNvSpPr>
            <a:spLocks noGrp="1"/>
          </p:cNvSpPr>
          <p:nvPr>
            <p:ph type="dt" sz="half" idx="10"/>
          </p:nvPr>
        </p:nvSpPr>
        <p:spPr/>
        <p:txBody>
          <a:bodyPr/>
          <a:lstStyle/>
          <a:p>
            <a:fld id="{60EAF51E-5E36-476D-A9CB-9BA74C383374}" type="datetime1">
              <a:rPr lang="en-US" smtClean="0"/>
              <a:t>2/21/2018</a:t>
            </a:fld>
            <a:endParaRPr lang="en-US" dirty="0"/>
          </a:p>
        </p:txBody>
      </p:sp>
      <p:sp>
        <p:nvSpPr>
          <p:cNvPr id="5" name="Footer Placeholder 4">
            <a:extLst>
              <a:ext uri="{FF2B5EF4-FFF2-40B4-BE49-F238E27FC236}">
                <a16:creationId xmlns:a16="http://schemas.microsoft.com/office/drawing/2014/main" id="{2DB8BDFF-7401-48E1-B7E5-EC5325420B83}"/>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85F58288-848E-4775-B85C-036E7858D6AF}"/>
              </a:ext>
            </a:extLst>
          </p:cNvPr>
          <p:cNvSpPr>
            <a:spLocks noGrp="1"/>
          </p:cNvSpPr>
          <p:nvPr>
            <p:ph type="sldNum" sz="quarter" idx="12"/>
          </p:nvPr>
        </p:nvSpPr>
        <p:spPr/>
        <p:txBody>
          <a:bodyPr/>
          <a:lstStyle/>
          <a:p>
            <a:fld id="{D57F1E4F-1CFF-5643-939E-217C01CDF565}" type="slidenum">
              <a:rPr lang="en-US" smtClean="0"/>
              <a:pPr/>
              <a:t>1</a:t>
            </a:fld>
            <a:endParaRPr lang="en-US" dirty="0"/>
          </a:p>
        </p:txBody>
      </p:sp>
      <p:pic>
        <p:nvPicPr>
          <p:cNvPr id="7" name="Picture 6">
            <a:extLst>
              <a:ext uri="{FF2B5EF4-FFF2-40B4-BE49-F238E27FC236}">
                <a16:creationId xmlns:a16="http://schemas.microsoft.com/office/drawing/2014/main" id="{EC9C6B2E-28FA-4C3B-BF6B-FE781ECDD91B}"/>
              </a:ext>
            </a:extLst>
          </p:cNvPr>
          <p:cNvPicPr>
            <a:picLocks noChangeAspect="1"/>
          </p:cNvPicPr>
          <p:nvPr/>
        </p:nvPicPr>
        <p:blipFill>
          <a:blip r:embed="rId2"/>
          <a:stretch>
            <a:fillRect/>
          </a:stretch>
        </p:blipFill>
        <p:spPr>
          <a:xfrm>
            <a:off x="1827212" y="5471890"/>
            <a:ext cx="762000" cy="762000"/>
          </a:xfrm>
          <a:prstGeom prst="rect">
            <a:avLst/>
          </a:prstGeom>
        </p:spPr>
      </p:pic>
      <p:sp>
        <p:nvSpPr>
          <p:cNvPr id="8" name="Rectangle 7">
            <a:extLst>
              <a:ext uri="{FF2B5EF4-FFF2-40B4-BE49-F238E27FC236}">
                <a16:creationId xmlns:a16="http://schemas.microsoft.com/office/drawing/2014/main" id="{EA62A3E1-EB23-42E2-BC08-435F50170554}"/>
              </a:ext>
            </a:extLst>
          </p:cNvPr>
          <p:cNvSpPr/>
          <p:nvPr/>
        </p:nvSpPr>
        <p:spPr>
          <a:xfrm>
            <a:off x="2589212" y="5549669"/>
            <a:ext cx="701040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Tree>
    <p:extLst>
      <p:ext uri="{BB962C8B-B14F-4D97-AF65-F5344CB8AC3E}">
        <p14:creationId xmlns:p14="http://schemas.microsoft.com/office/powerpoint/2010/main" val="374321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93E31-DAC6-4BEB-8697-589011CEF5C0}"/>
              </a:ext>
            </a:extLst>
          </p:cNvPr>
          <p:cNvSpPr>
            <a:spLocks noGrp="1"/>
          </p:cNvSpPr>
          <p:nvPr>
            <p:ph type="title"/>
          </p:nvPr>
        </p:nvSpPr>
        <p:spPr/>
        <p:txBody>
          <a:bodyPr/>
          <a:lstStyle/>
          <a:p>
            <a:r>
              <a:rPr lang="en-US" dirty="0"/>
              <a:t>Local Pressure Indicators (Gauges)</a:t>
            </a:r>
          </a:p>
        </p:txBody>
      </p:sp>
      <p:sp>
        <p:nvSpPr>
          <p:cNvPr id="3" name="Content Placeholder 2">
            <a:extLst>
              <a:ext uri="{FF2B5EF4-FFF2-40B4-BE49-F238E27FC236}">
                <a16:creationId xmlns:a16="http://schemas.microsoft.com/office/drawing/2014/main" id="{1E60B227-4EAD-47F8-80C5-8DF5A64104CF}"/>
              </a:ext>
            </a:extLst>
          </p:cNvPr>
          <p:cNvSpPr>
            <a:spLocks noGrp="1"/>
          </p:cNvSpPr>
          <p:nvPr>
            <p:ph idx="1"/>
          </p:nvPr>
        </p:nvSpPr>
        <p:spPr>
          <a:xfrm>
            <a:off x="2589212" y="2133599"/>
            <a:ext cx="8915400" cy="4321629"/>
          </a:xfrm>
        </p:spPr>
        <p:txBody>
          <a:bodyPr>
            <a:normAutofit/>
          </a:bodyPr>
          <a:lstStyle/>
          <a:p>
            <a:r>
              <a:rPr lang="en-US" dirty="0">
                <a:latin typeface="Constantia" panose="02030602050306030303" pitchFamily="18" charset="0"/>
              </a:rPr>
              <a:t>What is Pressure?</a:t>
            </a:r>
          </a:p>
          <a:p>
            <a:pPr lvl="1"/>
            <a:r>
              <a:rPr lang="en-US" dirty="0">
                <a:latin typeface="Constantia" panose="02030602050306030303" pitchFamily="18" charset="0"/>
              </a:rPr>
              <a:t>Force per Unit of Area</a:t>
            </a:r>
          </a:p>
          <a:p>
            <a:pPr lvl="1"/>
            <a:r>
              <a:rPr lang="en-US" dirty="0">
                <a:latin typeface="Constantia" panose="02030602050306030303" pitchFamily="18" charset="0"/>
              </a:rPr>
              <a:t>Common Imperial Units of Pressure Measure:</a:t>
            </a:r>
          </a:p>
          <a:p>
            <a:pPr lvl="2"/>
            <a:r>
              <a:rPr lang="en-US" dirty="0">
                <a:latin typeface="Constantia" panose="02030602050306030303" pitchFamily="18" charset="0"/>
              </a:rPr>
              <a:t>Pounds per Square Inch Gauge (PSIG) (Commonly noted as just PSI)</a:t>
            </a:r>
          </a:p>
          <a:p>
            <a:pPr lvl="2"/>
            <a:r>
              <a:rPr lang="en-US" dirty="0">
                <a:latin typeface="Constantia" panose="02030602050306030303" pitchFamily="18" charset="0"/>
              </a:rPr>
              <a:t>Pounds per Square Inch Absolute (PSIA)</a:t>
            </a:r>
          </a:p>
          <a:p>
            <a:pPr lvl="2"/>
            <a:r>
              <a:rPr lang="en-US" dirty="0">
                <a:latin typeface="Constantia" panose="02030602050306030303" pitchFamily="18" charset="0"/>
              </a:rPr>
              <a:t>Others: inHg, in of H2O (“wc), Feet of water, Feet of Head</a:t>
            </a:r>
          </a:p>
          <a:p>
            <a:pPr lvl="1"/>
            <a:r>
              <a:rPr lang="en-US" dirty="0">
                <a:latin typeface="Constantia" panose="02030602050306030303" pitchFamily="18" charset="0"/>
              </a:rPr>
              <a:t>Common Metric:</a:t>
            </a:r>
          </a:p>
          <a:p>
            <a:pPr lvl="2"/>
            <a:r>
              <a:rPr lang="en-US" dirty="0">
                <a:latin typeface="Constantia" panose="02030602050306030303" pitchFamily="18" charset="0"/>
              </a:rPr>
              <a:t>Bar</a:t>
            </a:r>
          </a:p>
          <a:p>
            <a:pPr lvl="2"/>
            <a:r>
              <a:rPr lang="en-US" dirty="0">
                <a:latin typeface="Constantia" panose="02030602050306030303" pitchFamily="18" charset="0"/>
              </a:rPr>
              <a:t>mmHg</a:t>
            </a:r>
          </a:p>
          <a:p>
            <a:pPr lvl="2"/>
            <a:r>
              <a:rPr lang="en-US" dirty="0">
                <a:latin typeface="Constantia" panose="02030602050306030303" pitchFamily="18" charset="0"/>
              </a:rPr>
              <a:t>Kilograms per Centimeter Squared (Kg/cm</a:t>
            </a:r>
            <a:r>
              <a:rPr lang="en-US" baseline="50000" dirty="0">
                <a:latin typeface="Constantia" panose="02030602050306030303" pitchFamily="18" charset="0"/>
              </a:rPr>
              <a:t>2</a:t>
            </a:r>
            <a:r>
              <a:rPr lang="en-US" dirty="0">
                <a:latin typeface="Constantia" panose="02030602050306030303" pitchFamily="18" charset="0"/>
              </a:rPr>
              <a:t>)</a:t>
            </a:r>
          </a:p>
          <a:p>
            <a:pPr lvl="2"/>
            <a:r>
              <a:rPr lang="en-US" dirty="0">
                <a:latin typeface="Constantia" panose="02030602050306030303" pitchFamily="18" charset="0"/>
              </a:rPr>
              <a:t>Kilopascals </a:t>
            </a:r>
          </a:p>
        </p:txBody>
      </p:sp>
      <p:sp>
        <p:nvSpPr>
          <p:cNvPr id="4" name="Date Placeholder 3">
            <a:extLst>
              <a:ext uri="{FF2B5EF4-FFF2-40B4-BE49-F238E27FC236}">
                <a16:creationId xmlns:a16="http://schemas.microsoft.com/office/drawing/2014/main" id="{7C8B5A00-E2C0-476C-B96F-BB0741B51944}"/>
              </a:ext>
            </a:extLst>
          </p:cNvPr>
          <p:cNvSpPr>
            <a:spLocks noGrp="1"/>
          </p:cNvSpPr>
          <p:nvPr>
            <p:ph type="dt" sz="half" idx="10"/>
          </p:nvPr>
        </p:nvSpPr>
        <p:spPr/>
        <p:txBody>
          <a:bodyPr/>
          <a:lstStyle/>
          <a:p>
            <a:fld id="{EC62537A-9D86-428B-B0BF-D8B33D68ED1A}" type="datetime1">
              <a:rPr lang="en-US" smtClean="0"/>
              <a:t>2/21/2018</a:t>
            </a:fld>
            <a:endParaRPr lang="en-US" dirty="0"/>
          </a:p>
        </p:txBody>
      </p:sp>
      <p:sp>
        <p:nvSpPr>
          <p:cNvPr id="5" name="Footer Placeholder 4">
            <a:extLst>
              <a:ext uri="{FF2B5EF4-FFF2-40B4-BE49-F238E27FC236}">
                <a16:creationId xmlns:a16="http://schemas.microsoft.com/office/drawing/2014/main" id="{F4E5EA56-3B31-4C8D-85A6-6569F4C72782}"/>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42CFC2D9-5B8C-4888-9413-4CA09C83CA2B}"/>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757554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500"/>
                                        <p:tgtEl>
                                          <p:spTgt spid="3">
                                            <p:txEl>
                                              <p:pRg st="8" end="8"/>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BE46E-6234-4079-860B-65BD35BFAF5C}"/>
              </a:ext>
            </a:extLst>
          </p:cNvPr>
          <p:cNvSpPr>
            <a:spLocks noGrp="1"/>
          </p:cNvSpPr>
          <p:nvPr>
            <p:ph type="title"/>
          </p:nvPr>
        </p:nvSpPr>
        <p:spPr/>
        <p:txBody>
          <a:bodyPr/>
          <a:lstStyle/>
          <a:p>
            <a:r>
              <a:rPr lang="en-US" dirty="0"/>
              <a:t>Local Pressure Indicators (Gauges)</a:t>
            </a:r>
          </a:p>
        </p:txBody>
      </p:sp>
      <p:sp>
        <p:nvSpPr>
          <p:cNvPr id="3" name="Content Placeholder 2">
            <a:extLst>
              <a:ext uri="{FF2B5EF4-FFF2-40B4-BE49-F238E27FC236}">
                <a16:creationId xmlns:a16="http://schemas.microsoft.com/office/drawing/2014/main" id="{F4ADD8E6-C608-4A1F-A2B0-5C7EF9B877BA}"/>
              </a:ext>
            </a:extLst>
          </p:cNvPr>
          <p:cNvSpPr>
            <a:spLocks noGrp="1"/>
          </p:cNvSpPr>
          <p:nvPr>
            <p:ph idx="1"/>
          </p:nvPr>
        </p:nvSpPr>
        <p:spPr>
          <a:xfrm>
            <a:off x="2589212" y="2133599"/>
            <a:ext cx="8915400" cy="4441371"/>
          </a:xfrm>
        </p:spPr>
        <p:txBody>
          <a:bodyPr>
            <a:normAutofit/>
          </a:bodyPr>
          <a:lstStyle/>
          <a:p>
            <a:r>
              <a:rPr lang="en-US" dirty="0">
                <a:latin typeface="Constantia" panose="02030602050306030303" pitchFamily="18" charset="0"/>
              </a:rPr>
              <a:t>Other Pressure Measurements?</a:t>
            </a:r>
          </a:p>
          <a:p>
            <a:pPr lvl="1"/>
            <a:r>
              <a:rPr lang="en-US" dirty="0">
                <a:latin typeface="Constantia" panose="02030602050306030303" pitchFamily="18" charset="0"/>
              </a:rPr>
              <a:t>Differential Pressure</a:t>
            </a:r>
          </a:p>
          <a:p>
            <a:pPr lvl="2"/>
            <a:r>
              <a:rPr lang="en-US" dirty="0">
                <a:latin typeface="Constantia" panose="02030602050306030303" pitchFamily="18" charset="0"/>
              </a:rPr>
              <a:t>What is Differential Pressure</a:t>
            </a:r>
          </a:p>
          <a:p>
            <a:pPr lvl="2"/>
            <a:r>
              <a:rPr lang="en-US" dirty="0">
                <a:latin typeface="Constantia" panose="02030602050306030303" pitchFamily="18" charset="0"/>
              </a:rPr>
              <a:t>A measurement of the difference in pressure between to two points</a:t>
            </a:r>
          </a:p>
          <a:p>
            <a:pPr lvl="3"/>
            <a:r>
              <a:rPr lang="en-US" sz="1400" dirty="0">
                <a:latin typeface="Constantia" panose="02030602050306030303" pitchFamily="18" charset="0"/>
              </a:rPr>
              <a:t>Can be directly measured or calculated</a:t>
            </a:r>
          </a:p>
          <a:p>
            <a:pPr lvl="3"/>
            <a:r>
              <a:rPr lang="en-US" sz="1400" dirty="0">
                <a:latin typeface="Constantia" panose="02030602050306030303" pitchFamily="18" charset="0"/>
              </a:rPr>
              <a:t>Common short hand: DP, </a:t>
            </a:r>
            <a:r>
              <a:rPr lang="el-GR" sz="1400" dirty="0">
                <a:latin typeface="Constantia" panose="02030602050306030303" pitchFamily="18" charset="0"/>
              </a:rPr>
              <a:t>Δ</a:t>
            </a:r>
            <a:r>
              <a:rPr lang="en-US" sz="1400" dirty="0">
                <a:latin typeface="Constantia" panose="02030602050306030303" pitchFamily="18" charset="0"/>
              </a:rPr>
              <a:t>P</a:t>
            </a:r>
          </a:p>
          <a:p>
            <a:pPr lvl="2"/>
            <a:r>
              <a:rPr lang="en-US" dirty="0">
                <a:latin typeface="Constantia" panose="02030602050306030303" pitchFamily="18" charset="0"/>
              </a:rPr>
              <a:t>Common Units: PSID, “wcd, BARD.</a:t>
            </a:r>
          </a:p>
          <a:p>
            <a:pPr lvl="1"/>
            <a:r>
              <a:rPr lang="en-US" dirty="0">
                <a:latin typeface="Constantia" panose="02030602050306030303" pitchFamily="18" charset="0"/>
              </a:rPr>
              <a:t>Vacuum </a:t>
            </a:r>
          </a:p>
          <a:p>
            <a:pPr lvl="2"/>
            <a:r>
              <a:rPr lang="en-US" dirty="0">
                <a:latin typeface="Constantia" panose="02030602050306030303" pitchFamily="18" charset="0"/>
              </a:rPr>
              <a:t>What is a Vacuum?</a:t>
            </a:r>
          </a:p>
          <a:p>
            <a:pPr lvl="2"/>
            <a:r>
              <a:rPr lang="en-US" dirty="0">
                <a:latin typeface="Constantia" panose="02030602050306030303" pitchFamily="18" charset="0"/>
              </a:rPr>
              <a:t>It is a pressure that is less then the surrounding atmospheric pressure</a:t>
            </a:r>
          </a:p>
          <a:p>
            <a:pPr lvl="2"/>
            <a:r>
              <a:rPr lang="en-US" dirty="0">
                <a:latin typeface="Constantia" panose="02030602050306030303" pitchFamily="18" charset="0"/>
              </a:rPr>
              <a:t>Common units are: PSIA, Torr,  “HG, -PSI</a:t>
            </a:r>
          </a:p>
          <a:p>
            <a:pPr marL="457200" lvl="1" indent="0">
              <a:buNone/>
            </a:pPr>
            <a:endParaRPr lang="en-US" dirty="0"/>
          </a:p>
          <a:p>
            <a:endParaRPr lang="en-US" dirty="0"/>
          </a:p>
        </p:txBody>
      </p:sp>
      <p:sp>
        <p:nvSpPr>
          <p:cNvPr id="4" name="Date Placeholder 3">
            <a:extLst>
              <a:ext uri="{FF2B5EF4-FFF2-40B4-BE49-F238E27FC236}">
                <a16:creationId xmlns:a16="http://schemas.microsoft.com/office/drawing/2014/main" id="{51B938E1-F480-4B59-ABEB-F74C04DB0B7C}"/>
              </a:ext>
            </a:extLst>
          </p:cNvPr>
          <p:cNvSpPr>
            <a:spLocks noGrp="1"/>
          </p:cNvSpPr>
          <p:nvPr>
            <p:ph type="dt" sz="half" idx="10"/>
          </p:nvPr>
        </p:nvSpPr>
        <p:spPr/>
        <p:txBody>
          <a:bodyPr/>
          <a:lstStyle/>
          <a:p>
            <a:fld id="{DB550051-D323-4716-A1F3-8F231BF3CBB5}" type="datetime1">
              <a:rPr lang="en-US" smtClean="0"/>
              <a:t>2/21/2018</a:t>
            </a:fld>
            <a:endParaRPr lang="en-US" dirty="0"/>
          </a:p>
        </p:txBody>
      </p:sp>
      <p:sp>
        <p:nvSpPr>
          <p:cNvPr id="5" name="Footer Placeholder 4">
            <a:extLst>
              <a:ext uri="{FF2B5EF4-FFF2-40B4-BE49-F238E27FC236}">
                <a16:creationId xmlns:a16="http://schemas.microsoft.com/office/drawing/2014/main" id="{4337BB95-3DFC-4657-B86D-8C756AB5DEBD}"/>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21AE9B8A-4738-4DA4-B81B-8B436CD15443}"/>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4294535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arn(inVertical)">
                                      <p:cBhvr>
                                        <p:cTn id="18" dur="500"/>
                                        <p:tgtEl>
                                          <p:spTgt spid="3">
                                            <p:txEl>
                                              <p:pRg st="4" end="4"/>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arn(inVertical)">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wipe(down)">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down)">
                                      <p:cBhvr>
                                        <p:cTn id="31" dur="500"/>
                                        <p:tgtEl>
                                          <p:spTgt spid="3">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nodeType="click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wheel(1)">
                                      <p:cBhvr>
                                        <p:cTn id="36" dur="2000"/>
                                        <p:tgtEl>
                                          <p:spTgt spid="3">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wheel(1)">
                                      <p:cBhvr>
                                        <p:cTn id="41"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0153A-1C10-4CEB-8026-765E95B02CDE}"/>
              </a:ext>
            </a:extLst>
          </p:cNvPr>
          <p:cNvSpPr>
            <a:spLocks noGrp="1"/>
          </p:cNvSpPr>
          <p:nvPr>
            <p:ph type="title"/>
          </p:nvPr>
        </p:nvSpPr>
        <p:spPr/>
        <p:txBody>
          <a:bodyPr/>
          <a:lstStyle/>
          <a:p>
            <a:r>
              <a:rPr lang="en-US" dirty="0"/>
              <a:t>Typical Pressure Gauges</a:t>
            </a:r>
          </a:p>
        </p:txBody>
      </p:sp>
      <p:sp>
        <p:nvSpPr>
          <p:cNvPr id="3" name="Content Placeholder 2">
            <a:extLst>
              <a:ext uri="{FF2B5EF4-FFF2-40B4-BE49-F238E27FC236}">
                <a16:creationId xmlns:a16="http://schemas.microsoft.com/office/drawing/2014/main" id="{95671AFE-99EA-42FD-9002-B7379A6D7C2C}"/>
              </a:ext>
            </a:extLst>
          </p:cNvPr>
          <p:cNvSpPr>
            <a:spLocks noGrp="1"/>
          </p:cNvSpPr>
          <p:nvPr>
            <p:ph idx="1"/>
          </p:nvPr>
        </p:nvSpPr>
        <p:spPr>
          <a:xfrm>
            <a:off x="2589212" y="2133600"/>
            <a:ext cx="3604759" cy="413657"/>
          </a:xfrm>
        </p:spPr>
        <p:txBody>
          <a:bodyPr/>
          <a:lstStyle/>
          <a:p>
            <a:r>
              <a:rPr lang="en-US" dirty="0"/>
              <a:t>Standard Pressure Gauges</a:t>
            </a:r>
          </a:p>
        </p:txBody>
      </p:sp>
      <p:pic>
        <p:nvPicPr>
          <p:cNvPr id="5" name="Picture 4">
            <a:extLst>
              <a:ext uri="{FF2B5EF4-FFF2-40B4-BE49-F238E27FC236}">
                <a16:creationId xmlns:a16="http://schemas.microsoft.com/office/drawing/2014/main" id="{83F45F91-7AA2-41B2-8A37-BCD90CACA91A}"/>
              </a:ext>
            </a:extLst>
          </p:cNvPr>
          <p:cNvPicPr>
            <a:picLocks noChangeAspect="1"/>
          </p:cNvPicPr>
          <p:nvPr/>
        </p:nvPicPr>
        <p:blipFill>
          <a:blip r:embed="rId2"/>
          <a:stretch>
            <a:fillRect/>
          </a:stretch>
        </p:blipFill>
        <p:spPr>
          <a:xfrm>
            <a:off x="2790710" y="3489827"/>
            <a:ext cx="2826318" cy="2721153"/>
          </a:xfrm>
          <a:prstGeom prst="rect">
            <a:avLst/>
          </a:prstGeom>
        </p:spPr>
      </p:pic>
      <p:pic>
        <p:nvPicPr>
          <p:cNvPr id="9" name="Picture 8">
            <a:extLst>
              <a:ext uri="{FF2B5EF4-FFF2-40B4-BE49-F238E27FC236}">
                <a16:creationId xmlns:a16="http://schemas.microsoft.com/office/drawing/2014/main" id="{A80CF75D-8C02-4899-980F-73E69C649959}"/>
              </a:ext>
            </a:extLst>
          </p:cNvPr>
          <p:cNvPicPr>
            <a:picLocks noChangeAspect="1"/>
          </p:cNvPicPr>
          <p:nvPr/>
        </p:nvPicPr>
        <p:blipFill>
          <a:blip r:embed="rId3"/>
          <a:stretch>
            <a:fillRect/>
          </a:stretch>
        </p:blipFill>
        <p:spPr>
          <a:xfrm>
            <a:off x="6770233" y="3457031"/>
            <a:ext cx="2341110" cy="2341110"/>
          </a:xfrm>
          <a:prstGeom prst="rect">
            <a:avLst/>
          </a:prstGeom>
        </p:spPr>
      </p:pic>
      <p:sp>
        <p:nvSpPr>
          <p:cNvPr id="4" name="Date Placeholder 3">
            <a:extLst>
              <a:ext uri="{FF2B5EF4-FFF2-40B4-BE49-F238E27FC236}">
                <a16:creationId xmlns:a16="http://schemas.microsoft.com/office/drawing/2014/main" id="{2C3AAC4E-0715-4733-946B-E54117E71932}"/>
              </a:ext>
            </a:extLst>
          </p:cNvPr>
          <p:cNvSpPr>
            <a:spLocks noGrp="1"/>
          </p:cNvSpPr>
          <p:nvPr>
            <p:ph type="dt" sz="half" idx="10"/>
          </p:nvPr>
        </p:nvSpPr>
        <p:spPr/>
        <p:txBody>
          <a:bodyPr/>
          <a:lstStyle/>
          <a:p>
            <a:fld id="{C216685A-350C-4D2A-8DCC-18087007F3D6}" type="datetime1">
              <a:rPr lang="en-US" smtClean="0"/>
              <a:t>2/21/2018</a:t>
            </a:fld>
            <a:endParaRPr lang="en-US" dirty="0"/>
          </a:p>
        </p:txBody>
      </p:sp>
      <p:sp>
        <p:nvSpPr>
          <p:cNvPr id="6" name="Footer Placeholder 5">
            <a:extLst>
              <a:ext uri="{FF2B5EF4-FFF2-40B4-BE49-F238E27FC236}">
                <a16:creationId xmlns:a16="http://schemas.microsoft.com/office/drawing/2014/main" id="{317A5E90-B98E-4BF9-A69C-9372D0D37973}"/>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D69A837B-0201-4442-BB5E-ACDACA927173}"/>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945781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BD848-CE89-49BF-A894-301BD46572D4}"/>
              </a:ext>
            </a:extLst>
          </p:cNvPr>
          <p:cNvSpPr>
            <a:spLocks noGrp="1"/>
          </p:cNvSpPr>
          <p:nvPr>
            <p:ph type="title"/>
          </p:nvPr>
        </p:nvSpPr>
        <p:spPr/>
        <p:txBody>
          <a:bodyPr/>
          <a:lstStyle/>
          <a:p>
            <a:r>
              <a:rPr lang="en-US" dirty="0"/>
              <a:t>Other Common Gauges</a:t>
            </a:r>
          </a:p>
        </p:txBody>
      </p:sp>
      <p:sp>
        <p:nvSpPr>
          <p:cNvPr id="3" name="Content Placeholder 2">
            <a:extLst>
              <a:ext uri="{FF2B5EF4-FFF2-40B4-BE49-F238E27FC236}">
                <a16:creationId xmlns:a16="http://schemas.microsoft.com/office/drawing/2014/main" id="{7D01D580-ABBA-4500-869B-9D2D73F36EFF}"/>
              </a:ext>
            </a:extLst>
          </p:cNvPr>
          <p:cNvSpPr>
            <a:spLocks noGrp="1"/>
          </p:cNvSpPr>
          <p:nvPr>
            <p:ph idx="1"/>
          </p:nvPr>
        </p:nvSpPr>
        <p:spPr>
          <a:xfrm>
            <a:off x="2589212" y="2133600"/>
            <a:ext cx="8915400" cy="729343"/>
          </a:xfrm>
        </p:spPr>
        <p:txBody>
          <a:bodyPr/>
          <a:lstStyle/>
          <a:p>
            <a:r>
              <a:rPr lang="en-US" dirty="0"/>
              <a:t>Compound Gauge		Differential Gauge		Vacuum Gauge</a:t>
            </a:r>
          </a:p>
        </p:txBody>
      </p:sp>
      <p:pic>
        <p:nvPicPr>
          <p:cNvPr id="15" name="Picture 14">
            <a:extLst>
              <a:ext uri="{FF2B5EF4-FFF2-40B4-BE49-F238E27FC236}">
                <a16:creationId xmlns:a16="http://schemas.microsoft.com/office/drawing/2014/main" id="{CC5EDD5A-5803-4AD8-9D01-8A4BCE8CF753}"/>
              </a:ext>
            </a:extLst>
          </p:cNvPr>
          <p:cNvPicPr>
            <a:picLocks noChangeAspect="1"/>
          </p:cNvPicPr>
          <p:nvPr/>
        </p:nvPicPr>
        <p:blipFill>
          <a:blip r:embed="rId2"/>
          <a:stretch>
            <a:fillRect/>
          </a:stretch>
        </p:blipFill>
        <p:spPr>
          <a:xfrm>
            <a:off x="5589020" y="3043918"/>
            <a:ext cx="2019300" cy="2038350"/>
          </a:xfrm>
          <a:prstGeom prst="rect">
            <a:avLst/>
          </a:prstGeom>
        </p:spPr>
      </p:pic>
      <p:pic>
        <p:nvPicPr>
          <p:cNvPr id="17" name="Picture 16">
            <a:extLst>
              <a:ext uri="{FF2B5EF4-FFF2-40B4-BE49-F238E27FC236}">
                <a16:creationId xmlns:a16="http://schemas.microsoft.com/office/drawing/2014/main" id="{600171FE-11E7-4AD8-AB12-D7D686213EB9}"/>
              </a:ext>
            </a:extLst>
          </p:cNvPr>
          <p:cNvPicPr>
            <a:picLocks noChangeAspect="1"/>
          </p:cNvPicPr>
          <p:nvPr/>
        </p:nvPicPr>
        <p:blipFill>
          <a:blip r:embed="rId3"/>
          <a:stretch>
            <a:fillRect/>
          </a:stretch>
        </p:blipFill>
        <p:spPr>
          <a:xfrm>
            <a:off x="8741229" y="3352799"/>
            <a:ext cx="1828800" cy="1809750"/>
          </a:xfrm>
          <a:prstGeom prst="rect">
            <a:avLst/>
          </a:prstGeom>
        </p:spPr>
      </p:pic>
      <p:pic>
        <p:nvPicPr>
          <p:cNvPr id="19" name="Picture 18">
            <a:extLst>
              <a:ext uri="{FF2B5EF4-FFF2-40B4-BE49-F238E27FC236}">
                <a16:creationId xmlns:a16="http://schemas.microsoft.com/office/drawing/2014/main" id="{863D926A-EC07-4E4A-BD08-16F397B7B3CA}"/>
              </a:ext>
            </a:extLst>
          </p:cNvPr>
          <p:cNvPicPr>
            <a:picLocks noChangeAspect="1"/>
          </p:cNvPicPr>
          <p:nvPr/>
        </p:nvPicPr>
        <p:blipFill>
          <a:blip r:embed="rId4"/>
          <a:stretch>
            <a:fillRect/>
          </a:stretch>
        </p:blipFill>
        <p:spPr>
          <a:xfrm>
            <a:off x="2589212" y="3091543"/>
            <a:ext cx="1866900" cy="1943100"/>
          </a:xfrm>
          <a:prstGeom prst="rect">
            <a:avLst/>
          </a:prstGeom>
        </p:spPr>
      </p:pic>
      <p:sp>
        <p:nvSpPr>
          <p:cNvPr id="4" name="Date Placeholder 3">
            <a:extLst>
              <a:ext uri="{FF2B5EF4-FFF2-40B4-BE49-F238E27FC236}">
                <a16:creationId xmlns:a16="http://schemas.microsoft.com/office/drawing/2014/main" id="{16E5C458-3909-48AC-B798-C8DBB57182DB}"/>
              </a:ext>
            </a:extLst>
          </p:cNvPr>
          <p:cNvSpPr>
            <a:spLocks noGrp="1"/>
          </p:cNvSpPr>
          <p:nvPr>
            <p:ph type="dt" sz="half" idx="10"/>
          </p:nvPr>
        </p:nvSpPr>
        <p:spPr/>
        <p:txBody>
          <a:bodyPr/>
          <a:lstStyle/>
          <a:p>
            <a:fld id="{DEA797CF-01D0-4658-991F-95166B97DB20}" type="datetime1">
              <a:rPr lang="en-US" smtClean="0"/>
              <a:t>2/21/2018</a:t>
            </a:fld>
            <a:endParaRPr lang="en-US" dirty="0"/>
          </a:p>
        </p:txBody>
      </p:sp>
      <p:sp>
        <p:nvSpPr>
          <p:cNvPr id="5" name="Footer Placeholder 4">
            <a:extLst>
              <a:ext uri="{FF2B5EF4-FFF2-40B4-BE49-F238E27FC236}">
                <a16:creationId xmlns:a16="http://schemas.microsoft.com/office/drawing/2014/main" id="{233B5C31-5FA2-446A-A5F3-C5D651FB7B38}"/>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9E720EBE-C31A-4351-A825-CB9AAF6715EE}"/>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3666959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592A5-C516-4C1B-911E-A5231416E302}"/>
              </a:ext>
            </a:extLst>
          </p:cNvPr>
          <p:cNvSpPr>
            <a:spLocks noGrp="1"/>
          </p:cNvSpPr>
          <p:nvPr>
            <p:ph type="title"/>
          </p:nvPr>
        </p:nvSpPr>
        <p:spPr/>
        <p:txBody>
          <a:bodyPr/>
          <a:lstStyle/>
          <a:p>
            <a:r>
              <a:rPr lang="en-US" dirty="0"/>
              <a:t>Gauge Accessories</a:t>
            </a:r>
          </a:p>
        </p:txBody>
      </p:sp>
      <p:sp>
        <p:nvSpPr>
          <p:cNvPr id="3" name="Content Placeholder 2">
            <a:extLst>
              <a:ext uri="{FF2B5EF4-FFF2-40B4-BE49-F238E27FC236}">
                <a16:creationId xmlns:a16="http://schemas.microsoft.com/office/drawing/2014/main" id="{5188960C-A519-4F4A-8FA9-100D38FAD447}"/>
              </a:ext>
            </a:extLst>
          </p:cNvPr>
          <p:cNvSpPr>
            <a:spLocks noGrp="1"/>
          </p:cNvSpPr>
          <p:nvPr>
            <p:ph idx="1"/>
          </p:nvPr>
        </p:nvSpPr>
        <p:spPr/>
        <p:txBody>
          <a:bodyPr/>
          <a:lstStyle/>
          <a:p>
            <a:r>
              <a:rPr lang="en-US" dirty="0">
                <a:latin typeface="Constantia" panose="02030602050306030303" pitchFamily="18" charset="0"/>
              </a:rPr>
              <a:t>“Tic” Marks</a:t>
            </a:r>
          </a:p>
          <a:p>
            <a:r>
              <a:rPr lang="en-US" dirty="0">
                <a:latin typeface="Constantia" panose="02030602050306030303" pitchFamily="18" charset="0"/>
              </a:rPr>
              <a:t>“Tattletales”</a:t>
            </a:r>
          </a:p>
          <a:p>
            <a:r>
              <a:rPr lang="en-US" dirty="0">
                <a:latin typeface="Constantia" panose="02030602050306030303" pitchFamily="18" charset="0"/>
              </a:rPr>
              <a:t>Safety Indicator</a:t>
            </a:r>
          </a:p>
          <a:p>
            <a:r>
              <a:rPr lang="en-US" dirty="0">
                <a:latin typeface="Constantia" panose="02030602050306030303" pitchFamily="18" charset="0"/>
              </a:rPr>
              <a:t>Gauge Valves</a:t>
            </a:r>
          </a:p>
          <a:p>
            <a:r>
              <a:rPr lang="en-US" dirty="0">
                <a:latin typeface="Constantia" panose="02030602050306030303" pitchFamily="18" charset="0"/>
              </a:rPr>
              <a:t>Block &amp; Bleed Valves</a:t>
            </a:r>
          </a:p>
          <a:p>
            <a:r>
              <a:rPr lang="en-US" dirty="0">
                <a:latin typeface="Constantia" panose="02030602050306030303" pitchFamily="18" charset="0"/>
              </a:rPr>
              <a:t>Siphons (Pigtails)</a:t>
            </a:r>
          </a:p>
          <a:p>
            <a:r>
              <a:rPr lang="en-US" dirty="0">
                <a:latin typeface="Constantia" panose="02030602050306030303" pitchFamily="18" charset="0"/>
              </a:rPr>
              <a:t>Diaphragm Isolators</a:t>
            </a:r>
          </a:p>
          <a:p>
            <a:pPr marL="0" indent="0">
              <a:buNone/>
            </a:pPr>
            <a:endParaRPr lang="en-US" dirty="0"/>
          </a:p>
          <a:p>
            <a:endParaRPr lang="en-US" dirty="0"/>
          </a:p>
        </p:txBody>
      </p:sp>
      <p:sp>
        <p:nvSpPr>
          <p:cNvPr id="4" name="Date Placeholder 3">
            <a:extLst>
              <a:ext uri="{FF2B5EF4-FFF2-40B4-BE49-F238E27FC236}">
                <a16:creationId xmlns:a16="http://schemas.microsoft.com/office/drawing/2014/main" id="{8A9E457A-A464-4851-AC92-ED2B9B994ACA}"/>
              </a:ext>
            </a:extLst>
          </p:cNvPr>
          <p:cNvSpPr>
            <a:spLocks noGrp="1"/>
          </p:cNvSpPr>
          <p:nvPr>
            <p:ph type="dt" sz="half" idx="10"/>
          </p:nvPr>
        </p:nvSpPr>
        <p:spPr/>
        <p:txBody>
          <a:bodyPr/>
          <a:lstStyle/>
          <a:p>
            <a:fld id="{9DBC39A6-58FD-4E99-A760-AC4F20515D87}" type="datetime1">
              <a:rPr lang="en-US" smtClean="0"/>
              <a:t>2/21/2018</a:t>
            </a:fld>
            <a:endParaRPr lang="en-US" dirty="0"/>
          </a:p>
        </p:txBody>
      </p:sp>
      <p:sp>
        <p:nvSpPr>
          <p:cNvPr id="5" name="Footer Placeholder 4">
            <a:extLst>
              <a:ext uri="{FF2B5EF4-FFF2-40B4-BE49-F238E27FC236}">
                <a16:creationId xmlns:a16="http://schemas.microsoft.com/office/drawing/2014/main" id="{FEC7C748-E147-46D3-8824-6FF14327EC13}"/>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0C33B9A7-4545-450A-B167-D8B703161FFF}"/>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4682836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371E290-D803-4196-AB25-2991CA298531}"/>
              </a:ext>
            </a:extLst>
          </p:cNvPr>
          <p:cNvPicPr>
            <a:picLocks noChangeAspect="1"/>
          </p:cNvPicPr>
          <p:nvPr/>
        </p:nvPicPr>
        <p:blipFill>
          <a:blip r:embed="rId2"/>
          <a:stretch>
            <a:fillRect/>
          </a:stretch>
        </p:blipFill>
        <p:spPr>
          <a:xfrm>
            <a:off x="6335763" y="4020706"/>
            <a:ext cx="2592983" cy="2592983"/>
          </a:xfrm>
          <a:prstGeom prst="rect">
            <a:avLst/>
          </a:prstGeom>
        </p:spPr>
      </p:pic>
      <p:pic>
        <p:nvPicPr>
          <p:cNvPr id="7" name="Picture 6">
            <a:extLst>
              <a:ext uri="{FF2B5EF4-FFF2-40B4-BE49-F238E27FC236}">
                <a16:creationId xmlns:a16="http://schemas.microsoft.com/office/drawing/2014/main" id="{30ABFA90-7395-4CC0-863D-2C5AB9A231F4}"/>
              </a:ext>
            </a:extLst>
          </p:cNvPr>
          <p:cNvPicPr>
            <a:picLocks noChangeAspect="1"/>
          </p:cNvPicPr>
          <p:nvPr/>
        </p:nvPicPr>
        <p:blipFill>
          <a:blip r:embed="rId3"/>
          <a:stretch>
            <a:fillRect/>
          </a:stretch>
        </p:blipFill>
        <p:spPr>
          <a:xfrm rot="2573560">
            <a:off x="4372551" y="2115141"/>
            <a:ext cx="2289403" cy="2289403"/>
          </a:xfrm>
          <a:prstGeom prst="rect">
            <a:avLst/>
          </a:prstGeom>
        </p:spPr>
      </p:pic>
      <p:sp>
        <p:nvSpPr>
          <p:cNvPr id="2" name="Title 1">
            <a:extLst>
              <a:ext uri="{FF2B5EF4-FFF2-40B4-BE49-F238E27FC236}">
                <a16:creationId xmlns:a16="http://schemas.microsoft.com/office/drawing/2014/main" id="{8C8D3ED4-268F-4C24-B3CB-2134DF5BE548}"/>
              </a:ext>
            </a:extLst>
          </p:cNvPr>
          <p:cNvSpPr>
            <a:spLocks noGrp="1"/>
          </p:cNvSpPr>
          <p:nvPr>
            <p:ph type="title"/>
          </p:nvPr>
        </p:nvSpPr>
        <p:spPr/>
        <p:txBody>
          <a:bodyPr/>
          <a:lstStyle/>
          <a:p>
            <a:r>
              <a:rPr lang="en-US" dirty="0"/>
              <a:t>Pressure Gauges with Accessories</a:t>
            </a:r>
          </a:p>
        </p:txBody>
      </p:sp>
      <p:pic>
        <p:nvPicPr>
          <p:cNvPr id="5" name="Content Placeholder 4">
            <a:extLst>
              <a:ext uri="{FF2B5EF4-FFF2-40B4-BE49-F238E27FC236}">
                <a16:creationId xmlns:a16="http://schemas.microsoft.com/office/drawing/2014/main" id="{B25F9E21-605D-4E03-A9FA-03C077DD7AF5}"/>
              </a:ext>
            </a:extLst>
          </p:cNvPr>
          <p:cNvPicPr>
            <a:picLocks noGrp="1" noChangeAspect="1"/>
          </p:cNvPicPr>
          <p:nvPr>
            <p:ph idx="1"/>
          </p:nvPr>
        </p:nvPicPr>
        <p:blipFill>
          <a:blip r:embed="rId4"/>
          <a:stretch>
            <a:fillRect/>
          </a:stretch>
        </p:blipFill>
        <p:spPr>
          <a:xfrm>
            <a:off x="1254907" y="3605683"/>
            <a:ext cx="2877778" cy="2893089"/>
          </a:xfrm>
        </p:spPr>
      </p:pic>
      <p:pic>
        <p:nvPicPr>
          <p:cNvPr id="9" name="Picture 8">
            <a:extLst>
              <a:ext uri="{FF2B5EF4-FFF2-40B4-BE49-F238E27FC236}">
                <a16:creationId xmlns:a16="http://schemas.microsoft.com/office/drawing/2014/main" id="{95F12A79-497F-4DC8-9F75-EF1DF5A71AD8}"/>
              </a:ext>
            </a:extLst>
          </p:cNvPr>
          <p:cNvPicPr>
            <a:picLocks noChangeAspect="1"/>
          </p:cNvPicPr>
          <p:nvPr/>
        </p:nvPicPr>
        <p:blipFill>
          <a:blip r:embed="rId5"/>
          <a:stretch>
            <a:fillRect/>
          </a:stretch>
        </p:blipFill>
        <p:spPr>
          <a:xfrm>
            <a:off x="8776769" y="1642086"/>
            <a:ext cx="2891284" cy="2891284"/>
          </a:xfrm>
          <a:prstGeom prst="rect">
            <a:avLst/>
          </a:prstGeom>
        </p:spPr>
      </p:pic>
      <p:sp>
        <p:nvSpPr>
          <p:cNvPr id="3" name="Date Placeholder 2">
            <a:extLst>
              <a:ext uri="{FF2B5EF4-FFF2-40B4-BE49-F238E27FC236}">
                <a16:creationId xmlns:a16="http://schemas.microsoft.com/office/drawing/2014/main" id="{9F160D9E-0C47-4282-B744-35584180AE5B}"/>
              </a:ext>
            </a:extLst>
          </p:cNvPr>
          <p:cNvSpPr>
            <a:spLocks noGrp="1"/>
          </p:cNvSpPr>
          <p:nvPr>
            <p:ph type="dt" sz="half" idx="10"/>
          </p:nvPr>
        </p:nvSpPr>
        <p:spPr/>
        <p:txBody>
          <a:bodyPr/>
          <a:lstStyle/>
          <a:p>
            <a:fld id="{B6B86683-5801-45F4-B163-4101E530BFD8}" type="datetime1">
              <a:rPr lang="en-US" smtClean="0"/>
              <a:t>2/21/2018</a:t>
            </a:fld>
            <a:endParaRPr lang="en-US" dirty="0"/>
          </a:p>
        </p:txBody>
      </p:sp>
      <p:sp>
        <p:nvSpPr>
          <p:cNvPr id="4" name="Footer Placeholder 3">
            <a:extLst>
              <a:ext uri="{FF2B5EF4-FFF2-40B4-BE49-F238E27FC236}">
                <a16:creationId xmlns:a16="http://schemas.microsoft.com/office/drawing/2014/main" id="{9B409F18-A191-4F0D-AF15-70E15D352CAC}"/>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15359F81-C18E-4B0A-AADD-93E834716F2C}"/>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48276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09AA1-C4ED-4A62-9221-38F23756D14E}"/>
              </a:ext>
            </a:extLst>
          </p:cNvPr>
          <p:cNvSpPr>
            <a:spLocks noGrp="1"/>
          </p:cNvSpPr>
          <p:nvPr>
            <p:ph type="title"/>
          </p:nvPr>
        </p:nvSpPr>
        <p:spPr/>
        <p:txBody>
          <a:bodyPr/>
          <a:lstStyle/>
          <a:p>
            <a:r>
              <a:rPr lang="en-US" dirty="0"/>
              <a:t>Other Accessories</a:t>
            </a:r>
          </a:p>
        </p:txBody>
      </p:sp>
      <p:sp>
        <p:nvSpPr>
          <p:cNvPr id="3" name="Content Placeholder 2">
            <a:extLst>
              <a:ext uri="{FF2B5EF4-FFF2-40B4-BE49-F238E27FC236}">
                <a16:creationId xmlns:a16="http://schemas.microsoft.com/office/drawing/2014/main" id="{61D0A042-7B3B-42AA-96EC-2265261A843E}"/>
              </a:ext>
            </a:extLst>
          </p:cNvPr>
          <p:cNvSpPr>
            <a:spLocks noGrp="1"/>
          </p:cNvSpPr>
          <p:nvPr>
            <p:ph idx="1"/>
          </p:nvPr>
        </p:nvSpPr>
        <p:spPr/>
        <p:txBody>
          <a:bodyPr/>
          <a:lstStyle/>
          <a:p>
            <a:r>
              <a:rPr lang="en-US" dirty="0">
                <a:latin typeface="Constantia" panose="02030602050306030303" pitchFamily="18" charset="0"/>
              </a:rPr>
              <a:t>Gauge Valves (Needle Valves)</a:t>
            </a:r>
          </a:p>
          <a:p>
            <a:pPr lvl="1"/>
            <a:r>
              <a:rPr lang="en-US" dirty="0">
                <a:latin typeface="Constantia" panose="02030602050306030303" pitchFamily="18" charset="0"/>
              </a:rPr>
              <a:t>Valve that isolates the gauge from the process</a:t>
            </a:r>
          </a:p>
        </p:txBody>
      </p:sp>
      <p:pic>
        <p:nvPicPr>
          <p:cNvPr id="5" name="Picture 4">
            <a:extLst>
              <a:ext uri="{FF2B5EF4-FFF2-40B4-BE49-F238E27FC236}">
                <a16:creationId xmlns:a16="http://schemas.microsoft.com/office/drawing/2014/main" id="{3177405F-0950-47D5-8203-1310F9CB67D8}"/>
              </a:ext>
            </a:extLst>
          </p:cNvPr>
          <p:cNvPicPr>
            <a:picLocks noChangeAspect="1"/>
          </p:cNvPicPr>
          <p:nvPr/>
        </p:nvPicPr>
        <p:blipFill>
          <a:blip r:embed="rId2"/>
          <a:stretch>
            <a:fillRect/>
          </a:stretch>
        </p:blipFill>
        <p:spPr>
          <a:xfrm>
            <a:off x="6174921" y="2843506"/>
            <a:ext cx="2174421" cy="2153908"/>
          </a:xfrm>
          <a:prstGeom prst="rect">
            <a:avLst/>
          </a:prstGeom>
        </p:spPr>
      </p:pic>
      <p:pic>
        <p:nvPicPr>
          <p:cNvPr id="7" name="Picture 6">
            <a:extLst>
              <a:ext uri="{FF2B5EF4-FFF2-40B4-BE49-F238E27FC236}">
                <a16:creationId xmlns:a16="http://schemas.microsoft.com/office/drawing/2014/main" id="{7BD8DBF8-9158-4165-AFF4-D61112968D7C}"/>
              </a:ext>
            </a:extLst>
          </p:cNvPr>
          <p:cNvPicPr>
            <a:picLocks noChangeAspect="1"/>
          </p:cNvPicPr>
          <p:nvPr/>
        </p:nvPicPr>
        <p:blipFill>
          <a:blip r:embed="rId3"/>
          <a:stretch>
            <a:fillRect/>
          </a:stretch>
        </p:blipFill>
        <p:spPr>
          <a:xfrm>
            <a:off x="2589212" y="2987335"/>
            <a:ext cx="2167845" cy="2167845"/>
          </a:xfrm>
          <a:prstGeom prst="rect">
            <a:avLst/>
          </a:prstGeom>
        </p:spPr>
      </p:pic>
      <p:sp>
        <p:nvSpPr>
          <p:cNvPr id="8" name="TextBox 7">
            <a:extLst>
              <a:ext uri="{FF2B5EF4-FFF2-40B4-BE49-F238E27FC236}">
                <a16:creationId xmlns:a16="http://schemas.microsoft.com/office/drawing/2014/main" id="{CDFEB5D8-673D-433F-9B66-A23058401695}"/>
              </a:ext>
            </a:extLst>
          </p:cNvPr>
          <p:cNvSpPr txBox="1"/>
          <p:nvPr/>
        </p:nvSpPr>
        <p:spPr>
          <a:xfrm>
            <a:off x="2337706" y="5481817"/>
            <a:ext cx="7674429" cy="369332"/>
          </a:xfrm>
          <a:prstGeom prst="rect">
            <a:avLst/>
          </a:prstGeom>
          <a:noFill/>
        </p:spPr>
        <p:txBody>
          <a:bodyPr wrap="square" rtlCol="0">
            <a:spAutoFit/>
          </a:bodyPr>
          <a:lstStyle/>
          <a:p>
            <a:r>
              <a:rPr lang="en-US" dirty="0">
                <a:latin typeface="Constantia" panose="02030602050306030303" pitchFamily="18" charset="0"/>
              </a:rPr>
              <a:t>What issue might you have utilizing a simple gauge valve?</a:t>
            </a:r>
          </a:p>
        </p:txBody>
      </p:sp>
      <p:pic>
        <p:nvPicPr>
          <p:cNvPr id="9" name="Picture 8">
            <a:extLst>
              <a:ext uri="{FF2B5EF4-FFF2-40B4-BE49-F238E27FC236}">
                <a16:creationId xmlns:a16="http://schemas.microsoft.com/office/drawing/2014/main" id="{212AABB3-C1C0-478B-BB4A-5B9757D68E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791" y="2626388"/>
            <a:ext cx="1862371" cy="2779822"/>
          </a:xfrm>
          <a:prstGeom prst="rect">
            <a:avLst/>
          </a:prstGeom>
        </p:spPr>
      </p:pic>
      <p:sp>
        <p:nvSpPr>
          <p:cNvPr id="4" name="Date Placeholder 3">
            <a:extLst>
              <a:ext uri="{FF2B5EF4-FFF2-40B4-BE49-F238E27FC236}">
                <a16:creationId xmlns:a16="http://schemas.microsoft.com/office/drawing/2014/main" id="{D09CE1E8-407F-4A99-A286-9B73E897B48D}"/>
              </a:ext>
            </a:extLst>
          </p:cNvPr>
          <p:cNvSpPr>
            <a:spLocks noGrp="1"/>
          </p:cNvSpPr>
          <p:nvPr>
            <p:ph type="dt" sz="half" idx="10"/>
          </p:nvPr>
        </p:nvSpPr>
        <p:spPr/>
        <p:txBody>
          <a:bodyPr/>
          <a:lstStyle/>
          <a:p>
            <a:fld id="{5D6B7987-930E-41E9-A8F9-CA278E6C9F56}" type="datetime1">
              <a:rPr lang="en-US" smtClean="0"/>
              <a:t>2/21/2018</a:t>
            </a:fld>
            <a:endParaRPr lang="en-US" dirty="0"/>
          </a:p>
        </p:txBody>
      </p:sp>
      <p:sp>
        <p:nvSpPr>
          <p:cNvPr id="6" name="Footer Placeholder 5">
            <a:extLst>
              <a:ext uri="{FF2B5EF4-FFF2-40B4-BE49-F238E27FC236}">
                <a16:creationId xmlns:a16="http://schemas.microsoft.com/office/drawing/2014/main" id="{A777D8BC-75B1-494B-AAFC-1E03FB9E2F2F}"/>
              </a:ext>
            </a:extLst>
          </p:cNvPr>
          <p:cNvSpPr>
            <a:spLocks noGrp="1"/>
          </p:cNvSpPr>
          <p:nvPr>
            <p:ph type="ftr" sz="quarter" idx="11"/>
          </p:nvPr>
        </p:nvSpPr>
        <p:spPr/>
        <p:txBody>
          <a:bodyPr/>
          <a:lstStyle/>
          <a:p>
            <a:r>
              <a:rPr lang="en-US"/>
              <a:t>ICC Process Operations             ENGT-1220 Rev A</a:t>
            </a:r>
            <a:endParaRPr lang="en-US" dirty="0"/>
          </a:p>
        </p:txBody>
      </p:sp>
      <p:sp>
        <p:nvSpPr>
          <p:cNvPr id="10" name="Slide Number Placeholder 9">
            <a:extLst>
              <a:ext uri="{FF2B5EF4-FFF2-40B4-BE49-F238E27FC236}">
                <a16:creationId xmlns:a16="http://schemas.microsoft.com/office/drawing/2014/main" id="{00288E19-5288-4F55-BAED-9B9E4D26979F}"/>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3204363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26B5C-8EF2-4E91-A1F6-842644BC9DB7}"/>
              </a:ext>
            </a:extLst>
          </p:cNvPr>
          <p:cNvSpPr>
            <a:spLocks noGrp="1"/>
          </p:cNvSpPr>
          <p:nvPr>
            <p:ph type="title"/>
          </p:nvPr>
        </p:nvSpPr>
        <p:spPr/>
        <p:txBody>
          <a:bodyPr/>
          <a:lstStyle/>
          <a:p>
            <a:r>
              <a:rPr lang="en-US" dirty="0"/>
              <a:t>Other Accessories</a:t>
            </a:r>
          </a:p>
        </p:txBody>
      </p:sp>
      <p:sp>
        <p:nvSpPr>
          <p:cNvPr id="3" name="Content Placeholder 2">
            <a:extLst>
              <a:ext uri="{FF2B5EF4-FFF2-40B4-BE49-F238E27FC236}">
                <a16:creationId xmlns:a16="http://schemas.microsoft.com/office/drawing/2014/main" id="{8CA0784D-978D-47E8-AF08-2FFCB09550CD}"/>
              </a:ext>
            </a:extLst>
          </p:cNvPr>
          <p:cNvSpPr>
            <a:spLocks noGrp="1"/>
          </p:cNvSpPr>
          <p:nvPr>
            <p:ph idx="1"/>
          </p:nvPr>
        </p:nvSpPr>
        <p:spPr>
          <a:xfrm>
            <a:off x="2589212" y="2133600"/>
            <a:ext cx="8915400" cy="827314"/>
          </a:xfrm>
        </p:spPr>
        <p:txBody>
          <a:bodyPr/>
          <a:lstStyle/>
          <a:p>
            <a:r>
              <a:rPr lang="en-US" dirty="0">
                <a:latin typeface="Constantia" panose="02030602050306030303" pitchFamily="18" charset="0"/>
              </a:rPr>
              <a:t>Block and Bleed Valve</a:t>
            </a:r>
          </a:p>
        </p:txBody>
      </p:sp>
      <p:pic>
        <p:nvPicPr>
          <p:cNvPr id="5" name="Picture 4">
            <a:extLst>
              <a:ext uri="{FF2B5EF4-FFF2-40B4-BE49-F238E27FC236}">
                <a16:creationId xmlns:a16="http://schemas.microsoft.com/office/drawing/2014/main" id="{673807A0-A245-45B4-B74D-E974AEF8596C}"/>
              </a:ext>
            </a:extLst>
          </p:cNvPr>
          <p:cNvPicPr>
            <a:picLocks noChangeAspect="1"/>
          </p:cNvPicPr>
          <p:nvPr/>
        </p:nvPicPr>
        <p:blipFill>
          <a:blip r:embed="rId2"/>
          <a:stretch>
            <a:fillRect/>
          </a:stretch>
        </p:blipFill>
        <p:spPr>
          <a:xfrm>
            <a:off x="4488874" y="3148373"/>
            <a:ext cx="3607009" cy="2530290"/>
          </a:xfrm>
          <a:prstGeom prst="rect">
            <a:avLst/>
          </a:prstGeom>
        </p:spPr>
      </p:pic>
      <p:pic>
        <p:nvPicPr>
          <p:cNvPr id="7" name="Picture 6">
            <a:extLst>
              <a:ext uri="{FF2B5EF4-FFF2-40B4-BE49-F238E27FC236}">
                <a16:creationId xmlns:a16="http://schemas.microsoft.com/office/drawing/2014/main" id="{656B3B8B-A582-4816-88CC-33C1A5E80D81}"/>
              </a:ext>
            </a:extLst>
          </p:cNvPr>
          <p:cNvPicPr>
            <a:picLocks noChangeAspect="1"/>
          </p:cNvPicPr>
          <p:nvPr/>
        </p:nvPicPr>
        <p:blipFill>
          <a:blip r:embed="rId3"/>
          <a:stretch>
            <a:fillRect/>
          </a:stretch>
        </p:blipFill>
        <p:spPr>
          <a:xfrm>
            <a:off x="1928432" y="3091675"/>
            <a:ext cx="2003767" cy="2628129"/>
          </a:xfrm>
          <a:prstGeom prst="rect">
            <a:avLst/>
          </a:prstGeom>
        </p:spPr>
      </p:pic>
      <p:sp>
        <p:nvSpPr>
          <p:cNvPr id="8" name="TextBox 7">
            <a:extLst>
              <a:ext uri="{FF2B5EF4-FFF2-40B4-BE49-F238E27FC236}">
                <a16:creationId xmlns:a16="http://schemas.microsoft.com/office/drawing/2014/main" id="{5B8ADDF0-2385-422D-9A14-444AA6CE7F7C}"/>
              </a:ext>
            </a:extLst>
          </p:cNvPr>
          <p:cNvSpPr txBox="1"/>
          <p:nvPr/>
        </p:nvSpPr>
        <p:spPr>
          <a:xfrm>
            <a:off x="2589212" y="6248400"/>
            <a:ext cx="7503785" cy="369332"/>
          </a:xfrm>
          <a:prstGeom prst="rect">
            <a:avLst/>
          </a:prstGeom>
          <a:noFill/>
        </p:spPr>
        <p:txBody>
          <a:bodyPr wrap="none" rtlCol="0">
            <a:spAutoFit/>
          </a:bodyPr>
          <a:lstStyle/>
          <a:p>
            <a:r>
              <a:rPr lang="en-US" dirty="0">
                <a:latin typeface="Constantia" panose="02030602050306030303" pitchFamily="18" charset="0"/>
              </a:rPr>
              <a:t>Adds addition safety when removing the gauge by providing safer venting</a:t>
            </a:r>
          </a:p>
        </p:txBody>
      </p:sp>
      <p:pic>
        <p:nvPicPr>
          <p:cNvPr id="10" name="Picture 9">
            <a:extLst>
              <a:ext uri="{FF2B5EF4-FFF2-40B4-BE49-F238E27FC236}">
                <a16:creationId xmlns:a16="http://schemas.microsoft.com/office/drawing/2014/main" id="{11785A5E-024F-467A-AF96-6FD693875D09}"/>
              </a:ext>
            </a:extLst>
          </p:cNvPr>
          <p:cNvPicPr>
            <a:picLocks noChangeAspect="1"/>
          </p:cNvPicPr>
          <p:nvPr/>
        </p:nvPicPr>
        <p:blipFill>
          <a:blip r:embed="rId4"/>
          <a:stretch>
            <a:fillRect/>
          </a:stretch>
        </p:blipFill>
        <p:spPr>
          <a:xfrm>
            <a:off x="8521930" y="3050535"/>
            <a:ext cx="2628128" cy="2628128"/>
          </a:xfrm>
          <a:prstGeom prst="rect">
            <a:avLst/>
          </a:prstGeom>
        </p:spPr>
      </p:pic>
      <p:sp>
        <p:nvSpPr>
          <p:cNvPr id="4" name="Date Placeholder 3">
            <a:extLst>
              <a:ext uri="{FF2B5EF4-FFF2-40B4-BE49-F238E27FC236}">
                <a16:creationId xmlns:a16="http://schemas.microsoft.com/office/drawing/2014/main" id="{5D57B2DD-9B2F-4FB5-83B0-AA96CE71D982}"/>
              </a:ext>
            </a:extLst>
          </p:cNvPr>
          <p:cNvSpPr>
            <a:spLocks noGrp="1"/>
          </p:cNvSpPr>
          <p:nvPr>
            <p:ph type="dt" sz="half" idx="10"/>
          </p:nvPr>
        </p:nvSpPr>
        <p:spPr/>
        <p:txBody>
          <a:bodyPr/>
          <a:lstStyle/>
          <a:p>
            <a:fld id="{82D67220-DCB3-40A2-86C5-72B5D094A26D}" type="datetime1">
              <a:rPr lang="en-US" smtClean="0"/>
              <a:t>2/21/2018</a:t>
            </a:fld>
            <a:endParaRPr lang="en-US" dirty="0"/>
          </a:p>
        </p:txBody>
      </p:sp>
      <p:sp>
        <p:nvSpPr>
          <p:cNvPr id="6" name="Footer Placeholder 5">
            <a:extLst>
              <a:ext uri="{FF2B5EF4-FFF2-40B4-BE49-F238E27FC236}">
                <a16:creationId xmlns:a16="http://schemas.microsoft.com/office/drawing/2014/main" id="{278E4313-A780-485B-927D-44F501E91649}"/>
              </a:ext>
            </a:extLst>
          </p:cNvPr>
          <p:cNvSpPr>
            <a:spLocks noGrp="1"/>
          </p:cNvSpPr>
          <p:nvPr>
            <p:ph type="ftr" sz="quarter" idx="11"/>
          </p:nvPr>
        </p:nvSpPr>
        <p:spPr/>
        <p:txBody>
          <a:bodyPr/>
          <a:lstStyle/>
          <a:p>
            <a:r>
              <a:rPr lang="en-US"/>
              <a:t>ICC Process Operations             ENGT-1220 Rev A</a:t>
            </a:r>
            <a:endParaRPr lang="en-US" dirty="0"/>
          </a:p>
        </p:txBody>
      </p:sp>
      <p:sp>
        <p:nvSpPr>
          <p:cNvPr id="9" name="Slide Number Placeholder 8">
            <a:extLst>
              <a:ext uri="{FF2B5EF4-FFF2-40B4-BE49-F238E27FC236}">
                <a16:creationId xmlns:a16="http://schemas.microsoft.com/office/drawing/2014/main" id="{BFEF2A8C-CD92-471A-BDDE-9EC5B9492117}"/>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853932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0D0FF27-2116-405A-83FE-5239819DCDE1}"/>
              </a:ext>
            </a:extLst>
          </p:cNvPr>
          <p:cNvPicPr>
            <a:picLocks noChangeAspect="1"/>
          </p:cNvPicPr>
          <p:nvPr/>
        </p:nvPicPr>
        <p:blipFill>
          <a:blip r:embed="rId2"/>
          <a:stretch>
            <a:fillRect/>
          </a:stretch>
        </p:blipFill>
        <p:spPr>
          <a:xfrm rot="16200000">
            <a:off x="9422534" y="3827007"/>
            <a:ext cx="2771775" cy="1704975"/>
          </a:xfrm>
          <a:prstGeom prst="rect">
            <a:avLst/>
          </a:prstGeom>
        </p:spPr>
      </p:pic>
      <p:sp>
        <p:nvSpPr>
          <p:cNvPr id="2" name="Title 1">
            <a:extLst>
              <a:ext uri="{FF2B5EF4-FFF2-40B4-BE49-F238E27FC236}">
                <a16:creationId xmlns:a16="http://schemas.microsoft.com/office/drawing/2014/main" id="{BA91E494-17E0-4E7E-A170-0EF5395AC70F}"/>
              </a:ext>
            </a:extLst>
          </p:cNvPr>
          <p:cNvSpPr>
            <a:spLocks noGrp="1"/>
          </p:cNvSpPr>
          <p:nvPr>
            <p:ph type="title"/>
          </p:nvPr>
        </p:nvSpPr>
        <p:spPr>
          <a:xfrm>
            <a:off x="2592925" y="624110"/>
            <a:ext cx="8911687" cy="758376"/>
          </a:xfrm>
        </p:spPr>
        <p:txBody>
          <a:bodyPr/>
          <a:lstStyle/>
          <a:p>
            <a:r>
              <a:rPr lang="en-US" dirty="0"/>
              <a:t>Other Accessories</a:t>
            </a:r>
          </a:p>
        </p:txBody>
      </p:sp>
      <p:sp>
        <p:nvSpPr>
          <p:cNvPr id="3" name="Content Placeholder 2">
            <a:extLst>
              <a:ext uri="{FF2B5EF4-FFF2-40B4-BE49-F238E27FC236}">
                <a16:creationId xmlns:a16="http://schemas.microsoft.com/office/drawing/2014/main" id="{8025A795-97B4-4E40-BE2A-68EB07153B66}"/>
              </a:ext>
            </a:extLst>
          </p:cNvPr>
          <p:cNvSpPr>
            <a:spLocks noGrp="1"/>
          </p:cNvSpPr>
          <p:nvPr>
            <p:ph idx="1"/>
          </p:nvPr>
        </p:nvSpPr>
        <p:spPr>
          <a:xfrm>
            <a:off x="1413554" y="1556657"/>
            <a:ext cx="3397931" cy="4767943"/>
          </a:xfrm>
        </p:spPr>
        <p:txBody>
          <a:bodyPr>
            <a:normAutofit/>
          </a:bodyPr>
          <a:lstStyle/>
          <a:p>
            <a:r>
              <a:rPr lang="en-US" dirty="0">
                <a:latin typeface="Constantia" panose="02030602050306030303" pitchFamily="18" charset="0"/>
              </a:rPr>
              <a:t>Siphons</a:t>
            </a:r>
          </a:p>
          <a:p>
            <a:pPr lvl="1"/>
            <a:r>
              <a:rPr lang="en-US" dirty="0">
                <a:latin typeface="Constantia" panose="02030602050306030303" pitchFamily="18" charset="0"/>
              </a:rPr>
              <a:t>Provide isolation between the gauge and hot vaporous process fluids (Steam)</a:t>
            </a:r>
          </a:p>
          <a:p>
            <a:pPr lvl="1"/>
            <a:endParaRPr lang="en-US" dirty="0">
              <a:latin typeface="Constantia" panose="02030602050306030303" pitchFamily="18" charset="0"/>
            </a:endParaRPr>
          </a:p>
          <a:p>
            <a:endParaRPr lang="en-US" dirty="0">
              <a:latin typeface="Constantia" panose="02030602050306030303" pitchFamily="18" charset="0"/>
            </a:endParaRPr>
          </a:p>
          <a:p>
            <a:r>
              <a:rPr lang="en-US" dirty="0">
                <a:latin typeface="Constantia" panose="02030602050306030303" pitchFamily="18" charset="0"/>
              </a:rPr>
              <a:t>Isolators</a:t>
            </a:r>
          </a:p>
          <a:p>
            <a:pPr lvl="1"/>
            <a:r>
              <a:rPr lang="en-US" dirty="0">
                <a:latin typeface="Constantia" panose="02030602050306030303" pitchFamily="18" charset="0"/>
              </a:rPr>
              <a:t>Provides protection for the gauge from corrosive, toxic or high temperatures. Also provide method to measure pressure on slurry applications.</a:t>
            </a:r>
          </a:p>
        </p:txBody>
      </p:sp>
      <p:pic>
        <p:nvPicPr>
          <p:cNvPr id="5" name="Picture 4">
            <a:extLst>
              <a:ext uri="{FF2B5EF4-FFF2-40B4-BE49-F238E27FC236}">
                <a16:creationId xmlns:a16="http://schemas.microsoft.com/office/drawing/2014/main" id="{DC450A64-DB06-4BBD-83DF-AF4EB095BDF0}"/>
              </a:ext>
            </a:extLst>
          </p:cNvPr>
          <p:cNvPicPr>
            <a:picLocks noChangeAspect="1"/>
          </p:cNvPicPr>
          <p:nvPr/>
        </p:nvPicPr>
        <p:blipFill>
          <a:blip r:embed="rId3"/>
          <a:stretch>
            <a:fillRect/>
          </a:stretch>
        </p:blipFill>
        <p:spPr>
          <a:xfrm>
            <a:off x="5037900" y="1556657"/>
            <a:ext cx="2066925" cy="1849211"/>
          </a:xfrm>
          <a:prstGeom prst="rect">
            <a:avLst/>
          </a:prstGeom>
        </p:spPr>
      </p:pic>
      <p:pic>
        <p:nvPicPr>
          <p:cNvPr id="7" name="Picture 6">
            <a:extLst>
              <a:ext uri="{FF2B5EF4-FFF2-40B4-BE49-F238E27FC236}">
                <a16:creationId xmlns:a16="http://schemas.microsoft.com/office/drawing/2014/main" id="{6CFF1E2F-5595-4D3C-B037-A3B46A232558}"/>
              </a:ext>
            </a:extLst>
          </p:cNvPr>
          <p:cNvPicPr>
            <a:picLocks noChangeAspect="1"/>
          </p:cNvPicPr>
          <p:nvPr/>
        </p:nvPicPr>
        <p:blipFill>
          <a:blip r:embed="rId4"/>
          <a:stretch>
            <a:fillRect/>
          </a:stretch>
        </p:blipFill>
        <p:spPr>
          <a:xfrm>
            <a:off x="4694052" y="4171268"/>
            <a:ext cx="2190750" cy="1619250"/>
          </a:xfrm>
          <a:prstGeom prst="rect">
            <a:avLst/>
          </a:prstGeom>
        </p:spPr>
      </p:pic>
      <p:pic>
        <p:nvPicPr>
          <p:cNvPr id="11" name="Picture 10">
            <a:extLst>
              <a:ext uri="{FF2B5EF4-FFF2-40B4-BE49-F238E27FC236}">
                <a16:creationId xmlns:a16="http://schemas.microsoft.com/office/drawing/2014/main" id="{FF100B0B-63F5-4617-AC4F-2E30917EED8F}"/>
              </a:ext>
            </a:extLst>
          </p:cNvPr>
          <p:cNvPicPr>
            <a:picLocks noChangeAspect="1"/>
          </p:cNvPicPr>
          <p:nvPr/>
        </p:nvPicPr>
        <p:blipFill>
          <a:blip r:embed="rId5"/>
          <a:stretch>
            <a:fillRect/>
          </a:stretch>
        </p:blipFill>
        <p:spPr>
          <a:xfrm>
            <a:off x="7048768" y="4579483"/>
            <a:ext cx="2743200" cy="2038350"/>
          </a:xfrm>
          <a:prstGeom prst="rect">
            <a:avLst/>
          </a:prstGeom>
        </p:spPr>
      </p:pic>
      <p:sp>
        <p:nvSpPr>
          <p:cNvPr id="4" name="Date Placeholder 3">
            <a:extLst>
              <a:ext uri="{FF2B5EF4-FFF2-40B4-BE49-F238E27FC236}">
                <a16:creationId xmlns:a16="http://schemas.microsoft.com/office/drawing/2014/main" id="{0DFE2996-EE9B-4FF1-9B0D-6F75F15B73C0}"/>
              </a:ext>
            </a:extLst>
          </p:cNvPr>
          <p:cNvSpPr>
            <a:spLocks noGrp="1"/>
          </p:cNvSpPr>
          <p:nvPr>
            <p:ph type="dt" sz="half" idx="10"/>
          </p:nvPr>
        </p:nvSpPr>
        <p:spPr/>
        <p:txBody>
          <a:bodyPr/>
          <a:lstStyle/>
          <a:p>
            <a:fld id="{AD03C619-84A1-4A69-9980-4A24F6CB2807}" type="datetime1">
              <a:rPr lang="en-US" smtClean="0"/>
              <a:t>2/21/2018</a:t>
            </a:fld>
            <a:endParaRPr lang="en-US" dirty="0"/>
          </a:p>
        </p:txBody>
      </p:sp>
      <p:sp>
        <p:nvSpPr>
          <p:cNvPr id="6" name="Footer Placeholder 5">
            <a:extLst>
              <a:ext uri="{FF2B5EF4-FFF2-40B4-BE49-F238E27FC236}">
                <a16:creationId xmlns:a16="http://schemas.microsoft.com/office/drawing/2014/main" id="{933985C5-BBF8-4784-B70F-38263BA7409B}"/>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8C7EEF8C-89DD-40DF-A404-F1ED3BB99EAC}"/>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1972132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ECB53-09F6-465F-A3B8-AC7434ACD176}"/>
              </a:ext>
            </a:extLst>
          </p:cNvPr>
          <p:cNvSpPr>
            <a:spLocks noGrp="1"/>
          </p:cNvSpPr>
          <p:nvPr>
            <p:ph type="title"/>
          </p:nvPr>
        </p:nvSpPr>
        <p:spPr>
          <a:xfrm>
            <a:off x="2592925" y="624110"/>
            <a:ext cx="8911687" cy="780147"/>
          </a:xfrm>
        </p:spPr>
        <p:txBody>
          <a:bodyPr/>
          <a:lstStyle/>
          <a:p>
            <a:r>
              <a:rPr lang="en-US" dirty="0"/>
              <a:t>Reading a Pressure Gauge</a:t>
            </a:r>
          </a:p>
        </p:txBody>
      </p:sp>
      <p:sp>
        <p:nvSpPr>
          <p:cNvPr id="3" name="Content Placeholder 2">
            <a:extLst>
              <a:ext uri="{FF2B5EF4-FFF2-40B4-BE49-F238E27FC236}">
                <a16:creationId xmlns:a16="http://schemas.microsoft.com/office/drawing/2014/main" id="{BA3A6DF7-0F00-4D78-B4E1-E4DE959307D9}"/>
              </a:ext>
            </a:extLst>
          </p:cNvPr>
          <p:cNvSpPr>
            <a:spLocks noGrp="1"/>
          </p:cNvSpPr>
          <p:nvPr>
            <p:ph idx="1"/>
          </p:nvPr>
        </p:nvSpPr>
        <p:spPr/>
        <p:txBody>
          <a:bodyPr/>
          <a:lstStyle/>
          <a:p>
            <a:r>
              <a:rPr lang="en-US" dirty="0">
                <a:latin typeface="Constantia" panose="02030602050306030303" pitchFamily="18" charset="0"/>
              </a:rPr>
              <a:t>Requires Interpolation Skills</a:t>
            </a:r>
          </a:p>
          <a:p>
            <a:pPr lvl="1"/>
            <a:r>
              <a:rPr lang="en-US" dirty="0">
                <a:latin typeface="Constantia" panose="02030602050306030303" pitchFamily="18" charset="0"/>
              </a:rPr>
              <a:t>What is Interpolation?</a:t>
            </a:r>
          </a:p>
          <a:p>
            <a:pPr lvl="2"/>
            <a:r>
              <a:rPr lang="en-US" dirty="0">
                <a:latin typeface="Constantia" panose="02030602050306030303" pitchFamily="18" charset="0"/>
              </a:rPr>
              <a:t>A method of constructing new data points within the range of a set of known points.</a:t>
            </a:r>
          </a:p>
          <a:p>
            <a:pPr lvl="1"/>
            <a:endParaRPr lang="en-US" dirty="0">
              <a:latin typeface="Constantia" panose="02030602050306030303" pitchFamily="18" charset="0"/>
            </a:endParaRPr>
          </a:p>
          <a:p>
            <a:pPr lvl="1"/>
            <a:r>
              <a:rPr lang="en-US" dirty="0">
                <a:latin typeface="Constantia" panose="02030602050306030303" pitchFamily="18" charset="0"/>
              </a:rPr>
              <a:t>Highly dependent on gauge size, accuracy and scale resolution</a:t>
            </a:r>
          </a:p>
          <a:p>
            <a:pPr lvl="2"/>
            <a:r>
              <a:rPr lang="en-US" dirty="0">
                <a:latin typeface="Constantia" panose="02030602050306030303" pitchFamily="18" charset="0"/>
              </a:rPr>
              <a:t>Typical interpolation with process gauges is to one half the scale resolution</a:t>
            </a:r>
          </a:p>
        </p:txBody>
      </p:sp>
      <p:sp>
        <p:nvSpPr>
          <p:cNvPr id="4" name="Date Placeholder 3">
            <a:extLst>
              <a:ext uri="{FF2B5EF4-FFF2-40B4-BE49-F238E27FC236}">
                <a16:creationId xmlns:a16="http://schemas.microsoft.com/office/drawing/2014/main" id="{445C316F-7E94-4080-9136-797C16E2B113}"/>
              </a:ext>
            </a:extLst>
          </p:cNvPr>
          <p:cNvSpPr>
            <a:spLocks noGrp="1"/>
          </p:cNvSpPr>
          <p:nvPr>
            <p:ph type="dt" sz="half" idx="10"/>
          </p:nvPr>
        </p:nvSpPr>
        <p:spPr/>
        <p:txBody>
          <a:bodyPr/>
          <a:lstStyle/>
          <a:p>
            <a:fld id="{3B8A030B-FAB5-4661-A94A-12E4F49E685B}" type="datetime1">
              <a:rPr lang="en-US" smtClean="0"/>
              <a:t>2/21/2018</a:t>
            </a:fld>
            <a:endParaRPr lang="en-US" dirty="0"/>
          </a:p>
        </p:txBody>
      </p:sp>
      <p:sp>
        <p:nvSpPr>
          <p:cNvPr id="5" name="Footer Placeholder 4">
            <a:extLst>
              <a:ext uri="{FF2B5EF4-FFF2-40B4-BE49-F238E27FC236}">
                <a16:creationId xmlns:a16="http://schemas.microsoft.com/office/drawing/2014/main" id="{4A377F9D-4340-477A-B043-D8A388C4D155}"/>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4606A07C-D550-43AF-AEA5-35105864BB57}"/>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315374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1000"/>
                                        <p:tgtEl>
                                          <p:spTgt spid="3">
                                            <p:txEl>
                                              <p:pRg st="5" end="5"/>
                                            </p:txEl>
                                          </p:spTgt>
                                        </p:tgtEl>
                                      </p:cBhvr>
                                    </p:animEffect>
                                    <p:anim calcmode="lin" valueType="num">
                                      <p:cBhvr>
                                        <p:cTn id="1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CCC9F-9BC4-4990-8C98-FF5C07AFD606}"/>
              </a:ext>
            </a:extLst>
          </p:cNvPr>
          <p:cNvSpPr>
            <a:spLocks noGrp="1"/>
          </p:cNvSpPr>
          <p:nvPr>
            <p:ph type="title"/>
          </p:nvPr>
        </p:nvSpPr>
        <p:spPr/>
        <p:txBody>
          <a:bodyPr/>
          <a:lstStyle/>
          <a:p>
            <a:r>
              <a:rPr lang="en-US" dirty="0"/>
              <a:t>Local Sight Level Indicators (Gauges)</a:t>
            </a:r>
          </a:p>
        </p:txBody>
      </p:sp>
      <p:sp>
        <p:nvSpPr>
          <p:cNvPr id="3" name="Content Placeholder 2">
            <a:extLst>
              <a:ext uri="{FF2B5EF4-FFF2-40B4-BE49-F238E27FC236}">
                <a16:creationId xmlns:a16="http://schemas.microsoft.com/office/drawing/2014/main" id="{52637E11-9400-45DB-AC3D-59A68DE417EA}"/>
              </a:ext>
            </a:extLst>
          </p:cNvPr>
          <p:cNvSpPr>
            <a:spLocks noGrp="1"/>
          </p:cNvSpPr>
          <p:nvPr>
            <p:ph idx="1"/>
          </p:nvPr>
        </p:nvSpPr>
        <p:spPr/>
        <p:txBody>
          <a:bodyPr/>
          <a:lstStyle/>
          <a:p>
            <a:r>
              <a:rPr lang="en-US" sz="2000" dirty="0">
                <a:latin typeface="Constantia" panose="02030602050306030303" pitchFamily="18" charset="0"/>
              </a:rPr>
              <a:t>Level gauges provide an indication or measurement of the level (how full) a vessel/tank is.</a:t>
            </a:r>
          </a:p>
          <a:p>
            <a:r>
              <a:rPr lang="en-US" sz="2000" dirty="0">
                <a:latin typeface="Constantia" panose="02030602050306030303" pitchFamily="18" charset="0"/>
              </a:rPr>
              <a:t>Typical measurements are:</a:t>
            </a:r>
          </a:p>
          <a:p>
            <a:pPr lvl="1"/>
            <a:r>
              <a:rPr lang="en-US" sz="1800" dirty="0">
                <a:latin typeface="Constantia" panose="02030602050306030303" pitchFamily="18" charset="0"/>
              </a:rPr>
              <a:t>Percent</a:t>
            </a:r>
          </a:p>
          <a:p>
            <a:pPr lvl="1"/>
            <a:r>
              <a:rPr lang="en-US" sz="1800" dirty="0">
                <a:latin typeface="Constantia" panose="02030602050306030303" pitchFamily="18" charset="0"/>
              </a:rPr>
              <a:t>Dimensional i.e.: inches, feet, meters etc.</a:t>
            </a:r>
          </a:p>
          <a:p>
            <a:r>
              <a:rPr lang="en-US" sz="2000" dirty="0">
                <a:latin typeface="Constantia" panose="02030602050306030303" pitchFamily="18" charset="0"/>
              </a:rPr>
              <a:t>Generally it does not tell you the amount (quantity) of product in the tank</a:t>
            </a:r>
          </a:p>
          <a:p>
            <a:pPr lvl="1"/>
            <a:r>
              <a:rPr lang="en-US" sz="1800" dirty="0">
                <a:latin typeface="Constantia" panose="02030602050306030303" pitchFamily="18" charset="0"/>
              </a:rPr>
              <a:t>i.e. gallons, tons, barrels</a:t>
            </a:r>
          </a:p>
          <a:p>
            <a:pPr lvl="1"/>
            <a:r>
              <a:rPr lang="en-US" sz="1800" dirty="0">
                <a:latin typeface="Constantia" panose="02030602050306030303" pitchFamily="18" charset="0"/>
              </a:rPr>
              <a:t>Occasionally special scales are utilized to indicate quantity.</a:t>
            </a:r>
          </a:p>
          <a:p>
            <a:pPr lvl="1"/>
            <a:endParaRPr lang="en-US" dirty="0"/>
          </a:p>
        </p:txBody>
      </p:sp>
      <p:sp>
        <p:nvSpPr>
          <p:cNvPr id="4" name="Date Placeholder 3">
            <a:extLst>
              <a:ext uri="{FF2B5EF4-FFF2-40B4-BE49-F238E27FC236}">
                <a16:creationId xmlns:a16="http://schemas.microsoft.com/office/drawing/2014/main" id="{35B03203-585D-468B-8920-0567C2B84D28}"/>
              </a:ext>
            </a:extLst>
          </p:cNvPr>
          <p:cNvSpPr>
            <a:spLocks noGrp="1"/>
          </p:cNvSpPr>
          <p:nvPr>
            <p:ph type="dt" sz="half" idx="10"/>
          </p:nvPr>
        </p:nvSpPr>
        <p:spPr/>
        <p:txBody>
          <a:bodyPr/>
          <a:lstStyle/>
          <a:p>
            <a:fld id="{1E57E4A8-6721-43E4-8610-2374845EB3F2}" type="datetime1">
              <a:rPr lang="en-US" smtClean="0"/>
              <a:t>2/21/2018</a:t>
            </a:fld>
            <a:endParaRPr lang="en-US" dirty="0"/>
          </a:p>
        </p:txBody>
      </p:sp>
      <p:sp>
        <p:nvSpPr>
          <p:cNvPr id="5" name="Footer Placeholder 4">
            <a:extLst>
              <a:ext uri="{FF2B5EF4-FFF2-40B4-BE49-F238E27FC236}">
                <a16:creationId xmlns:a16="http://schemas.microsoft.com/office/drawing/2014/main" id="{0D6CD2A0-76F9-486C-A7D8-D14ABDC4AAAF}"/>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A474C88A-301F-4AE8-83B1-8FF05450E45F}"/>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424181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9AE4E-3BC1-4B33-AAA5-BE28FCD645BC}"/>
              </a:ext>
            </a:extLst>
          </p:cNvPr>
          <p:cNvSpPr>
            <a:spLocks noGrp="1"/>
          </p:cNvSpPr>
          <p:nvPr>
            <p:ph type="title"/>
          </p:nvPr>
        </p:nvSpPr>
        <p:spPr/>
        <p:txBody>
          <a:bodyPr/>
          <a:lstStyle/>
          <a:p>
            <a:r>
              <a:rPr lang="en-US" dirty="0"/>
              <a:t>ISA Symbols for Local Pressure Indicator or Gauge</a:t>
            </a:r>
          </a:p>
        </p:txBody>
      </p:sp>
      <p:pic>
        <p:nvPicPr>
          <p:cNvPr id="4" name="Content Placeholder 3">
            <a:extLst>
              <a:ext uri="{FF2B5EF4-FFF2-40B4-BE49-F238E27FC236}">
                <a16:creationId xmlns:a16="http://schemas.microsoft.com/office/drawing/2014/main" id="{B936F04A-22CA-4F08-BCB4-E038F89C781C}"/>
              </a:ext>
            </a:extLst>
          </p:cNvPr>
          <p:cNvPicPr>
            <a:picLocks noGrp="1" noChangeAspect="1"/>
          </p:cNvPicPr>
          <p:nvPr>
            <p:ph idx="1"/>
          </p:nvPr>
        </p:nvPicPr>
        <p:blipFill>
          <a:blip r:embed="rId2"/>
          <a:stretch>
            <a:fillRect/>
          </a:stretch>
        </p:blipFill>
        <p:spPr>
          <a:xfrm>
            <a:off x="2592924" y="2438400"/>
            <a:ext cx="8066839" cy="3537507"/>
          </a:xfrm>
          <a:prstGeom prst="rect">
            <a:avLst/>
          </a:prstGeom>
        </p:spPr>
      </p:pic>
      <p:sp>
        <p:nvSpPr>
          <p:cNvPr id="3" name="Date Placeholder 2">
            <a:extLst>
              <a:ext uri="{FF2B5EF4-FFF2-40B4-BE49-F238E27FC236}">
                <a16:creationId xmlns:a16="http://schemas.microsoft.com/office/drawing/2014/main" id="{0E38492A-DDA7-4227-9323-26A28940CC28}"/>
              </a:ext>
            </a:extLst>
          </p:cNvPr>
          <p:cNvSpPr>
            <a:spLocks noGrp="1"/>
          </p:cNvSpPr>
          <p:nvPr>
            <p:ph type="dt" sz="half" idx="10"/>
          </p:nvPr>
        </p:nvSpPr>
        <p:spPr/>
        <p:txBody>
          <a:bodyPr/>
          <a:lstStyle/>
          <a:p>
            <a:fld id="{6EEB7B90-2F67-457F-8363-7248538ABF17}" type="datetime1">
              <a:rPr lang="en-US" smtClean="0"/>
              <a:t>2/21/2018</a:t>
            </a:fld>
            <a:endParaRPr lang="en-US" dirty="0"/>
          </a:p>
        </p:txBody>
      </p:sp>
      <p:sp>
        <p:nvSpPr>
          <p:cNvPr id="5" name="Footer Placeholder 4">
            <a:extLst>
              <a:ext uri="{FF2B5EF4-FFF2-40B4-BE49-F238E27FC236}">
                <a16:creationId xmlns:a16="http://schemas.microsoft.com/office/drawing/2014/main" id="{57B53609-5BBA-49A3-9197-2CBA1FE5E948}"/>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3163975A-BA31-48AB-84F6-39E99FEE7521}"/>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29397744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EC4F1-05A8-4A61-AA7B-DE16D55C30EA}"/>
              </a:ext>
            </a:extLst>
          </p:cNvPr>
          <p:cNvSpPr>
            <a:spLocks noGrp="1"/>
          </p:cNvSpPr>
          <p:nvPr>
            <p:ph type="title"/>
          </p:nvPr>
        </p:nvSpPr>
        <p:spPr/>
        <p:txBody>
          <a:bodyPr/>
          <a:lstStyle/>
          <a:p>
            <a:r>
              <a:rPr lang="en-US" dirty="0"/>
              <a:t>Temperature Gauges</a:t>
            </a:r>
          </a:p>
        </p:txBody>
      </p:sp>
      <p:sp>
        <p:nvSpPr>
          <p:cNvPr id="3" name="Content Placeholder 2">
            <a:extLst>
              <a:ext uri="{FF2B5EF4-FFF2-40B4-BE49-F238E27FC236}">
                <a16:creationId xmlns:a16="http://schemas.microsoft.com/office/drawing/2014/main" id="{8D1B6037-393B-41A8-92E0-76E28752C5D9}"/>
              </a:ext>
            </a:extLst>
          </p:cNvPr>
          <p:cNvSpPr>
            <a:spLocks noGrp="1"/>
          </p:cNvSpPr>
          <p:nvPr>
            <p:ph idx="1"/>
          </p:nvPr>
        </p:nvSpPr>
        <p:spPr/>
        <p:txBody>
          <a:bodyPr/>
          <a:lstStyle/>
          <a:p>
            <a:r>
              <a:rPr lang="en-US" dirty="0">
                <a:latin typeface="Constantia" panose="02030602050306030303" pitchFamily="18" charset="0"/>
              </a:rPr>
              <a:t>What is Temperature?</a:t>
            </a:r>
          </a:p>
          <a:p>
            <a:pPr lvl="1"/>
            <a:r>
              <a:rPr lang="en-US" dirty="0">
                <a:latin typeface="Constantia" panose="02030602050306030303" pitchFamily="18" charset="0"/>
              </a:rPr>
              <a:t>An arbitrary scale used to indicate how “hot” (or cold) something is.</a:t>
            </a:r>
          </a:p>
          <a:p>
            <a:pPr lvl="1"/>
            <a:r>
              <a:rPr lang="en-US" dirty="0">
                <a:latin typeface="Constantia" panose="02030602050306030303" pitchFamily="18" charset="0"/>
              </a:rPr>
              <a:t>It is NOT a measure of the heat energy in a specific body or fluid</a:t>
            </a:r>
          </a:p>
          <a:p>
            <a:pPr lvl="1"/>
            <a:r>
              <a:rPr lang="en-US" dirty="0">
                <a:latin typeface="Constantia" panose="02030602050306030303" pitchFamily="18" charset="0"/>
              </a:rPr>
              <a:t>Most common temperature measurement scales are:</a:t>
            </a:r>
          </a:p>
          <a:p>
            <a:pPr lvl="2"/>
            <a:r>
              <a:rPr lang="en-US" dirty="0">
                <a:latin typeface="Constantia" panose="02030602050306030303" pitchFamily="18" charset="0"/>
              </a:rPr>
              <a:t>US: Fahrenheit (F or °F)</a:t>
            </a:r>
          </a:p>
          <a:p>
            <a:pPr lvl="2"/>
            <a:r>
              <a:rPr lang="en-US" dirty="0">
                <a:latin typeface="Constantia" panose="02030602050306030303" pitchFamily="18" charset="0"/>
              </a:rPr>
              <a:t>Rest of the world Celsius (C or °C) </a:t>
            </a:r>
          </a:p>
        </p:txBody>
      </p:sp>
      <p:sp>
        <p:nvSpPr>
          <p:cNvPr id="4" name="Date Placeholder 3">
            <a:extLst>
              <a:ext uri="{FF2B5EF4-FFF2-40B4-BE49-F238E27FC236}">
                <a16:creationId xmlns:a16="http://schemas.microsoft.com/office/drawing/2014/main" id="{5DDD093C-2962-4B70-8BEF-F91758EB5A5E}"/>
              </a:ext>
            </a:extLst>
          </p:cNvPr>
          <p:cNvSpPr>
            <a:spLocks noGrp="1"/>
          </p:cNvSpPr>
          <p:nvPr>
            <p:ph type="dt" sz="half" idx="10"/>
          </p:nvPr>
        </p:nvSpPr>
        <p:spPr/>
        <p:txBody>
          <a:bodyPr/>
          <a:lstStyle/>
          <a:p>
            <a:fld id="{ECD97B5E-59CB-423F-A8CD-5F884495037E}" type="datetime1">
              <a:rPr lang="en-US" smtClean="0"/>
              <a:t>2/21/2018</a:t>
            </a:fld>
            <a:endParaRPr lang="en-US" dirty="0"/>
          </a:p>
        </p:txBody>
      </p:sp>
      <p:sp>
        <p:nvSpPr>
          <p:cNvPr id="5" name="Footer Placeholder 4">
            <a:extLst>
              <a:ext uri="{FF2B5EF4-FFF2-40B4-BE49-F238E27FC236}">
                <a16:creationId xmlns:a16="http://schemas.microsoft.com/office/drawing/2014/main" id="{75ED9C4B-E1A6-42A1-AB61-E4F3C5E29D82}"/>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B8397BC4-5AD1-4A43-86C8-500FE8B546AC}"/>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292337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2000"/>
                                        <p:tgtEl>
                                          <p:spTgt spid="3">
                                            <p:txEl>
                                              <p:pRg st="3" end="3"/>
                                            </p:txEl>
                                          </p:spTgt>
                                        </p:tgtEl>
                                      </p:cBhvr>
                                    </p:animEffect>
                                  </p:childTnLst>
                                </p:cTn>
                              </p:par>
                              <p:par>
                                <p:cTn id="18" presetID="21" presetClass="entr" presetSubtype="1"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heel(1)">
                                      <p:cBhvr>
                                        <p:cTn id="20" dur="2000"/>
                                        <p:tgtEl>
                                          <p:spTgt spid="3">
                                            <p:txEl>
                                              <p:pRg st="4" end="4"/>
                                            </p:txEl>
                                          </p:spTgt>
                                        </p:tgtEl>
                                      </p:cBhvr>
                                    </p:animEffect>
                                  </p:childTnLst>
                                </p:cTn>
                              </p:par>
                              <p:par>
                                <p:cTn id="21" presetID="21" presetClass="entr" presetSubtype="1"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wheel(1)">
                                      <p:cBhvr>
                                        <p:cTn id="2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E0CE2-E8A1-45AB-B093-D0B7C59C2CDF}"/>
              </a:ext>
            </a:extLst>
          </p:cNvPr>
          <p:cNvSpPr>
            <a:spLocks noGrp="1"/>
          </p:cNvSpPr>
          <p:nvPr>
            <p:ph type="title"/>
          </p:nvPr>
        </p:nvSpPr>
        <p:spPr/>
        <p:txBody>
          <a:bodyPr/>
          <a:lstStyle/>
          <a:p>
            <a:r>
              <a:rPr lang="en-US" dirty="0"/>
              <a:t>Typical Temperature Gauges</a:t>
            </a:r>
          </a:p>
        </p:txBody>
      </p:sp>
      <p:pic>
        <p:nvPicPr>
          <p:cNvPr id="5" name="Content Placeholder 4">
            <a:extLst>
              <a:ext uri="{FF2B5EF4-FFF2-40B4-BE49-F238E27FC236}">
                <a16:creationId xmlns:a16="http://schemas.microsoft.com/office/drawing/2014/main" id="{24C48C4F-7DC5-46BD-BEC8-2117CE6B926F}"/>
              </a:ext>
            </a:extLst>
          </p:cNvPr>
          <p:cNvPicPr>
            <a:picLocks noGrp="1" noChangeAspect="1"/>
          </p:cNvPicPr>
          <p:nvPr>
            <p:ph idx="1"/>
          </p:nvPr>
        </p:nvPicPr>
        <p:blipFill>
          <a:blip r:embed="rId2"/>
          <a:stretch>
            <a:fillRect/>
          </a:stretch>
        </p:blipFill>
        <p:spPr>
          <a:xfrm>
            <a:off x="5519058" y="1550532"/>
            <a:ext cx="2758169" cy="2758169"/>
          </a:xfrm>
        </p:spPr>
      </p:pic>
      <p:pic>
        <p:nvPicPr>
          <p:cNvPr id="7" name="Picture 6">
            <a:extLst>
              <a:ext uri="{FF2B5EF4-FFF2-40B4-BE49-F238E27FC236}">
                <a16:creationId xmlns:a16="http://schemas.microsoft.com/office/drawing/2014/main" id="{2981A2C9-9D69-45B8-A101-95D1A111DBC5}"/>
              </a:ext>
            </a:extLst>
          </p:cNvPr>
          <p:cNvPicPr>
            <a:picLocks noChangeAspect="1"/>
          </p:cNvPicPr>
          <p:nvPr/>
        </p:nvPicPr>
        <p:blipFill>
          <a:blip r:embed="rId3"/>
          <a:stretch>
            <a:fillRect/>
          </a:stretch>
        </p:blipFill>
        <p:spPr>
          <a:xfrm>
            <a:off x="8087777" y="3283940"/>
            <a:ext cx="3115583" cy="3131479"/>
          </a:xfrm>
          <a:prstGeom prst="rect">
            <a:avLst/>
          </a:prstGeom>
        </p:spPr>
      </p:pic>
      <p:pic>
        <p:nvPicPr>
          <p:cNvPr id="9" name="Picture 8">
            <a:extLst>
              <a:ext uri="{FF2B5EF4-FFF2-40B4-BE49-F238E27FC236}">
                <a16:creationId xmlns:a16="http://schemas.microsoft.com/office/drawing/2014/main" id="{1F747BBF-9822-4138-91C4-1E83C99DE88F}"/>
              </a:ext>
            </a:extLst>
          </p:cNvPr>
          <p:cNvPicPr>
            <a:picLocks noChangeAspect="1"/>
          </p:cNvPicPr>
          <p:nvPr/>
        </p:nvPicPr>
        <p:blipFill>
          <a:blip r:embed="rId4"/>
          <a:stretch>
            <a:fillRect/>
          </a:stretch>
        </p:blipFill>
        <p:spPr>
          <a:xfrm>
            <a:off x="1922093" y="1910441"/>
            <a:ext cx="2038350" cy="2038350"/>
          </a:xfrm>
          <a:prstGeom prst="rect">
            <a:avLst/>
          </a:prstGeom>
        </p:spPr>
      </p:pic>
      <p:pic>
        <p:nvPicPr>
          <p:cNvPr id="11" name="Picture 10">
            <a:extLst>
              <a:ext uri="{FF2B5EF4-FFF2-40B4-BE49-F238E27FC236}">
                <a16:creationId xmlns:a16="http://schemas.microsoft.com/office/drawing/2014/main" id="{763BE6B7-3D04-413B-AD3A-77341A6E0D34}"/>
              </a:ext>
            </a:extLst>
          </p:cNvPr>
          <p:cNvPicPr>
            <a:picLocks noChangeAspect="1"/>
          </p:cNvPicPr>
          <p:nvPr/>
        </p:nvPicPr>
        <p:blipFill>
          <a:blip r:embed="rId5"/>
          <a:stretch>
            <a:fillRect/>
          </a:stretch>
        </p:blipFill>
        <p:spPr>
          <a:xfrm>
            <a:off x="2941268" y="3200589"/>
            <a:ext cx="2262104" cy="3298183"/>
          </a:xfrm>
          <a:prstGeom prst="rect">
            <a:avLst/>
          </a:prstGeom>
        </p:spPr>
      </p:pic>
      <p:sp>
        <p:nvSpPr>
          <p:cNvPr id="3" name="Date Placeholder 2">
            <a:extLst>
              <a:ext uri="{FF2B5EF4-FFF2-40B4-BE49-F238E27FC236}">
                <a16:creationId xmlns:a16="http://schemas.microsoft.com/office/drawing/2014/main" id="{B39DCEBA-65C0-4CF2-B568-CE48C6CBB591}"/>
              </a:ext>
            </a:extLst>
          </p:cNvPr>
          <p:cNvSpPr>
            <a:spLocks noGrp="1"/>
          </p:cNvSpPr>
          <p:nvPr>
            <p:ph type="dt" sz="half" idx="10"/>
          </p:nvPr>
        </p:nvSpPr>
        <p:spPr/>
        <p:txBody>
          <a:bodyPr/>
          <a:lstStyle/>
          <a:p>
            <a:fld id="{2BEFE5FA-A3C6-4033-A884-0E395794619D}" type="datetime1">
              <a:rPr lang="en-US" smtClean="0"/>
              <a:t>2/21/2018</a:t>
            </a:fld>
            <a:endParaRPr lang="en-US" dirty="0"/>
          </a:p>
        </p:txBody>
      </p:sp>
      <p:sp>
        <p:nvSpPr>
          <p:cNvPr id="4" name="Footer Placeholder 3">
            <a:extLst>
              <a:ext uri="{FF2B5EF4-FFF2-40B4-BE49-F238E27FC236}">
                <a16:creationId xmlns:a16="http://schemas.microsoft.com/office/drawing/2014/main" id="{11E819F1-DE06-4684-9AA9-82D4EC8F5DD1}"/>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0DF20EC1-A189-4B91-A234-7262CAA81A37}"/>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4251471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208CD-F7DB-493F-9F59-8902428BAFCE}"/>
              </a:ext>
            </a:extLst>
          </p:cNvPr>
          <p:cNvSpPr>
            <a:spLocks noGrp="1"/>
          </p:cNvSpPr>
          <p:nvPr>
            <p:ph type="title"/>
          </p:nvPr>
        </p:nvSpPr>
        <p:spPr/>
        <p:txBody>
          <a:bodyPr/>
          <a:lstStyle/>
          <a:p>
            <a:r>
              <a:rPr lang="en-US" dirty="0"/>
              <a:t>Temperature Gauge Accessories</a:t>
            </a:r>
          </a:p>
        </p:txBody>
      </p:sp>
      <p:sp>
        <p:nvSpPr>
          <p:cNvPr id="3" name="Content Placeholder 2">
            <a:extLst>
              <a:ext uri="{FF2B5EF4-FFF2-40B4-BE49-F238E27FC236}">
                <a16:creationId xmlns:a16="http://schemas.microsoft.com/office/drawing/2014/main" id="{ADA06F11-4505-4831-9F29-F68D71FBEDB1}"/>
              </a:ext>
            </a:extLst>
          </p:cNvPr>
          <p:cNvSpPr>
            <a:spLocks noGrp="1"/>
          </p:cNvSpPr>
          <p:nvPr>
            <p:ph idx="1"/>
          </p:nvPr>
        </p:nvSpPr>
        <p:spPr/>
        <p:txBody>
          <a:bodyPr/>
          <a:lstStyle/>
          <a:p>
            <a:r>
              <a:rPr lang="en-US" dirty="0">
                <a:latin typeface="Constantia" panose="02030602050306030303" pitchFamily="18" charset="0"/>
              </a:rPr>
              <a:t>Thermowells</a:t>
            </a:r>
          </a:p>
          <a:p>
            <a:pPr lvl="1"/>
            <a:r>
              <a:rPr lang="en-US" dirty="0">
                <a:latin typeface="Constantia" panose="02030602050306030303" pitchFamily="18" charset="0"/>
              </a:rPr>
              <a:t>Why?</a:t>
            </a:r>
          </a:p>
          <a:p>
            <a:pPr lvl="1"/>
            <a:r>
              <a:rPr lang="en-US" dirty="0">
                <a:latin typeface="Constantia" panose="02030602050306030303" pitchFamily="18" charset="0"/>
              </a:rPr>
              <a:t>Fluid flowing over the body (temp element) produce bending force and vibration resulting in element failure.</a:t>
            </a:r>
          </a:p>
          <a:p>
            <a:pPr lvl="1"/>
            <a:r>
              <a:rPr lang="en-US" dirty="0">
                <a:latin typeface="Constantia" panose="02030602050306030303" pitchFamily="18" charset="0"/>
              </a:rPr>
              <a:t>Thermowells provide mechanical protection and isolation from the process fluids</a:t>
            </a:r>
          </a:p>
        </p:txBody>
      </p:sp>
      <p:pic>
        <p:nvPicPr>
          <p:cNvPr id="5" name="Picture 4">
            <a:extLst>
              <a:ext uri="{FF2B5EF4-FFF2-40B4-BE49-F238E27FC236}">
                <a16:creationId xmlns:a16="http://schemas.microsoft.com/office/drawing/2014/main" id="{C505AF9B-8516-47CD-9A12-232DAABBE0CA}"/>
              </a:ext>
            </a:extLst>
          </p:cNvPr>
          <p:cNvPicPr>
            <a:picLocks noChangeAspect="1"/>
          </p:cNvPicPr>
          <p:nvPr/>
        </p:nvPicPr>
        <p:blipFill>
          <a:blip r:embed="rId2"/>
          <a:stretch>
            <a:fillRect/>
          </a:stretch>
        </p:blipFill>
        <p:spPr>
          <a:xfrm>
            <a:off x="3748768" y="4291692"/>
            <a:ext cx="3566432" cy="2309201"/>
          </a:xfrm>
          <a:prstGeom prst="rect">
            <a:avLst/>
          </a:prstGeom>
        </p:spPr>
      </p:pic>
      <p:sp>
        <p:nvSpPr>
          <p:cNvPr id="4" name="Date Placeholder 3">
            <a:extLst>
              <a:ext uri="{FF2B5EF4-FFF2-40B4-BE49-F238E27FC236}">
                <a16:creationId xmlns:a16="http://schemas.microsoft.com/office/drawing/2014/main" id="{F5B1FBA0-261A-402B-B566-DE5241F84152}"/>
              </a:ext>
            </a:extLst>
          </p:cNvPr>
          <p:cNvSpPr>
            <a:spLocks noGrp="1"/>
          </p:cNvSpPr>
          <p:nvPr>
            <p:ph type="dt" sz="half" idx="10"/>
          </p:nvPr>
        </p:nvSpPr>
        <p:spPr/>
        <p:txBody>
          <a:bodyPr/>
          <a:lstStyle/>
          <a:p>
            <a:fld id="{C10E2F72-8E8F-4CFA-8C1D-CD900C8ABCF8}" type="datetime1">
              <a:rPr lang="en-US" smtClean="0"/>
              <a:t>2/21/2018</a:t>
            </a:fld>
            <a:endParaRPr lang="en-US" dirty="0"/>
          </a:p>
        </p:txBody>
      </p:sp>
      <p:sp>
        <p:nvSpPr>
          <p:cNvPr id="6" name="Footer Placeholder 5">
            <a:extLst>
              <a:ext uri="{FF2B5EF4-FFF2-40B4-BE49-F238E27FC236}">
                <a16:creationId xmlns:a16="http://schemas.microsoft.com/office/drawing/2014/main" id="{0D307B69-7AE0-470B-B788-94D242379312}"/>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43650CE8-22D8-4A2D-B28C-E50477B5B4A0}"/>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99178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2000"/>
                                        <p:tgtEl>
                                          <p:spTgt spid="3">
                                            <p:txEl>
                                              <p:pRg st="3" end="3"/>
                                            </p:txEl>
                                          </p:spTgt>
                                        </p:tgtEl>
                                      </p:cBhvr>
                                    </p:animEffect>
                                    <p:anim calcmode="lin" valueType="num">
                                      <p:cBhvr>
                                        <p:cTn id="15"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ECB53-09F6-465F-A3B8-AC7434ACD176}"/>
              </a:ext>
            </a:extLst>
          </p:cNvPr>
          <p:cNvSpPr>
            <a:spLocks noGrp="1"/>
          </p:cNvSpPr>
          <p:nvPr>
            <p:ph type="title"/>
          </p:nvPr>
        </p:nvSpPr>
        <p:spPr>
          <a:xfrm>
            <a:off x="2592925" y="624110"/>
            <a:ext cx="8911687" cy="780147"/>
          </a:xfrm>
        </p:spPr>
        <p:txBody>
          <a:bodyPr/>
          <a:lstStyle/>
          <a:p>
            <a:r>
              <a:rPr lang="en-US" dirty="0"/>
              <a:t>Reading a Temperature Gauge</a:t>
            </a:r>
          </a:p>
        </p:txBody>
      </p:sp>
      <p:sp>
        <p:nvSpPr>
          <p:cNvPr id="3" name="Content Placeholder 2">
            <a:extLst>
              <a:ext uri="{FF2B5EF4-FFF2-40B4-BE49-F238E27FC236}">
                <a16:creationId xmlns:a16="http://schemas.microsoft.com/office/drawing/2014/main" id="{BA3A6DF7-0F00-4D78-B4E1-E4DE959307D9}"/>
              </a:ext>
            </a:extLst>
          </p:cNvPr>
          <p:cNvSpPr>
            <a:spLocks noGrp="1"/>
          </p:cNvSpPr>
          <p:nvPr>
            <p:ph idx="1"/>
          </p:nvPr>
        </p:nvSpPr>
        <p:spPr/>
        <p:txBody>
          <a:bodyPr/>
          <a:lstStyle/>
          <a:p>
            <a:r>
              <a:rPr lang="en-US" dirty="0">
                <a:latin typeface="Constantia" panose="02030602050306030303" pitchFamily="18" charset="0"/>
              </a:rPr>
              <a:t>See “Reading a Pressure Gauge”</a:t>
            </a:r>
          </a:p>
          <a:p>
            <a:pPr marL="914400" lvl="2" indent="0">
              <a:buNone/>
            </a:pPr>
            <a:endParaRPr lang="en-US" dirty="0">
              <a:latin typeface="Constantia" panose="02030602050306030303" pitchFamily="18" charset="0"/>
            </a:endParaRPr>
          </a:p>
        </p:txBody>
      </p:sp>
      <p:sp>
        <p:nvSpPr>
          <p:cNvPr id="4" name="Date Placeholder 3">
            <a:extLst>
              <a:ext uri="{FF2B5EF4-FFF2-40B4-BE49-F238E27FC236}">
                <a16:creationId xmlns:a16="http://schemas.microsoft.com/office/drawing/2014/main" id="{83F2B968-064B-4133-BC2C-038013433356}"/>
              </a:ext>
            </a:extLst>
          </p:cNvPr>
          <p:cNvSpPr>
            <a:spLocks noGrp="1"/>
          </p:cNvSpPr>
          <p:nvPr>
            <p:ph type="dt" sz="half" idx="10"/>
          </p:nvPr>
        </p:nvSpPr>
        <p:spPr/>
        <p:txBody>
          <a:bodyPr/>
          <a:lstStyle/>
          <a:p>
            <a:fld id="{3735B4E1-BF20-4DF7-870E-AA46C830ECD9}" type="datetime1">
              <a:rPr lang="en-US" smtClean="0"/>
              <a:t>2/21/2018</a:t>
            </a:fld>
            <a:endParaRPr lang="en-US" dirty="0"/>
          </a:p>
        </p:txBody>
      </p:sp>
      <p:sp>
        <p:nvSpPr>
          <p:cNvPr id="5" name="Footer Placeholder 4">
            <a:extLst>
              <a:ext uri="{FF2B5EF4-FFF2-40B4-BE49-F238E27FC236}">
                <a16:creationId xmlns:a16="http://schemas.microsoft.com/office/drawing/2014/main" id="{86BA6472-F2A9-4967-A466-DA02648D1D93}"/>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1105B300-56E7-4A1D-9125-9D11F45559BB}"/>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24401039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9AE4E-3BC1-4B33-AAA5-BE28FCD645BC}"/>
              </a:ext>
            </a:extLst>
          </p:cNvPr>
          <p:cNvSpPr>
            <a:spLocks noGrp="1"/>
          </p:cNvSpPr>
          <p:nvPr>
            <p:ph type="title"/>
          </p:nvPr>
        </p:nvSpPr>
        <p:spPr/>
        <p:txBody>
          <a:bodyPr/>
          <a:lstStyle/>
          <a:p>
            <a:r>
              <a:rPr lang="en-US" dirty="0"/>
              <a:t>ISA Symbols for Local Temperature Indicator or Gauge</a:t>
            </a:r>
          </a:p>
        </p:txBody>
      </p:sp>
      <p:pic>
        <p:nvPicPr>
          <p:cNvPr id="6" name="Content Placeholder 5">
            <a:extLst>
              <a:ext uri="{FF2B5EF4-FFF2-40B4-BE49-F238E27FC236}">
                <a16:creationId xmlns:a16="http://schemas.microsoft.com/office/drawing/2014/main" id="{7B0BF3B6-D0BD-4290-8504-E0B790EBCF04}"/>
              </a:ext>
            </a:extLst>
          </p:cNvPr>
          <p:cNvPicPr>
            <a:picLocks noGrp="1" noChangeAspect="1"/>
          </p:cNvPicPr>
          <p:nvPr>
            <p:ph idx="1"/>
          </p:nvPr>
        </p:nvPicPr>
        <p:blipFill>
          <a:blip r:embed="rId2"/>
          <a:stretch>
            <a:fillRect/>
          </a:stretch>
        </p:blipFill>
        <p:spPr>
          <a:xfrm>
            <a:off x="2873829" y="2318657"/>
            <a:ext cx="7016748" cy="4204792"/>
          </a:xfrm>
          <a:prstGeom prst="rect">
            <a:avLst/>
          </a:prstGeom>
        </p:spPr>
      </p:pic>
      <p:sp>
        <p:nvSpPr>
          <p:cNvPr id="3" name="Date Placeholder 2">
            <a:extLst>
              <a:ext uri="{FF2B5EF4-FFF2-40B4-BE49-F238E27FC236}">
                <a16:creationId xmlns:a16="http://schemas.microsoft.com/office/drawing/2014/main" id="{B84A3911-F2F4-485C-B578-23B80C8314A1}"/>
              </a:ext>
            </a:extLst>
          </p:cNvPr>
          <p:cNvSpPr>
            <a:spLocks noGrp="1"/>
          </p:cNvSpPr>
          <p:nvPr>
            <p:ph type="dt" sz="half" idx="10"/>
          </p:nvPr>
        </p:nvSpPr>
        <p:spPr/>
        <p:txBody>
          <a:bodyPr/>
          <a:lstStyle/>
          <a:p>
            <a:fld id="{47E5D44E-2499-4203-8DA8-DE901F77DD1E}" type="datetime1">
              <a:rPr lang="en-US" smtClean="0"/>
              <a:t>2/21/2018</a:t>
            </a:fld>
            <a:endParaRPr lang="en-US" dirty="0"/>
          </a:p>
        </p:txBody>
      </p:sp>
      <p:sp>
        <p:nvSpPr>
          <p:cNvPr id="4" name="Footer Placeholder 3">
            <a:extLst>
              <a:ext uri="{FF2B5EF4-FFF2-40B4-BE49-F238E27FC236}">
                <a16:creationId xmlns:a16="http://schemas.microsoft.com/office/drawing/2014/main" id="{4EDED76E-3078-454C-9D56-777543A5E574}"/>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2D86FF68-8552-4966-BB81-297CA8D3681D}"/>
              </a:ext>
            </a:extLst>
          </p:cNvPr>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462481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93E31-DAC6-4BEB-8697-589011CEF5C0}"/>
              </a:ext>
            </a:extLst>
          </p:cNvPr>
          <p:cNvSpPr>
            <a:spLocks noGrp="1"/>
          </p:cNvSpPr>
          <p:nvPr>
            <p:ph type="title"/>
          </p:nvPr>
        </p:nvSpPr>
        <p:spPr/>
        <p:txBody>
          <a:bodyPr/>
          <a:lstStyle/>
          <a:p>
            <a:r>
              <a:rPr lang="en-US" dirty="0"/>
              <a:t>Local Flow Indicators (Gauges)</a:t>
            </a:r>
          </a:p>
        </p:txBody>
      </p:sp>
      <p:sp>
        <p:nvSpPr>
          <p:cNvPr id="3" name="Content Placeholder 2">
            <a:extLst>
              <a:ext uri="{FF2B5EF4-FFF2-40B4-BE49-F238E27FC236}">
                <a16:creationId xmlns:a16="http://schemas.microsoft.com/office/drawing/2014/main" id="{1E60B227-4EAD-47F8-80C5-8DF5A64104CF}"/>
              </a:ext>
            </a:extLst>
          </p:cNvPr>
          <p:cNvSpPr>
            <a:spLocks noGrp="1"/>
          </p:cNvSpPr>
          <p:nvPr>
            <p:ph idx="1"/>
          </p:nvPr>
        </p:nvSpPr>
        <p:spPr>
          <a:xfrm>
            <a:off x="2589212" y="2133599"/>
            <a:ext cx="8915400" cy="4321629"/>
          </a:xfrm>
        </p:spPr>
        <p:txBody>
          <a:bodyPr>
            <a:normAutofit lnSpcReduction="10000"/>
          </a:bodyPr>
          <a:lstStyle/>
          <a:p>
            <a:r>
              <a:rPr lang="en-US" dirty="0">
                <a:latin typeface="Constantia" panose="02030602050306030303" pitchFamily="18" charset="0"/>
              </a:rPr>
              <a:t>What is Flow?</a:t>
            </a:r>
          </a:p>
          <a:p>
            <a:pPr lvl="1"/>
            <a:r>
              <a:rPr lang="en-US" dirty="0">
                <a:latin typeface="Constantia" panose="02030602050306030303" pitchFamily="18" charset="0"/>
              </a:rPr>
              <a:t>A Measurement of the Quantity of a Product “Passing a Specific Point, in a Specific Time Period, utilizing a Specific Unit </a:t>
            </a:r>
            <a:r>
              <a:rPr lang="en-US">
                <a:latin typeface="Constantia" panose="02030602050306030303" pitchFamily="18" charset="0"/>
              </a:rPr>
              <a:t>of Measurement”.</a:t>
            </a:r>
            <a:endParaRPr lang="en-US" dirty="0">
              <a:latin typeface="Constantia" panose="02030602050306030303" pitchFamily="18" charset="0"/>
            </a:endParaRPr>
          </a:p>
          <a:p>
            <a:pPr lvl="1"/>
            <a:r>
              <a:rPr lang="en-US" dirty="0">
                <a:latin typeface="Constantia" panose="02030602050306030303" pitchFamily="18" charset="0"/>
              </a:rPr>
              <a:t>Common Imperial Units of Flow Measure:</a:t>
            </a:r>
          </a:p>
          <a:p>
            <a:pPr lvl="2"/>
            <a:r>
              <a:rPr lang="en-US" dirty="0">
                <a:latin typeface="Constantia" panose="02030602050306030303" pitchFamily="18" charset="0"/>
              </a:rPr>
              <a:t>Gallons per Minute (GPM)</a:t>
            </a:r>
          </a:p>
          <a:p>
            <a:pPr lvl="2"/>
            <a:r>
              <a:rPr lang="en-US" dirty="0">
                <a:latin typeface="Constantia" panose="02030602050306030303" pitchFamily="18" charset="0"/>
              </a:rPr>
              <a:t>Pounds per Hour (PPH)</a:t>
            </a:r>
          </a:p>
          <a:p>
            <a:pPr lvl="3"/>
            <a:r>
              <a:rPr lang="en-US" dirty="0">
                <a:latin typeface="Constantia" panose="02030602050306030303" pitchFamily="18" charset="0"/>
              </a:rPr>
              <a:t>KPPH, MPPH, MMPPH</a:t>
            </a:r>
          </a:p>
          <a:p>
            <a:pPr lvl="2"/>
            <a:r>
              <a:rPr lang="en-US" dirty="0">
                <a:latin typeface="Constantia" panose="02030602050306030303" pitchFamily="18" charset="0"/>
              </a:rPr>
              <a:t>Standard Cubic Feet per Hour (SFCH)</a:t>
            </a:r>
          </a:p>
          <a:p>
            <a:pPr lvl="2"/>
            <a:r>
              <a:rPr lang="en-US" dirty="0">
                <a:latin typeface="Constantia" panose="02030602050306030303" pitchFamily="18" charset="0"/>
              </a:rPr>
              <a:t>Tons per Day (TPD)</a:t>
            </a:r>
          </a:p>
          <a:p>
            <a:pPr lvl="1"/>
            <a:r>
              <a:rPr lang="en-US" dirty="0">
                <a:latin typeface="Constantia" panose="02030602050306030303" pitchFamily="18" charset="0"/>
              </a:rPr>
              <a:t>Common Metric:</a:t>
            </a:r>
          </a:p>
          <a:p>
            <a:pPr lvl="2"/>
            <a:r>
              <a:rPr lang="en-US" dirty="0">
                <a:latin typeface="Constantia" panose="02030602050306030303" pitchFamily="18" charset="0"/>
              </a:rPr>
              <a:t>Cubic Meters per Hour (M</a:t>
            </a:r>
            <a:r>
              <a:rPr lang="en-US" baseline="60000" dirty="0">
                <a:latin typeface="Constantia" panose="02030602050306030303" pitchFamily="18" charset="0"/>
              </a:rPr>
              <a:t>3</a:t>
            </a:r>
            <a:r>
              <a:rPr lang="en-US" dirty="0">
                <a:latin typeface="Constantia" panose="02030602050306030303" pitchFamily="18" charset="0"/>
              </a:rPr>
              <a:t>H)</a:t>
            </a:r>
          </a:p>
          <a:p>
            <a:pPr lvl="2"/>
            <a:r>
              <a:rPr lang="en-US" dirty="0">
                <a:latin typeface="Constantia" panose="02030602050306030303" pitchFamily="18" charset="0"/>
              </a:rPr>
              <a:t>Liters per Minute (L/P)</a:t>
            </a:r>
          </a:p>
          <a:p>
            <a:pPr lvl="2"/>
            <a:r>
              <a:rPr lang="en-US" dirty="0">
                <a:latin typeface="Constantia" panose="02030602050306030303" pitchFamily="18" charset="0"/>
              </a:rPr>
              <a:t>Kilograms per Hour (Kg/H)</a:t>
            </a:r>
          </a:p>
        </p:txBody>
      </p:sp>
      <p:sp>
        <p:nvSpPr>
          <p:cNvPr id="4" name="Date Placeholder 3">
            <a:extLst>
              <a:ext uri="{FF2B5EF4-FFF2-40B4-BE49-F238E27FC236}">
                <a16:creationId xmlns:a16="http://schemas.microsoft.com/office/drawing/2014/main" id="{B95886A2-2BFD-47D4-BE6D-55A09657AC61}"/>
              </a:ext>
            </a:extLst>
          </p:cNvPr>
          <p:cNvSpPr>
            <a:spLocks noGrp="1"/>
          </p:cNvSpPr>
          <p:nvPr>
            <p:ph type="dt" sz="half" idx="10"/>
          </p:nvPr>
        </p:nvSpPr>
        <p:spPr/>
        <p:txBody>
          <a:bodyPr/>
          <a:lstStyle/>
          <a:p>
            <a:fld id="{286107B7-CE88-4E87-B787-7ACADD2721FA}" type="datetime1">
              <a:rPr lang="en-US" smtClean="0"/>
              <a:t>2/21/2018</a:t>
            </a:fld>
            <a:endParaRPr lang="en-US" dirty="0"/>
          </a:p>
        </p:txBody>
      </p:sp>
      <p:sp>
        <p:nvSpPr>
          <p:cNvPr id="5" name="Footer Placeholder 4">
            <a:extLst>
              <a:ext uri="{FF2B5EF4-FFF2-40B4-BE49-F238E27FC236}">
                <a16:creationId xmlns:a16="http://schemas.microsoft.com/office/drawing/2014/main" id="{20EBB198-5F6E-42C1-9622-DCFE43D0D6E0}"/>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8EAB832C-4244-4C53-B96F-F52722D9A129}"/>
              </a:ext>
            </a:extLst>
          </p:cNvPr>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301049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80">
                                          <p:stCondLst>
                                            <p:cond delay="0"/>
                                          </p:stCondLst>
                                        </p:cTn>
                                        <p:tgtEl>
                                          <p:spTgt spid="3">
                                            <p:txEl>
                                              <p:pRg st="1" end="1"/>
                                            </p:txEl>
                                          </p:spTgt>
                                        </p:tgtEl>
                                      </p:cBhvr>
                                    </p:animEffect>
                                    <p:anim calcmode="lin" valueType="num">
                                      <p:cBhvr>
                                        <p:cTn id="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1" end="1"/>
                                            </p:txEl>
                                          </p:spTgt>
                                        </p:tgtEl>
                                      </p:cBhvr>
                                      <p:to x="100000" y="60000"/>
                                    </p:animScale>
                                    <p:animScale>
                                      <p:cBhvr>
                                        <p:cTn id="14" dur="166" decel="50000">
                                          <p:stCondLst>
                                            <p:cond delay="676"/>
                                          </p:stCondLst>
                                        </p:cTn>
                                        <p:tgtEl>
                                          <p:spTgt spid="3">
                                            <p:txEl>
                                              <p:pRg st="1" end="1"/>
                                            </p:txEl>
                                          </p:spTgt>
                                        </p:tgtEl>
                                      </p:cBhvr>
                                      <p:to x="100000" y="100000"/>
                                    </p:animScale>
                                    <p:animScale>
                                      <p:cBhvr>
                                        <p:cTn id="15" dur="26">
                                          <p:stCondLst>
                                            <p:cond delay="1312"/>
                                          </p:stCondLst>
                                        </p:cTn>
                                        <p:tgtEl>
                                          <p:spTgt spid="3">
                                            <p:txEl>
                                              <p:pRg st="1" end="1"/>
                                            </p:txEl>
                                          </p:spTgt>
                                        </p:tgtEl>
                                      </p:cBhvr>
                                      <p:to x="100000" y="80000"/>
                                    </p:animScale>
                                    <p:animScale>
                                      <p:cBhvr>
                                        <p:cTn id="16" dur="166" decel="50000">
                                          <p:stCondLst>
                                            <p:cond delay="1338"/>
                                          </p:stCondLst>
                                        </p:cTn>
                                        <p:tgtEl>
                                          <p:spTgt spid="3">
                                            <p:txEl>
                                              <p:pRg st="1" end="1"/>
                                            </p:txEl>
                                          </p:spTgt>
                                        </p:tgtEl>
                                      </p:cBhvr>
                                      <p:to x="100000" y="100000"/>
                                    </p:animScale>
                                    <p:animScale>
                                      <p:cBhvr>
                                        <p:cTn id="17" dur="26">
                                          <p:stCondLst>
                                            <p:cond delay="1642"/>
                                          </p:stCondLst>
                                        </p:cTn>
                                        <p:tgtEl>
                                          <p:spTgt spid="3">
                                            <p:txEl>
                                              <p:pRg st="1" end="1"/>
                                            </p:txEl>
                                          </p:spTgt>
                                        </p:tgtEl>
                                      </p:cBhvr>
                                      <p:to x="100000" y="90000"/>
                                    </p:animScale>
                                    <p:animScale>
                                      <p:cBhvr>
                                        <p:cTn id="18" dur="166" decel="50000">
                                          <p:stCondLst>
                                            <p:cond delay="1668"/>
                                          </p:stCondLst>
                                        </p:cTn>
                                        <p:tgtEl>
                                          <p:spTgt spid="3">
                                            <p:txEl>
                                              <p:pRg st="1" end="1"/>
                                            </p:txEl>
                                          </p:spTgt>
                                        </p:tgtEl>
                                      </p:cBhvr>
                                      <p:to x="100000" y="100000"/>
                                    </p:animScale>
                                    <p:animScale>
                                      <p:cBhvr>
                                        <p:cTn id="19" dur="26">
                                          <p:stCondLst>
                                            <p:cond delay="1808"/>
                                          </p:stCondLst>
                                        </p:cTn>
                                        <p:tgtEl>
                                          <p:spTgt spid="3">
                                            <p:txEl>
                                              <p:pRg st="1" end="1"/>
                                            </p:txEl>
                                          </p:spTgt>
                                        </p:tgtEl>
                                      </p:cBhvr>
                                      <p:to x="100000" y="95000"/>
                                    </p:animScale>
                                    <p:animScale>
                                      <p:cBhvr>
                                        <p:cTn id="20" dur="166" decel="50000">
                                          <p:stCondLst>
                                            <p:cond delay="1834"/>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3">
                                            <p:txEl>
                                              <p:pRg st="3" end="3"/>
                                            </p:txEl>
                                          </p:spTgt>
                                        </p:tgtEl>
                                      </p:cBhvr>
                                    </p:animEffect>
                                  </p:childTnLst>
                                </p:cTn>
                              </p:par>
                              <p:par>
                                <p:cTn id="28" presetID="53" presetClass="entr" presetSubtype="16"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p:cTn id="30"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2" dur="500"/>
                                        <p:tgtEl>
                                          <p:spTgt spid="3">
                                            <p:txEl>
                                              <p:pRg st="4" end="4"/>
                                            </p:txEl>
                                          </p:spTgt>
                                        </p:tgtEl>
                                      </p:cBhvr>
                                    </p:animEffect>
                                  </p:childTnLst>
                                </p:cTn>
                              </p:par>
                              <p:par>
                                <p:cTn id="33" presetID="53" presetClass="entr" presetSubtype="16"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3">
                                            <p:txEl>
                                              <p:pRg st="5" end="5"/>
                                            </p:txEl>
                                          </p:spTgt>
                                        </p:tgtEl>
                                      </p:cBhvr>
                                    </p:animEffect>
                                  </p:childTnLst>
                                </p:cTn>
                              </p:par>
                              <p:par>
                                <p:cTn id="38" presetID="53" presetClass="entr" presetSubtype="16"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p:cTn id="40"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1"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2" dur="500"/>
                                        <p:tgtEl>
                                          <p:spTgt spid="3">
                                            <p:txEl>
                                              <p:pRg st="6" end="6"/>
                                            </p:txEl>
                                          </p:spTgt>
                                        </p:tgtEl>
                                      </p:cBhvr>
                                    </p:animEffect>
                                  </p:childTnLst>
                                </p:cTn>
                              </p:par>
                              <p:par>
                                <p:cTn id="43" presetID="53" presetClass="entr" presetSubtype="16" fill="hold"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p:cTn id="45"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6"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randombar(horizontal)">
                                      <p:cBhvr>
                                        <p:cTn id="52" dur="500"/>
                                        <p:tgtEl>
                                          <p:spTgt spid="3">
                                            <p:txEl>
                                              <p:pRg st="9" end="9"/>
                                            </p:txEl>
                                          </p:spTgt>
                                        </p:tgtEl>
                                      </p:cBhvr>
                                    </p:animEffect>
                                  </p:childTnLst>
                                </p:cTn>
                              </p:par>
                              <p:par>
                                <p:cTn id="53" presetID="14" presetClass="entr" presetSubtype="10" fill="hold"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randombar(horizontal)">
                                      <p:cBhvr>
                                        <p:cTn id="55" dur="500"/>
                                        <p:tgtEl>
                                          <p:spTgt spid="3">
                                            <p:txEl>
                                              <p:pRg st="10" end="10"/>
                                            </p:txEl>
                                          </p:spTgt>
                                        </p:tgtEl>
                                      </p:cBhvr>
                                    </p:animEffect>
                                  </p:childTnLst>
                                </p:cTn>
                              </p:par>
                              <p:par>
                                <p:cTn id="56" presetID="14" presetClass="entr" presetSubtype="10" fill="hold" nodeType="with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5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2AE7C-03E3-4C7B-B374-54E5E77D313D}"/>
              </a:ext>
            </a:extLst>
          </p:cNvPr>
          <p:cNvSpPr>
            <a:spLocks noGrp="1"/>
          </p:cNvSpPr>
          <p:nvPr>
            <p:ph type="title"/>
          </p:nvPr>
        </p:nvSpPr>
        <p:spPr/>
        <p:txBody>
          <a:bodyPr/>
          <a:lstStyle/>
          <a:p>
            <a:r>
              <a:rPr lang="en-US" dirty="0"/>
              <a:t>Typical Local Flow Indicators</a:t>
            </a:r>
          </a:p>
        </p:txBody>
      </p:sp>
      <p:pic>
        <p:nvPicPr>
          <p:cNvPr id="7" name="Picture 6">
            <a:extLst>
              <a:ext uri="{FF2B5EF4-FFF2-40B4-BE49-F238E27FC236}">
                <a16:creationId xmlns:a16="http://schemas.microsoft.com/office/drawing/2014/main" id="{D8EFF82C-C13F-4723-BCED-24894A696B77}"/>
              </a:ext>
            </a:extLst>
          </p:cNvPr>
          <p:cNvPicPr>
            <a:picLocks noChangeAspect="1"/>
          </p:cNvPicPr>
          <p:nvPr/>
        </p:nvPicPr>
        <p:blipFill>
          <a:blip r:embed="rId2"/>
          <a:stretch>
            <a:fillRect/>
          </a:stretch>
        </p:blipFill>
        <p:spPr>
          <a:xfrm>
            <a:off x="2819399" y="4286021"/>
            <a:ext cx="3069772" cy="2468158"/>
          </a:xfrm>
          <a:prstGeom prst="rect">
            <a:avLst/>
          </a:prstGeom>
        </p:spPr>
      </p:pic>
      <p:pic>
        <p:nvPicPr>
          <p:cNvPr id="11" name="Picture 10">
            <a:extLst>
              <a:ext uri="{FF2B5EF4-FFF2-40B4-BE49-F238E27FC236}">
                <a16:creationId xmlns:a16="http://schemas.microsoft.com/office/drawing/2014/main" id="{F56E3104-D30D-4136-B1D6-03A641B91DA3}"/>
              </a:ext>
            </a:extLst>
          </p:cNvPr>
          <p:cNvPicPr>
            <a:picLocks noChangeAspect="1"/>
          </p:cNvPicPr>
          <p:nvPr/>
        </p:nvPicPr>
        <p:blipFill>
          <a:blip r:embed="rId3"/>
          <a:stretch>
            <a:fillRect/>
          </a:stretch>
        </p:blipFill>
        <p:spPr>
          <a:xfrm>
            <a:off x="6314057" y="1977401"/>
            <a:ext cx="1819275" cy="1819275"/>
          </a:xfrm>
          <a:prstGeom prst="rect">
            <a:avLst/>
          </a:prstGeom>
        </p:spPr>
      </p:pic>
      <p:pic>
        <p:nvPicPr>
          <p:cNvPr id="15" name="Content Placeholder 14">
            <a:extLst>
              <a:ext uri="{FF2B5EF4-FFF2-40B4-BE49-F238E27FC236}">
                <a16:creationId xmlns:a16="http://schemas.microsoft.com/office/drawing/2014/main" id="{B7567F7A-C61C-4612-BE2A-CDCAF95E8FA5}"/>
              </a:ext>
            </a:extLst>
          </p:cNvPr>
          <p:cNvPicPr>
            <a:picLocks noGrp="1" noChangeAspect="1"/>
          </p:cNvPicPr>
          <p:nvPr>
            <p:ph idx="1"/>
          </p:nvPr>
        </p:nvPicPr>
        <p:blipFill>
          <a:blip r:embed="rId4"/>
          <a:stretch>
            <a:fillRect/>
          </a:stretch>
        </p:blipFill>
        <p:spPr>
          <a:xfrm>
            <a:off x="2592925" y="1760199"/>
            <a:ext cx="2169129" cy="2108878"/>
          </a:xfrm>
        </p:spPr>
      </p:pic>
      <p:pic>
        <p:nvPicPr>
          <p:cNvPr id="17" name="Picture 16">
            <a:extLst>
              <a:ext uri="{FF2B5EF4-FFF2-40B4-BE49-F238E27FC236}">
                <a16:creationId xmlns:a16="http://schemas.microsoft.com/office/drawing/2014/main" id="{4C832122-8D97-4F9E-972F-925126DE3EAF}"/>
              </a:ext>
            </a:extLst>
          </p:cNvPr>
          <p:cNvPicPr>
            <a:picLocks noChangeAspect="1"/>
          </p:cNvPicPr>
          <p:nvPr/>
        </p:nvPicPr>
        <p:blipFill>
          <a:blip r:embed="rId5"/>
          <a:stretch>
            <a:fillRect/>
          </a:stretch>
        </p:blipFill>
        <p:spPr>
          <a:xfrm>
            <a:off x="7048768" y="4524737"/>
            <a:ext cx="1885950" cy="1990725"/>
          </a:xfrm>
          <a:prstGeom prst="rect">
            <a:avLst/>
          </a:prstGeom>
        </p:spPr>
      </p:pic>
      <p:sp>
        <p:nvSpPr>
          <p:cNvPr id="3" name="Date Placeholder 2">
            <a:extLst>
              <a:ext uri="{FF2B5EF4-FFF2-40B4-BE49-F238E27FC236}">
                <a16:creationId xmlns:a16="http://schemas.microsoft.com/office/drawing/2014/main" id="{2812FAC9-05F8-456F-81A1-442D9268C9FB}"/>
              </a:ext>
            </a:extLst>
          </p:cNvPr>
          <p:cNvSpPr>
            <a:spLocks noGrp="1"/>
          </p:cNvSpPr>
          <p:nvPr>
            <p:ph type="dt" sz="half" idx="10"/>
          </p:nvPr>
        </p:nvSpPr>
        <p:spPr/>
        <p:txBody>
          <a:bodyPr/>
          <a:lstStyle/>
          <a:p>
            <a:fld id="{BDBE0D4F-F64E-4AFC-9406-24E59C097594}" type="datetime1">
              <a:rPr lang="en-US" smtClean="0"/>
              <a:t>2/21/2018</a:t>
            </a:fld>
            <a:endParaRPr lang="en-US" dirty="0"/>
          </a:p>
        </p:txBody>
      </p:sp>
      <p:sp>
        <p:nvSpPr>
          <p:cNvPr id="4" name="Footer Placeholder 3">
            <a:extLst>
              <a:ext uri="{FF2B5EF4-FFF2-40B4-BE49-F238E27FC236}">
                <a16:creationId xmlns:a16="http://schemas.microsoft.com/office/drawing/2014/main" id="{E2F293BF-C8D4-4C6C-A86D-6CEC31D857AA}"/>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C53DEA19-C436-49DA-B447-7D4664131BEC}"/>
              </a:ext>
            </a:extLst>
          </p:cNvPr>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14303871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DF846-A8F0-4E1D-96C2-2583A433C364}"/>
              </a:ext>
            </a:extLst>
          </p:cNvPr>
          <p:cNvSpPr>
            <a:spLocks noGrp="1"/>
          </p:cNvSpPr>
          <p:nvPr>
            <p:ph type="title"/>
          </p:nvPr>
        </p:nvSpPr>
        <p:spPr/>
        <p:txBody>
          <a:bodyPr/>
          <a:lstStyle/>
          <a:p>
            <a:r>
              <a:rPr lang="en-US" dirty="0"/>
              <a:t>Reading a Flow Gauge</a:t>
            </a:r>
          </a:p>
        </p:txBody>
      </p:sp>
      <p:sp>
        <p:nvSpPr>
          <p:cNvPr id="3" name="Content Placeholder 2">
            <a:extLst>
              <a:ext uri="{FF2B5EF4-FFF2-40B4-BE49-F238E27FC236}">
                <a16:creationId xmlns:a16="http://schemas.microsoft.com/office/drawing/2014/main" id="{D74F0E58-626C-496A-BD96-A2DBB352E741}"/>
              </a:ext>
            </a:extLst>
          </p:cNvPr>
          <p:cNvSpPr>
            <a:spLocks noGrp="1"/>
          </p:cNvSpPr>
          <p:nvPr>
            <p:ph idx="1"/>
          </p:nvPr>
        </p:nvSpPr>
        <p:spPr/>
        <p:txBody>
          <a:bodyPr/>
          <a:lstStyle/>
          <a:p>
            <a:r>
              <a:rPr lang="en-US" dirty="0">
                <a:latin typeface="Constantia" panose="02030602050306030303" pitchFamily="18" charset="0"/>
              </a:rPr>
              <a:t>See “Reading a Pressure Gauge”</a:t>
            </a:r>
          </a:p>
        </p:txBody>
      </p:sp>
      <p:sp>
        <p:nvSpPr>
          <p:cNvPr id="4" name="Date Placeholder 3">
            <a:extLst>
              <a:ext uri="{FF2B5EF4-FFF2-40B4-BE49-F238E27FC236}">
                <a16:creationId xmlns:a16="http://schemas.microsoft.com/office/drawing/2014/main" id="{2596FFA1-B35F-4727-8EA3-01885D20F846}"/>
              </a:ext>
            </a:extLst>
          </p:cNvPr>
          <p:cNvSpPr>
            <a:spLocks noGrp="1"/>
          </p:cNvSpPr>
          <p:nvPr>
            <p:ph type="dt" sz="half" idx="10"/>
          </p:nvPr>
        </p:nvSpPr>
        <p:spPr/>
        <p:txBody>
          <a:bodyPr/>
          <a:lstStyle/>
          <a:p>
            <a:fld id="{5232AED0-8E00-4FFB-B37A-3DDEE2B3E7C8}" type="datetime1">
              <a:rPr lang="en-US" smtClean="0"/>
              <a:t>2/21/2018</a:t>
            </a:fld>
            <a:endParaRPr lang="en-US" dirty="0"/>
          </a:p>
        </p:txBody>
      </p:sp>
      <p:sp>
        <p:nvSpPr>
          <p:cNvPr id="5" name="Footer Placeholder 4">
            <a:extLst>
              <a:ext uri="{FF2B5EF4-FFF2-40B4-BE49-F238E27FC236}">
                <a16:creationId xmlns:a16="http://schemas.microsoft.com/office/drawing/2014/main" id="{999DE3EA-68D6-4871-8EA5-0C52C1C7AE37}"/>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C09E1039-3B5A-4F82-92A4-9E8D007C10E1}"/>
              </a:ext>
            </a:extLst>
          </p:cNvPr>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1837670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9AE4E-3BC1-4B33-AAA5-BE28FCD645BC}"/>
              </a:ext>
            </a:extLst>
          </p:cNvPr>
          <p:cNvSpPr>
            <a:spLocks noGrp="1"/>
          </p:cNvSpPr>
          <p:nvPr>
            <p:ph type="title"/>
          </p:nvPr>
        </p:nvSpPr>
        <p:spPr/>
        <p:txBody>
          <a:bodyPr/>
          <a:lstStyle/>
          <a:p>
            <a:r>
              <a:rPr lang="en-US" dirty="0"/>
              <a:t>ISA Symbols for Local Flow Indicator or Gauge</a:t>
            </a:r>
          </a:p>
        </p:txBody>
      </p:sp>
      <p:pic>
        <p:nvPicPr>
          <p:cNvPr id="6" name="Content Placeholder 5">
            <a:extLst>
              <a:ext uri="{FF2B5EF4-FFF2-40B4-BE49-F238E27FC236}">
                <a16:creationId xmlns:a16="http://schemas.microsoft.com/office/drawing/2014/main" id="{C6896590-167D-48EB-A5B1-96F363F5DEE5}"/>
              </a:ext>
            </a:extLst>
          </p:cNvPr>
          <p:cNvPicPr>
            <a:picLocks noGrp="1" noChangeAspect="1"/>
          </p:cNvPicPr>
          <p:nvPr>
            <p:ph idx="1"/>
          </p:nvPr>
        </p:nvPicPr>
        <p:blipFill>
          <a:blip r:embed="rId2"/>
          <a:stretch>
            <a:fillRect/>
          </a:stretch>
        </p:blipFill>
        <p:spPr>
          <a:xfrm>
            <a:off x="2514600" y="2327978"/>
            <a:ext cx="8001000" cy="3909165"/>
          </a:xfrm>
          <a:prstGeom prst="rect">
            <a:avLst/>
          </a:prstGeom>
        </p:spPr>
      </p:pic>
      <p:sp>
        <p:nvSpPr>
          <p:cNvPr id="3" name="Date Placeholder 2">
            <a:extLst>
              <a:ext uri="{FF2B5EF4-FFF2-40B4-BE49-F238E27FC236}">
                <a16:creationId xmlns:a16="http://schemas.microsoft.com/office/drawing/2014/main" id="{9FC311D5-D684-4261-B406-9721E09A87D3}"/>
              </a:ext>
            </a:extLst>
          </p:cNvPr>
          <p:cNvSpPr>
            <a:spLocks noGrp="1"/>
          </p:cNvSpPr>
          <p:nvPr>
            <p:ph type="dt" sz="half" idx="10"/>
          </p:nvPr>
        </p:nvSpPr>
        <p:spPr/>
        <p:txBody>
          <a:bodyPr/>
          <a:lstStyle/>
          <a:p>
            <a:fld id="{DF536210-CDE9-4EB3-BFDC-FB18F486F42B}" type="datetime1">
              <a:rPr lang="en-US" smtClean="0"/>
              <a:t>2/21/2018</a:t>
            </a:fld>
            <a:endParaRPr lang="en-US" dirty="0"/>
          </a:p>
        </p:txBody>
      </p:sp>
      <p:sp>
        <p:nvSpPr>
          <p:cNvPr id="4" name="Footer Placeholder 3">
            <a:extLst>
              <a:ext uri="{FF2B5EF4-FFF2-40B4-BE49-F238E27FC236}">
                <a16:creationId xmlns:a16="http://schemas.microsoft.com/office/drawing/2014/main" id="{C2DD1E72-2B92-477E-8EF2-5EE7BDD596AD}"/>
              </a:ext>
            </a:extLst>
          </p:cNvPr>
          <p:cNvSpPr>
            <a:spLocks noGrp="1"/>
          </p:cNvSpPr>
          <p:nvPr>
            <p:ph type="ftr" sz="quarter" idx="11"/>
          </p:nvPr>
        </p:nvSpPr>
        <p:spPr/>
        <p:txBody>
          <a:bodyPr/>
          <a:lstStyle/>
          <a:p>
            <a:r>
              <a:rPr lang="en-US"/>
              <a:t>ICC Process Operations             ENGT-1220 Rev A</a:t>
            </a:r>
            <a:endParaRPr lang="en-US" dirty="0"/>
          </a:p>
        </p:txBody>
      </p:sp>
      <p:sp>
        <p:nvSpPr>
          <p:cNvPr id="5" name="Slide Number Placeholder 4">
            <a:extLst>
              <a:ext uri="{FF2B5EF4-FFF2-40B4-BE49-F238E27FC236}">
                <a16:creationId xmlns:a16="http://schemas.microsoft.com/office/drawing/2014/main" id="{0287F3C4-CCA9-4F2A-93E1-E55E380479AF}"/>
              </a:ext>
            </a:extLst>
          </p:cNvPr>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4276139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D8DA5-2482-4A80-8C5C-EF1A3887E8E3}"/>
              </a:ext>
            </a:extLst>
          </p:cNvPr>
          <p:cNvSpPr>
            <a:spLocks noGrp="1"/>
          </p:cNvSpPr>
          <p:nvPr>
            <p:ph type="title"/>
          </p:nvPr>
        </p:nvSpPr>
        <p:spPr/>
        <p:txBody>
          <a:bodyPr/>
          <a:lstStyle/>
          <a:p>
            <a:r>
              <a:rPr lang="en-US" dirty="0"/>
              <a:t>LEVEL</a:t>
            </a:r>
          </a:p>
        </p:txBody>
      </p:sp>
      <p:pic>
        <p:nvPicPr>
          <p:cNvPr id="5" name="Content Placeholder 4">
            <a:extLst>
              <a:ext uri="{FF2B5EF4-FFF2-40B4-BE49-F238E27FC236}">
                <a16:creationId xmlns:a16="http://schemas.microsoft.com/office/drawing/2014/main" id="{A3D68DD8-2215-4838-AD79-F09E290E42F6}"/>
              </a:ext>
            </a:extLst>
          </p:cNvPr>
          <p:cNvPicPr>
            <a:picLocks noGrp="1" noChangeAspect="1"/>
          </p:cNvPicPr>
          <p:nvPr>
            <p:ph idx="1"/>
          </p:nvPr>
        </p:nvPicPr>
        <p:blipFill>
          <a:blip r:embed="rId2"/>
          <a:stretch>
            <a:fillRect/>
          </a:stretch>
        </p:blipFill>
        <p:spPr>
          <a:xfrm>
            <a:off x="6595835" y="2053997"/>
            <a:ext cx="3342822" cy="3342822"/>
          </a:xfrm>
        </p:spPr>
      </p:pic>
      <p:pic>
        <p:nvPicPr>
          <p:cNvPr id="7" name="Picture 6">
            <a:extLst>
              <a:ext uri="{FF2B5EF4-FFF2-40B4-BE49-F238E27FC236}">
                <a16:creationId xmlns:a16="http://schemas.microsoft.com/office/drawing/2014/main" id="{6224FD87-8F74-405F-9F13-F220C67D182B}"/>
              </a:ext>
            </a:extLst>
          </p:cNvPr>
          <p:cNvPicPr>
            <a:picLocks noChangeAspect="1"/>
          </p:cNvPicPr>
          <p:nvPr/>
        </p:nvPicPr>
        <p:blipFill>
          <a:blip r:embed="rId3"/>
          <a:stretch>
            <a:fillRect/>
          </a:stretch>
        </p:blipFill>
        <p:spPr>
          <a:xfrm>
            <a:off x="2445658" y="2053997"/>
            <a:ext cx="3116036" cy="3116036"/>
          </a:xfrm>
          <a:prstGeom prst="rect">
            <a:avLst/>
          </a:prstGeom>
        </p:spPr>
      </p:pic>
      <p:sp>
        <p:nvSpPr>
          <p:cNvPr id="3" name="Date Placeholder 2">
            <a:extLst>
              <a:ext uri="{FF2B5EF4-FFF2-40B4-BE49-F238E27FC236}">
                <a16:creationId xmlns:a16="http://schemas.microsoft.com/office/drawing/2014/main" id="{D431C00C-5BA3-4BFB-84EC-BF5F4925DE25}"/>
              </a:ext>
            </a:extLst>
          </p:cNvPr>
          <p:cNvSpPr>
            <a:spLocks noGrp="1"/>
          </p:cNvSpPr>
          <p:nvPr>
            <p:ph type="dt" sz="half" idx="10"/>
          </p:nvPr>
        </p:nvSpPr>
        <p:spPr/>
        <p:txBody>
          <a:bodyPr/>
          <a:lstStyle/>
          <a:p>
            <a:fld id="{8A4A916B-31EB-4D40-B289-F511A111A9DE}" type="datetime1">
              <a:rPr lang="en-US" smtClean="0"/>
              <a:t>2/21/2018</a:t>
            </a:fld>
            <a:endParaRPr lang="en-US" dirty="0"/>
          </a:p>
        </p:txBody>
      </p:sp>
      <p:sp>
        <p:nvSpPr>
          <p:cNvPr id="4" name="Footer Placeholder 3">
            <a:extLst>
              <a:ext uri="{FF2B5EF4-FFF2-40B4-BE49-F238E27FC236}">
                <a16:creationId xmlns:a16="http://schemas.microsoft.com/office/drawing/2014/main" id="{515F9E83-7492-4C8B-9C39-DC65C9A7DA20}"/>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B09CA0C9-5588-45D2-AF19-F374BB63378C}"/>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3992281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A96D5-B327-443A-81F6-23640017CF0E}"/>
              </a:ext>
            </a:extLst>
          </p:cNvPr>
          <p:cNvSpPr>
            <a:spLocks noGrp="1"/>
          </p:cNvSpPr>
          <p:nvPr>
            <p:ph type="title"/>
          </p:nvPr>
        </p:nvSpPr>
        <p:spPr/>
        <p:txBody>
          <a:bodyPr/>
          <a:lstStyle/>
          <a:p>
            <a:r>
              <a:rPr lang="en-US" dirty="0"/>
              <a:t>Level Accessories</a:t>
            </a:r>
          </a:p>
        </p:txBody>
      </p:sp>
      <p:sp>
        <p:nvSpPr>
          <p:cNvPr id="3" name="Content Placeholder 2">
            <a:extLst>
              <a:ext uri="{FF2B5EF4-FFF2-40B4-BE49-F238E27FC236}">
                <a16:creationId xmlns:a16="http://schemas.microsoft.com/office/drawing/2014/main" id="{56660498-A813-4605-92B2-DBD996D3D472}"/>
              </a:ext>
            </a:extLst>
          </p:cNvPr>
          <p:cNvSpPr>
            <a:spLocks noGrp="1"/>
          </p:cNvSpPr>
          <p:nvPr>
            <p:ph idx="1"/>
          </p:nvPr>
        </p:nvSpPr>
        <p:spPr/>
        <p:txBody>
          <a:bodyPr/>
          <a:lstStyle/>
          <a:p>
            <a:r>
              <a:rPr lang="en-US" dirty="0">
                <a:latin typeface="Constantia" panose="02030602050306030303" pitchFamily="18" charset="0"/>
              </a:rPr>
              <a:t>Gauge/Block Valves</a:t>
            </a:r>
          </a:p>
          <a:p>
            <a:r>
              <a:rPr lang="en-US" dirty="0">
                <a:latin typeface="Constantia" panose="02030602050306030303" pitchFamily="18" charset="0"/>
              </a:rPr>
              <a:t>Drain &amp; Vent Valves</a:t>
            </a:r>
          </a:p>
          <a:p>
            <a:r>
              <a:rPr lang="en-US" dirty="0">
                <a:latin typeface="Constantia" panose="02030602050306030303" pitchFamily="18" charset="0"/>
              </a:rPr>
              <a:t>Armor</a:t>
            </a:r>
          </a:p>
          <a:p>
            <a:r>
              <a:rPr lang="en-US" dirty="0">
                <a:latin typeface="Constantia" panose="02030602050306030303" pitchFamily="18" charset="0"/>
              </a:rPr>
              <a:t>Insulators &amp; Heate</a:t>
            </a:r>
            <a:r>
              <a:rPr lang="en-US" dirty="0"/>
              <a:t>rs</a:t>
            </a:r>
          </a:p>
          <a:p>
            <a:pPr marL="0" indent="0">
              <a:buNone/>
            </a:pPr>
            <a:endParaRPr lang="en-US" dirty="0"/>
          </a:p>
        </p:txBody>
      </p:sp>
      <p:sp>
        <p:nvSpPr>
          <p:cNvPr id="4" name="Date Placeholder 3">
            <a:extLst>
              <a:ext uri="{FF2B5EF4-FFF2-40B4-BE49-F238E27FC236}">
                <a16:creationId xmlns:a16="http://schemas.microsoft.com/office/drawing/2014/main" id="{175265E4-4316-419C-95C3-C85842914B73}"/>
              </a:ext>
            </a:extLst>
          </p:cNvPr>
          <p:cNvSpPr>
            <a:spLocks noGrp="1"/>
          </p:cNvSpPr>
          <p:nvPr>
            <p:ph type="dt" sz="half" idx="10"/>
          </p:nvPr>
        </p:nvSpPr>
        <p:spPr/>
        <p:txBody>
          <a:bodyPr/>
          <a:lstStyle/>
          <a:p>
            <a:fld id="{6B37D870-FE72-4533-B06C-A45EECE2BB3D}" type="datetime1">
              <a:rPr lang="en-US" smtClean="0"/>
              <a:t>2/21/2018</a:t>
            </a:fld>
            <a:endParaRPr lang="en-US" dirty="0"/>
          </a:p>
        </p:txBody>
      </p:sp>
      <p:sp>
        <p:nvSpPr>
          <p:cNvPr id="5" name="Footer Placeholder 4">
            <a:extLst>
              <a:ext uri="{FF2B5EF4-FFF2-40B4-BE49-F238E27FC236}">
                <a16:creationId xmlns:a16="http://schemas.microsoft.com/office/drawing/2014/main" id="{9CC9AF54-8F16-4051-A8AC-8C2E97AC483B}"/>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17950609-DADC-49B0-9A97-F83CB53461DB}"/>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245554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69B4E-2AAB-470D-B94C-3A4475C990CC}"/>
              </a:ext>
            </a:extLst>
          </p:cNvPr>
          <p:cNvSpPr>
            <a:spLocks noGrp="1"/>
          </p:cNvSpPr>
          <p:nvPr>
            <p:ph type="title"/>
          </p:nvPr>
        </p:nvSpPr>
        <p:spPr/>
        <p:txBody>
          <a:bodyPr/>
          <a:lstStyle/>
          <a:p>
            <a:r>
              <a:rPr lang="en-US" dirty="0"/>
              <a:t>Typical Common Level Gauges</a:t>
            </a:r>
          </a:p>
        </p:txBody>
      </p:sp>
      <p:sp>
        <p:nvSpPr>
          <p:cNvPr id="3" name="Content Placeholder 2">
            <a:extLst>
              <a:ext uri="{FF2B5EF4-FFF2-40B4-BE49-F238E27FC236}">
                <a16:creationId xmlns:a16="http://schemas.microsoft.com/office/drawing/2014/main" id="{353AA3AC-A262-41F1-8B50-971A49179CAA}"/>
              </a:ext>
            </a:extLst>
          </p:cNvPr>
          <p:cNvSpPr>
            <a:spLocks noGrp="1"/>
          </p:cNvSpPr>
          <p:nvPr>
            <p:ph idx="1"/>
          </p:nvPr>
        </p:nvSpPr>
        <p:spPr>
          <a:xfrm>
            <a:off x="2589212" y="2133600"/>
            <a:ext cx="2853645" cy="587829"/>
          </a:xfrm>
        </p:spPr>
        <p:txBody>
          <a:bodyPr>
            <a:normAutofit/>
          </a:bodyPr>
          <a:lstStyle/>
          <a:p>
            <a:r>
              <a:rPr lang="en-US" dirty="0">
                <a:latin typeface="Constantia" panose="02030602050306030303" pitchFamily="18" charset="0"/>
              </a:rPr>
              <a:t>Light Duty Tubular</a:t>
            </a:r>
          </a:p>
        </p:txBody>
      </p:sp>
      <p:pic>
        <p:nvPicPr>
          <p:cNvPr id="9" name="Picture 8">
            <a:extLst>
              <a:ext uri="{FF2B5EF4-FFF2-40B4-BE49-F238E27FC236}">
                <a16:creationId xmlns:a16="http://schemas.microsoft.com/office/drawing/2014/main" id="{5E785EC2-3364-4424-BD1A-EDE1E083EFAA}"/>
              </a:ext>
            </a:extLst>
          </p:cNvPr>
          <p:cNvPicPr>
            <a:picLocks noChangeAspect="1"/>
          </p:cNvPicPr>
          <p:nvPr/>
        </p:nvPicPr>
        <p:blipFill>
          <a:blip r:embed="rId2"/>
          <a:stretch>
            <a:fillRect/>
          </a:stretch>
        </p:blipFill>
        <p:spPr>
          <a:xfrm>
            <a:off x="7792811" y="2306231"/>
            <a:ext cx="2571750" cy="3524250"/>
          </a:xfrm>
          <a:prstGeom prst="rect">
            <a:avLst/>
          </a:prstGeom>
        </p:spPr>
      </p:pic>
      <p:pic>
        <p:nvPicPr>
          <p:cNvPr id="11" name="Picture 10">
            <a:extLst>
              <a:ext uri="{FF2B5EF4-FFF2-40B4-BE49-F238E27FC236}">
                <a16:creationId xmlns:a16="http://schemas.microsoft.com/office/drawing/2014/main" id="{8DD44E00-9A7F-4D94-B9E8-FF7DC15A6CC8}"/>
              </a:ext>
            </a:extLst>
          </p:cNvPr>
          <p:cNvPicPr>
            <a:picLocks noChangeAspect="1"/>
          </p:cNvPicPr>
          <p:nvPr/>
        </p:nvPicPr>
        <p:blipFill>
          <a:blip r:embed="rId3"/>
          <a:stretch>
            <a:fillRect/>
          </a:stretch>
        </p:blipFill>
        <p:spPr>
          <a:xfrm>
            <a:off x="5017518" y="2945587"/>
            <a:ext cx="2241096" cy="2241096"/>
          </a:xfrm>
          <a:prstGeom prst="rect">
            <a:avLst/>
          </a:prstGeom>
        </p:spPr>
      </p:pic>
      <p:pic>
        <p:nvPicPr>
          <p:cNvPr id="13" name="Picture 12">
            <a:extLst>
              <a:ext uri="{FF2B5EF4-FFF2-40B4-BE49-F238E27FC236}">
                <a16:creationId xmlns:a16="http://schemas.microsoft.com/office/drawing/2014/main" id="{C6A85008-8970-43BF-BB15-C337F4373110}"/>
              </a:ext>
            </a:extLst>
          </p:cNvPr>
          <p:cNvPicPr>
            <a:picLocks noChangeAspect="1"/>
          </p:cNvPicPr>
          <p:nvPr/>
        </p:nvPicPr>
        <p:blipFill>
          <a:blip r:embed="rId4"/>
          <a:stretch>
            <a:fillRect/>
          </a:stretch>
        </p:blipFill>
        <p:spPr>
          <a:xfrm>
            <a:off x="2194600" y="2945587"/>
            <a:ext cx="2288721" cy="2245538"/>
          </a:xfrm>
          <a:prstGeom prst="rect">
            <a:avLst/>
          </a:prstGeom>
        </p:spPr>
      </p:pic>
      <p:sp>
        <p:nvSpPr>
          <p:cNvPr id="4" name="Date Placeholder 3">
            <a:extLst>
              <a:ext uri="{FF2B5EF4-FFF2-40B4-BE49-F238E27FC236}">
                <a16:creationId xmlns:a16="http://schemas.microsoft.com/office/drawing/2014/main" id="{D6E5F4D9-C192-480D-AF2D-FF4064451A1A}"/>
              </a:ext>
            </a:extLst>
          </p:cNvPr>
          <p:cNvSpPr>
            <a:spLocks noGrp="1"/>
          </p:cNvSpPr>
          <p:nvPr>
            <p:ph type="dt" sz="half" idx="10"/>
          </p:nvPr>
        </p:nvSpPr>
        <p:spPr/>
        <p:txBody>
          <a:bodyPr/>
          <a:lstStyle/>
          <a:p>
            <a:fld id="{E25F55C3-4945-4C89-8E5E-6BF2BD2E38A5}" type="datetime1">
              <a:rPr lang="en-US" smtClean="0"/>
              <a:t>2/21/2018</a:t>
            </a:fld>
            <a:endParaRPr lang="en-US" dirty="0"/>
          </a:p>
        </p:txBody>
      </p:sp>
      <p:sp>
        <p:nvSpPr>
          <p:cNvPr id="5" name="Footer Placeholder 4">
            <a:extLst>
              <a:ext uri="{FF2B5EF4-FFF2-40B4-BE49-F238E27FC236}">
                <a16:creationId xmlns:a16="http://schemas.microsoft.com/office/drawing/2014/main" id="{8ADA92FD-7FE1-44AF-8481-E475716E2318}"/>
              </a:ext>
            </a:extLst>
          </p:cNvPr>
          <p:cNvSpPr>
            <a:spLocks noGrp="1"/>
          </p:cNvSpPr>
          <p:nvPr>
            <p:ph type="ftr" sz="quarter" idx="11"/>
          </p:nvPr>
        </p:nvSpPr>
        <p:spPr/>
        <p:txBody>
          <a:bodyPr/>
          <a:lstStyle/>
          <a:p>
            <a:r>
              <a:rPr lang="en-US"/>
              <a:t>ICC Process Operations             ENGT-1220 Rev A</a:t>
            </a:r>
            <a:endParaRPr lang="en-US" dirty="0"/>
          </a:p>
        </p:txBody>
      </p:sp>
      <p:sp>
        <p:nvSpPr>
          <p:cNvPr id="6" name="Slide Number Placeholder 5">
            <a:extLst>
              <a:ext uri="{FF2B5EF4-FFF2-40B4-BE49-F238E27FC236}">
                <a16:creationId xmlns:a16="http://schemas.microsoft.com/office/drawing/2014/main" id="{7F7FBC36-B350-4C2F-851B-5C9F9704B6E1}"/>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485346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D9992-614F-44AA-8021-9D3FDBCEEE99}"/>
              </a:ext>
            </a:extLst>
          </p:cNvPr>
          <p:cNvSpPr>
            <a:spLocks noGrp="1"/>
          </p:cNvSpPr>
          <p:nvPr>
            <p:ph type="title"/>
          </p:nvPr>
        </p:nvSpPr>
        <p:spPr/>
        <p:txBody>
          <a:bodyPr/>
          <a:lstStyle/>
          <a:p>
            <a:r>
              <a:rPr lang="en-US" dirty="0"/>
              <a:t>Typical Common Level Gauges</a:t>
            </a:r>
          </a:p>
        </p:txBody>
      </p:sp>
      <p:sp>
        <p:nvSpPr>
          <p:cNvPr id="3" name="Content Placeholder 2">
            <a:extLst>
              <a:ext uri="{FF2B5EF4-FFF2-40B4-BE49-F238E27FC236}">
                <a16:creationId xmlns:a16="http://schemas.microsoft.com/office/drawing/2014/main" id="{B052018B-C505-4281-87F3-931C67C5656C}"/>
              </a:ext>
            </a:extLst>
          </p:cNvPr>
          <p:cNvSpPr>
            <a:spLocks noGrp="1"/>
          </p:cNvSpPr>
          <p:nvPr>
            <p:ph idx="1"/>
          </p:nvPr>
        </p:nvSpPr>
        <p:spPr>
          <a:xfrm>
            <a:off x="2589212" y="2133600"/>
            <a:ext cx="3768045" cy="435429"/>
          </a:xfrm>
        </p:spPr>
        <p:txBody>
          <a:bodyPr/>
          <a:lstStyle/>
          <a:p>
            <a:r>
              <a:rPr lang="en-US" dirty="0">
                <a:latin typeface="Constantia" panose="02030602050306030303" pitchFamily="18" charset="0"/>
              </a:rPr>
              <a:t>Industrial General Purpose</a:t>
            </a:r>
          </a:p>
        </p:txBody>
      </p:sp>
      <p:pic>
        <p:nvPicPr>
          <p:cNvPr id="5" name="Picture 4">
            <a:extLst>
              <a:ext uri="{FF2B5EF4-FFF2-40B4-BE49-F238E27FC236}">
                <a16:creationId xmlns:a16="http://schemas.microsoft.com/office/drawing/2014/main" id="{9B034222-9EB7-403F-A7A5-DEE5FEDF968F}"/>
              </a:ext>
            </a:extLst>
          </p:cNvPr>
          <p:cNvPicPr>
            <a:picLocks noChangeAspect="1"/>
          </p:cNvPicPr>
          <p:nvPr/>
        </p:nvPicPr>
        <p:blipFill>
          <a:blip r:embed="rId2"/>
          <a:stretch>
            <a:fillRect/>
          </a:stretch>
        </p:blipFill>
        <p:spPr>
          <a:xfrm>
            <a:off x="5105399" y="2909887"/>
            <a:ext cx="3352800" cy="3552825"/>
          </a:xfrm>
          <a:prstGeom prst="rect">
            <a:avLst/>
          </a:prstGeom>
        </p:spPr>
      </p:pic>
      <p:pic>
        <p:nvPicPr>
          <p:cNvPr id="7" name="Picture 6">
            <a:extLst>
              <a:ext uri="{FF2B5EF4-FFF2-40B4-BE49-F238E27FC236}">
                <a16:creationId xmlns:a16="http://schemas.microsoft.com/office/drawing/2014/main" id="{3018B964-4214-443A-BD4B-FD0AFD3A2D9F}"/>
              </a:ext>
            </a:extLst>
          </p:cNvPr>
          <p:cNvPicPr>
            <a:picLocks noChangeAspect="1"/>
          </p:cNvPicPr>
          <p:nvPr/>
        </p:nvPicPr>
        <p:blipFill>
          <a:blip r:embed="rId3"/>
          <a:stretch>
            <a:fillRect/>
          </a:stretch>
        </p:blipFill>
        <p:spPr>
          <a:xfrm>
            <a:off x="1121229" y="2797629"/>
            <a:ext cx="3777343" cy="3777343"/>
          </a:xfrm>
          <a:prstGeom prst="rect">
            <a:avLst/>
          </a:prstGeom>
        </p:spPr>
      </p:pic>
      <p:pic>
        <p:nvPicPr>
          <p:cNvPr id="9" name="Picture 8">
            <a:extLst>
              <a:ext uri="{FF2B5EF4-FFF2-40B4-BE49-F238E27FC236}">
                <a16:creationId xmlns:a16="http://schemas.microsoft.com/office/drawing/2014/main" id="{4C2AD856-AE61-4967-B8F3-53E8B14576A6}"/>
              </a:ext>
            </a:extLst>
          </p:cNvPr>
          <p:cNvPicPr>
            <a:picLocks noChangeAspect="1"/>
          </p:cNvPicPr>
          <p:nvPr/>
        </p:nvPicPr>
        <p:blipFill>
          <a:blip r:embed="rId4"/>
          <a:stretch>
            <a:fillRect/>
          </a:stretch>
        </p:blipFill>
        <p:spPr>
          <a:xfrm>
            <a:off x="8458199" y="3072247"/>
            <a:ext cx="3295081" cy="3390465"/>
          </a:xfrm>
          <a:prstGeom prst="rect">
            <a:avLst/>
          </a:prstGeom>
        </p:spPr>
      </p:pic>
      <p:sp>
        <p:nvSpPr>
          <p:cNvPr id="4" name="Date Placeholder 3">
            <a:extLst>
              <a:ext uri="{FF2B5EF4-FFF2-40B4-BE49-F238E27FC236}">
                <a16:creationId xmlns:a16="http://schemas.microsoft.com/office/drawing/2014/main" id="{FE50E474-4E5A-4176-8964-C5D262EF3016}"/>
              </a:ext>
            </a:extLst>
          </p:cNvPr>
          <p:cNvSpPr>
            <a:spLocks noGrp="1"/>
          </p:cNvSpPr>
          <p:nvPr>
            <p:ph type="dt" sz="half" idx="10"/>
          </p:nvPr>
        </p:nvSpPr>
        <p:spPr/>
        <p:txBody>
          <a:bodyPr/>
          <a:lstStyle/>
          <a:p>
            <a:fld id="{DC63D6C1-B7D6-44A3-BD50-D51E3F3C8488}" type="datetime1">
              <a:rPr lang="en-US" smtClean="0"/>
              <a:t>2/21/2018</a:t>
            </a:fld>
            <a:endParaRPr lang="en-US" dirty="0"/>
          </a:p>
        </p:txBody>
      </p:sp>
      <p:sp>
        <p:nvSpPr>
          <p:cNvPr id="6" name="Footer Placeholder 5">
            <a:extLst>
              <a:ext uri="{FF2B5EF4-FFF2-40B4-BE49-F238E27FC236}">
                <a16:creationId xmlns:a16="http://schemas.microsoft.com/office/drawing/2014/main" id="{E477337D-4C1A-40CD-AEE0-2BCE1C4A7112}"/>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5BF4EBB4-1463-4922-9077-B59794F94A52}"/>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552164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04835-23C2-4840-90DF-CF03A96F57DC}"/>
              </a:ext>
            </a:extLst>
          </p:cNvPr>
          <p:cNvSpPr>
            <a:spLocks noGrp="1"/>
          </p:cNvSpPr>
          <p:nvPr>
            <p:ph type="title"/>
          </p:nvPr>
        </p:nvSpPr>
        <p:spPr>
          <a:xfrm>
            <a:off x="2592925" y="624110"/>
            <a:ext cx="8911687" cy="823690"/>
          </a:xfrm>
        </p:spPr>
        <p:txBody>
          <a:bodyPr/>
          <a:lstStyle/>
          <a:p>
            <a:r>
              <a:rPr lang="en-US" dirty="0"/>
              <a:t>Other Level Gauges</a:t>
            </a:r>
          </a:p>
        </p:txBody>
      </p:sp>
      <p:sp>
        <p:nvSpPr>
          <p:cNvPr id="3" name="Content Placeholder 2">
            <a:extLst>
              <a:ext uri="{FF2B5EF4-FFF2-40B4-BE49-F238E27FC236}">
                <a16:creationId xmlns:a16="http://schemas.microsoft.com/office/drawing/2014/main" id="{4A8B0F55-2715-4B05-8B42-CBA5220E5415}"/>
              </a:ext>
            </a:extLst>
          </p:cNvPr>
          <p:cNvSpPr>
            <a:spLocks noGrp="1"/>
          </p:cNvSpPr>
          <p:nvPr>
            <p:ph idx="1"/>
          </p:nvPr>
        </p:nvSpPr>
        <p:spPr>
          <a:xfrm>
            <a:off x="2589212" y="2133600"/>
            <a:ext cx="2537959" cy="402771"/>
          </a:xfrm>
        </p:spPr>
        <p:txBody>
          <a:bodyPr/>
          <a:lstStyle/>
          <a:p>
            <a:r>
              <a:rPr lang="en-US" dirty="0">
                <a:latin typeface="Constantia" panose="02030602050306030303" pitchFamily="18" charset="0"/>
              </a:rPr>
              <a:t>Special Purpose</a:t>
            </a:r>
          </a:p>
        </p:txBody>
      </p:sp>
      <p:pic>
        <p:nvPicPr>
          <p:cNvPr id="5" name="Picture 4">
            <a:extLst>
              <a:ext uri="{FF2B5EF4-FFF2-40B4-BE49-F238E27FC236}">
                <a16:creationId xmlns:a16="http://schemas.microsoft.com/office/drawing/2014/main" id="{E6D898DD-5877-4DCB-97F6-1F2E39D8E953}"/>
              </a:ext>
            </a:extLst>
          </p:cNvPr>
          <p:cNvPicPr>
            <a:picLocks noChangeAspect="1"/>
          </p:cNvPicPr>
          <p:nvPr/>
        </p:nvPicPr>
        <p:blipFill>
          <a:blip r:embed="rId2"/>
          <a:stretch>
            <a:fillRect/>
          </a:stretch>
        </p:blipFill>
        <p:spPr>
          <a:xfrm>
            <a:off x="2589212" y="2887275"/>
            <a:ext cx="3559628" cy="3822419"/>
          </a:xfrm>
          <a:prstGeom prst="rect">
            <a:avLst/>
          </a:prstGeom>
        </p:spPr>
      </p:pic>
      <p:pic>
        <p:nvPicPr>
          <p:cNvPr id="7" name="Picture 6">
            <a:extLst>
              <a:ext uri="{FF2B5EF4-FFF2-40B4-BE49-F238E27FC236}">
                <a16:creationId xmlns:a16="http://schemas.microsoft.com/office/drawing/2014/main" id="{9D4407B9-D85B-47F0-9C03-97B64E1E4E80}"/>
              </a:ext>
            </a:extLst>
          </p:cNvPr>
          <p:cNvPicPr>
            <a:picLocks noChangeAspect="1"/>
          </p:cNvPicPr>
          <p:nvPr/>
        </p:nvPicPr>
        <p:blipFill>
          <a:blip r:embed="rId3"/>
          <a:stretch>
            <a:fillRect/>
          </a:stretch>
        </p:blipFill>
        <p:spPr>
          <a:xfrm>
            <a:off x="6520542" y="1589314"/>
            <a:ext cx="3755997" cy="5268686"/>
          </a:xfrm>
          <a:prstGeom prst="rect">
            <a:avLst/>
          </a:prstGeom>
        </p:spPr>
      </p:pic>
      <p:sp>
        <p:nvSpPr>
          <p:cNvPr id="4" name="Date Placeholder 3">
            <a:extLst>
              <a:ext uri="{FF2B5EF4-FFF2-40B4-BE49-F238E27FC236}">
                <a16:creationId xmlns:a16="http://schemas.microsoft.com/office/drawing/2014/main" id="{FB1DD465-2140-44A1-A8EE-6BDBC635698D}"/>
              </a:ext>
            </a:extLst>
          </p:cNvPr>
          <p:cNvSpPr>
            <a:spLocks noGrp="1"/>
          </p:cNvSpPr>
          <p:nvPr>
            <p:ph type="dt" sz="half" idx="10"/>
          </p:nvPr>
        </p:nvSpPr>
        <p:spPr/>
        <p:txBody>
          <a:bodyPr/>
          <a:lstStyle/>
          <a:p>
            <a:fld id="{950A4371-223F-43B7-9F11-7B76AF0810A8}" type="datetime1">
              <a:rPr lang="en-US" smtClean="0"/>
              <a:t>2/21/2018</a:t>
            </a:fld>
            <a:endParaRPr lang="en-US" dirty="0"/>
          </a:p>
        </p:txBody>
      </p:sp>
      <p:sp>
        <p:nvSpPr>
          <p:cNvPr id="6" name="Footer Placeholder 5">
            <a:extLst>
              <a:ext uri="{FF2B5EF4-FFF2-40B4-BE49-F238E27FC236}">
                <a16:creationId xmlns:a16="http://schemas.microsoft.com/office/drawing/2014/main" id="{DB7756B0-7D30-43E6-A004-B9740E910257}"/>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2960B9B4-F14E-485A-862D-EB77A8AB5EB0}"/>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812890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DC962-9AA1-4B7B-B5A3-7E28A5AB7234}"/>
              </a:ext>
            </a:extLst>
          </p:cNvPr>
          <p:cNvSpPr>
            <a:spLocks noGrp="1"/>
          </p:cNvSpPr>
          <p:nvPr>
            <p:ph type="title"/>
          </p:nvPr>
        </p:nvSpPr>
        <p:spPr/>
        <p:txBody>
          <a:bodyPr/>
          <a:lstStyle/>
          <a:p>
            <a:r>
              <a:rPr lang="en-US" dirty="0"/>
              <a:t>ISA Symbols for Local Level Indicator or Gauge</a:t>
            </a:r>
          </a:p>
        </p:txBody>
      </p:sp>
      <p:sp>
        <p:nvSpPr>
          <p:cNvPr id="3" name="Content Placeholder 2">
            <a:extLst>
              <a:ext uri="{FF2B5EF4-FFF2-40B4-BE49-F238E27FC236}">
                <a16:creationId xmlns:a16="http://schemas.microsoft.com/office/drawing/2014/main" id="{249C0511-1B3E-4BF6-A0C6-5D31811D9C28}"/>
              </a:ext>
            </a:extLst>
          </p:cNvPr>
          <p:cNvSpPr>
            <a:spLocks noGrp="1"/>
          </p:cNvSpPr>
          <p:nvPr>
            <p:ph idx="1"/>
          </p:nvPr>
        </p:nvSpPr>
        <p:spPr>
          <a:xfrm>
            <a:off x="2589212" y="2133600"/>
            <a:ext cx="8285617" cy="511629"/>
          </a:xfrm>
        </p:spPr>
        <p:txBody>
          <a:bodyPr>
            <a:normAutofit fontScale="92500"/>
          </a:bodyPr>
          <a:lstStyle/>
          <a:p>
            <a:r>
              <a:rPr lang="en-US" dirty="0"/>
              <a:t>Side Mounted									Top or Bottom Mounted</a:t>
            </a:r>
          </a:p>
        </p:txBody>
      </p:sp>
      <p:pic>
        <p:nvPicPr>
          <p:cNvPr id="4" name="Picture 3">
            <a:extLst>
              <a:ext uri="{FF2B5EF4-FFF2-40B4-BE49-F238E27FC236}">
                <a16:creationId xmlns:a16="http://schemas.microsoft.com/office/drawing/2014/main" id="{9BB9AF6F-69BE-475B-8375-A7F40F7C8A19}"/>
              </a:ext>
            </a:extLst>
          </p:cNvPr>
          <p:cNvPicPr>
            <a:picLocks noChangeAspect="1"/>
          </p:cNvPicPr>
          <p:nvPr/>
        </p:nvPicPr>
        <p:blipFill>
          <a:blip r:embed="rId2"/>
          <a:stretch>
            <a:fillRect/>
          </a:stretch>
        </p:blipFill>
        <p:spPr>
          <a:xfrm>
            <a:off x="2461628" y="2968628"/>
            <a:ext cx="4744715" cy="2965446"/>
          </a:xfrm>
          <a:prstGeom prst="rect">
            <a:avLst/>
          </a:prstGeom>
        </p:spPr>
      </p:pic>
      <p:pic>
        <p:nvPicPr>
          <p:cNvPr id="6" name="Picture 5">
            <a:extLst>
              <a:ext uri="{FF2B5EF4-FFF2-40B4-BE49-F238E27FC236}">
                <a16:creationId xmlns:a16="http://schemas.microsoft.com/office/drawing/2014/main" id="{3444E699-319C-4CBA-94D4-522C7385FB04}"/>
              </a:ext>
            </a:extLst>
          </p:cNvPr>
          <p:cNvPicPr>
            <a:picLocks noChangeAspect="1"/>
          </p:cNvPicPr>
          <p:nvPr/>
        </p:nvPicPr>
        <p:blipFill>
          <a:blip r:embed="rId3"/>
          <a:stretch>
            <a:fillRect/>
          </a:stretch>
        </p:blipFill>
        <p:spPr>
          <a:xfrm>
            <a:off x="9129430" y="3670959"/>
            <a:ext cx="1253028" cy="1761012"/>
          </a:xfrm>
          <a:prstGeom prst="rect">
            <a:avLst/>
          </a:prstGeom>
        </p:spPr>
      </p:pic>
      <p:sp>
        <p:nvSpPr>
          <p:cNvPr id="5" name="Date Placeholder 4">
            <a:extLst>
              <a:ext uri="{FF2B5EF4-FFF2-40B4-BE49-F238E27FC236}">
                <a16:creationId xmlns:a16="http://schemas.microsoft.com/office/drawing/2014/main" id="{48C0CD77-D9AD-4619-8159-623BD45DEC36}"/>
              </a:ext>
            </a:extLst>
          </p:cNvPr>
          <p:cNvSpPr>
            <a:spLocks noGrp="1"/>
          </p:cNvSpPr>
          <p:nvPr>
            <p:ph type="dt" sz="half" idx="10"/>
          </p:nvPr>
        </p:nvSpPr>
        <p:spPr/>
        <p:txBody>
          <a:bodyPr/>
          <a:lstStyle/>
          <a:p>
            <a:fld id="{BE4BFD45-8167-4A0B-8A57-3CADE3CE0FC3}" type="datetime1">
              <a:rPr lang="en-US" smtClean="0"/>
              <a:t>2/21/2018</a:t>
            </a:fld>
            <a:endParaRPr lang="en-US" dirty="0"/>
          </a:p>
        </p:txBody>
      </p:sp>
      <p:sp>
        <p:nvSpPr>
          <p:cNvPr id="7" name="Footer Placeholder 6">
            <a:extLst>
              <a:ext uri="{FF2B5EF4-FFF2-40B4-BE49-F238E27FC236}">
                <a16:creationId xmlns:a16="http://schemas.microsoft.com/office/drawing/2014/main" id="{AFC95FB4-C587-4629-A773-26BB44780060}"/>
              </a:ext>
            </a:extLst>
          </p:cNvPr>
          <p:cNvSpPr>
            <a:spLocks noGrp="1"/>
          </p:cNvSpPr>
          <p:nvPr>
            <p:ph type="ftr" sz="quarter" idx="11"/>
          </p:nvPr>
        </p:nvSpPr>
        <p:spPr/>
        <p:txBody>
          <a:bodyPr/>
          <a:lstStyle/>
          <a:p>
            <a:r>
              <a:rPr lang="en-US"/>
              <a:t>ICC Process Operations             ENGT-1220 Rev A</a:t>
            </a:r>
            <a:endParaRPr lang="en-US" dirty="0"/>
          </a:p>
        </p:txBody>
      </p:sp>
      <p:sp>
        <p:nvSpPr>
          <p:cNvPr id="8" name="Slide Number Placeholder 7">
            <a:extLst>
              <a:ext uri="{FF2B5EF4-FFF2-40B4-BE49-F238E27FC236}">
                <a16:creationId xmlns:a16="http://schemas.microsoft.com/office/drawing/2014/main" id="{824EA6E4-353C-49B5-8B3D-10F39F8BE880}"/>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29474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A2A4A-F68C-435B-8FAA-03107A4B7B90}"/>
              </a:ext>
            </a:extLst>
          </p:cNvPr>
          <p:cNvSpPr>
            <a:spLocks noGrp="1"/>
          </p:cNvSpPr>
          <p:nvPr>
            <p:ph type="title"/>
          </p:nvPr>
        </p:nvSpPr>
        <p:spPr>
          <a:xfrm>
            <a:off x="2592925" y="624110"/>
            <a:ext cx="8911687" cy="638632"/>
          </a:xfrm>
        </p:spPr>
        <p:txBody>
          <a:bodyPr>
            <a:normAutofit fontScale="90000"/>
          </a:bodyPr>
          <a:lstStyle/>
          <a:p>
            <a:r>
              <a:rPr lang="en-US" dirty="0"/>
              <a:t>Tank Gauging</a:t>
            </a:r>
          </a:p>
        </p:txBody>
      </p:sp>
      <p:sp>
        <p:nvSpPr>
          <p:cNvPr id="3" name="Content Placeholder 2">
            <a:extLst>
              <a:ext uri="{FF2B5EF4-FFF2-40B4-BE49-F238E27FC236}">
                <a16:creationId xmlns:a16="http://schemas.microsoft.com/office/drawing/2014/main" id="{D7D2E495-E8E0-48F0-BCCA-2BCCCA17300B}"/>
              </a:ext>
            </a:extLst>
          </p:cNvPr>
          <p:cNvSpPr>
            <a:spLocks noGrp="1"/>
          </p:cNvSpPr>
          <p:nvPr>
            <p:ph idx="1"/>
          </p:nvPr>
        </p:nvSpPr>
        <p:spPr>
          <a:xfrm>
            <a:off x="2589213" y="1386567"/>
            <a:ext cx="2690360" cy="3838576"/>
          </a:xfrm>
        </p:spPr>
        <p:txBody>
          <a:bodyPr>
            <a:normAutofit/>
          </a:bodyPr>
          <a:lstStyle/>
          <a:p>
            <a:r>
              <a:rPr lang="en-US" dirty="0">
                <a:latin typeface="Constantia" panose="02030602050306030303" pitchFamily="18" charset="0"/>
              </a:rPr>
              <a:t>The manual inspection and measurement of the level of product in a storage vessel using a “strapping” tape or stick</a:t>
            </a:r>
          </a:p>
          <a:p>
            <a:endParaRPr lang="en-US" dirty="0"/>
          </a:p>
        </p:txBody>
      </p:sp>
      <p:pic>
        <p:nvPicPr>
          <p:cNvPr id="6" name="Picture 5">
            <a:extLst>
              <a:ext uri="{FF2B5EF4-FFF2-40B4-BE49-F238E27FC236}">
                <a16:creationId xmlns:a16="http://schemas.microsoft.com/office/drawing/2014/main" id="{127DA47F-FDA1-4E9E-8D0F-DD93350C050E}"/>
              </a:ext>
            </a:extLst>
          </p:cNvPr>
          <p:cNvPicPr>
            <a:picLocks noChangeAspect="1"/>
          </p:cNvPicPr>
          <p:nvPr/>
        </p:nvPicPr>
        <p:blipFill>
          <a:blip r:embed="rId2"/>
          <a:stretch>
            <a:fillRect/>
          </a:stretch>
        </p:blipFill>
        <p:spPr>
          <a:xfrm>
            <a:off x="5529943" y="1386567"/>
            <a:ext cx="6335487" cy="4751615"/>
          </a:xfrm>
          <a:prstGeom prst="rect">
            <a:avLst/>
          </a:prstGeom>
        </p:spPr>
      </p:pic>
      <p:sp>
        <p:nvSpPr>
          <p:cNvPr id="4" name="Date Placeholder 3">
            <a:extLst>
              <a:ext uri="{FF2B5EF4-FFF2-40B4-BE49-F238E27FC236}">
                <a16:creationId xmlns:a16="http://schemas.microsoft.com/office/drawing/2014/main" id="{1B08236E-FA0D-482E-8F91-F47101417E7B}"/>
              </a:ext>
            </a:extLst>
          </p:cNvPr>
          <p:cNvSpPr>
            <a:spLocks noGrp="1"/>
          </p:cNvSpPr>
          <p:nvPr>
            <p:ph type="dt" sz="half" idx="10"/>
          </p:nvPr>
        </p:nvSpPr>
        <p:spPr/>
        <p:txBody>
          <a:bodyPr/>
          <a:lstStyle/>
          <a:p>
            <a:fld id="{C5A0EDF6-C55E-4085-AF17-543E5F38EAF9}" type="datetime1">
              <a:rPr lang="en-US" smtClean="0"/>
              <a:t>2/21/2018</a:t>
            </a:fld>
            <a:endParaRPr lang="en-US" dirty="0"/>
          </a:p>
        </p:txBody>
      </p:sp>
      <p:sp>
        <p:nvSpPr>
          <p:cNvPr id="5" name="Footer Placeholder 4">
            <a:extLst>
              <a:ext uri="{FF2B5EF4-FFF2-40B4-BE49-F238E27FC236}">
                <a16:creationId xmlns:a16="http://schemas.microsoft.com/office/drawing/2014/main" id="{4D5A070E-6FC1-4D18-8EBD-FB706252ABF0}"/>
              </a:ext>
            </a:extLst>
          </p:cNvPr>
          <p:cNvSpPr>
            <a:spLocks noGrp="1"/>
          </p:cNvSpPr>
          <p:nvPr>
            <p:ph type="ftr" sz="quarter" idx="11"/>
          </p:nvPr>
        </p:nvSpPr>
        <p:spPr/>
        <p:txBody>
          <a:bodyPr/>
          <a:lstStyle/>
          <a:p>
            <a:r>
              <a:rPr lang="en-US"/>
              <a:t>ICC Process Operations             ENGT-1220 Rev A</a:t>
            </a:r>
            <a:endParaRPr lang="en-US" dirty="0"/>
          </a:p>
        </p:txBody>
      </p:sp>
      <p:sp>
        <p:nvSpPr>
          <p:cNvPr id="7" name="Slide Number Placeholder 6">
            <a:extLst>
              <a:ext uri="{FF2B5EF4-FFF2-40B4-BE49-F238E27FC236}">
                <a16:creationId xmlns:a16="http://schemas.microsoft.com/office/drawing/2014/main" id="{642784AD-4795-4C07-A9B7-52BBCF100538}"/>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99060545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537</TotalTime>
  <Words>1037</Words>
  <Application>Microsoft Office PowerPoint</Application>
  <PresentationFormat>Widescreen</PresentationFormat>
  <Paragraphs>208</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Century Gothic</vt:lpstr>
      <vt:lpstr>Constantia</vt:lpstr>
      <vt:lpstr>Wingdings 3</vt:lpstr>
      <vt:lpstr>Wisp</vt:lpstr>
      <vt:lpstr>Process Operations Technical I</vt:lpstr>
      <vt:lpstr>Local Sight Level Indicators (Gauges)</vt:lpstr>
      <vt:lpstr>LEVEL</vt:lpstr>
      <vt:lpstr>Level Accessories</vt:lpstr>
      <vt:lpstr>Typical Common Level Gauges</vt:lpstr>
      <vt:lpstr>Typical Common Level Gauges</vt:lpstr>
      <vt:lpstr>Other Level Gauges</vt:lpstr>
      <vt:lpstr>ISA Symbols for Local Level Indicator or Gauge</vt:lpstr>
      <vt:lpstr>Tank Gauging</vt:lpstr>
      <vt:lpstr>Local Pressure Indicators (Gauges)</vt:lpstr>
      <vt:lpstr>Local Pressure Indicators (Gauges)</vt:lpstr>
      <vt:lpstr>Typical Pressure Gauges</vt:lpstr>
      <vt:lpstr>Other Common Gauges</vt:lpstr>
      <vt:lpstr>Gauge Accessories</vt:lpstr>
      <vt:lpstr>Pressure Gauges with Accessories</vt:lpstr>
      <vt:lpstr>Other Accessories</vt:lpstr>
      <vt:lpstr>Other Accessories</vt:lpstr>
      <vt:lpstr>Other Accessories</vt:lpstr>
      <vt:lpstr>Reading a Pressure Gauge</vt:lpstr>
      <vt:lpstr>ISA Symbols for Local Pressure Indicator or Gauge</vt:lpstr>
      <vt:lpstr>Temperature Gauges</vt:lpstr>
      <vt:lpstr>Typical Temperature Gauges</vt:lpstr>
      <vt:lpstr>Temperature Gauge Accessories</vt:lpstr>
      <vt:lpstr>Reading a Temperature Gauge</vt:lpstr>
      <vt:lpstr>ISA Symbols for Local Temperature Indicator or Gauge</vt:lpstr>
      <vt:lpstr>Local Flow Indicators (Gauges)</vt:lpstr>
      <vt:lpstr>Typical Local Flow Indicators</vt:lpstr>
      <vt:lpstr>Reading a Flow Gauge</vt:lpstr>
      <vt:lpstr>ISA Symbols for Local Flow Indicator or Gauge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Raiche</dc:creator>
  <cp:lastModifiedBy>Thomas Raiche</cp:lastModifiedBy>
  <cp:revision>65</cp:revision>
  <dcterms:created xsi:type="dcterms:W3CDTF">2017-08-01T16:31:19Z</dcterms:created>
  <dcterms:modified xsi:type="dcterms:W3CDTF">2018-02-21T22:02:21Z</dcterms:modified>
</cp:coreProperties>
</file>