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6"/>
  </p:notesMasterIdLst>
  <p:sldIdLst>
    <p:sldId id="256" r:id="rId2"/>
    <p:sldId id="257" r:id="rId3"/>
    <p:sldId id="280" r:id="rId4"/>
    <p:sldId id="281" r:id="rId5"/>
    <p:sldId id="258" r:id="rId6"/>
    <p:sldId id="288" r:id="rId7"/>
    <p:sldId id="263" r:id="rId8"/>
    <p:sldId id="284" r:id="rId9"/>
    <p:sldId id="264" r:id="rId10"/>
    <p:sldId id="297" r:id="rId11"/>
    <p:sldId id="298" r:id="rId12"/>
    <p:sldId id="299" r:id="rId13"/>
    <p:sldId id="294" r:id="rId14"/>
    <p:sldId id="300" r:id="rId15"/>
    <p:sldId id="296" r:id="rId16"/>
    <p:sldId id="293" r:id="rId17"/>
    <p:sldId id="272" r:id="rId18"/>
    <p:sldId id="273" r:id="rId19"/>
    <p:sldId id="262" r:id="rId20"/>
    <p:sldId id="267" r:id="rId21"/>
    <p:sldId id="302" r:id="rId22"/>
    <p:sldId id="276" r:id="rId23"/>
    <p:sldId id="285" r:id="rId24"/>
    <p:sldId id="279" r:id="rId25"/>
    <p:sldId id="291" r:id="rId26"/>
    <p:sldId id="283" r:id="rId27"/>
    <p:sldId id="266" r:id="rId28"/>
    <p:sldId id="289" r:id="rId29"/>
    <p:sldId id="261" r:id="rId30"/>
    <p:sldId id="260" r:id="rId31"/>
    <p:sldId id="259" r:id="rId32"/>
    <p:sldId id="290" r:id="rId33"/>
    <p:sldId id="292" r:id="rId34"/>
    <p:sldId id="304"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71" d="100"/>
          <a:sy n="71" d="100"/>
        </p:scale>
        <p:origin x="84" y="4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E3FB60-0190-4649-9E17-034D023F170A}" type="datetimeFigureOut">
              <a:rPr lang="en-US" smtClean="0"/>
              <a:t>2/21/2018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6D8607-148F-4FE6-AAC0-F8281C19859D}" type="slidenum">
              <a:rPr lang="en-US" smtClean="0"/>
              <a:t>‹#›</a:t>
            </a:fld>
            <a:endParaRPr lang="en-US"/>
          </a:p>
        </p:txBody>
      </p:sp>
    </p:spTree>
    <p:extLst>
      <p:ext uri="{BB962C8B-B14F-4D97-AF65-F5344CB8AC3E}">
        <p14:creationId xmlns:p14="http://schemas.microsoft.com/office/powerpoint/2010/main" val="1732753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52449D8-8B94-4AA6-B19C-D9235A8C3660}"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A0ECDEA-FD3C-4A15-B030-638B04358E2D}"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CDC6DB-25C7-4A18-AB7E-65E16A5629C8}"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6CF56AF-95B0-452C-8426-E95B4DC1D1E1}"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A126BD-D725-478F-A76D-4968A9D0209F}"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F142530E-CDFF-43BA-83D5-9B4D16211FB7}" type="datetime1">
              <a:rPr lang="en-US" smtClean="0"/>
              <a:t>2/21/2018</a:t>
            </a:fld>
            <a:endParaRPr lang="en-US" dirty="0"/>
          </a:p>
        </p:txBody>
      </p:sp>
      <p:sp>
        <p:nvSpPr>
          <p:cNvPr id="4" name="Footer Placeholder 3"/>
          <p:cNvSpPr>
            <a:spLocks noGrp="1"/>
          </p:cNvSpPr>
          <p:nvPr>
            <p:ph type="ftr" sz="quarter" idx="11"/>
          </p:nvPr>
        </p:nvSpPr>
        <p:spPr/>
        <p:txBody>
          <a:bodyPr/>
          <a:lstStyle/>
          <a:p>
            <a:r>
              <a:rPr lang="en-US"/>
              <a:t>ICC Process Operations             ENGT-1220 Rev A</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D438D94B-CA59-4814-91E2-DD30AD01FFC7}" type="datetime1">
              <a:rPr lang="en-US" smtClean="0"/>
              <a:t>2/21/2018</a:t>
            </a:fld>
            <a:endParaRPr lang="en-US" dirty="0"/>
          </a:p>
        </p:txBody>
      </p:sp>
      <p:sp>
        <p:nvSpPr>
          <p:cNvPr id="4" name="Footer Placeholder 3"/>
          <p:cNvSpPr>
            <a:spLocks noGrp="1"/>
          </p:cNvSpPr>
          <p:nvPr>
            <p:ph type="ftr" sz="quarter" idx="11"/>
          </p:nvPr>
        </p:nvSpPr>
        <p:spPr/>
        <p:txBody>
          <a:bodyPr/>
          <a:lstStyle/>
          <a:p>
            <a:r>
              <a:rPr lang="en-US"/>
              <a:t>ICC Process Operations             ENGT-1220 Rev A</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69DE050-54B9-41EC-8203-5EFDB909308A}"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EA1474-88E7-4681-A8A3-215DE00FE90A}"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6400CF-5925-4384-9187-153A9B9ECA2B}"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3EF6520-C582-40EA-8E4E-B4CC0CFF86C0}"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63B9A8-A166-4682-AA3B-1A3CC03962E3}"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268C740-0295-45DA-B88E-11A482931817}" type="datetime1">
              <a:rPr lang="en-US" smtClean="0"/>
              <a:t>2/21/2018</a:t>
            </a:fld>
            <a:endParaRPr lang="en-US" dirty="0"/>
          </a:p>
        </p:txBody>
      </p:sp>
      <p:sp>
        <p:nvSpPr>
          <p:cNvPr id="8" name="Footer Placeholder 7"/>
          <p:cNvSpPr>
            <a:spLocks noGrp="1"/>
          </p:cNvSpPr>
          <p:nvPr>
            <p:ph type="ftr" sz="quarter" idx="11"/>
          </p:nvPr>
        </p:nvSpPr>
        <p:spPr/>
        <p:txBody>
          <a:bodyPr/>
          <a:lstStyle/>
          <a:p>
            <a:r>
              <a:rPr lang="en-US"/>
              <a:t>ICC Process Operations             ENGT-1220 Rev A</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49DD9DA-1988-4A46-800E-FB8178C2B562}" type="datetime1">
              <a:rPr lang="en-US" smtClean="0"/>
              <a:t>2/21/2018</a:t>
            </a:fld>
            <a:endParaRPr lang="en-US" dirty="0"/>
          </a:p>
        </p:txBody>
      </p:sp>
      <p:sp>
        <p:nvSpPr>
          <p:cNvPr id="4" name="Footer Placeholder 3"/>
          <p:cNvSpPr>
            <a:spLocks noGrp="1"/>
          </p:cNvSpPr>
          <p:nvPr>
            <p:ph type="ftr" sz="quarter" idx="11"/>
          </p:nvPr>
        </p:nvSpPr>
        <p:spPr/>
        <p:txBody>
          <a:bodyPr/>
          <a:lstStyle/>
          <a:p>
            <a:r>
              <a:rPr lang="en-US"/>
              <a:t>ICC Process Operations             ENGT-1220 Rev A</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02E64483-E661-4D70-A195-AE5247C08941}" type="datetime1">
              <a:rPr lang="en-US" smtClean="0"/>
              <a:t>2/21/2018</a:t>
            </a:fld>
            <a:endParaRPr lang="en-US" dirty="0"/>
          </a:p>
        </p:txBody>
      </p:sp>
      <p:sp>
        <p:nvSpPr>
          <p:cNvPr id="3" name="Footer Placeholder 2"/>
          <p:cNvSpPr>
            <a:spLocks noGrp="1"/>
          </p:cNvSpPr>
          <p:nvPr>
            <p:ph type="ftr" sz="quarter" idx="11"/>
          </p:nvPr>
        </p:nvSpPr>
        <p:spPr/>
        <p:txBody>
          <a:bodyPr/>
          <a:lstStyle/>
          <a:p>
            <a:r>
              <a:rPr lang="en-US"/>
              <a:t>ICC Process Operations             ENGT-1220 Rev A</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82E6945-0E7B-49CA-986C-413E50FC3413}"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E2220FB-7EEA-44DF-B7CF-DCC6192FEE82}"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B25551D2-FFA2-40CC-A017-463538411184}" type="datetime1">
              <a:rPr lang="en-US" smtClean="0"/>
              <a:t>2/21/2018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r>
              <a:rPr lang="en-US"/>
              <a:t>ICC Process Operations             ENGT-1220 Rev A</a:t>
            </a:r>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N3rQEREzYWU"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5" Type="http://schemas.openxmlformats.org/officeDocument/2006/relationships/image" Target="../media/image19.jpg"/><Relationship Id="rId4" Type="http://schemas.openxmlformats.org/officeDocument/2006/relationships/image" Target="../media/image18.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21.xml.rels><?xml version="1.0" encoding="UTF-8" standalone="yes"?>
<Relationships xmlns="http://schemas.openxmlformats.org/package/2006/relationships"><Relationship Id="rId2" Type="http://schemas.openxmlformats.org/officeDocument/2006/relationships/hyperlink" Target="https://www.youtube.com/watch?v=QA2M0z-iA30"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z3BSkMj1wLc"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 Id="rId4" Type="http://schemas.openxmlformats.org/officeDocument/2006/relationships/image" Target="../media/image29.gif"/></Relationships>
</file>

<file path=ppt/slides/_rels/slide3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 Id="rId4" Type="http://schemas.openxmlformats.org/officeDocument/2006/relationships/image" Target="../media/image3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4OJTN0M1DBk" TargetMode="External"/><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FE17B-CE90-4343-8CCE-114257DAAA0D}"/>
              </a:ext>
            </a:extLst>
          </p:cNvPr>
          <p:cNvSpPr>
            <a:spLocks noGrp="1"/>
          </p:cNvSpPr>
          <p:nvPr>
            <p:ph type="ctrTitle"/>
          </p:nvPr>
        </p:nvSpPr>
        <p:spPr>
          <a:xfrm>
            <a:off x="1751012" y="903643"/>
            <a:ext cx="8689976" cy="2033196"/>
          </a:xfrm>
        </p:spPr>
        <p:txBody>
          <a:bodyPr>
            <a:normAutofit fontScale="90000"/>
          </a:bodyPr>
          <a:lstStyle/>
          <a:p>
            <a:r>
              <a:rPr lang="en-US" dirty="0"/>
              <a:t>Technical I</a:t>
            </a:r>
            <a:br>
              <a:rPr lang="en-US" dirty="0"/>
            </a:br>
            <a:r>
              <a:rPr lang="en-US" dirty="0"/>
              <a:t>Rotating Equipment</a:t>
            </a:r>
            <a:br>
              <a:rPr lang="en-US" dirty="0"/>
            </a:br>
            <a:r>
              <a:rPr lang="en-US" dirty="0"/>
              <a:t>Part I</a:t>
            </a:r>
          </a:p>
        </p:txBody>
      </p:sp>
      <p:sp>
        <p:nvSpPr>
          <p:cNvPr id="3" name="Subtitle 2">
            <a:extLst>
              <a:ext uri="{FF2B5EF4-FFF2-40B4-BE49-F238E27FC236}">
                <a16:creationId xmlns:a16="http://schemas.microsoft.com/office/drawing/2014/main" id="{F0A9EB13-B993-481B-8BFA-BE6B31414ADA}"/>
              </a:ext>
            </a:extLst>
          </p:cNvPr>
          <p:cNvSpPr>
            <a:spLocks noGrp="1"/>
          </p:cNvSpPr>
          <p:nvPr>
            <p:ph type="subTitle" idx="1"/>
          </p:nvPr>
        </p:nvSpPr>
        <p:spPr>
          <a:xfrm>
            <a:off x="1751012" y="3291840"/>
            <a:ext cx="8689976" cy="1965960"/>
          </a:xfrm>
        </p:spPr>
        <p:txBody>
          <a:bodyPr/>
          <a:lstStyle/>
          <a:p>
            <a:r>
              <a:rPr lang="en-US" sz="2400" dirty="0"/>
              <a:t>Fans &amp; Blowers</a:t>
            </a:r>
          </a:p>
          <a:p>
            <a:endParaRPr lang="en-US" sz="2000" dirty="0"/>
          </a:p>
          <a:p>
            <a:endParaRPr lang="en-US" dirty="0"/>
          </a:p>
        </p:txBody>
      </p:sp>
      <p:sp>
        <p:nvSpPr>
          <p:cNvPr id="4" name="Date Placeholder 3">
            <a:extLst>
              <a:ext uri="{FF2B5EF4-FFF2-40B4-BE49-F238E27FC236}">
                <a16:creationId xmlns:a16="http://schemas.microsoft.com/office/drawing/2014/main" id="{C4B69155-5C4C-4B58-9F81-51107378A366}"/>
              </a:ext>
            </a:extLst>
          </p:cNvPr>
          <p:cNvSpPr>
            <a:spLocks noGrp="1"/>
          </p:cNvSpPr>
          <p:nvPr>
            <p:ph type="dt" sz="half" idx="10"/>
          </p:nvPr>
        </p:nvSpPr>
        <p:spPr/>
        <p:txBody>
          <a:bodyPr/>
          <a:lstStyle/>
          <a:p>
            <a:fld id="{63F46701-A62D-4806-AFA3-73AA92C3F42C}" type="datetime1">
              <a:rPr lang="en-US" smtClean="0"/>
              <a:t>2/21/2018</a:t>
            </a:fld>
            <a:endParaRPr lang="en-US" dirty="0"/>
          </a:p>
        </p:txBody>
      </p:sp>
      <p:sp>
        <p:nvSpPr>
          <p:cNvPr id="5" name="Footer Placeholder 4">
            <a:extLst>
              <a:ext uri="{FF2B5EF4-FFF2-40B4-BE49-F238E27FC236}">
                <a16:creationId xmlns:a16="http://schemas.microsoft.com/office/drawing/2014/main" id="{98CB2FDE-5CBF-4478-A5A5-9E0CA87B2423}"/>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2A473494-C3D0-44E9-BABE-43B5EBEDD1E1}"/>
              </a:ext>
            </a:extLst>
          </p:cNvPr>
          <p:cNvSpPr>
            <a:spLocks noGrp="1"/>
          </p:cNvSpPr>
          <p:nvPr>
            <p:ph type="sldNum" sz="quarter" idx="12"/>
          </p:nvPr>
        </p:nvSpPr>
        <p:spPr/>
        <p:txBody>
          <a:bodyPr/>
          <a:lstStyle/>
          <a:p>
            <a:fld id="{6D22F896-40B5-4ADD-8801-0D06FADFA095}" type="slidenum">
              <a:rPr lang="en-US" smtClean="0"/>
              <a:t>1</a:t>
            </a:fld>
            <a:endParaRPr lang="en-US" dirty="0"/>
          </a:p>
        </p:txBody>
      </p:sp>
      <p:pic>
        <p:nvPicPr>
          <p:cNvPr id="7" name="Picture 6">
            <a:extLst>
              <a:ext uri="{FF2B5EF4-FFF2-40B4-BE49-F238E27FC236}">
                <a16:creationId xmlns:a16="http://schemas.microsoft.com/office/drawing/2014/main" id="{52D56858-FAB9-4277-969A-905B64796B05}"/>
              </a:ext>
            </a:extLst>
          </p:cNvPr>
          <p:cNvPicPr>
            <a:picLocks noChangeAspect="1"/>
          </p:cNvPicPr>
          <p:nvPr/>
        </p:nvPicPr>
        <p:blipFill>
          <a:blip r:embed="rId2"/>
          <a:stretch>
            <a:fillRect/>
          </a:stretch>
        </p:blipFill>
        <p:spPr>
          <a:xfrm>
            <a:off x="913774" y="5121275"/>
            <a:ext cx="762000" cy="762000"/>
          </a:xfrm>
          <a:prstGeom prst="rect">
            <a:avLst/>
          </a:prstGeom>
        </p:spPr>
      </p:pic>
      <p:sp>
        <p:nvSpPr>
          <p:cNvPr id="8" name="Rectangle 7">
            <a:extLst>
              <a:ext uri="{FF2B5EF4-FFF2-40B4-BE49-F238E27FC236}">
                <a16:creationId xmlns:a16="http://schemas.microsoft.com/office/drawing/2014/main" id="{0A157F64-9810-4FB7-8A4F-A29A85D44A4E}"/>
              </a:ext>
            </a:extLst>
          </p:cNvPr>
          <p:cNvSpPr/>
          <p:nvPr/>
        </p:nvSpPr>
        <p:spPr>
          <a:xfrm>
            <a:off x="1675774" y="5199054"/>
            <a:ext cx="7010400"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spTree>
    <p:extLst>
      <p:ext uri="{BB962C8B-B14F-4D97-AF65-F5344CB8AC3E}">
        <p14:creationId xmlns:p14="http://schemas.microsoft.com/office/powerpoint/2010/main" val="3390825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C1D5D-863D-4522-B6B8-B98E462BE888}"/>
              </a:ext>
            </a:extLst>
          </p:cNvPr>
          <p:cNvSpPr>
            <a:spLocks noGrp="1"/>
          </p:cNvSpPr>
          <p:nvPr>
            <p:ph type="title"/>
          </p:nvPr>
        </p:nvSpPr>
        <p:spPr/>
        <p:txBody>
          <a:bodyPr/>
          <a:lstStyle/>
          <a:p>
            <a:r>
              <a:rPr lang="en-US" dirty="0"/>
              <a:t>Fan design</a:t>
            </a:r>
          </a:p>
        </p:txBody>
      </p:sp>
      <p:sp>
        <p:nvSpPr>
          <p:cNvPr id="3" name="Content Placeholder 2">
            <a:extLst>
              <a:ext uri="{FF2B5EF4-FFF2-40B4-BE49-F238E27FC236}">
                <a16:creationId xmlns:a16="http://schemas.microsoft.com/office/drawing/2014/main" id="{C3102EE6-CD2B-4B05-971B-72B88D41E37C}"/>
              </a:ext>
            </a:extLst>
          </p:cNvPr>
          <p:cNvSpPr>
            <a:spLocks noGrp="1"/>
          </p:cNvSpPr>
          <p:nvPr>
            <p:ph sz="quarter" idx="13"/>
          </p:nvPr>
        </p:nvSpPr>
        <p:spPr/>
        <p:txBody>
          <a:bodyPr/>
          <a:lstStyle/>
          <a:p>
            <a:r>
              <a:rPr lang="en-US" dirty="0"/>
              <a:t>Two basic fan designs</a:t>
            </a:r>
          </a:p>
          <a:p>
            <a:pPr lvl="1"/>
            <a:r>
              <a:rPr lang="en-US" dirty="0"/>
              <a:t>Over hung impeller</a:t>
            </a:r>
          </a:p>
          <a:p>
            <a:pPr lvl="1"/>
            <a:r>
              <a:rPr lang="en-US" dirty="0"/>
              <a:t>Center hung impeller</a:t>
            </a:r>
          </a:p>
        </p:txBody>
      </p:sp>
      <p:sp>
        <p:nvSpPr>
          <p:cNvPr id="4" name="Date Placeholder 3">
            <a:extLst>
              <a:ext uri="{FF2B5EF4-FFF2-40B4-BE49-F238E27FC236}">
                <a16:creationId xmlns:a16="http://schemas.microsoft.com/office/drawing/2014/main" id="{8DAA6CC5-55EA-40CD-9324-0EEEEEBC26BE}"/>
              </a:ext>
            </a:extLst>
          </p:cNvPr>
          <p:cNvSpPr>
            <a:spLocks noGrp="1"/>
          </p:cNvSpPr>
          <p:nvPr>
            <p:ph type="dt" sz="half" idx="10"/>
          </p:nvPr>
        </p:nvSpPr>
        <p:spPr/>
        <p:txBody>
          <a:bodyPr/>
          <a:lstStyle/>
          <a:p>
            <a:fld id="{D83643F3-8B50-474E-BB1D-09FF0A64D256}" type="datetime1">
              <a:rPr lang="en-US" smtClean="0"/>
              <a:t>2/21/2018</a:t>
            </a:fld>
            <a:endParaRPr lang="en-US" dirty="0"/>
          </a:p>
        </p:txBody>
      </p:sp>
      <p:sp>
        <p:nvSpPr>
          <p:cNvPr id="5" name="Footer Placeholder 4">
            <a:extLst>
              <a:ext uri="{FF2B5EF4-FFF2-40B4-BE49-F238E27FC236}">
                <a16:creationId xmlns:a16="http://schemas.microsoft.com/office/drawing/2014/main" id="{0F39BE97-0C94-4D37-91F0-D4D446E66034}"/>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582C7825-D61F-436C-81AE-3C2A53BEF038}"/>
              </a:ext>
            </a:extLst>
          </p:cNvPr>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1857337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8A144-49AC-4B25-AA0A-54FE5A409AE6}"/>
              </a:ext>
            </a:extLst>
          </p:cNvPr>
          <p:cNvSpPr>
            <a:spLocks noGrp="1"/>
          </p:cNvSpPr>
          <p:nvPr>
            <p:ph type="title"/>
          </p:nvPr>
        </p:nvSpPr>
        <p:spPr/>
        <p:txBody>
          <a:bodyPr/>
          <a:lstStyle/>
          <a:p>
            <a:r>
              <a:rPr lang="en-US" dirty="0"/>
              <a:t>Over hung</a:t>
            </a:r>
          </a:p>
        </p:txBody>
      </p:sp>
      <p:pic>
        <p:nvPicPr>
          <p:cNvPr id="4" name="Picture 3">
            <a:extLst>
              <a:ext uri="{FF2B5EF4-FFF2-40B4-BE49-F238E27FC236}">
                <a16:creationId xmlns:a16="http://schemas.microsoft.com/office/drawing/2014/main" id="{7617A1EF-CD27-4E6F-B0C4-BE01E43FCFC5}"/>
              </a:ext>
            </a:extLst>
          </p:cNvPr>
          <p:cNvPicPr>
            <a:picLocks noChangeAspect="1"/>
          </p:cNvPicPr>
          <p:nvPr/>
        </p:nvPicPr>
        <p:blipFill>
          <a:blip r:embed="rId2"/>
          <a:stretch>
            <a:fillRect/>
          </a:stretch>
        </p:blipFill>
        <p:spPr>
          <a:xfrm>
            <a:off x="1051858" y="2629196"/>
            <a:ext cx="6166523" cy="3954484"/>
          </a:xfrm>
          <a:prstGeom prst="rect">
            <a:avLst/>
          </a:prstGeom>
        </p:spPr>
      </p:pic>
      <p:pic>
        <p:nvPicPr>
          <p:cNvPr id="5" name="Picture 4">
            <a:extLst>
              <a:ext uri="{FF2B5EF4-FFF2-40B4-BE49-F238E27FC236}">
                <a16:creationId xmlns:a16="http://schemas.microsoft.com/office/drawing/2014/main" id="{5D8649C4-03E4-4FB0-A34E-BB82D2203317}"/>
              </a:ext>
            </a:extLst>
          </p:cNvPr>
          <p:cNvPicPr>
            <a:picLocks noChangeAspect="1"/>
          </p:cNvPicPr>
          <p:nvPr/>
        </p:nvPicPr>
        <p:blipFill>
          <a:blip r:embed="rId3"/>
          <a:stretch>
            <a:fillRect/>
          </a:stretch>
        </p:blipFill>
        <p:spPr>
          <a:xfrm>
            <a:off x="7495774" y="2470260"/>
            <a:ext cx="4082144" cy="3668762"/>
          </a:xfrm>
          <a:prstGeom prst="rect">
            <a:avLst/>
          </a:prstGeom>
        </p:spPr>
      </p:pic>
      <p:sp>
        <p:nvSpPr>
          <p:cNvPr id="3" name="Date Placeholder 2">
            <a:extLst>
              <a:ext uri="{FF2B5EF4-FFF2-40B4-BE49-F238E27FC236}">
                <a16:creationId xmlns:a16="http://schemas.microsoft.com/office/drawing/2014/main" id="{0BC21C14-CEFE-46C0-AC30-BA7B7B20FFA0}"/>
              </a:ext>
            </a:extLst>
          </p:cNvPr>
          <p:cNvSpPr>
            <a:spLocks noGrp="1"/>
          </p:cNvSpPr>
          <p:nvPr>
            <p:ph type="dt" sz="half" idx="10"/>
          </p:nvPr>
        </p:nvSpPr>
        <p:spPr/>
        <p:txBody>
          <a:bodyPr/>
          <a:lstStyle/>
          <a:p>
            <a:fld id="{8CF49010-2C02-494D-9F09-CE9A9078254B}" type="datetime1">
              <a:rPr lang="en-US" smtClean="0"/>
              <a:t>2/21/2018</a:t>
            </a:fld>
            <a:endParaRPr lang="en-US" dirty="0"/>
          </a:p>
        </p:txBody>
      </p:sp>
      <p:sp>
        <p:nvSpPr>
          <p:cNvPr id="6" name="Footer Placeholder 5">
            <a:extLst>
              <a:ext uri="{FF2B5EF4-FFF2-40B4-BE49-F238E27FC236}">
                <a16:creationId xmlns:a16="http://schemas.microsoft.com/office/drawing/2014/main" id="{82910692-F2F6-442A-A5C3-9F902E9F7197}"/>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2425367A-09BC-46D9-A4D5-134180248F3C}"/>
              </a:ext>
            </a:extLst>
          </p:cNvPr>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543526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871EA-366E-4129-BEA2-1D74BD22E07F}"/>
              </a:ext>
            </a:extLst>
          </p:cNvPr>
          <p:cNvSpPr>
            <a:spLocks noGrp="1"/>
          </p:cNvSpPr>
          <p:nvPr>
            <p:ph type="title"/>
          </p:nvPr>
        </p:nvSpPr>
        <p:spPr/>
        <p:txBody>
          <a:bodyPr/>
          <a:lstStyle/>
          <a:p>
            <a:r>
              <a:rPr lang="en-US" dirty="0"/>
              <a:t>Center hung</a:t>
            </a:r>
          </a:p>
        </p:txBody>
      </p:sp>
      <p:pic>
        <p:nvPicPr>
          <p:cNvPr id="4" name="Picture 3">
            <a:extLst>
              <a:ext uri="{FF2B5EF4-FFF2-40B4-BE49-F238E27FC236}">
                <a16:creationId xmlns:a16="http://schemas.microsoft.com/office/drawing/2014/main" id="{364E5113-0CFC-4CAC-B6A7-B09067B67652}"/>
              </a:ext>
            </a:extLst>
          </p:cNvPr>
          <p:cNvPicPr>
            <a:picLocks noChangeAspect="1"/>
          </p:cNvPicPr>
          <p:nvPr/>
        </p:nvPicPr>
        <p:blipFill>
          <a:blip r:embed="rId2"/>
          <a:stretch>
            <a:fillRect/>
          </a:stretch>
        </p:blipFill>
        <p:spPr>
          <a:xfrm>
            <a:off x="3813203" y="1653707"/>
            <a:ext cx="5008068" cy="5008068"/>
          </a:xfrm>
          <a:prstGeom prst="rect">
            <a:avLst/>
          </a:prstGeom>
        </p:spPr>
      </p:pic>
      <p:sp>
        <p:nvSpPr>
          <p:cNvPr id="3" name="Date Placeholder 2">
            <a:extLst>
              <a:ext uri="{FF2B5EF4-FFF2-40B4-BE49-F238E27FC236}">
                <a16:creationId xmlns:a16="http://schemas.microsoft.com/office/drawing/2014/main" id="{C8B63C65-B7A5-4F5F-B56B-9230E3FF5CE7}"/>
              </a:ext>
            </a:extLst>
          </p:cNvPr>
          <p:cNvSpPr>
            <a:spLocks noGrp="1"/>
          </p:cNvSpPr>
          <p:nvPr>
            <p:ph type="dt" sz="half" idx="10"/>
          </p:nvPr>
        </p:nvSpPr>
        <p:spPr/>
        <p:txBody>
          <a:bodyPr/>
          <a:lstStyle/>
          <a:p>
            <a:fld id="{8F6F3911-BA8F-4D2C-8071-15E2A7169096}" type="datetime1">
              <a:rPr lang="en-US" smtClean="0"/>
              <a:t>2/21/2018</a:t>
            </a:fld>
            <a:endParaRPr lang="en-US" dirty="0"/>
          </a:p>
        </p:txBody>
      </p:sp>
      <p:sp>
        <p:nvSpPr>
          <p:cNvPr id="5" name="Footer Placeholder 4">
            <a:extLst>
              <a:ext uri="{FF2B5EF4-FFF2-40B4-BE49-F238E27FC236}">
                <a16:creationId xmlns:a16="http://schemas.microsoft.com/office/drawing/2014/main" id="{C2328F95-91BB-45DC-8B61-11C343C1092A}"/>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03FDF268-FC39-4CE8-901E-7F043AC8F48C}"/>
              </a:ext>
            </a:extLst>
          </p:cNvPr>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1155881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F9972-B4B1-47F4-8F70-4BBD5E33AF7B}"/>
              </a:ext>
            </a:extLst>
          </p:cNvPr>
          <p:cNvSpPr>
            <a:spLocks noGrp="1"/>
          </p:cNvSpPr>
          <p:nvPr>
            <p:ph type="title"/>
          </p:nvPr>
        </p:nvSpPr>
        <p:spPr/>
        <p:txBody>
          <a:bodyPr/>
          <a:lstStyle/>
          <a:p>
            <a:r>
              <a:rPr lang="en-US" dirty="0"/>
              <a:t>Fan Impeller Design</a:t>
            </a:r>
          </a:p>
        </p:txBody>
      </p:sp>
      <p:pic>
        <p:nvPicPr>
          <p:cNvPr id="5" name="Picture 4">
            <a:extLst>
              <a:ext uri="{FF2B5EF4-FFF2-40B4-BE49-F238E27FC236}">
                <a16:creationId xmlns:a16="http://schemas.microsoft.com/office/drawing/2014/main" id="{1466A0F5-AFBC-4874-A851-7F18101DB97E}"/>
              </a:ext>
            </a:extLst>
          </p:cNvPr>
          <p:cNvPicPr>
            <a:picLocks noChangeAspect="1"/>
          </p:cNvPicPr>
          <p:nvPr/>
        </p:nvPicPr>
        <p:blipFill>
          <a:blip r:embed="rId2"/>
          <a:stretch>
            <a:fillRect/>
          </a:stretch>
        </p:blipFill>
        <p:spPr>
          <a:xfrm>
            <a:off x="1990165" y="2058569"/>
            <a:ext cx="8552329" cy="4006658"/>
          </a:xfrm>
          <a:prstGeom prst="rect">
            <a:avLst/>
          </a:prstGeom>
        </p:spPr>
      </p:pic>
      <p:sp>
        <p:nvSpPr>
          <p:cNvPr id="3" name="Date Placeholder 2">
            <a:extLst>
              <a:ext uri="{FF2B5EF4-FFF2-40B4-BE49-F238E27FC236}">
                <a16:creationId xmlns:a16="http://schemas.microsoft.com/office/drawing/2014/main" id="{9FD22289-D519-4CBF-996F-A6053249B7F6}"/>
              </a:ext>
            </a:extLst>
          </p:cNvPr>
          <p:cNvSpPr>
            <a:spLocks noGrp="1"/>
          </p:cNvSpPr>
          <p:nvPr>
            <p:ph type="dt" sz="half" idx="10"/>
          </p:nvPr>
        </p:nvSpPr>
        <p:spPr/>
        <p:txBody>
          <a:bodyPr/>
          <a:lstStyle/>
          <a:p>
            <a:fld id="{42CFDC58-85DB-4280-A7A0-3888C9132A82}" type="datetime1">
              <a:rPr lang="en-US" smtClean="0"/>
              <a:t>2/21/2018</a:t>
            </a:fld>
            <a:endParaRPr lang="en-US" dirty="0"/>
          </a:p>
        </p:txBody>
      </p:sp>
      <p:sp>
        <p:nvSpPr>
          <p:cNvPr id="4" name="Footer Placeholder 3">
            <a:extLst>
              <a:ext uri="{FF2B5EF4-FFF2-40B4-BE49-F238E27FC236}">
                <a16:creationId xmlns:a16="http://schemas.microsoft.com/office/drawing/2014/main" id="{156FB02F-C153-4653-9966-A885CABAE6A0}"/>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A9324106-5777-40A7-B8FE-A6CA0AB9DC44}"/>
              </a:ext>
            </a:extLst>
          </p:cNvPr>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1277436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03EE84-2586-44E8-9699-68AEC48DC60B}"/>
              </a:ext>
            </a:extLst>
          </p:cNvPr>
          <p:cNvSpPr>
            <a:spLocks noGrp="1"/>
          </p:cNvSpPr>
          <p:nvPr>
            <p:ph sz="quarter" idx="13"/>
          </p:nvPr>
        </p:nvSpPr>
        <p:spPr/>
        <p:txBody>
          <a:bodyPr/>
          <a:lstStyle/>
          <a:p>
            <a:r>
              <a:rPr lang="en-US" dirty="0">
                <a:hlinkClick r:id="rId2"/>
              </a:rPr>
              <a:t>https://www.youtube.com/watch?v=N3rQEREzYWU</a:t>
            </a:r>
            <a:endParaRPr lang="en-US" dirty="0"/>
          </a:p>
          <a:p>
            <a:endParaRPr lang="en-US" dirty="0"/>
          </a:p>
        </p:txBody>
      </p:sp>
      <p:sp>
        <p:nvSpPr>
          <p:cNvPr id="2" name="Date Placeholder 1">
            <a:extLst>
              <a:ext uri="{FF2B5EF4-FFF2-40B4-BE49-F238E27FC236}">
                <a16:creationId xmlns:a16="http://schemas.microsoft.com/office/drawing/2014/main" id="{01BCE158-4490-49DC-AB1D-A7530D85FE1E}"/>
              </a:ext>
            </a:extLst>
          </p:cNvPr>
          <p:cNvSpPr>
            <a:spLocks noGrp="1"/>
          </p:cNvSpPr>
          <p:nvPr>
            <p:ph type="dt" sz="half" idx="10"/>
          </p:nvPr>
        </p:nvSpPr>
        <p:spPr/>
        <p:txBody>
          <a:bodyPr/>
          <a:lstStyle/>
          <a:p>
            <a:fld id="{DBFC31E4-5D43-45B3-A65A-CE1700B4BCB6}" type="datetime1">
              <a:rPr lang="en-US" smtClean="0"/>
              <a:t>2/21/2018</a:t>
            </a:fld>
            <a:endParaRPr lang="en-US" dirty="0"/>
          </a:p>
        </p:txBody>
      </p:sp>
      <p:sp>
        <p:nvSpPr>
          <p:cNvPr id="4" name="Footer Placeholder 3">
            <a:extLst>
              <a:ext uri="{FF2B5EF4-FFF2-40B4-BE49-F238E27FC236}">
                <a16:creationId xmlns:a16="http://schemas.microsoft.com/office/drawing/2014/main" id="{5FA15538-12E1-4AFA-989E-3B0A6AE48B81}"/>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2FFD9B4D-467B-4D8E-A9D2-08290394E782}"/>
              </a:ext>
            </a:extLst>
          </p:cNvPr>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1222335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99DBE-A649-4818-A4EC-B03985BE5C2C}"/>
              </a:ext>
            </a:extLst>
          </p:cNvPr>
          <p:cNvSpPr>
            <a:spLocks noGrp="1"/>
          </p:cNvSpPr>
          <p:nvPr>
            <p:ph type="title"/>
          </p:nvPr>
        </p:nvSpPr>
        <p:spPr/>
        <p:txBody>
          <a:bodyPr/>
          <a:lstStyle/>
          <a:p>
            <a:r>
              <a:rPr lang="en-US" dirty="0"/>
              <a:t>Centrifugal Performance curve</a:t>
            </a:r>
          </a:p>
        </p:txBody>
      </p:sp>
      <p:pic>
        <p:nvPicPr>
          <p:cNvPr id="4" name="Picture 3">
            <a:extLst>
              <a:ext uri="{FF2B5EF4-FFF2-40B4-BE49-F238E27FC236}">
                <a16:creationId xmlns:a16="http://schemas.microsoft.com/office/drawing/2014/main" id="{C2EB4210-43D6-4DA1-9AC3-4C8D346B84B7}"/>
              </a:ext>
            </a:extLst>
          </p:cNvPr>
          <p:cNvPicPr>
            <a:picLocks noChangeAspect="1"/>
          </p:cNvPicPr>
          <p:nvPr/>
        </p:nvPicPr>
        <p:blipFill>
          <a:blip r:embed="rId2"/>
          <a:stretch>
            <a:fillRect/>
          </a:stretch>
        </p:blipFill>
        <p:spPr>
          <a:xfrm>
            <a:off x="3005137" y="2214694"/>
            <a:ext cx="6181725" cy="4219575"/>
          </a:xfrm>
          <a:prstGeom prst="rect">
            <a:avLst/>
          </a:prstGeom>
        </p:spPr>
      </p:pic>
      <p:sp>
        <p:nvSpPr>
          <p:cNvPr id="3" name="Date Placeholder 2">
            <a:extLst>
              <a:ext uri="{FF2B5EF4-FFF2-40B4-BE49-F238E27FC236}">
                <a16:creationId xmlns:a16="http://schemas.microsoft.com/office/drawing/2014/main" id="{D1D08CA8-EB2F-48D1-B3AC-3A2E184098AB}"/>
              </a:ext>
            </a:extLst>
          </p:cNvPr>
          <p:cNvSpPr>
            <a:spLocks noGrp="1"/>
          </p:cNvSpPr>
          <p:nvPr>
            <p:ph type="dt" sz="half" idx="10"/>
          </p:nvPr>
        </p:nvSpPr>
        <p:spPr/>
        <p:txBody>
          <a:bodyPr/>
          <a:lstStyle/>
          <a:p>
            <a:fld id="{226DA2C5-183B-4FB8-B11E-442778CA071F}" type="datetime1">
              <a:rPr lang="en-US" smtClean="0"/>
              <a:t>2/21/2018</a:t>
            </a:fld>
            <a:endParaRPr lang="en-US" dirty="0"/>
          </a:p>
        </p:txBody>
      </p:sp>
      <p:sp>
        <p:nvSpPr>
          <p:cNvPr id="5" name="Footer Placeholder 4">
            <a:extLst>
              <a:ext uri="{FF2B5EF4-FFF2-40B4-BE49-F238E27FC236}">
                <a16:creationId xmlns:a16="http://schemas.microsoft.com/office/drawing/2014/main" id="{BB1FE0BA-B629-4BED-9EAD-F0A6A2D43EF5}"/>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C7F387C3-E1FD-4C7B-BB1F-F4837D156C6C}"/>
              </a:ext>
            </a:extLst>
          </p:cNvPr>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3219065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7FDD3-EF0B-40EC-AF44-69CE2F153403}"/>
              </a:ext>
            </a:extLst>
          </p:cNvPr>
          <p:cNvSpPr>
            <a:spLocks noGrp="1"/>
          </p:cNvSpPr>
          <p:nvPr>
            <p:ph type="title"/>
          </p:nvPr>
        </p:nvSpPr>
        <p:spPr/>
        <p:txBody>
          <a:bodyPr/>
          <a:lstStyle/>
          <a:p>
            <a:r>
              <a:rPr lang="en-US" dirty="0"/>
              <a:t>Centrifugal fan performance curves</a:t>
            </a:r>
          </a:p>
        </p:txBody>
      </p:sp>
      <p:pic>
        <p:nvPicPr>
          <p:cNvPr id="5" name="Content Placeholder 4">
            <a:extLst>
              <a:ext uri="{FF2B5EF4-FFF2-40B4-BE49-F238E27FC236}">
                <a16:creationId xmlns:a16="http://schemas.microsoft.com/office/drawing/2014/main" id="{B23B0836-0B2A-4ABA-A2C2-770C7005B74B}"/>
              </a:ext>
            </a:extLst>
          </p:cNvPr>
          <p:cNvPicPr>
            <a:picLocks noGrp="1" noChangeAspect="1"/>
          </p:cNvPicPr>
          <p:nvPr>
            <p:ph sz="quarter" idx="13"/>
          </p:nvPr>
        </p:nvPicPr>
        <p:blipFill>
          <a:blip r:embed="rId2"/>
          <a:stretch>
            <a:fillRect/>
          </a:stretch>
        </p:blipFill>
        <p:spPr>
          <a:xfrm>
            <a:off x="3195021" y="2279251"/>
            <a:ext cx="4830184" cy="4506267"/>
          </a:xfrm>
        </p:spPr>
      </p:pic>
      <p:sp>
        <p:nvSpPr>
          <p:cNvPr id="3" name="Date Placeholder 2">
            <a:extLst>
              <a:ext uri="{FF2B5EF4-FFF2-40B4-BE49-F238E27FC236}">
                <a16:creationId xmlns:a16="http://schemas.microsoft.com/office/drawing/2014/main" id="{E770E94E-2D24-46C4-8B47-371CDE007D31}"/>
              </a:ext>
            </a:extLst>
          </p:cNvPr>
          <p:cNvSpPr>
            <a:spLocks noGrp="1"/>
          </p:cNvSpPr>
          <p:nvPr>
            <p:ph type="dt" sz="half" idx="10"/>
          </p:nvPr>
        </p:nvSpPr>
        <p:spPr/>
        <p:txBody>
          <a:bodyPr/>
          <a:lstStyle/>
          <a:p>
            <a:fld id="{EB240913-98EA-43C5-A7D0-6F1BF2290429}" type="datetime1">
              <a:rPr lang="en-US" smtClean="0"/>
              <a:t>2/21/2018</a:t>
            </a:fld>
            <a:endParaRPr lang="en-US" dirty="0"/>
          </a:p>
        </p:txBody>
      </p:sp>
      <p:sp>
        <p:nvSpPr>
          <p:cNvPr id="4" name="Footer Placeholder 3">
            <a:extLst>
              <a:ext uri="{FF2B5EF4-FFF2-40B4-BE49-F238E27FC236}">
                <a16:creationId xmlns:a16="http://schemas.microsoft.com/office/drawing/2014/main" id="{33796A1E-407C-4523-94B9-9BE1EA4D7057}"/>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5495AE70-A42B-41B7-9375-BF095195FC3E}"/>
              </a:ext>
            </a:extLst>
          </p:cNvPr>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2755493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F9B2B-E1F9-47B3-9F63-EEA947F5365E}"/>
              </a:ext>
            </a:extLst>
          </p:cNvPr>
          <p:cNvSpPr>
            <a:spLocks noGrp="1"/>
          </p:cNvSpPr>
          <p:nvPr>
            <p:ph type="title"/>
          </p:nvPr>
        </p:nvSpPr>
        <p:spPr/>
        <p:txBody>
          <a:bodyPr/>
          <a:lstStyle/>
          <a:p>
            <a:r>
              <a:rPr lang="en-US" dirty="0"/>
              <a:t>radial Fan flow control</a:t>
            </a:r>
          </a:p>
        </p:txBody>
      </p:sp>
      <p:sp>
        <p:nvSpPr>
          <p:cNvPr id="3" name="Content Placeholder 2">
            <a:extLst>
              <a:ext uri="{FF2B5EF4-FFF2-40B4-BE49-F238E27FC236}">
                <a16:creationId xmlns:a16="http://schemas.microsoft.com/office/drawing/2014/main" id="{298555FC-9874-4012-AD3A-926FF44FC713}"/>
              </a:ext>
            </a:extLst>
          </p:cNvPr>
          <p:cNvSpPr>
            <a:spLocks noGrp="1"/>
          </p:cNvSpPr>
          <p:nvPr>
            <p:ph sz="quarter" idx="13"/>
          </p:nvPr>
        </p:nvSpPr>
        <p:spPr/>
        <p:txBody>
          <a:bodyPr/>
          <a:lstStyle/>
          <a:p>
            <a:r>
              <a:rPr lang="en-US" dirty="0"/>
              <a:t>Radial Fan Gas flow rate controlled by two methods</a:t>
            </a:r>
          </a:p>
          <a:p>
            <a:pPr lvl="1"/>
            <a:r>
              <a:rPr lang="en-US" dirty="0"/>
              <a:t>Fan speed</a:t>
            </a:r>
          </a:p>
          <a:p>
            <a:pPr lvl="1"/>
            <a:r>
              <a:rPr lang="en-US" dirty="0"/>
              <a:t>Dampers</a:t>
            </a:r>
          </a:p>
          <a:p>
            <a:pPr lvl="2"/>
            <a:r>
              <a:rPr lang="en-US" dirty="0"/>
              <a:t>Dampers are “control valves” utilized in low pressure, high volume gas flows.</a:t>
            </a:r>
          </a:p>
          <a:p>
            <a:pPr lvl="2"/>
            <a:r>
              <a:rPr lang="en-US" dirty="0"/>
              <a:t>generally always allow some minimum flow arrangement</a:t>
            </a:r>
          </a:p>
          <a:p>
            <a:pPr lvl="3"/>
            <a:r>
              <a:rPr lang="en-US" dirty="0"/>
              <a:t>Design</a:t>
            </a:r>
          </a:p>
          <a:p>
            <a:pPr lvl="3"/>
            <a:r>
              <a:rPr lang="en-US" dirty="0"/>
              <a:t>Travel stop to prevent complete closure</a:t>
            </a:r>
          </a:p>
          <a:p>
            <a:pPr lvl="2"/>
            <a:r>
              <a:rPr lang="en-US" dirty="0"/>
              <a:t>Dampers can be installed on either the inlet or outlet of the fan</a:t>
            </a:r>
          </a:p>
          <a:p>
            <a:pPr lvl="1"/>
            <a:r>
              <a:rPr lang="en-US" dirty="0"/>
              <a:t>Or a combination of both Speed &amp; Damper</a:t>
            </a:r>
          </a:p>
          <a:p>
            <a:pPr lvl="1"/>
            <a:endParaRPr lang="en-US" dirty="0"/>
          </a:p>
          <a:p>
            <a:pPr lvl="2"/>
            <a:endParaRPr lang="en-US" dirty="0"/>
          </a:p>
        </p:txBody>
      </p:sp>
      <p:sp>
        <p:nvSpPr>
          <p:cNvPr id="4" name="Date Placeholder 3">
            <a:extLst>
              <a:ext uri="{FF2B5EF4-FFF2-40B4-BE49-F238E27FC236}">
                <a16:creationId xmlns:a16="http://schemas.microsoft.com/office/drawing/2014/main" id="{E118ED0A-003D-47D7-B673-824B419406B1}"/>
              </a:ext>
            </a:extLst>
          </p:cNvPr>
          <p:cNvSpPr>
            <a:spLocks noGrp="1"/>
          </p:cNvSpPr>
          <p:nvPr>
            <p:ph type="dt" sz="half" idx="10"/>
          </p:nvPr>
        </p:nvSpPr>
        <p:spPr/>
        <p:txBody>
          <a:bodyPr/>
          <a:lstStyle/>
          <a:p>
            <a:fld id="{2A8E407F-5D48-464C-926F-D4FE2112F557}" type="datetime1">
              <a:rPr lang="en-US" smtClean="0"/>
              <a:t>2/21/2018</a:t>
            </a:fld>
            <a:endParaRPr lang="en-US" dirty="0"/>
          </a:p>
        </p:txBody>
      </p:sp>
      <p:sp>
        <p:nvSpPr>
          <p:cNvPr id="5" name="Footer Placeholder 4">
            <a:extLst>
              <a:ext uri="{FF2B5EF4-FFF2-40B4-BE49-F238E27FC236}">
                <a16:creationId xmlns:a16="http://schemas.microsoft.com/office/drawing/2014/main" id="{613ADA46-4652-4143-BF50-EFF6C7F8689F}"/>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77351450-1021-441C-A03E-83925F8504D0}"/>
              </a:ext>
            </a:extLst>
          </p:cNvPr>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3812210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2000"/>
                                        <p:tgtEl>
                                          <p:spTgt spid="3">
                                            <p:txEl>
                                              <p:pRg st="2" end="2"/>
                                            </p:txEl>
                                          </p:spTgt>
                                        </p:tgtEl>
                                      </p:cBhvr>
                                    </p:animEffect>
                                  </p:childTnLst>
                                </p:cTn>
                              </p:par>
                              <p:par>
                                <p:cTn id="13" presetID="21" presetClass="entr" presetSubtype="1"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heel(1)">
                                      <p:cBhvr>
                                        <p:cTn id="15" dur="2000"/>
                                        <p:tgtEl>
                                          <p:spTgt spid="3">
                                            <p:txEl>
                                              <p:pRg st="3" end="3"/>
                                            </p:txEl>
                                          </p:spTgt>
                                        </p:tgtEl>
                                      </p:cBhvr>
                                    </p:animEffect>
                                  </p:childTnLst>
                                </p:cTn>
                              </p:par>
                              <p:par>
                                <p:cTn id="16" presetID="21" presetClass="entr" presetSubtype="1"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heel(1)">
                                      <p:cBhvr>
                                        <p:cTn id="18" dur="2000"/>
                                        <p:tgtEl>
                                          <p:spTgt spid="3">
                                            <p:txEl>
                                              <p:pRg st="4" end="4"/>
                                            </p:txEl>
                                          </p:spTgt>
                                        </p:tgtEl>
                                      </p:cBhvr>
                                    </p:animEffect>
                                  </p:childTnLst>
                                </p:cTn>
                              </p:par>
                              <p:par>
                                <p:cTn id="19" presetID="21" presetClass="entr" presetSubtype="1"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heel(1)">
                                      <p:cBhvr>
                                        <p:cTn id="21" dur="2000"/>
                                        <p:tgtEl>
                                          <p:spTgt spid="3">
                                            <p:txEl>
                                              <p:pRg st="5" end="5"/>
                                            </p:txEl>
                                          </p:spTgt>
                                        </p:tgtEl>
                                      </p:cBhvr>
                                    </p:animEffect>
                                  </p:childTnLst>
                                </p:cTn>
                              </p:par>
                              <p:par>
                                <p:cTn id="22" presetID="21" presetClass="entr" presetSubtype="1"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wheel(1)">
                                      <p:cBhvr>
                                        <p:cTn id="24" dur="20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p:cTn id="29"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31" dur="500"/>
                                        <p:tgtEl>
                                          <p:spTgt spid="3">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5" presetClass="entr" presetSubtype="0" fill="hold"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2000"/>
                                        <p:tgtEl>
                                          <p:spTgt spid="3">
                                            <p:txEl>
                                              <p:pRg st="8" end="8"/>
                                            </p:txEl>
                                          </p:spTgt>
                                        </p:tgtEl>
                                      </p:cBhvr>
                                    </p:animEffect>
                                    <p:anim calcmode="lin" valueType="num">
                                      <p:cBhvr>
                                        <p:cTn id="37" dur="2000" fill="hold"/>
                                        <p:tgtEl>
                                          <p:spTgt spid="3">
                                            <p:txEl>
                                              <p:pRg st="8" end="8"/>
                                            </p:txEl>
                                          </p:spTgt>
                                        </p:tgtEl>
                                        <p:attrNameLst>
                                          <p:attrName>ppt_w</p:attrName>
                                        </p:attrNameLst>
                                      </p:cBhvr>
                                      <p:tavLst>
                                        <p:tav tm="0" fmla="#ppt_w*sin(2.5*pi*$)">
                                          <p:val>
                                            <p:fltVal val="0"/>
                                          </p:val>
                                        </p:tav>
                                        <p:tav tm="100000">
                                          <p:val>
                                            <p:fltVal val="1"/>
                                          </p:val>
                                        </p:tav>
                                      </p:tavLst>
                                    </p:anim>
                                    <p:anim calcmode="lin" valueType="num">
                                      <p:cBhvr>
                                        <p:cTn id="38" dur="2000" fill="hold"/>
                                        <p:tgtEl>
                                          <p:spTgt spid="3">
                                            <p:txEl>
                                              <p:pRg st="8" end="8"/>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2143B-C991-47E3-AC81-53BE97CA0D59}"/>
              </a:ext>
            </a:extLst>
          </p:cNvPr>
          <p:cNvSpPr>
            <a:spLocks noGrp="1"/>
          </p:cNvSpPr>
          <p:nvPr>
            <p:ph type="title"/>
          </p:nvPr>
        </p:nvSpPr>
        <p:spPr>
          <a:xfrm>
            <a:off x="913775" y="618518"/>
            <a:ext cx="10364451" cy="704674"/>
          </a:xfrm>
        </p:spPr>
        <p:txBody>
          <a:bodyPr/>
          <a:lstStyle/>
          <a:p>
            <a:r>
              <a:rPr lang="en-US" dirty="0"/>
              <a:t>Dampers</a:t>
            </a:r>
          </a:p>
        </p:txBody>
      </p:sp>
      <p:pic>
        <p:nvPicPr>
          <p:cNvPr id="5" name="Picture 4">
            <a:extLst>
              <a:ext uri="{FF2B5EF4-FFF2-40B4-BE49-F238E27FC236}">
                <a16:creationId xmlns:a16="http://schemas.microsoft.com/office/drawing/2014/main" id="{FE96BB69-F04A-48E9-B2B7-6B728EAE5F89}"/>
              </a:ext>
            </a:extLst>
          </p:cNvPr>
          <p:cNvPicPr>
            <a:picLocks noChangeAspect="1"/>
          </p:cNvPicPr>
          <p:nvPr/>
        </p:nvPicPr>
        <p:blipFill>
          <a:blip r:embed="rId2"/>
          <a:stretch>
            <a:fillRect/>
          </a:stretch>
        </p:blipFill>
        <p:spPr>
          <a:xfrm>
            <a:off x="4360992" y="3629325"/>
            <a:ext cx="2943449" cy="2625238"/>
          </a:xfrm>
          <a:prstGeom prst="rect">
            <a:avLst/>
          </a:prstGeom>
        </p:spPr>
      </p:pic>
      <p:pic>
        <p:nvPicPr>
          <p:cNvPr id="7" name="Picture 6">
            <a:extLst>
              <a:ext uri="{FF2B5EF4-FFF2-40B4-BE49-F238E27FC236}">
                <a16:creationId xmlns:a16="http://schemas.microsoft.com/office/drawing/2014/main" id="{DF53DB65-A058-4BAF-921C-54157CF4FA34}"/>
              </a:ext>
            </a:extLst>
          </p:cNvPr>
          <p:cNvPicPr>
            <a:picLocks noChangeAspect="1"/>
          </p:cNvPicPr>
          <p:nvPr/>
        </p:nvPicPr>
        <p:blipFill>
          <a:blip r:embed="rId3"/>
          <a:stretch>
            <a:fillRect/>
          </a:stretch>
        </p:blipFill>
        <p:spPr>
          <a:xfrm>
            <a:off x="7400497" y="3108399"/>
            <a:ext cx="3373062" cy="2057568"/>
          </a:xfrm>
          <a:prstGeom prst="rect">
            <a:avLst/>
          </a:prstGeom>
        </p:spPr>
      </p:pic>
      <p:pic>
        <p:nvPicPr>
          <p:cNvPr id="9" name="Picture 8">
            <a:extLst>
              <a:ext uri="{FF2B5EF4-FFF2-40B4-BE49-F238E27FC236}">
                <a16:creationId xmlns:a16="http://schemas.microsoft.com/office/drawing/2014/main" id="{167A2A33-A9B1-4B6B-B805-DF2FBB3338B9}"/>
              </a:ext>
            </a:extLst>
          </p:cNvPr>
          <p:cNvPicPr>
            <a:picLocks noChangeAspect="1"/>
          </p:cNvPicPr>
          <p:nvPr/>
        </p:nvPicPr>
        <p:blipFill>
          <a:blip r:embed="rId4"/>
          <a:stretch>
            <a:fillRect/>
          </a:stretch>
        </p:blipFill>
        <p:spPr>
          <a:xfrm>
            <a:off x="4360992" y="1324473"/>
            <a:ext cx="2835874" cy="2115283"/>
          </a:xfrm>
          <a:prstGeom prst="rect">
            <a:avLst/>
          </a:prstGeom>
        </p:spPr>
      </p:pic>
      <p:pic>
        <p:nvPicPr>
          <p:cNvPr id="11" name="Picture 10">
            <a:extLst>
              <a:ext uri="{FF2B5EF4-FFF2-40B4-BE49-F238E27FC236}">
                <a16:creationId xmlns:a16="http://schemas.microsoft.com/office/drawing/2014/main" id="{4500CA40-A6A0-420D-BE92-DDFC933E14FC}"/>
              </a:ext>
            </a:extLst>
          </p:cNvPr>
          <p:cNvPicPr>
            <a:picLocks noChangeAspect="1"/>
          </p:cNvPicPr>
          <p:nvPr/>
        </p:nvPicPr>
        <p:blipFill>
          <a:blip r:embed="rId5"/>
          <a:stretch>
            <a:fillRect/>
          </a:stretch>
        </p:blipFill>
        <p:spPr>
          <a:xfrm>
            <a:off x="913775" y="1936377"/>
            <a:ext cx="2834889" cy="2727623"/>
          </a:xfrm>
          <a:prstGeom prst="rect">
            <a:avLst/>
          </a:prstGeom>
        </p:spPr>
      </p:pic>
      <p:sp>
        <p:nvSpPr>
          <p:cNvPr id="3" name="Date Placeholder 2">
            <a:extLst>
              <a:ext uri="{FF2B5EF4-FFF2-40B4-BE49-F238E27FC236}">
                <a16:creationId xmlns:a16="http://schemas.microsoft.com/office/drawing/2014/main" id="{0FF8FAC9-B897-4C9D-8197-C337527FF4F7}"/>
              </a:ext>
            </a:extLst>
          </p:cNvPr>
          <p:cNvSpPr>
            <a:spLocks noGrp="1"/>
          </p:cNvSpPr>
          <p:nvPr>
            <p:ph type="dt" sz="half" idx="10"/>
          </p:nvPr>
        </p:nvSpPr>
        <p:spPr/>
        <p:txBody>
          <a:bodyPr/>
          <a:lstStyle/>
          <a:p>
            <a:fld id="{ADBD4D81-349C-44A0-A9B5-095759FBF414}" type="datetime1">
              <a:rPr lang="en-US" smtClean="0"/>
              <a:t>2/21/2018</a:t>
            </a:fld>
            <a:endParaRPr lang="en-US" dirty="0"/>
          </a:p>
        </p:txBody>
      </p:sp>
      <p:sp>
        <p:nvSpPr>
          <p:cNvPr id="4" name="Footer Placeholder 3">
            <a:extLst>
              <a:ext uri="{FF2B5EF4-FFF2-40B4-BE49-F238E27FC236}">
                <a16:creationId xmlns:a16="http://schemas.microsoft.com/office/drawing/2014/main" id="{1EBA15F0-C542-44B0-99F4-04BF8FE9F824}"/>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8D94C983-E45B-4F21-8A48-4450E2D2EE11}"/>
              </a:ext>
            </a:extLst>
          </p:cNvPr>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41932839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DD55F-96C8-4E77-80A4-6C9DA059173D}"/>
              </a:ext>
            </a:extLst>
          </p:cNvPr>
          <p:cNvSpPr>
            <a:spLocks noGrp="1"/>
          </p:cNvSpPr>
          <p:nvPr>
            <p:ph type="title"/>
          </p:nvPr>
        </p:nvSpPr>
        <p:spPr/>
        <p:txBody>
          <a:bodyPr/>
          <a:lstStyle/>
          <a:p>
            <a:r>
              <a:rPr lang="en-US" dirty="0"/>
              <a:t>axial Fans</a:t>
            </a:r>
          </a:p>
        </p:txBody>
      </p:sp>
      <p:sp>
        <p:nvSpPr>
          <p:cNvPr id="3" name="Content Placeholder 2">
            <a:extLst>
              <a:ext uri="{FF2B5EF4-FFF2-40B4-BE49-F238E27FC236}">
                <a16:creationId xmlns:a16="http://schemas.microsoft.com/office/drawing/2014/main" id="{5DBDD6C7-808F-4FF4-8F65-66D13FAA703A}"/>
              </a:ext>
            </a:extLst>
          </p:cNvPr>
          <p:cNvSpPr>
            <a:spLocks noGrp="1"/>
          </p:cNvSpPr>
          <p:nvPr>
            <p:ph sz="quarter" idx="13"/>
          </p:nvPr>
        </p:nvSpPr>
        <p:spPr>
          <a:xfrm>
            <a:off x="913774" y="1979407"/>
            <a:ext cx="10363826" cy="4206239"/>
          </a:xfrm>
        </p:spPr>
        <p:txBody>
          <a:bodyPr>
            <a:normAutofit/>
          </a:bodyPr>
          <a:lstStyle/>
          <a:p>
            <a:r>
              <a:rPr lang="en-US" dirty="0"/>
              <a:t>Axial fans</a:t>
            </a:r>
          </a:p>
          <a:p>
            <a:r>
              <a:rPr lang="en-US" dirty="0"/>
              <a:t>Large blades </a:t>
            </a:r>
          </a:p>
          <a:p>
            <a:r>
              <a:rPr lang="en-US" dirty="0"/>
              <a:t>Generally very slow &lt;500rpm</a:t>
            </a:r>
          </a:p>
          <a:p>
            <a:r>
              <a:rPr lang="en-US" dirty="0"/>
              <a:t>Works on “blade pitch” concept</a:t>
            </a:r>
          </a:p>
          <a:p>
            <a:pPr lvl="1"/>
            <a:r>
              <a:rPr lang="en-US" dirty="0"/>
              <a:t>Propeller</a:t>
            </a:r>
          </a:p>
          <a:p>
            <a:r>
              <a:rPr lang="en-US" dirty="0"/>
              <a:t>Typical applications</a:t>
            </a:r>
          </a:p>
          <a:p>
            <a:pPr lvl="1"/>
            <a:r>
              <a:rPr lang="en-US" dirty="0"/>
              <a:t>Air handling</a:t>
            </a:r>
          </a:p>
          <a:p>
            <a:pPr lvl="1"/>
            <a:r>
              <a:rPr lang="en-US" dirty="0"/>
              <a:t>Cooling towers</a:t>
            </a:r>
          </a:p>
          <a:p>
            <a:pPr lvl="1"/>
            <a:r>
              <a:rPr lang="en-US" dirty="0"/>
              <a:t>Fin-fan heat exchangers</a:t>
            </a:r>
          </a:p>
          <a:p>
            <a:pPr marL="0" indent="0">
              <a:buNone/>
            </a:pPr>
            <a:endParaRPr lang="en-US" dirty="0"/>
          </a:p>
        </p:txBody>
      </p:sp>
      <p:sp>
        <p:nvSpPr>
          <p:cNvPr id="4" name="Date Placeholder 3">
            <a:extLst>
              <a:ext uri="{FF2B5EF4-FFF2-40B4-BE49-F238E27FC236}">
                <a16:creationId xmlns:a16="http://schemas.microsoft.com/office/drawing/2014/main" id="{CDE1C7BA-1036-4931-871C-8C75563F38D3}"/>
              </a:ext>
            </a:extLst>
          </p:cNvPr>
          <p:cNvSpPr>
            <a:spLocks noGrp="1"/>
          </p:cNvSpPr>
          <p:nvPr>
            <p:ph type="dt" sz="half" idx="10"/>
          </p:nvPr>
        </p:nvSpPr>
        <p:spPr/>
        <p:txBody>
          <a:bodyPr/>
          <a:lstStyle/>
          <a:p>
            <a:fld id="{B2A80775-CC7F-4306-90DA-6D975E293D08}" type="datetime1">
              <a:rPr lang="en-US" smtClean="0"/>
              <a:t>2/21/2018</a:t>
            </a:fld>
            <a:endParaRPr lang="en-US" dirty="0"/>
          </a:p>
        </p:txBody>
      </p:sp>
      <p:sp>
        <p:nvSpPr>
          <p:cNvPr id="5" name="Footer Placeholder 4">
            <a:extLst>
              <a:ext uri="{FF2B5EF4-FFF2-40B4-BE49-F238E27FC236}">
                <a16:creationId xmlns:a16="http://schemas.microsoft.com/office/drawing/2014/main" id="{9815240B-CF43-4CD7-8C80-8550F186B6E7}"/>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73033188-670B-4C5D-A268-A93BF7549820}"/>
              </a:ext>
            </a:extLst>
          </p:cNvPr>
          <p:cNvSpPr>
            <a:spLocks noGrp="1"/>
          </p:cNvSpPr>
          <p:nvPr>
            <p:ph type="sldNum" sz="quarter" idx="12"/>
          </p:nvPr>
        </p:nvSpPr>
        <p:spPr/>
        <p:txBody>
          <a:bodyPr/>
          <a:lstStyle/>
          <a:p>
            <a:fld id="{6D22F896-40B5-4ADD-8801-0D06FADFA095}" type="slidenum">
              <a:rPr lang="en-US" smtClean="0"/>
              <a:t>19</a:t>
            </a:fld>
            <a:endParaRPr lang="en-US" dirty="0"/>
          </a:p>
        </p:txBody>
      </p:sp>
    </p:spTree>
    <p:extLst>
      <p:ext uri="{BB962C8B-B14F-4D97-AF65-F5344CB8AC3E}">
        <p14:creationId xmlns:p14="http://schemas.microsoft.com/office/powerpoint/2010/main" val="487997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circle(in)">
                                      <p:cBhvr>
                                        <p:cTn id="7" dur="2000"/>
                                        <p:tgtEl>
                                          <p:spTgt spid="3">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wheel(1)">
                                      <p:cBhvr>
                                        <p:cTn id="12" dur="2000"/>
                                        <p:tgtEl>
                                          <p:spTgt spid="3">
                                            <p:txEl>
                                              <p:pRg st="7" end="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fade">
                                      <p:cBhvr>
                                        <p:cTn id="1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1FDF3-4ECA-418E-85EF-924DFB2887E4}"/>
              </a:ext>
            </a:extLst>
          </p:cNvPr>
          <p:cNvSpPr>
            <a:spLocks noGrp="1"/>
          </p:cNvSpPr>
          <p:nvPr>
            <p:ph type="title"/>
          </p:nvPr>
        </p:nvSpPr>
        <p:spPr/>
        <p:txBody>
          <a:bodyPr/>
          <a:lstStyle/>
          <a:p>
            <a:r>
              <a:rPr lang="en-US" dirty="0"/>
              <a:t>Rotating equipment</a:t>
            </a:r>
            <a:br>
              <a:rPr lang="en-US" dirty="0"/>
            </a:br>
            <a:endParaRPr lang="en-US" dirty="0"/>
          </a:p>
        </p:txBody>
      </p:sp>
      <p:sp>
        <p:nvSpPr>
          <p:cNvPr id="3" name="Content Placeholder 2">
            <a:extLst>
              <a:ext uri="{FF2B5EF4-FFF2-40B4-BE49-F238E27FC236}">
                <a16:creationId xmlns:a16="http://schemas.microsoft.com/office/drawing/2014/main" id="{BF4B07DE-2120-44E8-9ACA-354B13784879}"/>
              </a:ext>
            </a:extLst>
          </p:cNvPr>
          <p:cNvSpPr>
            <a:spLocks noGrp="1"/>
          </p:cNvSpPr>
          <p:nvPr>
            <p:ph sz="quarter" idx="13"/>
          </p:nvPr>
        </p:nvSpPr>
        <p:spPr/>
        <p:txBody>
          <a:bodyPr/>
          <a:lstStyle/>
          <a:p>
            <a:r>
              <a:rPr lang="en-US" dirty="0"/>
              <a:t>What is rotating equipment</a:t>
            </a:r>
          </a:p>
          <a:p>
            <a:pPr lvl="1"/>
            <a:r>
              <a:rPr lang="en-US" dirty="0"/>
              <a:t>Generally refers to mechanical devices used to transfer fluids of various types</a:t>
            </a:r>
          </a:p>
          <a:p>
            <a:pPr lvl="2"/>
            <a:r>
              <a:rPr lang="en-US" dirty="0"/>
              <a:t>Gas, vapor or liquid</a:t>
            </a:r>
          </a:p>
          <a:p>
            <a:pPr lvl="1"/>
            <a:r>
              <a:rPr lang="en-US" dirty="0"/>
              <a:t>Other types of rotating equipment</a:t>
            </a:r>
          </a:p>
          <a:p>
            <a:pPr lvl="2"/>
            <a:r>
              <a:rPr lang="en-US" dirty="0"/>
              <a:t>Centrifuges</a:t>
            </a:r>
          </a:p>
          <a:p>
            <a:pPr lvl="2"/>
            <a:r>
              <a:rPr lang="en-US" dirty="0"/>
              <a:t>Rotary screens</a:t>
            </a:r>
          </a:p>
          <a:p>
            <a:pPr lvl="2"/>
            <a:r>
              <a:rPr lang="en-US" dirty="0"/>
              <a:t>Kilns</a:t>
            </a:r>
          </a:p>
          <a:p>
            <a:pPr lvl="2"/>
            <a:endParaRPr lang="en-US" dirty="0"/>
          </a:p>
          <a:p>
            <a:pPr lvl="2"/>
            <a:endParaRPr lang="en-US" dirty="0"/>
          </a:p>
        </p:txBody>
      </p:sp>
      <p:sp>
        <p:nvSpPr>
          <p:cNvPr id="5" name="Arrow: Pentagon 4">
            <a:extLst>
              <a:ext uri="{FF2B5EF4-FFF2-40B4-BE49-F238E27FC236}">
                <a16:creationId xmlns:a16="http://schemas.microsoft.com/office/drawing/2014/main" id="{9D852D95-6E94-4F77-B6BC-30BF029E2FB2}"/>
              </a:ext>
            </a:extLst>
          </p:cNvPr>
          <p:cNvSpPr/>
          <p:nvPr/>
        </p:nvSpPr>
        <p:spPr>
          <a:xfrm>
            <a:off x="424570" y="2775473"/>
            <a:ext cx="978408" cy="48463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9BDB1360-E453-4078-B871-0999FD839052}"/>
              </a:ext>
            </a:extLst>
          </p:cNvPr>
          <p:cNvSpPr>
            <a:spLocks noGrp="1"/>
          </p:cNvSpPr>
          <p:nvPr>
            <p:ph type="dt" sz="half" idx="10"/>
          </p:nvPr>
        </p:nvSpPr>
        <p:spPr/>
        <p:txBody>
          <a:bodyPr/>
          <a:lstStyle/>
          <a:p>
            <a:fld id="{3C66816B-D97D-4992-95D3-51FD44438D97}" type="datetime1">
              <a:rPr lang="en-US" smtClean="0"/>
              <a:t>2/21/2018</a:t>
            </a:fld>
            <a:endParaRPr lang="en-US" dirty="0"/>
          </a:p>
        </p:txBody>
      </p:sp>
      <p:sp>
        <p:nvSpPr>
          <p:cNvPr id="6" name="Footer Placeholder 5">
            <a:extLst>
              <a:ext uri="{FF2B5EF4-FFF2-40B4-BE49-F238E27FC236}">
                <a16:creationId xmlns:a16="http://schemas.microsoft.com/office/drawing/2014/main" id="{7C08D544-FA3F-4B08-BB8A-304346DA5A7F}"/>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B0725EF2-9B31-47E2-9236-A41DE8B22DF5}"/>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92147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C1C505-5BCE-45D4-884A-7C8CB59B6071}"/>
              </a:ext>
            </a:extLst>
          </p:cNvPr>
          <p:cNvPicPr>
            <a:picLocks noChangeAspect="1"/>
          </p:cNvPicPr>
          <p:nvPr/>
        </p:nvPicPr>
        <p:blipFill>
          <a:blip r:embed="rId2"/>
          <a:stretch>
            <a:fillRect/>
          </a:stretch>
        </p:blipFill>
        <p:spPr>
          <a:xfrm>
            <a:off x="7208467" y="715734"/>
            <a:ext cx="3811278" cy="2854780"/>
          </a:xfrm>
          <a:prstGeom prst="rect">
            <a:avLst/>
          </a:prstGeom>
        </p:spPr>
      </p:pic>
      <p:pic>
        <p:nvPicPr>
          <p:cNvPr id="7" name="Picture 6">
            <a:extLst>
              <a:ext uri="{FF2B5EF4-FFF2-40B4-BE49-F238E27FC236}">
                <a16:creationId xmlns:a16="http://schemas.microsoft.com/office/drawing/2014/main" id="{C76B8E21-0FEA-436C-85C8-20932BE2FB78}"/>
              </a:ext>
            </a:extLst>
          </p:cNvPr>
          <p:cNvPicPr>
            <a:picLocks noChangeAspect="1"/>
          </p:cNvPicPr>
          <p:nvPr/>
        </p:nvPicPr>
        <p:blipFill>
          <a:blip r:embed="rId3"/>
          <a:stretch>
            <a:fillRect/>
          </a:stretch>
        </p:blipFill>
        <p:spPr>
          <a:xfrm>
            <a:off x="2346551" y="3337151"/>
            <a:ext cx="2889478" cy="2889478"/>
          </a:xfrm>
          <a:prstGeom prst="rect">
            <a:avLst/>
          </a:prstGeom>
        </p:spPr>
      </p:pic>
      <p:pic>
        <p:nvPicPr>
          <p:cNvPr id="9" name="Picture 8">
            <a:extLst>
              <a:ext uri="{FF2B5EF4-FFF2-40B4-BE49-F238E27FC236}">
                <a16:creationId xmlns:a16="http://schemas.microsoft.com/office/drawing/2014/main" id="{79D4459C-1CF7-426E-BA94-BE7E013768FF}"/>
              </a:ext>
            </a:extLst>
          </p:cNvPr>
          <p:cNvPicPr>
            <a:picLocks noChangeAspect="1"/>
          </p:cNvPicPr>
          <p:nvPr/>
        </p:nvPicPr>
        <p:blipFill>
          <a:blip r:embed="rId4"/>
          <a:stretch>
            <a:fillRect/>
          </a:stretch>
        </p:blipFill>
        <p:spPr>
          <a:xfrm>
            <a:off x="1220703" y="881742"/>
            <a:ext cx="4548675" cy="2547258"/>
          </a:xfrm>
          <a:prstGeom prst="rect">
            <a:avLst/>
          </a:prstGeom>
        </p:spPr>
      </p:pic>
      <p:sp>
        <p:nvSpPr>
          <p:cNvPr id="2" name="Date Placeholder 1">
            <a:extLst>
              <a:ext uri="{FF2B5EF4-FFF2-40B4-BE49-F238E27FC236}">
                <a16:creationId xmlns:a16="http://schemas.microsoft.com/office/drawing/2014/main" id="{DF2AF48B-D73B-40AE-B240-9422417C2BF9}"/>
              </a:ext>
            </a:extLst>
          </p:cNvPr>
          <p:cNvSpPr>
            <a:spLocks noGrp="1"/>
          </p:cNvSpPr>
          <p:nvPr>
            <p:ph type="dt" sz="half" idx="10"/>
          </p:nvPr>
        </p:nvSpPr>
        <p:spPr/>
        <p:txBody>
          <a:bodyPr/>
          <a:lstStyle/>
          <a:p>
            <a:fld id="{C955AF2D-0DEB-4954-BEFB-60FEED32E589}" type="datetime1">
              <a:rPr lang="en-US" smtClean="0"/>
              <a:t>2/21/2018</a:t>
            </a:fld>
            <a:endParaRPr lang="en-US" dirty="0"/>
          </a:p>
        </p:txBody>
      </p:sp>
      <p:sp>
        <p:nvSpPr>
          <p:cNvPr id="3" name="Footer Placeholder 2">
            <a:extLst>
              <a:ext uri="{FF2B5EF4-FFF2-40B4-BE49-F238E27FC236}">
                <a16:creationId xmlns:a16="http://schemas.microsoft.com/office/drawing/2014/main" id="{4EDD0F48-4AF4-4E3C-A648-1CC7629EC3E1}"/>
              </a:ext>
            </a:extLst>
          </p:cNvPr>
          <p:cNvSpPr>
            <a:spLocks noGrp="1"/>
          </p:cNvSpPr>
          <p:nvPr>
            <p:ph type="ftr" sz="quarter" idx="11"/>
          </p:nvPr>
        </p:nvSpPr>
        <p:spPr/>
        <p:txBody>
          <a:bodyPr/>
          <a:lstStyle/>
          <a:p>
            <a:r>
              <a:rPr lang="en-US"/>
              <a:t>ICC Process Operations             ENGT-1220 Rev A</a:t>
            </a:r>
            <a:endParaRPr lang="en-US" dirty="0"/>
          </a:p>
        </p:txBody>
      </p:sp>
      <p:sp>
        <p:nvSpPr>
          <p:cNvPr id="4" name="Slide Number Placeholder 3">
            <a:extLst>
              <a:ext uri="{FF2B5EF4-FFF2-40B4-BE49-F238E27FC236}">
                <a16:creationId xmlns:a16="http://schemas.microsoft.com/office/drawing/2014/main" id="{77E2EF5E-3033-447A-B20C-271C3370AECA}"/>
              </a:ext>
            </a:extLst>
          </p:cNvPr>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19535472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D030B1-BA6F-44A5-A237-96DD10C3239C}"/>
              </a:ext>
            </a:extLst>
          </p:cNvPr>
          <p:cNvSpPr>
            <a:spLocks noGrp="1"/>
          </p:cNvSpPr>
          <p:nvPr>
            <p:ph sz="quarter" idx="13"/>
          </p:nvPr>
        </p:nvSpPr>
        <p:spPr/>
        <p:txBody>
          <a:bodyPr/>
          <a:lstStyle/>
          <a:p>
            <a:r>
              <a:rPr lang="en-US" dirty="0">
                <a:hlinkClick r:id="rId2"/>
              </a:rPr>
              <a:t>https://www.youtube.com/watch?v=QA2M0z-iA30</a:t>
            </a:r>
            <a:endParaRPr lang="en-US" dirty="0"/>
          </a:p>
          <a:p>
            <a:endParaRPr lang="en-US" dirty="0"/>
          </a:p>
        </p:txBody>
      </p:sp>
      <p:sp>
        <p:nvSpPr>
          <p:cNvPr id="2" name="Date Placeholder 1">
            <a:extLst>
              <a:ext uri="{FF2B5EF4-FFF2-40B4-BE49-F238E27FC236}">
                <a16:creationId xmlns:a16="http://schemas.microsoft.com/office/drawing/2014/main" id="{19267918-ABF8-4F6A-88F3-8F81E5A9A0BD}"/>
              </a:ext>
            </a:extLst>
          </p:cNvPr>
          <p:cNvSpPr>
            <a:spLocks noGrp="1"/>
          </p:cNvSpPr>
          <p:nvPr>
            <p:ph type="dt" sz="half" idx="10"/>
          </p:nvPr>
        </p:nvSpPr>
        <p:spPr/>
        <p:txBody>
          <a:bodyPr/>
          <a:lstStyle/>
          <a:p>
            <a:fld id="{8B6D0013-0D5A-474B-9732-DEE253FCA4D3}" type="datetime1">
              <a:rPr lang="en-US" smtClean="0"/>
              <a:t>2/21/2018</a:t>
            </a:fld>
            <a:endParaRPr lang="en-US" dirty="0"/>
          </a:p>
        </p:txBody>
      </p:sp>
      <p:sp>
        <p:nvSpPr>
          <p:cNvPr id="4" name="Footer Placeholder 3">
            <a:extLst>
              <a:ext uri="{FF2B5EF4-FFF2-40B4-BE49-F238E27FC236}">
                <a16:creationId xmlns:a16="http://schemas.microsoft.com/office/drawing/2014/main" id="{7A55CA3E-6C41-4E74-A7DA-BA71B59CDFEE}"/>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D8B4F186-238D-4A70-950C-ADB00B2855B6}"/>
              </a:ext>
            </a:extLst>
          </p:cNvPr>
          <p:cNvSpPr>
            <a:spLocks noGrp="1"/>
          </p:cNvSpPr>
          <p:nvPr>
            <p:ph type="sldNum" sz="quarter" idx="12"/>
          </p:nvPr>
        </p:nvSpPr>
        <p:spPr/>
        <p:txBody>
          <a:bodyPr/>
          <a:lstStyle/>
          <a:p>
            <a:fld id="{6D22F896-40B5-4ADD-8801-0D06FADFA095}" type="slidenum">
              <a:rPr lang="en-US" smtClean="0"/>
              <a:t>21</a:t>
            </a:fld>
            <a:endParaRPr lang="en-US" dirty="0"/>
          </a:p>
        </p:txBody>
      </p:sp>
    </p:spTree>
    <p:extLst>
      <p:ext uri="{BB962C8B-B14F-4D97-AF65-F5344CB8AC3E}">
        <p14:creationId xmlns:p14="http://schemas.microsoft.com/office/powerpoint/2010/main" val="11163561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F9B2B-E1F9-47B3-9F63-EEA947F5365E}"/>
              </a:ext>
            </a:extLst>
          </p:cNvPr>
          <p:cNvSpPr>
            <a:spLocks noGrp="1"/>
          </p:cNvSpPr>
          <p:nvPr>
            <p:ph type="title"/>
          </p:nvPr>
        </p:nvSpPr>
        <p:spPr/>
        <p:txBody>
          <a:bodyPr/>
          <a:lstStyle/>
          <a:p>
            <a:r>
              <a:rPr lang="en-US" dirty="0"/>
              <a:t>axial Fan flow control</a:t>
            </a:r>
          </a:p>
        </p:txBody>
      </p:sp>
      <p:sp>
        <p:nvSpPr>
          <p:cNvPr id="3" name="Content Placeholder 2">
            <a:extLst>
              <a:ext uri="{FF2B5EF4-FFF2-40B4-BE49-F238E27FC236}">
                <a16:creationId xmlns:a16="http://schemas.microsoft.com/office/drawing/2014/main" id="{298555FC-9874-4012-AD3A-926FF44FC713}"/>
              </a:ext>
            </a:extLst>
          </p:cNvPr>
          <p:cNvSpPr>
            <a:spLocks noGrp="1"/>
          </p:cNvSpPr>
          <p:nvPr>
            <p:ph sz="quarter" idx="13"/>
          </p:nvPr>
        </p:nvSpPr>
        <p:spPr/>
        <p:txBody>
          <a:bodyPr/>
          <a:lstStyle/>
          <a:p>
            <a:r>
              <a:rPr lang="en-US" dirty="0"/>
              <a:t>axial Fan Gas flow rate controlled by three methods</a:t>
            </a:r>
          </a:p>
          <a:p>
            <a:pPr lvl="1"/>
            <a:r>
              <a:rPr lang="en-US" dirty="0"/>
              <a:t>Fan speed</a:t>
            </a:r>
          </a:p>
          <a:p>
            <a:pPr lvl="1"/>
            <a:r>
              <a:rPr lang="en-US" dirty="0"/>
              <a:t>Fan blade pitch</a:t>
            </a:r>
          </a:p>
          <a:p>
            <a:pPr lvl="1"/>
            <a:r>
              <a:rPr lang="en-US" dirty="0"/>
              <a:t>Dampers </a:t>
            </a:r>
          </a:p>
          <a:p>
            <a:pPr lvl="2"/>
            <a:r>
              <a:rPr lang="en-US" dirty="0"/>
              <a:t>Dampers (if used) generally installed on the opposite side as the drive unit</a:t>
            </a:r>
          </a:p>
          <a:p>
            <a:pPr lvl="1"/>
            <a:r>
              <a:rPr lang="en-US" dirty="0"/>
              <a:t>Or some combination of the three</a:t>
            </a:r>
          </a:p>
        </p:txBody>
      </p:sp>
      <p:sp>
        <p:nvSpPr>
          <p:cNvPr id="4" name="Date Placeholder 3">
            <a:extLst>
              <a:ext uri="{FF2B5EF4-FFF2-40B4-BE49-F238E27FC236}">
                <a16:creationId xmlns:a16="http://schemas.microsoft.com/office/drawing/2014/main" id="{07A8071F-EAB9-48D9-81F9-0DB9ADDC8519}"/>
              </a:ext>
            </a:extLst>
          </p:cNvPr>
          <p:cNvSpPr>
            <a:spLocks noGrp="1"/>
          </p:cNvSpPr>
          <p:nvPr>
            <p:ph type="dt" sz="half" idx="10"/>
          </p:nvPr>
        </p:nvSpPr>
        <p:spPr/>
        <p:txBody>
          <a:bodyPr/>
          <a:lstStyle/>
          <a:p>
            <a:fld id="{6F9A1AAA-1300-41B0-A09F-03951E00A113}" type="datetime1">
              <a:rPr lang="en-US" smtClean="0"/>
              <a:t>2/21/2018</a:t>
            </a:fld>
            <a:endParaRPr lang="en-US" dirty="0"/>
          </a:p>
        </p:txBody>
      </p:sp>
      <p:sp>
        <p:nvSpPr>
          <p:cNvPr id="5" name="Footer Placeholder 4">
            <a:extLst>
              <a:ext uri="{FF2B5EF4-FFF2-40B4-BE49-F238E27FC236}">
                <a16:creationId xmlns:a16="http://schemas.microsoft.com/office/drawing/2014/main" id="{A65A0139-9D2B-461B-8B84-1BE373B21A08}"/>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C288DDFA-DE23-4B96-97CC-75DFADA44E31}"/>
              </a:ext>
            </a:extLst>
          </p:cNvPr>
          <p:cNvSpPr>
            <a:spLocks noGrp="1"/>
          </p:cNvSpPr>
          <p:nvPr>
            <p:ph type="sldNum" sz="quarter" idx="12"/>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3288630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2000"/>
                                        <p:tgtEl>
                                          <p:spTgt spid="3">
                                            <p:txEl>
                                              <p:pRg st="3" end="3"/>
                                            </p:txEl>
                                          </p:spTgt>
                                        </p:tgtEl>
                                      </p:cBhvr>
                                    </p:animEffect>
                                  </p:childTnLst>
                                </p:cTn>
                              </p:par>
                              <p:par>
                                <p:cTn id="18" presetID="21" presetClass="entr" presetSubtype="1"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heel(1)">
                                      <p:cBhvr>
                                        <p:cTn id="20" dur="2000"/>
                                        <p:tgtEl>
                                          <p:spTgt spid="3">
                                            <p:txEl>
                                              <p:pRg st="4" end="4"/>
                                            </p:txEl>
                                          </p:spTgt>
                                        </p:tgtEl>
                                      </p:cBhvr>
                                    </p:animEffect>
                                  </p:childTnLst>
                                </p:cTn>
                              </p:par>
                              <p:par>
                                <p:cTn id="21" presetID="21" presetClass="entr" presetSubtype="1"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heel(1)">
                                      <p:cBhvr>
                                        <p:cTn id="2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9B5058F-F1EE-4DDF-BF99-AB56BEA6030F}"/>
              </a:ext>
            </a:extLst>
          </p:cNvPr>
          <p:cNvPicPr>
            <a:picLocks noChangeAspect="1"/>
          </p:cNvPicPr>
          <p:nvPr/>
        </p:nvPicPr>
        <p:blipFill>
          <a:blip r:embed="rId2"/>
          <a:stretch>
            <a:fillRect/>
          </a:stretch>
        </p:blipFill>
        <p:spPr>
          <a:xfrm>
            <a:off x="1215614" y="611803"/>
            <a:ext cx="9178487" cy="5736554"/>
          </a:xfrm>
          <a:prstGeom prst="rect">
            <a:avLst/>
          </a:prstGeom>
        </p:spPr>
      </p:pic>
      <p:sp>
        <p:nvSpPr>
          <p:cNvPr id="2" name="Date Placeholder 1">
            <a:extLst>
              <a:ext uri="{FF2B5EF4-FFF2-40B4-BE49-F238E27FC236}">
                <a16:creationId xmlns:a16="http://schemas.microsoft.com/office/drawing/2014/main" id="{DC3CECA0-26C8-4DC6-A843-BA790F255E7E}"/>
              </a:ext>
            </a:extLst>
          </p:cNvPr>
          <p:cNvSpPr>
            <a:spLocks noGrp="1"/>
          </p:cNvSpPr>
          <p:nvPr>
            <p:ph type="dt" sz="half" idx="10"/>
          </p:nvPr>
        </p:nvSpPr>
        <p:spPr/>
        <p:txBody>
          <a:bodyPr/>
          <a:lstStyle/>
          <a:p>
            <a:fld id="{CA004B21-71CF-40EF-9275-4D284C4380A5}" type="datetime1">
              <a:rPr lang="en-US" smtClean="0"/>
              <a:t>2/21/2018</a:t>
            </a:fld>
            <a:endParaRPr lang="en-US" dirty="0"/>
          </a:p>
        </p:txBody>
      </p:sp>
      <p:sp>
        <p:nvSpPr>
          <p:cNvPr id="3" name="Footer Placeholder 2">
            <a:extLst>
              <a:ext uri="{FF2B5EF4-FFF2-40B4-BE49-F238E27FC236}">
                <a16:creationId xmlns:a16="http://schemas.microsoft.com/office/drawing/2014/main" id="{DDDB34C8-251E-423A-BEAA-44C3C1C54EDC}"/>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63EE9FA4-6D6F-4FE3-ACF0-A363B3B6DA6A}"/>
              </a:ext>
            </a:extLst>
          </p:cNvPr>
          <p:cNvSpPr>
            <a:spLocks noGrp="1"/>
          </p:cNvSpPr>
          <p:nvPr>
            <p:ph type="sldNum" sz="quarter" idx="12"/>
          </p:nvPr>
        </p:nvSpPr>
        <p:spPr/>
        <p:txBody>
          <a:bodyPr/>
          <a:lstStyle/>
          <a:p>
            <a:fld id="{6D22F896-40B5-4ADD-8801-0D06FADFA095}" type="slidenum">
              <a:rPr lang="en-US" smtClean="0"/>
              <a:t>23</a:t>
            </a:fld>
            <a:endParaRPr lang="en-US" dirty="0"/>
          </a:p>
        </p:txBody>
      </p:sp>
    </p:spTree>
    <p:extLst>
      <p:ext uri="{BB962C8B-B14F-4D97-AF65-F5344CB8AC3E}">
        <p14:creationId xmlns:p14="http://schemas.microsoft.com/office/powerpoint/2010/main" val="3785765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8CA0CD-C221-40AE-ABD1-EDA2E27EF462}"/>
              </a:ext>
            </a:extLst>
          </p:cNvPr>
          <p:cNvSpPr>
            <a:spLocks noGrp="1"/>
          </p:cNvSpPr>
          <p:nvPr>
            <p:ph type="title"/>
          </p:nvPr>
        </p:nvSpPr>
        <p:spPr/>
        <p:txBody>
          <a:bodyPr/>
          <a:lstStyle/>
          <a:p>
            <a:r>
              <a:rPr lang="en-US" dirty="0"/>
              <a:t>Common Fan operating issues</a:t>
            </a:r>
          </a:p>
        </p:txBody>
      </p:sp>
      <p:sp>
        <p:nvSpPr>
          <p:cNvPr id="5" name="Content Placeholder 4">
            <a:extLst>
              <a:ext uri="{FF2B5EF4-FFF2-40B4-BE49-F238E27FC236}">
                <a16:creationId xmlns:a16="http://schemas.microsoft.com/office/drawing/2014/main" id="{71E16018-31C3-4621-B1EA-033AC314F76F}"/>
              </a:ext>
            </a:extLst>
          </p:cNvPr>
          <p:cNvSpPr>
            <a:spLocks noGrp="1"/>
          </p:cNvSpPr>
          <p:nvPr>
            <p:ph sz="quarter" idx="13"/>
          </p:nvPr>
        </p:nvSpPr>
        <p:spPr/>
        <p:txBody>
          <a:bodyPr>
            <a:normAutofit lnSpcReduction="10000"/>
          </a:bodyPr>
          <a:lstStyle/>
          <a:p>
            <a:r>
              <a:rPr lang="en-US" dirty="0"/>
              <a:t>Dirt/moisture/icing</a:t>
            </a:r>
          </a:p>
          <a:p>
            <a:pPr lvl="1"/>
            <a:r>
              <a:rPr lang="en-US" dirty="0"/>
              <a:t>Dirt/moisture/ice accumulates on the blades</a:t>
            </a:r>
          </a:p>
          <a:p>
            <a:pPr lvl="2"/>
            <a:r>
              <a:rPr lang="en-US" sz="1800" dirty="0"/>
              <a:t>Erosion of blades </a:t>
            </a:r>
          </a:p>
          <a:p>
            <a:pPr lvl="2"/>
            <a:r>
              <a:rPr lang="en-US" sz="1800" dirty="0"/>
              <a:t>Vibration</a:t>
            </a:r>
          </a:p>
          <a:p>
            <a:pPr lvl="2"/>
            <a:r>
              <a:rPr lang="en-US" sz="1800" dirty="0"/>
              <a:t>Can lead to “loss of mass” event</a:t>
            </a:r>
          </a:p>
          <a:p>
            <a:pPr lvl="2"/>
            <a:r>
              <a:rPr lang="en-US" sz="1800" dirty="0"/>
              <a:t>Increases weight</a:t>
            </a:r>
          </a:p>
          <a:p>
            <a:pPr lvl="2"/>
            <a:r>
              <a:rPr lang="en-US" sz="1800" dirty="0"/>
              <a:t>Requires more energy input</a:t>
            </a:r>
          </a:p>
          <a:p>
            <a:pPr lvl="2"/>
            <a:r>
              <a:rPr lang="en-US" sz="1800" dirty="0"/>
              <a:t>Reduces efficiency</a:t>
            </a:r>
          </a:p>
        </p:txBody>
      </p:sp>
      <p:sp>
        <p:nvSpPr>
          <p:cNvPr id="6" name="Content Placeholder 5">
            <a:extLst>
              <a:ext uri="{FF2B5EF4-FFF2-40B4-BE49-F238E27FC236}">
                <a16:creationId xmlns:a16="http://schemas.microsoft.com/office/drawing/2014/main" id="{E5A97C29-3D7E-49CB-AB29-159A43C574DE}"/>
              </a:ext>
            </a:extLst>
          </p:cNvPr>
          <p:cNvSpPr>
            <a:spLocks noGrp="1"/>
          </p:cNvSpPr>
          <p:nvPr>
            <p:ph sz="quarter" idx="14"/>
          </p:nvPr>
        </p:nvSpPr>
        <p:spPr/>
        <p:txBody>
          <a:bodyPr/>
          <a:lstStyle/>
          <a:p>
            <a:r>
              <a:rPr lang="en-US" dirty="0"/>
              <a:t>Balance/vibration issues</a:t>
            </a:r>
          </a:p>
          <a:p>
            <a:r>
              <a:rPr lang="en-US" dirty="0"/>
              <a:t>Bearing failure</a:t>
            </a:r>
          </a:p>
          <a:p>
            <a:r>
              <a:rPr lang="en-US" dirty="0"/>
              <a:t>Corrosion</a:t>
            </a:r>
          </a:p>
          <a:p>
            <a:r>
              <a:rPr lang="en-US" dirty="0"/>
              <a:t>Metal fatigue</a:t>
            </a:r>
          </a:p>
          <a:p>
            <a:pPr lvl="1"/>
            <a:endParaRPr lang="en-US" dirty="0"/>
          </a:p>
        </p:txBody>
      </p:sp>
      <p:sp>
        <p:nvSpPr>
          <p:cNvPr id="2" name="Date Placeholder 1">
            <a:extLst>
              <a:ext uri="{FF2B5EF4-FFF2-40B4-BE49-F238E27FC236}">
                <a16:creationId xmlns:a16="http://schemas.microsoft.com/office/drawing/2014/main" id="{CE830132-377F-4395-949B-010D94393CCC}"/>
              </a:ext>
            </a:extLst>
          </p:cNvPr>
          <p:cNvSpPr>
            <a:spLocks noGrp="1"/>
          </p:cNvSpPr>
          <p:nvPr>
            <p:ph type="dt" sz="half" idx="10"/>
          </p:nvPr>
        </p:nvSpPr>
        <p:spPr/>
        <p:txBody>
          <a:bodyPr/>
          <a:lstStyle/>
          <a:p>
            <a:fld id="{1CCC2454-674D-40FE-B5C8-5815E7DA5E9D}" type="datetime1">
              <a:rPr lang="en-US" smtClean="0"/>
              <a:t>2/21/2018</a:t>
            </a:fld>
            <a:endParaRPr lang="en-US" dirty="0"/>
          </a:p>
        </p:txBody>
      </p:sp>
      <p:sp>
        <p:nvSpPr>
          <p:cNvPr id="3" name="Footer Placeholder 2">
            <a:extLst>
              <a:ext uri="{FF2B5EF4-FFF2-40B4-BE49-F238E27FC236}">
                <a16:creationId xmlns:a16="http://schemas.microsoft.com/office/drawing/2014/main" id="{84D69EC9-C005-4EF8-985F-335D3307B736}"/>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303087F9-0FC5-4707-94F9-FE2E924C55ED}"/>
              </a:ext>
            </a:extLst>
          </p:cNvPr>
          <p:cNvSpPr>
            <a:spLocks noGrp="1"/>
          </p:cNvSpPr>
          <p:nvPr>
            <p:ph type="sldNum" sz="quarter" idx="12"/>
          </p:nvPr>
        </p:nvSpPr>
        <p:spPr/>
        <p:txBody>
          <a:bodyPr/>
          <a:lstStyle/>
          <a:p>
            <a:fld id="{6D22F896-40B5-4ADD-8801-0D06FADFA095}" type="slidenum">
              <a:rPr lang="en-US" smtClean="0"/>
              <a:t>24</a:t>
            </a:fld>
            <a:endParaRPr lang="en-US" dirty="0"/>
          </a:p>
        </p:txBody>
      </p:sp>
    </p:spTree>
    <p:extLst>
      <p:ext uri="{BB962C8B-B14F-4D97-AF65-F5344CB8AC3E}">
        <p14:creationId xmlns:p14="http://schemas.microsoft.com/office/powerpoint/2010/main" val="547145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circle(in)">
                                      <p:cBhvr>
                                        <p:cTn id="14" dur="2000"/>
                                        <p:tgtEl>
                                          <p:spTgt spid="5">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wipe(down)">
                                      <p:cBhvr>
                                        <p:cTn id="19" dur="580">
                                          <p:stCondLst>
                                            <p:cond delay="0"/>
                                          </p:stCondLst>
                                        </p:cTn>
                                        <p:tgtEl>
                                          <p:spTgt spid="5">
                                            <p:txEl>
                                              <p:pRg st="4" end="4"/>
                                            </p:txEl>
                                          </p:spTgt>
                                        </p:tgtEl>
                                      </p:cBhvr>
                                    </p:animEffect>
                                    <p:anim calcmode="lin" valueType="num">
                                      <p:cBhvr>
                                        <p:cTn id="20" dur="1822" tmFilter="0,0; 0.14,0.36; 0.43,0.73; 0.71,0.91; 1.0,1.0">
                                          <p:stCondLst>
                                            <p:cond delay="0"/>
                                          </p:stCondLst>
                                        </p:cTn>
                                        <p:tgtEl>
                                          <p:spTgt spid="5">
                                            <p:txEl>
                                              <p:pRg st="4" end="4"/>
                                            </p:txEl>
                                          </p:spTgt>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5">
                                            <p:txEl>
                                              <p:pRg st="4" end="4"/>
                                            </p:txEl>
                                          </p:spTgt>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5">
                                            <p:txEl>
                                              <p:pRg st="4" end="4"/>
                                            </p:txEl>
                                          </p:spTgt>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5">
                                            <p:txEl>
                                              <p:pRg st="4" end="4"/>
                                            </p:txEl>
                                          </p:spTgt>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5">
                                            <p:txEl>
                                              <p:pRg st="4" end="4"/>
                                            </p:txEl>
                                          </p:spTgt>
                                        </p:tgtEl>
                                        <p:attrNameLst>
                                          <p:attrName>ppt_y</p:attrName>
                                        </p:attrNameLst>
                                      </p:cBhvr>
                                      <p:tavLst>
                                        <p:tav tm="0" fmla="#ppt_y-sin(pi*$)/81">
                                          <p:val>
                                            <p:fltVal val="0"/>
                                          </p:val>
                                        </p:tav>
                                        <p:tav tm="100000">
                                          <p:val>
                                            <p:fltVal val="1"/>
                                          </p:val>
                                        </p:tav>
                                      </p:tavLst>
                                    </p:anim>
                                    <p:animScale>
                                      <p:cBhvr>
                                        <p:cTn id="25" dur="26">
                                          <p:stCondLst>
                                            <p:cond delay="650"/>
                                          </p:stCondLst>
                                        </p:cTn>
                                        <p:tgtEl>
                                          <p:spTgt spid="5">
                                            <p:txEl>
                                              <p:pRg st="4" end="4"/>
                                            </p:txEl>
                                          </p:spTgt>
                                        </p:tgtEl>
                                      </p:cBhvr>
                                      <p:to x="100000" y="60000"/>
                                    </p:animScale>
                                    <p:animScale>
                                      <p:cBhvr>
                                        <p:cTn id="26" dur="166" decel="50000">
                                          <p:stCondLst>
                                            <p:cond delay="676"/>
                                          </p:stCondLst>
                                        </p:cTn>
                                        <p:tgtEl>
                                          <p:spTgt spid="5">
                                            <p:txEl>
                                              <p:pRg st="4" end="4"/>
                                            </p:txEl>
                                          </p:spTgt>
                                        </p:tgtEl>
                                      </p:cBhvr>
                                      <p:to x="100000" y="100000"/>
                                    </p:animScale>
                                    <p:animScale>
                                      <p:cBhvr>
                                        <p:cTn id="27" dur="26">
                                          <p:stCondLst>
                                            <p:cond delay="1312"/>
                                          </p:stCondLst>
                                        </p:cTn>
                                        <p:tgtEl>
                                          <p:spTgt spid="5">
                                            <p:txEl>
                                              <p:pRg st="4" end="4"/>
                                            </p:txEl>
                                          </p:spTgt>
                                        </p:tgtEl>
                                      </p:cBhvr>
                                      <p:to x="100000" y="80000"/>
                                    </p:animScale>
                                    <p:animScale>
                                      <p:cBhvr>
                                        <p:cTn id="28" dur="166" decel="50000">
                                          <p:stCondLst>
                                            <p:cond delay="1338"/>
                                          </p:stCondLst>
                                        </p:cTn>
                                        <p:tgtEl>
                                          <p:spTgt spid="5">
                                            <p:txEl>
                                              <p:pRg st="4" end="4"/>
                                            </p:txEl>
                                          </p:spTgt>
                                        </p:tgtEl>
                                      </p:cBhvr>
                                      <p:to x="100000" y="100000"/>
                                    </p:animScale>
                                    <p:animScale>
                                      <p:cBhvr>
                                        <p:cTn id="29" dur="26">
                                          <p:stCondLst>
                                            <p:cond delay="1642"/>
                                          </p:stCondLst>
                                        </p:cTn>
                                        <p:tgtEl>
                                          <p:spTgt spid="5">
                                            <p:txEl>
                                              <p:pRg st="4" end="4"/>
                                            </p:txEl>
                                          </p:spTgt>
                                        </p:tgtEl>
                                      </p:cBhvr>
                                      <p:to x="100000" y="90000"/>
                                    </p:animScale>
                                    <p:animScale>
                                      <p:cBhvr>
                                        <p:cTn id="30" dur="166" decel="50000">
                                          <p:stCondLst>
                                            <p:cond delay="1668"/>
                                          </p:stCondLst>
                                        </p:cTn>
                                        <p:tgtEl>
                                          <p:spTgt spid="5">
                                            <p:txEl>
                                              <p:pRg st="4" end="4"/>
                                            </p:txEl>
                                          </p:spTgt>
                                        </p:tgtEl>
                                      </p:cBhvr>
                                      <p:to x="100000" y="100000"/>
                                    </p:animScale>
                                    <p:animScale>
                                      <p:cBhvr>
                                        <p:cTn id="31" dur="26">
                                          <p:stCondLst>
                                            <p:cond delay="1808"/>
                                          </p:stCondLst>
                                        </p:cTn>
                                        <p:tgtEl>
                                          <p:spTgt spid="5">
                                            <p:txEl>
                                              <p:pRg st="4" end="4"/>
                                            </p:txEl>
                                          </p:spTgt>
                                        </p:tgtEl>
                                      </p:cBhvr>
                                      <p:to x="100000" y="95000"/>
                                    </p:animScale>
                                    <p:animScale>
                                      <p:cBhvr>
                                        <p:cTn id="32" dur="166" decel="50000">
                                          <p:stCondLst>
                                            <p:cond delay="1834"/>
                                          </p:stCondLst>
                                        </p:cTn>
                                        <p:tgtEl>
                                          <p:spTgt spid="5">
                                            <p:txEl>
                                              <p:pRg st="4" end="4"/>
                                            </p:txEl>
                                          </p:spTgt>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45" presetClass="entr" presetSubtype="0" fill="hold"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2000"/>
                                        <p:tgtEl>
                                          <p:spTgt spid="5">
                                            <p:txEl>
                                              <p:pRg st="5" end="5"/>
                                            </p:txEl>
                                          </p:spTgt>
                                        </p:tgtEl>
                                      </p:cBhvr>
                                    </p:animEffect>
                                    <p:anim calcmode="lin" valueType="num">
                                      <p:cBhvr>
                                        <p:cTn id="38" dur="2000" fill="hold"/>
                                        <p:tgtEl>
                                          <p:spTgt spid="5">
                                            <p:txEl>
                                              <p:pRg st="5" end="5"/>
                                            </p:txEl>
                                          </p:spTgt>
                                        </p:tgtEl>
                                        <p:attrNameLst>
                                          <p:attrName>ppt_w</p:attrName>
                                        </p:attrNameLst>
                                      </p:cBhvr>
                                      <p:tavLst>
                                        <p:tav tm="0" fmla="#ppt_w*sin(2.5*pi*$)">
                                          <p:val>
                                            <p:fltVal val="0"/>
                                          </p:val>
                                        </p:tav>
                                        <p:tav tm="100000">
                                          <p:val>
                                            <p:fltVal val="1"/>
                                          </p:val>
                                        </p:tav>
                                      </p:tavLst>
                                    </p:anim>
                                    <p:anim calcmode="lin" valueType="num">
                                      <p:cBhvr>
                                        <p:cTn id="39" dur="2000" fill="hold"/>
                                        <p:tgtEl>
                                          <p:spTgt spid="5">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5">
                                            <p:txEl>
                                              <p:pRg st="6" end="6"/>
                                            </p:txEl>
                                          </p:spTgt>
                                        </p:tgtEl>
                                        <p:attrNameLst>
                                          <p:attrName>style.visibility</p:attrName>
                                        </p:attrNameLst>
                                      </p:cBhvr>
                                      <p:to>
                                        <p:strVal val="visible"/>
                                      </p:to>
                                    </p:set>
                                    <p:animEffect transition="in" filter="barn(inVertical)">
                                      <p:cBhvr>
                                        <p:cTn id="44" dur="500"/>
                                        <p:tgtEl>
                                          <p:spTgt spid="5">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1" presetClass="entr" presetSubtype="1" fill="hold" nodeType="clickEffect">
                                  <p:stCondLst>
                                    <p:cond delay="0"/>
                                  </p:stCondLst>
                                  <p:childTnLst>
                                    <p:set>
                                      <p:cBhvr>
                                        <p:cTn id="52" dur="1" fill="hold">
                                          <p:stCondLst>
                                            <p:cond delay="0"/>
                                          </p:stCondLst>
                                        </p:cTn>
                                        <p:tgtEl>
                                          <p:spTgt spid="6">
                                            <p:txEl>
                                              <p:pRg st="0" end="0"/>
                                            </p:txEl>
                                          </p:spTgt>
                                        </p:tgtEl>
                                        <p:attrNameLst>
                                          <p:attrName>style.visibility</p:attrName>
                                        </p:attrNameLst>
                                      </p:cBhvr>
                                      <p:to>
                                        <p:strVal val="visible"/>
                                      </p:to>
                                    </p:set>
                                    <p:animEffect transition="in" filter="wheel(1)">
                                      <p:cBhvr>
                                        <p:cTn id="53" dur="2000"/>
                                        <p:tgtEl>
                                          <p:spTgt spid="6">
                                            <p:txEl>
                                              <p:pRg st="0" end="0"/>
                                            </p:txEl>
                                          </p:spTgt>
                                        </p:tgtEl>
                                      </p:cBhvr>
                                    </p:animEffect>
                                  </p:childTnLst>
                                </p:cTn>
                              </p:par>
                              <p:par>
                                <p:cTn id="54" presetID="21" presetClass="entr" presetSubtype="1" fill="hold" nodeType="withEffect">
                                  <p:stCondLst>
                                    <p:cond delay="0"/>
                                  </p:stCondLst>
                                  <p:childTnLst>
                                    <p:set>
                                      <p:cBhvr>
                                        <p:cTn id="55" dur="1" fill="hold">
                                          <p:stCondLst>
                                            <p:cond delay="0"/>
                                          </p:stCondLst>
                                        </p:cTn>
                                        <p:tgtEl>
                                          <p:spTgt spid="6">
                                            <p:txEl>
                                              <p:pRg st="1" end="1"/>
                                            </p:txEl>
                                          </p:spTgt>
                                        </p:tgtEl>
                                        <p:attrNameLst>
                                          <p:attrName>style.visibility</p:attrName>
                                        </p:attrNameLst>
                                      </p:cBhvr>
                                      <p:to>
                                        <p:strVal val="visible"/>
                                      </p:to>
                                    </p:set>
                                    <p:animEffect transition="in" filter="wheel(1)">
                                      <p:cBhvr>
                                        <p:cTn id="56" dur="2000"/>
                                        <p:tgtEl>
                                          <p:spTgt spid="6">
                                            <p:txEl>
                                              <p:pRg st="1" end="1"/>
                                            </p:txEl>
                                          </p:spTgt>
                                        </p:tgtEl>
                                      </p:cBhvr>
                                    </p:animEffect>
                                  </p:childTnLst>
                                </p:cTn>
                              </p:par>
                              <p:par>
                                <p:cTn id="57" presetID="21" presetClass="entr" presetSubtype="1" fill="hold" nodeType="withEffect">
                                  <p:stCondLst>
                                    <p:cond delay="0"/>
                                  </p:stCondLst>
                                  <p:childTnLst>
                                    <p:set>
                                      <p:cBhvr>
                                        <p:cTn id="58" dur="1" fill="hold">
                                          <p:stCondLst>
                                            <p:cond delay="0"/>
                                          </p:stCondLst>
                                        </p:cTn>
                                        <p:tgtEl>
                                          <p:spTgt spid="6">
                                            <p:txEl>
                                              <p:pRg st="2" end="2"/>
                                            </p:txEl>
                                          </p:spTgt>
                                        </p:tgtEl>
                                        <p:attrNameLst>
                                          <p:attrName>style.visibility</p:attrName>
                                        </p:attrNameLst>
                                      </p:cBhvr>
                                      <p:to>
                                        <p:strVal val="visible"/>
                                      </p:to>
                                    </p:set>
                                    <p:animEffect transition="in" filter="wheel(1)">
                                      <p:cBhvr>
                                        <p:cTn id="59" dur="2000"/>
                                        <p:tgtEl>
                                          <p:spTgt spid="6">
                                            <p:txEl>
                                              <p:pRg st="2" end="2"/>
                                            </p:txEl>
                                          </p:spTgt>
                                        </p:tgtEl>
                                      </p:cBhvr>
                                    </p:animEffect>
                                  </p:childTnLst>
                                </p:cTn>
                              </p:par>
                              <p:par>
                                <p:cTn id="60" presetID="21" presetClass="entr" presetSubtype="1" fill="hold" nodeType="withEffect">
                                  <p:stCondLst>
                                    <p:cond delay="0"/>
                                  </p:stCondLst>
                                  <p:childTnLst>
                                    <p:set>
                                      <p:cBhvr>
                                        <p:cTn id="61" dur="1" fill="hold">
                                          <p:stCondLst>
                                            <p:cond delay="0"/>
                                          </p:stCondLst>
                                        </p:cTn>
                                        <p:tgtEl>
                                          <p:spTgt spid="6">
                                            <p:txEl>
                                              <p:pRg st="3" end="3"/>
                                            </p:txEl>
                                          </p:spTgt>
                                        </p:tgtEl>
                                        <p:attrNameLst>
                                          <p:attrName>style.visibility</p:attrName>
                                        </p:attrNameLst>
                                      </p:cBhvr>
                                      <p:to>
                                        <p:strVal val="visible"/>
                                      </p:to>
                                    </p:set>
                                    <p:animEffect transition="in" filter="wheel(1)">
                                      <p:cBhvr>
                                        <p:cTn id="62" dur="2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AB1BF-11D4-4108-8167-9659C4A06CCE}"/>
              </a:ext>
            </a:extLst>
          </p:cNvPr>
          <p:cNvSpPr>
            <a:spLocks noGrp="1"/>
          </p:cNvSpPr>
          <p:nvPr>
            <p:ph type="title"/>
          </p:nvPr>
        </p:nvSpPr>
        <p:spPr/>
        <p:txBody>
          <a:bodyPr/>
          <a:lstStyle/>
          <a:p>
            <a:r>
              <a:rPr lang="en-US" dirty="0"/>
              <a:t>Common Fan operating issues</a:t>
            </a:r>
          </a:p>
        </p:txBody>
      </p:sp>
      <p:pic>
        <p:nvPicPr>
          <p:cNvPr id="5" name="Picture 4">
            <a:extLst>
              <a:ext uri="{FF2B5EF4-FFF2-40B4-BE49-F238E27FC236}">
                <a16:creationId xmlns:a16="http://schemas.microsoft.com/office/drawing/2014/main" id="{49326A3C-BC93-4676-90A7-880B0DDDF6F7}"/>
              </a:ext>
            </a:extLst>
          </p:cNvPr>
          <p:cNvPicPr>
            <a:picLocks noChangeAspect="1"/>
          </p:cNvPicPr>
          <p:nvPr/>
        </p:nvPicPr>
        <p:blipFill>
          <a:blip r:embed="rId2"/>
          <a:stretch>
            <a:fillRect/>
          </a:stretch>
        </p:blipFill>
        <p:spPr>
          <a:xfrm>
            <a:off x="3906410" y="2214694"/>
            <a:ext cx="4094589" cy="4094589"/>
          </a:xfrm>
          <a:prstGeom prst="rect">
            <a:avLst/>
          </a:prstGeom>
        </p:spPr>
      </p:pic>
      <p:sp>
        <p:nvSpPr>
          <p:cNvPr id="3" name="Date Placeholder 2">
            <a:extLst>
              <a:ext uri="{FF2B5EF4-FFF2-40B4-BE49-F238E27FC236}">
                <a16:creationId xmlns:a16="http://schemas.microsoft.com/office/drawing/2014/main" id="{4BC0FFE2-A6A3-4A44-8AC2-30D16DE32175}"/>
              </a:ext>
            </a:extLst>
          </p:cNvPr>
          <p:cNvSpPr>
            <a:spLocks noGrp="1"/>
          </p:cNvSpPr>
          <p:nvPr>
            <p:ph type="dt" sz="half" idx="10"/>
          </p:nvPr>
        </p:nvSpPr>
        <p:spPr/>
        <p:txBody>
          <a:bodyPr/>
          <a:lstStyle/>
          <a:p>
            <a:fld id="{6D7749A0-DFE7-4863-B791-127982B9CC16}" type="datetime1">
              <a:rPr lang="en-US" smtClean="0"/>
              <a:t>2/21/2018</a:t>
            </a:fld>
            <a:endParaRPr lang="en-US" dirty="0"/>
          </a:p>
        </p:txBody>
      </p:sp>
      <p:sp>
        <p:nvSpPr>
          <p:cNvPr id="4" name="Footer Placeholder 3">
            <a:extLst>
              <a:ext uri="{FF2B5EF4-FFF2-40B4-BE49-F238E27FC236}">
                <a16:creationId xmlns:a16="http://schemas.microsoft.com/office/drawing/2014/main" id="{1D7A55B6-10FE-4962-949D-82979EB23B18}"/>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B1B7494D-5244-4A64-B1F8-BA92F90505F6}"/>
              </a:ext>
            </a:extLst>
          </p:cNvPr>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4297152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3EA38-DD7A-40E7-8EC4-0D1BD2876D96}"/>
              </a:ext>
            </a:extLst>
          </p:cNvPr>
          <p:cNvSpPr>
            <a:spLocks noGrp="1"/>
          </p:cNvSpPr>
          <p:nvPr>
            <p:ph type="title"/>
          </p:nvPr>
        </p:nvSpPr>
        <p:spPr>
          <a:xfrm>
            <a:off x="913776" y="618517"/>
            <a:ext cx="4443532" cy="1596177"/>
          </a:xfrm>
        </p:spPr>
        <p:txBody>
          <a:bodyPr/>
          <a:lstStyle/>
          <a:p>
            <a:pPr algn="l"/>
            <a:r>
              <a:rPr lang="en-US" dirty="0"/>
              <a:t>Loss of mass event</a:t>
            </a:r>
          </a:p>
        </p:txBody>
      </p:sp>
      <p:pic>
        <p:nvPicPr>
          <p:cNvPr id="5" name="Picture 4">
            <a:extLst>
              <a:ext uri="{FF2B5EF4-FFF2-40B4-BE49-F238E27FC236}">
                <a16:creationId xmlns:a16="http://schemas.microsoft.com/office/drawing/2014/main" id="{7DD0158F-5D6C-4991-9538-1B0CBC2112B2}"/>
              </a:ext>
            </a:extLst>
          </p:cNvPr>
          <p:cNvPicPr>
            <a:picLocks noChangeAspect="1"/>
          </p:cNvPicPr>
          <p:nvPr/>
        </p:nvPicPr>
        <p:blipFill>
          <a:blip r:embed="rId2"/>
          <a:stretch>
            <a:fillRect/>
          </a:stretch>
        </p:blipFill>
        <p:spPr>
          <a:xfrm>
            <a:off x="5776071" y="344242"/>
            <a:ext cx="3582043" cy="6352391"/>
          </a:xfrm>
          <a:prstGeom prst="rect">
            <a:avLst/>
          </a:prstGeom>
        </p:spPr>
      </p:pic>
      <p:sp>
        <p:nvSpPr>
          <p:cNvPr id="3" name="Date Placeholder 2">
            <a:extLst>
              <a:ext uri="{FF2B5EF4-FFF2-40B4-BE49-F238E27FC236}">
                <a16:creationId xmlns:a16="http://schemas.microsoft.com/office/drawing/2014/main" id="{949160F0-A887-4079-AF1D-473EEF193500}"/>
              </a:ext>
            </a:extLst>
          </p:cNvPr>
          <p:cNvSpPr>
            <a:spLocks noGrp="1"/>
          </p:cNvSpPr>
          <p:nvPr>
            <p:ph type="dt" sz="half" idx="10"/>
          </p:nvPr>
        </p:nvSpPr>
        <p:spPr/>
        <p:txBody>
          <a:bodyPr/>
          <a:lstStyle/>
          <a:p>
            <a:fld id="{54A40DB7-6BC6-422A-BEDB-202DE856C012}" type="datetime1">
              <a:rPr lang="en-US" smtClean="0"/>
              <a:t>2/21/2018</a:t>
            </a:fld>
            <a:endParaRPr lang="en-US" dirty="0"/>
          </a:p>
        </p:txBody>
      </p:sp>
      <p:sp>
        <p:nvSpPr>
          <p:cNvPr id="4" name="Footer Placeholder 3">
            <a:extLst>
              <a:ext uri="{FF2B5EF4-FFF2-40B4-BE49-F238E27FC236}">
                <a16:creationId xmlns:a16="http://schemas.microsoft.com/office/drawing/2014/main" id="{1DA1E6F8-759B-4A47-87F8-891BBD5A4043}"/>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27D5189E-B3F8-4D23-8AC0-C2F43EB7179F}"/>
              </a:ext>
            </a:extLst>
          </p:cNvPr>
          <p:cNvSpPr>
            <a:spLocks noGrp="1"/>
          </p:cNvSpPr>
          <p:nvPr>
            <p:ph type="sldNum" sz="quarter" idx="12"/>
          </p:nvPr>
        </p:nvSpPr>
        <p:spPr/>
        <p:txBody>
          <a:bodyPr/>
          <a:lstStyle/>
          <a:p>
            <a:fld id="{6D22F896-40B5-4ADD-8801-0D06FADFA095}" type="slidenum">
              <a:rPr lang="en-US" smtClean="0"/>
              <a:t>26</a:t>
            </a:fld>
            <a:endParaRPr lang="en-US" dirty="0"/>
          </a:p>
        </p:txBody>
      </p:sp>
    </p:spTree>
    <p:extLst>
      <p:ext uri="{BB962C8B-B14F-4D97-AF65-F5344CB8AC3E}">
        <p14:creationId xmlns:p14="http://schemas.microsoft.com/office/powerpoint/2010/main" val="3543687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2BE2799-1A3F-49F1-8224-3D7A43FE4AA0}"/>
              </a:ext>
            </a:extLst>
          </p:cNvPr>
          <p:cNvPicPr>
            <a:picLocks noGrp="1" noChangeAspect="1"/>
          </p:cNvPicPr>
          <p:nvPr>
            <p:ph sz="quarter" idx="13"/>
          </p:nvPr>
        </p:nvPicPr>
        <p:blipFill>
          <a:blip r:embed="rId2"/>
          <a:stretch>
            <a:fillRect/>
          </a:stretch>
        </p:blipFill>
        <p:spPr>
          <a:xfrm>
            <a:off x="1861457" y="1532576"/>
            <a:ext cx="7630886" cy="3449892"/>
          </a:xfrm>
        </p:spPr>
      </p:pic>
      <p:sp>
        <p:nvSpPr>
          <p:cNvPr id="2" name="Date Placeholder 1">
            <a:extLst>
              <a:ext uri="{FF2B5EF4-FFF2-40B4-BE49-F238E27FC236}">
                <a16:creationId xmlns:a16="http://schemas.microsoft.com/office/drawing/2014/main" id="{9D5FE762-3ED9-4306-8552-72097D15A44C}"/>
              </a:ext>
            </a:extLst>
          </p:cNvPr>
          <p:cNvSpPr>
            <a:spLocks noGrp="1"/>
          </p:cNvSpPr>
          <p:nvPr>
            <p:ph type="dt" sz="half" idx="10"/>
          </p:nvPr>
        </p:nvSpPr>
        <p:spPr/>
        <p:txBody>
          <a:bodyPr/>
          <a:lstStyle/>
          <a:p>
            <a:fld id="{547C49EF-A0CF-4DC9-A674-265DD42FC193}" type="datetime1">
              <a:rPr lang="en-US" smtClean="0"/>
              <a:t>2/21/2018</a:t>
            </a:fld>
            <a:endParaRPr lang="en-US" dirty="0"/>
          </a:p>
        </p:txBody>
      </p:sp>
      <p:sp>
        <p:nvSpPr>
          <p:cNvPr id="3" name="Footer Placeholder 2">
            <a:extLst>
              <a:ext uri="{FF2B5EF4-FFF2-40B4-BE49-F238E27FC236}">
                <a16:creationId xmlns:a16="http://schemas.microsoft.com/office/drawing/2014/main" id="{2EEE7317-0D77-413F-9651-CBC8D55E5740}"/>
              </a:ext>
            </a:extLst>
          </p:cNvPr>
          <p:cNvSpPr>
            <a:spLocks noGrp="1"/>
          </p:cNvSpPr>
          <p:nvPr>
            <p:ph type="ftr" sz="quarter" idx="11"/>
          </p:nvPr>
        </p:nvSpPr>
        <p:spPr/>
        <p:txBody>
          <a:bodyPr/>
          <a:lstStyle/>
          <a:p>
            <a:r>
              <a:rPr lang="en-US"/>
              <a:t>ICC Process Operations             ENGT-1220 Rev A</a:t>
            </a:r>
            <a:endParaRPr lang="en-US" dirty="0"/>
          </a:p>
        </p:txBody>
      </p:sp>
      <p:sp>
        <p:nvSpPr>
          <p:cNvPr id="4" name="Slide Number Placeholder 3">
            <a:extLst>
              <a:ext uri="{FF2B5EF4-FFF2-40B4-BE49-F238E27FC236}">
                <a16:creationId xmlns:a16="http://schemas.microsoft.com/office/drawing/2014/main" id="{C6C4388F-8723-4288-A0B3-414431AAB675}"/>
              </a:ext>
            </a:extLst>
          </p:cNvPr>
          <p:cNvSpPr>
            <a:spLocks noGrp="1"/>
          </p:cNvSpPr>
          <p:nvPr>
            <p:ph type="sldNum" sz="quarter" idx="12"/>
          </p:nvPr>
        </p:nvSpPr>
        <p:spPr/>
        <p:txBody>
          <a:bodyPr/>
          <a:lstStyle/>
          <a:p>
            <a:fld id="{6D22F896-40B5-4ADD-8801-0D06FADFA095}" type="slidenum">
              <a:rPr lang="en-US" smtClean="0"/>
              <a:t>27</a:t>
            </a:fld>
            <a:endParaRPr lang="en-US" dirty="0"/>
          </a:p>
        </p:txBody>
      </p:sp>
    </p:spTree>
    <p:extLst>
      <p:ext uri="{BB962C8B-B14F-4D97-AF65-F5344CB8AC3E}">
        <p14:creationId xmlns:p14="http://schemas.microsoft.com/office/powerpoint/2010/main" val="13727644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39D7E-87F2-40D4-8E34-715ABB96F2D0}"/>
              </a:ext>
            </a:extLst>
          </p:cNvPr>
          <p:cNvSpPr>
            <a:spLocks noGrp="1"/>
          </p:cNvSpPr>
          <p:nvPr>
            <p:ph type="title"/>
          </p:nvPr>
        </p:nvSpPr>
        <p:spPr/>
        <p:txBody>
          <a:bodyPr/>
          <a:lstStyle/>
          <a:p>
            <a:r>
              <a:rPr lang="en-US" dirty="0"/>
              <a:t>Common damper operating issues</a:t>
            </a:r>
          </a:p>
        </p:txBody>
      </p:sp>
      <p:sp>
        <p:nvSpPr>
          <p:cNvPr id="3" name="Content Placeholder 2">
            <a:extLst>
              <a:ext uri="{FF2B5EF4-FFF2-40B4-BE49-F238E27FC236}">
                <a16:creationId xmlns:a16="http://schemas.microsoft.com/office/drawing/2014/main" id="{49610529-45EB-4B77-BBEE-EF7E27BB0F94}"/>
              </a:ext>
            </a:extLst>
          </p:cNvPr>
          <p:cNvSpPr>
            <a:spLocks noGrp="1"/>
          </p:cNvSpPr>
          <p:nvPr>
            <p:ph sz="quarter" idx="13"/>
          </p:nvPr>
        </p:nvSpPr>
        <p:spPr/>
        <p:txBody>
          <a:bodyPr/>
          <a:lstStyle/>
          <a:p>
            <a:r>
              <a:rPr lang="en-US" dirty="0"/>
              <a:t>Dampers</a:t>
            </a:r>
          </a:p>
          <a:p>
            <a:pPr lvl="1"/>
            <a:r>
              <a:rPr lang="en-US" dirty="0"/>
              <a:t>Loss of or poor control</a:t>
            </a:r>
          </a:p>
          <a:p>
            <a:pPr lvl="2"/>
            <a:r>
              <a:rPr lang="en-US" dirty="0"/>
              <a:t>Actuator malfunction</a:t>
            </a:r>
          </a:p>
          <a:p>
            <a:pPr lvl="2"/>
            <a:r>
              <a:rPr lang="en-US" dirty="0"/>
              <a:t>Sloppy or broken linkages</a:t>
            </a:r>
          </a:p>
          <a:p>
            <a:pPr lvl="2"/>
            <a:r>
              <a:rPr lang="en-US" dirty="0"/>
              <a:t>Poor or no maintenance</a:t>
            </a:r>
          </a:p>
          <a:p>
            <a:pPr lvl="1"/>
            <a:r>
              <a:rPr lang="en-US" dirty="0"/>
              <a:t>Stuck</a:t>
            </a:r>
          </a:p>
          <a:p>
            <a:pPr lvl="1"/>
            <a:r>
              <a:rPr lang="en-US" dirty="0"/>
              <a:t>plugged</a:t>
            </a:r>
          </a:p>
          <a:p>
            <a:endParaRPr lang="en-US" dirty="0"/>
          </a:p>
        </p:txBody>
      </p:sp>
      <p:sp>
        <p:nvSpPr>
          <p:cNvPr id="4" name="Content Placeholder 3">
            <a:extLst>
              <a:ext uri="{FF2B5EF4-FFF2-40B4-BE49-F238E27FC236}">
                <a16:creationId xmlns:a16="http://schemas.microsoft.com/office/drawing/2014/main" id="{36730919-307C-41F2-B261-45D4BB2EC08D}"/>
              </a:ext>
            </a:extLst>
          </p:cNvPr>
          <p:cNvSpPr>
            <a:spLocks noGrp="1"/>
          </p:cNvSpPr>
          <p:nvPr>
            <p:ph sz="quarter" idx="14"/>
          </p:nvPr>
        </p:nvSpPr>
        <p:spPr/>
        <p:txBody>
          <a:bodyPr/>
          <a:lstStyle/>
          <a:p>
            <a:r>
              <a:rPr lang="en-US" dirty="0"/>
              <a:t>Filters</a:t>
            </a:r>
          </a:p>
          <a:p>
            <a:pPr lvl="1"/>
            <a:r>
              <a:rPr lang="en-US" dirty="0"/>
              <a:t>Plugging</a:t>
            </a:r>
          </a:p>
          <a:p>
            <a:pPr lvl="1"/>
            <a:r>
              <a:rPr lang="en-US" dirty="0"/>
              <a:t>Poor maintenance</a:t>
            </a:r>
          </a:p>
          <a:p>
            <a:r>
              <a:rPr lang="en-US" dirty="0"/>
              <a:t>corrosion</a:t>
            </a:r>
          </a:p>
          <a:p>
            <a:endParaRPr lang="en-US" dirty="0"/>
          </a:p>
        </p:txBody>
      </p:sp>
      <p:sp>
        <p:nvSpPr>
          <p:cNvPr id="5" name="Date Placeholder 4">
            <a:extLst>
              <a:ext uri="{FF2B5EF4-FFF2-40B4-BE49-F238E27FC236}">
                <a16:creationId xmlns:a16="http://schemas.microsoft.com/office/drawing/2014/main" id="{71FDA854-C54A-4E1E-A121-609AD742657A}"/>
              </a:ext>
            </a:extLst>
          </p:cNvPr>
          <p:cNvSpPr>
            <a:spLocks noGrp="1"/>
          </p:cNvSpPr>
          <p:nvPr>
            <p:ph type="dt" sz="half" idx="10"/>
          </p:nvPr>
        </p:nvSpPr>
        <p:spPr/>
        <p:txBody>
          <a:bodyPr/>
          <a:lstStyle/>
          <a:p>
            <a:fld id="{EE1EABDF-5BD1-4009-8FE0-16313CEBC324}" type="datetime1">
              <a:rPr lang="en-US" smtClean="0"/>
              <a:t>2/21/2018</a:t>
            </a:fld>
            <a:endParaRPr lang="en-US" dirty="0"/>
          </a:p>
        </p:txBody>
      </p:sp>
      <p:sp>
        <p:nvSpPr>
          <p:cNvPr id="6" name="Footer Placeholder 5">
            <a:extLst>
              <a:ext uri="{FF2B5EF4-FFF2-40B4-BE49-F238E27FC236}">
                <a16:creationId xmlns:a16="http://schemas.microsoft.com/office/drawing/2014/main" id="{EA2D03CC-14A0-46D5-8963-FB6A68F8025F}"/>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816C08A4-2356-49CC-BEFC-DC752FD11670}"/>
              </a:ext>
            </a:extLst>
          </p:cNvPr>
          <p:cNvSpPr>
            <a:spLocks noGrp="1"/>
          </p:cNvSpPr>
          <p:nvPr>
            <p:ph type="sldNum" sz="quarter" idx="12"/>
          </p:nvPr>
        </p:nvSpPr>
        <p:spPr/>
        <p:txBody>
          <a:bodyPr/>
          <a:lstStyle/>
          <a:p>
            <a:fld id="{6D22F896-40B5-4ADD-8801-0D06FADFA095}" type="slidenum">
              <a:rPr lang="en-US" smtClean="0"/>
              <a:t>28</a:t>
            </a:fld>
            <a:endParaRPr lang="en-US" dirty="0"/>
          </a:p>
        </p:txBody>
      </p:sp>
    </p:spTree>
    <p:extLst>
      <p:ext uri="{BB962C8B-B14F-4D97-AF65-F5344CB8AC3E}">
        <p14:creationId xmlns:p14="http://schemas.microsoft.com/office/powerpoint/2010/main" val="2553403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anim calcmode="lin" valueType="num">
                                      <p:cBhvr>
                                        <p:cTn id="13"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2" end="2"/>
                                            </p:txEl>
                                          </p:spTgt>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anim calcmode="lin" valueType="num">
                                      <p:cBhvr>
                                        <p:cTn id="18"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19" dur="2000" fill="hold"/>
                                        <p:tgtEl>
                                          <p:spTgt spid="3">
                                            <p:txEl>
                                              <p:pRg st="3" end="3"/>
                                            </p:txEl>
                                          </p:spTgt>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anim calcmode="lin" valueType="num">
                                      <p:cBhvr>
                                        <p:cTn id="23"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4"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wipe(down)">
                                      <p:cBhvr>
                                        <p:cTn id="29" dur="500"/>
                                        <p:tgtEl>
                                          <p:spTgt spid="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heel(1)">
                                      <p:cBhvr>
                                        <p:cTn id="34" dur="2000"/>
                                        <p:tgtEl>
                                          <p:spTgt spid="3">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 calcmode="lin" valueType="num">
                                      <p:cBhvr>
                                        <p:cTn id="39"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40"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41"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42" dur="1000"/>
                                        <p:tgtEl>
                                          <p:spTgt spid="4">
                                            <p:txEl>
                                              <p:pRg st="0" end="0"/>
                                            </p:txEl>
                                          </p:spTgt>
                                        </p:tgtEl>
                                      </p:cBhvr>
                                    </p:animEffect>
                                  </p:childTnLst>
                                </p:cTn>
                              </p:par>
                              <p:par>
                                <p:cTn id="43" presetID="31" presetClass="entr" presetSubtype="0" fill="hold" nodeType="withEffect">
                                  <p:stCondLst>
                                    <p:cond delay="0"/>
                                  </p:stCondLst>
                                  <p:childTnLst>
                                    <p:set>
                                      <p:cBhvr>
                                        <p:cTn id="44" dur="1" fill="hold">
                                          <p:stCondLst>
                                            <p:cond delay="0"/>
                                          </p:stCondLst>
                                        </p:cTn>
                                        <p:tgtEl>
                                          <p:spTgt spid="4">
                                            <p:txEl>
                                              <p:pRg st="1" end="1"/>
                                            </p:txEl>
                                          </p:spTgt>
                                        </p:tgtEl>
                                        <p:attrNameLst>
                                          <p:attrName>style.visibility</p:attrName>
                                        </p:attrNameLst>
                                      </p:cBhvr>
                                      <p:to>
                                        <p:strVal val="visible"/>
                                      </p:to>
                                    </p:set>
                                    <p:anim calcmode="lin" valueType="num">
                                      <p:cBhvr>
                                        <p:cTn id="4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4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47" dur="1000" fill="hold"/>
                                        <p:tgtEl>
                                          <p:spTgt spid="4">
                                            <p:txEl>
                                              <p:pRg st="1" end="1"/>
                                            </p:txEl>
                                          </p:spTgt>
                                        </p:tgtEl>
                                        <p:attrNameLst>
                                          <p:attrName>style.rotation</p:attrName>
                                        </p:attrNameLst>
                                      </p:cBhvr>
                                      <p:tavLst>
                                        <p:tav tm="0">
                                          <p:val>
                                            <p:fltVal val="90"/>
                                          </p:val>
                                        </p:tav>
                                        <p:tav tm="100000">
                                          <p:val>
                                            <p:fltVal val="0"/>
                                          </p:val>
                                        </p:tav>
                                      </p:tavLst>
                                    </p:anim>
                                    <p:animEffect transition="in" filter="fade">
                                      <p:cBhvr>
                                        <p:cTn id="48" dur="1000"/>
                                        <p:tgtEl>
                                          <p:spTgt spid="4">
                                            <p:txEl>
                                              <p:pRg st="1" end="1"/>
                                            </p:txEl>
                                          </p:spTgt>
                                        </p:tgtEl>
                                      </p:cBhvr>
                                    </p:animEffect>
                                  </p:childTnLst>
                                </p:cTn>
                              </p:par>
                              <p:par>
                                <p:cTn id="49" presetID="31" presetClass="entr" presetSubtype="0" fill="hold" nodeType="withEffect">
                                  <p:stCondLst>
                                    <p:cond delay="0"/>
                                  </p:stCondLst>
                                  <p:childTnLst>
                                    <p:set>
                                      <p:cBhvr>
                                        <p:cTn id="50" dur="1" fill="hold">
                                          <p:stCondLst>
                                            <p:cond delay="0"/>
                                          </p:stCondLst>
                                        </p:cTn>
                                        <p:tgtEl>
                                          <p:spTgt spid="4">
                                            <p:txEl>
                                              <p:pRg st="2" end="2"/>
                                            </p:txEl>
                                          </p:spTgt>
                                        </p:tgtEl>
                                        <p:attrNameLst>
                                          <p:attrName>style.visibility</p:attrName>
                                        </p:attrNameLst>
                                      </p:cBhvr>
                                      <p:to>
                                        <p:strVal val="visible"/>
                                      </p:to>
                                    </p:set>
                                    <p:anim calcmode="lin" valueType="num">
                                      <p:cBhvr>
                                        <p:cTn id="51"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52"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53"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54" dur="1000"/>
                                        <p:tgtEl>
                                          <p:spTgt spid="4">
                                            <p:txEl>
                                              <p:pRg st="2" end="2"/>
                                            </p:txEl>
                                          </p:spTgt>
                                        </p:tgtEl>
                                      </p:cBhvr>
                                    </p:animEffect>
                                  </p:childTnLst>
                                </p:cTn>
                              </p:par>
                              <p:par>
                                <p:cTn id="55" presetID="31" presetClass="entr" presetSubtype="0" fill="hold" nodeType="withEffect">
                                  <p:stCondLst>
                                    <p:cond delay="0"/>
                                  </p:stCondLst>
                                  <p:childTnLst>
                                    <p:set>
                                      <p:cBhvr>
                                        <p:cTn id="56" dur="1" fill="hold">
                                          <p:stCondLst>
                                            <p:cond delay="0"/>
                                          </p:stCondLst>
                                        </p:cTn>
                                        <p:tgtEl>
                                          <p:spTgt spid="4">
                                            <p:txEl>
                                              <p:pRg st="3" end="3"/>
                                            </p:txEl>
                                          </p:spTgt>
                                        </p:tgtEl>
                                        <p:attrNameLst>
                                          <p:attrName>style.visibility</p:attrName>
                                        </p:attrNameLst>
                                      </p:cBhvr>
                                      <p:to>
                                        <p:strVal val="visible"/>
                                      </p:to>
                                    </p:set>
                                    <p:anim calcmode="lin" valueType="num">
                                      <p:cBhvr>
                                        <p:cTn id="57"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58"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59"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60" dur="1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FEA62-02A9-4D78-A4AA-B89C9B642595}"/>
              </a:ext>
            </a:extLst>
          </p:cNvPr>
          <p:cNvSpPr>
            <a:spLocks noGrp="1"/>
          </p:cNvSpPr>
          <p:nvPr>
            <p:ph type="title"/>
          </p:nvPr>
        </p:nvSpPr>
        <p:spPr/>
        <p:txBody>
          <a:bodyPr/>
          <a:lstStyle/>
          <a:p>
            <a:r>
              <a:rPr lang="en-US" dirty="0"/>
              <a:t>Industrial blowers</a:t>
            </a:r>
          </a:p>
        </p:txBody>
      </p:sp>
      <p:sp>
        <p:nvSpPr>
          <p:cNvPr id="3" name="Content Placeholder 2">
            <a:extLst>
              <a:ext uri="{FF2B5EF4-FFF2-40B4-BE49-F238E27FC236}">
                <a16:creationId xmlns:a16="http://schemas.microsoft.com/office/drawing/2014/main" id="{849515B9-BF8E-4B12-82DE-D331E79E1CA0}"/>
              </a:ext>
            </a:extLst>
          </p:cNvPr>
          <p:cNvSpPr>
            <a:spLocks noGrp="1"/>
          </p:cNvSpPr>
          <p:nvPr>
            <p:ph sz="quarter" idx="13"/>
          </p:nvPr>
        </p:nvSpPr>
        <p:spPr>
          <a:xfrm>
            <a:off x="1699708" y="2065468"/>
            <a:ext cx="9577892" cy="4249271"/>
          </a:xfrm>
        </p:spPr>
        <p:txBody>
          <a:bodyPr>
            <a:normAutofit fontScale="85000" lnSpcReduction="20000"/>
          </a:bodyPr>
          <a:lstStyle/>
          <a:p>
            <a:r>
              <a:rPr lang="en-US" dirty="0"/>
              <a:t>Blowers</a:t>
            </a:r>
          </a:p>
          <a:p>
            <a:r>
              <a:rPr lang="en-US" dirty="0"/>
              <a:t>Typical pressures from vacuum to ~50PSI</a:t>
            </a:r>
          </a:p>
          <a:p>
            <a:pPr lvl="1"/>
            <a:r>
              <a:rPr lang="en-US" dirty="0"/>
              <a:t>Industrial; Most common use is to create a vacuum (vacuum pump)</a:t>
            </a:r>
          </a:p>
          <a:p>
            <a:r>
              <a:rPr lang="en-US" dirty="0"/>
              <a:t>Lower volume </a:t>
            </a:r>
          </a:p>
          <a:p>
            <a:r>
              <a:rPr lang="en-US" dirty="0"/>
              <a:t>Works on positive displacement</a:t>
            </a:r>
          </a:p>
          <a:p>
            <a:pPr lvl="1"/>
            <a:r>
              <a:rPr lang="en-US" dirty="0"/>
              <a:t>Most common is the Lobe style</a:t>
            </a:r>
          </a:p>
          <a:p>
            <a:r>
              <a:rPr lang="en-US" dirty="0"/>
              <a:t>Typically high speed</a:t>
            </a:r>
          </a:p>
          <a:p>
            <a:pPr lvl="1"/>
            <a:r>
              <a:rPr lang="en-US" dirty="0"/>
              <a:t>2500-10000 RPM (5000- 8800 RPM very common)</a:t>
            </a:r>
          </a:p>
          <a:p>
            <a:r>
              <a:rPr lang="en-US" dirty="0"/>
              <a:t>Typical applications</a:t>
            </a:r>
          </a:p>
          <a:p>
            <a:pPr lvl="1"/>
            <a:r>
              <a:rPr lang="en-US" dirty="0"/>
              <a:t>PNP</a:t>
            </a:r>
          </a:p>
          <a:p>
            <a:pPr lvl="1"/>
            <a:r>
              <a:rPr lang="en-US" dirty="0"/>
              <a:t>Refining</a:t>
            </a:r>
          </a:p>
          <a:p>
            <a:pPr lvl="1"/>
            <a:r>
              <a:rPr lang="en-US" dirty="0"/>
              <a:t>Chemical manufacturing</a:t>
            </a:r>
          </a:p>
        </p:txBody>
      </p:sp>
      <p:sp>
        <p:nvSpPr>
          <p:cNvPr id="4" name="Date Placeholder 3">
            <a:extLst>
              <a:ext uri="{FF2B5EF4-FFF2-40B4-BE49-F238E27FC236}">
                <a16:creationId xmlns:a16="http://schemas.microsoft.com/office/drawing/2014/main" id="{A749A8AE-22B2-4DA6-BF23-EA3080284E1E}"/>
              </a:ext>
            </a:extLst>
          </p:cNvPr>
          <p:cNvSpPr>
            <a:spLocks noGrp="1"/>
          </p:cNvSpPr>
          <p:nvPr>
            <p:ph type="dt" sz="half" idx="10"/>
          </p:nvPr>
        </p:nvSpPr>
        <p:spPr/>
        <p:txBody>
          <a:bodyPr/>
          <a:lstStyle/>
          <a:p>
            <a:fld id="{CD36D04B-9594-457F-8B6F-654E669D0305}" type="datetime1">
              <a:rPr lang="en-US" smtClean="0"/>
              <a:t>2/21/2018</a:t>
            </a:fld>
            <a:endParaRPr lang="en-US" dirty="0"/>
          </a:p>
        </p:txBody>
      </p:sp>
      <p:sp>
        <p:nvSpPr>
          <p:cNvPr id="5" name="Footer Placeholder 4">
            <a:extLst>
              <a:ext uri="{FF2B5EF4-FFF2-40B4-BE49-F238E27FC236}">
                <a16:creationId xmlns:a16="http://schemas.microsoft.com/office/drawing/2014/main" id="{CE0EEC3E-8141-4B8C-9AB7-285D8B1164CE}"/>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BCFCF42C-1093-48BF-9DD5-F07A1ECB835F}"/>
              </a:ext>
            </a:extLst>
          </p:cNvPr>
          <p:cNvSpPr>
            <a:spLocks noGrp="1"/>
          </p:cNvSpPr>
          <p:nvPr>
            <p:ph type="sldNum" sz="quarter" idx="12"/>
          </p:nvPr>
        </p:nvSpPr>
        <p:spPr/>
        <p:txBody>
          <a:bodyPr/>
          <a:lstStyle/>
          <a:p>
            <a:fld id="{6D22F896-40B5-4ADD-8801-0D06FADFA095}" type="slidenum">
              <a:rPr lang="en-US" smtClean="0"/>
              <a:t>29</a:t>
            </a:fld>
            <a:endParaRPr lang="en-US" dirty="0"/>
          </a:p>
        </p:txBody>
      </p:sp>
    </p:spTree>
    <p:extLst>
      <p:ext uri="{BB962C8B-B14F-4D97-AF65-F5344CB8AC3E}">
        <p14:creationId xmlns:p14="http://schemas.microsoft.com/office/powerpoint/2010/main" val="2562332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Effect transition="in" filter="barn(inVertical)">
                                      <p:cBhvr>
                                        <p:cTn id="7" dur="500"/>
                                        <p:tgtEl>
                                          <p:spTgt spid="3">
                                            <p:txEl>
                                              <p:pRg st="9" end="9"/>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0" end="10"/>
                                            </p:txEl>
                                          </p:spTgt>
                                        </p:tgtEl>
                                        <p:attrNameLst>
                                          <p:attrName>style.visibility</p:attrName>
                                        </p:attrNameLst>
                                      </p:cBhvr>
                                      <p:to>
                                        <p:strVal val="visible"/>
                                      </p:to>
                                    </p:set>
                                    <p:animEffect transition="in" filter="barn(inVertical)">
                                      <p:cBhvr>
                                        <p:cTn id="12" dur="500"/>
                                        <p:tgtEl>
                                          <p:spTgt spid="3">
                                            <p:txEl>
                                              <p:pRg st="10" end="1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animEffect transition="in" filter="barn(inVertical)">
                                      <p:cBhvr>
                                        <p:cTn id="1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6EDFE-639C-4083-9256-F5F653072CF4}"/>
              </a:ext>
            </a:extLst>
          </p:cNvPr>
          <p:cNvSpPr>
            <a:spLocks noGrp="1"/>
          </p:cNvSpPr>
          <p:nvPr>
            <p:ph type="title"/>
          </p:nvPr>
        </p:nvSpPr>
        <p:spPr/>
        <p:txBody>
          <a:bodyPr/>
          <a:lstStyle/>
          <a:p>
            <a:r>
              <a:rPr lang="en-US" dirty="0"/>
              <a:t>Two important concepts</a:t>
            </a:r>
          </a:p>
        </p:txBody>
      </p:sp>
      <p:sp>
        <p:nvSpPr>
          <p:cNvPr id="3" name="Content Placeholder 2">
            <a:extLst>
              <a:ext uri="{FF2B5EF4-FFF2-40B4-BE49-F238E27FC236}">
                <a16:creationId xmlns:a16="http://schemas.microsoft.com/office/drawing/2014/main" id="{472552D4-0092-428F-A684-4156826D55F3}"/>
              </a:ext>
            </a:extLst>
          </p:cNvPr>
          <p:cNvSpPr>
            <a:spLocks noGrp="1"/>
          </p:cNvSpPr>
          <p:nvPr>
            <p:ph sz="quarter" idx="13"/>
          </p:nvPr>
        </p:nvSpPr>
        <p:spPr>
          <a:xfrm>
            <a:off x="913774" y="2367092"/>
            <a:ext cx="10363826" cy="4033708"/>
          </a:xfrm>
        </p:spPr>
        <p:txBody>
          <a:bodyPr>
            <a:normAutofit/>
          </a:bodyPr>
          <a:lstStyle/>
          <a:p>
            <a:r>
              <a:rPr lang="en-US" dirty="0"/>
              <a:t>Centrifugal force</a:t>
            </a:r>
          </a:p>
          <a:p>
            <a:pPr lvl="1"/>
            <a:r>
              <a:rPr lang="en-US" dirty="0"/>
              <a:t>The force resulting from circular motion of a body</a:t>
            </a:r>
          </a:p>
          <a:p>
            <a:pPr lvl="2"/>
            <a:r>
              <a:rPr lang="en-US" dirty="0"/>
              <a:t>It converts the energy provided by a prime mover (i.e. electric motor, steam turbine, or gasoline engine) to energy within the fluid being Pumped</a:t>
            </a:r>
          </a:p>
          <a:p>
            <a:pPr lvl="2"/>
            <a:r>
              <a:rPr lang="en-US" dirty="0">
                <a:hlinkClick r:id="rId2"/>
              </a:rPr>
              <a:t>https://www.youtube.com/watch?v=z3BSkMj1wLc</a:t>
            </a:r>
            <a:endParaRPr lang="en-US" dirty="0"/>
          </a:p>
          <a:p>
            <a:r>
              <a:rPr lang="en-US" dirty="0"/>
              <a:t>Positive Displacement</a:t>
            </a:r>
          </a:p>
          <a:p>
            <a:pPr lvl="1"/>
            <a:r>
              <a:rPr lang="en-US" dirty="0"/>
              <a:t>The system which processes a defined volume of fluid per revolution</a:t>
            </a:r>
          </a:p>
          <a:p>
            <a:pPr lvl="1"/>
            <a:r>
              <a:rPr lang="en-US" dirty="0"/>
              <a:t>A positive displacement device operates by alternating filling a cavity and then displacing a given volume of fluid. A positive displacement device delivers a constant volume of fluid for each cycle independent of discharge pressure or head. </a:t>
            </a:r>
          </a:p>
        </p:txBody>
      </p:sp>
      <p:sp>
        <p:nvSpPr>
          <p:cNvPr id="4" name="Date Placeholder 3">
            <a:extLst>
              <a:ext uri="{FF2B5EF4-FFF2-40B4-BE49-F238E27FC236}">
                <a16:creationId xmlns:a16="http://schemas.microsoft.com/office/drawing/2014/main" id="{E9D403CC-403C-4B28-8BE7-20B3769F071A}"/>
              </a:ext>
            </a:extLst>
          </p:cNvPr>
          <p:cNvSpPr>
            <a:spLocks noGrp="1"/>
          </p:cNvSpPr>
          <p:nvPr>
            <p:ph type="dt" sz="half" idx="10"/>
          </p:nvPr>
        </p:nvSpPr>
        <p:spPr/>
        <p:txBody>
          <a:bodyPr/>
          <a:lstStyle/>
          <a:p>
            <a:fld id="{4CC3BDF8-8083-4E67-98B9-9D2E81463CEB}" type="datetime1">
              <a:rPr lang="en-US" smtClean="0"/>
              <a:t>2/21/2018</a:t>
            </a:fld>
            <a:endParaRPr lang="en-US" dirty="0"/>
          </a:p>
        </p:txBody>
      </p:sp>
      <p:sp>
        <p:nvSpPr>
          <p:cNvPr id="5" name="Footer Placeholder 4">
            <a:extLst>
              <a:ext uri="{FF2B5EF4-FFF2-40B4-BE49-F238E27FC236}">
                <a16:creationId xmlns:a16="http://schemas.microsoft.com/office/drawing/2014/main" id="{AF7A8B34-F502-49DF-8BCE-747FCA63DC67}"/>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6954DEAF-62D1-41C8-B55B-B7D0A8BDD490}"/>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2075798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1000"/>
                                        <p:tgtEl>
                                          <p:spTgt spid="3">
                                            <p:txEl>
                                              <p:pRg st="5" end="5"/>
                                            </p:txEl>
                                          </p:spTgt>
                                        </p:tgtEl>
                                      </p:cBhvr>
                                    </p:animEffect>
                                    <p:anim calcmode="lin" valueType="num">
                                      <p:cBhvr>
                                        <p:cTn id="2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2CB16-37AA-4931-A98E-CB0BDDDA9F77}"/>
              </a:ext>
            </a:extLst>
          </p:cNvPr>
          <p:cNvSpPr>
            <a:spLocks noGrp="1"/>
          </p:cNvSpPr>
          <p:nvPr>
            <p:ph type="title"/>
          </p:nvPr>
        </p:nvSpPr>
        <p:spPr/>
        <p:txBody>
          <a:bodyPr/>
          <a:lstStyle/>
          <a:p>
            <a:r>
              <a:rPr lang="en-US" dirty="0"/>
              <a:t>Industrial blowers</a:t>
            </a:r>
          </a:p>
        </p:txBody>
      </p:sp>
      <p:pic>
        <p:nvPicPr>
          <p:cNvPr id="9" name="Picture 8">
            <a:extLst>
              <a:ext uri="{FF2B5EF4-FFF2-40B4-BE49-F238E27FC236}">
                <a16:creationId xmlns:a16="http://schemas.microsoft.com/office/drawing/2014/main" id="{1CF08F86-0E91-4154-897F-982B53E7166F}"/>
              </a:ext>
            </a:extLst>
          </p:cNvPr>
          <p:cNvPicPr>
            <a:picLocks noChangeAspect="1"/>
          </p:cNvPicPr>
          <p:nvPr/>
        </p:nvPicPr>
        <p:blipFill>
          <a:blip r:embed="rId2"/>
          <a:stretch>
            <a:fillRect/>
          </a:stretch>
        </p:blipFill>
        <p:spPr>
          <a:xfrm>
            <a:off x="1902534" y="4380031"/>
            <a:ext cx="5886002" cy="2256301"/>
          </a:xfrm>
          <a:prstGeom prst="rect">
            <a:avLst/>
          </a:prstGeom>
        </p:spPr>
      </p:pic>
      <p:pic>
        <p:nvPicPr>
          <p:cNvPr id="11" name="Picture 10">
            <a:extLst>
              <a:ext uri="{FF2B5EF4-FFF2-40B4-BE49-F238E27FC236}">
                <a16:creationId xmlns:a16="http://schemas.microsoft.com/office/drawing/2014/main" id="{F6BC0154-C03B-46CA-8B8F-94AE46C0BA46}"/>
              </a:ext>
            </a:extLst>
          </p:cNvPr>
          <p:cNvPicPr>
            <a:picLocks noChangeAspect="1"/>
          </p:cNvPicPr>
          <p:nvPr/>
        </p:nvPicPr>
        <p:blipFill>
          <a:blip r:embed="rId3"/>
          <a:stretch>
            <a:fillRect/>
          </a:stretch>
        </p:blipFill>
        <p:spPr>
          <a:xfrm>
            <a:off x="899432" y="2006861"/>
            <a:ext cx="6889104" cy="2373170"/>
          </a:xfrm>
          <a:prstGeom prst="rect">
            <a:avLst/>
          </a:prstGeom>
        </p:spPr>
      </p:pic>
      <p:pic>
        <p:nvPicPr>
          <p:cNvPr id="5" name="Picture 4">
            <a:extLst>
              <a:ext uri="{FF2B5EF4-FFF2-40B4-BE49-F238E27FC236}">
                <a16:creationId xmlns:a16="http://schemas.microsoft.com/office/drawing/2014/main" id="{CB38FE06-D38F-413B-8708-0A9B30203B97}"/>
              </a:ext>
            </a:extLst>
          </p:cNvPr>
          <p:cNvPicPr>
            <a:picLocks noChangeAspect="1"/>
          </p:cNvPicPr>
          <p:nvPr/>
        </p:nvPicPr>
        <p:blipFill>
          <a:blip r:embed="rId4"/>
          <a:stretch>
            <a:fillRect/>
          </a:stretch>
        </p:blipFill>
        <p:spPr>
          <a:xfrm>
            <a:off x="7989236" y="2214694"/>
            <a:ext cx="3448050" cy="2543175"/>
          </a:xfrm>
          <a:prstGeom prst="rect">
            <a:avLst/>
          </a:prstGeom>
        </p:spPr>
      </p:pic>
      <p:sp>
        <p:nvSpPr>
          <p:cNvPr id="3" name="Date Placeholder 2">
            <a:extLst>
              <a:ext uri="{FF2B5EF4-FFF2-40B4-BE49-F238E27FC236}">
                <a16:creationId xmlns:a16="http://schemas.microsoft.com/office/drawing/2014/main" id="{EF2BED01-92E3-4F5D-BA80-B480F674FADD}"/>
              </a:ext>
            </a:extLst>
          </p:cNvPr>
          <p:cNvSpPr>
            <a:spLocks noGrp="1"/>
          </p:cNvSpPr>
          <p:nvPr>
            <p:ph type="dt" sz="half" idx="10"/>
          </p:nvPr>
        </p:nvSpPr>
        <p:spPr/>
        <p:txBody>
          <a:bodyPr/>
          <a:lstStyle/>
          <a:p>
            <a:fld id="{E80BF8B4-6EDB-43EE-96B0-5C0A0E9D21A0}" type="datetime1">
              <a:rPr lang="en-US" smtClean="0"/>
              <a:t>2/21/2018</a:t>
            </a:fld>
            <a:endParaRPr lang="en-US" dirty="0"/>
          </a:p>
        </p:txBody>
      </p:sp>
      <p:sp>
        <p:nvSpPr>
          <p:cNvPr id="4" name="Footer Placeholder 3">
            <a:extLst>
              <a:ext uri="{FF2B5EF4-FFF2-40B4-BE49-F238E27FC236}">
                <a16:creationId xmlns:a16="http://schemas.microsoft.com/office/drawing/2014/main" id="{4676212F-C7B3-4D11-A2F4-776307DF56E5}"/>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EFD1CC6A-5EE3-4EE7-842A-F798B1DB190C}"/>
              </a:ext>
            </a:extLst>
          </p:cNvPr>
          <p:cNvSpPr>
            <a:spLocks noGrp="1"/>
          </p:cNvSpPr>
          <p:nvPr>
            <p:ph type="sldNum" sz="quarter" idx="12"/>
          </p:nvPr>
        </p:nvSpPr>
        <p:spPr/>
        <p:txBody>
          <a:bodyPr/>
          <a:lstStyle/>
          <a:p>
            <a:fld id="{6D22F896-40B5-4ADD-8801-0D06FADFA095}" type="slidenum">
              <a:rPr lang="en-US" smtClean="0"/>
              <a:t>30</a:t>
            </a:fld>
            <a:endParaRPr lang="en-US" dirty="0"/>
          </a:p>
        </p:txBody>
      </p:sp>
    </p:spTree>
    <p:extLst>
      <p:ext uri="{BB962C8B-B14F-4D97-AF65-F5344CB8AC3E}">
        <p14:creationId xmlns:p14="http://schemas.microsoft.com/office/powerpoint/2010/main" val="35149860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11C15-C392-49AF-85D2-4EC8D92116F8}"/>
              </a:ext>
            </a:extLst>
          </p:cNvPr>
          <p:cNvSpPr>
            <a:spLocks noGrp="1"/>
          </p:cNvSpPr>
          <p:nvPr>
            <p:ph type="title"/>
          </p:nvPr>
        </p:nvSpPr>
        <p:spPr/>
        <p:txBody>
          <a:bodyPr/>
          <a:lstStyle/>
          <a:p>
            <a:r>
              <a:rPr lang="en-US" dirty="0"/>
              <a:t>Industrial blowers</a:t>
            </a:r>
          </a:p>
        </p:txBody>
      </p:sp>
      <p:pic>
        <p:nvPicPr>
          <p:cNvPr id="4" name="Picture 3">
            <a:extLst>
              <a:ext uri="{FF2B5EF4-FFF2-40B4-BE49-F238E27FC236}">
                <a16:creationId xmlns:a16="http://schemas.microsoft.com/office/drawing/2014/main" id="{AF1221BA-C0AC-4F20-8922-D31C7775FF39}"/>
              </a:ext>
            </a:extLst>
          </p:cNvPr>
          <p:cNvPicPr>
            <a:picLocks noChangeAspect="1"/>
          </p:cNvPicPr>
          <p:nvPr/>
        </p:nvPicPr>
        <p:blipFill>
          <a:blip r:embed="rId2"/>
          <a:stretch>
            <a:fillRect/>
          </a:stretch>
        </p:blipFill>
        <p:spPr>
          <a:xfrm>
            <a:off x="5536602" y="2119257"/>
            <a:ext cx="5411488" cy="3534776"/>
          </a:xfrm>
          <a:prstGeom prst="rect">
            <a:avLst/>
          </a:prstGeom>
        </p:spPr>
      </p:pic>
      <p:pic>
        <p:nvPicPr>
          <p:cNvPr id="6" name="Picture 5">
            <a:extLst>
              <a:ext uri="{FF2B5EF4-FFF2-40B4-BE49-F238E27FC236}">
                <a16:creationId xmlns:a16="http://schemas.microsoft.com/office/drawing/2014/main" id="{EF68138C-B63B-421A-AA0D-24AD04118130}"/>
              </a:ext>
            </a:extLst>
          </p:cNvPr>
          <p:cNvPicPr>
            <a:picLocks noChangeAspect="1"/>
          </p:cNvPicPr>
          <p:nvPr/>
        </p:nvPicPr>
        <p:blipFill>
          <a:blip r:embed="rId3"/>
          <a:stretch>
            <a:fillRect/>
          </a:stretch>
        </p:blipFill>
        <p:spPr>
          <a:xfrm>
            <a:off x="2871172" y="3886645"/>
            <a:ext cx="2776040" cy="2733550"/>
          </a:xfrm>
          <a:prstGeom prst="rect">
            <a:avLst/>
          </a:prstGeom>
        </p:spPr>
      </p:pic>
      <p:pic>
        <p:nvPicPr>
          <p:cNvPr id="8" name="Picture 7">
            <a:extLst>
              <a:ext uri="{FF2B5EF4-FFF2-40B4-BE49-F238E27FC236}">
                <a16:creationId xmlns:a16="http://schemas.microsoft.com/office/drawing/2014/main" id="{36999AC0-1E0C-4BEB-9D14-B14422BC29D9}"/>
              </a:ext>
            </a:extLst>
          </p:cNvPr>
          <p:cNvPicPr>
            <a:picLocks noChangeAspect="1"/>
          </p:cNvPicPr>
          <p:nvPr/>
        </p:nvPicPr>
        <p:blipFill>
          <a:blip r:embed="rId4"/>
          <a:stretch>
            <a:fillRect/>
          </a:stretch>
        </p:blipFill>
        <p:spPr>
          <a:xfrm>
            <a:off x="410248" y="1714499"/>
            <a:ext cx="4258018" cy="2633663"/>
          </a:xfrm>
          <a:prstGeom prst="rect">
            <a:avLst/>
          </a:prstGeom>
        </p:spPr>
      </p:pic>
      <p:sp>
        <p:nvSpPr>
          <p:cNvPr id="3" name="Date Placeholder 2">
            <a:extLst>
              <a:ext uri="{FF2B5EF4-FFF2-40B4-BE49-F238E27FC236}">
                <a16:creationId xmlns:a16="http://schemas.microsoft.com/office/drawing/2014/main" id="{A4BD0353-E277-4F2C-B0B1-F1B3CAC726BA}"/>
              </a:ext>
            </a:extLst>
          </p:cNvPr>
          <p:cNvSpPr>
            <a:spLocks noGrp="1"/>
          </p:cNvSpPr>
          <p:nvPr>
            <p:ph type="dt" sz="half" idx="10"/>
          </p:nvPr>
        </p:nvSpPr>
        <p:spPr/>
        <p:txBody>
          <a:bodyPr/>
          <a:lstStyle/>
          <a:p>
            <a:fld id="{88E41466-111B-4675-B9C9-D8A8AD61A04C}" type="datetime1">
              <a:rPr lang="en-US" smtClean="0"/>
              <a:t>2/21/2018</a:t>
            </a:fld>
            <a:endParaRPr lang="en-US" dirty="0"/>
          </a:p>
        </p:txBody>
      </p:sp>
      <p:sp>
        <p:nvSpPr>
          <p:cNvPr id="5" name="Footer Placeholder 4">
            <a:extLst>
              <a:ext uri="{FF2B5EF4-FFF2-40B4-BE49-F238E27FC236}">
                <a16:creationId xmlns:a16="http://schemas.microsoft.com/office/drawing/2014/main" id="{114CC6E1-AFB0-45E8-AC8B-FC43E9800865}"/>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697310E4-23CE-4052-A6A7-6593701434E9}"/>
              </a:ext>
            </a:extLst>
          </p:cNvPr>
          <p:cNvSpPr>
            <a:spLocks noGrp="1"/>
          </p:cNvSpPr>
          <p:nvPr>
            <p:ph type="sldNum" sz="quarter" idx="12"/>
          </p:nvPr>
        </p:nvSpPr>
        <p:spPr/>
        <p:txBody>
          <a:bodyPr/>
          <a:lstStyle/>
          <a:p>
            <a:fld id="{6D22F896-40B5-4ADD-8801-0D06FADFA095}" type="slidenum">
              <a:rPr lang="en-US" smtClean="0"/>
              <a:t>31</a:t>
            </a:fld>
            <a:endParaRPr lang="en-US" dirty="0"/>
          </a:p>
        </p:txBody>
      </p:sp>
    </p:spTree>
    <p:extLst>
      <p:ext uri="{BB962C8B-B14F-4D97-AF65-F5344CB8AC3E}">
        <p14:creationId xmlns:p14="http://schemas.microsoft.com/office/powerpoint/2010/main" val="32697331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F9B2B-E1F9-47B3-9F63-EEA947F5365E}"/>
              </a:ext>
            </a:extLst>
          </p:cNvPr>
          <p:cNvSpPr>
            <a:spLocks noGrp="1"/>
          </p:cNvSpPr>
          <p:nvPr>
            <p:ph type="title"/>
          </p:nvPr>
        </p:nvSpPr>
        <p:spPr/>
        <p:txBody>
          <a:bodyPr/>
          <a:lstStyle/>
          <a:p>
            <a:r>
              <a:rPr lang="en-US" dirty="0"/>
              <a:t>Blower flow control</a:t>
            </a:r>
          </a:p>
        </p:txBody>
      </p:sp>
      <p:sp>
        <p:nvSpPr>
          <p:cNvPr id="3" name="Content Placeholder 2">
            <a:extLst>
              <a:ext uri="{FF2B5EF4-FFF2-40B4-BE49-F238E27FC236}">
                <a16:creationId xmlns:a16="http://schemas.microsoft.com/office/drawing/2014/main" id="{298555FC-9874-4012-AD3A-926FF44FC713}"/>
              </a:ext>
            </a:extLst>
          </p:cNvPr>
          <p:cNvSpPr>
            <a:spLocks noGrp="1"/>
          </p:cNvSpPr>
          <p:nvPr>
            <p:ph sz="quarter" idx="13"/>
          </p:nvPr>
        </p:nvSpPr>
        <p:spPr/>
        <p:txBody>
          <a:bodyPr>
            <a:normAutofit/>
          </a:bodyPr>
          <a:lstStyle/>
          <a:p>
            <a:r>
              <a:rPr lang="en-US" dirty="0"/>
              <a:t>Blower flow rate normally controlled by two methods</a:t>
            </a:r>
          </a:p>
          <a:p>
            <a:pPr lvl="1"/>
            <a:r>
              <a:rPr lang="en-US" dirty="0"/>
              <a:t>Blower speed</a:t>
            </a:r>
          </a:p>
          <a:p>
            <a:pPr lvl="1"/>
            <a:r>
              <a:rPr lang="en-US" dirty="0"/>
              <a:t>Dampers</a:t>
            </a:r>
          </a:p>
          <a:p>
            <a:pPr lvl="2"/>
            <a:r>
              <a:rPr lang="en-US" dirty="0"/>
              <a:t>Often called “vacuum breakers”</a:t>
            </a:r>
          </a:p>
          <a:p>
            <a:pPr lvl="2"/>
            <a:r>
              <a:rPr lang="en-US" dirty="0"/>
              <a:t>The system design should always have some method of minimum flow</a:t>
            </a:r>
          </a:p>
          <a:p>
            <a:pPr lvl="3"/>
            <a:r>
              <a:rPr lang="en-US" dirty="0"/>
              <a:t>System Design</a:t>
            </a:r>
          </a:p>
          <a:p>
            <a:pPr lvl="3"/>
            <a:r>
              <a:rPr lang="en-US" dirty="0"/>
              <a:t>Travel stop to prevent complete closure</a:t>
            </a:r>
          </a:p>
          <a:p>
            <a:pPr lvl="2"/>
            <a:r>
              <a:rPr lang="en-US" dirty="0"/>
              <a:t>installed on the inlet of the blower</a:t>
            </a:r>
          </a:p>
          <a:p>
            <a:pPr marL="457200" lvl="1" indent="0">
              <a:buNone/>
            </a:pPr>
            <a:endParaRPr lang="en-US" dirty="0"/>
          </a:p>
          <a:p>
            <a:pPr lvl="2"/>
            <a:endParaRPr lang="en-US" dirty="0"/>
          </a:p>
        </p:txBody>
      </p:sp>
      <p:sp>
        <p:nvSpPr>
          <p:cNvPr id="4" name="Date Placeholder 3">
            <a:extLst>
              <a:ext uri="{FF2B5EF4-FFF2-40B4-BE49-F238E27FC236}">
                <a16:creationId xmlns:a16="http://schemas.microsoft.com/office/drawing/2014/main" id="{3BC60CFF-808A-4E9C-BE7C-054716F67914}"/>
              </a:ext>
            </a:extLst>
          </p:cNvPr>
          <p:cNvSpPr>
            <a:spLocks noGrp="1"/>
          </p:cNvSpPr>
          <p:nvPr>
            <p:ph type="dt" sz="half" idx="10"/>
          </p:nvPr>
        </p:nvSpPr>
        <p:spPr/>
        <p:txBody>
          <a:bodyPr/>
          <a:lstStyle/>
          <a:p>
            <a:fld id="{BCC410E9-14CB-4971-A262-87E2D1B0231D}" type="datetime1">
              <a:rPr lang="en-US" smtClean="0"/>
              <a:t>2/21/2018</a:t>
            </a:fld>
            <a:endParaRPr lang="en-US" dirty="0"/>
          </a:p>
        </p:txBody>
      </p:sp>
      <p:sp>
        <p:nvSpPr>
          <p:cNvPr id="5" name="Footer Placeholder 4">
            <a:extLst>
              <a:ext uri="{FF2B5EF4-FFF2-40B4-BE49-F238E27FC236}">
                <a16:creationId xmlns:a16="http://schemas.microsoft.com/office/drawing/2014/main" id="{6B78D822-8D3C-4BA1-9336-88D9D68FF149}"/>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8670FAF7-DE72-407A-B67F-B39AF803C994}"/>
              </a:ext>
            </a:extLst>
          </p:cNvPr>
          <p:cNvSpPr>
            <a:spLocks noGrp="1"/>
          </p:cNvSpPr>
          <p:nvPr>
            <p:ph type="sldNum" sz="quarter" idx="12"/>
          </p:nvPr>
        </p:nvSpPr>
        <p:spPr/>
        <p:txBody>
          <a:bodyPr/>
          <a:lstStyle/>
          <a:p>
            <a:fld id="{6D22F896-40B5-4ADD-8801-0D06FADFA095}" type="slidenum">
              <a:rPr lang="en-US" smtClean="0"/>
              <a:t>32</a:t>
            </a:fld>
            <a:endParaRPr lang="en-US" dirty="0"/>
          </a:p>
        </p:txBody>
      </p:sp>
    </p:spTree>
    <p:extLst>
      <p:ext uri="{BB962C8B-B14F-4D97-AF65-F5344CB8AC3E}">
        <p14:creationId xmlns:p14="http://schemas.microsoft.com/office/powerpoint/2010/main" val="2892061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68CA0CD-C221-40AE-ABD1-EDA2E27EF462}"/>
              </a:ext>
            </a:extLst>
          </p:cNvPr>
          <p:cNvSpPr>
            <a:spLocks noGrp="1"/>
          </p:cNvSpPr>
          <p:nvPr>
            <p:ph type="title"/>
          </p:nvPr>
        </p:nvSpPr>
        <p:spPr/>
        <p:txBody>
          <a:bodyPr/>
          <a:lstStyle/>
          <a:p>
            <a:r>
              <a:rPr lang="en-US" dirty="0"/>
              <a:t>Common Blower operating issues</a:t>
            </a:r>
          </a:p>
        </p:txBody>
      </p:sp>
      <p:sp>
        <p:nvSpPr>
          <p:cNvPr id="5" name="Content Placeholder 4">
            <a:extLst>
              <a:ext uri="{FF2B5EF4-FFF2-40B4-BE49-F238E27FC236}">
                <a16:creationId xmlns:a16="http://schemas.microsoft.com/office/drawing/2014/main" id="{71E16018-31C3-4621-B1EA-033AC314F76F}"/>
              </a:ext>
            </a:extLst>
          </p:cNvPr>
          <p:cNvSpPr>
            <a:spLocks noGrp="1"/>
          </p:cNvSpPr>
          <p:nvPr>
            <p:ph sz="quarter" idx="13"/>
          </p:nvPr>
        </p:nvSpPr>
        <p:spPr>
          <a:xfrm>
            <a:off x="913774" y="2367092"/>
            <a:ext cx="5106026" cy="3911045"/>
          </a:xfrm>
        </p:spPr>
        <p:txBody>
          <a:bodyPr/>
          <a:lstStyle/>
          <a:p>
            <a:r>
              <a:rPr lang="en-US" dirty="0"/>
              <a:t>Dirt/moisture</a:t>
            </a:r>
          </a:p>
          <a:p>
            <a:pPr lvl="1"/>
            <a:r>
              <a:rPr lang="en-US" dirty="0"/>
              <a:t>Dirt/moisture accumulates on the rotors</a:t>
            </a:r>
          </a:p>
          <a:p>
            <a:pPr lvl="2"/>
            <a:r>
              <a:rPr lang="en-US" sz="1800" dirty="0"/>
              <a:t>Vibration</a:t>
            </a:r>
          </a:p>
          <a:p>
            <a:pPr lvl="2"/>
            <a:r>
              <a:rPr lang="en-US" sz="1800" dirty="0"/>
              <a:t>Erosion of rotors </a:t>
            </a:r>
          </a:p>
          <a:p>
            <a:pPr lvl="2"/>
            <a:r>
              <a:rPr lang="en-US" sz="1800" dirty="0"/>
              <a:t>Increases weight</a:t>
            </a:r>
          </a:p>
          <a:p>
            <a:pPr lvl="2"/>
            <a:r>
              <a:rPr lang="en-US" sz="1800" dirty="0"/>
              <a:t>Requires more energy input</a:t>
            </a:r>
          </a:p>
          <a:p>
            <a:pPr lvl="2"/>
            <a:r>
              <a:rPr lang="en-US" sz="1800" dirty="0"/>
              <a:t>Reduces efficiency</a:t>
            </a:r>
          </a:p>
          <a:p>
            <a:pPr lvl="2"/>
            <a:r>
              <a:rPr lang="en-US" sz="1800" dirty="0"/>
              <a:t>Loss of seal</a:t>
            </a:r>
          </a:p>
          <a:p>
            <a:pPr lvl="2"/>
            <a:endParaRPr lang="en-US" dirty="0"/>
          </a:p>
        </p:txBody>
      </p:sp>
      <p:sp>
        <p:nvSpPr>
          <p:cNvPr id="6" name="Content Placeholder 5">
            <a:extLst>
              <a:ext uri="{FF2B5EF4-FFF2-40B4-BE49-F238E27FC236}">
                <a16:creationId xmlns:a16="http://schemas.microsoft.com/office/drawing/2014/main" id="{E5A97C29-3D7E-49CB-AB29-159A43C574DE}"/>
              </a:ext>
            </a:extLst>
          </p:cNvPr>
          <p:cNvSpPr>
            <a:spLocks noGrp="1"/>
          </p:cNvSpPr>
          <p:nvPr>
            <p:ph sz="quarter" idx="14"/>
          </p:nvPr>
        </p:nvSpPr>
        <p:spPr/>
        <p:txBody>
          <a:bodyPr/>
          <a:lstStyle/>
          <a:p>
            <a:r>
              <a:rPr lang="en-US" dirty="0"/>
              <a:t>Balance/vibration issues</a:t>
            </a:r>
          </a:p>
          <a:p>
            <a:r>
              <a:rPr lang="en-US" dirty="0"/>
              <a:t>Bearing failure</a:t>
            </a:r>
          </a:p>
          <a:p>
            <a:r>
              <a:rPr lang="en-US" dirty="0"/>
              <a:t>Corrosion</a:t>
            </a:r>
          </a:p>
          <a:p>
            <a:endParaRPr lang="en-US" dirty="0"/>
          </a:p>
          <a:p>
            <a:r>
              <a:rPr lang="en-US" dirty="0"/>
              <a:t>Damper issues</a:t>
            </a:r>
          </a:p>
        </p:txBody>
      </p:sp>
      <p:sp>
        <p:nvSpPr>
          <p:cNvPr id="2" name="Date Placeholder 1">
            <a:extLst>
              <a:ext uri="{FF2B5EF4-FFF2-40B4-BE49-F238E27FC236}">
                <a16:creationId xmlns:a16="http://schemas.microsoft.com/office/drawing/2014/main" id="{46127206-71D8-4272-B57D-EA7301FD134E}"/>
              </a:ext>
            </a:extLst>
          </p:cNvPr>
          <p:cNvSpPr>
            <a:spLocks noGrp="1"/>
          </p:cNvSpPr>
          <p:nvPr>
            <p:ph type="dt" sz="half" idx="10"/>
          </p:nvPr>
        </p:nvSpPr>
        <p:spPr/>
        <p:txBody>
          <a:bodyPr/>
          <a:lstStyle/>
          <a:p>
            <a:fld id="{BF5B8236-F453-4EFC-8367-2E56EC8298A1}" type="datetime1">
              <a:rPr lang="en-US" smtClean="0"/>
              <a:t>2/21/2018</a:t>
            </a:fld>
            <a:endParaRPr lang="en-US" dirty="0"/>
          </a:p>
        </p:txBody>
      </p:sp>
      <p:sp>
        <p:nvSpPr>
          <p:cNvPr id="3" name="Footer Placeholder 2">
            <a:extLst>
              <a:ext uri="{FF2B5EF4-FFF2-40B4-BE49-F238E27FC236}">
                <a16:creationId xmlns:a16="http://schemas.microsoft.com/office/drawing/2014/main" id="{D3FA634C-0C93-4C1F-8E03-3B593BA9B649}"/>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44A4E091-2B9B-4097-A952-0E0A61FE5A62}"/>
              </a:ext>
            </a:extLst>
          </p:cNvPr>
          <p:cNvSpPr>
            <a:spLocks noGrp="1"/>
          </p:cNvSpPr>
          <p:nvPr>
            <p:ph type="sldNum" sz="quarter" idx="12"/>
          </p:nvPr>
        </p:nvSpPr>
        <p:spPr/>
        <p:txBody>
          <a:bodyPr/>
          <a:lstStyle/>
          <a:p>
            <a:fld id="{6D22F896-40B5-4ADD-8801-0D06FADFA095}" type="slidenum">
              <a:rPr lang="en-US" smtClean="0"/>
              <a:t>33</a:t>
            </a:fld>
            <a:endParaRPr lang="en-US" dirty="0"/>
          </a:p>
        </p:txBody>
      </p:sp>
    </p:spTree>
    <p:extLst>
      <p:ext uri="{BB962C8B-B14F-4D97-AF65-F5344CB8AC3E}">
        <p14:creationId xmlns:p14="http://schemas.microsoft.com/office/powerpoint/2010/main" val="30886489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8B460-5AE3-47F5-B728-2C792F70D290}"/>
              </a:ext>
            </a:extLst>
          </p:cNvPr>
          <p:cNvSpPr>
            <a:spLocks noGrp="1"/>
          </p:cNvSpPr>
          <p:nvPr>
            <p:ph type="title"/>
          </p:nvPr>
        </p:nvSpPr>
        <p:spPr/>
        <p:txBody>
          <a:bodyPr/>
          <a:lstStyle/>
          <a:p>
            <a:r>
              <a:rPr lang="en-US" dirty="0"/>
              <a:t>ISA Symbols</a:t>
            </a:r>
          </a:p>
        </p:txBody>
      </p:sp>
      <p:sp>
        <p:nvSpPr>
          <p:cNvPr id="3" name="Content Placeholder 2">
            <a:extLst>
              <a:ext uri="{FF2B5EF4-FFF2-40B4-BE49-F238E27FC236}">
                <a16:creationId xmlns:a16="http://schemas.microsoft.com/office/drawing/2014/main" id="{30D2C4A4-C89C-482A-B998-95C8D01A8A2D}"/>
              </a:ext>
            </a:extLst>
          </p:cNvPr>
          <p:cNvSpPr>
            <a:spLocks noGrp="1"/>
          </p:cNvSpPr>
          <p:nvPr>
            <p:ph sz="quarter" idx="13"/>
          </p:nvPr>
        </p:nvSpPr>
        <p:spPr/>
        <p:txBody>
          <a:bodyPr/>
          <a:lstStyle/>
          <a:p>
            <a:r>
              <a:rPr lang="en-US" dirty="0"/>
              <a:t>Fans</a:t>
            </a:r>
          </a:p>
        </p:txBody>
      </p:sp>
      <p:sp>
        <p:nvSpPr>
          <p:cNvPr id="4" name="Content Placeholder 3">
            <a:extLst>
              <a:ext uri="{FF2B5EF4-FFF2-40B4-BE49-F238E27FC236}">
                <a16:creationId xmlns:a16="http://schemas.microsoft.com/office/drawing/2014/main" id="{5ABF357F-9CC7-4CCB-A3D2-F3188C16B7B9}"/>
              </a:ext>
            </a:extLst>
          </p:cNvPr>
          <p:cNvSpPr>
            <a:spLocks noGrp="1"/>
          </p:cNvSpPr>
          <p:nvPr>
            <p:ph sz="quarter" idx="14"/>
          </p:nvPr>
        </p:nvSpPr>
        <p:spPr/>
        <p:txBody>
          <a:bodyPr/>
          <a:lstStyle/>
          <a:p>
            <a:r>
              <a:rPr lang="en-US" dirty="0"/>
              <a:t>Blowers</a:t>
            </a:r>
          </a:p>
          <a:p>
            <a:endParaRPr lang="en-US" dirty="0"/>
          </a:p>
        </p:txBody>
      </p:sp>
      <p:pic>
        <p:nvPicPr>
          <p:cNvPr id="5" name="Picture 4">
            <a:extLst>
              <a:ext uri="{FF2B5EF4-FFF2-40B4-BE49-F238E27FC236}">
                <a16:creationId xmlns:a16="http://schemas.microsoft.com/office/drawing/2014/main" id="{61736738-B616-4E89-BE65-C528962DC2A2}"/>
              </a:ext>
            </a:extLst>
          </p:cNvPr>
          <p:cNvPicPr>
            <a:picLocks noChangeAspect="1"/>
          </p:cNvPicPr>
          <p:nvPr/>
        </p:nvPicPr>
        <p:blipFill>
          <a:blip r:embed="rId2"/>
          <a:stretch>
            <a:fillRect/>
          </a:stretch>
        </p:blipFill>
        <p:spPr>
          <a:xfrm>
            <a:off x="1685629" y="3020326"/>
            <a:ext cx="2533113" cy="2923271"/>
          </a:xfrm>
          <a:prstGeom prst="rect">
            <a:avLst/>
          </a:prstGeom>
        </p:spPr>
      </p:pic>
      <p:pic>
        <p:nvPicPr>
          <p:cNvPr id="7" name="Picture 6">
            <a:extLst>
              <a:ext uri="{FF2B5EF4-FFF2-40B4-BE49-F238E27FC236}">
                <a16:creationId xmlns:a16="http://schemas.microsoft.com/office/drawing/2014/main" id="{A48865C5-9B2B-44DC-93E7-1D9BB53BD784}"/>
              </a:ext>
            </a:extLst>
          </p:cNvPr>
          <p:cNvPicPr>
            <a:picLocks noChangeAspect="1"/>
          </p:cNvPicPr>
          <p:nvPr/>
        </p:nvPicPr>
        <p:blipFill>
          <a:blip r:embed="rId3"/>
          <a:stretch>
            <a:fillRect/>
          </a:stretch>
        </p:blipFill>
        <p:spPr>
          <a:xfrm>
            <a:off x="7368988" y="3020326"/>
            <a:ext cx="2958220" cy="3309522"/>
          </a:xfrm>
          <a:prstGeom prst="rect">
            <a:avLst/>
          </a:prstGeom>
        </p:spPr>
      </p:pic>
      <p:sp>
        <p:nvSpPr>
          <p:cNvPr id="6" name="Date Placeholder 5">
            <a:extLst>
              <a:ext uri="{FF2B5EF4-FFF2-40B4-BE49-F238E27FC236}">
                <a16:creationId xmlns:a16="http://schemas.microsoft.com/office/drawing/2014/main" id="{B1286257-9409-4EF0-B68A-01684E29CAB6}"/>
              </a:ext>
            </a:extLst>
          </p:cNvPr>
          <p:cNvSpPr>
            <a:spLocks noGrp="1"/>
          </p:cNvSpPr>
          <p:nvPr>
            <p:ph type="dt" sz="half" idx="10"/>
          </p:nvPr>
        </p:nvSpPr>
        <p:spPr/>
        <p:txBody>
          <a:bodyPr/>
          <a:lstStyle/>
          <a:p>
            <a:fld id="{0988A4EE-8A56-4E7F-83AF-CEF5A93F498A}" type="datetime1">
              <a:rPr lang="en-US" smtClean="0"/>
              <a:t>2/21/2018</a:t>
            </a:fld>
            <a:endParaRPr lang="en-US" dirty="0"/>
          </a:p>
        </p:txBody>
      </p:sp>
      <p:sp>
        <p:nvSpPr>
          <p:cNvPr id="8" name="Footer Placeholder 7">
            <a:extLst>
              <a:ext uri="{FF2B5EF4-FFF2-40B4-BE49-F238E27FC236}">
                <a16:creationId xmlns:a16="http://schemas.microsoft.com/office/drawing/2014/main" id="{273CCBDB-5ED2-4D61-93EB-A9F438B5FE15}"/>
              </a:ext>
            </a:extLst>
          </p:cNvPr>
          <p:cNvSpPr>
            <a:spLocks noGrp="1"/>
          </p:cNvSpPr>
          <p:nvPr>
            <p:ph type="ftr" sz="quarter" idx="11"/>
          </p:nvPr>
        </p:nvSpPr>
        <p:spPr/>
        <p:txBody>
          <a:bodyPr/>
          <a:lstStyle/>
          <a:p>
            <a:r>
              <a:rPr lang="en-US"/>
              <a:t>ICC Process Operations             ENGT-1220 Rev A</a:t>
            </a:r>
            <a:endParaRPr lang="en-US" dirty="0"/>
          </a:p>
        </p:txBody>
      </p:sp>
      <p:sp>
        <p:nvSpPr>
          <p:cNvPr id="9" name="Slide Number Placeholder 8">
            <a:extLst>
              <a:ext uri="{FF2B5EF4-FFF2-40B4-BE49-F238E27FC236}">
                <a16:creationId xmlns:a16="http://schemas.microsoft.com/office/drawing/2014/main" id="{CD27331D-6C88-4ACA-B97A-BBD8A7048B00}"/>
              </a:ext>
            </a:extLst>
          </p:cNvPr>
          <p:cNvSpPr>
            <a:spLocks noGrp="1"/>
          </p:cNvSpPr>
          <p:nvPr>
            <p:ph type="sldNum" sz="quarter" idx="12"/>
          </p:nvPr>
        </p:nvSpPr>
        <p:spPr/>
        <p:txBody>
          <a:bodyPr/>
          <a:lstStyle/>
          <a:p>
            <a:fld id="{6D22F896-40B5-4ADD-8801-0D06FADFA095}" type="slidenum">
              <a:rPr lang="en-US" smtClean="0"/>
              <a:t>34</a:t>
            </a:fld>
            <a:endParaRPr lang="en-US" dirty="0"/>
          </a:p>
        </p:txBody>
      </p:sp>
    </p:spTree>
    <p:extLst>
      <p:ext uri="{BB962C8B-B14F-4D97-AF65-F5344CB8AC3E}">
        <p14:creationId xmlns:p14="http://schemas.microsoft.com/office/powerpoint/2010/main" val="2721861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547D1-358D-4F8E-90C5-9FCE86AAAA3A}"/>
              </a:ext>
            </a:extLst>
          </p:cNvPr>
          <p:cNvSpPr>
            <a:spLocks noGrp="1"/>
          </p:cNvSpPr>
          <p:nvPr>
            <p:ph type="title"/>
          </p:nvPr>
        </p:nvSpPr>
        <p:spPr/>
        <p:txBody>
          <a:bodyPr/>
          <a:lstStyle/>
          <a:p>
            <a:r>
              <a:rPr lang="en-US" dirty="0"/>
              <a:t>Displacement</a:t>
            </a:r>
            <a:br>
              <a:rPr lang="en-US" dirty="0"/>
            </a:br>
            <a:endParaRPr lang="en-US" dirty="0"/>
          </a:p>
        </p:txBody>
      </p:sp>
      <p:pic>
        <p:nvPicPr>
          <p:cNvPr id="5" name="Content Placeholder 4">
            <a:extLst>
              <a:ext uri="{FF2B5EF4-FFF2-40B4-BE49-F238E27FC236}">
                <a16:creationId xmlns:a16="http://schemas.microsoft.com/office/drawing/2014/main" id="{07C6674E-78FD-44A6-B7CA-5E19DC93FA55}"/>
              </a:ext>
            </a:extLst>
          </p:cNvPr>
          <p:cNvPicPr>
            <a:picLocks noGrp="1" noChangeAspect="1"/>
          </p:cNvPicPr>
          <p:nvPr>
            <p:ph sz="quarter" idx="13"/>
          </p:nvPr>
        </p:nvPicPr>
        <p:blipFill>
          <a:blip r:embed="rId2"/>
          <a:stretch>
            <a:fillRect/>
          </a:stretch>
        </p:blipFill>
        <p:spPr>
          <a:xfrm>
            <a:off x="3752625" y="3143230"/>
            <a:ext cx="3352800" cy="2524125"/>
          </a:xfrm>
          <a:prstGeom prst="rect">
            <a:avLst/>
          </a:prstGeom>
        </p:spPr>
      </p:pic>
      <p:sp>
        <p:nvSpPr>
          <p:cNvPr id="6" name="Rectangle 5">
            <a:extLst>
              <a:ext uri="{FF2B5EF4-FFF2-40B4-BE49-F238E27FC236}">
                <a16:creationId xmlns:a16="http://schemas.microsoft.com/office/drawing/2014/main" id="{54410CF7-111C-47DC-99EF-B8DAD0A11079}"/>
              </a:ext>
            </a:extLst>
          </p:cNvPr>
          <p:cNvSpPr/>
          <p:nvPr/>
        </p:nvSpPr>
        <p:spPr>
          <a:xfrm>
            <a:off x="3202996" y="2136296"/>
            <a:ext cx="4957896" cy="646331"/>
          </a:xfrm>
          <a:prstGeom prst="rect">
            <a:avLst/>
          </a:prstGeom>
        </p:spPr>
        <p:txBody>
          <a:bodyPr wrap="none">
            <a:spAutoFit/>
          </a:bodyPr>
          <a:lstStyle/>
          <a:p>
            <a:r>
              <a:rPr lang="en-US" dirty="0">
                <a:hlinkClick r:id="rId3"/>
              </a:rPr>
              <a:t>https://www.youtube.com/watch?v=4OJTN0M1DBk</a:t>
            </a:r>
            <a:endParaRPr lang="en-US" dirty="0"/>
          </a:p>
          <a:p>
            <a:endParaRPr lang="en-US" dirty="0"/>
          </a:p>
        </p:txBody>
      </p:sp>
      <p:sp>
        <p:nvSpPr>
          <p:cNvPr id="3" name="Date Placeholder 2">
            <a:extLst>
              <a:ext uri="{FF2B5EF4-FFF2-40B4-BE49-F238E27FC236}">
                <a16:creationId xmlns:a16="http://schemas.microsoft.com/office/drawing/2014/main" id="{7A754D14-97D6-485B-8EAF-FABD26BE945E}"/>
              </a:ext>
            </a:extLst>
          </p:cNvPr>
          <p:cNvSpPr>
            <a:spLocks noGrp="1"/>
          </p:cNvSpPr>
          <p:nvPr>
            <p:ph type="dt" sz="half" idx="10"/>
          </p:nvPr>
        </p:nvSpPr>
        <p:spPr/>
        <p:txBody>
          <a:bodyPr/>
          <a:lstStyle/>
          <a:p>
            <a:fld id="{C2ECF00E-5EA3-487F-9839-79EB9BFC48E6}" type="datetime1">
              <a:rPr lang="en-US" smtClean="0"/>
              <a:t>2/21/2018</a:t>
            </a:fld>
            <a:endParaRPr lang="en-US" dirty="0"/>
          </a:p>
        </p:txBody>
      </p:sp>
      <p:sp>
        <p:nvSpPr>
          <p:cNvPr id="4" name="Footer Placeholder 3">
            <a:extLst>
              <a:ext uri="{FF2B5EF4-FFF2-40B4-BE49-F238E27FC236}">
                <a16:creationId xmlns:a16="http://schemas.microsoft.com/office/drawing/2014/main" id="{9BD5F850-C83B-46A4-BB04-688EF777C444}"/>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6C53ACAA-3BDC-4452-B262-9D4D2C1696E9}"/>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3881970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42BBF-DE5E-494E-9F01-D7619D84A42F}"/>
              </a:ext>
            </a:extLst>
          </p:cNvPr>
          <p:cNvSpPr>
            <a:spLocks noGrp="1"/>
          </p:cNvSpPr>
          <p:nvPr>
            <p:ph type="title"/>
          </p:nvPr>
        </p:nvSpPr>
        <p:spPr/>
        <p:txBody>
          <a:bodyPr/>
          <a:lstStyle/>
          <a:p>
            <a:r>
              <a:rPr lang="en-US" dirty="0"/>
              <a:t>Industrial Fans &amp; blowers</a:t>
            </a:r>
          </a:p>
        </p:txBody>
      </p:sp>
      <p:sp>
        <p:nvSpPr>
          <p:cNvPr id="3" name="Content Placeholder 2">
            <a:extLst>
              <a:ext uri="{FF2B5EF4-FFF2-40B4-BE49-F238E27FC236}">
                <a16:creationId xmlns:a16="http://schemas.microsoft.com/office/drawing/2014/main" id="{059245B0-5E73-4583-865A-DC793E176445}"/>
              </a:ext>
            </a:extLst>
          </p:cNvPr>
          <p:cNvSpPr>
            <a:spLocks noGrp="1"/>
          </p:cNvSpPr>
          <p:nvPr>
            <p:ph sz="quarter" idx="13"/>
          </p:nvPr>
        </p:nvSpPr>
        <p:spPr>
          <a:xfrm>
            <a:off x="913774" y="2367092"/>
            <a:ext cx="10363826" cy="3646433"/>
          </a:xfrm>
        </p:spPr>
        <p:txBody>
          <a:bodyPr>
            <a:normAutofit/>
          </a:bodyPr>
          <a:lstStyle/>
          <a:p>
            <a:r>
              <a:rPr lang="en-US" dirty="0"/>
              <a:t>Used to transfer large to very large quantities of gas at low pressure (&lt;50PSI)</a:t>
            </a:r>
          </a:p>
          <a:p>
            <a:r>
              <a:rPr lang="en-US" dirty="0"/>
              <a:t>A Lot of people use the terms “fan”, “blower” and “compressor” interchangeably</a:t>
            </a:r>
          </a:p>
          <a:p>
            <a:pPr lvl="1"/>
            <a:r>
              <a:rPr lang="en-US" dirty="0"/>
              <a:t>Evan though there are some significant differences</a:t>
            </a:r>
          </a:p>
          <a:p>
            <a:endParaRPr lang="en-US" dirty="0"/>
          </a:p>
        </p:txBody>
      </p:sp>
      <p:sp>
        <p:nvSpPr>
          <p:cNvPr id="4" name="Date Placeholder 3">
            <a:extLst>
              <a:ext uri="{FF2B5EF4-FFF2-40B4-BE49-F238E27FC236}">
                <a16:creationId xmlns:a16="http://schemas.microsoft.com/office/drawing/2014/main" id="{CF372F83-CEFE-4498-92C7-9C402D32BA55}"/>
              </a:ext>
            </a:extLst>
          </p:cNvPr>
          <p:cNvSpPr>
            <a:spLocks noGrp="1"/>
          </p:cNvSpPr>
          <p:nvPr>
            <p:ph type="dt" sz="half" idx="10"/>
          </p:nvPr>
        </p:nvSpPr>
        <p:spPr/>
        <p:txBody>
          <a:bodyPr/>
          <a:lstStyle/>
          <a:p>
            <a:fld id="{39B5975A-8A45-4D56-9A9B-BC2B2BBC979A}" type="datetime1">
              <a:rPr lang="en-US" smtClean="0"/>
              <a:t>2/21/2018</a:t>
            </a:fld>
            <a:endParaRPr lang="en-US" dirty="0"/>
          </a:p>
        </p:txBody>
      </p:sp>
      <p:sp>
        <p:nvSpPr>
          <p:cNvPr id="5" name="Footer Placeholder 4">
            <a:extLst>
              <a:ext uri="{FF2B5EF4-FFF2-40B4-BE49-F238E27FC236}">
                <a16:creationId xmlns:a16="http://schemas.microsoft.com/office/drawing/2014/main" id="{3CB17A40-4549-452A-89DA-FE473973C227}"/>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7CEB530E-2CAE-4A23-AC12-EEF6101DD9BD}"/>
              </a:ext>
            </a:extLst>
          </p:cNvPr>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2994014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ircle(in)">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F8A34-B587-4A72-AA1A-ED9064C37A46}"/>
              </a:ext>
            </a:extLst>
          </p:cNvPr>
          <p:cNvSpPr>
            <a:spLocks noGrp="1"/>
          </p:cNvSpPr>
          <p:nvPr>
            <p:ph type="title"/>
          </p:nvPr>
        </p:nvSpPr>
        <p:spPr/>
        <p:txBody>
          <a:bodyPr/>
          <a:lstStyle/>
          <a:p>
            <a:r>
              <a:rPr lang="en-US" dirty="0"/>
              <a:t>Industrial fans</a:t>
            </a:r>
          </a:p>
        </p:txBody>
      </p:sp>
      <p:sp>
        <p:nvSpPr>
          <p:cNvPr id="3" name="Content Placeholder 2">
            <a:extLst>
              <a:ext uri="{FF2B5EF4-FFF2-40B4-BE49-F238E27FC236}">
                <a16:creationId xmlns:a16="http://schemas.microsoft.com/office/drawing/2014/main" id="{E8CC6828-3EC1-4D77-B0C3-986AFD47B60C}"/>
              </a:ext>
            </a:extLst>
          </p:cNvPr>
          <p:cNvSpPr>
            <a:spLocks noGrp="1"/>
          </p:cNvSpPr>
          <p:nvPr>
            <p:ph sz="quarter" idx="13"/>
          </p:nvPr>
        </p:nvSpPr>
        <p:spPr/>
        <p:txBody>
          <a:bodyPr/>
          <a:lstStyle/>
          <a:p>
            <a:r>
              <a:rPr lang="en-US" dirty="0"/>
              <a:t>Fans</a:t>
            </a:r>
          </a:p>
          <a:p>
            <a:pPr lvl="1"/>
            <a:r>
              <a:rPr lang="en-US" dirty="0"/>
              <a:t>Generally slow to medium speed</a:t>
            </a:r>
          </a:p>
          <a:p>
            <a:pPr lvl="2"/>
            <a:r>
              <a:rPr lang="en-US" dirty="0"/>
              <a:t>100 – 1800Rpm (most common 300-500rpm)</a:t>
            </a:r>
          </a:p>
          <a:p>
            <a:pPr lvl="1"/>
            <a:r>
              <a:rPr lang="en-US" dirty="0"/>
              <a:t>Outlet Pressures &lt;5PSI</a:t>
            </a:r>
          </a:p>
          <a:p>
            <a:pPr lvl="1"/>
            <a:r>
              <a:rPr lang="en-US" dirty="0"/>
              <a:t>Can be used to pull a small partial vacuum</a:t>
            </a:r>
          </a:p>
          <a:p>
            <a:r>
              <a:rPr lang="en-US" dirty="0"/>
              <a:t>Fan Types</a:t>
            </a:r>
          </a:p>
          <a:p>
            <a:pPr lvl="1"/>
            <a:r>
              <a:rPr lang="en-US" dirty="0"/>
              <a:t>Radial</a:t>
            </a:r>
          </a:p>
          <a:p>
            <a:pPr lvl="1"/>
            <a:r>
              <a:rPr lang="en-US" dirty="0"/>
              <a:t>axial</a:t>
            </a:r>
          </a:p>
          <a:p>
            <a:endParaRPr lang="en-US" dirty="0"/>
          </a:p>
        </p:txBody>
      </p:sp>
      <p:sp>
        <p:nvSpPr>
          <p:cNvPr id="4" name="Date Placeholder 3">
            <a:extLst>
              <a:ext uri="{FF2B5EF4-FFF2-40B4-BE49-F238E27FC236}">
                <a16:creationId xmlns:a16="http://schemas.microsoft.com/office/drawing/2014/main" id="{F678071B-63AA-4E99-9512-92BBCCC5B756}"/>
              </a:ext>
            </a:extLst>
          </p:cNvPr>
          <p:cNvSpPr>
            <a:spLocks noGrp="1"/>
          </p:cNvSpPr>
          <p:nvPr>
            <p:ph type="dt" sz="half" idx="10"/>
          </p:nvPr>
        </p:nvSpPr>
        <p:spPr/>
        <p:txBody>
          <a:bodyPr/>
          <a:lstStyle/>
          <a:p>
            <a:fld id="{C46026F6-D37C-43E9-A173-442C5CBF046D}" type="datetime1">
              <a:rPr lang="en-US" smtClean="0"/>
              <a:t>2/21/2018</a:t>
            </a:fld>
            <a:endParaRPr lang="en-US" dirty="0"/>
          </a:p>
        </p:txBody>
      </p:sp>
      <p:sp>
        <p:nvSpPr>
          <p:cNvPr id="5" name="Footer Placeholder 4">
            <a:extLst>
              <a:ext uri="{FF2B5EF4-FFF2-40B4-BE49-F238E27FC236}">
                <a16:creationId xmlns:a16="http://schemas.microsoft.com/office/drawing/2014/main" id="{228309B6-6623-46A9-BEEE-02FFCFB7CBB7}"/>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7101252F-2D6E-44B0-AE5B-7E6085F96AA7}"/>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3407695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heel(1)">
                                      <p:cBhvr>
                                        <p:cTn id="20" dur="20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nodeType="clickEffect">
                                  <p:stCondLst>
                                    <p:cond delay="0"/>
                                  </p:stCondLst>
                                  <p:childTnLst>
                                    <p:animScale>
                                      <p:cBhvr>
                                        <p:cTn id="24" dur="2000" fill="hold"/>
                                        <p:tgtEl>
                                          <p:spTgt spid="3">
                                            <p:txEl>
                                              <p:pRg st="6" end="6"/>
                                            </p:txEl>
                                          </p:spTgt>
                                        </p:tgtEl>
                                      </p:cBhvr>
                                      <p:by x="150000" y="150000"/>
                                    </p:animScale>
                                  </p:childTnLst>
                                </p:cTn>
                              </p:par>
                              <p:par>
                                <p:cTn id="25" presetID="6" presetClass="emph" presetSubtype="0" fill="hold" nodeType="withEffect">
                                  <p:stCondLst>
                                    <p:cond delay="0"/>
                                  </p:stCondLst>
                                  <p:childTnLst>
                                    <p:animScale>
                                      <p:cBhvr>
                                        <p:cTn id="26" dur="2000" fill="hold"/>
                                        <p:tgtEl>
                                          <p:spTgt spid="3">
                                            <p:txEl>
                                              <p:pRg st="7" end="7"/>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33C49-BD22-4DF8-99AC-C2819E9CB026}"/>
              </a:ext>
            </a:extLst>
          </p:cNvPr>
          <p:cNvSpPr>
            <a:spLocks noGrp="1"/>
          </p:cNvSpPr>
          <p:nvPr>
            <p:ph type="title"/>
          </p:nvPr>
        </p:nvSpPr>
        <p:spPr/>
        <p:txBody>
          <a:bodyPr/>
          <a:lstStyle/>
          <a:p>
            <a:r>
              <a:rPr lang="en-US" dirty="0"/>
              <a:t>radial Fans</a:t>
            </a:r>
          </a:p>
        </p:txBody>
      </p:sp>
      <p:sp>
        <p:nvSpPr>
          <p:cNvPr id="3" name="Content Placeholder 2">
            <a:extLst>
              <a:ext uri="{FF2B5EF4-FFF2-40B4-BE49-F238E27FC236}">
                <a16:creationId xmlns:a16="http://schemas.microsoft.com/office/drawing/2014/main" id="{B5607060-1C7F-4869-9D5E-9CD07F3AF126}"/>
              </a:ext>
            </a:extLst>
          </p:cNvPr>
          <p:cNvSpPr>
            <a:spLocks noGrp="1"/>
          </p:cNvSpPr>
          <p:nvPr>
            <p:ph sz="quarter" idx="13"/>
          </p:nvPr>
        </p:nvSpPr>
        <p:spPr/>
        <p:txBody>
          <a:bodyPr/>
          <a:lstStyle/>
          <a:p>
            <a:r>
              <a:rPr lang="en-US" dirty="0"/>
              <a:t>Radial (wheel) fans</a:t>
            </a:r>
          </a:p>
          <a:p>
            <a:r>
              <a:rPr lang="en-US" dirty="0"/>
              <a:t>Large impeller (wheel)</a:t>
            </a:r>
          </a:p>
          <a:p>
            <a:r>
              <a:rPr lang="en-US" dirty="0"/>
              <a:t>Works on centrifugal force</a:t>
            </a:r>
          </a:p>
          <a:p>
            <a:r>
              <a:rPr lang="en-US" dirty="0"/>
              <a:t>Typical applications</a:t>
            </a:r>
          </a:p>
          <a:p>
            <a:pPr lvl="1"/>
            <a:r>
              <a:rPr lang="en-US" dirty="0"/>
              <a:t>Heater &amp; Boiler induced draft (ID) &amp; Forced draft (</a:t>
            </a:r>
            <a:r>
              <a:rPr lang="en-US" dirty="0" err="1"/>
              <a:t>Fd</a:t>
            </a:r>
            <a:r>
              <a:rPr lang="en-US" dirty="0"/>
              <a:t>)</a:t>
            </a:r>
          </a:p>
          <a:p>
            <a:pPr lvl="1"/>
            <a:r>
              <a:rPr lang="en-US" dirty="0"/>
              <a:t>boiler over fire air (</a:t>
            </a:r>
            <a:r>
              <a:rPr lang="en-US" dirty="0" err="1"/>
              <a:t>ofa</a:t>
            </a:r>
            <a:r>
              <a:rPr lang="en-US" dirty="0"/>
              <a:t>)</a:t>
            </a:r>
          </a:p>
          <a:p>
            <a:pPr lvl="1"/>
            <a:r>
              <a:rPr lang="en-US" dirty="0"/>
              <a:t>Pollution control air handling</a:t>
            </a:r>
          </a:p>
        </p:txBody>
      </p:sp>
      <p:sp>
        <p:nvSpPr>
          <p:cNvPr id="4" name="Date Placeholder 3">
            <a:extLst>
              <a:ext uri="{FF2B5EF4-FFF2-40B4-BE49-F238E27FC236}">
                <a16:creationId xmlns:a16="http://schemas.microsoft.com/office/drawing/2014/main" id="{76987BC0-B9EC-4D85-980F-1AD134350B47}"/>
              </a:ext>
            </a:extLst>
          </p:cNvPr>
          <p:cNvSpPr>
            <a:spLocks noGrp="1"/>
          </p:cNvSpPr>
          <p:nvPr>
            <p:ph type="dt" sz="half" idx="10"/>
          </p:nvPr>
        </p:nvSpPr>
        <p:spPr/>
        <p:txBody>
          <a:bodyPr/>
          <a:lstStyle/>
          <a:p>
            <a:fld id="{503FEB55-8D1B-42F4-ABA6-98F078CBBEA9}" type="datetime1">
              <a:rPr lang="en-US" smtClean="0"/>
              <a:t>2/21/2018</a:t>
            </a:fld>
            <a:endParaRPr lang="en-US" dirty="0"/>
          </a:p>
        </p:txBody>
      </p:sp>
      <p:sp>
        <p:nvSpPr>
          <p:cNvPr id="5" name="Footer Placeholder 4">
            <a:extLst>
              <a:ext uri="{FF2B5EF4-FFF2-40B4-BE49-F238E27FC236}">
                <a16:creationId xmlns:a16="http://schemas.microsoft.com/office/drawing/2014/main" id="{4F087631-7457-4E3E-BCD9-BF8CDD92BFDE}"/>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CF2AD2C1-E5A1-41AA-A173-62CDBB1A8540}"/>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3571436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C69AC-6637-4B6C-AE95-9AF7B399F2AD}"/>
              </a:ext>
            </a:extLst>
          </p:cNvPr>
          <p:cNvSpPr>
            <a:spLocks noGrp="1"/>
          </p:cNvSpPr>
          <p:nvPr>
            <p:ph type="title"/>
          </p:nvPr>
        </p:nvSpPr>
        <p:spPr>
          <a:xfrm>
            <a:off x="913775" y="618517"/>
            <a:ext cx="3722771" cy="1596177"/>
          </a:xfrm>
        </p:spPr>
        <p:txBody>
          <a:bodyPr/>
          <a:lstStyle/>
          <a:p>
            <a:pPr algn="l"/>
            <a:r>
              <a:rPr lang="en-US" dirty="0"/>
              <a:t>Generic Boiler </a:t>
            </a:r>
            <a:br>
              <a:rPr lang="en-US" dirty="0"/>
            </a:br>
            <a:r>
              <a:rPr lang="en-US" dirty="0"/>
              <a:t>arrangement</a:t>
            </a:r>
          </a:p>
        </p:txBody>
      </p:sp>
      <p:pic>
        <p:nvPicPr>
          <p:cNvPr id="5" name="Picture 4">
            <a:extLst>
              <a:ext uri="{FF2B5EF4-FFF2-40B4-BE49-F238E27FC236}">
                <a16:creationId xmlns:a16="http://schemas.microsoft.com/office/drawing/2014/main" id="{5D6ABB32-5BC2-4C5D-BE5A-56E258085522}"/>
              </a:ext>
            </a:extLst>
          </p:cNvPr>
          <p:cNvPicPr>
            <a:picLocks noChangeAspect="1"/>
          </p:cNvPicPr>
          <p:nvPr/>
        </p:nvPicPr>
        <p:blipFill>
          <a:blip r:embed="rId2"/>
          <a:stretch>
            <a:fillRect/>
          </a:stretch>
        </p:blipFill>
        <p:spPr>
          <a:xfrm>
            <a:off x="4335332" y="618517"/>
            <a:ext cx="6143625" cy="5848350"/>
          </a:xfrm>
          <a:prstGeom prst="rect">
            <a:avLst/>
          </a:prstGeom>
        </p:spPr>
      </p:pic>
      <p:sp>
        <p:nvSpPr>
          <p:cNvPr id="3" name="Date Placeholder 2">
            <a:extLst>
              <a:ext uri="{FF2B5EF4-FFF2-40B4-BE49-F238E27FC236}">
                <a16:creationId xmlns:a16="http://schemas.microsoft.com/office/drawing/2014/main" id="{8A9DA2D2-F8C3-4801-A643-216AC1870C45}"/>
              </a:ext>
            </a:extLst>
          </p:cNvPr>
          <p:cNvSpPr>
            <a:spLocks noGrp="1"/>
          </p:cNvSpPr>
          <p:nvPr>
            <p:ph type="dt" sz="half" idx="10"/>
          </p:nvPr>
        </p:nvSpPr>
        <p:spPr/>
        <p:txBody>
          <a:bodyPr/>
          <a:lstStyle/>
          <a:p>
            <a:fld id="{FE426B3F-4719-4E5B-AD27-9E4FF3CB4822}" type="datetime1">
              <a:rPr lang="en-US" smtClean="0"/>
              <a:t>2/21/2018</a:t>
            </a:fld>
            <a:endParaRPr lang="en-US" dirty="0"/>
          </a:p>
        </p:txBody>
      </p:sp>
      <p:sp>
        <p:nvSpPr>
          <p:cNvPr id="4" name="Footer Placeholder 3">
            <a:extLst>
              <a:ext uri="{FF2B5EF4-FFF2-40B4-BE49-F238E27FC236}">
                <a16:creationId xmlns:a16="http://schemas.microsoft.com/office/drawing/2014/main" id="{B574BB0E-5E71-4FE8-AAEC-7EA233CACCAB}"/>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25E5D493-A1BC-49FA-BB36-81A81B1ABF3E}"/>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4216501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3FFED9-AA75-4379-A253-A5BB84561185}"/>
              </a:ext>
            </a:extLst>
          </p:cNvPr>
          <p:cNvPicPr>
            <a:picLocks noChangeAspect="1"/>
          </p:cNvPicPr>
          <p:nvPr/>
        </p:nvPicPr>
        <p:blipFill>
          <a:blip r:embed="rId2"/>
          <a:stretch>
            <a:fillRect/>
          </a:stretch>
        </p:blipFill>
        <p:spPr>
          <a:xfrm>
            <a:off x="5889172" y="3834668"/>
            <a:ext cx="3929742" cy="2471710"/>
          </a:xfrm>
          <a:prstGeom prst="rect">
            <a:avLst/>
          </a:prstGeom>
        </p:spPr>
      </p:pic>
      <p:pic>
        <p:nvPicPr>
          <p:cNvPr id="5" name="Picture 4">
            <a:extLst>
              <a:ext uri="{FF2B5EF4-FFF2-40B4-BE49-F238E27FC236}">
                <a16:creationId xmlns:a16="http://schemas.microsoft.com/office/drawing/2014/main" id="{DE85E7FE-DB56-4C81-BD85-0CF0B0804B54}"/>
              </a:ext>
            </a:extLst>
          </p:cNvPr>
          <p:cNvPicPr>
            <a:picLocks noChangeAspect="1"/>
          </p:cNvPicPr>
          <p:nvPr/>
        </p:nvPicPr>
        <p:blipFill>
          <a:blip r:embed="rId3"/>
          <a:stretch>
            <a:fillRect/>
          </a:stretch>
        </p:blipFill>
        <p:spPr>
          <a:xfrm>
            <a:off x="6174889" y="846660"/>
            <a:ext cx="4000276" cy="2652357"/>
          </a:xfrm>
          <a:prstGeom prst="rect">
            <a:avLst/>
          </a:prstGeom>
        </p:spPr>
      </p:pic>
      <p:pic>
        <p:nvPicPr>
          <p:cNvPr id="7" name="Picture 6">
            <a:extLst>
              <a:ext uri="{FF2B5EF4-FFF2-40B4-BE49-F238E27FC236}">
                <a16:creationId xmlns:a16="http://schemas.microsoft.com/office/drawing/2014/main" id="{70CB9D11-71BD-440D-8C33-87B51ECD249B}"/>
              </a:ext>
            </a:extLst>
          </p:cNvPr>
          <p:cNvPicPr>
            <a:picLocks noChangeAspect="1"/>
          </p:cNvPicPr>
          <p:nvPr/>
        </p:nvPicPr>
        <p:blipFill>
          <a:blip r:embed="rId4"/>
          <a:stretch>
            <a:fillRect/>
          </a:stretch>
        </p:blipFill>
        <p:spPr>
          <a:xfrm>
            <a:off x="1060397" y="1527586"/>
            <a:ext cx="4334995" cy="2600997"/>
          </a:xfrm>
          <a:prstGeom prst="rect">
            <a:avLst/>
          </a:prstGeom>
        </p:spPr>
      </p:pic>
      <p:sp>
        <p:nvSpPr>
          <p:cNvPr id="2" name="Date Placeholder 1">
            <a:extLst>
              <a:ext uri="{FF2B5EF4-FFF2-40B4-BE49-F238E27FC236}">
                <a16:creationId xmlns:a16="http://schemas.microsoft.com/office/drawing/2014/main" id="{3DFB0229-7990-40D5-ACFA-A1F6ED65D9BB}"/>
              </a:ext>
            </a:extLst>
          </p:cNvPr>
          <p:cNvSpPr>
            <a:spLocks noGrp="1"/>
          </p:cNvSpPr>
          <p:nvPr>
            <p:ph type="dt" sz="half" idx="10"/>
          </p:nvPr>
        </p:nvSpPr>
        <p:spPr/>
        <p:txBody>
          <a:bodyPr/>
          <a:lstStyle/>
          <a:p>
            <a:fld id="{5EF2B661-D612-40B0-A93C-1493430C77F8}" type="datetime1">
              <a:rPr lang="en-US" smtClean="0"/>
              <a:t>2/21/2018</a:t>
            </a:fld>
            <a:endParaRPr lang="en-US" dirty="0"/>
          </a:p>
        </p:txBody>
      </p:sp>
      <p:sp>
        <p:nvSpPr>
          <p:cNvPr id="4" name="Footer Placeholder 3">
            <a:extLst>
              <a:ext uri="{FF2B5EF4-FFF2-40B4-BE49-F238E27FC236}">
                <a16:creationId xmlns:a16="http://schemas.microsoft.com/office/drawing/2014/main" id="{1D441F24-FA84-4E5B-800B-C4668E6C833A}"/>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785EF7EB-D562-4D9B-AF77-68B3B98AB17C}"/>
              </a:ext>
            </a:extLst>
          </p:cNvPr>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647480088"/>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1530</TotalTime>
  <Words>1026</Words>
  <Application>Microsoft Office PowerPoint</Application>
  <PresentationFormat>Widescreen</PresentationFormat>
  <Paragraphs>252</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Tw Cen MT</vt:lpstr>
      <vt:lpstr>Droplet</vt:lpstr>
      <vt:lpstr>Technical I Rotating Equipment Part I</vt:lpstr>
      <vt:lpstr>Rotating equipment </vt:lpstr>
      <vt:lpstr>Two important concepts</vt:lpstr>
      <vt:lpstr>Displacement </vt:lpstr>
      <vt:lpstr>Industrial Fans &amp; blowers</vt:lpstr>
      <vt:lpstr>Industrial fans</vt:lpstr>
      <vt:lpstr>radial Fans</vt:lpstr>
      <vt:lpstr>Generic Boiler  arrangement</vt:lpstr>
      <vt:lpstr>PowerPoint Presentation</vt:lpstr>
      <vt:lpstr>Fan design</vt:lpstr>
      <vt:lpstr>Over hung</vt:lpstr>
      <vt:lpstr>Center hung</vt:lpstr>
      <vt:lpstr>Fan Impeller Design</vt:lpstr>
      <vt:lpstr>PowerPoint Presentation</vt:lpstr>
      <vt:lpstr>Centrifugal Performance curve</vt:lpstr>
      <vt:lpstr>Centrifugal fan performance curves</vt:lpstr>
      <vt:lpstr>radial Fan flow control</vt:lpstr>
      <vt:lpstr>Dampers</vt:lpstr>
      <vt:lpstr>axial Fans</vt:lpstr>
      <vt:lpstr>PowerPoint Presentation</vt:lpstr>
      <vt:lpstr>PowerPoint Presentation</vt:lpstr>
      <vt:lpstr>axial Fan flow control</vt:lpstr>
      <vt:lpstr>PowerPoint Presentation</vt:lpstr>
      <vt:lpstr>Common Fan operating issues</vt:lpstr>
      <vt:lpstr>Common Fan operating issues</vt:lpstr>
      <vt:lpstr>Loss of mass event</vt:lpstr>
      <vt:lpstr>PowerPoint Presentation</vt:lpstr>
      <vt:lpstr>Common damper operating issues</vt:lpstr>
      <vt:lpstr>Industrial blowers</vt:lpstr>
      <vt:lpstr>Industrial blowers</vt:lpstr>
      <vt:lpstr>Industrial blowers</vt:lpstr>
      <vt:lpstr>Blower flow control</vt:lpstr>
      <vt:lpstr>Common Blower operating issues</vt:lpstr>
      <vt:lpstr>ISA Symbols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Raiche</dc:creator>
  <cp:lastModifiedBy>Thomas Raiche</cp:lastModifiedBy>
  <cp:revision>85</cp:revision>
  <dcterms:created xsi:type="dcterms:W3CDTF">2017-08-22T13:26:40Z</dcterms:created>
  <dcterms:modified xsi:type="dcterms:W3CDTF">2018-02-21T22:01:05Z</dcterms:modified>
</cp:coreProperties>
</file>