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9" r:id="rId1"/>
  </p:sldMasterIdLst>
  <p:notesMasterIdLst>
    <p:notesMasterId r:id="rId61"/>
  </p:notesMasterIdLst>
  <p:sldIdLst>
    <p:sldId id="257" r:id="rId2"/>
    <p:sldId id="259" r:id="rId3"/>
    <p:sldId id="339" r:id="rId4"/>
    <p:sldId id="332" r:id="rId5"/>
    <p:sldId id="280" r:id="rId6"/>
    <p:sldId id="281" r:id="rId7"/>
    <p:sldId id="282" r:id="rId8"/>
    <p:sldId id="283" r:id="rId9"/>
    <p:sldId id="284" r:id="rId10"/>
    <p:sldId id="333" r:id="rId11"/>
    <p:sldId id="273" r:id="rId12"/>
    <p:sldId id="325" r:id="rId13"/>
    <p:sldId id="260" r:id="rId14"/>
    <p:sldId id="326" r:id="rId15"/>
    <p:sldId id="327" r:id="rId16"/>
    <p:sldId id="329" r:id="rId17"/>
    <p:sldId id="328" r:id="rId18"/>
    <p:sldId id="330" r:id="rId19"/>
    <p:sldId id="320" r:id="rId20"/>
    <p:sldId id="319" r:id="rId21"/>
    <p:sldId id="334" r:id="rId22"/>
    <p:sldId id="324" r:id="rId23"/>
    <p:sldId id="335" r:id="rId24"/>
    <p:sldId id="331" r:id="rId25"/>
    <p:sldId id="337" r:id="rId26"/>
    <p:sldId id="338" r:id="rId27"/>
    <p:sldId id="340" r:id="rId28"/>
    <p:sldId id="289" r:id="rId29"/>
    <p:sldId id="350" r:id="rId30"/>
    <p:sldId id="288" r:id="rId31"/>
    <p:sldId id="290" r:id="rId32"/>
    <p:sldId id="292" r:id="rId33"/>
    <p:sldId id="294" r:id="rId34"/>
    <p:sldId id="295" r:id="rId35"/>
    <p:sldId id="296" r:id="rId36"/>
    <p:sldId id="349" r:id="rId37"/>
    <p:sldId id="342" r:id="rId38"/>
    <p:sldId id="299" r:id="rId39"/>
    <p:sldId id="351" r:id="rId40"/>
    <p:sldId id="261" r:id="rId41"/>
    <p:sldId id="262" r:id="rId42"/>
    <p:sldId id="263" r:id="rId43"/>
    <p:sldId id="318" r:id="rId44"/>
    <p:sldId id="317" r:id="rId45"/>
    <p:sldId id="321" r:id="rId46"/>
    <p:sldId id="264" r:id="rId47"/>
    <p:sldId id="265" r:id="rId48"/>
    <p:sldId id="266" r:id="rId49"/>
    <p:sldId id="267" r:id="rId50"/>
    <p:sldId id="301" r:id="rId51"/>
    <p:sldId id="303" r:id="rId52"/>
    <p:sldId id="305" r:id="rId53"/>
    <p:sldId id="307" r:id="rId54"/>
    <p:sldId id="309" r:id="rId55"/>
    <p:sldId id="311" r:id="rId56"/>
    <p:sldId id="312" r:id="rId57"/>
    <p:sldId id="313" r:id="rId58"/>
    <p:sldId id="315" r:id="rId59"/>
    <p:sldId id="316"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94660"/>
  </p:normalViewPr>
  <p:slideViewPr>
    <p:cSldViewPr snapToGrid="0">
      <p:cViewPr varScale="1">
        <p:scale>
          <a:sx n="72" d="100"/>
          <a:sy n="72" d="100"/>
        </p:scale>
        <p:origin x="72" y="462"/>
      </p:cViewPr>
      <p:guideLst/>
    </p:cSldViewPr>
  </p:slideViewPr>
  <p:notesTextViewPr>
    <p:cViewPr>
      <p:scale>
        <a:sx n="1" d="1"/>
        <a:sy n="1" d="1"/>
      </p:scale>
      <p:origin x="0" y="0"/>
    </p:cViewPr>
  </p:notesTextViewPr>
  <p:sorterViewPr>
    <p:cViewPr>
      <p:scale>
        <a:sx n="100" d="100"/>
        <a:sy n="100" d="100"/>
      </p:scale>
      <p:origin x="0" y="-69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4223FF-177F-4240-A018-D490D7A31F44}"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01088E-8D80-44F5-B260-7DD84A9C3B2C}" type="slidenum">
              <a:rPr lang="en-US" smtClean="0"/>
              <a:t>‹#›</a:t>
            </a:fld>
            <a:endParaRPr lang="en-US"/>
          </a:p>
        </p:txBody>
      </p:sp>
    </p:spTree>
    <p:extLst>
      <p:ext uri="{BB962C8B-B14F-4D97-AF65-F5344CB8AC3E}">
        <p14:creationId xmlns:p14="http://schemas.microsoft.com/office/powerpoint/2010/main" val="3202726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1993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Centrifugal pumps are designed to pump liquids not gases. Any centrifugal pump (even a self-priming pump) will not start pumping unless at least the first stage (such as in a multistage vertical pump) is full of liquid. When pumping a liquid with an excessive amount of entrained air, the air/gas tends to be centrifuged inward towards the eye of the impeller, eventually blocking any liquid flow through the pump (air binding it). If this only happens occasionally, the pump has a positive suction pressure (flooded suction), and the flow stoppage can be quickly detected, stopping and restarting the pump can clear up the air binding.</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3267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Imellers</a:t>
            </a:r>
            <a:r>
              <a:rPr lang="en-US" dirty="0"/>
              <a:t> and propellers </a:t>
            </a:r>
            <a:r>
              <a:rPr lang="en-US" dirty="0" err="1"/>
              <a:t>baldes</a:t>
            </a:r>
            <a:r>
              <a:rPr lang="en-US" dirty="0"/>
              <a:t> move through a fluid, low pressure areas are formed as the fluid accelerates around and</a:t>
            </a:r>
            <a:r>
              <a:rPr lang="en-US" baseline="0" dirty="0"/>
              <a:t> moves past the blades. The faster the blades move, the lower the pressure around it can become. As it reaches vapor pressure, the fluid vaporizes and forms small bubbles of gas. This is cavitation. When the bubbles collapse later, they typically cause very strong local shock waves in the fluid, which may be audible and may even damage the blades. </a:t>
            </a:r>
          </a:p>
          <a:p>
            <a:endParaRPr lang="en-US" baseline="0" dirty="0"/>
          </a:p>
          <a:p>
            <a:r>
              <a:rPr lang="en-US" baseline="0" dirty="0"/>
              <a:t>Impellers – go so fast that it lowers the pressure in the impeller on the trailing edge. Water bubbles trail, leading edge of the </a:t>
            </a:r>
            <a:r>
              <a:rPr lang="en-US" baseline="0" dirty="0" err="1"/>
              <a:t>enxt</a:t>
            </a:r>
            <a:r>
              <a:rPr lang="en-US" baseline="0" dirty="0"/>
              <a:t> blades the bubble causing it to collapse.</a:t>
            </a:r>
          </a:p>
          <a:p>
            <a:endParaRPr lang="en-US" baseline="0" dirty="0"/>
          </a:p>
          <a:p>
            <a:r>
              <a:rPr lang="en-US" baseline="0" dirty="0"/>
              <a:t>Formation and subsequent collapse of vapor bubbles due to water velocity and thus dynamic pressure getting so high that static  pressure drops below the saturation pressure for the temperature for the temp of the fluid.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5958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Impellers and </a:t>
            </a:r>
            <a:r>
              <a:rPr lang="en-US"/>
              <a:t>propellers blades </a:t>
            </a:r>
            <a:r>
              <a:rPr lang="en-US" dirty="0"/>
              <a:t>move through a fluid, low pressure areas are formed as the fluid accelerates around and</a:t>
            </a:r>
            <a:r>
              <a:rPr lang="en-US" baseline="0" dirty="0"/>
              <a:t> moves past the blades. The faster the blades move, the lower the pressure around it can become. As it reaches vapor pressure, the fluid vaporizes and forms small bubbles of gas. This is cavitation. When the bubbles collapse later, they typically cause very strong local shock waves in the fluid, which may be audible and may even damage the blades. </a:t>
            </a:r>
          </a:p>
          <a:p>
            <a:endParaRPr lang="en-US" baseline="0" dirty="0"/>
          </a:p>
          <a:p>
            <a:r>
              <a:rPr lang="en-US" baseline="0" dirty="0"/>
              <a:t>Impellers – go so fast that it lowers the pressure in the impeller on the trailing edge. Water bubbles trail, leading edge of the </a:t>
            </a:r>
            <a:r>
              <a:rPr lang="en-US" baseline="0" dirty="0" err="1"/>
              <a:t>enxt</a:t>
            </a:r>
            <a:r>
              <a:rPr lang="en-US" baseline="0" dirty="0"/>
              <a:t> blades the bubble causing it to collapse.</a:t>
            </a:r>
          </a:p>
          <a:p>
            <a:endParaRPr lang="en-US" baseline="0" dirty="0"/>
          </a:p>
          <a:p>
            <a:r>
              <a:rPr lang="en-US" baseline="0" dirty="0"/>
              <a:t>Formation and subsequent collapse of vapor bubbles due to water velocity and thus dynamic pressure getting so high that static  pressure drops below the saturation pressure for the temperature for the temp of the fluid.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8911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Imellers</a:t>
            </a:r>
            <a:r>
              <a:rPr lang="en-US" dirty="0"/>
              <a:t> and propellers </a:t>
            </a:r>
            <a:r>
              <a:rPr lang="en-US" dirty="0" err="1"/>
              <a:t>baldes</a:t>
            </a:r>
            <a:r>
              <a:rPr lang="en-US" dirty="0"/>
              <a:t> move through a fluid, low pressure areas are formed as the fluid accelerates around and</a:t>
            </a:r>
            <a:r>
              <a:rPr lang="en-US" baseline="0" dirty="0"/>
              <a:t> moves past the blades. The faster the blades move, the lower the pressure around it can become. As it reaches vapor pressure, the fluid vaporizes and forms small bubbles of gas. This is cavitation. When the bubbles collapse later, they typically cause very strong local shock waves in the fluid, which may be audible and may even damage the blades. </a:t>
            </a:r>
          </a:p>
          <a:p>
            <a:endParaRPr lang="en-US" baseline="0" dirty="0"/>
          </a:p>
          <a:p>
            <a:r>
              <a:rPr lang="en-US" baseline="0" dirty="0"/>
              <a:t>Impellers – go so fast that it lowers the pressure in the impeller on the trailing edge. Water bubbles trail, leading edge of the </a:t>
            </a:r>
            <a:r>
              <a:rPr lang="en-US" baseline="0" dirty="0" err="1"/>
              <a:t>enxt</a:t>
            </a:r>
            <a:r>
              <a:rPr lang="en-US" baseline="0" dirty="0"/>
              <a:t> blades the bubble causing it to collapse.</a:t>
            </a:r>
          </a:p>
          <a:p>
            <a:endParaRPr lang="en-US" baseline="0" dirty="0"/>
          </a:p>
          <a:p>
            <a:r>
              <a:rPr lang="en-US" baseline="0" dirty="0"/>
              <a:t>Formation and subsequent collapse of vapor bubbles due to water velocity and thus dynamic pressure getting so high that static  pressure drops below the saturation pressure for the temperature for the temp of the fluid.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9951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Jig</a:t>
            </a:r>
            <a:r>
              <a:rPr lang="en-US" baseline="0" dirty="0"/>
              <a:t> </a:t>
            </a:r>
            <a:r>
              <a:rPr lang="en-US" dirty="0"/>
              <a:t>Rocks like at Mag</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526C65-CB7E-465F-9CA3-D9DA4C7D38E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7137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604932B1-C2AA-40A4-A637-2E696F2159CB}" type="datetime1">
              <a:rPr lang="en-US" smtClean="0"/>
              <a:t>2/21/2018</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r>
              <a:rPr lang="en-US"/>
              <a:t>ICC Process Operations             ENGT-1220 Rev A</a:t>
            </a: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388B73C-A03A-40BA-8F06-0B7DE6C76CC5}"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24662221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948CA7-E194-4262-92F8-B7F697C638A0}" type="datetime1">
              <a:rPr lang="en-US" smtClean="0"/>
              <a:t>2/21/2018</a:t>
            </a:fld>
            <a:endParaRPr lang="en-US"/>
          </a:p>
        </p:txBody>
      </p:sp>
      <p:sp>
        <p:nvSpPr>
          <p:cNvPr id="5" name="Footer Placeholder 4"/>
          <p:cNvSpPr>
            <a:spLocks noGrp="1"/>
          </p:cNvSpPr>
          <p:nvPr>
            <p:ph type="ftr" sz="quarter" idx="11"/>
          </p:nvPr>
        </p:nvSpPr>
        <p:spPr/>
        <p:txBody>
          <a:bodyPr/>
          <a:lstStyle/>
          <a:p>
            <a:r>
              <a:rPr lang="en-US"/>
              <a:t>ICC Process Operations             ENGT-1220 Rev A</a:t>
            </a:r>
          </a:p>
        </p:txBody>
      </p:sp>
      <p:sp>
        <p:nvSpPr>
          <p:cNvPr id="6" name="Slide Number Placeholder 5"/>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1132035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B8C3C3-B522-4900-83A9-825C73E233DC}" type="datetime1">
              <a:rPr lang="en-US" smtClean="0"/>
              <a:t>2/21/2018</a:t>
            </a:fld>
            <a:endParaRPr lang="en-US"/>
          </a:p>
        </p:txBody>
      </p:sp>
      <p:sp>
        <p:nvSpPr>
          <p:cNvPr id="5" name="Footer Placeholder 4"/>
          <p:cNvSpPr>
            <a:spLocks noGrp="1"/>
          </p:cNvSpPr>
          <p:nvPr>
            <p:ph type="ftr" sz="quarter" idx="11"/>
          </p:nvPr>
        </p:nvSpPr>
        <p:spPr/>
        <p:txBody>
          <a:bodyPr/>
          <a:lstStyle/>
          <a:p>
            <a:r>
              <a:rPr lang="en-US"/>
              <a:t>ICC Process Operations             ENGT-1220 Rev A</a:t>
            </a:r>
          </a:p>
        </p:txBody>
      </p:sp>
      <p:sp>
        <p:nvSpPr>
          <p:cNvPr id="6" name="Slide Number Placeholder 5"/>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2906990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2A078-D24F-4894-96BE-6E1103CC7C3A}" type="datetime1">
              <a:rPr lang="en-US" smtClean="0"/>
              <a:t>2/21/2018</a:t>
            </a:fld>
            <a:endParaRPr lang="en-US"/>
          </a:p>
        </p:txBody>
      </p:sp>
      <p:sp>
        <p:nvSpPr>
          <p:cNvPr id="5" name="Footer Placeholder 4"/>
          <p:cNvSpPr>
            <a:spLocks noGrp="1"/>
          </p:cNvSpPr>
          <p:nvPr>
            <p:ph type="ftr" sz="quarter" idx="11"/>
          </p:nvPr>
        </p:nvSpPr>
        <p:spPr/>
        <p:txBody>
          <a:bodyPr/>
          <a:lstStyle/>
          <a:p>
            <a:r>
              <a:rPr lang="en-US"/>
              <a:t>ICC Process Operations             ENGT-1220 Rev A</a:t>
            </a:r>
          </a:p>
        </p:txBody>
      </p:sp>
      <p:sp>
        <p:nvSpPr>
          <p:cNvPr id="6" name="Slide Number Placeholder 5"/>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1023604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B0C8983-B10F-43CB-8CC1-43F6D2D2CAF9}" type="datetime1">
              <a:rPr lang="en-US" smtClean="0"/>
              <a:t>2/21/2018</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r>
              <a:rPr lang="en-US"/>
              <a:t>ICC Process Operations             ENGT-1220 Rev A</a:t>
            </a: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388B73C-A03A-40BA-8F06-0B7DE6C76CC5}"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76567583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A436E9-5850-4EC6-BAE7-EAD42F3CDB19}" type="datetime1">
              <a:rPr lang="en-US" smtClean="0"/>
              <a:t>2/21/2018</a:t>
            </a:fld>
            <a:endParaRPr lang="en-US"/>
          </a:p>
        </p:txBody>
      </p:sp>
      <p:sp>
        <p:nvSpPr>
          <p:cNvPr id="6" name="Footer Placeholder 5"/>
          <p:cNvSpPr>
            <a:spLocks noGrp="1"/>
          </p:cNvSpPr>
          <p:nvPr>
            <p:ph type="ftr" sz="quarter" idx="11"/>
          </p:nvPr>
        </p:nvSpPr>
        <p:spPr/>
        <p:txBody>
          <a:bodyPr/>
          <a:lstStyle/>
          <a:p>
            <a:r>
              <a:rPr lang="en-US"/>
              <a:t>ICC Process Operations             ENGT-1220 Rev A</a:t>
            </a:r>
          </a:p>
        </p:txBody>
      </p:sp>
      <p:sp>
        <p:nvSpPr>
          <p:cNvPr id="7" name="Slide Number Placeholder 6"/>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3809902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54A86C-7366-465E-8339-E0F2105B06CE}" type="datetime1">
              <a:rPr lang="en-US" smtClean="0"/>
              <a:t>2/21/2018</a:t>
            </a:fld>
            <a:endParaRPr lang="en-US"/>
          </a:p>
        </p:txBody>
      </p:sp>
      <p:sp>
        <p:nvSpPr>
          <p:cNvPr id="8" name="Footer Placeholder 7"/>
          <p:cNvSpPr>
            <a:spLocks noGrp="1"/>
          </p:cNvSpPr>
          <p:nvPr>
            <p:ph type="ftr" sz="quarter" idx="11"/>
          </p:nvPr>
        </p:nvSpPr>
        <p:spPr/>
        <p:txBody>
          <a:bodyPr/>
          <a:lstStyle/>
          <a:p>
            <a:r>
              <a:rPr lang="en-US"/>
              <a:t>ICC Process Operations             ENGT-1220 Rev A</a:t>
            </a:r>
          </a:p>
        </p:txBody>
      </p:sp>
      <p:sp>
        <p:nvSpPr>
          <p:cNvPr id="9" name="Slide Number Placeholder 8"/>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2306794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92D06F1-49A9-4BE0-9338-BFA4F4451BC6}" type="datetime1">
              <a:rPr lang="en-US" smtClean="0"/>
              <a:t>2/21/2018</a:t>
            </a:fld>
            <a:endParaRPr lang="en-US"/>
          </a:p>
        </p:txBody>
      </p:sp>
      <p:sp>
        <p:nvSpPr>
          <p:cNvPr id="4" name="Footer Placeholder 3"/>
          <p:cNvSpPr>
            <a:spLocks noGrp="1"/>
          </p:cNvSpPr>
          <p:nvPr>
            <p:ph type="ftr" sz="quarter" idx="11"/>
          </p:nvPr>
        </p:nvSpPr>
        <p:spPr/>
        <p:txBody>
          <a:bodyPr/>
          <a:lstStyle/>
          <a:p>
            <a:r>
              <a:rPr lang="en-US"/>
              <a:t>ICC Process Operations             ENGT-1220 Rev A</a:t>
            </a:r>
          </a:p>
        </p:txBody>
      </p:sp>
      <p:sp>
        <p:nvSpPr>
          <p:cNvPr id="5" name="Slide Number Placeholder 4"/>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3449086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A3CE20-976D-4D35-914C-81A12A605E32}" type="datetime1">
              <a:rPr lang="en-US" smtClean="0"/>
              <a:t>2/21/2018</a:t>
            </a:fld>
            <a:endParaRPr lang="en-US"/>
          </a:p>
        </p:txBody>
      </p:sp>
      <p:sp>
        <p:nvSpPr>
          <p:cNvPr id="3" name="Footer Placeholder 2"/>
          <p:cNvSpPr>
            <a:spLocks noGrp="1"/>
          </p:cNvSpPr>
          <p:nvPr>
            <p:ph type="ftr" sz="quarter" idx="11"/>
          </p:nvPr>
        </p:nvSpPr>
        <p:spPr/>
        <p:txBody>
          <a:bodyPr/>
          <a:lstStyle/>
          <a:p>
            <a:r>
              <a:rPr lang="en-US"/>
              <a:t>ICC Process Operations             ENGT-1220 Rev A</a:t>
            </a:r>
          </a:p>
        </p:txBody>
      </p:sp>
      <p:sp>
        <p:nvSpPr>
          <p:cNvPr id="4" name="Slide Number Placeholder 3"/>
          <p:cNvSpPr>
            <a:spLocks noGrp="1"/>
          </p:cNvSpPr>
          <p:nvPr>
            <p:ph type="sldNum" sz="quarter" idx="12"/>
          </p:nvPr>
        </p:nvSpPr>
        <p:spPr/>
        <p:txBody>
          <a:bodyPr/>
          <a:lstStyle/>
          <a:p>
            <a:fld id="{4388B73C-A03A-40BA-8F06-0B7DE6C76CC5}" type="slidenum">
              <a:rPr lang="en-US" smtClean="0"/>
              <a:t>‹#›</a:t>
            </a:fld>
            <a:endParaRPr lang="en-US"/>
          </a:p>
        </p:txBody>
      </p:sp>
    </p:spTree>
    <p:extLst>
      <p:ext uri="{BB962C8B-B14F-4D97-AF65-F5344CB8AC3E}">
        <p14:creationId xmlns:p14="http://schemas.microsoft.com/office/powerpoint/2010/main" val="991748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71048961-85F1-40EE-8D7F-E1730F0313E7}" type="datetime1">
              <a:rPr lang="en-US" smtClean="0"/>
              <a:t>2/21/2018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ICC Process Operations             ENGT-1220 Rev A</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388B73C-A03A-40BA-8F06-0B7DE6C76CC5}"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2850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F8471CD-803C-41E9-A32B-99F8E4ECCBA3}" type="datetime1">
              <a:rPr lang="en-US" smtClean="0"/>
              <a:t>2/21/2018</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ICC Process Operations             ENGT-1220 Rev A</a:t>
            </a: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388B73C-A03A-40BA-8F06-0B7DE6C76CC5}"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44085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36155308-0AC0-4BFB-9F1E-9AEA5C72E796}" type="datetime1">
              <a:rPr lang="en-US" smtClean="0"/>
              <a:t>2/21/2018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r>
              <a:rPr lang="en-US"/>
              <a:t>ICC Process Operations             ENGT-1220 Rev A</a:t>
            </a:r>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D22F896-40B5-4ADD-8801-0D06FADFA095}"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703694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turbolab.tamu.edu/proc/pumpproc/P5/P541-47.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youtube.com/watch?v=U-uUYCFDTrc"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2434" y="1788454"/>
            <a:ext cx="9552790" cy="1385052"/>
          </a:xfrm>
        </p:spPr>
        <p:txBody>
          <a:bodyPr/>
          <a:lstStyle/>
          <a:p>
            <a:r>
              <a:rPr lang="en-US" sz="4800" dirty="0"/>
              <a:t>Rotating equipment</a:t>
            </a:r>
            <a:br>
              <a:rPr lang="en-US" dirty="0"/>
            </a:br>
            <a:r>
              <a:rPr lang="en-US" sz="2800" dirty="0"/>
              <a:t>Part IV</a:t>
            </a:r>
            <a:endParaRPr lang="en-US" dirty="0"/>
          </a:p>
        </p:txBody>
      </p:sp>
      <p:sp>
        <p:nvSpPr>
          <p:cNvPr id="3" name="Subtitle 2"/>
          <p:cNvSpPr>
            <a:spLocks noGrp="1"/>
          </p:cNvSpPr>
          <p:nvPr>
            <p:ph type="subTitle" idx="1"/>
          </p:nvPr>
        </p:nvSpPr>
        <p:spPr/>
        <p:txBody>
          <a:bodyPr/>
          <a:lstStyle/>
          <a:p>
            <a:r>
              <a:rPr lang="en-US" dirty="0"/>
              <a:t>Pump Operational Considerations </a:t>
            </a:r>
          </a:p>
        </p:txBody>
      </p:sp>
      <p:sp>
        <p:nvSpPr>
          <p:cNvPr id="4" name="Date Placeholder 3">
            <a:extLst>
              <a:ext uri="{FF2B5EF4-FFF2-40B4-BE49-F238E27FC236}">
                <a16:creationId xmlns:a16="http://schemas.microsoft.com/office/drawing/2014/main" id="{A192F36E-3FB6-4F45-8AD7-467B674E5FA6}"/>
              </a:ext>
            </a:extLst>
          </p:cNvPr>
          <p:cNvSpPr>
            <a:spLocks noGrp="1"/>
          </p:cNvSpPr>
          <p:nvPr>
            <p:ph type="dt" sz="half" idx="10"/>
          </p:nvPr>
        </p:nvSpPr>
        <p:spPr/>
        <p:txBody>
          <a:bodyPr/>
          <a:lstStyle/>
          <a:p>
            <a:fld id="{3D273D64-F180-4C7A-9D62-7A0B5D2A4F70}" type="datetime1">
              <a:rPr lang="en-US" smtClean="0"/>
              <a:t>2/21/2018</a:t>
            </a:fld>
            <a:endParaRPr lang="en-US"/>
          </a:p>
        </p:txBody>
      </p:sp>
      <p:sp>
        <p:nvSpPr>
          <p:cNvPr id="5" name="Footer Placeholder 4">
            <a:extLst>
              <a:ext uri="{FF2B5EF4-FFF2-40B4-BE49-F238E27FC236}">
                <a16:creationId xmlns:a16="http://schemas.microsoft.com/office/drawing/2014/main" id="{047D0B45-424D-47DC-B5F2-A6175ACEBDA0}"/>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9A026EF0-ACE1-48C6-9881-A1A2F17612EC}"/>
              </a:ext>
            </a:extLst>
          </p:cNvPr>
          <p:cNvSpPr>
            <a:spLocks noGrp="1"/>
          </p:cNvSpPr>
          <p:nvPr>
            <p:ph type="sldNum" sz="quarter" idx="12"/>
          </p:nvPr>
        </p:nvSpPr>
        <p:spPr/>
        <p:txBody>
          <a:bodyPr/>
          <a:lstStyle/>
          <a:p>
            <a:fld id="{4388B73C-A03A-40BA-8F06-0B7DE6C76CC5}" type="slidenum">
              <a:rPr lang="en-US" smtClean="0"/>
              <a:t>1</a:t>
            </a:fld>
            <a:endParaRPr lang="en-US"/>
          </a:p>
        </p:txBody>
      </p:sp>
      <p:pic>
        <p:nvPicPr>
          <p:cNvPr id="7" name="Picture 6">
            <a:extLst>
              <a:ext uri="{FF2B5EF4-FFF2-40B4-BE49-F238E27FC236}">
                <a16:creationId xmlns:a16="http://schemas.microsoft.com/office/drawing/2014/main" id="{4E566497-759E-4B28-8CCF-1C5FCF97C992}"/>
              </a:ext>
            </a:extLst>
          </p:cNvPr>
          <p:cNvPicPr>
            <a:picLocks noChangeAspect="1"/>
          </p:cNvPicPr>
          <p:nvPr/>
        </p:nvPicPr>
        <p:blipFill>
          <a:blip r:embed="rId2"/>
          <a:stretch>
            <a:fillRect/>
          </a:stretch>
        </p:blipFill>
        <p:spPr>
          <a:xfrm>
            <a:off x="550434" y="5594350"/>
            <a:ext cx="762000" cy="762000"/>
          </a:xfrm>
          <a:prstGeom prst="rect">
            <a:avLst/>
          </a:prstGeom>
        </p:spPr>
      </p:pic>
      <p:sp>
        <p:nvSpPr>
          <p:cNvPr id="8" name="Rectangle 7">
            <a:extLst>
              <a:ext uri="{FF2B5EF4-FFF2-40B4-BE49-F238E27FC236}">
                <a16:creationId xmlns:a16="http://schemas.microsoft.com/office/drawing/2014/main" id="{CE30C25E-8400-422C-A3E7-B274D9FF5E33}"/>
              </a:ext>
            </a:extLst>
          </p:cNvPr>
          <p:cNvSpPr/>
          <p:nvPr/>
        </p:nvSpPr>
        <p:spPr>
          <a:xfrm>
            <a:off x="1312434" y="568680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612612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Process Terms</a:t>
            </a:r>
          </a:p>
        </p:txBody>
      </p:sp>
      <p:sp>
        <p:nvSpPr>
          <p:cNvPr id="3" name="Content Placeholder 2"/>
          <p:cNvSpPr>
            <a:spLocks noGrp="1"/>
          </p:cNvSpPr>
          <p:nvPr>
            <p:ph idx="1"/>
          </p:nvPr>
        </p:nvSpPr>
        <p:spPr>
          <a:xfrm>
            <a:off x="1371600" y="1990165"/>
            <a:ext cx="9601200" cy="4252139"/>
          </a:xfrm>
        </p:spPr>
        <p:txBody>
          <a:bodyPr>
            <a:normAutofit/>
          </a:bodyPr>
          <a:lstStyle/>
          <a:p>
            <a:r>
              <a:rPr lang="en-US" dirty="0"/>
              <a:t>Velocity</a:t>
            </a:r>
          </a:p>
          <a:p>
            <a:pPr lvl="1"/>
            <a:r>
              <a:rPr lang="en-US" dirty="0">
                <a:solidFill>
                  <a:schemeClr val="tx1"/>
                </a:solidFill>
              </a:rPr>
              <a:t>The Velocity of an object is the rate of change of its position with respect to a frame of reference, and is a function of time.</a:t>
            </a:r>
          </a:p>
          <a:p>
            <a:pPr lvl="1"/>
            <a:r>
              <a:rPr lang="en-US" dirty="0" err="1">
                <a:solidFill>
                  <a:schemeClr val="tx1"/>
                </a:solidFill>
              </a:rPr>
              <a:t>ft</a:t>
            </a:r>
            <a:r>
              <a:rPr lang="en-US" dirty="0">
                <a:solidFill>
                  <a:schemeClr val="tx1"/>
                </a:solidFill>
              </a:rPr>
              <a:t>/s, m/s,</a:t>
            </a:r>
          </a:p>
          <a:p>
            <a:endParaRPr lang="en-US" dirty="0"/>
          </a:p>
          <a:p>
            <a:r>
              <a:rPr lang="en-US" dirty="0"/>
              <a:t>Friction</a:t>
            </a:r>
          </a:p>
          <a:p>
            <a:pPr lvl="1"/>
            <a:r>
              <a:rPr lang="en-US" b="1" dirty="0"/>
              <a:t>Friction</a:t>
            </a:r>
            <a:r>
              <a:rPr lang="en-US" dirty="0"/>
              <a:t> is the force resisting the relative motion of solid surfaces, fluid layers, and material elements sliding against each other. </a:t>
            </a:r>
          </a:p>
          <a:p>
            <a:pPr lvl="1"/>
            <a:r>
              <a:rPr lang="en-US" dirty="0" err="1"/>
              <a:t>F</a:t>
            </a:r>
            <a:r>
              <a:rPr lang="en-US" baseline="-25000" dirty="0" err="1"/>
              <a:t>f</a:t>
            </a:r>
            <a:endParaRPr lang="en-US" dirty="0"/>
          </a:p>
          <a:p>
            <a:pPr lvl="1"/>
            <a:endParaRPr lang="en-US" dirty="0"/>
          </a:p>
        </p:txBody>
      </p:sp>
      <p:sp>
        <p:nvSpPr>
          <p:cNvPr id="4" name="Date Placeholder 3">
            <a:extLst>
              <a:ext uri="{FF2B5EF4-FFF2-40B4-BE49-F238E27FC236}">
                <a16:creationId xmlns:a16="http://schemas.microsoft.com/office/drawing/2014/main" id="{95902267-7807-4DC4-8253-1DE1CFD7DC90}"/>
              </a:ext>
            </a:extLst>
          </p:cNvPr>
          <p:cNvSpPr>
            <a:spLocks noGrp="1"/>
          </p:cNvSpPr>
          <p:nvPr>
            <p:ph type="dt" sz="half" idx="10"/>
          </p:nvPr>
        </p:nvSpPr>
        <p:spPr/>
        <p:txBody>
          <a:bodyPr/>
          <a:lstStyle/>
          <a:p>
            <a:fld id="{913C0D01-61FC-4DDB-9354-2181C2ECF62C}" type="datetime1">
              <a:rPr lang="en-US" smtClean="0"/>
              <a:t>2/21/2018</a:t>
            </a:fld>
            <a:endParaRPr lang="en-US"/>
          </a:p>
        </p:txBody>
      </p:sp>
      <p:sp>
        <p:nvSpPr>
          <p:cNvPr id="5" name="Footer Placeholder 4">
            <a:extLst>
              <a:ext uri="{FF2B5EF4-FFF2-40B4-BE49-F238E27FC236}">
                <a16:creationId xmlns:a16="http://schemas.microsoft.com/office/drawing/2014/main" id="{CCDC0CEB-9E82-4846-BB9A-DEBCEACC3210}"/>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AE06644D-D6F3-484E-92D6-CAA15BC70F34}"/>
              </a:ext>
            </a:extLst>
          </p:cNvPr>
          <p:cNvSpPr>
            <a:spLocks noGrp="1"/>
          </p:cNvSpPr>
          <p:nvPr>
            <p:ph type="sldNum" sz="quarter" idx="12"/>
          </p:nvPr>
        </p:nvSpPr>
        <p:spPr/>
        <p:txBody>
          <a:bodyPr/>
          <a:lstStyle/>
          <a:p>
            <a:fld id="{4388B73C-A03A-40BA-8F06-0B7DE6C76CC5}" type="slidenum">
              <a:rPr lang="en-US" smtClean="0"/>
              <a:t>10</a:t>
            </a:fld>
            <a:endParaRPr lang="en-US"/>
          </a:p>
        </p:txBody>
      </p:sp>
    </p:spTree>
    <p:extLst>
      <p:ext uri="{BB962C8B-B14F-4D97-AF65-F5344CB8AC3E}">
        <p14:creationId xmlns:p14="http://schemas.microsoft.com/office/powerpoint/2010/main" val="3176459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Friction Energy</a:t>
            </a:r>
          </a:p>
        </p:txBody>
      </p:sp>
      <p:sp>
        <p:nvSpPr>
          <p:cNvPr id="3" name="Content Placeholder 2"/>
          <p:cNvSpPr>
            <a:spLocks noGrp="1"/>
          </p:cNvSpPr>
          <p:nvPr>
            <p:ph idx="1"/>
          </p:nvPr>
        </p:nvSpPr>
        <p:spPr/>
        <p:txBody>
          <a:bodyPr/>
          <a:lstStyle/>
          <a:p>
            <a:r>
              <a:rPr lang="en-US" dirty="0"/>
              <a:t>Friction energy is the energy that is lost to the environment due to the movement of the liquid through pipes and fittings in the system.</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719" y="3267074"/>
            <a:ext cx="6943725" cy="2981325"/>
          </a:xfrm>
          <a:prstGeom prst="rect">
            <a:avLst/>
          </a:prstGeom>
        </p:spPr>
      </p:pic>
      <p:sp>
        <p:nvSpPr>
          <p:cNvPr id="5" name="Date Placeholder 4">
            <a:extLst>
              <a:ext uri="{FF2B5EF4-FFF2-40B4-BE49-F238E27FC236}">
                <a16:creationId xmlns:a16="http://schemas.microsoft.com/office/drawing/2014/main" id="{E8E94266-BE9E-435A-AF19-96848B86F371}"/>
              </a:ext>
            </a:extLst>
          </p:cNvPr>
          <p:cNvSpPr>
            <a:spLocks noGrp="1"/>
          </p:cNvSpPr>
          <p:nvPr>
            <p:ph type="dt" sz="half" idx="10"/>
          </p:nvPr>
        </p:nvSpPr>
        <p:spPr/>
        <p:txBody>
          <a:bodyPr/>
          <a:lstStyle/>
          <a:p>
            <a:fld id="{28BB7F37-6CD2-46E9-82F7-423006B31990}" type="datetime1">
              <a:rPr lang="en-US" smtClean="0"/>
              <a:t>2/21/2018</a:t>
            </a:fld>
            <a:endParaRPr lang="en-US"/>
          </a:p>
        </p:txBody>
      </p:sp>
      <p:sp>
        <p:nvSpPr>
          <p:cNvPr id="6" name="Footer Placeholder 5">
            <a:extLst>
              <a:ext uri="{FF2B5EF4-FFF2-40B4-BE49-F238E27FC236}">
                <a16:creationId xmlns:a16="http://schemas.microsoft.com/office/drawing/2014/main" id="{A01B74B4-4ACF-433E-9F18-FB955E247E32}"/>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4A7BA2D8-9FAF-4272-825E-26307DC86731}"/>
              </a:ext>
            </a:extLst>
          </p:cNvPr>
          <p:cNvSpPr>
            <a:spLocks noGrp="1"/>
          </p:cNvSpPr>
          <p:nvPr>
            <p:ph type="sldNum" sz="quarter" idx="12"/>
          </p:nvPr>
        </p:nvSpPr>
        <p:spPr/>
        <p:txBody>
          <a:bodyPr/>
          <a:lstStyle/>
          <a:p>
            <a:fld id="{4388B73C-A03A-40BA-8F06-0B7DE6C76CC5}" type="slidenum">
              <a:rPr lang="en-US" smtClean="0"/>
              <a:t>11</a:t>
            </a:fld>
            <a:endParaRPr lang="en-US"/>
          </a:p>
        </p:txBody>
      </p:sp>
    </p:spTree>
    <p:extLst>
      <p:ext uri="{BB962C8B-B14F-4D97-AF65-F5344CB8AC3E}">
        <p14:creationId xmlns:p14="http://schemas.microsoft.com/office/powerpoint/2010/main" val="3787774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ABD2C-5536-4A32-8455-A7203CEE066A}"/>
              </a:ext>
            </a:extLst>
          </p:cNvPr>
          <p:cNvSpPr>
            <a:spLocks noGrp="1"/>
          </p:cNvSpPr>
          <p:nvPr>
            <p:ph type="title"/>
          </p:nvPr>
        </p:nvSpPr>
        <p:spPr/>
        <p:txBody>
          <a:bodyPr/>
          <a:lstStyle/>
          <a:p>
            <a:r>
              <a:rPr lang="en-US" dirty="0"/>
              <a:t>Key Pump Terms</a:t>
            </a:r>
          </a:p>
        </p:txBody>
      </p:sp>
      <p:sp>
        <p:nvSpPr>
          <p:cNvPr id="3" name="Content Placeholder 2">
            <a:extLst>
              <a:ext uri="{FF2B5EF4-FFF2-40B4-BE49-F238E27FC236}">
                <a16:creationId xmlns:a16="http://schemas.microsoft.com/office/drawing/2014/main" id="{26690C62-F035-45E4-B2A6-D83C26995077}"/>
              </a:ext>
            </a:extLst>
          </p:cNvPr>
          <p:cNvSpPr>
            <a:spLocks noGrp="1"/>
          </p:cNvSpPr>
          <p:nvPr>
            <p:ph idx="1"/>
          </p:nvPr>
        </p:nvSpPr>
        <p:spPr>
          <a:xfrm>
            <a:off x="1371600" y="1559859"/>
            <a:ext cx="9601200" cy="5002306"/>
          </a:xfrm>
        </p:spPr>
        <p:txBody>
          <a:bodyPr>
            <a:normAutofit/>
          </a:bodyPr>
          <a:lstStyle/>
          <a:p>
            <a:r>
              <a:rPr lang="en-US" dirty="0"/>
              <a:t>Pump Priming</a:t>
            </a:r>
          </a:p>
          <a:p>
            <a:r>
              <a:rPr lang="en-US" dirty="0"/>
              <a:t>Pump Curves</a:t>
            </a:r>
          </a:p>
          <a:p>
            <a:pPr lvl="1"/>
            <a:r>
              <a:rPr lang="en-US" dirty="0"/>
              <a:t>The graphical representation of a pumps flow and pressure capabilities</a:t>
            </a:r>
          </a:p>
          <a:p>
            <a:pPr lvl="1"/>
            <a:r>
              <a:rPr lang="en-US" dirty="0"/>
              <a:t>Provided by OEM</a:t>
            </a:r>
          </a:p>
          <a:p>
            <a:r>
              <a:rPr lang="en-US" dirty="0"/>
              <a:t>Minimum Flow Required</a:t>
            </a:r>
          </a:p>
          <a:p>
            <a:r>
              <a:rPr lang="en-US" dirty="0"/>
              <a:t>NPSH: Net Positive Suction Head </a:t>
            </a:r>
          </a:p>
          <a:p>
            <a:r>
              <a:rPr lang="en-US" dirty="0"/>
              <a:t>BHP: Brake Horsepower </a:t>
            </a:r>
          </a:p>
          <a:p>
            <a:r>
              <a:rPr lang="en-US" dirty="0"/>
              <a:t>Pump Efficiency</a:t>
            </a:r>
          </a:p>
          <a:p>
            <a:r>
              <a:rPr lang="en-US" dirty="0"/>
              <a:t>BEP: Best Efficiency Point</a:t>
            </a:r>
          </a:p>
          <a:p>
            <a:r>
              <a:rPr lang="en-US" dirty="0"/>
              <a:t>System Hydraulics</a:t>
            </a:r>
          </a:p>
          <a:p>
            <a:r>
              <a:rPr lang="en-US" dirty="0"/>
              <a:t>TDH: Total differential (developed) head in feet of fluid pumped</a:t>
            </a:r>
          </a:p>
          <a:p>
            <a:endParaRPr lang="en-US" dirty="0"/>
          </a:p>
          <a:p>
            <a:endParaRPr lang="en-US" dirty="0"/>
          </a:p>
        </p:txBody>
      </p:sp>
      <p:sp>
        <p:nvSpPr>
          <p:cNvPr id="4" name="Date Placeholder 3">
            <a:extLst>
              <a:ext uri="{FF2B5EF4-FFF2-40B4-BE49-F238E27FC236}">
                <a16:creationId xmlns:a16="http://schemas.microsoft.com/office/drawing/2014/main" id="{151CFFD0-3B62-4CB7-8181-1667304D9032}"/>
              </a:ext>
            </a:extLst>
          </p:cNvPr>
          <p:cNvSpPr>
            <a:spLocks noGrp="1"/>
          </p:cNvSpPr>
          <p:nvPr>
            <p:ph type="dt" sz="half" idx="10"/>
          </p:nvPr>
        </p:nvSpPr>
        <p:spPr/>
        <p:txBody>
          <a:bodyPr/>
          <a:lstStyle/>
          <a:p>
            <a:fld id="{E86696F3-05F2-4417-A817-13A64641D775}" type="datetime1">
              <a:rPr lang="en-US" smtClean="0"/>
              <a:t>2/21/2018</a:t>
            </a:fld>
            <a:endParaRPr lang="en-US"/>
          </a:p>
        </p:txBody>
      </p:sp>
      <p:sp>
        <p:nvSpPr>
          <p:cNvPr id="5" name="Footer Placeholder 4">
            <a:extLst>
              <a:ext uri="{FF2B5EF4-FFF2-40B4-BE49-F238E27FC236}">
                <a16:creationId xmlns:a16="http://schemas.microsoft.com/office/drawing/2014/main" id="{F3FBA7D8-48B5-425B-BE3F-B2895BDAD796}"/>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6CC8A7DA-A24C-41AC-91AF-E91B50831B80}"/>
              </a:ext>
            </a:extLst>
          </p:cNvPr>
          <p:cNvSpPr>
            <a:spLocks noGrp="1"/>
          </p:cNvSpPr>
          <p:nvPr>
            <p:ph type="sldNum" sz="quarter" idx="12"/>
          </p:nvPr>
        </p:nvSpPr>
        <p:spPr/>
        <p:txBody>
          <a:bodyPr/>
          <a:lstStyle/>
          <a:p>
            <a:fld id="{4388B73C-A03A-40BA-8F06-0B7DE6C76CC5}" type="slidenum">
              <a:rPr lang="en-US" smtClean="0"/>
              <a:t>12</a:t>
            </a:fld>
            <a:endParaRPr lang="en-US"/>
          </a:p>
        </p:txBody>
      </p:sp>
    </p:spTree>
    <p:extLst>
      <p:ext uri="{BB962C8B-B14F-4D97-AF65-F5344CB8AC3E}">
        <p14:creationId xmlns:p14="http://schemas.microsoft.com/office/powerpoint/2010/main" val="2089252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Priming</a:t>
            </a:r>
          </a:p>
        </p:txBody>
      </p:sp>
      <p:sp>
        <p:nvSpPr>
          <p:cNvPr id="3" name="Content Placeholder 2"/>
          <p:cNvSpPr>
            <a:spLocks noGrp="1"/>
          </p:cNvSpPr>
          <p:nvPr>
            <p:ph idx="1"/>
          </p:nvPr>
        </p:nvSpPr>
        <p:spPr>
          <a:xfrm>
            <a:off x="1371600" y="1882588"/>
            <a:ext cx="9601200" cy="4289612"/>
          </a:xfrm>
        </p:spPr>
        <p:txBody>
          <a:bodyPr>
            <a:normAutofit/>
          </a:bodyPr>
          <a:lstStyle/>
          <a:p>
            <a:r>
              <a:rPr lang="en-US" sz="2400" dirty="0"/>
              <a:t>Priming is the process in which the impeller of a centrifugal pump will get fully sub-merged in liquid without any air trap inside.	</a:t>
            </a:r>
          </a:p>
          <a:p>
            <a:pPr lvl="1"/>
            <a:r>
              <a:rPr lang="en-US" sz="2000" dirty="0"/>
              <a:t>If not fully sub-merged air may be stuck in the eye of the impeller creating a air pocket and blocks flow</a:t>
            </a:r>
            <a:r>
              <a:rPr lang="en-US" dirty="0"/>
              <a:t>,</a:t>
            </a:r>
          </a:p>
          <a:p>
            <a:pPr lvl="1"/>
            <a:r>
              <a:rPr lang="en-US" dirty="0"/>
              <a:t>Vent the air, insure a flooded suction and restart pump</a:t>
            </a:r>
          </a:p>
          <a:p>
            <a:r>
              <a:rPr lang="en-US" sz="2400" dirty="0"/>
              <a:t>Centrifugal pumps are not normally self priming </a:t>
            </a:r>
          </a:p>
          <a:p>
            <a:r>
              <a:rPr lang="en-US" sz="2400" dirty="0"/>
              <a:t>Positive Displacement pumps are generally self priming.</a:t>
            </a:r>
          </a:p>
          <a:p>
            <a:pPr lvl="1"/>
            <a:r>
              <a:rPr lang="en-US" dirty="0"/>
              <a:t>There is a </a:t>
            </a:r>
            <a:r>
              <a:rPr lang="en-US" b="1" u="sng" dirty="0">
                <a:solidFill>
                  <a:srgbClr val="FF0000"/>
                </a:solidFill>
              </a:rPr>
              <a:t>maximum</a:t>
            </a:r>
            <a:r>
              <a:rPr lang="en-US" dirty="0"/>
              <a:t> for all pumps depending on pump design and fluid conditions</a:t>
            </a:r>
          </a:p>
          <a:p>
            <a:pPr lvl="1"/>
            <a:r>
              <a:rPr lang="en-US" dirty="0"/>
              <a:t>How is this accomplished?</a:t>
            </a:r>
          </a:p>
          <a:p>
            <a:pPr lvl="2"/>
            <a:r>
              <a:rPr lang="en-US" dirty="0"/>
              <a:t>Soda straw example</a:t>
            </a:r>
          </a:p>
        </p:txBody>
      </p:sp>
      <p:sp>
        <p:nvSpPr>
          <p:cNvPr id="4" name="Date Placeholder 3">
            <a:extLst>
              <a:ext uri="{FF2B5EF4-FFF2-40B4-BE49-F238E27FC236}">
                <a16:creationId xmlns:a16="http://schemas.microsoft.com/office/drawing/2014/main" id="{1E7F4624-4EF6-430F-BD43-C2C375F1C74F}"/>
              </a:ext>
            </a:extLst>
          </p:cNvPr>
          <p:cNvSpPr>
            <a:spLocks noGrp="1"/>
          </p:cNvSpPr>
          <p:nvPr>
            <p:ph type="dt" sz="half" idx="10"/>
          </p:nvPr>
        </p:nvSpPr>
        <p:spPr/>
        <p:txBody>
          <a:bodyPr/>
          <a:lstStyle/>
          <a:p>
            <a:fld id="{C990EB8E-C6CF-46D1-8125-FE0039FBD7F1}" type="datetime1">
              <a:rPr lang="en-US" smtClean="0"/>
              <a:t>2/21/2018</a:t>
            </a:fld>
            <a:endParaRPr lang="en-US"/>
          </a:p>
        </p:txBody>
      </p:sp>
      <p:sp>
        <p:nvSpPr>
          <p:cNvPr id="5" name="Footer Placeholder 4">
            <a:extLst>
              <a:ext uri="{FF2B5EF4-FFF2-40B4-BE49-F238E27FC236}">
                <a16:creationId xmlns:a16="http://schemas.microsoft.com/office/drawing/2014/main" id="{011D01D9-DA26-4F58-915F-53CE71A1C89C}"/>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0386F3F5-CDC0-4757-98FA-64E1F715C2E1}"/>
              </a:ext>
            </a:extLst>
          </p:cNvPr>
          <p:cNvSpPr>
            <a:spLocks noGrp="1"/>
          </p:cNvSpPr>
          <p:nvPr>
            <p:ph type="sldNum" sz="quarter" idx="12"/>
          </p:nvPr>
        </p:nvSpPr>
        <p:spPr/>
        <p:txBody>
          <a:bodyPr/>
          <a:lstStyle/>
          <a:p>
            <a:fld id="{4388B73C-A03A-40BA-8F06-0B7DE6C76CC5}" type="slidenum">
              <a:rPr lang="en-US" smtClean="0"/>
              <a:t>13</a:t>
            </a:fld>
            <a:endParaRPr lang="en-US"/>
          </a:p>
        </p:txBody>
      </p:sp>
    </p:spTree>
    <p:extLst>
      <p:ext uri="{BB962C8B-B14F-4D97-AF65-F5344CB8AC3E}">
        <p14:creationId xmlns:p14="http://schemas.microsoft.com/office/powerpoint/2010/main" val="113231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anim calcmode="lin" valueType="num">
                                      <p:cBhvr>
                                        <p:cTn id="32"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33" dur="2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5"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2000"/>
                                        <p:tgtEl>
                                          <p:spTgt spid="3">
                                            <p:txEl>
                                              <p:pRg st="7" end="7"/>
                                            </p:txEl>
                                          </p:spTgt>
                                        </p:tgtEl>
                                      </p:cBhvr>
                                    </p:animEffect>
                                    <p:anim calcmode="lin" valueType="num">
                                      <p:cBhvr>
                                        <p:cTn id="39"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40" dur="2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D258D-1086-4EF5-8EF4-CED3B70BE6F5}"/>
              </a:ext>
            </a:extLst>
          </p:cNvPr>
          <p:cNvSpPr>
            <a:spLocks noGrp="1"/>
          </p:cNvSpPr>
          <p:nvPr>
            <p:ph type="title"/>
          </p:nvPr>
        </p:nvSpPr>
        <p:spPr/>
        <p:txBody>
          <a:bodyPr/>
          <a:lstStyle/>
          <a:p>
            <a:r>
              <a:rPr lang="en-US" dirty="0"/>
              <a:t>Generic Centrifugal Pump Curve</a:t>
            </a:r>
          </a:p>
        </p:txBody>
      </p:sp>
      <p:pic>
        <p:nvPicPr>
          <p:cNvPr id="5" name="Picture 4">
            <a:extLst>
              <a:ext uri="{FF2B5EF4-FFF2-40B4-BE49-F238E27FC236}">
                <a16:creationId xmlns:a16="http://schemas.microsoft.com/office/drawing/2014/main" id="{9ADB99A7-EABA-4621-8894-13FB70AD812C}"/>
              </a:ext>
            </a:extLst>
          </p:cNvPr>
          <p:cNvPicPr>
            <a:picLocks noChangeAspect="1"/>
          </p:cNvPicPr>
          <p:nvPr/>
        </p:nvPicPr>
        <p:blipFill>
          <a:blip r:embed="rId2"/>
          <a:stretch>
            <a:fillRect/>
          </a:stretch>
        </p:blipFill>
        <p:spPr>
          <a:xfrm>
            <a:off x="3030071" y="1589441"/>
            <a:ext cx="6651812" cy="4988859"/>
          </a:xfrm>
          <a:prstGeom prst="rect">
            <a:avLst/>
          </a:prstGeom>
        </p:spPr>
      </p:pic>
      <p:sp>
        <p:nvSpPr>
          <p:cNvPr id="3" name="Date Placeholder 2">
            <a:extLst>
              <a:ext uri="{FF2B5EF4-FFF2-40B4-BE49-F238E27FC236}">
                <a16:creationId xmlns:a16="http://schemas.microsoft.com/office/drawing/2014/main" id="{A5443919-189F-40B1-A781-2D579F928549}"/>
              </a:ext>
            </a:extLst>
          </p:cNvPr>
          <p:cNvSpPr>
            <a:spLocks noGrp="1"/>
          </p:cNvSpPr>
          <p:nvPr>
            <p:ph type="dt" sz="half" idx="10"/>
          </p:nvPr>
        </p:nvSpPr>
        <p:spPr/>
        <p:txBody>
          <a:bodyPr/>
          <a:lstStyle/>
          <a:p>
            <a:fld id="{A85B1612-10ED-43A7-90B5-60138EB985F7}" type="datetime1">
              <a:rPr lang="en-US" smtClean="0"/>
              <a:t>2/21/2018</a:t>
            </a:fld>
            <a:endParaRPr lang="en-US"/>
          </a:p>
        </p:txBody>
      </p:sp>
      <p:sp>
        <p:nvSpPr>
          <p:cNvPr id="4" name="Footer Placeholder 3">
            <a:extLst>
              <a:ext uri="{FF2B5EF4-FFF2-40B4-BE49-F238E27FC236}">
                <a16:creationId xmlns:a16="http://schemas.microsoft.com/office/drawing/2014/main" id="{EFBFA26B-6940-44A3-8921-54AD8D8D9A8A}"/>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E3CAEC4D-CE7E-400D-AC4B-08F19660B453}"/>
              </a:ext>
            </a:extLst>
          </p:cNvPr>
          <p:cNvSpPr>
            <a:spLocks noGrp="1"/>
          </p:cNvSpPr>
          <p:nvPr>
            <p:ph type="sldNum" sz="quarter" idx="12"/>
          </p:nvPr>
        </p:nvSpPr>
        <p:spPr/>
        <p:txBody>
          <a:bodyPr/>
          <a:lstStyle/>
          <a:p>
            <a:fld id="{4388B73C-A03A-40BA-8F06-0B7DE6C76CC5}" type="slidenum">
              <a:rPr lang="en-US" smtClean="0"/>
              <a:t>14</a:t>
            </a:fld>
            <a:endParaRPr lang="en-US"/>
          </a:p>
        </p:txBody>
      </p:sp>
    </p:spTree>
    <p:extLst>
      <p:ext uri="{BB962C8B-B14F-4D97-AF65-F5344CB8AC3E}">
        <p14:creationId xmlns:p14="http://schemas.microsoft.com/office/powerpoint/2010/main" val="2229726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1440-7A6D-4D35-8ACA-22304C7A64CA}"/>
              </a:ext>
            </a:extLst>
          </p:cNvPr>
          <p:cNvSpPr>
            <a:spLocks noGrp="1"/>
          </p:cNvSpPr>
          <p:nvPr>
            <p:ph type="title"/>
          </p:nvPr>
        </p:nvSpPr>
        <p:spPr/>
        <p:txBody>
          <a:bodyPr/>
          <a:lstStyle/>
          <a:p>
            <a:r>
              <a:rPr lang="en-US" dirty="0"/>
              <a:t>Specific Equipment Pump Curves</a:t>
            </a:r>
          </a:p>
        </p:txBody>
      </p:sp>
      <p:pic>
        <p:nvPicPr>
          <p:cNvPr id="4" name="Picture 3">
            <a:extLst>
              <a:ext uri="{FF2B5EF4-FFF2-40B4-BE49-F238E27FC236}">
                <a16:creationId xmlns:a16="http://schemas.microsoft.com/office/drawing/2014/main" id="{F23A7CA6-0A53-405B-8E87-AD9782887C39}"/>
              </a:ext>
            </a:extLst>
          </p:cNvPr>
          <p:cNvPicPr>
            <a:picLocks noChangeAspect="1"/>
          </p:cNvPicPr>
          <p:nvPr/>
        </p:nvPicPr>
        <p:blipFill>
          <a:blip r:embed="rId2"/>
          <a:stretch>
            <a:fillRect/>
          </a:stretch>
        </p:blipFill>
        <p:spPr>
          <a:xfrm>
            <a:off x="2667896" y="1606140"/>
            <a:ext cx="6786619" cy="5130224"/>
          </a:xfrm>
          <a:prstGeom prst="rect">
            <a:avLst/>
          </a:prstGeom>
        </p:spPr>
      </p:pic>
      <p:sp>
        <p:nvSpPr>
          <p:cNvPr id="3" name="Date Placeholder 2">
            <a:extLst>
              <a:ext uri="{FF2B5EF4-FFF2-40B4-BE49-F238E27FC236}">
                <a16:creationId xmlns:a16="http://schemas.microsoft.com/office/drawing/2014/main" id="{222CA6ED-B32D-410B-8DA8-A9A475349A31}"/>
              </a:ext>
            </a:extLst>
          </p:cNvPr>
          <p:cNvSpPr>
            <a:spLocks noGrp="1"/>
          </p:cNvSpPr>
          <p:nvPr>
            <p:ph type="dt" sz="half" idx="10"/>
          </p:nvPr>
        </p:nvSpPr>
        <p:spPr/>
        <p:txBody>
          <a:bodyPr/>
          <a:lstStyle/>
          <a:p>
            <a:fld id="{0780F26F-82AE-4A6E-92B4-A5880C237A7A}" type="datetime1">
              <a:rPr lang="en-US" smtClean="0"/>
              <a:t>2/21/2018</a:t>
            </a:fld>
            <a:endParaRPr lang="en-US"/>
          </a:p>
        </p:txBody>
      </p:sp>
      <p:sp>
        <p:nvSpPr>
          <p:cNvPr id="5" name="Footer Placeholder 4">
            <a:extLst>
              <a:ext uri="{FF2B5EF4-FFF2-40B4-BE49-F238E27FC236}">
                <a16:creationId xmlns:a16="http://schemas.microsoft.com/office/drawing/2014/main" id="{3D142A1F-C87D-4494-BC45-DD856A0D3A4D}"/>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093AC1F6-7AC2-4FD7-A752-79B0B48167C5}"/>
              </a:ext>
            </a:extLst>
          </p:cNvPr>
          <p:cNvSpPr>
            <a:spLocks noGrp="1"/>
          </p:cNvSpPr>
          <p:nvPr>
            <p:ph type="sldNum" sz="quarter" idx="12"/>
          </p:nvPr>
        </p:nvSpPr>
        <p:spPr/>
        <p:txBody>
          <a:bodyPr/>
          <a:lstStyle/>
          <a:p>
            <a:fld id="{4388B73C-A03A-40BA-8F06-0B7DE6C76CC5}" type="slidenum">
              <a:rPr lang="en-US" smtClean="0"/>
              <a:t>15</a:t>
            </a:fld>
            <a:endParaRPr lang="en-US"/>
          </a:p>
        </p:txBody>
      </p:sp>
    </p:spTree>
    <p:extLst>
      <p:ext uri="{BB962C8B-B14F-4D97-AF65-F5344CB8AC3E}">
        <p14:creationId xmlns:p14="http://schemas.microsoft.com/office/powerpoint/2010/main" val="3490168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44C86-658F-439C-94A1-C29642818DF4}"/>
              </a:ext>
            </a:extLst>
          </p:cNvPr>
          <p:cNvSpPr>
            <a:spLocks noGrp="1"/>
          </p:cNvSpPr>
          <p:nvPr>
            <p:ph type="title"/>
          </p:nvPr>
        </p:nvSpPr>
        <p:spPr/>
        <p:txBody>
          <a:bodyPr/>
          <a:lstStyle/>
          <a:p>
            <a:r>
              <a:rPr lang="en-US" dirty="0"/>
              <a:t>Key Pump Terms</a:t>
            </a:r>
          </a:p>
        </p:txBody>
      </p:sp>
      <p:sp>
        <p:nvSpPr>
          <p:cNvPr id="3" name="Content Placeholder 2">
            <a:extLst>
              <a:ext uri="{FF2B5EF4-FFF2-40B4-BE49-F238E27FC236}">
                <a16:creationId xmlns:a16="http://schemas.microsoft.com/office/drawing/2014/main" id="{6D8A4B0A-32A1-4A3D-B748-88DB83F7D0F4}"/>
              </a:ext>
            </a:extLst>
          </p:cNvPr>
          <p:cNvSpPr>
            <a:spLocks noGrp="1"/>
          </p:cNvSpPr>
          <p:nvPr>
            <p:ph idx="1"/>
          </p:nvPr>
        </p:nvSpPr>
        <p:spPr>
          <a:xfrm>
            <a:off x="1371600" y="1968649"/>
            <a:ext cx="9601200" cy="4184725"/>
          </a:xfrm>
        </p:spPr>
        <p:txBody>
          <a:bodyPr/>
          <a:lstStyle/>
          <a:p>
            <a:r>
              <a:rPr lang="en-US" dirty="0"/>
              <a:t>Minimum Flow Required</a:t>
            </a:r>
          </a:p>
          <a:p>
            <a:pPr lvl="1"/>
            <a:r>
              <a:rPr lang="en-US" dirty="0"/>
              <a:t>The quoted minimum flow for continuous operation is usually called “Minimum Continuous Stable Flow” (MCSF).It is the flow below which the pump should not be operated continuously.</a:t>
            </a:r>
          </a:p>
          <a:p>
            <a:pPr lvl="2"/>
            <a:r>
              <a:rPr lang="en-US" sz="1500" dirty="0"/>
              <a:t>S. Gopalakrishnan; paper titled, “</a:t>
            </a:r>
            <a:r>
              <a:rPr lang="en-US" sz="1500" dirty="0">
                <a:hlinkClick r:id="rId2" tooltip="A New Method for Computing Minimum Flow"/>
              </a:rPr>
              <a:t>A New Method for Computing Minimum Flow</a:t>
            </a:r>
            <a:r>
              <a:rPr lang="en-US" sz="1500" dirty="0"/>
              <a:t>,” </a:t>
            </a:r>
            <a:r>
              <a:rPr lang="en-US" sz="1500" i="1" dirty="0"/>
              <a:t>Proceedings of the Fifth International Pump Users Symposium</a:t>
            </a:r>
            <a:r>
              <a:rPr lang="en-US" sz="1500" dirty="0"/>
              <a:t>; Texas A&amp;M University, May 1988</a:t>
            </a:r>
            <a:endParaRPr lang="en-US" dirty="0"/>
          </a:p>
          <a:p>
            <a:pPr lvl="1"/>
            <a:r>
              <a:rPr lang="en-US" dirty="0"/>
              <a:t>Ref: </a:t>
            </a:r>
            <a:r>
              <a:rPr lang="en-US" dirty="0" err="1"/>
              <a:t>Recirc</a:t>
            </a:r>
            <a:r>
              <a:rPr lang="en-US" dirty="0"/>
              <a:t> Flow, Min Flow</a:t>
            </a:r>
          </a:p>
          <a:p>
            <a:pPr lvl="1"/>
            <a:r>
              <a:rPr lang="en-US" dirty="0"/>
              <a:t>Should be provided by OEM</a:t>
            </a:r>
          </a:p>
          <a:p>
            <a:pPr lvl="1"/>
            <a:r>
              <a:rPr lang="en-US" dirty="0"/>
              <a:t>Can be estimated by user</a:t>
            </a:r>
          </a:p>
          <a:p>
            <a:r>
              <a:rPr lang="en-US" dirty="0"/>
              <a:t>Operating below this point will damage the pump</a:t>
            </a:r>
          </a:p>
          <a:p>
            <a:endParaRPr lang="en-US" dirty="0"/>
          </a:p>
        </p:txBody>
      </p:sp>
      <p:sp>
        <p:nvSpPr>
          <p:cNvPr id="4" name="Date Placeholder 3">
            <a:extLst>
              <a:ext uri="{FF2B5EF4-FFF2-40B4-BE49-F238E27FC236}">
                <a16:creationId xmlns:a16="http://schemas.microsoft.com/office/drawing/2014/main" id="{F5584247-564F-43F9-8C18-E95AC326DCBE}"/>
              </a:ext>
            </a:extLst>
          </p:cNvPr>
          <p:cNvSpPr>
            <a:spLocks noGrp="1"/>
          </p:cNvSpPr>
          <p:nvPr>
            <p:ph type="dt" sz="half" idx="10"/>
          </p:nvPr>
        </p:nvSpPr>
        <p:spPr/>
        <p:txBody>
          <a:bodyPr/>
          <a:lstStyle/>
          <a:p>
            <a:fld id="{67B64805-F2EC-4E41-807B-4FBBA30C3EFB}" type="datetime1">
              <a:rPr lang="en-US" smtClean="0"/>
              <a:t>2/21/2018</a:t>
            </a:fld>
            <a:endParaRPr lang="en-US"/>
          </a:p>
        </p:txBody>
      </p:sp>
      <p:sp>
        <p:nvSpPr>
          <p:cNvPr id="5" name="Footer Placeholder 4">
            <a:extLst>
              <a:ext uri="{FF2B5EF4-FFF2-40B4-BE49-F238E27FC236}">
                <a16:creationId xmlns:a16="http://schemas.microsoft.com/office/drawing/2014/main" id="{09994583-3479-4543-B807-BFB58CEBE1FD}"/>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DDAA83AF-FBAC-4A80-B5B7-2599BF039A08}"/>
              </a:ext>
            </a:extLst>
          </p:cNvPr>
          <p:cNvSpPr>
            <a:spLocks noGrp="1"/>
          </p:cNvSpPr>
          <p:nvPr>
            <p:ph type="sldNum" sz="quarter" idx="12"/>
          </p:nvPr>
        </p:nvSpPr>
        <p:spPr/>
        <p:txBody>
          <a:bodyPr/>
          <a:lstStyle/>
          <a:p>
            <a:fld id="{4388B73C-A03A-40BA-8F06-0B7DE6C76CC5}" type="slidenum">
              <a:rPr lang="en-US" smtClean="0"/>
              <a:t>16</a:t>
            </a:fld>
            <a:endParaRPr lang="en-US"/>
          </a:p>
        </p:txBody>
      </p:sp>
    </p:spTree>
    <p:extLst>
      <p:ext uri="{BB962C8B-B14F-4D97-AF65-F5344CB8AC3E}">
        <p14:creationId xmlns:p14="http://schemas.microsoft.com/office/powerpoint/2010/main" val="1936236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67176-2597-471E-B4A8-C551A0550045}"/>
              </a:ext>
            </a:extLst>
          </p:cNvPr>
          <p:cNvSpPr>
            <a:spLocks noGrp="1"/>
          </p:cNvSpPr>
          <p:nvPr>
            <p:ph type="title"/>
          </p:nvPr>
        </p:nvSpPr>
        <p:spPr/>
        <p:txBody>
          <a:bodyPr/>
          <a:lstStyle/>
          <a:p>
            <a:r>
              <a:rPr lang="en-US" dirty="0"/>
              <a:t>Minimum Continuous Stable Flow</a:t>
            </a:r>
          </a:p>
        </p:txBody>
      </p:sp>
      <p:pic>
        <p:nvPicPr>
          <p:cNvPr id="5" name="Picture 4">
            <a:extLst>
              <a:ext uri="{FF2B5EF4-FFF2-40B4-BE49-F238E27FC236}">
                <a16:creationId xmlns:a16="http://schemas.microsoft.com/office/drawing/2014/main" id="{FE9B9100-A836-4EE3-8C36-9108ADC7FA5B}"/>
              </a:ext>
            </a:extLst>
          </p:cNvPr>
          <p:cNvPicPr>
            <a:picLocks noChangeAspect="1"/>
          </p:cNvPicPr>
          <p:nvPr/>
        </p:nvPicPr>
        <p:blipFill>
          <a:blip r:embed="rId2"/>
          <a:stretch>
            <a:fillRect/>
          </a:stretch>
        </p:blipFill>
        <p:spPr>
          <a:xfrm>
            <a:off x="2743200" y="1679257"/>
            <a:ext cx="6858000" cy="4962525"/>
          </a:xfrm>
          <a:prstGeom prst="rect">
            <a:avLst/>
          </a:prstGeom>
        </p:spPr>
      </p:pic>
      <p:sp>
        <p:nvSpPr>
          <p:cNvPr id="3" name="Date Placeholder 2">
            <a:extLst>
              <a:ext uri="{FF2B5EF4-FFF2-40B4-BE49-F238E27FC236}">
                <a16:creationId xmlns:a16="http://schemas.microsoft.com/office/drawing/2014/main" id="{E73C0FA2-BD20-4C1D-BB86-6D5BF8F7D0EF}"/>
              </a:ext>
            </a:extLst>
          </p:cNvPr>
          <p:cNvSpPr>
            <a:spLocks noGrp="1"/>
          </p:cNvSpPr>
          <p:nvPr>
            <p:ph type="dt" sz="half" idx="10"/>
          </p:nvPr>
        </p:nvSpPr>
        <p:spPr/>
        <p:txBody>
          <a:bodyPr/>
          <a:lstStyle/>
          <a:p>
            <a:fld id="{84FEB1DA-7B3E-4F0D-A692-71573B9CBCBA}" type="datetime1">
              <a:rPr lang="en-US" smtClean="0"/>
              <a:t>2/21/2018</a:t>
            </a:fld>
            <a:endParaRPr lang="en-US"/>
          </a:p>
        </p:txBody>
      </p:sp>
      <p:sp>
        <p:nvSpPr>
          <p:cNvPr id="4" name="Footer Placeholder 3">
            <a:extLst>
              <a:ext uri="{FF2B5EF4-FFF2-40B4-BE49-F238E27FC236}">
                <a16:creationId xmlns:a16="http://schemas.microsoft.com/office/drawing/2014/main" id="{BFA5FB23-A92C-4AD2-A2BB-F8A3942CB5FF}"/>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8FAFCE8F-DF74-4AC7-B278-F1429C93E2D9}"/>
              </a:ext>
            </a:extLst>
          </p:cNvPr>
          <p:cNvSpPr>
            <a:spLocks noGrp="1"/>
          </p:cNvSpPr>
          <p:nvPr>
            <p:ph type="sldNum" sz="quarter" idx="12"/>
          </p:nvPr>
        </p:nvSpPr>
        <p:spPr/>
        <p:txBody>
          <a:bodyPr/>
          <a:lstStyle/>
          <a:p>
            <a:fld id="{4388B73C-A03A-40BA-8F06-0B7DE6C76CC5}" type="slidenum">
              <a:rPr lang="en-US" smtClean="0"/>
              <a:t>17</a:t>
            </a:fld>
            <a:endParaRPr lang="en-US"/>
          </a:p>
        </p:txBody>
      </p:sp>
    </p:spTree>
    <p:extLst>
      <p:ext uri="{BB962C8B-B14F-4D97-AF65-F5344CB8AC3E}">
        <p14:creationId xmlns:p14="http://schemas.microsoft.com/office/powerpoint/2010/main" val="938614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CE240-003B-4279-853A-2C09B558D894}"/>
              </a:ext>
            </a:extLst>
          </p:cNvPr>
          <p:cNvSpPr>
            <a:spLocks noGrp="1"/>
          </p:cNvSpPr>
          <p:nvPr>
            <p:ph type="title"/>
          </p:nvPr>
        </p:nvSpPr>
        <p:spPr/>
        <p:txBody>
          <a:bodyPr/>
          <a:lstStyle/>
          <a:p>
            <a:r>
              <a:rPr lang="en-US" dirty="0"/>
              <a:t>Minimum Continuous Stable Flow</a:t>
            </a:r>
          </a:p>
        </p:txBody>
      </p:sp>
      <p:pic>
        <p:nvPicPr>
          <p:cNvPr id="5" name="Picture 4">
            <a:extLst>
              <a:ext uri="{FF2B5EF4-FFF2-40B4-BE49-F238E27FC236}">
                <a16:creationId xmlns:a16="http://schemas.microsoft.com/office/drawing/2014/main" id="{30899769-3BF6-4B68-9855-BB822AFDAF2A}"/>
              </a:ext>
            </a:extLst>
          </p:cNvPr>
          <p:cNvPicPr>
            <a:picLocks noChangeAspect="1"/>
          </p:cNvPicPr>
          <p:nvPr/>
        </p:nvPicPr>
        <p:blipFill>
          <a:blip r:embed="rId2"/>
          <a:stretch>
            <a:fillRect/>
          </a:stretch>
        </p:blipFill>
        <p:spPr>
          <a:xfrm>
            <a:off x="2269863" y="1580834"/>
            <a:ext cx="7329396" cy="5277166"/>
          </a:xfrm>
          <a:prstGeom prst="rect">
            <a:avLst/>
          </a:prstGeom>
        </p:spPr>
      </p:pic>
      <p:sp>
        <p:nvSpPr>
          <p:cNvPr id="3" name="Date Placeholder 2">
            <a:extLst>
              <a:ext uri="{FF2B5EF4-FFF2-40B4-BE49-F238E27FC236}">
                <a16:creationId xmlns:a16="http://schemas.microsoft.com/office/drawing/2014/main" id="{38390AAE-4B77-4046-86FD-52B2871A5D38}"/>
              </a:ext>
            </a:extLst>
          </p:cNvPr>
          <p:cNvSpPr>
            <a:spLocks noGrp="1"/>
          </p:cNvSpPr>
          <p:nvPr>
            <p:ph type="dt" sz="half" idx="10"/>
          </p:nvPr>
        </p:nvSpPr>
        <p:spPr/>
        <p:txBody>
          <a:bodyPr/>
          <a:lstStyle/>
          <a:p>
            <a:fld id="{023FA1AA-005B-47CC-B8EE-8C7352017B65}" type="datetime1">
              <a:rPr lang="en-US" smtClean="0"/>
              <a:t>2/21/2018</a:t>
            </a:fld>
            <a:endParaRPr lang="en-US"/>
          </a:p>
        </p:txBody>
      </p:sp>
      <p:sp>
        <p:nvSpPr>
          <p:cNvPr id="4" name="Footer Placeholder 3">
            <a:extLst>
              <a:ext uri="{FF2B5EF4-FFF2-40B4-BE49-F238E27FC236}">
                <a16:creationId xmlns:a16="http://schemas.microsoft.com/office/drawing/2014/main" id="{C24BA1CF-2A5B-477F-992F-AB8060CB78CA}"/>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61FB54C4-E8E8-4BC3-BD55-9AB9EFA59363}"/>
              </a:ext>
            </a:extLst>
          </p:cNvPr>
          <p:cNvSpPr>
            <a:spLocks noGrp="1"/>
          </p:cNvSpPr>
          <p:nvPr>
            <p:ph type="sldNum" sz="quarter" idx="12"/>
          </p:nvPr>
        </p:nvSpPr>
        <p:spPr/>
        <p:txBody>
          <a:bodyPr/>
          <a:lstStyle/>
          <a:p>
            <a:fld id="{4388B73C-A03A-40BA-8F06-0B7DE6C76CC5}" type="slidenum">
              <a:rPr lang="en-US" smtClean="0"/>
              <a:t>18</a:t>
            </a:fld>
            <a:endParaRPr lang="en-US"/>
          </a:p>
        </p:txBody>
      </p:sp>
    </p:spTree>
    <p:extLst>
      <p:ext uri="{BB962C8B-B14F-4D97-AF65-F5344CB8AC3E}">
        <p14:creationId xmlns:p14="http://schemas.microsoft.com/office/powerpoint/2010/main" val="1668053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78946"/>
            <a:ext cx="9601200" cy="1192754"/>
          </a:xfrm>
        </p:spPr>
        <p:txBody>
          <a:bodyPr/>
          <a:lstStyle/>
          <a:p>
            <a:r>
              <a:rPr lang="en-US" dirty="0"/>
              <a:t>Pump Terms: NPSH</a:t>
            </a:r>
            <a:r>
              <a:rPr lang="en-US" baseline="-25000" dirty="0"/>
              <a:t>R</a:t>
            </a:r>
            <a:r>
              <a:rPr lang="en-US" dirty="0"/>
              <a:t> </a:t>
            </a:r>
          </a:p>
        </p:txBody>
      </p:sp>
      <p:sp>
        <p:nvSpPr>
          <p:cNvPr id="3" name="Content Placeholder 2"/>
          <p:cNvSpPr>
            <a:spLocks noGrp="1"/>
          </p:cNvSpPr>
          <p:nvPr>
            <p:ph idx="1"/>
          </p:nvPr>
        </p:nvSpPr>
        <p:spPr>
          <a:xfrm>
            <a:off x="1828800" y="2171700"/>
            <a:ext cx="9144000" cy="4293645"/>
          </a:xfrm>
        </p:spPr>
        <p:txBody>
          <a:bodyPr>
            <a:normAutofit/>
          </a:bodyPr>
          <a:lstStyle/>
          <a:p>
            <a:r>
              <a:rPr lang="en-US" dirty="0"/>
              <a:t>NPSH</a:t>
            </a:r>
            <a:r>
              <a:rPr lang="en-US" baseline="-25000" dirty="0"/>
              <a:t>R</a:t>
            </a:r>
            <a:r>
              <a:rPr lang="en-US" dirty="0"/>
              <a:t> :Net Positive Suction Head (required) </a:t>
            </a:r>
          </a:p>
          <a:p>
            <a:pPr lvl="1"/>
            <a:r>
              <a:rPr lang="en-US" dirty="0"/>
              <a:t>The minimum positive suction head required at the pump inlet to prevent pump issues (cavitation)</a:t>
            </a:r>
          </a:p>
          <a:p>
            <a:pPr lvl="1"/>
            <a:r>
              <a:rPr lang="en-US" dirty="0"/>
              <a:t>Function of pump design, flow &amp; pressure</a:t>
            </a:r>
          </a:p>
          <a:p>
            <a:pPr lvl="1"/>
            <a:r>
              <a:rPr lang="en-US" dirty="0"/>
              <a:t>Provided by pump OEM</a:t>
            </a:r>
          </a:p>
          <a:p>
            <a:endParaRPr lang="en-US" dirty="0"/>
          </a:p>
        </p:txBody>
      </p:sp>
      <p:sp>
        <p:nvSpPr>
          <p:cNvPr id="4" name="Date Placeholder 3">
            <a:extLst>
              <a:ext uri="{FF2B5EF4-FFF2-40B4-BE49-F238E27FC236}">
                <a16:creationId xmlns:a16="http://schemas.microsoft.com/office/drawing/2014/main" id="{CE0F7086-BE92-4EC3-9CDF-FCBED848A946}"/>
              </a:ext>
            </a:extLst>
          </p:cNvPr>
          <p:cNvSpPr>
            <a:spLocks noGrp="1"/>
          </p:cNvSpPr>
          <p:nvPr>
            <p:ph type="dt" sz="half" idx="10"/>
          </p:nvPr>
        </p:nvSpPr>
        <p:spPr/>
        <p:txBody>
          <a:bodyPr/>
          <a:lstStyle/>
          <a:p>
            <a:fld id="{4FF28BB6-CC26-4AB5-BED3-4E8A210548C9}" type="datetime1">
              <a:rPr lang="en-US" smtClean="0"/>
              <a:t>2/21/2018</a:t>
            </a:fld>
            <a:endParaRPr lang="en-US"/>
          </a:p>
        </p:txBody>
      </p:sp>
      <p:sp>
        <p:nvSpPr>
          <p:cNvPr id="5" name="Footer Placeholder 4">
            <a:extLst>
              <a:ext uri="{FF2B5EF4-FFF2-40B4-BE49-F238E27FC236}">
                <a16:creationId xmlns:a16="http://schemas.microsoft.com/office/drawing/2014/main" id="{E1A40646-A87D-48BB-954B-3148782D2127}"/>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93E6B5DF-F0B3-4D1A-B69F-2A823BD52644}"/>
              </a:ext>
            </a:extLst>
          </p:cNvPr>
          <p:cNvSpPr>
            <a:spLocks noGrp="1"/>
          </p:cNvSpPr>
          <p:nvPr>
            <p:ph type="sldNum" sz="quarter" idx="12"/>
          </p:nvPr>
        </p:nvSpPr>
        <p:spPr/>
        <p:txBody>
          <a:bodyPr/>
          <a:lstStyle/>
          <a:p>
            <a:fld id="{4388B73C-A03A-40BA-8F06-0B7DE6C76CC5}" type="slidenum">
              <a:rPr lang="en-US" smtClean="0"/>
              <a:t>19</a:t>
            </a:fld>
            <a:endParaRPr lang="en-US"/>
          </a:p>
        </p:txBody>
      </p:sp>
    </p:spTree>
    <p:extLst>
      <p:ext uri="{BB962C8B-B14F-4D97-AF65-F5344CB8AC3E}">
        <p14:creationId xmlns:p14="http://schemas.microsoft.com/office/powerpoint/2010/main" val="45858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66302"/>
            <a:ext cx="9601200" cy="1485900"/>
          </a:xfrm>
        </p:spPr>
        <p:txBody>
          <a:bodyPr/>
          <a:lstStyle/>
          <a:p>
            <a:r>
              <a:rPr lang="en-US" dirty="0"/>
              <a:t>Key Process Terms</a:t>
            </a:r>
          </a:p>
        </p:txBody>
      </p:sp>
      <p:sp>
        <p:nvSpPr>
          <p:cNvPr id="3" name="Content Placeholder 2"/>
          <p:cNvSpPr>
            <a:spLocks noGrp="1"/>
          </p:cNvSpPr>
          <p:nvPr>
            <p:ph idx="1"/>
          </p:nvPr>
        </p:nvSpPr>
        <p:spPr>
          <a:xfrm>
            <a:off x="1371600" y="1548384"/>
            <a:ext cx="9601200" cy="4986527"/>
          </a:xfrm>
        </p:spPr>
        <p:txBody>
          <a:bodyPr>
            <a:normAutofit/>
          </a:bodyPr>
          <a:lstStyle/>
          <a:p>
            <a:r>
              <a:rPr lang="en-US" dirty="0"/>
              <a:t>Flow: A Measurement of the Quantity of a Product “Passing a Specific Point, in a Specific Time Period, utilizing a Specific Unit of Measurement”.</a:t>
            </a:r>
          </a:p>
          <a:p>
            <a:pPr lvl="1"/>
            <a:r>
              <a:rPr lang="en-US" dirty="0"/>
              <a:t>GPM, LPM, M</a:t>
            </a:r>
            <a:r>
              <a:rPr lang="en-US" baseline="30000" dirty="0"/>
              <a:t>3</a:t>
            </a:r>
            <a:r>
              <a:rPr lang="en-US" dirty="0"/>
              <a:t>/HR</a:t>
            </a:r>
          </a:p>
          <a:p>
            <a:pPr lvl="1"/>
            <a:endParaRPr lang="en-US" dirty="0"/>
          </a:p>
          <a:p>
            <a:r>
              <a:rPr lang="en-US" dirty="0"/>
              <a:t>Pressure =force/area</a:t>
            </a:r>
          </a:p>
          <a:p>
            <a:pPr lvl="1"/>
            <a:r>
              <a:rPr lang="en-US" dirty="0"/>
              <a:t>PSI, Kg/cm</a:t>
            </a:r>
            <a:r>
              <a:rPr lang="en-US" baseline="30000" dirty="0"/>
              <a:t>2</a:t>
            </a:r>
            <a:r>
              <a:rPr lang="en-US" dirty="0"/>
              <a:t>, Bar, h-ft</a:t>
            </a:r>
            <a:r>
              <a:rPr lang="en-US" baseline="-25000" dirty="0"/>
              <a:t>H2O</a:t>
            </a:r>
          </a:p>
          <a:p>
            <a:pPr lvl="1"/>
            <a:endParaRPr lang="en-US" dirty="0"/>
          </a:p>
          <a:p>
            <a:r>
              <a:rPr lang="en-US" dirty="0"/>
              <a:t>Pressure: In the pump world, we use </a:t>
            </a:r>
            <a:r>
              <a:rPr lang="en-US" b="1" i="1" u="sng" dirty="0">
                <a:solidFill>
                  <a:srgbClr val="FF0000"/>
                </a:solidFill>
              </a:rPr>
              <a:t>feet of head</a:t>
            </a:r>
            <a:r>
              <a:rPr lang="en-US" dirty="0"/>
              <a:t> {h(</a:t>
            </a:r>
            <a:r>
              <a:rPr lang="en-US" dirty="0" err="1"/>
              <a:t>ft</a:t>
            </a:r>
            <a:r>
              <a:rPr lang="en-US" dirty="0"/>
              <a:t>) or h-</a:t>
            </a:r>
            <a:r>
              <a:rPr lang="en-US" dirty="0" err="1"/>
              <a:t>ft</a:t>
            </a:r>
            <a:r>
              <a:rPr lang="en-US" dirty="0"/>
              <a:t>} for pressure measurement. </a:t>
            </a:r>
          </a:p>
          <a:p>
            <a:pPr lvl="1"/>
            <a:r>
              <a:rPr lang="en-US" b="1" u="sng" dirty="0">
                <a:solidFill>
                  <a:srgbClr val="0070C0"/>
                </a:solidFill>
              </a:rPr>
              <a:t>Water at standard conditions (60F): 1psi=2.31 feet or 1ft=.433PSI</a:t>
            </a:r>
          </a:p>
          <a:p>
            <a:pPr lvl="2"/>
            <a:endParaRPr lang="en-US" dirty="0"/>
          </a:p>
        </p:txBody>
      </p:sp>
      <p:sp>
        <p:nvSpPr>
          <p:cNvPr id="4" name="Date Placeholder 3">
            <a:extLst>
              <a:ext uri="{FF2B5EF4-FFF2-40B4-BE49-F238E27FC236}">
                <a16:creationId xmlns:a16="http://schemas.microsoft.com/office/drawing/2014/main" id="{40AA57D6-4CD2-4ED0-AFEF-E45D63EF6BA1}"/>
              </a:ext>
            </a:extLst>
          </p:cNvPr>
          <p:cNvSpPr>
            <a:spLocks noGrp="1"/>
          </p:cNvSpPr>
          <p:nvPr>
            <p:ph type="dt" sz="half" idx="10"/>
          </p:nvPr>
        </p:nvSpPr>
        <p:spPr/>
        <p:txBody>
          <a:bodyPr/>
          <a:lstStyle/>
          <a:p>
            <a:fld id="{AA06EB29-98C2-437C-8614-FE0C4484EB15}" type="datetime1">
              <a:rPr lang="en-US" smtClean="0"/>
              <a:t>2/21/2018</a:t>
            </a:fld>
            <a:endParaRPr lang="en-US"/>
          </a:p>
        </p:txBody>
      </p:sp>
      <p:sp>
        <p:nvSpPr>
          <p:cNvPr id="5" name="Footer Placeholder 4">
            <a:extLst>
              <a:ext uri="{FF2B5EF4-FFF2-40B4-BE49-F238E27FC236}">
                <a16:creationId xmlns:a16="http://schemas.microsoft.com/office/drawing/2014/main" id="{4D69459D-73FF-4591-92BA-F9CB5569ACC3}"/>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927CEE1A-1CBD-4C63-A680-0EF3B5FBB841}"/>
              </a:ext>
            </a:extLst>
          </p:cNvPr>
          <p:cNvSpPr>
            <a:spLocks noGrp="1"/>
          </p:cNvSpPr>
          <p:nvPr>
            <p:ph type="sldNum" sz="quarter" idx="12"/>
          </p:nvPr>
        </p:nvSpPr>
        <p:spPr/>
        <p:txBody>
          <a:bodyPr/>
          <a:lstStyle/>
          <a:p>
            <a:fld id="{4388B73C-A03A-40BA-8F06-0B7DE6C76CC5}" type="slidenum">
              <a:rPr lang="en-US" smtClean="0"/>
              <a:t>2</a:t>
            </a:fld>
            <a:endParaRPr lang="en-US"/>
          </a:p>
        </p:txBody>
      </p:sp>
    </p:spTree>
    <p:extLst>
      <p:ext uri="{BB962C8B-B14F-4D97-AF65-F5344CB8AC3E}">
        <p14:creationId xmlns:p14="http://schemas.microsoft.com/office/powerpoint/2010/main" val="80297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9403" y="750345"/>
            <a:ext cx="9601200" cy="1485900"/>
          </a:xfrm>
        </p:spPr>
        <p:txBody>
          <a:bodyPr/>
          <a:lstStyle/>
          <a:p>
            <a:r>
              <a:rPr lang="en-US" dirty="0"/>
              <a:t>Pump Terms: NPSH</a:t>
            </a:r>
            <a:r>
              <a:rPr lang="en-US" baseline="-25000" dirty="0"/>
              <a:t>A</a:t>
            </a:r>
            <a:endParaRPr lang="en-US" dirty="0"/>
          </a:p>
        </p:txBody>
      </p:sp>
      <p:sp>
        <p:nvSpPr>
          <p:cNvPr id="3" name="Content Placeholder 2"/>
          <p:cNvSpPr>
            <a:spLocks noGrp="1"/>
          </p:cNvSpPr>
          <p:nvPr>
            <p:ph idx="1"/>
          </p:nvPr>
        </p:nvSpPr>
        <p:spPr>
          <a:xfrm>
            <a:off x="1861073" y="1968648"/>
            <a:ext cx="9477487" cy="4557657"/>
          </a:xfrm>
        </p:spPr>
        <p:txBody>
          <a:bodyPr>
            <a:normAutofit/>
          </a:bodyPr>
          <a:lstStyle/>
          <a:p>
            <a:r>
              <a:rPr lang="en-US" dirty="0"/>
              <a:t>NPSH</a:t>
            </a:r>
            <a:r>
              <a:rPr lang="en-US" baseline="-25000" dirty="0"/>
              <a:t>A</a:t>
            </a:r>
            <a:r>
              <a:rPr lang="en-US" dirty="0"/>
              <a:t> :Net Positive Suction Head (available) </a:t>
            </a:r>
          </a:p>
          <a:p>
            <a:pPr lvl="1"/>
            <a:r>
              <a:rPr lang="en-US" dirty="0"/>
              <a:t>The actual net positive suction head available at the inlet to the centrifugal pump.</a:t>
            </a:r>
          </a:p>
          <a:p>
            <a:pPr lvl="1"/>
            <a:r>
              <a:rPr lang="en-US" dirty="0"/>
              <a:t>Combines the effects of:</a:t>
            </a:r>
          </a:p>
          <a:p>
            <a:pPr lvl="2"/>
            <a:r>
              <a:rPr lang="en-US" i="0" dirty="0"/>
              <a:t>Total static head</a:t>
            </a:r>
          </a:p>
          <a:p>
            <a:pPr lvl="3"/>
            <a:r>
              <a:rPr lang="en-US" i="1" dirty="0"/>
              <a:t>supply elevation, liquid level and</a:t>
            </a:r>
            <a:r>
              <a:rPr lang="en-US" dirty="0"/>
              <a:t> atmospheric pressure or</a:t>
            </a:r>
            <a:r>
              <a:rPr lang="en-US" i="1" dirty="0"/>
              <a:t> vessel pressure (if any)</a:t>
            </a:r>
          </a:p>
          <a:p>
            <a:pPr lvl="2"/>
            <a:r>
              <a:rPr lang="en-US" i="0" dirty="0"/>
              <a:t>Inlet piping pressure drop</a:t>
            </a:r>
          </a:p>
          <a:p>
            <a:pPr lvl="3"/>
            <a:r>
              <a:rPr lang="en-US" dirty="0"/>
              <a:t>the dynamic head loss of the suction piping. (calculated) </a:t>
            </a:r>
          </a:p>
          <a:p>
            <a:pPr lvl="2"/>
            <a:r>
              <a:rPr lang="en-US" i="0" dirty="0"/>
              <a:t>Fluid properties </a:t>
            </a:r>
          </a:p>
          <a:p>
            <a:pPr lvl="3"/>
            <a:r>
              <a:rPr lang="en-US" i="1" dirty="0"/>
              <a:t>e.g.: S.G, viscosity &amp; temperature (vapor pressure)</a:t>
            </a:r>
          </a:p>
          <a:p>
            <a:pPr lvl="2"/>
            <a:endParaRPr lang="en-US" dirty="0"/>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D52B295C-824B-4957-A9CD-4CD0E5BBF539}"/>
              </a:ext>
            </a:extLst>
          </p:cNvPr>
          <p:cNvSpPr>
            <a:spLocks noGrp="1"/>
          </p:cNvSpPr>
          <p:nvPr>
            <p:ph type="dt" sz="half" idx="10"/>
          </p:nvPr>
        </p:nvSpPr>
        <p:spPr/>
        <p:txBody>
          <a:bodyPr/>
          <a:lstStyle/>
          <a:p>
            <a:fld id="{5720CAB8-D069-43CD-9C19-48686802FC28}" type="datetime1">
              <a:rPr lang="en-US" smtClean="0"/>
              <a:t>2/21/2018</a:t>
            </a:fld>
            <a:endParaRPr lang="en-US"/>
          </a:p>
        </p:txBody>
      </p:sp>
      <p:sp>
        <p:nvSpPr>
          <p:cNvPr id="5" name="Footer Placeholder 4">
            <a:extLst>
              <a:ext uri="{FF2B5EF4-FFF2-40B4-BE49-F238E27FC236}">
                <a16:creationId xmlns:a16="http://schemas.microsoft.com/office/drawing/2014/main" id="{DB3A9630-6365-4234-BE42-70D6A326D61F}"/>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E236ECE5-5A38-4B16-AC20-20147189D278}"/>
              </a:ext>
            </a:extLst>
          </p:cNvPr>
          <p:cNvSpPr>
            <a:spLocks noGrp="1"/>
          </p:cNvSpPr>
          <p:nvPr>
            <p:ph type="sldNum" sz="quarter" idx="12"/>
          </p:nvPr>
        </p:nvSpPr>
        <p:spPr/>
        <p:txBody>
          <a:bodyPr/>
          <a:lstStyle/>
          <a:p>
            <a:fld id="{4388B73C-A03A-40BA-8F06-0B7DE6C76CC5}" type="slidenum">
              <a:rPr lang="en-US" smtClean="0"/>
              <a:t>20</a:t>
            </a:fld>
            <a:endParaRPr lang="en-US"/>
          </a:p>
        </p:txBody>
      </p:sp>
    </p:spTree>
    <p:extLst>
      <p:ext uri="{BB962C8B-B14F-4D97-AF65-F5344CB8AC3E}">
        <p14:creationId xmlns:p14="http://schemas.microsoft.com/office/powerpoint/2010/main" val="412627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6" dur="500"/>
                                        <p:tgtEl>
                                          <p:spTgt spid="3">
                                            <p:txEl>
                                              <p:pRg st="5" end="5"/>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2" dur="500"/>
                                        <p:tgtEl>
                                          <p:spTgt spid="3">
                                            <p:txEl>
                                              <p:pRg st="7" end="7"/>
                                            </p:txEl>
                                          </p:spTgt>
                                        </p:tgtEl>
                                      </p:cBhvr>
                                    </p:animEffect>
                                  </p:childTnLst>
                                </p:cTn>
                              </p:par>
                              <p:par>
                                <p:cTn id="33" presetID="14" presetClass="entr" presetSubtype="1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1440-7A6D-4D35-8ACA-22304C7A64CA}"/>
              </a:ext>
            </a:extLst>
          </p:cNvPr>
          <p:cNvSpPr>
            <a:spLocks noGrp="1"/>
          </p:cNvSpPr>
          <p:nvPr>
            <p:ph type="title"/>
          </p:nvPr>
        </p:nvSpPr>
        <p:spPr>
          <a:xfrm>
            <a:off x="1414631" y="492162"/>
            <a:ext cx="9601200" cy="1485900"/>
          </a:xfrm>
        </p:spPr>
        <p:txBody>
          <a:bodyPr/>
          <a:lstStyle/>
          <a:p>
            <a:r>
              <a:rPr lang="en-US" dirty="0"/>
              <a:t>NPSH</a:t>
            </a:r>
            <a:r>
              <a:rPr lang="en-US" baseline="-25000" dirty="0"/>
              <a:t>R</a:t>
            </a:r>
            <a:endParaRPr lang="en-US" dirty="0"/>
          </a:p>
        </p:txBody>
      </p:sp>
      <p:pic>
        <p:nvPicPr>
          <p:cNvPr id="4" name="Picture 3">
            <a:extLst>
              <a:ext uri="{FF2B5EF4-FFF2-40B4-BE49-F238E27FC236}">
                <a16:creationId xmlns:a16="http://schemas.microsoft.com/office/drawing/2014/main" id="{F23A7CA6-0A53-405B-8E87-AD9782887C39}"/>
              </a:ext>
            </a:extLst>
          </p:cNvPr>
          <p:cNvPicPr>
            <a:picLocks noChangeAspect="1"/>
          </p:cNvPicPr>
          <p:nvPr/>
        </p:nvPicPr>
        <p:blipFill>
          <a:blip r:embed="rId2"/>
          <a:stretch>
            <a:fillRect/>
          </a:stretch>
        </p:blipFill>
        <p:spPr>
          <a:xfrm>
            <a:off x="2667896" y="1606140"/>
            <a:ext cx="6786619" cy="5130224"/>
          </a:xfrm>
          <a:prstGeom prst="rect">
            <a:avLst/>
          </a:prstGeom>
        </p:spPr>
      </p:pic>
      <p:sp>
        <p:nvSpPr>
          <p:cNvPr id="3" name="Date Placeholder 2">
            <a:extLst>
              <a:ext uri="{FF2B5EF4-FFF2-40B4-BE49-F238E27FC236}">
                <a16:creationId xmlns:a16="http://schemas.microsoft.com/office/drawing/2014/main" id="{B886715B-2A34-460D-B6AD-0F8962388AA6}"/>
              </a:ext>
            </a:extLst>
          </p:cNvPr>
          <p:cNvSpPr>
            <a:spLocks noGrp="1"/>
          </p:cNvSpPr>
          <p:nvPr>
            <p:ph type="dt" sz="half" idx="10"/>
          </p:nvPr>
        </p:nvSpPr>
        <p:spPr/>
        <p:txBody>
          <a:bodyPr/>
          <a:lstStyle/>
          <a:p>
            <a:fld id="{BCA58D49-288C-4E1B-9E30-2175334A4BBB}" type="datetime1">
              <a:rPr lang="en-US" smtClean="0"/>
              <a:t>2/21/2018</a:t>
            </a:fld>
            <a:endParaRPr lang="en-US"/>
          </a:p>
        </p:txBody>
      </p:sp>
      <p:sp>
        <p:nvSpPr>
          <p:cNvPr id="5" name="Footer Placeholder 4">
            <a:extLst>
              <a:ext uri="{FF2B5EF4-FFF2-40B4-BE49-F238E27FC236}">
                <a16:creationId xmlns:a16="http://schemas.microsoft.com/office/drawing/2014/main" id="{BEBE0387-98EE-47CF-9782-BC4E97471B74}"/>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63760BF8-E881-4761-BBA1-D5911CFAAA1F}"/>
              </a:ext>
            </a:extLst>
          </p:cNvPr>
          <p:cNvSpPr>
            <a:spLocks noGrp="1"/>
          </p:cNvSpPr>
          <p:nvPr>
            <p:ph type="sldNum" sz="quarter" idx="12"/>
          </p:nvPr>
        </p:nvSpPr>
        <p:spPr/>
        <p:txBody>
          <a:bodyPr/>
          <a:lstStyle/>
          <a:p>
            <a:fld id="{4388B73C-A03A-40BA-8F06-0B7DE6C76CC5}" type="slidenum">
              <a:rPr lang="en-US" smtClean="0"/>
              <a:t>21</a:t>
            </a:fld>
            <a:endParaRPr lang="en-US"/>
          </a:p>
        </p:txBody>
      </p:sp>
    </p:spTree>
    <p:extLst>
      <p:ext uri="{BB962C8B-B14F-4D97-AF65-F5344CB8AC3E}">
        <p14:creationId xmlns:p14="http://schemas.microsoft.com/office/powerpoint/2010/main" val="4002975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6194B-2A80-4476-BA01-BF69E0D6C031}"/>
              </a:ext>
            </a:extLst>
          </p:cNvPr>
          <p:cNvSpPr>
            <a:spLocks noGrp="1"/>
          </p:cNvSpPr>
          <p:nvPr>
            <p:ph type="title"/>
          </p:nvPr>
        </p:nvSpPr>
        <p:spPr/>
        <p:txBody>
          <a:bodyPr/>
          <a:lstStyle/>
          <a:p>
            <a:r>
              <a:rPr lang="en-US" dirty="0"/>
              <a:t>NPSH</a:t>
            </a:r>
            <a:r>
              <a:rPr lang="en-US" baseline="-25000" dirty="0"/>
              <a:t>R</a:t>
            </a:r>
            <a:endParaRPr lang="en-US" dirty="0"/>
          </a:p>
        </p:txBody>
      </p:sp>
      <p:pic>
        <p:nvPicPr>
          <p:cNvPr id="5" name="Picture 4">
            <a:extLst>
              <a:ext uri="{FF2B5EF4-FFF2-40B4-BE49-F238E27FC236}">
                <a16:creationId xmlns:a16="http://schemas.microsoft.com/office/drawing/2014/main" id="{0BEEFED4-CEB8-495C-B0DE-BE8FE0950A4E}"/>
              </a:ext>
            </a:extLst>
          </p:cNvPr>
          <p:cNvPicPr>
            <a:picLocks noChangeAspect="1"/>
          </p:cNvPicPr>
          <p:nvPr/>
        </p:nvPicPr>
        <p:blipFill>
          <a:blip r:embed="rId2"/>
          <a:stretch>
            <a:fillRect/>
          </a:stretch>
        </p:blipFill>
        <p:spPr>
          <a:xfrm>
            <a:off x="2538804" y="1656064"/>
            <a:ext cx="6737041" cy="4964136"/>
          </a:xfrm>
          <a:prstGeom prst="rect">
            <a:avLst/>
          </a:prstGeom>
        </p:spPr>
      </p:pic>
      <p:sp>
        <p:nvSpPr>
          <p:cNvPr id="3" name="Date Placeholder 2">
            <a:extLst>
              <a:ext uri="{FF2B5EF4-FFF2-40B4-BE49-F238E27FC236}">
                <a16:creationId xmlns:a16="http://schemas.microsoft.com/office/drawing/2014/main" id="{1829A0C9-D96B-4ECB-B0C4-8370EC9631A1}"/>
              </a:ext>
            </a:extLst>
          </p:cNvPr>
          <p:cNvSpPr>
            <a:spLocks noGrp="1"/>
          </p:cNvSpPr>
          <p:nvPr>
            <p:ph type="dt" sz="half" idx="10"/>
          </p:nvPr>
        </p:nvSpPr>
        <p:spPr/>
        <p:txBody>
          <a:bodyPr/>
          <a:lstStyle/>
          <a:p>
            <a:fld id="{E2D97E48-3D13-4C30-B003-816DE010410F}" type="datetime1">
              <a:rPr lang="en-US" smtClean="0"/>
              <a:t>2/21/2018</a:t>
            </a:fld>
            <a:endParaRPr lang="en-US"/>
          </a:p>
        </p:txBody>
      </p:sp>
      <p:sp>
        <p:nvSpPr>
          <p:cNvPr id="4" name="Footer Placeholder 3">
            <a:extLst>
              <a:ext uri="{FF2B5EF4-FFF2-40B4-BE49-F238E27FC236}">
                <a16:creationId xmlns:a16="http://schemas.microsoft.com/office/drawing/2014/main" id="{AF76CDD2-73FE-4877-9070-FE7EB23A4540}"/>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B14D0CA0-0BDC-4ADF-B92F-1EBDBB78ABEC}"/>
              </a:ext>
            </a:extLst>
          </p:cNvPr>
          <p:cNvSpPr>
            <a:spLocks noGrp="1"/>
          </p:cNvSpPr>
          <p:nvPr>
            <p:ph type="sldNum" sz="quarter" idx="12"/>
          </p:nvPr>
        </p:nvSpPr>
        <p:spPr/>
        <p:txBody>
          <a:bodyPr/>
          <a:lstStyle/>
          <a:p>
            <a:fld id="{4388B73C-A03A-40BA-8F06-0B7DE6C76CC5}" type="slidenum">
              <a:rPr lang="en-US" smtClean="0"/>
              <a:t>22</a:t>
            </a:fld>
            <a:endParaRPr lang="en-US"/>
          </a:p>
        </p:txBody>
      </p:sp>
    </p:spTree>
    <p:extLst>
      <p:ext uri="{BB962C8B-B14F-4D97-AF65-F5344CB8AC3E}">
        <p14:creationId xmlns:p14="http://schemas.microsoft.com/office/powerpoint/2010/main" val="1203967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Terms:</a:t>
            </a:r>
          </a:p>
        </p:txBody>
      </p:sp>
      <p:sp>
        <p:nvSpPr>
          <p:cNvPr id="3" name="Content Placeholder 2"/>
          <p:cNvSpPr>
            <a:spLocks noGrp="1"/>
          </p:cNvSpPr>
          <p:nvPr>
            <p:ph idx="1"/>
          </p:nvPr>
        </p:nvSpPr>
        <p:spPr>
          <a:xfrm>
            <a:off x="1828800" y="2000922"/>
            <a:ext cx="9144000" cy="4464423"/>
          </a:xfrm>
        </p:spPr>
        <p:txBody>
          <a:bodyPr>
            <a:normAutofit/>
          </a:bodyPr>
          <a:lstStyle/>
          <a:p>
            <a:r>
              <a:rPr lang="en-US" dirty="0"/>
              <a:t>Efficiency: pump efficiency (from the pump curve)</a:t>
            </a:r>
          </a:p>
          <a:p>
            <a:r>
              <a:rPr lang="en-US" dirty="0"/>
              <a:t>BHP: pump brake horsepower (from the pump curve)</a:t>
            </a:r>
          </a:p>
          <a:p>
            <a:pPr lvl="1"/>
            <a:r>
              <a:rPr lang="en-US" dirty="0"/>
              <a:t>BHP: GPM*TDH*SG/(3960*Eff)</a:t>
            </a:r>
          </a:p>
          <a:p>
            <a:r>
              <a:rPr lang="en-US" dirty="0"/>
              <a:t>BEP: Pump Best Efficiency Point (from the pump curve)</a:t>
            </a:r>
          </a:p>
          <a:p>
            <a:pPr lvl="1"/>
            <a:r>
              <a:rPr lang="en-US" dirty="0"/>
              <a:t>Function of pump &amp; impeller design</a:t>
            </a:r>
          </a:p>
          <a:p>
            <a:pPr lvl="1"/>
            <a:r>
              <a:rPr lang="en-US" dirty="0"/>
              <a:t>Provided by OEM</a:t>
            </a:r>
          </a:p>
          <a:p>
            <a:endParaRPr lang="en-US" dirty="0"/>
          </a:p>
        </p:txBody>
      </p:sp>
      <p:sp>
        <p:nvSpPr>
          <p:cNvPr id="4" name="Date Placeholder 3">
            <a:extLst>
              <a:ext uri="{FF2B5EF4-FFF2-40B4-BE49-F238E27FC236}">
                <a16:creationId xmlns:a16="http://schemas.microsoft.com/office/drawing/2014/main" id="{FB2542F1-B852-40CA-B309-F7CEFA86C8E6}"/>
              </a:ext>
            </a:extLst>
          </p:cNvPr>
          <p:cNvSpPr>
            <a:spLocks noGrp="1"/>
          </p:cNvSpPr>
          <p:nvPr>
            <p:ph type="dt" sz="half" idx="10"/>
          </p:nvPr>
        </p:nvSpPr>
        <p:spPr/>
        <p:txBody>
          <a:bodyPr/>
          <a:lstStyle/>
          <a:p>
            <a:fld id="{86C77304-0B92-472D-AF62-07236B9D17CB}" type="datetime1">
              <a:rPr lang="en-US" smtClean="0"/>
              <a:t>2/21/2018</a:t>
            </a:fld>
            <a:endParaRPr lang="en-US"/>
          </a:p>
        </p:txBody>
      </p:sp>
      <p:sp>
        <p:nvSpPr>
          <p:cNvPr id="5" name="Footer Placeholder 4">
            <a:extLst>
              <a:ext uri="{FF2B5EF4-FFF2-40B4-BE49-F238E27FC236}">
                <a16:creationId xmlns:a16="http://schemas.microsoft.com/office/drawing/2014/main" id="{468C4545-2D89-4033-882E-11B5657196DD}"/>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22392C78-C9A0-484A-B68A-CD2083E8D101}"/>
              </a:ext>
            </a:extLst>
          </p:cNvPr>
          <p:cNvSpPr>
            <a:spLocks noGrp="1"/>
          </p:cNvSpPr>
          <p:nvPr>
            <p:ph type="sldNum" sz="quarter" idx="12"/>
          </p:nvPr>
        </p:nvSpPr>
        <p:spPr/>
        <p:txBody>
          <a:bodyPr/>
          <a:lstStyle/>
          <a:p>
            <a:fld id="{4388B73C-A03A-40BA-8F06-0B7DE6C76CC5}" type="slidenum">
              <a:rPr lang="en-US" smtClean="0"/>
              <a:t>23</a:t>
            </a:fld>
            <a:endParaRPr lang="en-US"/>
          </a:p>
        </p:txBody>
      </p:sp>
    </p:spTree>
    <p:extLst>
      <p:ext uri="{BB962C8B-B14F-4D97-AF65-F5344CB8AC3E}">
        <p14:creationId xmlns:p14="http://schemas.microsoft.com/office/powerpoint/2010/main" val="388360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arn(inVertical)">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30306"/>
            <a:ext cx="9601200" cy="1121727"/>
          </a:xfrm>
        </p:spPr>
        <p:txBody>
          <a:bodyPr/>
          <a:lstStyle/>
          <a:p>
            <a:r>
              <a:rPr lang="en-US" dirty="0"/>
              <a:t>Efficiency, BEP </a:t>
            </a:r>
          </a:p>
        </p:txBody>
      </p:sp>
      <p:sp>
        <p:nvSpPr>
          <p:cNvPr id="3" name="Content Placeholder 2"/>
          <p:cNvSpPr>
            <a:spLocks noGrp="1"/>
          </p:cNvSpPr>
          <p:nvPr>
            <p:ph idx="1"/>
          </p:nvPr>
        </p:nvSpPr>
        <p:spPr>
          <a:xfrm>
            <a:off x="895742" y="1552034"/>
            <a:ext cx="4715435" cy="5004752"/>
          </a:xfrm>
        </p:spPr>
        <p:txBody>
          <a:bodyPr>
            <a:normAutofit/>
          </a:bodyPr>
          <a:lstStyle/>
          <a:p>
            <a:r>
              <a:rPr lang="en-US" dirty="0"/>
              <a:t>Best efficiency point = operating point</a:t>
            </a:r>
          </a:p>
          <a:p>
            <a:r>
              <a:rPr lang="en-US" dirty="0"/>
              <a:t>Pump efficiency is defined as the ratio of the power imparted on the fluid by the pump in relation to the power supplied to drive the pump. </a:t>
            </a:r>
          </a:p>
          <a:p>
            <a:r>
              <a:rPr lang="en-US" dirty="0"/>
              <a:t>Its value is not fixed for a given pump, efficiency is a function of the discharge and therefore also operating head.</a:t>
            </a:r>
          </a:p>
          <a:p>
            <a:r>
              <a:rPr lang="en-US" dirty="0"/>
              <a:t>Efficiency can decline with wear</a:t>
            </a:r>
          </a:p>
          <a:p>
            <a:r>
              <a:rPr lang="en-US" dirty="0"/>
              <a:t>Another term you’ll hear: “Slip or Slippage”</a:t>
            </a:r>
          </a:p>
          <a:p>
            <a:pPr lvl="1"/>
            <a:r>
              <a:rPr lang="en-US" dirty="0"/>
              <a:t>Percent fluid recirculation in the pump.</a:t>
            </a:r>
          </a:p>
        </p:txBody>
      </p:sp>
      <p:pic>
        <p:nvPicPr>
          <p:cNvPr id="4" name="Picture 3"/>
          <p:cNvPicPr>
            <a:picLocks noChangeAspect="1"/>
          </p:cNvPicPr>
          <p:nvPr/>
        </p:nvPicPr>
        <p:blipFill>
          <a:blip r:embed="rId2"/>
          <a:stretch>
            <a:fillRect/>
          </a:stretch>
        </p:blipFill>
        <p:spPr>
          <a:xfrm>
            <a:off x="5611178" y="1552035"/>
            <a:ext cx="5931778" cy="5104088"/>
          </a:xfrm>
          <a:prstGeom prst="rect">
            <a:avLst/>
          </a:prstGeom>
        </p:spPr>
      </p:pic>
      <p:sp>
        <p:nvSpPr>
          <p:cNvPr id="5" name="Date Placeholder 4">
            <a:extLst>
              <a:ext uri="{FF2B5EF4-FFF2-40B4-BE49-F238E27FC236}">
                <a16:creationId xmlns:a16="http://schemas.microsoft.com/office/drawing/2014/main" id="{03587AE9-204D-4DFD-AE4B-057D667660A7}"/>
              </a:ext>
            </a:extLst>
          </p:cNvPr>
          <p:cNvSpPr>
            <a:spLocks noGrp="1"/>
          </p:cNvSpPr>
          <p:nvPr>
            <p:ph type="dt" sz="half" idx="10"/>
          </p:nvPr>
        </p:nvSpPr>
        <p:spPr/>
        <p:txBody>
          <a:bodyPr/>
          <a:lstStyle/>
          <a:p>
            <a:fld id="{E3CEAFA4-05E0-46A6-A660-DCD3E164EE44}" type="datetime1">
              <a:rPr lang="en-US" smtClean="0"/>
              <a:t>2/21/2018</a:t>
            </a:fld>
            <a:endParaRPr lang="en-US"/>
          </a:p>
        </p:txBody>
      </p:sp>
      <p:sp>
        <p:nvSpPr>
          <p:cNvPr id="6" name="Footer Placeholder 5">
            <a:extLst>
              <a:ext uri="{FF2B5EF4-FFF2-40B4-BE49-F238E27FC236}">
                <a16:creationId xmlns:a16="http://schemas.microsoft.com/office/drawing/2014/main" id="{03371B3A-220F-4D4E-9102-356B76CDEBDB}"/>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D25DF064-A4DC-4B8B-8FC6-28A19B9F9057}"/>
              </a:ext>
            </a:extLst>
          </p:cNvPr>
          <p:cNvSpPr>
            <a:spLocks noGrp="1"/>
          </p:cNvSpPr>
          <p:nvPr>
            <p:ph type="sldNum" sz="quarter" idx="12"/>
          </p:nvPr>
        </p:nvSpPr>
        <p:spPr/>
        <p:txBody>
          <a:bodyPr/>
          <a:lstStyle/>
          <a:p>
            <a:fld id="{4388B73C-A03A-40BA-8F06-0B7DE6C76CC5}" type="slidenum">
              <a:rPr lang="en-US" smtClean="0"/>
              <a:t>24</a:t>
            </a:fld>
            <a:endParaRPr lang="en-US"/>
          </a:p>
        </p:txBody>
      </p:sp>
    </p:spTree>
    <p:extLst>
      <p:ext uri="{BB962C8B-B14F-4D97-AF65-F5344CB8AC3E}">
        <p14:creationId xmlns:p14="http://schemas.microsoft.com/office/powerpoint/2010/main" val="1401211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51440-7A6D-4D35-8ACA-22304C7A64CA}"/>
              </a:ext>
            </a:extLst>
          </p:cNvPr>
          <p:cNvSpPr>
            <a:spLocks noGrp="1"/>
          </p:cNvSpPr>
          <p:nvPr>
            <p:ph type="title"/>
          </p:nvPr>
        </p:nvSpPr>
        <p:spPr/>
        <p:txBody>
          <a:bodyPr/>
          <a:lstStyle/>
          <a:p>
            <a:r>
              <a:rPr lang="en-US" dirty="0"/>
              <a:t>Efficiency, BHP, BEP  </a:t>
            </a:r>
          </a:p>
        </p:txBody>
      </p:sp>
      <p:pic>
        <p:nvPicPr>
          <p:cNvPr id="4" name="Picture 3">
            <a:extLst>
              <a:ext uri="{FF2B5EF4-FFF2-40B4-BE49-F238E27FC236}">
                <a16:creationId xmlns:a16="http://schemas.microsoft.com/office/drawing/2014/main" id="{F23A7CA6-0A53-405B-8E87-AD9782887C39}"/>
              </a:ext>
            </a:extLst>
          </p:cNvPr>
          <p:cNvPicPr>
            <a:picLocks noChangeAspect="1"/>
          </p:cNvPicPr>
          <p:nvPr/>
        </p:nvPicPr>
        <p:blipFill>
          <a:blip r:embed="rId2"/>
          <a:stretch>
            <a:fillRect/>
          </a:stretch>
        </p:blipFill>
        <p:spPr>
          <a:xfrm>
            <a:off x="2667896" y="1606140"/>
            <a:ext cx="6786619" cy="5130224"/>
          </a:xfrm>
          <a:prstGeom prst="rect">
            <a:avLst/>
          </a:prstGeom>
        </p:spPr>
      </p:pic>
      <p:sp>
        <p:nvSpPr>
          <p:cNvPr id="3" name="Date Placeholder 2">
            <a:extLst>
              <a:ext uri="{FF2B5EF4-FFF2-40B4-BE49-F238E27FC236}">
                <a16:creationId xmlns:a16="http://schemas.microsoft.com/office/drawing/2014/main" id="{EB0247C7-B4A4-496D-AF79-78EC2A976003}"/>
              </a:ext>
            </a:extLst>
          </p:cNvPr>
          <p:cNvSpPr>
            <a:spLocks noGrp="1"/>
          </p:cNvSpPr>
          <p:nvPr>
            <p:ph type="dt" sz="half" idx="10"/>
          </p:nvPr>
        </p:nvSpPr>
        <p:spPr/>
        <p:txBody>
          <a:bodyPr/>
          <a:lstStyle/>
          <a:p>
            <a:fld id="{EB9CBF16-8DA0-4EFA-893C-426D3A8AE542}" type="datetime1">
              <a:rPr lang="en-US" smtClean="0"/>
              <a:t>2/21/2018</a:t>
            </a:fld>
            <a:endParaRPr lang="en-US"/>
          </a:p>
        </p:txBody>
      </p:sp>
      <p:sp>
        <p:nvSpPr>
          <p:cNvPr id="5" name="Footer Placeholder 4">
            <a:extLst>
              <a:ext uri="{FF2B5EF4-FFF2-40B4-BE49-F238E27FC236}">
                <a16:creationId xmlns:a16="http://schemas.microsoft.com/office/drawing/2014/main" id="{E15A2CB4-9A94-4FEA-AD7B-0394DF7325C6}"/>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D4F771D5-54A4-403F-865F-85C56EFBE9FF}"/>
              </a:ext>
            </a:extLst>
          </p:cNvPr>
          <p:cNvSpPr>
            <a:spLocks noGrp="1"/>
          </p:cNvSpPr>
          <p:nvPr>
            <p:ph type="sldNum" sz="quarter" idx="12"/>
          </p:nvPr>
        </p:nvSpPr>
        <p:spPr/>
        <p:txBody>
          <a:bodyPr/>
          <a:lstStyle/>
          <a:p>
            <a:fld id="{4388B73C-A03A-40BA-8F06-0B7DE6C76CC5}" type="slidenum">
              <a:rPr lang="en-US" smtClean="0"/>
              <a:t>25</a:t>
            </a:fld>
            <a:endParaRPr lang="en-US"/>
          </a:p>
        </p:txBody>
      </p:sp>
    </p:spTree>
    <p:extLst>
      <p:ext uri="{BB962C8B-B14F-4D97-AF65-F5344CB8AC3E}">
        <p14:creationId xmlns:p14="http://schemas.microsoft.com/office/powerpoint/2010/main" val="20007016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6194B-2A80-4476-BA01-BF69E0D6C031}"/>
              </a:ext>
            </a:extLst>
          </p:cNvPr>
          <p:cNvSpPr>
            <a:spLocks noGrp="1"/>
          </p:cNvSpPr>
          <p:nvPr>
            <p:ph type="title"/>
          </p:nvPr>
        </p:nvSpPr>
        <p:spPr/>
        <p:txBody>
          <a:bodyPr/>
          <a:lstStyle/>
          <a:p>
            <a:r>
              <a:rPr lang="en-US" dirty="0"/>
              <a:t>Efficiency, BHP, BEP </a:t>
            </a:r>
          </a:p>
        </p:txBody>
      </p:sp>
      <p:pic>
        <p:nvPicPr>
          <p:cNvPr id="5" name="Picture 4">
            <a:extLst>
              <a:ext uri="{FF2B5EF4-FFF2-40B4-BE49-F238E27FC236}">
                <a16:creationId xmlns:a16="http://schemas.microsoft.com/office/drawing/2014/main" id="{0BEEFED4-CEB8-495C-B0DE-BE8FE0950A4E}"/>
              </a:ext>
            </a:extLst>
          </p:cNvPr>
          <p:cNvPicPr>
            <a:picLocks noChangeAspect="1"/>
          </p:cNvPicPr>
          <p:nvPr/>
        </p:nvPicPr>
        <p:blipFill>
          <a:blip r:embed="rId2"/>
          <a:stretch>
            <a:fillRect/>
          </a:stretch>
        </p:blipFill>
        <p:spPr>
          <a:xfrm>
            <a:off x="2538804" y="1656064"/>
            <a:ext cx="6737041" cy="4964136"/>
          </a:xfrm>
          <a:prstGeom prst="rect">
            <a:avLst/>
          </a:prstGeom>
        </p:spPr>
      </p:pic>
      <p:sp>
        <p:nvSpPr>
          <p:cNvPr id="3" name="Date Placeholder 2">
            <a:extLst>
              <a:ext uri="{FF2B5EF4-FFF2-40B4-BE49-F238E27FC236}">
                <a16:creationId xmlns:a16="http://schemas.microsoft.com/office/drawing/2014/main" id="{70C6DFFB-11BD-4FAF-B758-6357CE5A9A33}"/>
              </a:ext>
            </a:extLst>
          </p:cNvPr>
          <p:cNvSpPr>
            <a:spLocks noGrp="1"/>
          </p:cNvSpPr>
          <p:nvPr>
            <p:ph type="dt" sz="half" idx="10"/>
          </p:nvPr>
        </p:nvSpPr>
        <p:spPr/>
        <p:txBody>
          <a:bodyPr/>
          <a:lstStyle/>
          <a:p>
            <a:fld id="{9A869133-10FB-4993-B10C-492A4830870E}" type="datetime1">
              <a:rPr lang="en-US" smtClean="0"/>
              <a:t>2/21/2018</a:t>
            </a:fld>
            <a:endParaRPr lang="en-US"/>
          </a:p>
        </p:txBody>
      </p:sp>
      <p:sp>
        <p:nvSpPr>
          <p:cNvPr id="4" name="Footer Placeholder 3">
            <a:extLst>
              <a:ext uri="{FF2B5EF4-FFF2-40B4-BE49-F238E27FC236}">
                <a16:creationId xmlns:a16="http://schemas.microsoft.com/office/drawing/2014/main" id="{558A0227-F7B8-4336-869E-C2C805228662}"/>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08901FBF-321B-4C28-AAEA-179D96BB1F60}"/>
              </a:ext>
            </a:extLst>
          </p:cNvPr>
          <p:cNvSpPr>
            <a:spLocks noGrp="1"/>
          </p:cNvSpPr>
          <p:nvPr>
            <p:ph type="sldNum" sz="quarter" idx="12"/>
          </p:nvPr>
        </p:nvSpPr>
        <p:spPr/>
        <p:txBody>
          <a:bodyPr/>
          <a:lstStyle/>
          <a:p>
            <a:fld id="{4388B73C-A03A-40BA-8F06-0B7DE6C76CC5}" type="slidenum">
              <a:rPr lang="en-US" smtClean="0"/>
              <a:t>26</a:t>
            </a:fld>
            <a:endParaRPr lang="en-US"/>
          </a:p>
        </p:txBody>
      </p:sp>
    </p:spTree>
    <p:extLst>
      <p:ext uri="{BB962C8B-B14F-4D97-AF65-F5344CB8AC3E}">
        <p14:creationId xmlns:p14="http://schemas.microsoft.com/office/powerpoint/2010/main" val="2681782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42799-A19C-4789-9851-6DDAD6113FC2}"/>
              </a:ext>
            </a:extLst>
          </p:cNvPr>
          <p:cNvSpPr>
            <a:spLocks noGrp="1"/>
          </p:cNvSpPr>
          <p:nvPr>
            <p:ph type="title"/>
          </p:nvPr>
        </p:nvSpPr>
        <p:spPr/>
        <p:txBody>
          <a:bodyPr/>
          <a:lstStyle/>
          <a:p>
            <a:r>
              <a:rPr lang="en-US" dirty="0"/>
              <a:t>System Hydraulics</a:t>
            </a:r>
          </a:p>
        </p:txBody>
      </p:sp>
      <p:sp>
        <p:nvSpPr>
          <p:cNvPr id="3" name="Content Placeholder 2">
            <a:extLst>
              <a:ext uri="{FF2B5EF4-FFF2-40B4-BE49-F238E27FC236}">
                <a16:creationId xmlns:a16="http://schemas.microsoft.com/office/drawing/2014/main" id="{81CDD1AB-DB1D-42C6-BD60-1AD30F426E63}"/>
              </a:ext>
            </a:extLst>
          </p:cNvPr>
          <p:cNvSpPr>
            <a:spLocks noGrp="1"/>
          </p:cNvSpPr>
          <p:nvPr>
            <p:ph idx="1"/>
          </p:nvPr>
        </p:nvSpPr>
        <p:spPr>
          <a:xfrm>
            <a:off x="1371600" y="2171700"/>
            <a:ext cx="9601200" cy="3695700"/>
          </a:xfrm>
        </p:spPr>
        <p:txBody>
          <a:bodyPr/>
          <a:lstStyle/>
          <a:p>
            <a:r>
              <a:rPr lang="en-US" dirty="0"/>
              <a:t>The calculated/actual total resistances to flow which must be overcome by the pump as a function of flow.</a:t>
            </a:r>
          </a:p>
          <a:p>
            <a:pPr lvl="1"/>
            <a:r>
              <a:rPr lang="en-US" dirty="0"/>
              <a:t>e.g.: required delivery pressure, elevation change, pipe friction, changes in viscosity, temperature, control valve DP, etc.</a:t>
            </a:r>
          </a:p>
          <a:p>
            <a:r>
              <a:rPr lang="en-US" dirty="0"/>
              <a:t>Total Differential (Developed) Head (TDH)</a:t>
            </a:r>
          </a:p>
          <a:p>
            <a:endParaRPr lang="en-US" dirty="0"/>
          </a:p>
        </p:txBody>
      </p:sp>
      <p:sp>
        <p:nvSpPr>
          <p:cNvPr id="4" name="Date Placeholder 3">
            <a:extLst>
              <a:ext uri="{FF2B5EF4-FFF2-40B4-BE49-F238E27FC236}">
                <a16:creationId xmlns:a16="http://schemas.microsoft.com/office/drawing/2014/main" id="{498064A0-7393-435D-BA36-E66BDC79CF04}"/>
              </a:ext>
            </a:extLst>
          </p:cNvPr>
          <p:cNvSpPr>
            <a:spLocks noGrp="1"/>
          </p:cNvSpPr>
          <p:nvPr>
            <p:ph type="dt" sz="half" idx="10"/>
          </p:nvPr>
        </p:nvSpPr>
        <p:spPr/>
        <p:txBody>
          <a:bodyPr/>
          <a:lstStyle/>
          <a:p>
            <a:fld id="{3D4CE2C9-B86B-45F3-B503-3321AD00ADC8}" type="datetime1">
              <a:rPr lang="en-US" smtClean="0"/>
              <a:t>2/21/2018</a:t>
            </a:fld>
            <a:endParaRPr lang="en-US"/>
          </a:p>
        </p:txBody>
      </p:sp>
      <p:sp>
        <p:nvSpPr>
          <p:cNvPr id="5" name="Footer Placeholder 4">
            <a:extLst>
              <a:ext uri="{FF2B5EF4-FFF2-40B4-BE49-F238E27FC236}">
                <a16:creationId xmlns:a16="http://schemas.microsoft.com/office/drawing/2014/main" id="{6EF99104-F93F-4442-B528-29F3F626DB01}"/>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F970428F-F579-43D8-94BA-648F0600162A}"/>
              </a:ext>
            </a:extLst>
          </p:cNvPr>
          <p:cNvSpPr>
            <a:spLocks noGrp="1"/>
          </p:cNvSpPr>
          <p:nvPr>
            <p:ph type="sldNum" sz="quarter" idx="12"/>
          </p:nvPr>
        </p:nvSpPr>
        <p:spPr/>
        <p:txBody>
          <a:bodyPr/>
          <a:lstStyle/>
          <a:p>
            <a:fld id="{4388B73C-A03A-40BA-8F06-0B7DE6C76CC5}" type="slidenum">
              <a:rPr lang="en-US" smtClean="0"/>
              <a:t>27</a:t>
            </a:fld>
            <a:endParaRPr lang="en-US"/>
          </a:p>
        </p:txBody>
      </p:sp>
    </p:spTree>
    <p:extLst>
      <p:ext uri="{BB962C8B-B14F-4D97-AF65-F5344CB8AC3E}">
        <p14:creationId xmlns:p14="http://schemas.microsoft.com/office/powerpoint/2010/main" val="222714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Total Differential Head (TDH)</a:t>
            </a:r>
          </a:p>
        </p:txBody>
      </p:sp>
      <p:sp>
        <p:nvSpPr>
          <p:cNvPr id="3" name="Content Placeholder 2"/>
          <p:cNvSpPr>
            <a:spLocks noGrp="1"/>
          </p:cNvSpPr>
          <p:nvPr>
            <p:ph idx="1"/>
          </p:nvPr>
        </p:nvSpPr>
        <p:spPr/>
        <p:txBody>
          <a:bodyPr>
            <a:normAutofit/>
          </a:bodyPr>
          <a:lstStyle/>
          <a:p>
            <a:r>
              <a:rPr lang="en-US" sz="2400" dirty="0"/>
              <a:t>TDH = Static Head + Friction Head</a:t>
            </a:r>
          </a:p>
          <a:p>
            <a:r>
              <a:rPr lang="en-US" sz="2400" dirty="0"/>
              <a:t>Total Differential Head = (</a:t>
            </a:r>
            <a:r>
              <a:rPr lang="en-US" sz="2400" dirty="0" err="1"/>
              <a:t>Hds-Hss</a:t>
            </a:r>
            <a:r>
              <a:rPr lang="en-US" sz="2400" dirty="0"/>
              <a:t>) +</a:t>
            </a:r>
            <a:r>
              <a:rPr lang="en-US" sz="3200" b="1" dirty="0" err="1"/>
              <a:t>Hfd</a:t>
            </a:r>
            <a:r>
              <a:rPr lang="en-US" sz="3200" b="1" dirty="0"/>
              <a:t> +</a:t>
            </a:r>
            <a:r>
              <a:rPr lang="en-US" sz="3200" b="1" dirty="0" err="1"/>
              <a:t>Hfs</a:t>
            </a:r>
            <a:r>
              <a:rPr lang="en-US" sz="3200" b="1" dirty="0"/>
              <a:t> + </a:t>
            </a:r>
            <a:r>
              <a:rPr lang="en-US" sz="3200" b="1" dirty="0" err="1"/>
              <a:t>Hc</a:t>
            </a:r>
            <a:endParaRPr lang="en-US" sz="3200" b="1" dirty="0"/>
          </a:p>
          <a:p>
            <a:r>
              <a:rPr lang="en-US" sz="2400" dirty="0"/>
              <a:t>Friction Head: All friction loss through pipes, valves, </a:t>
            </a:r>
            <a:r>
              <a:rPr lang="en-US" sz="2400" dirty="0" err="1"/>
              <a:t>etc</a:t>
            </a:r>
            <a:endParaRPr lang="en-US" sz="2400" dirty="0"/>
          </a:p>
          <a:p>
            <a:r>
              <a:rPr lang="en-US" sz="2400" dirty="0" err="1"/>
              <a:t>Hfd</a:t>
            </a:r>
            <a:r>
              <a:rPr lang="en-US" sz="2400" dirty="0"/>
              <a:t> = Discharge Friction Head</a:t>
            </a:r>
          </a:p>
          <a:p>
            <a:r>
              <a:rPr lang="en-US" sz="2400" dirty="0" err="1"/>
              <a:t>Hfs</a:t>
            </a:r>
            <a:r>
              <a:rPr lang="en-US" sz="2400" dirty="0"/>
              <a:t> = Suction Friction Head</a:t>
            </a:r>
          </a:p>
          <a:p>
            <a:r>
              <a:rPr lang="en-US" sz="2400" dirty="0" err="1"/>
              <a:t>Hc</a:t>
            </a:r>
            <a:r>
              <a:rPr lang="en-US" sz="2400" dirty="0"/>
              <a:t> = any added pressure vessels on discharge (cyclones, Pressured tanks, etc.)</a:t>
            </a:r>
          </a:p>
          <a:p>
            <a:pPr marL="0" indent="0">
              <a:buNone/>
            </a:pPr>
            <a:endParaRPr lang="en-US" sz="2400" dirty="0"/>
          </a:p>
          <a:p>
            <a:endParaRPr lang="en-US" dirty="0"/>
          </a:p>
          <a:p>
            <a:endParaRPr lang="en-US" dirty="0"/>
          </a:p>
          <a:p>
            <a:pPr marL="0" indent="0">
              <a:buNone/>
            </a:pPr>
            <a:endParaRPr lang="en-US" dirty="0"/>
          </a:p>
          <a:p>
            <a:endParaRPr lang="en-US" dirty="0"/>
          </a:p>
          <a:p>
            <a:pPr marL="0" indent="0">
              <a:buNone/>
            </a:pPr>
            <a:endParaRPr lang="en-US" dirty="0"/>
          </a:p>
        </p:txBody>
      </p:sp>
      <p:sp>
        <p:nvSpPr>
          <p:cNvPr id="4" name="Date Placeholder 3">
            <a:extLst>
              <a:ext uri="{FF2B5EF4-FFF2-40B4-BE49-F238E27FC236}">
                <a16:creationId xmlns:a16="http://schemas.microsoft.com/office/drawing/2014/main" id="{49E82D37-976E-4707-AF79-8514331C6D21}"/>
              </a:ext>
            </a:extLst>
          </p:cNvPr>
          <p:cNvSpPr>
            <a:spLocks noGrp="1"/>
          </p:cNvSpPr>
          <p:nvPr>
            <p:ph type="dt" sz="half" idx="10"/>
          </p:nvPr>
        </p:nvSpPr>
        <p:spPr/>
        <p:txBody>
          <a:bodyPr/>
          <a:lstStyle/>
          <a:p>
            <a:fld id="{46EA24B7-2095-4DC2-BEF6-DB0899324C0D}" type="datetime1">
              <a:rPr lang="en-US" smtClean="0"/>
              <a:t>2/21/2018</a:t>
            </a:fld>
            <a:endParaRPr lang="en-US"/>
          </a:p>
        </p:txBody>
      </p:sp>
      <p:sp>
        <p:nvSpPr>
          <p:cNvPr id="5" name="Footer Placeholder 4">
            <a:extLst>
              <a:ext uri="{FF2B5EF4-FFF2-40B4-BE49-F238E27FC236}">
                <a16:creationId xmlns:a16="http://schemas.microsoft.com/office/drawing/2014/main" id="{A62DA255-B90B-4159-B2E1-72816C068C16}"/>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82969E74-07D6-453B-B42D-7EF5191604A8}"/>
              </a:ext>
            </a:extLst>
          </p:cNvPr>
          <p:cNvSpPr>
            <a:spLocks noGrp="1"/>
          </p:cNvSpPr>
          <p:nvPr>
            <p:ph type="sldNum" sz="quarter" idx="12"/>
          </p:nvPr>
        </p:nvSpPr>
        <p:spPr/>
        <p:txBody>
          <a:bodyPr/>
          <a:lstStyle/>
          <a:p>
            <a:fld id="{4388B73C-A03A-40BA-8F06-0B7DE6C76CC5}" type="slidenum">
              <a:rPr lang="en-US" smtClean="0"/>
              <a:t>28</a:t>
            </a:fld>
            <a:endParaRPr lang="en-US"/>
          </a:p>
        </p:txBody>
      </p:sp>
    </p:spTree>
    <p:extLst>
      <p:ext uri="{BB962C8B-B14F-4D97-AF65-F5344CB8AC3E}">
        <p14:creationId xmlns:p14="http://schemas.microsoft.com/office/powerpoint/2010/main" val="669486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F0F02-630F-4A5E-B912-A7E46D6C788F}"/>
              </a:ext>
            </a:extLst>
          </p:cNvPr>
          <p:cNvSpPr>
            <a:spLocks noGrp="1"/>
          </p:cNvSpPr>
          <p:nvPr>
            <p:ph type="title"/>
          </p:nvPr>
        </p:nvSpPr>
        <p:spPr>
          <a:xfrm>
            <a:off x="1371600" y="685800"/>
            <a:ext cx="9601200" cy="1010478"/>
          </a:xfrm>
        </p:spPr>
        <p:txBody>
          <a:bodyPr/>
          <a:lstStyle/>
          <a:p>
            <a:r>
              <a:rPr lang="en-US" dirty="0"/>
              <a:t>Total Differential Head (TDH)</a:t>
            </a:r>
          </a:p>
        </p:txBody>
      </p:sp>
      <p:sp>
        <p:nvSpPr>
          <p:cNvPr id="3" name="Date Placeholder 2">
            <a:extLst>
              <a:ext uri="{FF2B5EF4-FFF2-40B4-BE49-F238E27FC236}">
                <a16:creationId xmlns:a16="http://schemas.microsoft.com/office/drawing/2014/main" id="{6DC02749-E13D-4380-8E5C-0CF6DBC164DF}"/>
              </a:ext>
            </a:extLst>
          </p:cNvPr>
          <p:cNvSpPr>
            <a:spLocks noGrp="1"/>
          </p:cNvSpPr>
          <p:nvPr>
            <p:ph type="dt" sz="half" idx="10"/>
          </p:nvPr>
        </p:nvSpPr>
        <p:spPr/>
        <p:txBody>
          <a:bodyPr/>
          <a:lstStyle/>
          <a:p>
            <a:fld id="{7A688217-C5ED-496E-8DE2-157C12E28A2A}" type="datetime1">
              <a:rPr lang="en-US" smtClean="0"/>
              <a:t>2/21/2018</a:t>
            </a:fld>
            <a:endParaRPr lang="en-US"/>
          </a:p>
        </p:txBody>
      </p:sp>
      <p:sp>
        <p:nvSpPr>
          <p:cNvPr id="4" name="Footer Placeholder 3">
            <a:extLst>
              <a:ext uri="{FF2B5EF4-FFF2-40B4-BE49-F238E27FC236}">
                <a16:creationId xmlns:a16="http://schemas.microsoft.com/office/drawing/2014/main" id="{95894578-1ED7-4149-A657-EDB19D8E2282}"/>
              </a:ext>
            </a:extLst>
          </p:cNvPr>
          <p:cNvSpPr>
            <a:spLocks noGrp="1"/>
          </p:cNvSpPr>
          <p:nvPr>
            <p:ph type="ftr" sz="quarter" idx="11"/>
          </p:nvPr>
        </p:nvSpPr>
        <p:spPr/>
        <p:txBody>
          <a:bodyPr/>
          <a:lstStyle/>
          <a:p>
            <a:r>
              <a:rPr lang="en-US"/>
              <a:t>ICC Process Operations             ENGT-1220 Rev A</a:t>
            </a:r>
          </a:p>
        </p:txBody>
      </p:sp>
      <p:sp>
        <p:nvSpPr>
          <p:cNvPr id="5" name="Slide Number Placeholder 4">
            <a:extLst>
              <a:ext uri="{FF2B5EF4-FFF2-40B4-BE49-F238E27FC236}">
                <a16:creationId xmlns:a16="http://schemas.microsoft.com/office/drawing/2014/main" id="{9721EAA4-D9C6-4952-A3F9-369A71766231}"/>
              </a:ext>
            </a:extLst>
          </p:cNvPr>
          <p:cNvSpPr>
            <a:spLocks noGrp="1"/>
          </p:cNvSpPr>
          <p:nvPr>
            <p:ph type="sldNum" sz="quarter" idx="12"/>
          </p:nvPr>
        </p:nvSpPr>
        <p:spPr/>
        <p:txBody>
          <a:bodyPr/>
          <a:lstStyle/>
          <a:p>
            <a:fld id="{4388B73C-A03A-40BA-8F06-0B7DE6C76CC5}" type="slidenum">
              <a:rPr lang="en-US" smtClean="0"/>
              <a:t>29</a:t>
            </a:fld>
            <a:endParaRPr lang="en-US"/>
          </a:p>
        </p:txBody>
      </p:sp>
      <p:pic>
        <p:nvPicPr>
          <p:cNvPr id="8" name="Picture 7">
            <a:extLst>
              <a:ext uri="{FF2B5EF4-FFF2-40B4-BE49-F238E27FC236}">
                <a16:creationId xmlns:a16="http://schemas.microsoft.com/office/drawing/2014/main" id="{F3160596-1ADE-4185-B1FC-8CDA0BDB7E56}"/>
              </a:ext>
            </a:extLst>
          </p:cNvPr>
          <p:cNvPicPr>
            <a:picLocks noChangeAspect="1"/>
          </p:cNvPicPr>
          <p:nvPr/>
        </p:nvPicPr>
        <p:blipFill>
          <a:blip r:embed="rId2"/>
          <a:stretch>
            <a:fillRect/>
          </a:stretch>
        </p:blipFill>
        <p:spPr>
          <a:xfrm>
            <a:off x="2253032" y="1452027"/>
            <a:ext cx="7838336" cy="5001359"/>
          </a:xfrm>
          <a:prstGeom prst="rect">
            <a:avLst/>
          </a:prstGeom>
        </p:spPr>
      </p:pic>
    </p:spTree>
    <p:extLst>
      <p:ext uri="{BB962C8B-B14F-4D97-AF65-F5344CB8AC3E}">
        <p14:creationId xmlns:p14="http://schemas.microsoft.com/office/powerpoint/2010/main" val="369451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67D46-8F1D-49C7-A7C0-C3B39E68BDE2}"/>
              </a:ext>
            </a:extLst>
          </p:cNvPr>
          <p:cNvSpPr>
            <a:spLocks noGrp="1"/>
          </p:cNvSpPr>
          <p:nvPr>
            <p:ph type="title"/>
          </p:nvPr>
        </p:nvSpPr>
        <p:spPr>
          <a:xfrm>
            <a:off x="1371600" y="685800"/>
            <a:ext cx="9601200" cy="917089"/>
          </a:xfrm>
        </p:spPr>
        <p:txBody>
          <a:bodyPr/>
          <a:lstStyle/>
          <a:p>
            <a:r>
              <a:rPr lang="en-US" dirty="0"/>
              <a:t>Key Process Terms</a:t>
            </a:r>
          </a:p>
        </p:txBody>
      </p:sp>
      <p:sp>
        <p:nvSpPr>
          <p:cNvPr id="3" name="Content Placeholder 2">
            <a:extLst>
              <a:ext uri="{FF2B5EF4-FFF2-40B4-BE49-F238E27FC236}">
                <a16:creationId xmlns:a16="http://schemas.microsoft.com/office/drawing/2014/main" id="{CD59E7E5-C371-4C3E-AD23-D197DF4538BB}"/>
              </a:ext>
            </a:extLst>
          </p:cNvPr>
          <p:cNvSpPr>
            <a:spLocks noGrp="1"/>
          </p:cNvSpPr>
          <p:nvPr>
            <p:ph idx="1"/>
          </p:nvPr>
        </p:nvSpPr>
        <p:spPr>
          <a:xfrm>
            <a:off x="1371600" y="1764253"/>
            <a:ext cx="9601200" cy="4636547"/>
          </a:xfrm>
        </p:spPr>
        <p:txBody>
          <a:bodyPr>
            <a:normAutofit/>
          </a:bodyPr>
          <a:lstStyle/>
          <a:p>
            <a:r>
              <a:rPr lang="en-US" dirty="0"/>
              <a:t>S.G. (Sg): specific gravity of the liquid</a:t>
            </a:r>
          </a:p>
          <a:p>
            <a:pPr lvl="1"/>
            <a:r>
              <a:rPr lang="en-US" dirty="0"/>
              <a:t>The ratio of the weight of a specific volume of fluid compared to water. (</a:t>
            </a:r>
            <a:r>
              <a:rPr lang="en-US" dirty="0" err="1"/>
              <a:t>s.g</a:t>
            </a:r>
            <a:r>
              <a:rPr lang="en-US" dirty="0"/>
              <a:t>. H</a:t>
            </a:r>
            <a:r>
              <a:rPr lang="en-US" baseline="-2000" dirty="0"/>
              <a:t>2</a:t>
            </a:r>
            <a:r>
              <a:rPr lang="en-US" dirty="0"/>
              <a:t>O = 1 @ 60F)</a:t>
            </a:r>
          </a:p>
          <a:p>
            <a:pPr lvl="2"/>
            <a:r>
              <a:rPr lang="en-US" dirty="0"/>
              <a:t>By definition density is </a:t>
            </a:r>
            <a:r>
              <a:rPr lang="el-GR" dirty="0"/>
              <a:t>ρ</a:t>
            </a:r>
            <a:r>
              <a:rPr lang="en-US" dirty="0"/>
              <a:t>=mass/volume</a:t>
            </a:r>
          </a:p>
          <a:p>
            <a:pPr lvl="2"/>
            <a:r>
              <a:rPr lang="en-US" dirty="0"/>
              <a:t>e.g.: #/ft</a:t>
            </a:r>
            <a:r>
              <a:rPr lang="en-US" baseline="30000" dirty="0"/>
              <a:t>3</a:t>
            </a:r>
          </a:p>
          <a:p>
            <a:pPr lvl="1"/>
            <a:r>
              <a:rPr lang="en-US" dirty="0"/>
              <a:t>Varies as a function of temperature</a:t>
            </a:r>
          </a:p>
          <a:p>
            <a:pPr lvl="1"/>
            <a:r>
              <a:rPr lang="en-US" dirty="0"/>
              <a:t>Some people will call this fluid “density”</a:t>
            </a:r>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7D5FBAC5-2CA4-4DF7-B184-E5BED96A647E}"/>
              </a:ext>
            </a:extLst>
          </p:cNvPr>
          <p:cNvSpPr>
            <a:spLocks noGrp="1"/>
          </p:cNvSpPr>
          <p:nvPr>
            <p:ph type="dt" sz="half" idx="10"/>
          </p:nvPr>
        </p:nvSpPr>
        <p:spPr/>
        <p:txBody>
          <a:bodyPr/>
          <a:lstStyle/>
          <a:p>
            <a:fld id="{A0103E36-114F-4584-B8F0-3640B834C19C}" type="datetime1">
              <a:rPr lang="en-US" smtClean="0"/>
              <a:t>2/21/2018</a:t>
            </a:fld>
            <a:endParaRPr lang="en-US"/>
          </a:p>
        </p:txBody>
      </p:sp>
      <p:sp>
        <p:nvSpPr>
          <p:cNvPr id="5" name="Footer Placeholder 4">
            <a:extLst>
              <a:ext uri="{FF2B5EF4-FFF2-40B4-BE49-F238E27FC236}">
                <a16:creationId xmlns:a16="http://schemas.microsoft.com/office/drawing/2014/main" id="{1F8FBED6-A6AB-493C-958D-81E4D8D089A2}"/>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983C9FB4-64C0-41D8-A833-5DBE4D27A3C1}"/>
              </a:ext>
            </a:extLst>
          </p:cNvPr>
          <p:cNvSpPr>
            <a:spLocks noGrp="1"/>
          </p:cNvSpPr>
          <p:nvPr>
            <p:ph type="sldNum" sz="quarter" idx="12"/>
          </p:nvPr>
        </p:nvSpPr>
        <p:spPr/>
        <p:txBody>
          <a:bodyPr/>
          <a:lstStyle/>
          <a:p>
            <a:fld id="{4388B73C-A03A-40BA-8F06-0B7DE6C76CC5}" type="slidenum">
              <a:rPr lang="en-US" smtClean="0"/>
              <a:t>3</a:t>
            </a:fld>
            <a:endParaRPr lang="en-US"/>
          </a:p>
        </p:txBody>
      </p:sp>
    </p:spTree>
    <p:extLst>
      <p:ext uri="{BB962C8B-B14F-4D97-AF65-F5344CB8AC3E}">
        <p14:creationId xmlns:p14="http://schemas.microsoft.com/office/powerpoint/2010/main" val="3242516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Head</a:t>
            </a:r>
          </a:p>
        </p:txBody>
      </p:sp>
      <p:sp>
        <p:nvSpPr>
          <p:cNvPr id="3" name="Content Placeholder 2"/>
          <p:cNvSpPr>
            <a:spLocks noGrp="1"/>
          </p:cNvSpPr>
          <p:nvPr>
            <p:ph idx="1"/>
          </p:nvPr>
        </p:nvSpPr>
        <p:spPr>
          <a:xfrm>
            <a:off x="1103312" y="2052918"/>
            <a:ext cx="9977065" cy="4195481"/>
          </a:xfrm>
        </p:spPr>
        <p:txBody>
          <a:bodyPr/>
          <a:lstStyle/>
          <a:p>
            <a:r>
              <a:rPr lang="en-US" dirty="0"/>
              <a:t>Static Head = Discharge Static Head (</a:t>
            </a:r>
            <a:r>
              <a:rPr lang="en-US" dirty="0" err="1"/>
              <a:t>Hds</a:t>
            </a:r>
            <a:r>
              <a:rPr lang="en-US" dirty="0"/>
              <a:t>) – Suction Static Head (</a:t>
            </a:r>
            <a:r>
              <a:rPr lang="en-US" dirty="0" err="1"/>
              <a:t>Hss</a:t>
            </a:r>
            <a:r>
              <a:rPr lang="en-US" dirty="0"/>
              <a:t>)</a:t>
            </a:r>
          </a:p>
        </p:txBody>
      </p:sp>
      <p:pic>
        <p:nvPicPr>
          <p:cNvPr id="4" name="Picture 3"/>
          <p:cNvPicPr>
            <a:picLocks noChangeAspect="1"/>
          </p:cNvPicPr>
          <p:nvPr/>
        </p:nvPicPr>
        <p:blipFill>
          <a:blip r:embed="rId2"/>
          <a:stretch>
            <a:fillRect/>
          </a:stretch>
        </p:blipFill>
        <p:spPr>
          <a:xfrm>
            <a:off x="2832645" y="2672112"/>
            <a:ext cx="5055442" cy="4028377"/>
          </a:xfrm>
          <a:prstGeom prst="rect">
            <a:avLst/>
          </a:prstGeom>
        </p:spPr>
      </p:pic>
      <p:sp>
        <p:nvSpPr>
          <p:cNvPr id="5" name="Date Placeholder 4">
            <a:extLst>
              <a:ext uri="{FF2B5EF4-FFF2-40B4-BE49-F238E27FC236}">
                <a16:creationId xmlns:a16="http://schemas.microsoft.com/office/drawing/2014/main" id="{AAD78960-42BF-43C6-ABDF-EBBDAA77FCBE}"/>
              </a:ext>
            </a:extLst>
          </p:cNvPr>
          <p:cNvSpPr>
            <a:spLocks noGrp="1"/>
          </p:cNvSpPr>
          <p:nvPr>
            <p:ph type="dt" sz="half" idx="10"/>
          </p:nvPr>
        </p:nvSpPr>
        <p:spPr/>
        <p:txBody>
          <a:bodyPr/>
          <a:lstStyle/>
          <a:p>
            <a:fld id="{9AEDDFA9-8C87-4B30-B90C-214FEACB730B}" type="datetime1">
              <a:rPr lang="en-US" smtClean="0"/>
              <a:t>2/21/2018</a:t>
            </a:fld>
            <a:endParaRPr lang="en-US"/>
          </a:p>
        </p:txBody>
      </p:sp>
      <p:sp>
        <p:nvSpPr>
          <p:cNvPr id="6" name="Footer Placeholder 5">
            <a:extLst>
              <a:ext uri="{FF2B5EF4-FFF2-40B4-BE49-F238E27FC236}">
                <a16:creationId xmlns:a16="http://schemas.microsoft.com/office/drawing/2014/main" id="{63E929BE-3038-4FC6-BADE-1A10C4E10EB0}"/>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C804FE5F-CA4D-4D5C-BAB4-7E8DB8C68501}"/>
              </a:ext>
            </a:extLst>
          </p:cNvPr>
          <p:cNvSpPr>
            <a:spLocks noGrp="1"/>
          </p:cNvSpPr>
          <p:nvPr>
            <p:ph type="sldNum" sz="quarter" idx="12"/>
          </p:nvPr>
        </p:nvSpPr>
        <p:spPr/>
        <p:txBody>
          <a:bodyPr/>
          <a:lstStyle/>
          <a:p>
            <a:fld id="{4388B73C-A03A-40BA-8F06-0B7DE6C76CC5}" type="slidenum">
              <a:rPr lang="en-US" smtClean="0"/>
              <a:t>30</a:t>
            </a:fld>
            <a:endParaRPr lang="en-US"/>
          </a:p>
        </p:txBody>
      </p:sp>
    </p:spTree>
    <p:extLst>
      <p:ext uri="{BB962C8B-B14F-4D97-AF65-F5344CB8AC3E}">
        <p14:creationId xmlns:p14="http://schemas.microsoft.com/office/powerpoint/2010/main" val="18379164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Friction Loss</a:t>
            </a:r>
          </a:p>
        </p:txBody>
      </p:sp>
      <p:sp>
        <p:nvSpPr>
          <p:cNvPr id="5" name="Content Placeholder 4"/>
          <p:cNvSpPr>
            <a:spLocks noGrp="1"/>
          </p:cNvSpPr>
          <p:nvPr>
            <p:ph idx="1"/>
          </p:nvPr>
        </p:nvSpPr>
        <p:spPr>
          <a:xfrm>
            <a:off x="1219200" y="1510657"/>
            <a:ext cx="10012923" cy="4805082"/>
          </a:xfrm>
        </p:spPr>
        <p:txBody>
          <a:bodyPr>
            <a:normAutofit/>
          </a:bodyPr>
          <a:lstStyle/>
          <a:p>
            <a:r>
              <a:rPr lang="en-US" sz="2800" dirty="0"/>
              <a:t>Discharge friction head (</a:t>
            </a:r>
            <a:r>
              <a:rPr lang="en-US" sz="2800" dirty="0" err="1"/>
              <a:t>Hfd</a:t>
            </a:r>
            <a:r>
              <a:rPr lang="en-US" sz="2800" dirty="0"/>
              <a:t>)= # </a:t>
            </a:r>
            <a:r>
              <a:rPr lang="en-US" sz="2800" dirty="0" err="1"/>
              <a:t>ft</a:t>
            </a:r>
            <a:r>
              <a:rPr lang="en-US" sz="2800" dirty="0"/>
              <a:t> of water based on:</a:t>
            </a:r>
          </a:p>
          <a:p>
            <a:r>
              <a:rPr lang="en-US" sz="2800" dirty="0"/>
              <a:t>Suction friction head (</a:t>
            </a:r>
            <a:r>
              <a:rPr lang="en-US" sz="2800" dirty="0" err="1"/>
              <a:t>Hsf</a:t>
            </a:r>
            <a:r>
              <a:rPr lang="en-US" sz="2800" dirty="0"/>
              <a:t>) = # </a:t>
            </a:r>
            <a:r>
              <a:rPr lang="en-US" sz="2800" dirty="0" err="1"/>
              <a:t>ft</a:t>
            </a:r>
            <a:r>
              <a:rPr lang="en-US" sz="2800" dirty="0"/>
              <a:t> of water based on:</a:t>
            </a:r>
          </a:p>
          <a:p>
            <a:pPr lvl="1"/>
            <a:r>
              <a:rPr lang="en-US" sz="2400" dirty="0"/>
              <a:t>Velocity of liquid</a:t>
            </a:r>
          </a:p>
          <a:p>
            <a:pPr lvl="1"/>
            <a:r>
              <a:rPr lang="en-US" sz="2400" dirty="0"/>
              <a:t>Length of pipe</a:t>
            </a:r>
          </a:p>
          <a:p>
            <a:pPr lvl="1"/>
            <a:r>
              <a:rPr lang="en-US" sz="2400" dirty="0"/>
              <a:t>Diameter of pipe</a:t>
            </a:r>
          </a:p>
          <a:p>
            <a:pPr lvl="1"/>
            <a:r>
              <a:rPr lang="en-US" sz="2400" dirty="0"/>
              <a:t>Material of pipe</a:t>
            </a:r>
          </a:p>
          <a:p>
            <a:pPr lvl="1"/>
            <a:r>
              <a:rPr lang="en-US" sz="2400" dirty="0"/>
              <a:t>Type of liquid</a:t>
            </a:r>
          </a:p>
          <a:p>
            <a:pPr lvl="1"/>
            <a:r>
              <a:rPr lang="en-US" sz="2400" dirty="0"/>
              <a:t>Valves</a:t>
            </a:r>
          </a:p>
          <a:p>
            <a:pPr lvl="1"/>
            <a:r>
              <a:rPr lang="en-US" sz="2400" dirty="0"/>
              <a:t>Elbows</a:t>
            </a:r>
          </a:p>
          <a:p>
            <a:pPr lvl="1"/>
            <a:r>
              <a:rPr lang="en-US" sz="2400" dirty="0"/>
              <a:t>Etc. </a:t>
            </a:r>
          </a:p>
          <a:p>
            <a:pPr lvl="1"/>
            <a:endParaRPr lang="en-US" dirty="0"/>
          </a:p>
        </p:txBody>
      </p:sp>
      <p:pic>
        <p:nvPicPr>
          <p:cNvPr id="6" name="Picture 5"/>
          <p:cNvPicPr>
            <a:picLocks noChangeAspect="1"/>
          </p:cNvPicPr>
          <p:nvPr/>
        </p:nvPicPr>
        <p:blipFill>
          <a:blip r:embed="rId2"/>
          <a:stretch>
            <a:fillRect/>
          </a:stretch>
        </p:blipFill>
        <p:spPr>
          <a:xfrm>
            <a:off x="6795783" y="2718960"/>
            <a:ext cx="4786618" cy="3729109"/>
          </a:xfrm>
          <a:prstGeom prst="rect">
            <a:avLst/>
          </a:prstGeom>
        </p:spPr>
      </p:pic>
      <p:sp>
        <p:nvSpPr>
          <p:cNvPr id="3" name="Date Placeholder 2">
            <a:extLst>
              <a:ext uri="{FF2B5EF4-FFF2-40B4-BE49-F238E27FC236}">
                <a16:creationId xmlns:a16="http://schemas.microsoft.com/office/drawing/2014/main" id="{AC378CD6-2943-4E89-A3B9-7CB1A42FFC5D}"/>
              </a:ext>
            </a:extLst>
          </p:cNvPr>
          <p:cNvSpPr>
            <a:spLocks noGrp="1"/>
          </p:cNvSpPr>
          <p:nvPr>
            <p:ph type="dt" sz="half" idx="10"/>
          </p:nvPr>
        </p:nvSpPr>
        <p:spPr/>
        <p:txBody>
          <a:bodyPr/>
          <a:lstStyle/>
          <a:p>
            <a:fld id="{9C02D30F-A16B-4DF4-9ADC-907A3B3FB3FB}" type="datetime1">
              <a:rPr lang="en-US" smtClean="0"/>
              <a:t>2/21/2018</a:t>
            </a:fld>
            <a:endParaRPr lang="en-US"/>
          </a:p>
        </p:txBody>
      </p:sp>
      <p:sp>
        <p:nvSpPr>
          <p:cNvPr id="4" name="Footer Placeholder 3">
            <a:extLst>
              <a:ext uri="{FF2B5EF4-FFF2-40B4-BE49-F238E27FC236}">
                <a16:creationId xmlns:a16="http://schemas.microsoft.com/office/drawing/2014/main" id="{0E88A073-FB06-4CA6-B34E-FBAE39441946}"/>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CD30D2D3-8C40-49D8-B2C9-DD80D8FCE77C}"/>
              </a:ext>
            </a:extLst>
          </p:cNvPr>
          <p:cNvSpPr>
            <a:spLocks noGrp="1"/>
          </p:cNvSpPr>
          <p:nvPr>
            <p:ph type="sldNum" sz="quarter" idx="12"/>
          </p:nvPr>
        </p:nvSpPr>
        <p:spPr/>
        <p:txBody>
          <a:bodyPr/>
          <a:lstStyle/>
          <a:p>
            <a:fld id="{4388B73C-A03A-40BA-8F06-0B7DE6C76CC5}" type="slidenum">
              <a:rPr lang="en-US" smtClean="0"/>
              <a:t>31</a:t>
            </a:fld>
            <a:endParaRPr lang="en-US"/>
          </a:p>
        </p:txBody>
      </p:sp>
    </p:spTree>
    <p:extLst>
      <p:ext uri="{BB962C8B-B14F-4D97-AF65-F5344CB8AC3E}">
        <p14:creationId xmlns:p14="http://schemas.microsoft.com/office/powerpoint/2010/main" val="27665878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Friction Loss</a:t>
            </a:r>
          </a:p>
        </p:txBody>
      </p:sp>
      <p:sp>
        <p:nvSpPr>
          <p:cNvPr id="5" name="Content Placeholder 4"/>
          <p:cNvSpPr>
            <a:spLocks noGrp="1"/>
          </p:cNvSpPr>
          <p:nvPr>
            <p:ph idx="1"/>
          </p:nvPr>
        </p:nvSpPr>
        <p:spPr>
          <a:xfrm>
            <a:off x="1103312" y="2052918"/>
            <a:ext cx="9851559" cy="4805082"/>
          </a:xfrm>
        </p:spPr>
        <p:txBody>
          <a:bodyPr>
            <a:normAutofit/>
          </a:bodyPr>
          <a:lstStyle/>
          <a:p>
            <a:r>
              <a:rPr lang="en-US" sz="2800" dirty="0" err="1"/>
              <a:t>Hc</a:t>
            </a:r>
            <a:r>
              <a:rPr lang="en-US" sz="2800" dirty="0"/>
              <a:t> = any added pressure vessels on discharge (Pressurized vessels, cyclones, etc.)</a:t>
            </a:r>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8635" y="2788583"/>
            <a:ext cx="2940424" cy="4020111"/>
          </a:xfrm>
          <a:prstGeom prst="rect">
            <a:avLst/>
          </a:prstGeom>
        </p:spPr>
      </p:pic>
      <p:sp>
        <p:nvSpPr>
          <p:cNvPr id="3" name="Date Placeholder 2">
            <a:extLst>
              <a:ext uri="{FF2B5EF4-FFF2-40B4-BE49-F238E27FC236}">
                <a16:creationId xmlns:a16="http://schemas.microsoft.com/office/drawing/2014/main" id="{E5E117CD-1302-4F1B-8441-F9924EE8278D}"/>
              </a:ext>
            </a:extLst>
          </p:cNvPr>
          <p:cNvSpPr>
            <a:spLocks noGrp="1"/>
          </p:cNvSpPr>
          <p:nvPr>
            <p:ph type="dt" sz="half" idx="10"/>
          </p:nvPr>
        </p:nvSpPr>
        <p:spPr/>
        <p:txBody>
          <a:bodyPr/>
          <a:lstStyle/>
          <a:p>
            <a:fld id="{30C494F1-7256-4A22-A033-C773279EF9E8}" type="datetime1">
              <a:rPr lang="en-US" smtClean="0"/>
              <a:t>2/21/2018</a:t>
            </a:fld>
            <a:endParaRPr lang="en-US"/>
          </a:p>
        </p:txBody>
      </p:sp>
      <p:sp>
        <p:nvSpPr>
          <p:cNvPr id="6" name="Footer Placeholder 5">
            <a:extLst>
              <a:ext uri="{FF2B5EF4-FFF2-40B4-BE49-F238E27FC236}">
                <a16:creationId xmlns:a16="http://schemas.microsoft.com/office/drawing/2014/main" id="{9BFC745D-F8C2-4BD2-A0C0-64BFB5FC9183}"/>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DF547F76-3AED-421D-B526-3D11B1D38532}"/>
              </a:ext>
            </a:extLst>
          </p:cNvPr>
          <p:cNvSpPr>
            <a:spLocks noGrp="1"/>
          </p:cNvSpPr>
          <p:nvPr>
            <p:ph type="sldNum" sz="quarter" idx="12"/>
          </p:nvPr>
        </p:nvSpPr>
        <p:spPr/>
        <p:txBody>
          <a:bodyPr/>
          <a:lstStyle/>
          <a:p>
            <a:fld id="{4388B73C-A03A-40BA-8F06-0B7DE6C76CC5}" type="slidenum">
              <a:rPr lang="en-US" smtClean="0"/>
              <a:t>32</a:t>
            </a:fld>
            <a:endParaRPr lang="en-US"/>
          </a:p>
        </p:txBody>
      </p:sp>
    </p:spTree>
    <p:extLst>
      <p:ext uri="{BB962C8B-B14F-4D97-AF65-F5344CB8AC3E}">
        <p14:creationId xmlns:p14="http://schemas.microsoft.com/office/powerpoint/2010/main" val="30867386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Curve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28794" y="1440872"/>
            <a:ext cx="5897039" cy="4679990"/>
          </a:xfrm>
        </p:spPr>
      </p:pic>
      <p:sp>
        <p:nvSpPr>
          <p:cNvPr id="6" name="Content Placeholder 4"/>
          <p:cNvSpPr txBox="1">
            <a:spLocks/>
          </p:cNvSpPr>
          <p:nvPr/>
        </p:nvSpPr>
        <p:spPr>
          <a:xfrm>
            <a:off x="1227025" y="1440872"/>
            <a:ext cx="4320336" cy="4805082"/>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800" b="0" i="0" u="none" strike="noStrike" kern="1200" cap="none" spc="0" normalizeH="0" baseline="0" noProof="0" dirty="0">
                <a:ln>
                  <a:noFill/>
                </a:ln>
                <a:effectLst/>
                <a:uLnTx/>
                <a:uFillTx/>
                <a:latin typeface="Century Gothic" panose="020B0502020202020204"/>
                <a:ea typeface="+mj-ea"/>
                <a:cs typeface="+mj-cs"/>
              </a:rPr>
              <a:t>The system curve represents the pressure needed at different flow rates to move the product through the system</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800" b="0" i="0" u="none" strike="noStrike" kern="1200" cap="none" spc="0" normalizeH="0" baseline="0" noProof="0" dirty="0">
                <a:ln>
                  <a:noFill/>
                </a:ln>
                <a:effectLst/>
                <a:uLnTx/>
                <a:uFillTx/>
                <a:latin typeface="Century Gothic" panose="020B0502020202020204"/>
                <a:ea typeface="+mj-ea"/>
                <a:cs typeface="+mj-cs"/>
              </a:rPr>
              <a:t>The Pump’s Operating Point shows the head required to make the liquid flow through the piping system.</a:t>
            </a:r>
          </a:p>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2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p:txBody>
      </p:sp>
      <p:sp>
        <p:nvSpPr>
          <p:cNvPr id="3" name="Date Placeholder 2">
            <a:extLst>
              <a:ext uri="{FF2B5EF4-FFF2-40B4-BE49-F238E27FC236}">
                <a16:creationId xmlns:a16="http://schemas.microsoft.com/office/drawing/2014/main" id="{818A1BF9-C9D7-44AB-82B7-0C658B5701C0}"/>
              </a:ext>
            </a:extLst>
          </p:cNvPr>
          <p:cNvSpPr>
            <a:spLocks noGrp="1"/>
          </p:cNvSpPr>
          <p:nvPr>
            <p:ph type="dt" sz="half" idx="10"/>
          </p:nvPr>
        </p:nvSpPr>
        <p:spPr/>
        <p:txBody>
          <a:bodyPr/>
          <a:lstStyle/>
          <a:p>
            <a:fld id="{A398C608-E4C4-43CE-B39A-DA5C0902BE17}" type="datetime1">
              <a:rPr lang="en-US" smtClean="0"/>
              <a:t>2/21/2018</a:t>
            </a:fld>
            <a:endParaRPr lang="en-US"/>
          </a:p>
        </p:txBody>
      </p:sp>
      <p:sp>
        <p:nvSpPr>
          <p:cNvPr id="5" name="Footer Placeholder 4">
            <a:extLst>
              <a:ext uri="{FF2B5EF4-FFF2-40B4-BE49-F238E27FC236}">
                <a16:creationId xmlns:a16="http://schemas.microsoft.com/office/drawing/2014/main" id="{388F07CB-DB63-469F-8FC5-4DE9286D819A}"/>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0B98115B-DFB4-45E2-B248-814639CB445A}"/>
              </a:ext>
            </a:extLst>
          </p:cNvPr>
          <p:cNvSpPr>
            <a:spLocks noGrp="1"/>
          </p:cNvSpPr>
          <p:nvPr>
            <p:ph type="sldNum" sz="quarter" idx="12"/>
          </p:nvPr>
        </p:nvSpPr>
        <p:spPr/>
        <p:txBody>
          <a:bodyPr/>
          <a:lstStyle/>
          <a:p>
            <a:fld id="{4388B73C-A03A-40BA-8F06-0B7DE6C76CC5}" type="slidenum">
              <a:rPr lang="en-US" smtClean="0"/>
              <a:t>33</a:t>
            </a:fld>
            <a:endParaRPr lang="en-US"/>
          </a:p>
        </p:txBody>
      </p:sp>
    </p:spTree>
    <p:extLst>
      <p:ext uri="{BB962C8B-B14F-4D97-AF65-F5344CB8AC3E}">
        <p14:creationId xmlns:p14="http://schemas.microsoft.com/office/powerpoint/2010/main" val="23781374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Curve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28794" y="1440872"/>
            <a:ext cx="5897039" cy="4679990"/>
          </a:xfrm>
        </p:spPr>
      </p:pic>
      <p:sp>
        <p:nvSpPr>
          <p:cNvPr id="6" name="Content Placeholder 4"/>
          <p:cNvSpPr txBox="1">
            <a:spLocks/>
          </p:cNvSpPr>
          <p:nvPr/>
        </p:nvSpPr>
        <p:spPr>
          <a:xfrm>
            <a:off x="1248540" y="1440872"/>
            <a:ext cx="4320336" cy="480508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800" b="0" i="0" u="none" strike="noStrike" kern="1200" cap="none" spc="0" normalizeH="0" baseline="0" noProof="0" dirty="0">
                <a:ln>
                  <a:noFill/>
                </a:ln>
                <a:effectLst/>
                <a:uLnTx/>
                <a:uFillTx/>
                <a:latin typeface="Century Gothic" panose="020B0502020202020204"/>
                <a:ea typeface="+mj-ea"/>
                <a:cs typeface="+mj-cs"/>
              </a:rPr>
              <a:t>System Curve will move depending TDH and change in the system</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Valve is shut</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More piping is added</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Friction change</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Static change</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Etc. </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p:txBody>
      </p:sp>
      <p:sp>
        <p:nvSpPr>
          <p:cNvPr id="3" name="Date Placeholder 2">
            <a:extLst>
              <a:ext uri="{FF2B5EF4-FFF2-40B4-BE49-F238E27FC236}">
                <a16:creationId xmlns:a16="http://schemas.microsoft.com/office/drawing/2014/main" id="{93C4131B-4C2C-4771-B41F-F0CD07981041}"/>
              </a:ext>
            </a:extLst>
          </p:cNvPr>
          <p:cNvSpPr>
            <a:spLocks noGrp="1"/>
          </p:cNvSpPr>
          <p:nvPr>
            <p:ph type="dt" sz="half" idx="10"/>
          </p:nvPr>
        </p:nvSpPr>
        <p:spPr/>
        <p:txBody>
          <a:bodyPr/>
          <a:lstStyle/>
          <a:p>
            <a:fld id="{5347DC46-ACFA-4550-BB12-1CD39A8F341A}" type="datetime1">
              <a:rPr lang="en-US" smtClean="0"/>
              <a:t>2/21/2018</a:t>
            </a:fld>
            <a:endParaRPr lang="en-US"/>
          </a:p>
        </p:txBody>
      </p:sp>
      <p:sp>
        <p:nvSpPr>
          <p:cNvPr id="5" name="Footer Placeholder 4">
            <a:extLst>
              <a:ext uri="{FF2B5EF4-FFF2-40B4-BE49-F238E27FC236}">
                <a16:creationId xmlns:a16="http://schemas.microsoft.com/office/drawing/2014/main" id="{D861B60F-CA67-448E-AD2A-2DB899E63E05}"/>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8EDD11A3-E4A9-43FE-832E-2EA697F28F34}"/>
              </a:ext>
            </a:extLst>
          </p:cNvPr>
          <p:cNvSpPr>
            <a:spLocks noGrp="1"/>
          </p:cNvSpPr>
          <p:nvPr>
            <p:ph type="sldNum" sz="quarter" idx="12"/>
          </p:nvPr>
        </p:nvSpPr>
        <p:spPr/>
        <p:txBody>
          <a:bodyPr/>
          <a:lstStyle/>
          <a:p>
            <a:fld id="{4388B73C-A03A-40BA-8F06-0B7DE6C76CC5}" type="slidenum">
              <a:rPr lang="en-US" smtClean="0"/>
              <a:t>34</a:t>
            </a:fld>
            <a:endParaRPr lang="en-US"/>
          </a:p>
        </p:txBody>
      </p:sp>
    </p:spTree>
    <p:extLst>
      <p:ext uri="{BB962C8B-B14F-4D97-AF65-F5344CB8AC3E}">
        <p14:creationId xmlns:p14="http://schemas.microsoft.com/office/powerpoint/2010/main" val="21048751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Pump Curve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28794" y="1440872"/>
            <a:ext cx="5897039" cy="4679990"/>
          </a:xfrm>
        </p:spPr>
      </p:pic>
      <p:sp>
        <p:nvSpPr>
          <p:cNvPr id="6" name="Content Placeholder 4"/>
          <p:cNvSpPr txBox="1">
            <a:spLocks/>
          </p:cNvSpPr>
          <p:nvPr/>
        </p:nvSpPr>
        <p:spPr>
          <a:xfrm>
            <a:off x="1216267" y="1440872"/>
            <a:ext cx="4320336" cy="4805082"/>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342900" marR="0" lvl="0" indent="-34290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800" b="0" i="0" u="none" strike="noStrike" kern="1200" cap="none" spc="0" normalizeH="0" baseline="0" noProof="0" dirty="0">
                <a:ln>
                  <a:noFill/>
                </a:ln>
                <a:effectLst/>
                <a:uLnTx/>
                <a:uFillTx/>
                <a:latin typeface="Century Gothic" panose="020B0502020202020204"/>
                <a:ea typeface="+mj-ea"/>
                <a:cs typeface="+mj-cs"/>
              </a:rPr>
              <a:t>Pump Curve will only move for a few conditions (not a sudden change):</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Wear in impeller</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Change in rotational speed</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Change in impeller diameter</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r>
              <a:rPr kumimoji="0" lang="en-US" sz="2600" b="0" i="0" u="none" strike="noStrike" kern="1200" cap="none" spc="0" normalizeH="0" baseline="0" noProof="0" dirty="0">
                <a:ln>
                  <a:noFill/>
                </a:ln>
                <a:effectLst/>
                <a:uLnTx/>
                <a:uFillTx/>
                <a:latin typeface="Century Gothic" panose="020B0502020202020204"/>
                <a:ea typeface="+mj-ea"/>
                <a:cs typeface="+mj-cs"/>
              </a:rPr>
              <a:t>Change in liquid viscosity</a:t>
            </a:r>
          </a:p>
          <a:p>
            <a:pPr marL="742950" marR="0" lvl="1" indent="-285750" algn="l" defTabSz="457200" rtl="0" eaLnBrk="1" fontAlgn="auto" latinLnBrk="0" hangingPunct="1">
              <a:lnSpc>
                <a:spcPct val="100000"/>
              </a:lnSpc>
              <a:spcBef>
                <a:spcPts val="1000"/>
              </a:spcBef>
              <a:spcAft>
                <a:spcPts val="0"/>
              </a:spcAft>
              <a:buClr>
                <a:srgbClr val="1E5155">
                  <a:lumMod val="40000"/>
                  <a:lumOff val="60000"/>
                </a:srgbClr>
              </a:buClr>
              <a:buSzPct val="80000"/>
              <a:buFont typeface="Wingdings 3" charset="2"/>
              <a:buChar char=""/>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j-ea"/>
              <a:cs typeface="+mj-cs"/>
            </a:endParaRPr>
          </a:p>
        </p:txBody>
      </p:sp>
      <p:sp>
        <p:nvSpPr>
          <p:cNvPr id="3" name="Date Placeholder 2">
            <a:extLst>
              <a:ext uri="{FF2B5EF4-FFF2-40B4-BE49-F238E27FC236}">
                <a16:creationId xmlns:a16="http://schemas.microsoft.com/office/drawing/2014/main" id="{E1A5EB7B-798F-46AA-A036-3CA35A80AF5C}"/>
              </a:ext>
            </a:extLst>
          </p:cNvPr>
          <p:cNvSpPr>
            <a:spLocks noGrp="1"/>
          </p:cNvSpPr>
          <p:nvPr>
            <p:ph type="dt" sz="half" idx="10"/>
          </p:nvPr>
        </p:nvSpPr>
        <p:spPr/>
        <p:txBody>
          <a:bodyPr/>
          <a:lstStyle/>
          <a:p>
            <a:fld id="{1ED0B007-15CE-4D70-8797-3F4FAFAE51BE}" type="datetime1">
              <a:rPr lang="en-US" smtClean="0"/>
              <a:t>2/21/2018</a:t>
            </a:fld>
            <a:endParaRPr lang="en-US"/>
          </a:p>
        </p:txBody>
      </p:sp>
      <p:sp>
        <p:nvSpPr>
          <p:cNvPr id="5" name="Footer Placeholder 4">
            <a:extLst>
              <a:ext uri="{FF2B5EF4-FFF2-40B4-BE49-F238E27FC236}">
                <a16:creationId xmlns:a16="http://schemas.microsoft.com/office/drawing/2014/main" id="{703DEA85-882C-4828-9724-B3EA902096F1}"/>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CECBF15D-A859-45E4-AAA3-B4A99FE6424C}"/>
              </a:ext>
            </a:extLst>
          </p:cNvPr>
          <p:cNvSpPr>
            <a:spLocks noGrp="1"/>
          </p:cNvSpPr>
          <p:nvPr>
            <p:ph type="sldNum" sz="quarter" idx="12"/>
          </p:nvPr>
        </p:nvSpPr>
        <p:spPr/>
        <p:txBody>
          <a:bodyPr/>
          <a:lstStyle/>
          <a:p>
            <a:fld id="{4388B73C-A03A-40BA-8F06-0B7DE6C76CC5}" type="slidenum">
              <a:rPr lang="en-US" smtClean="0"/>
              <a:t>35</a:t>
            </a:fld>
            <a:endParaRPr lang="en-US"/>
          </a:p>
        </p:txBody>
      </p:sp>
    </p:spTree>
    <p:extLst>
      <p:ext uri="{BB962C8B-B14F-4D97-AF65-F5344CB8AC3E}">
        <p14:creationId xmlns:p14="http://schemas.microsoft.com/office/powerpoint/2010/main" val="36478656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08984DA9-3EEF-48B8-86DF-97C150BED2C9}"/>
              </a:ext>
            </a:extLst>
          </p:cNvPr>
          <p:cNvSpPr>
            <a:spLocks noGrp="1" noChangeArrowheads="1"/>
          </p:cNvSpPr>
          <p:nvPr>
            <p:ph type="title"/>
          </p:nvPr>
        </p:nvSpPr>
        <p:spPr/>
        <p:txBody>
          <a:bodyPr/>
          <a:lstStyle/>
          <a:p>
            <a:pPr>
              <a:defRPr/>
            </a:pPr>
            <a:r>
              <a:rPr lang="en-US" dirty="0"/>
              <a:t>System Hydraulic Analysis</a:t>
            </a:r>
          </a:p>
        </p:txBody>
      </p:sp>
      <p:sp>
        <p:nvSpPr>
          <p:cNvPr id="64515" name="Line 3">
            <a:extLst>
              <a:ext uri="{FF2B5EF4-FFF2-40B4-BE49-F238E27FC236}">
                <a16:creationId xmlns:a16="http://schemas.microsoft.com/office/drawing/2014/main" id="{C5401486-1E44-4D98-9584-251B6AFBE578}"/>
              </a:ext>
            </a:extLst>
          </p:cNvPr>
          <p:cNvSpPr>
            <a:spLocks noChangeShapeType="1"/>
          </p:cNvSpPr>
          <p:nvPr/>
        </p:nvSpPr>
        <p:spPr bwMode="auto">
          <a:xfrm>
            <a:off x="3048000" y="2362200"/>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16" name="Line 4">
            <a:extLst>
              <a:ext uri="{FF2B5EF4-FFF2-40B4-BE49-F238E27FC236}">
                <a16:creationId xmlns:a16="http://schemas.microsoft.com/office/drawing/2014/main" id="{837E1626-18F7-4B86-8F88-9AF6D5632B70}"/>
              </a:ext>
            </a:extLst>
          </p:cNvPr>
          <p:cNvSpPr>
            <a:spLocks noChangeShapeType="1"/>
          </p:cNvSpPr>
          <p:nvPr/>
        </p:nvSpPr>
        <p:spPr bwMode="auto">
          <a:xfrm>
            <a:off x="3048000" y="5715000"/>
            <a:ext cx="5257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17" name="Text Box 5">
            <a:extLst>
              <a:ext uri="{FF2B5EF4-FFF2-40B4-BE49-F238E27FC236}">
                <a16:creationId xmlns:a16="http://schemas.microsoft.com/office/drawing/2014/main" id="{5722E748-CDAD-4DB4-BC65-FFB1F862940C}"/>
              </a:ext>
            </a:extLst>
          </p:cNvPr>
          <p:cNvSpPr txBox="1">
            <a:spLocks noChangeArrowheads="1"/>
          </p:cNvSpPr>
          <p:nvPr/>
        </p:nvSpPr>
        <p:spPr bwMode="auto">
          <a:xfrm>
            <a:off x="1828800" y="38862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dirty="0">
                <a:latin typeface="Times New Roman" panose="02020603050405020304" pitchFamily="18" charset="0"/>
              </a:rPr>
              <a:t>TDH</a:t>
            </a:r>
          </a:p>
        </p:txBody>
      </p:sp>
      <p:sp>
        <p:nvSpPr>
          <p:cNvPr id="64518" name="Text Box 6">
            <a:extLst>
              <a:ext uri="{FF2B5EF4-FFF2-40B4-BE49-F238E27FC236}">
                <a16:creationId xmlns:a16="http://schemas.microsoft.com/office/drawing/2014/main" id="{090CC85C-6505-440D-B6B9-62A7D8157324}"/>
              </a:ext>
            </a:extLst>
          </p:cNvPr>
          <p:cNvSpPr txBox="1">
            <a:spLocks noChangeArrowheads="1"/>
          </p:cNvSpPr>
          <p:nvPr/>
        </p:nvSpPr>
        <p:spPr bwMode="auto">
          <a:xfrm>
            <a:off x="5334000" y="57912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a:latin typeface="Times New Roman" panose="02020603050405020304" pitchFamily="18" charset="0"/>
              </a:rPr>
              <a:t>Q</a:t>
            </a:r>
          </a:p>
        </p:txBody>
      </p:sp>
      <p:sp>
        <p:nvSpPr>
          <p:cNvPr id="138248" name="Freeform 8">
            <a:extLst>
              <a:ext uri="{FF2B5EF4-FFF2-40B4-BE49-F238E27FC236}">
                <a16:creationId xmlns:a16="http://schemas.microsoft.com/office/drawing/2014/main" id="{107018FD-11E9-44DA-88F5-0B0936FEE862}"/>
              </a:ext>
            </a:extLst>
          </p:cNvPr>
          <p:cNvSpPr>
            <a:spLocks/>
          </p:cNvSpPr>
          <p:nvPr/>
        </p:nvSpPr>
        <p:spPr bwMode="auto">
          <a:xfrm>
            <a:off x="3048000" y="3886200"/>
            <a:ext cx="4876800" cy="1308100"/>
          </a:xfrm>
          <a:custGeom>
            <a:avLst/>
            <a:gdLst>
              <a:gd name="T0" fmla="*/ 0 w 3072"/>
              <a:gd name="T1" fmla="*/ 816 h 824"/>
              <a:gd name="T2" fmla="*/ 240 w 3072"/>
              <a:gd name="T3" fmla="*/ 816 h 824"/>
              <a:gd name="T4" fmla="*/ 528 w 3072"/>
              <a:gd name="T5" fmla="*/ 816 h 824"/>
              <a:gd name="T6" fmla="*/ 1152 w 3072"/>
              <a:gd name="T7" fmla="*/ 768 h 824"/>
              <a:gd name="T8" fmla="*/ 1824 w 3072"/>
              <a:gd name="T9" fmla="*/ 624 h 824"/>
              <a:gd name="T10" fmla="*/ 2256 w 3072"/>
              <a:gd name="T11" fmla="*/ 480 h 824"/>
              <a:gd name="T12" fmla="*/ 2688 w 3072"/>
              <a:gd name="T13" fmla="*/ 288 h 824"/>
              <a:gd name="T14" fmla="*/ 2928 w 3072"/>
              <a:gd name="T15" fmla="*/ 144 h 824"/>
              <a:gd name="T16" fmla="*/ 3072 w 3072"/>
              <a:gd name="T17" fmla="*/ 0 h 8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72"/>
              <a:gd name="T28" fmla="*/ 0 h 824"/>
              <a:gd name="T29" fmla="*/ 3072 w 3072"/>
              <a:gd name="T30" fmla="*/ 824 h 8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72" h="824">
                <a:moveTo>
                  <a:pt x="0" y="816"/>
                </a:moveTo>
                <a:cubicBezTo>
                  <a:pt x="76" y="816"/>
                  <a:pt x="152" y="816"/>
                  <a:pt x="240" y="816"/>
                </a:cubicBezTo>
                <a:cubicBezTo>
                  <a:pt x="328" y="816"/>
                  <a:pt x="376" y="824"/>
                  <a:pt x="528" y="816"/>
                </a:cubicBezTo>
                <a:cubicBezTo>
                  <a:pt x="680" y="808"/>
                  <a:pt x="936" y="800"/>
                  <a:pt x="1152" y="768"/>
                </a:cubicBezTo>
                <a:cubicBezTo>
                  <a:pt x="1368" y="736"/>
                  <a:pt x="1640" y="672"/>
                  <a:pt x="1824" y="624"/>
                </a:cubicBezTo>
                <a:cubicBezTo>
                  <a:pt x="2008" y="576"/>
                  <a:pt x="2112" y="536"/>
                  <a:pt x="2256" y="480"/>
                </a:cubicBezTo>
                <a:cubicBezTo>
                  <a:pt x="2400" y="424"/>
                  <a:pt x="2576" y="344"/>
                  <a:pt x="2688" y="288"/>
                </a:cubicBezTo>
                <a:cubicBezTo>
                  <a:pt x="2800" y="232"/>
                  <a:pt x="2864" y="192"/>
                  <a:pt x="2928" y="144"/>
                </a:cubicBezTo>
                <a:cubicBezTo>
                  <a:pt x="2992" y="96"/>
                  <a:pt x="3048" y="24"/>
                  <a:pt x="3072" y="0"/>
                </a:cubicBezTo>
              </a:path>
            </a:pathLst>
          </a:custGeom>
          <a:noFill/>
          <a:ln w="31750">
            <a:solidFill>
              <a:srgbClr val="33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249" name="Text Box 9">
            <a:extLst>
              <a:ext uri="{FF2B5EF4-FFF2-40B4-BE49-F238E27FC236}">
                <a16:creationId xmlns:a16="http://schemas.microsoft.com/office/drawing/2014/main" id="{DAC05B6F-E5C9-49AD-982C-B29A8DD1A603}"/>
              </a:ext>
            </a:extLst>
          </p:cNvPr>
          <p:cNvSpPr txBox="1">
            <a:spLocks noChangeArrowheads="1"/>
          </p:cNvSpPr>
          <p:nvPr/>
        </p:nvSpPr>
        <p:spPr bwMode="auto">
          <a:xfrm>
            <a:off x="7543800" y="4572000"/>
            <a:ext cx="20573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dirty="0">
                <a:latin typeface="Times New Roman" panose="02020603050405020304" pitchFamily="18" charset="0"/>
              </a:rPr>
              <a:t>System Curve          </a:t>
            </a:r>
          </a:p>
        </p:txBody>
      </p:sp>
      <p:sp>
        <p:nvSpPr>
          <p:cNvPr id="138250" name="Line 10">
            <a:extLst>
              <a:ext uri="{FF2B5EF4-FFF2-40B4-BE49-F238E27FC236}">
                <a16:creationId xmlns:a16="http://schemas.microsoft.com/office/drawing/2014/main" id="{AD9C6426-4E61-465D-ACD4-C789340B65E0}"/>
              </a:ext>
            </a:extLst>
          </p:cNvPr>
          <p:cNvSpPr>
            <a:spLocks noChangeShapeType="1"/>
          </p:cNvSpPr>
          <p:nvPr/>
        </p:nvSpPr>
        <p:spPr bwMode="auto">
          <a:xfrm>
            <a:off x="6390198" y="2730500"/>
            <a:ext cx="35411" cy="29845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8255" name="Line 15">
            <a:extLst>
              <a:ext uri="{FF2B5EF4-FFF2-40B4-BE49-F238E27FC236}">
                <a16:creationId xmlns:a16="http://schemas.microsoft.com/office/drawing/2014/main" id="{40FDE070-131D-4660-B875-09939C17A8E6}"/>
              </a:ext>
            </a:extLst>
          </p:cNvPr>
          <p:cNvSpPr>
            <a:spLocks noChangeShapeType="1"/>
          </p:cNvSpPr>
          <p:nvPr/>
        </p:nvSpPr>
        <p:spPr bwMode="auto">
          <a:xfrm flipH="1" flipV="1">
            <a:off x="7391400" y="4343400"/>
            <a:ext cx="152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 name="Date Placeholder 1">
            <a:extLst>
              <a:ext uri="{FF2B5EF4-FFF2-40B4-BE49-F238E27FC236}">
                <a16:creationId xmlns:a16="http://schemas.microsoft.com/office/drawing/2014/main" id="{6B9AFC93-01F0-46C1-BE52-BDC568D28B5A}"/>
              </a:ext>
            </a:extLst>
          </p:cNvPr>
          <p:cNvSpPr>
            <a:spLocks noGrp="1"/>
          </p:cNvSpPr>
          <p:nvPr>
            <p:ph type="dt" sz="half" idx="10"/>
          </p:nvPr>
        </p:nvSpPr>
        <p:spPr/>
        <p:txBody>
          <a:bodyPr/>
          <a:lstStyle/>
          <a:p>
            <a:fld id="{C7956E37-F879-4C33-BC0C-422E41F66A66}" type="datetime1">
              <a:rPr lang="en-US" smtClean="0"/>
              <a:t>2/21/2018</a:t>
            </a:fld>
            <a:endParaRPr lang="en-US"/>
          </a:p>
        </p:txBody>
      </p:sp>
      <p:sp>
        <p:nvSpPr>
          <p:cNvPr id="3" name="Footer Placeholder 2">
            <a:extLst>
              <a:ext uri="{FF2B5EF4-FFF2-40B4-BE49-F238E27FC236}">
                <a16:creationId xmlns:a16="http://schemas.microsoft.com/office/drawing/2014/main" id="{4FDF4137-405C-4E23-8A4E-636E66FF4D49}"/>
              </a:ext>
            </a:extLst>
          </p:cNvPr>
          <p:cNvSpPr>
            <a:spLocks noGrp="1"/>
          </p:cNvSpPr>
          <p:nvPr>
            <p:ph type="ftr" sz="quarter" idx="11"/>
          </p:nvPr>
        </p:nvSpPr>
        <p:spPr/>
        <p:txBody>
          <a:bodyPr/>
          <a:lstStyle/>
          <a:p>
            <a:r>
              <a:rPr lang="en-US"/>
              <a:t>ICC Process Operations             ENGT-1220 Rev A</a:t>
            </a:r>
          </a:p>
        </p:txBody>
      </p:sp>
      <p:sp>
        <p:nvSpPr>
          <p:cNvPr id="4" name="Slide Number Placeholder 3">
            <a:extLst>
              <a:ext uri="{FF2B5EF4-FFF2-40B4-BE49-F238E27FC236}">
                <a16:creationId xmlns:a16="http://schemas.microsoft.com/office/drawing/2014/main" id="{C6F9250E-0E3C-4CF3-AF2D-0F1E55A9966F}"/>
              </a:ext>
            </a:extLst>
          </p:cNvPr>
          <p:cNvSpPr>
            <a:spLocks noGrp="1"/>
          </p:cNvSpPr>
          <p:nvPr>
            <p:ph type="sldNum" sz="quarter" idx="12"/>
          </p:nvPr>
        </p:nvSpPr>
        <p:spPr/>
        <p:txBody>
          <a:bodyPr/>
          <a:lstStyle/>
          <a:p>
            <a:fld id="{4388B73C-A03A-40BA-8F06-0B7DE6C76CC5}" type="slidenum">
              <a:rPr lang="en-US" smtClean="0"/>
              <a:t>36</a:t>
            </a:fld>
            <a:endParaRPr lang="en-US"/>
          </a:p>
        </p:txBody>
      </p:sp>
    </p:spTree>
    <p:extLst>
      <p:ext uri="{BB962C8B-B14F-4D97-AF65-F5344CB8AC3E}">
        <p14:creationId xmlns:p14="http://schemas.microsoft.com/office/powerpoint/2010/main" val="11220181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9"/>
                                        </p:tgtEl>
                                        <p:attrNameLst>
                                          <p:attrName>style.visibility</p:attrName>
                                        </p:attrNameLst>
                                      </p:cBhvr>
                                      <p:to>
                                        <p:strVal val="visible"/>
                                      </p:to>
                                    </p:set>
                                    <p:anim calcmode="lin" valueType="num">
                                      <p:cBhvr additive="base">
                                        <p:cTn id="7" dur="500" fill="hold"/>
                                        <p:tgtEl>
                                          <p:spTgt spid="138249"/>
                                        </p:tgtEl>
                                        <p:attrNameLst>
                                          <p:attrName>ppt_x</p:attrName>
                                        </p:attrNameLst>
                                      </p:cBhvr>
                                      <p:tavLst>
                                        <p:tav tm="0">
                                          <p:val>
                                            <p:strVal val="0-#ppt_w/2"/>
                                          </p:val>
                                        </p:tav>
                                        <p:tav tm="100000">
                                          <p:val>
                                            <p:strVal val="#ppt_x"/>
                                          </p:val>
                                        </p:tav>
                                      </p:tavLst>
                                    </p:anim>
                                    <p:anim calcmode="lin" valueType="num">
                                      <p:cBhvr additive="base">
                                        <p:cTn id="8" dur="500" fill="hold"/>
                                        <p:tgtEl>
                                          <p:spTgt spid="13824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8248"/>
                                        </p:tgtEl>
                                        <p:attrNameLst>
                                          <p:attrName>style.visibility</p:attrName>
                                        </p:attrNameLst>
                                      </p:cBhvr>
                                      <p:to>
                                        <p:strVal val="visible"/>
                                      </p:to>
                                    </p:set>
                                    <p:anim calcmode="lin" valueType="num">
                                      <p:cBhvr additive="base">
                                        <p:cTn id="11" dur="500" fill="hold"/>
                                        <p:tgtEl>
                                          <p:spTgt spid="138248"/>
                                        </p:tgtEl>
                                        <p:attrNameLst>
                                          <p:attrName>ppt_x</p:attrName>
                                        </p:attrNameLst>
                                      </p:cBhvr>
                                      <p:tavLst>
                                        <p:tav tm="0">
                                          <p:val>
                                            <p:strVal val="0-#ppt_w/2"/>
                                          </p:val>
                                        </p:tav>
                                        <p:tav tm="100000">
                                          <p:val>
                                            <p:strVal val="#ppt_x"/>
                                          </p:val>
                                        </p:tav>
                                      </p:tavLst>
                                    </p:anim>
                                    <p:anim calcmode="lin" valueType="num">
                                      <p:cBhvr additive="base">
                                        <p:cTn id="12" dur="500" fill="hold"/>
                                        <p:tgtEl>
                                          <p:spTgt spid="13824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8255"/>
                                        </p:tgtEl>
                                        <p:attrNameLst>
                                          <p:attrName>style.visibility</p:attrName>
                                        </p:attrNameLst>
                                      </p:cBhvr>
                                      <p:to>
                                        <p:strVal val="visible"/>
                                      </p:to>
                                    </p:set>
                                    <p:anim calcmode="lin" valueType="num">
                                      <p:cBhvr additive="base">
                                        <p:cTn id="15" dur="500" fill="hold"/>
                                        <p:tgtEl>
                                          <p:spTgt spid="138255"/>
                                        </p:tgtEl>
                                        <p:attrNameLst>
                                          <p:attrName>ppt_x</p:attrName>
                                        </p:attrNameLst>
                                      </p:cBhvr>
                                      <p:tavLst>
                                        <p:tav tm="0">
                                          <p:val>
                                            <p:strVal val="0-#ppt_w/2"/>
                                          </p:val>
                                        </p:tav>
                                        <p:tav tm="100000">
                                          <p:val>
                                            <p:strVal val="#ppt_x"/>
                                          </p:val>
                                        </p:tav>
                                      </p:tavLst>
                                    </p:anim>
                                    <p:anim calcmode="lin" valueType="num">
                                      <p:cBhvr additive="base">
                                        <p:cTn id="16" dur="500" fill="hold"/>
                                        <p:tgtEl>
                                          <p:spTgt spid="13825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38250"/>
                                        </p:tgtEl>
                                        <p:attrNameLst>
                                          <p:attrName>style.visibility</p:attrName>
                                        </p:attrNameLst>
                                      </p:cBhvr>
                                      <p:to>
                                        <p:strVal val="visible"/>
                                      </p:to>
                                    </p:set>
                                    <p:anim calcmode="lin" valueType="num">
                                      <p:cBhvr additive="base">
                                        <p:cTn id="19" dur="500" fill="hold"/>
                                        <p:tgtEl>
                                          <p:spTgt spid="138250"/>
                                        </p:tgtEl>
                                        <p:attrNameLst>
                                          <p:attrName>ppt_x</p:attrName>
                                        </p:attrNameLst>
                                      </p:cBhvr>
                                      <p:tavLst>
                                        <p:tav tm="0">
                                          <p:val>
                                            <p:strVal val="0-#ppt_w/2"/>
                                          </p:val>
                                        </p:tav>
                                        <p:tav tm="100000">
                                          <p:val>
                                            <p:strVal val="#ppt_x"/>
                                          </p:val>
                                        </p:tav>
                                      </p:tavLst>
                                    </p:anim>
                                    <p:anim calcmode="lin" valueType="num">
                                      <p:cBhvr additive="base">
                                        <p:cTn id="20" dur="500" fill="hold"/>
                                        <p:tgtEl>
                                          <p:spTgt spid="1382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9"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08984DA9-3EEF-48B8-86DF-97C150BED2C9}"/>
              </a:ext>
            </a:extLst>
          </p:cNvPr>
          <p:cNvSpPr>
            <a:spLocks noGrp="1" noChangeArrowheads="1"/>
          </p:cNvSpPr>
          <p:nvPr>
            <p:ph type="title"/>
          </p:nvPr>
        </p:nvSpPr>
        <p:spPr/>
        <p:txBody>
          <a:bodyPr/>
          <a:lstStyle/>
          <a:p>
            <a:pPr>
              <a:defRPr/>
            </a:pPr>
            <a:r>
              <a:rPr lang="en-US" dirty="0"/>
              <a:t>System Hydraulic Analysis</a:t>
            </a:r>
          </a:p>
        </p:txBody>
      </p:sp>
      <p:sp>
        <p:nvSpPr>
          <p:cNvPr id="64515" name="Line 3">
            <a:extLst>
              <a:ext uri="{FF2B5EF4-FFF2-40B4-BE49-F238E27FC236}">
                <a16:creationId xmlns:a16="http://schemas.microsoft.com/office/drawing/2014/main" id="{C5401486-1E44-4D98-9584-251B6AFBE578}"/>
              </a:ext>
            </a:extLst>
          </p:cNvPr>
          <p:cNvSpPr>
            <a:spLocks noChangeShapeType="1"/>
          </p:cNvSpPr>
          <p:nvPr/>
        </p:nvSpPr>
        <p:spPr bwMode="auto">
          <a:xfrm>
            <a:off x="3048000" y="2362200"/>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16" name="Line 4">
            <a:extLst>
              <a:ext uri="{FF2B5EF4-FFF2-40B4-BE49-F238E27FC236}">
                <a16:creationId xmlns:a16="http://schemas.microsoft.com/office/drawing/2014/main" id="{837E1626-18F7-4B86-8F88-9AF6D5632B70}"/>
              </a:ext>
            </a:extLst>
          </p:cNvPr>
          <p:cNvSpPr>
            <a:spLocks noChangeShapeType="1"/>
          </p:cNvSpPr>
          <p:nvPr/>
        </p:nvSpPr>
        <p:spPr bwMode="auto">
          <a:xfrm>
            <a:off x="3048000" y="5715000"/>
            <a:ext cx="5257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17" name="Text Box 5">
            <a:extLst>
              <a:ext uri="{FF2B5EF4-FFF2-40B4-BE49-F238E27FC236}">
                <a16:creationId xmlns:a16="http://schemas.microsoft.com/office/drawing/2014/main" id="{5722E748-CDAD-4DB4-BC65-FFB1F862940C}"/>
              </a:ext>
            </a:extLst>
          </p:cNvPr>
          <p:cNvSpPr txBox="1">
            <a:spLocks noChangeArrowheads="1"/>
          </p:cNvSpPr>
          <p:nvPr/>
        </p:nvSpPr>
        <p:spPr bwMode="auto">
          <a:xfrm>
            <a:off x="1828800" y="3886200"/>
            <a:ext cx="99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dirty="0">
                <a:latin typeface="Times New Roman" panose="02020603050405020304" pitchFamily="18" charset="0"/>
              </a:rPr>
              <a:t>TDH</a:t>
            </a:r>
          </a:p>
        </p:txBody>
      </p:sp>
      <p:sp>
        <p:nvSpPr>
          <p:cNvPr id="64518" name="Text Box 6">
            <a:extLst>
              <a:ext uri="{FF2B5EF4-FFF2-40B4-BE49-F238E27FC236}">
                <a16:creationId xmlns:a16="http://schemas.microsoft.com/office/drawing/2014/main" id="{090CC85C-6505-440D-B6B9-62A7D8157324}"/>
              </a:ext>
            </a:extLst>
          </p:cNvPr>
          <p:cNvSpPr txBox="1">
            <a:spLocks noChangeArrowheads="1"/>
          </p:cNvSpPr>
          <p:nvPr/>
        </p:nvSpPr>
        <p:spPr bwMode="auto">
          <a:xfrm>
            <a:off x="5334000" y="57912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a:latin typeface="Times New Roman" panose="02020603050405020304" pitchFamily="18" charset="0"/>
              </a:rPr>
              <a:t>Q</a:t>
            </a:r>
          </a:p>
        </p:txBody>
      </p:sp>
      <p:sp>
        <p:nvSpPr>
          <p:cNvPr id="138247" name="Freeform 7">
            <a:extLst>
              <a:ext uri="{FF2B5EF4-FFF2-40B4-BE49-F238E27FC236}">
                <a16:creationId xmlns:a16="http://schemas.microsoft.com/office/drawing/2014/main" id="{C66A3BE4-25A2-4474-8207-F610242AC5CB}"/>
              </a:ext>
            </a:extLst>
          </p:cNvPr>
          <p:cNvSpPr>
            <a:spLocks/>
          </p:cNvSpPr>
          <p:nvPr/>
        </p:nvSpPr>
        <p:spPr bwMode="auto">
          <a:xfrm>
            <a:off x="3048000" y="2730500"/>
            <a:ext cx="5029200" cy="1079500"/>
          </a:xfrm>
          <a:custGeom>
            <a:avLst/>
            <a:gdLst>
              <a:gd name="T0" fmla="*/ 0 w 3168"/>
              <a:gd name="T1" fmla="*/ 8 h 680"/>
              <a:gd name="T2" fmla="*/ 288 w 3168"/>
              <a:gd name="T3" fmla="*/ 8 h 680"/>
              <a:gd name="T4" fmla="*/ 864 w 3168"/>
              <a:gd name="T5" fmla="*/ 56 h 680"/>
              <a:gd name="T6" fmla="*/ 1536 w 3168"/>
              <a:gd name="T7" fmla="*/ 152 h 680"/>
              <a:gd name="T8" fmla="*/ 2304 w 3168"/>
              <a:gd name="T9" fmla="*/ 344 h 680"/>
              <a:gd name="T10" fmla="*/ 3168 w 3168"/>
              <a:gd name="T11" fmla="*/ 680 h 680"/>
              <a:gd name="T12" fmla="*/ 0 60000 65536"/>
              <a:gd name="T13" fmla="*/ 0 60000 65536"/>
              <a:gd name="T14" fmla="*/ 0 60000 65536"/>
              <a:gd name="T15" fmla="*/ 0 60000 65536"/>
              <a:gd name="T16" fmla="*/ 0 60000 65536"/>
              <a:gd name="T17" fmla="*/ 0 60000 65536"/>
              <a:gd name="T18" fmla="*/ 0 w 3168"/>
              <a:gd name="T19" fmla="*/ 0 h 680"/>
              <a:gd name="T20" fmla="*/ 3168 w 3168"/>
              <a:gd name="T21" fmla="*/ 680 h 680"/>
            </a:gdLst>
            <a:ahLst/>
            <a:cxnLst>
              <a:cxn ang="T12">
                <a:pos x="T0" y="T1"/>
              </a:cxn>
              <a:cxn ang="T13">
                <a:pos x="T2" y="T3"/>
              </a:cxn>
              <a:cxn ang="T14">
                <a:pos x="T4" y="T5"/>
              </a:cxn>
              <a:cxn ang="T15">
                <a:pos x="T6" y="T7"/>
              </a:cxn>
              <a:cxn ang="T16">
                <a:pos x="T8" y="T9"/>
              </a:cxn>
              <a:cxn ang="T17">
                <a:pos x="T10" y="T11"/>
              </a:cxn>
            </a:cxnLst>
            <a:rect l="T18" t="T19" r="T20" b="T21"/>
            <a:pathLst>
              <a:path w="3168" h="680">
                <a:moveTo>
                  <a:pt x="0" y="8"/>
                </a:moveTo>
                <a:cubicBezTo>
                  <a:pt x="72" y="4"/>
                  <a:pt x="144" y="0"/>
                  <a:pt x="288" y="8"/>
                </a:cubicBezTo>
                <a:cubicBezTo>
                  <a:pt x="432" y="16"/>
                  <a:pt x="656" y="32"/>
                  <a:pt x="864" y="56"/>
                </a:cubicBezTo>
                <a:cubicBezTo>
                  <a:pt x="1072" y="80"/>
                  <a:pt x="1296" y="104"/>
                  <a:pt x="1536" y="152"/>
                </a:cubicBezTo>
                <a:cubicBezTo>
                  <a:pt x="1776" y="200"/>
                  <a:pt x="2032" y="256"/>
                  <a:pt x="2304" y="344"/>
                </a:cubicBezTo>
                <a:cubicBezTo>
                  <a:pt x="2576" y="432"/>
                  <a:pt x="3024" y="624"/>
                  <a:pt x="3168" y="680"/>
                </a:cubicBezTo>
              </a:path>
            </a:pathLst>
          </a:cu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248" name="Freeform 8">
            <a:extLst>
              <a:ext uri="{FF2B5EF4-FFF2-40B4-BE49-F238E27FC236}">
                <a16:creationId xmlns:a16="http://schemas.microsoft.com/office/drawing/2014/main" id="{107018FD-11E9-44DA-88F5-0B0936FEE862}"/>
              </a:ext>
            </a:extLst>
          </p:cNvPr>
          <p:cNvSpPr>
            <a:spLocks/>
          </p:cNvSpPr>
          <p:nvPr/>
        </p:nvSpPr>
        <p:spPr bwMode="auto">
          <a:xfrm>
            <a:off x="3048000" y="3886200"/>
            <a:ext cx="4876800" cy="1308100"/>
          </a:xfrm>
          <a:custGeom>
            <a:avLst/>
            <a:gdLst>
              <a:gd name="T0" fmla="*/ 0 w 3072"/>
              <a:gd name="T1" fmla="*/ 816 h 824"/>
              <a:gd name="T2" fmla="*/ 240 w 3072"/>
              <a:gd name="T3" fmla="*/ 816 h 824"/>
              <a:gd name="T4" fmla="*/ 528 w 3072"/>
              <a:gd name="T5" fmla="*/ 816 h 824"/>
              <a:gd name="T6" fmla="*/ 1152 w 3072"/>
              <a:gd name="T7" fmla="*/ 768 h 824"/>
              <a:gd name="T8" fmla="*/ 1824 w 3072"/>
              <a:gd name="T9" fmla="*/ 624 h 824"/>
              <a:gd name="T10" fmla="*/ 2256 w 3072"/>
              <a:gd name="T11" fmla="*/ 480 h 824"/>
              <a:gd name="T12" fmla="*/ 2688 w 3072"/>
              <a:gd name="T13" fmla="*/ 288 h 824"/>
              <a:gd name="T14" fmla="*/ 2928 w 3072"/>
              <a:gd name="T15" fmla="*/ 144 h 824"/>
              <a:gd name="T16" fmla="*/ 3072 w 3072"/>
              <a:gd name="T17" fmla="*/ 0 h 8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72"/>
              <a:gd name="T28" fmla="*/ 0 h 824"/>
              <a:gd name="T29" fmla="*/ 3072 w 3072"/>
              <a:gd name="T30" fmla="*/ 824 h 8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72" h="824">
                <a:moveTo>
                  <a:pt x="0" y="816"/>
                </a:moveTo>
                <a:cubicBezTo>
                  <a:pt x="76" y="816"/>
                  <a:pt x="152" y="816"/>
                  <a:pt x="240" y="816"/>
                </a:cubicBezTo>
                <a:cubicBezTo>
                  <a:pt x="328" y="816"/>
                  <a:pt x="376" y="824"/>
                  <a:pt x="528" y="816"/>
                </a:cubicBezTo>
                <a:cubicBezTo>
                  <a:pt x="680" y="808"/>
                  <a:pt x="936" y="800"/>
                  <a:pt x="1152" y="768"/>
                </a:cubicBezTo>
                <a:cubicBezTo>
                  <a:pt x="1368" y="736"/>
                  <a:pt x="1640" y="672"/>
                  <a:pt x="1824" y="624"/>
                </a:cubicBezTo>
                <a:cubicBezTo>
                  <a:pt x="2008" y="576"/>
                  <a:pt x="2112" y="536"/>
                  <a:pt x="2256" y="480"/>
                </a:cubicBezTo>
                <a:cubicBezTo>
                  <a:pt x="2400" y="424"/>
                  <a:pt x="2576" y="344"/>
                  <a:pt x="2688" y="288"/>
                </a:cubicBezTo>
                <a:cubicBezTo>
                  <a:pt x="2800" y="232"/>
                  <a:pt x="2864" y="192"/>
                  <a:pt x="2928" y="144"/>
                </a:cubicBezTo>
                <a:cubicBezTo>
                  <a:pt x="2992" y="96"/>
                  <a:pt x="3048" y="24"/>
                  <a:pt x="3072" y="0"/>
                </a:cubicBezTo>
              </a:path>
            </a:pathLst>
          </a:custGeom>
          <a:noFill/>
          <a:ln w="31750">
            <a:solidFill>
              <a:srgbClr val="3366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249" name="Text Box 9">
            <a:extLst>
              <a:ext uri="{FF2B5EF4-FFF2-40B4-BE49-F238E27FC236}">
                <a16:creationId xmlns:a16="http://schemas.microsoft.com/office/drawing/2014/main" id="{DAC05B6F-E5C9-49AD-982C-B29A8DD1A603}"/>
              </a:ext>
            </a:extLst>
          </p:cNvPr>
          <p:cNvSpPr txBox="1">
            <a:spLocks noChangeArrowheads="1"/>
          </p:cNvSpPr>
          <p:nvPr/>
        </p:nvSpPr>
        <p:spPr bwMode="auto">
          <a:xfrm>
            <a:off x="7543800" y="4572000"/>
            <a:ext cx="20573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dirty="0">
                <a:latin typeface="Times New Roman" panose="02020603050405020304" pitchFamily="18" charset="0"/>
              </a:rPr>
              <a:t>System Curve          </a:t>
            </a:r>
          </a:p>
        </p:txBody>
      </p:sp>
      <p:sp>
        <p:nvSpPr>
          <p:cNvPr id="138250" name="Line 10">
            <a:extLst>
              <a:ext uri="{FF2B5EF4-FFF2-40B4-BE49-F238E27FC236}">
                <a16:creationId xmlns:a16="http://schemas.microsoft.com/office/drawing/2014/main" id="{AD9C6426-4E61-465D-ACD4-C789340B65E0}"/>
              </a:ext>
            </a:extLst>
          </p:cNvPr>
          <p:cNvSpPr>
            <a:spLocks noChangeShapeType="1"/>
          </p:cNvSpPr>
          <p:nvPr/>
        </p:nvSpPr>
        <p:spPr bwMode="auto">
          <a:xfrm>
            <a:off x="6390198" y="2730500"/>
            <a:ext cx="35411" cy="298450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8251" name="Text Box 11">
            <a:extLst>
              <a:ext uri="{FF2B5EF4-FFF2-40B4-BE49-F238E27FC236}">
                <a16:creationId xmlns:a16="http://schemas.microsoft.com/office/drawing/2014/main" id="{B802634B-9C70-4866-B850-F890D74E365C}"/>
              </a:ext>
            </a:extLst>
          </p:cNvPr>
          <p:cNvSpPr txBox="1">
            <a:spLocks noChangeArrowheads="1"/>
          </p:cNvSpPr>
          <p:nvPr/>
        </p:nvSpPr>
        <p:spPr bwMode="auto">
          <a:xfrm>
            <a:off x="5105400" y="2209800"/>
            <a:ext cx="472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6pPr>
            <a:lvl7pPr marL="29718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7pPr>
            <a:lvl8pPr marL="34290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8pPr>
            <a:lvl9pPr marL="3886200" indent="-228600" eaLnBrk="0" fontAlgn="base" hangingPunct="0">
              <a:lnSpc>
                <a:spcPct val="90000"/>
              </a:lnSpc>
              <a:spcBef>
                <a:spcPct val="20000"/>
              </a:spcBef>
              <a:spcAft>
                <a:spcPct val="15000"/>
              </a:spcAft>
              <a:buClr>
                <a:schemeClr val="tx2"/>
              </a:buClr>
              <a:buSzPct val="60000"/>
              <a:buFont typeface="Wingdings" panose="05000000000000000000" pitchFamily="2" charset="2"/>
              <a:buChar char="l"/>
              <a:defRPr sz="1000">
                <a:solidFill>
                  <a:schemeClr val="tx1"/>
                </a:solidFill>
                <a:latin typeface="Arial" panose="020B0604020202020204" pitchFamily="34" charset="0"/>
              </a:defRPr>
            </a:lvl9pPr>
          </a:lstStyle>
          <a:p>
            <a:pPr eaLnBrk="1" hangingPunct="1">
              <a:lnSpc>
                <a:spcPct val="100000"/>
              </a:lnSpc>
              <a:spcBef>
                <a:spcPct val="50000"/>
              </a:spcBef>
              <a:spcAft>
                <a:spcPct val="0"/>
              </a:spcAft>
              <a:buClrTx/>
              <a:buSzTx/>
              <a:buFontTx/>
              <a:buNone/>
            </a:pPr>
            <a:r>
              <a:rPr lang="en-US" altLang="en-US" sz="2400">
                <a:latin typeface="Times New Roman" panose="02020603050405020304" pitchFamily="18" charset="0"/>
              </a:rPr>
              <a:t>Centrifugal pump performance curve</a:t>
            </a:r>
          </a:p>
        </p:txBody>
      </p:sp>
      <p:sp>
        <p:nvSpPr>
          <p:cNvPr id="138254" name="Line 14">
            <a:extLst>
              <a:ext uri="{FF2B5EF4-FFF2-40B4-BE49-F238E27FC236}">
                <a16:creationId xmlns:a16="http://schemas.microsoft.com/office/drawing/2014/main" id="{15D7C6FD-D476-4321-A9CB-918CF8EDF3D4}"/>
              </a:ext>
            </a:extLst>
          </p:cNvPr>
          <p:cNvSpPr>
            <a:spLocks noChangeShapeType="1"/>
          </p:cNvSpPr>
          <p:nvPr/>
        </p:nvSpPr>
        <p:spPr bwMode="auto">
          <a:xfrm flipH="1">
            <a:off x="4648200" y="2438400"/>
            <a:ext cx="457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8255" name="Line 15">
            <a:extLst>
              <a:ext uri="{FF2B5EF4-FFF2-40B4-BE49-F238E27FC236}">
                <a16:creationId xmlns:a16="http://schemas.microsoft.com/office/drawing/2014/main" id="{40FDE070-131D-4660-B875-09939C17A8E6}"/>
              </a:ext>
            </a:extLst>
          </p:cNvPr>
          <p:cNvSpPr>
            <a:spLocks noChangeShapeType="1"/>
          </p:cNvSpPr>
          <p:nvPr/>
        </p:nvSpPr>
        <p:spPr bwMode="auto">
          <a:xfrm flipH="1" flipV="1">
            <a:off x="7391400" y="4343400"/>
            <a:ext cx="1524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 name="Date Placeholder 1">
            <a:extLst>
              <a:ext uri="{FF2B5EF4-FFF2-40B4-BE49-F238E27FC236}">
                <a16:creationId xmlns:a16="http://schemas.microsoft.com/office/drawing/2014/main" id="{48FE34C9-61D2-472B-BEEE-E47326E3CF9C}"/>
              </a:ext>
            </a:extLst>
          </p:cNvPr>
          <p:cNvSpPr>
            <a:spLocks noGrp="1"/>
          </p:cNvSpPr>
          <p:nvPr>
            <p:ph type="dt" sz="half" idx="10"/>
          </p:nvPr>
        </p:nvSpPr>
        <p:spPr/>
        <p:txBody>
          <a:bodyPr/>
          <a:lstStyle/>
          <a:p>
            <a:fld id="{B3B81D5C-0D71-4744-ACE6-4B09B349F309}" type="datetime1">
              <a:rPr lang="en-US" smtClean="0"/>
              <a:t>2/21/2018</a:t>
            </a:fld>
            <a:endParaRPr lang="en-US"/>
          </a:p>
        </p:txBody>
      </p:sp>
      <p:sp>
        <p:nvSpPr>
          <p:cNvPr id="3" name="Footer Placeholder 2">
            <a:extLst>
              <a:ext uri="{FF2B5EF4-FFF2-40B4-BE49-F238E27FC236}">
                <a16:creationId xmlns:a16="http://schemas.microsoft.com/office/drawing/2014/main" id="{04FDD059-1F18-438A-9006-5F2D4D0B3662}"/>
              </a:ext>
            </a:extLst>
          </p:cNvPr>
          <p:cNvSpPr>
            <a:spLocks noGrp="1"/>
          </p:cNvSpPr>
          <p:nvPr>
            <p:ph type="ftr" sz="quarter" idx="11"/>
          </p:nvPr>
        </p:nvSpPr>
        <p:spPr/>
        <p:txBody>
          <a:bodyPr/>
          <a:lstStyle/>
          <a:p>
            <a:r>
              <a:rPr lang="en-US"/>
              <a:t>ICC Process Operations             ENGT-1220 Rev A</a:t>
            </a:r>
          </a:p>
        </p:txBody>
      </p:sp>
      <p:sp>
        <p:nvSpPr>
          <p:cNvPr id="4" name="Slide Number Placeholder 3">
            <a:extLst>
              <a:ext uri="{FF2B5EF4-FFF2-40B4-BE49-F238E27FC236}">
                <a16:creationId xmlns:a16="http://schemas.microsoft.com/office/drawing/2014/main" id="{A9BD3B8A-30CA-4733-B249-DFCFC3D93657}"/>
              </a:ext>
            </a:extLst>
          </p:cNvPr>
          <p:cNvSpPr>
            <a:spLocks noGrp="1"/>
          </p:cNvSpPr>
          <p:nvPr>
            <p:ph type="sldNum" sz="quarter" idx="12"/>
          </p:nvPr>
        </p:nvSpPr>
        <p:spPr/>
        <p:txBody>
          <a:bodyPr/>
          <a:lstStyle/>
          <a:p>
            <a:fld id="{4388B73C-A03A-40BA-8F06-0B7DE6C76CC5}" type="slidenum">
              <a:rPr lang="en-US" smtClean="0"/>
              <a:t>37</a:t>
            </a:fld>
            <a:endParaRPr lang="en-US"/>
          </a:p>
        </p:txBody>
      </p:sp>
    </p:spTree>
    <p:extLst>
      <p:ext uri="{BB962C8B-B14F-4D97-AF65-F5344CB8AC3E}">
        <p14:creationId xmlns:p14="http://schemas.microsoft.com/office/powerpoint/2010/main" val="21952747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9"/>
                                        </p:tgtEl>
                                        <p:attrNameLst>
                                          <p:attrName>style.visibility</p:attrName>
                                        </p:attrNameLst>
                                      </p:cBhvr>
                                      <p:to>
                                        <p:strVal val="visible"/>
                                      </p:to>
                                    </p:set>
                                    <p:anim calcmode="lin" valueType="num">
                                      <p:cBhvr additive="base">
                                        <p:cTn id="7" dur="500" fill="hold"/>
                                        <p:tgtEl>
                                          <p:spTgt spid="138249"/>
                                        </p:tgtEl>
                                        <p:attrNameLst>
                                          <p:attrName>ppt_x</p:attrName>
                                        </p:attrNameLst>
                                      </p:cBhvr>
                                      <p:tavLst>
                                        <p:tav tm="0">
                                          <p:val>
                                            <p:strVal val="0-#ppt_w/2"/>
                                          </p:val>
                                        </p:tav>
                                        <p:tav tm="100000">
                                          <p:val>
                                            <p:strVal val="#ppt_x"/>
                                          </p:val>
                                        </p:tav>
                                      </p:tavLst>
                                    </p:anim>
                                    <p:anim calcmode="lin" valueType="num">
                                      <p:cBhvr additive="base">
                                        <p:cTn id="8" dur="500" fill="hold"/>
                                        <p:tgtEl>
                                          <p:spTgt spid="13824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8248"/>
                                        </p:tgtEl>
                                        <p:attrNameLst>
                                          <p:attrName>style.visibility</p:attrName>
                                        </p:attrNameLst>
                                      </p:cBhvr>
                                      <p:to>
                                        <p:strVal val="visible"/>
                                      </p:to>
                                    </p:set>
                                    <p:anim calcmode="lin" valueType="num">
                                      <p:cBhvr additive="base">
                                        <p:cTn id="11" dur="500" fill="hold"/>
                                        <p:tgtEl>
                                          <p:spTgt spid="138248"/>
                                        </p:tgtEl>
                                        <p:attrNameLst>
                                          <p:attrName>ppt_x</p:attrName>
                                        </p:attrNameLst>
                                      </p:cBhvr>
                                      <p:tavLst>
                                        <p:tav tm="0">
                                          <p:val>
                                            <p:strVal val="0-#ppt_w/2"/>
                                          </p:val>
                                        </p:tav>
                                        <p:tav tm="100000">
                                          <p:val>
                                            <p:strVal val="#ppt_x"/>
                                          </p:val>
                                        </p:tav>
                                      </p:tavLst>
                                    </p:anim>
                                    <p:anim calcmode="lin" valueType="num">
                                      <p:cBhvr additive="base">
                                        <p:cTn id="12" dur="500" fill="hold"/>
                                        <p:tgtEl>
                                          <p:spTgt spid="13824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38255"/>
                                        </p:tgtEl>
                                        <p:attrNameLst>
                                          <p:attrName>style.visibility</p:attrName>
                                        </p:attrNameLst>
                                      </p:cBhvr>
                                      <p:to>
                                        <p:strVal val="visible"/>
                                      </p:to>
                                    </p:set>
                                    <p:anim calcmode="lin" valueType="num">
                                      <p:cBhvr additive="base">
                                        <p:cTn id="15" dur="500" fill="hold"/>
                                        <p:tgtEl>
                                          <p:spTgt spid="138255"/>
                                        </p:tgtEl>
                                        <p:attrNameLst>
                                          <p:attrName>ppt_x</p:attrName>
                                        </p:attrNameLst>
                                      </p:cBhvr>
                                      <p:tavLst>
                                        <p:tav tm="0">
                                          <p:val>
                                            <p:strVal val="0-#ppt_w/2"/>
                                          </p:val>
                                        </p:tav>
                                        <p:tav tm="100000">
                                          <p:val>
                                            <p:strVal val="#ppt_x"/>
                                          </p:val>
                                        </p:tav>
                                      </p:tavLst>
                                    </p:anim>
                                    <p:anim calcmode="lin" valueType="num">
                                      <p:cBhvr additive="base">
                                        <p:cTn id="16" dur="500" fill="hold"/>
                                        <p:tgtEl>
                                          <p:spTgt spid="13825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38250"/>
                                        </p:tgtEl>
                                        <p:attrNameLst>
                                          <p:attrName>style.visibility</p:attrName>
                                        </p:attrNameLst>
                                      </p:cBhvr>
                                      <p:to>
                                        <p:strVal val="visible"/>
                                      </p:to>
                                    </p:set>
                                    <p:anim calcmode="lin" valueType="num">
                                      <p:cBhvr additive="base">
                                        <p:cTn id="19" dur="500" fill="hold"/>
                                        <p:tgtEl>
                                          <p:spTgt spid="138250"/>
                                        </p:tgtEl>
                                        <p:attrNameLst>
                                          <p:attrName>ppt_x</p:attrName>
                                        </p:attrNameLst>
                                      </p:cBhvr>
                                      <p:tavLst>
                                        <p:tav tm="0">
                                          <p:val>
                                            <p:strVal val="0-#ppt_w/2"/>
                                          </p:val>
                                        </p:tav>
                                        <p:tav tm="100000">
                                          <p:val>
                                            <p:strVal val="#ppt_x"/>
                                          </p:val>
                                        </p:tav>
                                      </p:tavLst>
                                    </p:anim>
                                    <p:anim calcmode="lin" valueType="num">
                                      <p:cBhvr additive="base">
                                        <p:cTn id="20" dur="500" fill="hold"/>
                                        <p:tgtEl>
                                          <p:spTgt spid="13825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38247"/>
                                        </p:tgtEl>
                                        <p:attrNameLst>
                                          <p:attrName>style.visibility</p:attrName>
                                        </p:attrNameLst>
                                      </p:cBhvr>
                                      <p:to>
                                        <p:strVal val="visible"/>
                                      </p:to>
                                    </p:set>
                                    <p:anim calcmode="lin" valueType="num">
                                      <p:cBhvr additive="base">
                                        <p:cTn id="23" dur="500" fill="hold"/>
                                        <p:tgtEl>
                                          <p:spTgt spid="138247"/>
                                        </p:tgtEl>
                                        <p:attrNameLst>
                                          <p:attrName>ppt_x</p:attrName>
                                        </p:attrNameLst>
                                      </p:cBhvr>
                                      <p:tavLst>
                                        <p:tav tm="0">
                                          <p:val>
                                            <p:strVal val="0-#ppt_w/2"/>
                                          </p:val>
                                        </p:tav>
                                        <p:tav tm="100000">
                                          <p:val>
                                            <p:strVal val="#ppt_x"/>
                                          </p:val>
                                        </p:tav>
                                      </p:tavLst>
                                    </p:anim>
                                    <p:anim calcmode="lin" valueType="num">
                                      <p:cBhvr additive="base">
                                        <p:cTn id="24" dur="500" fill="hold"/>
                                        <p:tgtEl>
                                          <p:spTgt spid="13824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8251"/>
                                        </p:tgtEl>
                                        <p:attrNameLst>
                                          <p:attrName>style.visibility</p:attrName>
                                        </p:attrNameLst>
                                      </p:cBhvr>
                                      <p:to>
                                        <p:strVal val="visible"/>
                                      </p:to>
                                    </p:set>
                                    <p:anim calcmode="lin" valueType="num">
                                      <p:cBhvr additive="base">
                                        <p:cTn id="27" dur="500" fill="hold"/>
                                        <p:tgtEl>
                                          <p:spTgt spid="138251"/>
                                        </p:tgtEl>
                                        <p:attrNameLst>
                                          <p:attrName>ppt_x</p:attrName>
                                        </p:attrNameLst>
                                      </p:cBhvr>
                                      <p:tavLst>
                                        <p:tav tm="0">
                                          <p:val>
                                            <p:strVal val="0-#ppt_w/2"/>
                                          </p:val>
                                        </p:tav>
                                        <p:tav tm="100000">
                                          <p:val>
                                            <p:strVal val="#ppt_x"/>
                                          </p:val>
                                        </p:tav>
                                      </p:tavLst>
                                    </p:anim>
                                    <p:anim calcmode="lin" valueType="num">
                                      <p:cBhvr additive="base">
                                        <p:cTn id="28" dur="500" fill="hold"/>
                                        <p:tgtEl>
                                          <p:spTgt spid="13825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38254"/>
                                        </p:tgtEl>
                                        <p:attrNameLst>
                                          <p:attrName>style.visibility</p:attrName>
                                        </p:attrNameLst>
                                      </p:cBhvr>
                                      <p:to>
                                        <p:strVal val="visible"/>
                                      </p:to>
                                    </p:set>
                                    <p:anim calcmode="lin" valueType="num">
                                      <p:cBhvr additive="base">
                                        <p:cTn id="31" dur="500" fill="hold"/>
                                        <p:tgtEl>
                                          <p:spTgt spid="138254"/>
                                        </p:tgtEl>
                                        <p:attrNameLst>
                                          <p:attrName>ppt_x</p:attrName>
                                        </p:attrNameLst>
                                      </p:cBhvr>
                                      <p:tavLst>
                                        <p:tav tm="0">
                                          <p:val>
                                            <p:strVal val="0-#ppt_w/2"/>
                                          </p:val>
                                        </p:tav>
                                        <p:tav tm="100000">
                                          <p:val>
                                            <p:strVal val="#ppt_x"/>
                                          </p:val>
                                        </p:tav>
                                      </p:tavLst>
                                    </p:anim>
                                    <p:anim calcmode="lin" valueType="num">
                                      <p:cBhvr additive="base">
                                        <p:cTn id="32" dur="500" fill="hold"/>
                                        <p:tgtEl>
                                          <p:spTgt spid="138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9" grpId="0" autoUpdateAnimBg="0"/>
      <p:bldP spid="138251"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Positive Displacement Pump Curve</a:t>
            </a:r>
          </a:p>
        </p:txBody>
      </p:sp>
      <p:pic>
        <p:nvPicPr>
          <p:cNvPr id="4" name="Content Placeholder 3"/>
          <p:cNvPicPr>
            <a:picLocks noGrp="1" noChangeAspect="1"/>
          </p:cNvPicPr>
          <p:nvPr>
            <p:ph idx="1"/>
          </p:nvPr>
        </p:nvPicPr>
        <p:blipFill>
          <a:blip r:embed="rId2"/>
          <a:stretch>
            <a:fillRect/>
          </a:stretch>
        </p:blipFill>
        <p:spPr>
          <a:xfrm>
            <a:off x="3424518" y="1506071"/>
            <a:ext cx="4262147" cy="5342281"/>
          </a:xfrm>
          <a:prstGeom prst="rect">
            <a:avLst/>
          </a:prstGeom>
        </p:spPr>
      </p:pic>
      <p:sp>
        <p:nvSpPr>
          <p:cNvPr id="3" name="Date Placeholder 2">
            <a:extLst>
              <a:ext uri="{FF2B5EF4-FFF2-40B4-BE49-F238E27FC236}">
                <a16:creationId xmlns:a16="http://schemas.microsoft.com/office/drawing/2014/main" id="{56F4C92A-F3E8-4B77-A20E-D84D2E150AED}"/>
              </a:ext>
            </a:extLst>
          </p:cNvPr>
          <p:cNvSpPr>
            <a:spLocks noGrp="1"/>
          </p:cNvSpPr>
          <p:nvPr>
            <p:ph type="dt" sz="half" idx="10"/>
          </p:nvPr>
        </p:nvSpPr>
        <p:spPr/>
        <p:txBody>
          <a:bodyPr/>
          <a:lstStyle/>
          <a:p>
            <a:fld id="{E4C13663-354D-4153-81D2-23E530E848EE}" type="datetime1">
              <a:rPr lang="en-US" smtClean="0"/>
              <a:t>2/21/2018</a:t>
            </a:fld>
            <a:endParaRPr lang="en-US"/>
          </a:p>
        </p:txBody>
      </p:sp>
      <p:sp>
        <p:nvSpPr>
          <p:cNvPr id="5" name="Footer Placeholder 4">
            <a:extLst>
              <a:ext uri="{FF2B5EF4-FFF2-40B4-BE49-F238E27FC236}">
                <a16:creationId xmlns:a16="http://schemas.microsoft.com/office/drawing/2014/main" id="{4941623E-2C87-41D3-8F6F-565EB03B487A}"/>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A5E78B52-1FA8-4AFD-A444-112FCC2CD0FA}"/>
              </a:ext>
            </a:extLst>
          </p:cNvPr>
          <p:cNvSpPr>
            <a:spLocks noGrp="1"/>
          </p:cNvSpPr>
          <p:nvPr>
            <p:ph type="sldNum" sz="quarter" idx="12"/>
          </p:nvPr>
        </p:nvSpPr>
        <p:spPr/>
        <p:txBody>
          <a:bodyPr/>
          <a:lstStyle/>
          <a:p>
            <a:fld id="{4388B73C-A03A-40BA-8F06-0B7DE6C76CC5}" type="slidenum">
              <a:rPr lang="en-US" smtClean="0"/>
              <a:t>38</a:t>
            </a:fld>
            <a:endParaRPr lang="en-US"/>
          </a:p>
        </p:txBody>
      </p:sp>
    </p:spTree>
    <p:extLst>
      <p:ext uri="{BB962C8B-B14F-4D97-AF65-F5344CB8AC3E}">
        <p14:creationId xmlns:p14="http://schemas.microsoft.com/office/powerpoint/2010/main" val="23615496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CC3D1-D7A3-4379-86DA-1431C71CCA60}"/>
              </a:ext>
            </a:extLst>
          </p:cNvPr>
          <p:cNvSpPr>
            <a:spLocks noGrp="1"/>
          </p:cNvSpPr>
          <p:nvPr>
            <p:ph type="title"/>
          </p:nvPr>
        </p:nvSpPr>
        <p:spPr>
          <a:xfrm>
            <a:off x="1371601" y="2567763"/>
            <a:ext cx="9601200" cy="1485900"/>
          </a:xfrm>
        </p:spPr>
        <p:txBody>
          <a:bodyPr/>
          <a:lstStyle/>
          <a:p>
            <a:pPr algn="ctr"/>
            <a:r>
              <a:rPr lang="en-US" dirty="0"/>
              <a:t>Pump Troubleshooting</a:t>
            </a:r>
          </a:p>
        </p:txBody>
      </p:sp>
      <p:sp>
        <p:nvSpPr>
          <p:cNvPr id="3" name="Date Placeholder 2">
            <a:extLst>
              <a:ext uri="{FF2B5EF4-FFF2-40B4-BE49-F238E27FC236}">
                <a16:creationId xmlns:a16="http://schemas.microsoft.com/office/drawing/2014/main" id="{BDC1E9D4-DF4C-4C32-8611-A529071205FF}"/>
              </a:ext>
            </a:extLst>
          </p:cNvPr>
          <p:cNvSpPr>
            <a:spLocks noGrp="1"/>
          </p:cNvSpPr>
          <p:nvPr>
            <p:ph type="dt" sz="half" idx="10"/>
          </p:nvPr>
        </p:nvSpPr>
        <p:spPr/>
        <p:txBody>
          <a:bodyPr/>
          <a:lstStyle/>
          <a:p>
            <a:fld id="{DA06AE84-C14E-4E66-86BD-AF0489E27AEE}" type="datetime1">
              <a:rPr lang="en-US" smtClean="0"/>
              <a:t>2/21/2018</a:t>
            </a:fld>
            <a:endParaRPr lang="en-US"/>
          </a:p>
        </p:txBody>
      </p:sp>
      <p:sp>
        <p:nvSpPr>
          <p:cNvPr id="4" name="Footer Placeholder 3">
            <a:extLst>
              <a:ext uri="{FF2B5EF4-FFF2-40B4-BE49-F238E27FC236}">
                <a16:creationId xmlns:a16="http://schemas.microsoft.com/office/drawing/2014/main" id="{EF3CF9ED-5A4B-4C3E-B064-43CB0D32DD6F}"/>
              </a:ext>
            </a:extLst>
          </p:cNvPr>
          <p:cNvSpPr>
            <a:spLocks noGrp="1"/>
          </p:cNvSpPr>
          <p:nvPr>
            <p:ph type="ftr" sz="quarter" idx="11"/>
          </p:nvPr>
        </p:nvSpPr>
        <p:spPr/>
        <p:txBody>
          <a:bodyPr/>
          <a:lstStyle/>
          <a:p>
            <a:r>
              <a:rPr lang="en-US"/>
              <a:t>ICC Process Operations             ENGT-1220 Rev A</a:t>
            </a:r>
          </a:p>
        </p:txBody>
      </p:sp>
      <p:sp>
        <p:nvSpPr>
          <p:cNvPr id="5" name="Slide Number Placeholder 4">
            <a:extLst>
              <a:ext uri="{FF2B5EF4-FFF2-40B4-BE49-F238E27FC236}">
                <a16:creationId xmlns:a16="http://schemas.microsoft.com/office/drawing/2014/main" id="{7390A3A0-299F-4B83-A976-59E2AFE7E2E3}"/>
              </a:ext>
            </a:extLst>
          </p:cNvPr>
          <p:cNvSpPr>
            <a:spLocks noGrp="1"/>
          </p:cNvSpPr>
          <p:nvPr>
            <p:ph type="sldNum" sz="quarter" idx="12"/>
          </p:nvPr>
        </p:nvSpPr>
        <p:spPr/>
        <p:txBody>
          <a:bodyPr/>
          <a:lstStyle/>
          <a:p>
            <a:fld id="{4388B73C-A03A-40BA-8F06-0B7DE6C76CC5}" type="slidenum">
              <a:rPr lang="en-US" smtClean="0"/>
              <a:t>39</a:t>
            </a:fld>
            <a:endParaRPr lang="en-US"/>
          </a:p>
        </p:txBody>
      </p:sp>
    </p:spTree>
    <p:extLst>
      <p:ext uri="{BB962C8B-B14F-4D97-AF65-F5344CB8AC3E}">
        <p14:creationId xmlns:p14="http://schemas.microsoft.com/office/powerpoint/2010/main" val="457959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67D46-8F1D-49C7-A7C0-C3B39E68BDE2}"/>
              </a:ext>
            </a:extLst>
          </p:cNvPr>
          <p:cNvSpPr>
            <a:spLocks noGrp="1"/>
          </p:cNvSpPr>
          <p:nvPr>
            <p:ph type="title"/>
          </p:nvPr>
        </p:nvSpPr>
        <p:spPr>
          <a:xfrm>
            <a:off x="1371600" y="685800"/>
            <a:ext cx="9601200" cy="917089"/>
          </a:xfrm>
        </p:spPr>
        <p:txBody>
          <a:bodyPr/>
          <a:lstStyle/>
          <a:p>
            <a:r>
              <a:rPr lang="en-US" dirty="0"/>
              <a:t>Key Process Terms</a:t>
            </a:r>
          </a:p>
        </p:txBody>
      </p:sp>
      <p:sp>
        <p:nvSpPr>
          <p:cNvPr id="3" name="Content Placeholder 2">
            <a:extLst>
              <a:ext uri="{FF2B5EF4-FFF2-40B4-BE49-F238E27FC236}">
                <a16:creationId xmlns:a16="http://schemas.microsoft.com/office/drawing/2014/main" id="{CD59E7E5-C371-4C3E-AD23-D197DF4538BB}"/>
              </a:ext>
            </a:extLst>
          </p:cNvPr>
          <p:cNvSpPr>
            <a:spLocks noGrp="1"/>
          </p:cNvSpPr>
          <p:nvPr>
            <p:ph idx="1"/>
          </p:nvPr>
        </p:nvSpPr>
        <p:spPr>
          <a:xfrm>
            <a:off x="1371600" y="2000921"/>
            <a:ext cx="9601200" cy="4399879"/>
          </a:xfrm>
        </p:spPr>
        <p:txBody>
          <a:bodyPr>
            <a:normAutofit/>
          </a:bodyPr>
          <a:lstStyle/>
          <a:p>
            <a:r>
              <a:rPr lang="en-US" dirty="0"/>
              <a:t>Viscosity</a:t>
            </a:r>
          </a:p>
          <a:p>
            <a:pPr lvl="1"/>
            <a:r>
              <a:rPr lang="en-US" dirty="0"/>
              <a:t>The viscosity of a fluid is a measure of its resistance to gradual deformation by shear stress or tensile stress. For liquids, it corresponds to the informal concept of "thickness". </a:t>
            </a:r>
          </a:p>
          <a:p>
            <a:pPr lvl="1"/>
            <a:r>
              <a:rPr lang="en-US" dirty="0"/>
              <a:t>For example, honey has a much higher viscosity than water.</a:t>
            </a:r>
          </a:p>
          <a:p>
            <a:pPr lvl="1"/>
            <a:r>
              <a:rPr lang="en-US" dirty="0" err="1"/>
              <a:t>cp</a:t>
            </a:r>
            <a:r>
              <a:rPr lang="en-US" dirty="0"/>
              <a:t>, SUS, </a:t>
            </a:r>
            <a:r>
              <a:rPr lang="en-US" dirty="0" err="1"/>
              <a:t>cST</a:t>
            </a:r>
            <a:endParaRPr lang="en-US" dirty="0"/>
          </a:p>
          <a:p>
            <a:endParaRPr lang="en-US" dirty="0"/>
          </a:p>
          <a:p>
            <a:endParaRPr lang="en-US" dirty="0"/>
          </a:p>
        </p:txBody>
      </p:sp>
      <p:sp>
        <p:nvSpPr>
          <p:cNvPr id="4" name="Date Placeholder 3">
            <a:extLst>
              <a:ext uri="{FF2B5EF4-FFF2-40B4-BE49-F238E27FC236}">
                <a16:creationId xmlns:a16="http://schemas.microsoft.com/office/drawing/2014/main" id="{82B61185-22F9-4426-9299-4E07B0B3E279}"/>
              </a:ext>
            </a:extLst>
          </p:cNvPr>
          <p:cNvSpPr>
            <a:spLocks noGrp="1"/>
          </p:cNvSpPr>
          <p:nvPr>
            <p:ph type="dt" sz="half" idx="10"/>
          </p:nvPr>
        </p:nvSpPr>
        <p:spPr/>
        <p:txBody>
          <a:bodyPr/>
          <a:lstStyle/>
          <a:p>
            <a:fld id="{1E2B7F36-4D02-468F-8A75-866688E4FA4C}" type="datetime1">
              <a:rPr lang="en-US" smtClean="0"/>
              <a:t>2/21/2018</a:t>
            </a:fld>
            <a:endParaRPr lang="en-US"/>
          </a:p>
        </p:txBody>
      </p:sp>
      <p:sp>
        <p:nvSpPr>
          <p:cNvPr id="5" name="Footer Placeholder 4">
            <a:extLst>
              <a:ext uri="{FF2B5EF4-FFF2-40B4-BE49-F238E27FC236}">
                <a16:creationId xmlns:a16="http://schemas.microsoft.com/office/drawing/2014/main" id="{AD33566F-5CD3-434B-BB87-B1C3698EAC82}"/>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190D50C2-121E-46FB-85CC-6F710DF6B834}"/>
              </a:ext>
            </a:extLst>
          </p:cNvPr>
          <p:cNvSpPr>
            <a:spLocks noGrp="1"/>
          </p:cNvSpPr>
          <p:nvPr>
            <p:ph type="sldNum" sz="quarter" idx="12"/>
          </p:nvPr>
        </p:nvSpPr>
        <p:spPr/>
        <p:txBody>
          <a:bodyPr/>
          <a:lstStyle/>
          <a:p>
            <a:fld id="{4388B73C-A03A-40BA-8F06-0B7DE6C76CC5}" type="slidenum">
              <a:rPr lang="en-US" smtClean="0"/>
              <a:t>4</a:t>
            </a:fld>
            <a:endParaRPr lang="en-US"/>
          </a:p>
        </p:txBody>
      </p:sp>
    </p:spTree>
    <p:extLst>
      <p:ext uri="{BB962C8B-B14F-4D97-AF65-F5344CB8AC3E}">
        <p14:creationId xmlns:p14="http://schemas.microsoft.com/office/powerpoint/2010/main" val="25530579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a:t>
            </a:r>
          </a:p>
        </p:txBody>
      </p:sp>
      <p:sp>
        <p:nvSpPr>
          <p:cNvPr id="3" name="Content Placeholder 2"/>
          <p:cNvSpPr>
            <a:spLocks noGrp="1"/>
          </p:cNvSpPr>
          <p:nvPr>
            <p:ph idx="1"/>
          </p:nvPr>
        </p:nvSpPr>
        <p:spPr/>
        <p:txBody>
          <a:bodyPr>
            <a:normAutofit/>
          </a:bodyPr>
          <a:lstStyle/>
          <a:p>
            <a:r>
              <a:rPr lang="en-US" sz="2800" dirty="0"/>
              <a:t>Vapor Pressure</a:t>
            </a:r>
          </a:p>
          <a:p>
            <a:pPr lvl="1"/>
            <a:r>
              <a:rPr lang="en-US" sz="2400" dirty="0"/>
              <a:t>It is the pressure absolute at which a liquid, at a given temperature starts to boil or flash to a vapor. </a:t>
            </a:r>
          </a:p>
          <a:p>
            <a:pPr marL="457200" lvl="1" indent="0">
              <a:buNone/>
            </a:pPr>
            <a:endParaRPr lang="en-US" sz="2400" dirty="0"/>
          </a:p>
          <a:p>
            <a:pPr lvl="1"/>
            <a:r>
              <a:rPr lang="en-US" sz="2400" dirty="0"/>
              <a:t>In Rocky MTN NP at elevation of ~12,000 feet, water boils at a lower temperature at this altitude because the atmospheric pressure is lower. </a:t>
            </a:r>
          </a:p>
        </p:txBody>
      </p:sp>
      <p:sp>
        <p:nvSpPr>
          <p:cNvPr id="4" name="Date Placeholder 3">
            <a:extLst>
              <a:ext uri="{FF2B5EF4-FFF2-40B4-BE49-F238E27FC236}">
                <a16:creationId xmlns:a16="http://schemas.microsoft.com/office/drawing/2014/main" id="{EEDFDCE7-3E7B-494D-A0B7-CD4F280F4B10}"/>
              </a:ext>
            </a:extLst>
          </p:cNvPr>
          <p:cNvSpPr>
            <a:spLocks noGrp="1"/>
          </p:cNvSpPr>
          <p:nvPr>
            <p:ph type="dt" sz="half" idx="10"/>
          </p:nvPr>
        </p:nvSpPr>
        <p:spPr/>
        <p:txBody>
          <a:bodyPr/>
          <a:lstStyle/>
          <a:p>
            <a:fld id="{06920886-45B5-487E-838A-1BF690A6CC82}" type="datetime1">
              <a:rPr lang="en-US" smtClean="0"/>
              <a:t>2/21/2018</a:t>
            </a:fld>
            <a:endParaRPr lang="en-US"/>
          </a:p>
        </p:txBody>
      </p:sp>
      <p:sp>
        <p:nvSpPr>
          <p:cNvPr id="5" name="Footer Placeholder 4">
            <a:extLst>
              <a:ext uri="{FF2B5EF4-FFF2-40B4-BE49-F238E27FC236}">
                <a16:creationId xmlns:a16="http://schemas.microsoft.com/office/drawing/2014/main" id="{B5462359-6D52-4408-9C84-49DC915AB180}"/>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56FED66A-E473-48E1-8C3B-BBFEA603551A}"/>
              </a:ext>
            </a:extLst>
          </p:cNvPr>
          <p:cNvSpPr>
            <a:spLocks noGrp="1"/>
          </p:cNvSpPr>
          <p:nvPr>
            <p:ph type="sldNum" sz="quarter" idx="12"/>
          </p:nvPr>
        </p:nvSpPr>
        <p:spPr/>
        <p:txBody>
          <a:bodyPr/>
          <a:lstStyle/>
          <a:p>
            <a:fld id="{4388B73C-A03A-40BA-8F06-0B7DE6C76CC5}" type="slidenum">
              <a:rPr lang="en-US" smtClean="0"/>
              <a:t>40</a:t>
            </a:fld>
            <a:endParaRPr lang="en-US"/>
          </a:p>
        </p:txBody>
      </p:sp>
    </p:spTree>
    <p:extLst>
      <p:ext uri="{BB962C8B-B14F-4D97-AF65-F5344CB8AC3E}">
        <p14:creationId xmlns:p14="http://schemas.microsoft.com/office/powerpoint/2010/main" val="321537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a:t>
            </a:r>
          </a:p>
        </p:txBody>
      </p:sp>
      <p:sp>
        <p:nvSpPr>
          <p:cNvPr id="3" name="Content Placeholder 2"/>
          <p:cNvSpPr>
            <a:spLocks noGrp="1"/>
          </p:cNvSpPr>
          <p:nvPr>
            <p:ph idx="1"/>
          </p:nvPr>
        </p:nvSpPr>
        <p:spPr>
          <a:xfrm>
            <a:off x="1371601" y="2052918"/>
            <a:ext cx="10321962" cy="4195481"/>
          </a:xfrm>
        </p:spPr>
        <p:txBody>
          <a:bodyPr>
            <a:normAutofit/>
          </a:bodyPr>
          <a:lstStyle/>
          <a:p>
            <a:r>
              <a:rPr lang="en-US" sz="2600" dirty="0"/>
              <a:t>Defined as the rapid formation and collapse of vapor bubbles in a liquid, due to dynamic action, and resulting in damage to the surface of solid boundaries.</a:t>
            </a:r>
          </a:p>
          <a:p>
            <a:pPr marL="0" indent="0">
              <a:buNone/>
            </a:pPr>
            <a:endParaRPr lang="en-US" sz="2600" dirty="0"/>
          </a:p>
          <a:p>
            <a:r>
              <a:rPr lang="en-US" sz="2600" dirty="0"/>
              <a:t>Occurs when a localized dynamic pressure acting on a liquid falls below the vapor pressure of the liquid, vapor bubbles form, then with the subsequent increase in static pressure the vapor bubble  collapses creating a microjet of fluid impacting the boundary surface causing fatigue and damage. </a:t>
            </a:r>
          </a:p>
          <a:p>
            <a:endParaRPr lang="en-US" sz="2600"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1EEE06BB-2D35-40DC-AA63-53CC00975C33}"/>
              </a:ext>
            </a:extLst>
          </p:cNvPr>
          <p:cNvSpPr>
            <a:spLocks noGrp="1"/>
          </p:cNvSpPr>
          <p:nvPr>
            <p:ph type="dt" sz="half" idx="10"/>
          </p:nvPr>
        </p:nvSpPr>
        <p:spPr/>
        <p:txBody>
          <a:bodyPr/>
          <a:lstStyle/>
          <a:p>
            <a:fld id="{EAE1DB70-B593-4059-9E0A-45BECD9F658E}" type="datetime1">
              <a:rPr lang="en-US" smtClean="0"/>
              <a:t>2/21/2018</a:t>
            </a:fld>
            <a:endParaRPr lang="en-US"/>
          </a:p>
        </p:txBody>
      </p:sp>
      <p:sp>
        <p:nvSpPr>
          <p:cNvPr id="5" name="Footer Placeholder 4">
            <a:extLst>
              <a:ext uri="{FF2B5EF4-FFF2-40B4-BE49-F238E27FC236}">
                <a16:creationId xmlns:a16="http://schemas.microsoft.com/office/drawing/2014/main" id="{D2629F19-7028-4D46-BA8D-2382B3390FAD}"/>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23720BCD-4298-4ECC-8022-89A389E4594D}"/>
              </a:ext>
            </a:extLst>
          </p:cNvPr>
          <p:cNvSpPr>
            <a:spLocks noGrp="1"/>
          </p:cNvSpPr>
          <p:nvPr>
            <p:ph type="sldNum" sz="quarter" idx="12"/>
          </p:nvPr>
        </p:nvSpPr>
        <p:spPr/>
        <p:txBody>
          <a:bodyPr/>
          <a:lstStyle/>
          <a:p>
            <a:fld id="{4388B73C-A03A-40BA-8F06-0B7DE6C76CC5}" type="slidenum">
              <a:rPr lang="en-US" smtClean="0"/>
              <a:t>41</a:t>
            </a:fld>
            <a:endParaRPr lang="en-US"/>
          </a:p>
        </p:txBody>
      </p:sp>
    </p:spTree>
    <p:extLst>
      <p:ext uri="{BB962C8B-B14F-4D97-AF65-F5344CB8AC3E}">
        <p14:creationId xmlns:p14="http://schemas.microsoft.com/office/powerpoint/2010/main" val="1363819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 Cause #1</a:t>
            </a:r>
          </a:p>
        </p:txBody>
      </p:sp>
      <p:sp>
        <p:nvSpPr>
          <p:cNvPr id="3" name="Content Placeholder 2"/>
          <p:cNvSpPr>
            <a:spLocks noGrp="1"/>
          </p:cNvSpPr>
          <p:nvPr>
            <p:ph idx="1"/>
          </p:nvPr>
        </p:nvSpPr>
        <p:spPr>
          <a:xfrm>
            <a:off x="1269403" y="1853248"/>
            <a:ext cx="10069158" cy="4673058"/>
          </a:xfrm>
        </p:spPr>
        <p:txBody>
          <a:bodyPr>
            <a:normAutofit/>
          </a:bodyPr>
          <a:lstStyle/>
          <a:p>
            <a:pPr marL="0" indent="0">
              <a:buNone/>
            </a:pPr>
            <a:endParaRPr lang="en-US" sz="2600" dirty="0"/>
          </a:p>
          <a:p>
            <a:pPr marL="0" indent="0">
              <a:buNone/>
            </a:pPr>
            <a:endParaRPr lang="en-US" sz="2600" dirty="0"/>
          </a:p>
          <a:p>
            <a:r>
              <a:rPr lang="en-US" sz="2200" dirty="0"/>
              <a:t>NPSH available &gt; NPSH required (no cavitation)</a:t>
            </a:r>
          </a:p>
          <a:p>
            <a:r>
              <a:rPr lang="en-US" sz="2200" dirty="0"/>
              <a:t>NPSH available &lt; NPSH required (cavitation will occur)</a:t>
            </a:r>
          </a:p>
          <a:p>
            <a:r>
              <a:rPr lang="en-US" sz="2200" dirty="0">
                <a:hlinkClick r:id="rId3"/>
              </a:rPr>
              <a:t>https://www.youtube.com/watch?v=U-uUYCFDTrc</a:t>
            </a:r>
            <a:endParaRPr lang="en-US" sz="2200" dirty="0"/>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2BF60E6E-09B8-44F8-A072-0F1B778AC6E4}"/>
              </a:ext>
            </a:extLst>
          </p:cNvPr>
          <p:cNvSpPr>
            <a:spLocks noGrp="1"/>
          </p:cNvSpPr>
          <p:nvPr>
            <p:ph type="dt" sz="half" idx="10"/>
          </p:nvPr>
        </p:nvSpPr>
        <p:spPr/>
        <p:txBody>
          <a:bodyPr/>
          <a:lstStyle/>
          <a:p>
            <a:fld id="{E632D5D4-5CD4-42EC-99FB-EA6D204CE6AB}" type="datetime1">
              <a:rPr lang="en-US" smtClean="0"/>
              <a:t>2/21/2018</a:t>
            </a:fld>
            <a:endParaRPr lang="en-US"/>
          </a:p>
        </p:txBody>
      </p:sp>
      <p:sp>
        <p:nvSpPr>
          <p:cNvPr id="5" name="Footer Placeholder 4">
            <a:extLst>
              <a:ext uri="{FF2B5EF4-FFF2-40B4-BE49-F238E27FC236}">
                <a16:creationId xmlns:a16="http://schemas.microsoft.com/office/drawing/2014/main" id="{157A7D62-83B5-4BD7-AA5A-09749AFCE0A1}"/>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41525423-FBAC-477C-B512-7ECC6C1356BF}"/>
              </a:ext>
            </a:extLst>
          </p:cNvPr>
          <p:cNvSpPr>
            <a:spLocks noGrp="1"/>
          </p:cNvSpPr>
          <p:nvPr>
            <p:ph type="sldNum" sz="quarter" idx="12"/>
          </p:nvPr>
        </p:nvSpPr>
        <p:spPr/>
        <p:txBody>
          <a:bodyPr/>
          <a:lstStyle/>
          <a:p>
            <a:fld id="{4388B73C-A03A-40BA-8F06-0B7DE6C76CC5}" type="slidenum">
              <a:rPr lang="en-US" smtClean="0"/>
              <a:t>42</a:t>
            </a:fld>
            <a:endParaRPr lang="en-US"/>
          </a:p>
        </p:txBody>
      </p:sp>
    </p:spTree>
    <p:extLst>
      <p:ext uri="{BB962C8B-B14F-4D97-AF65-F5344CB8AC3E}">
        <p14:creationId xmlns:p14="http://schemas.microsoft.com/office/powerpoint/2010/main" val="1556798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42832-EEF0-4F2B-AD04-E2C10C97E397}"/>
              </a:ext>
            </a:extLst>
          </p:cNvPr>
          <p:cNvSpPr>
            <a:spLocks noGrp="1"/>
          </p:cNvSpPr>
          <p:nvPr>
            <p:ph type="title"/>
          </p:nvPr>
        </p:nvSpPr>
        <p:spPr/>
        <p:txBody>
          <a:bodyPr/>
          <a:lstStyle/>
          <a:p>
            <a:r>
              <a:rPr lang="en-US" dirty="0"/>
              <a:t>NPSH Cavitation Telltales</a:t>
            </a:r>
          </a:p>
        </p:txBody>
      </p:sp>
      <p:sp>
        <p:nvSpPr>
          <p:cNvPr id="3" name="Content Placeholder 2">
            <a:extLst>
              <a:ext uri="{FF2B5EF4-FFF2-40B4-BE49-F238E27FC236}">
                <a16:creationId xmlns:a16="http://schemas.microsoft.com/office/drawing/2014/main" id="{94F6DF8C-96A8-48E8-A89F-C655FF6E5309}"/>
              </a:ext>
            </a:extLst>
          </p:cNvPr>
          <p:cNvSpPr>
            <a:spLocks noGrp="1"/>
          </p:cNvSpPr>
          <p:nvPr>
            <p:ph idx="1"/>
          </p:nvPr>
        </p:nvSpPr>
        <p:spPr>
          <a:xfrm>
            <a:off x="1371600" y="1999488"/>
            <a:ext cx="9601200" cy="3867912"/>
          </a:xfrm>
        </p:spPr>
        <p:txBody>
          <a:bodyPr/>
          <a:lstStyle/>
          <a:p>
            <a:r>
              <a:rPr lang="en-US" sz="2400" dirty="0"/>
              <a:t>Cavitation from NPSH issues will show up on the operator interface as:</a:t>
            </a:r>
          </a:p>
          <a:p>
            <a:pPr lvl="1"/>
            <a:r>
              <a:rPr lang="en-US" dirty="0"/>
              <a:t>Unstable flow readings</a:t>
            </a:r>
          </a:p>
          <a:p>
            <a:pPr lvl="1"/>
            <a:r>
              <a:rPr lang="en-US" dirty="0"/>
              <a:t>Unstable pressure readings</a:t>
            </a:r>
          </a:p>
          <a:p>
            <a:r>
              <a:rPr lang="en-US" sz="2400" dirty="0"/>
              <a:t>Locally as:</a:t>
            </a:r>
          </a:p>
          <a:p>
            <a:pPr lvl="1"/>
            <a:r>
              <a:rPr lang="en-US" dirty="0"/>
              <a:t>Loud noisy pump operation</a:t>
            </a:r>
          </a:p>
          <a:p>
            <a:pPr lvl="1"/>
            <a:r>
              <a:rPr lang="en-US" dirty="0"/>
              <a:t>Unstable flow readings</a:t>
            </a:r>
          </a:p>
          <a:p>
            <a:pPr lvl="1"/>
            <a:r>
              <a:rPr lang="en-US" dirty="0"/>
              <a:t>Unstable pressure readings</a:t>
            </a:r>
          </a:p>
          <a:p>
            <a:pPr lvl="1"/>
            <a:r>
              <a:rPr lang="en-US" dirty="0"/>
              <a:t>Elevated temperature</a:t>
            </a:r>
          </a:p>
        </p:txBody>
      </p:sp>
      <p:sp>
        <p:nvSpPr>
          <p:cNvPr id="4" name="Date Placeholder 3">
            <a:extLst>
              <a:ext uri="{FF2B5EF4-FFF2-40B4-BE49-F238E27FC236}">
                <a16:creationId xmlns:a16="http://schemas.microsoft.com/office/drawing/2014/main" id="{18EFFB39-28CE-4041-8758-877B9BFACBA7}"/>
              </a:ext>
            </a:extLst>
          </p:cNvPr>
          <p:cNvSpPr>
            <a:spLocks noGrp="1"/>
          </p:cNvSpPr>
          <p:nvPr>
            <p:ph type="dt" sz="half" idx="10"/>
          </p:nvPr>
        </p:nvSpPr>
        <p:spPr/>
        <p:txBody>
          <a:bodyPr/>
          <a:lstStyle/>
          <a:p>
            <a:fld id="{66A4CCF9-371C-4995-899D-5E92DB702B6D}" type="datetime1">
              <a:rPr lang="en-US" smtClean="0"/>
              <a:t>2/21/2018</a:t>
            </a:fld>
            <a:endParaRPr lang="en-US"/>
          </a:p>
        </p:txBody>
      </p:sp>
      <p:sp>
        <p:nvSpPr>
          <p:cNvPr id="5" name="Footer Placeholder 4">
            <a:extLst>
              <a:ext uri="{FF2B5EF4-FFF2-40B4-BE49-F238E27FC236}">
                <a16:creationId xmlns:a16="http://schemas.microsoft.com/office/drawing/2014/main" id="{41CF7626-70FF-416D-975F-127676C41BF8}"/>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CF9D92EF-3452-4482-BF6C-EA6EF69CC5E7}"/>
              </a:ext>
            </a:extLst>
          </p:cNvPr>
          <p:cNvSpPr>
            <a:spLocks noGrp="1"/>
          </p:cNvSpPr>
          <p:nvPr>
            <p:ph type="sldNum" sz="quarter" idx="12"/>
          </p:nvPr>
        </p:nvSpPr>
        <p:spPr/>
        <p:txBody>
          <a:bodyPr/>
          <a:lstStyle/>
          <a:p>
            <a:fld id="{4388B73C-A03A-40BA-8F06-0B7DE6C76CC5}" type="slidenum">
              <a:rPr lang="en-US" smtClean="0"/>
              <a:t>43</a:t>
            </a:fld>
            <a:endParaRPr lang="en-US"/>
          </a:p>
        </p:txBody>
      </p:sp>
    </p:spTree>
    <p:extLst>
      <p:ext uri="{BB962C8B-B14F-4D97-AF65-F5344CB8AC3E}">
        <p14:creationId xmlns:p14="http://schemas.microsoft.com/office/powerpoint/2010/main" val="141405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5" dur="500"/>
                                        <p:tgtEl>
                                          <p:spTgt spid="3">
                                            <p:txEl>
                                              <p:pRg st="4" end="4"/>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8" dur="500"/>
                                        <p:tgtEl>
                                          <p:spTgt spid="3">
                                            <p:txEl>
                                              <p:pRg st="5" end="5"/>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1" dur="500"/>
                                        <p:tgtEl>
                                          <p:spTgt spid="3">
                                            <p:txEl>
                                              <p:pRg st="6" end="6"/>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D55A9-FB5A-49D1-88BF-8EADD3F9B708}"/>
              </a:ext>
            </a:extLst>
          </p:cNvPr>
          <p:cNvSpPr>
            <a:spLocks noGrp="1"/>
          </p:cNvSpPr>
          <p:nvPr>
            <p:ph type="title"/>
          </p:nvPr>
        </p:nvSpPr>
        <p:spPr/>
        <p:txBody>
          <a:bodyPr/>
          <a:lstStyle/>
          <a:p>
            <a:r>
              <a:rPr lang="en-US" dirty="0"/>
              <a:t>Cavitation Cause #2</a:t>
            </a:r>
          </a:p>
        </p:txBody>
      </p:sp>
      <p:sp>
        <p:nvSpPr>
          <p:cNvPr id="3" name="Content Placeholder 2">
            <a:extLst>
              <a:ext uri="{FF2B5EF4-FFF2-40B4-BE49-F238E27FC236}">
                <a16:creationId xmlns:a16="http://schemas.microsoft.com/office/drawing/2014/main" id="{68552A45-2C26-4C0E-928A-271F5B1B2AC7}"/>
              </a:ext>
            </a:extLst>
          </p:cNvPr>
          <p:cNvSpPr>
            <a:spLocks noGrp="1"/>
          </p:cNvSpPr>
          <p:nvPr>
            <p:ph idx="1"/>
          </p:nvPr>
        </p:nvSpPr>
        <p:spPr>
          <a:xfrm>
            <a:off x="1371600" y="1463040"/>
            <a:ext cx="9601200" cy="5013064"/>
          </a:xfrm>
        </p:spPr>
        <p:txBody>
          <a:bodyPr>
            <a:normAutofit/>
          </a:bodyPr>
          <a:lstStyle/>
          <a:p>
            <a:r>
              <a:rPr lang="en-US" sz="2400" dirty="0"/>
              <a:t>Cavitation can also be caused by the pump outlet being excessively restricted or blocked.</a:t>
            </a:r>
          </a:p>
          <a:p>
            <a:pPr lvl="1"/>
            <a:r>
              <a:rPr lang="en-US" sz="2400" dirty="0"/>
              <a:t>Called “deadheading”</a:t>
            </a:r>
          </a:p>
          <a:p>
            <a:r>
              <a:rPr lang="en-US" sz="2400" dirty="0"/>
              <a:t>Deadhead cavitation is self propagating:</a:t>
            </a:r>
          </a:p>
          <a:p>
            <a:pPr lvl="1"/>
            <a:r>
              <a:rPr lang="en-US" dirty="0"/>
              <a:t>Cavitation causes heat</a:t>
            </a:r>
          </a:p>
          <a:p>
            <a:pPr lvl="1"/>
            <a:r>
              <a:rPr lang="en-US" dirty="0"/>
              <a:t>Heat raises the vapor pressure</a:t>
            </a:r>
          </a:p>
          <a:p>
            <a:pPr lvl="1"/>
            <a:r>
              <a:rPr lang="en-US" dirty="0"/>
              <a:t>Elevated vapor pressure creates more cavitation.</a:t>
            </a:r>
          </a:p>
          <a:p>
            <a:pPr lvl="1"/>
            <a:r>
              <a:rPr lang="en-US" dirty="0"/>
              <a:t>And on… and on…..</a:t>
            </a:r>
          </a:p>
          <a:p>
            <a:endParaRPr lang="en-US" dirty="0"/>
          </a:p>
        </p:txBody>
      </p:sp>
      <p:sp>
        <p:nvSpPr>
          <p:cNvPr id="4" name="Date Placeholder 3">
            <a:extLst>
              <a:ext uri="{FF2B5EF4-FFF2-40B4-BE49-F238E27FC236}">
                <a16:creationId xmlns:a16="http://schemas.microsoft.com/office/drawing/2014/main" id="{8EAF5FDA-6EEC-4BB4-9FB8-8E600AAC4FBA}"/>
              </a:ext>
            </a:extLst>
          </p:cNvPr>
          <p:cNvSpPr>
            <a:spLocks noGrp="1"/>
          </p:cNvSpPr>
          <p:nvPr>
            <p:ph type="dt" sz="half" idx="10"/>
          </p:nvPr>
        </p:nvSpPr>
        <p:spPr/>
        <p:txBody>
          <a:bodyPr/>
          <a:lstStyle/>
          <a:p>
            <a:fld id="{2E310CFD-6163-400C-9402-467D6CB6F929}" type="datetime1">
              <a:rPr lang="en-US" smtClean="0"/>
              <a:t>2/21/2018</a:t>
            </a:fld>
            <a:endParaRPr lang="en-US"/>
          </a:p>
        </p:txBody>
      </p:sp>
      <p:sp>
        <p:nvSpPr>
          <p:cNvPr id="5" name="Footer Placeholder 4">
            <a:extLst>
              <a:ext uri="{FF2B5EF4-FFF2-40B4-BE49-F238E27FC236}">
                <a16:creationId xmlns:a16="http://schemas.microsoft.com/office/drawing/2014/main" id="{5E03CDF4-823C-4E32-AD11-AAF9CA7458AA}"/>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2E1B36D5-D31E-43EE-B8E7-54D6BA3A04F2}"/>
              </a:ext>
            </a:extLst>
          </p:cNvPr>
          <p:cNvSpPr>
            <a:spLocks noGrp="1"/>
          </p:cNvSpPr>
          <p:nvPr>
            <p:ph type="sldNum" sz="quarter" idx="12"/>
          </p:nvPr>
        </p:nvSpPr>
        <p:spPr/>
        <p:txBody>
          <a:bodyPr/>
          <a:lstStyle/>
          <a:p>
            <a:fld id="{4388B73C-A03A-40BA-8F06-0B7DE6C76CC5}" type="slidenum">
              <a:rPr lang="en-US" smtClean="0"/>
              <a:t>44</a:t>
            </a:fld>
            <a:endParaRPr lang="en-US"/>
          </a:p>
        </p:txBody>
      </p:sp>
    </p:spTree>
    <p:extLst>
      <p:ext uri="{BB962C8B-B14F-4D97-AF65-F5344CB8AC3E}">
        <p14:creationId xmlns:p14="http://schemas.microsoft.com/office/powerpoint/2010/main" val="336806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Vertical)">
                                      <p:cBhvr>
                                        <p:cTn id="21" dur="500"/>
                                        <p:tgtEl>
                                          <p:spTgt spid="3">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8CDE-F8DA-4561-A11B-66354115946A}"/>
              </a:ext>
            </a:extLst>
          </p:cNvPr>
          <p:cNvSpPr>
            <a:spLocks noGrp="1"/>
          </p:cNvSpPr>
          <p:nvPr>
            <p:ph type="title"/>
          </p:nvPr>
        </p:nvSpPr>
        <p:spPr/>
        <p:txBody>
          <a:bodyPr/>
          <a:lstStyle/>
          <a:p>
            <a:r>
              <a:rPr lang="en-US" dirty="0"/>
              <a:t>Deadhead Cavitation Telltales</a:t>
            </a:r>
          </a:p>
        </p:txBody>
      </p:sp>
      <p:sp>
        <p:nvSpPr>
          <p:cNvPr id="3" name="Content Placeholder 2">
            <a:extLst>
              <a:ext uri="{FF2B5EF4-FFF2-40B4-BE49-F238E27FC236}">
                <a16:creationId xmlns:a16="http://schemas.microsoft.com/office/drawing/2014/main" id="{F4421FCA-0386-4FFC-BE7C-8F8D1FA668BC}"/>
              </a:ext>
            </a:extLst>
          </p:cNvPr>
          <p:cNvSpPr>
            <a:spLocks noGrp="1"/>
          </p:cNvSpPr>
          <p:nvPr>
            <p:ph idx="1"/>
          </p:nvPr>
        </p:nvSpPr>
        <p:spPr/>
        <p:txBody>
          <a:bodyPr>
            <a:normAutofit/>
          </a:bodyPr>
          <a:lstStyle/>
          <a:p>
            <a:r>
              <a:rPr lang="en-US" sz="2400" dirty="0"/>
              <a:t>Cavitation from deadheading issues will show up on the operator interface as:</a:t>
            </a:r>
          </a:p>
          <a:p>
            <a:pPr lvl="1"/>
            <a:r>
              <a:rPr lang="en-US" dirty="0"/>
              <a:t>Low/No flow</a:t>
            </a:r>
          </a:p>
          <a:p>
            <a:pPr lvl="1"/>
            <a:r>
              <a:rPr lang="en-US" dirty="0"/>
              <a:t>High pressure</a:t>
            </a:r>
          </a:p>
          <a:p>
            <a:r>
              <a:rPr lang="en-US" sz="2400" dirty="0"/>
              <a:t>Locally as:</a:t>
            </a:r>
          </a:p>
          <a:p>
            <a:pPr lvl="1"/>
            <a:r>
              <a:rPr lang="en-US" dirty="0"/>
              <a:t>Loud noisy pump operation</a:t>
            </a:r>
          </a:p>
          <a:p>
            <a:pPr lvl="1"/>
            <a:r>
              <a:rPr lang="en-US" dirty="0"/>
              <a:t>Low flow</a:t>
            </a:r>
          </a:p>
          <a:p>
            <a:pPr lvl="1"/>
            <a:r>
              <a:rPr lang="en-US" dirty="0"/>
              <a:t>Operating pressure above normal</a:t>
            </a:r>
          </a:p>
          <a:p>
            <a:pPr lvl="1"/>
            <a:r>
              <a:rPr lang="en-US" dirty="0"/>
              <a:t>Elevated temperature</a:t>
            </a:r>
          </a:p>
          <a:p>
            <a:pPr lvl="1"/>
            <a:endParaRPr lang="en-US" sz="2400" dirty="0"/>
          </a:p>
          <a:p>
            <a:endParaRPr lang="en-US" dirty="0"/>
          </a:p>
        </p:txBody>
      </p:sp>
      <p:sp>
        <p:nvSpPr>
          <p:cNvPr id="4" name="Date Placeholder 3">
            <a:extLst>
              <a:ext uri="{FF2B5EF4-FFF2-40B4-BE49-F238E27FC236}">
                <a16:creationId xmlns:a16="http://schemas.microsoft.com/office/drawing/2014/main" id="{4001B13A-031B-40EF-8CD3-C527BC7B0457}"/>
              </a:ext>
            </a:extLst>
          </p:cNvPr>
          <p:cNvSpPr>
            <a:spLocks noGrp="1"/>
          </p:cNvSpPr>
          <p:nvPr>
            <p:ph type="dt" sz="half" idx="10"/>
          </p:nvPr>
        </p:nvSpPr>
        <p:spPr/>
        <p:txBody>
          <a:bodyPr/>
          <a:lstStyle/>
          <a:p>
            <a:fld id="{C4EAB265-104B-4E35-BFF9-78C91D4C2CF0}" type="datetime1">
              <a:rPr lang="en-US" smtClean="0"/>
              <a:t>2/21/2018</a:t>
            </a:fld>
            <a:endParaRPr lang="en-US"/>
          </a:p>
        </p:txBody>
      </p:sp>
      <p:sp>
        <p:nvSpPr>
          <p:cNvPr id="5" name="Footer Placeholder 4">
            <a:extLst>
              <a:ext uri="{FF2B5EF4-FFF2-40B4-BE49-F238E27FC236}">
                <a16:creationId xmlns:a16="http://schemas.microsoft.com/office/drawing/2014/main" id="{ECEE53E9-2AFC-425A-A393-F4908E66F715}"/>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510664EA-0B2C-49C8-8CA8-76D18A80BBA1}"/>
              </a:ext>
            </a:extLst>
          </p:cNvPr>
          <p:cNvSpPr>
            <a:spLocks noGrp="1"/>
          </p:cNvSpPr>
          <p:nvPr>
            <p:ph type="sldNum" sz="quarter" idx="12"/>
          </p:nvPr>
        </p:nvSpPr>
        <p:spPr/>
        <p:txBody>
          <a:bodyPr/>
          <a:lstStyle/>
          <a:p>
            <a:fld id="{4388B73C-A03A-40BA-8F06-0B7DE6C76CC5}" type="slidenum">
              <a:rPr lang="en-US" smtClean="0"/>
              <a:t>45</a:t>
            </a:fld>
            <a:endParaRPr lang="en-US"/>
          </a:p>
        </p:txBody>
      </p:sp>
    </p:spTree>
    <p:extLst>
      <p:ext uri="{BB962C8B-B14F-4D97-AF65-F5344CB8AC3E}">
        <p14:creationId xmlns:p14="http://schemas.microsoft.com/office/powerpoint/2010/main" val="356577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5" dur="500"/>
                                        <p:tgtEl>
                                          <p:spTgt spid="3">
                                            <p:txEl>
                                              <p:pRg st="4" end="4"/>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8" dur="500"/>
                                        <p:tgtEl>
                                          <p:spTgt spid="3">
                                            <p:txEl>
                                              <p:pRg st="5" end="5"/>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1" dur="500"/>
                                        <p:tgtEl>
                                          <p:spTgt spid="3">
                                            <p:txEl>
                                              <p:pRg st="6" end="6"/>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randombar(horizontal)">
                                      <p:cBhvr>
                                        <p:cTn id="2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 - Problems</a:t>
            </a:r>
          </a:p>
        </p:txBody>
      </p:sp>
      <p:sp>
        <p:nvSpPr>
          <p:cNvPr id="3" name="Content Placeholder 2"/>
          <p:cNvSpPr>
            <a:spLocks noGrp="1"/>
          </p:cNvSpPr>
          <p:nvPr>
            <p:ph idx="1"/>
          </p:nvPr>
        </p:nvSpPr>
        <p:spPr>
          <a:xfrm>
            <a:off x="1371600" y="1592132"/>
            <a:ext cx="9601200" cy="5056094"/>
          </a:xfrm>
        </p:spPr>
        <p:txBody>
          <a:bodyPr>
            <a:normAutofit/>
          </a:bodyPr>
          <a:lstStyle/>
          <a:p>
            <a:r>
              <a:rPr lang="en-US" sz="2400" dirty="0"/>
              <a:t>Pitting damage to the impeller and/or casing</a:t>
            </a:r>
          </a:p>
          <a:p>
            <a:pPr lvl="1"/>
            <a:r>
              <a:rPr lang="en-US" dirty="0"/>
              <a:t>Always show up as a rough “sintered” appearance.</a:t>
            </a:r>
          </a:p>
          <a:p>
            <a:r>
              <a:rPr lang="en-US" sz="2400" dirty="0"/>
              <a:t>Loud noises (pumping gravel)</a:t>
            </a:r>
          </a:p>
          <a:p>
            <a:r>
              <a:rPr lang="en-US" sz="2400" dirty="0"/>
              <a:t>Vibration</a:t>
            </a:r>
          </a:p>
          <a:p>
            <a:pPr lvl="1"/>
            <a:r>
              <a:rPr lang="en-US" dirty="0"/>
              <a:t>Over 100 “g’s”</a:t>
            </a:r>
          </a:p>
          <a:p>
            <a:r>
              <a:rPr lang="en-US" sz="2400" dirty="0"/>
              <a:t>Mechanical seal leakage</a:t>
            </a:r>
          </a:p>
          <a:p>
            <a:r>
              <a:rPr lang="en-US" sz="2400" dirty="0"/>
              <a:t>Loss of pump efficiency</a:t>
            </a:r>
          </a:p>
          <a:p>
            <a:r>
              <a:rPr lang="en-US" sz="2400" dirty="0"/>
              <a:t>Bearing failure</a:t>
            </a:r>
          </a:p>
          <a:p>
            <a:r>
              <a:rPr lang="en-US" sz="2400" dirty="0"/>
              <a:t>Shaft breakage</a:t>
            </a:r>
          </a:p>
          <a:p>
            <a:r>
              <a:rPr lang="en-US" sz="2400" dirty="0"/>
              <a:t>Piping failure</a:t>
            </a:r>
          </a:p>
          <a:p>
            <a:endParaRPr lang="en-US" sz="2400" dirty="0"/>
          </a:p>
          <a:p>
            <a:endParaRPr lang="en-US" sz="2400" dirty="0"/>
          </a:p>
          <a:p>
            <a:pPr marL="0" indent="0">
              <a:buNone/>
            </a:pPr>
            <a:endParaRPr lang="en-US" dirty="0"/>
          </a:p>
        </p:txBody>
      </p:sp>
      <p:sp>
        <p:nvSpPr>
          <p:cNvPr id="4" name="Date Placeholder 3">
            <a:extLst>
              <a:ext uri="{FF2B5EF4-FFF2-40B4-BE49-F238E27FC236}">
                <a16:creationId xmlns:a16="http://schemas.microsoft.com/office/drawing/2014/main" id="{A2717AEF-5DBF-4E71-BAD4-9571EA6DE209}"/>
              </a:ext>
            </a:extLst>
          </p:cNvPr>
          <p:cNvSpPr>
            <a:spLocks noGrp="1"/>
          </p:cNvSpPr>
          <p:nvPr>
            <p:ph type="dt" sz="half" idx="10"/>
          </p:nvPr>
        </p:nvSpPr>
        <p:spPr/>
        <p:txBody>
          <a:bodyPr/>
          <a:lstStyle/>
          <a:p>
            <a:fld id="{68B3C15C-BF2B-4482-9F38-7E378A0661EC}" type="datetime1">
              <a:rPr lang="en-US" smtClean="0"/>
              <a:t>2/21/2018</a:t>
            </a:fld>
            <a:endParaRPr lang="en-US"/>
          </a:p>
        </p:txBody>
      </p:sp>
      <p:sp>
        <p:nvSpPr>
          <p:cNvPr id="5" name="Footer Placeholder 4">
            <a:extLst>
              <a:ext uri="{FF2B5EF4-FFF2-40B4-BE49-F238E27FC236}">
                <a16:creationId xmlns:a16="http://schemas.microsoft.com/office/drawing/2014/main" id="{B3394685-E0CD-44AF-A93A-F031676862AE}"/>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FBFBC6BA-5997-4C74-AF58-CA618B7229C2}"/>
              </a:ext>
            </a:extLst>
          </p:cNvPr>
          <p:cNvSpPr>
            <a:spLocks noGrp="1"/>
          </p:cNvSpPr>
          <p:nvPr>
            <p:ph type="sldNum" sz="quarter" idx="12"/>
          </p:nvPr>
        </p:nvSpPr>
        <p:spPr/>
        <p:txBody>
          <a:bodyPr/>
          <a:lstStyle/>
          <a:p>
            <a:fld id="{4388B73C-A03A-40BA-8F06-0B7DE6C76CC5}" type="slidenum">
              <a:rPr lang="en-US" smtClean="0"/>
              <a:t>46</a:t>
            </a:fld>
            <a:endParaRPr lang="en-US"/>
          </a:p>
        </p:txBody>
      </p:sp>
    </p:spTree>
    <p:extLst>
      <p:ext uri="{BB962C8B-B14F-4D97-AF65-F5344CB8AC3E}">
        <p14:creationId xmlns:p14="http://schemas.microsoft.com/office/powerpoint/2010/main" val="26402425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 impeller erosion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2504" y="1355463"/>
            <a:ext cx="7831936" cy="5305981"/>
          </a:xfrm>
        </p:spPr>
      </p:pic>
      <p:sp>
        <p:nvSpPr>
          <p:cNvPr id="3" name="Date Placeholder 2">
            <a:extLst>
              <a:ext uri="{FF2B5EF4-FFF2-40B4-BE49-F238E27FC236}">
                <a16:creationId xmlns:a16="http://schemas.microsoft.com/office/drawing/2014/main" id="{3224122A-057C-4D85-95B5-E24710352830}"/>
              </a:ext>
            </a:extLst>
          </p:cNvPr>
          <p:cNvSpPr>
            <a:spLocks noGrp="1"/>
          </p:cNvSpPr>
          <p:nvPr>
            <p:ph type="dt" sz="half" idx="10"/>
          </p:nvPr>
        </p:nvSpPr>
        <p:spPr/>
        <p:txBody>
          <a:bodyPr/>
          <a:lstStyle/>
          <a:p>
            <a:fld id="{9C184058-1A5C-4405-B4F8-4E7847BF4D4E}" type="datetime1">
              <a:rPr lang="en-US" smtClean="0"/>
              <a:t>2/21/2018</a:t>
            </a:fld>
            <a:endParaRPr lang="en-US"/>
          </a:p>
        </p:txBody>
      </p:sp>
      <p:sp>
        <p:nvSpPr>
          <p:cNvPr id="5" name="Footer Placeholder 4">
            <a:extLst>
              <a:ext uri="{FF2B5EF4-FFF2-40B4-BE49-F238E27FC236}">
                <a16:creationId xmlns:a16="http://schemas.microsoft.com/office/drawing/2014/main" id="{6982FB85-5F4F-4E48-AC10-398FA00672D7}"/>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30A4CF3C-2988-4217-99AE-8DA7228D246A}"/>
              </a:ext>
            </a:extLst>
          </p:cNvPr>
          <p:cNvSpPr>
            <a:spLocks noGrp="1"/>
          </p:cNvSpPr>
          <p:nvPr>
            <p:ph type="sldNum" sz="quarter" idx="12"/>
          </p:nvPr>
        </p:nvSpPr>
        <p:spPr/>
        <p:txBody>
          <a:bodyPr/>
          <a:lstStyle/>
          <a:p>
            <a:fld id="{4388B73C-A03A-40BA-8F06-0B7DE6C76CC5}" type="slidenum">
              <a:rPr lang="en-US" smtClean="0"/>
              <a:t>47</a:t>
            </a:fld>
            <a:endParaRPr lang="en-US"/>
          </a:p>
        </p:txBody>
      </p:sp>
    </p:spTree>
    <p:extLst>
      <p:ext uri="{BB962C8B-B14F-4D97-AF65-F5344CB8AC3E}">
        <p14:creationId xmlns:p14="http://schemas.microsoft.com/office/powerpoint/2010/main" val="23417832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 impeller pitting</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09213" y="2471777"/>
            <a:ext cx="5382787" cy="2996418"/>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774" y="2016405"/>
            <a:ext cx="6235642" cy="4670713"/>
          </a:xfrm>
          <a:prstGeom prst="rect">
            <a:avLst/>
          </a:prstGeom>
        </p:spPr>
      </p:pic>
      <p:sp>
        <p:nvSpPr>
          <p:cNvPr id="3" name="Date Placeholder 2">
            <a:extLst>
              <a:ext uri="{FF2B5EF4-FFF2-40B4-BE49-F238E27FC236}">
                <a16:creationId xmlns:a16="http://schemas.microsoft.com/office/drawing/2014/main" id="{4E8DBBEB-79DA-4327-93A6-505DAC449DC6}"/>
              </a:ext>
            </a:extLst>
          </p:cNvPr>
          <p:cNvSpPr>
            <a:spLocks noGrp="1"/>
          </p:cNvSpPr>
          <p:nvPr>
            <p:ph type="dt" sz="half" idx="10"/>
          </p:nvPr>
        </p:nvSpPr>
        <p:spPr/>
        <p:txBody>
          <a:bodyPr/>
          <a:lstStyle/>
          <a:p>
            <a:fld id="{2A5E4084-B116-424D-9B9C-4C392FC13288}" type="datetime1">
              <a:rPr lang="en-US" smtClean="0"/>
              <a:t>2/21/2018</a:t>
            </a:fld>
            <a:endParaRPr lang="en-US"/>
          </a:p>
        </p:txBody>
      </p:sp>
      <p:sp>
        <p:nvSpPr>
          <p:cNvPr id="4" name="Footer Placeholder 3">
            <a:extLst>
              <a:ext uri="{FF2B5EF4-FFF2-40B4-BE49-F238E27FC236}">
                <a16:creationId xmlns:a16="http://schemas.microsoft.com/office/drawing/2014/main" id="{60F036E8-63F6-49EF-82EE-EB67386FFC07}"/>
              </a:ext>
            </a:extLst>
          </p:cNvPr>
          <p:cNvSpPr>
            <a:spLocks noGrp="1"/>
          </p:cNvSpPr>
          <p:nvPr>
            <p:ph type="ftr" sz="quarter" idx="11"/>
          </p:nvPr>
        </p:nvSpPr>
        <p:spPr/>
        <p:txBody>
          <a:bodyPr/>
          <a:lstStyle/>
          <a:p>
            <a:r>
              <a:rPr lang="en-US"/>
              <a:t>ICC Process Operations             ENGT-1220 Rev A</a:t>
            </a:r>
          </a:p>
        </p:txBody>
      </p:sp>
      <p:sp>
        <p:nvSpPr>
          <p:cNvPr id="5" name="Slide Number Placeholder 4">
            <a:extLst>
              <a:ext uri="{FF2B5EF4-FFF2-40B4-BE49-F238E27FC236}">
                <a16:creationId xmlns:a16="http://schemas.microsoft.com/office/drawing/2014/main" id="{BD2EADD4-9F76-4966-A3FE-98880A4E80F5}"/>
              </a:ext>
            </a:extLst>
          </p:cNvPr>
          <p:cNvSpPr>
            <a:spLocks noGrp="1"/>
          </p:cNvSpPr>
          <p:nvPr>
            <p:ph type="sldNum" sz="quarter" idx="12"/>
          </p:nvPr>
        </p:nvSpPr>
        <p:spPr/>
        <p:txBody>
          <a:bodyPr/>
          <a:lstStyle/>
          <a:p>
            <a:fld id="{4388B73C-A03A-40BA-8F06-0B7DE6C76CC5}" type="slidenum">
              <a:rPr lang="en-US" smtClean="0"/>
              <a:t>48</a:t>
            </a:fld>
            <a:endParaRPr lang="en-US"/>
          </a:p>
        </p:txBody>
      </p:sp>
    </p:spTree>
    <p:extLst>
      <p:ext uri="{BB962C8B-B14F-4D97-AF65-F5344CB8AC3E}">
        <p14:creationId xmlns:p14="http://schemas.microsoft.com/office/powerpoint/2010/main" val="10838903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Cavitation – How to get rid of it?</a:t>
            </a:r>
          </a:p>
        </p:txBody>
      </p:sp>
      <p:sp>
        <p:nvSpPr>
          <p:cNvPr id="3" name="Content Placeholder 2"/>
          <p:cNvSpPr>
            <a:spLocks noGrp="1"/>
          </p:cNvSpPr>
          <p:nvPr>
            <p:ph idx="1"/>
          </p:nvPr>
        </p:nvSpPr>
        <p:spPr>
          <a:xfrm>
            <a:off x="1742738" y="1570616"/>
            <a:ext cx="9481073" cy="5117055"/>
          </a:xfrm>
        </p:spPr>
        <p:txBody>
          <a:bodyPr>
            <a:normAutofit fontScale="92500" lnSpcReduction="10000"/>
          </a:bodyPr>
          <a:lstStyle/>
          <a:p>
            <a:r>
              <a:rPr lang="en-US" dirty="0"/>
              <a:t>Verify suction and outlet valves are open and operating properly.</a:t>
            </a:r>
          </a:p>
          <a:p>
            <a:pPr lvl="1"/>
            <a:r>
              <a:rPr lang="en-US" dirty="0"/>
              <a:t>Pump isolation valves should always be open and verified open prior to attempting pump start up</a:t>
            </a:r>
          </a:p>
          <a:p>
            <a:r>
              <a:rPr lang="en-US" dirty="0"/>
              <a:t>Verify there are no issues downstream.</a:t>
            </a:r>
          </a:p>
          <a:p>
            <a:r>
              <a:rPr lang="en-US" dirty="0"/>
              <a:t>Raise the NPSH</a:t>
            </a:r>
            <a:r>
              <a:rPr lang="en-US" baseline="-25000" dirty="0"/>
              <a:t>A</a:t>
            </a:r>
            <a:endParaRPr lang="en-US" dirty="0"/>
          </a:p>
          <a:p>
            <a:pPr lvl="1"/>
            <a:r>
              <a:rPr lang="en-US" dirty="0"/>
              <a:t>Raise the liquid level in the supply vessel</a:t>
            </a:r>
          </a:p>
          <a:p>
            <a:r>
              <a:rPr lang="en-US" dirty="0"/>
              <a:t>Reduce temp of process liquid</a:t>
            </a:r>
          </a:p>
          <a:p>
            <a:r>
              <a:rPr lang="en-US" dirty="0"/>
              <a:t>Use a different pump</a:t>
            </a:r>
          </a:p>
          <a:p>
            <a:r>
              <a:rPr lang="en-US" dirty="0"/>
              <a:t>Divide flow between two pumps</a:t>
            </a:r>
          </a:p>
          <a:p>
            <a:r>
              <a:rPr lang="en-US" dirty="0"/>
              <a:t>Improve suction piping (reduce piping friction)</a:t>
            </a:r>
          </a:p>
          <a:p>
            <a:r>
              <a:rPr lang="en-US" dirty="0"/>
              <a:t>Pressure the supply tank</a:t>
            </a:r>
          </a:p>
          <a:p>
            <a:r>
              <a:rPr lang="en-US" dirty="0"/>
              <a:t>Eliminate suction valves (Maintenance Issue)</a:t>
            </a:r>
          </a:p>
          <a:p>
            <a:r>
              <a:rPr lang="en-US" dirty="0"/>
              <a:t>Sometimes we just have to live with it (select impeller material that is more resistant to wear)</a:t>
            </a:r>
          </a:p>
        </p:txBody>
      </p:sp>
      <p:sp>
        <p:nvSpPr>
          <p:cNvPr id="4" name="Date Placeholder 3">
            <a:extLst>
              <a:ext uri="{FF2B5EF4-FFF2-40B4-BE49-F238E27FC236}">
                <a16:creationId xmlns:a16="http://schemas.microsoft.com/office/drawing/2014/main" id="{DB7D31FF-EBD3-4A13-A9B4-15BC2330B293}"/>
              </a:ext>
            </a:extLst>
          </p:cNvPr>
          <p:cNvSpPr>
            <a:spLocks noGrp="1"/>
          </p:cNvSpPr>
          <p:nvPr>
            <p:ph type="dt" sz="half" idx="10"/>
          </p:nvPr>
        </p:nvSpPr>
        <p:spPr/>
        <p:txBody>
          <a:bodyPr/>
          <a:lstStyle/>
          <a:p>
            <a:fld id="{240DD5CC-E5EE-4308-B277-4FE89D8319E9}" type="datetime1">
              <a:rPr lang="en-US" smtClean="0"/>
              <a:t>2/21/2018</a:t>
            </a:fld>
            <a:endParaRPr lang="en-US"/>
          </a:p>
        </p:txBody>
      </p:sp>
      <p:sp>
        <p:nvSpPr>
          <p:cNvPr id="5" name="Footer Placeholder 4">
            <a:extLst>
              <a:ext uri="{FF2B5EF4-FFF2-40B4-BE49-F238E27FC236}">
                <a16:creationId xmlns:a16="http://schemas.microsoft.com/office/drawing/2014/main" id="{4212D79C-7A28-41A2-9000-C8E22918C635}"/>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EA1BF649-30D5-41CA-9BAE-7E4B22A2FCC7}"/>
              </a:ext>
            </a:extLst>
          </p:cNvPr>
          <p:cNvSpPr>
            <a:spLocks noGrp="1"/>
          </p:cNvSpPr>
          <p:nvPr>
            <p:ph type="sldNum" sz="quarter" idx="12"/>
          </p:nvPr>
        </p:nvSpPr>
        <p:spPr/>
        <p:txBody>
          <a:bodyPr/>
          <a:lstStyle/>
          <a:p>
            <a:fld id="{4388B73C-A03A-40BA-8F06-0B7DE6C76CC5}" type="slidenum">
              <a:rPr lang="en-US" smtClean="0"/>
              <a:t>49</a:t>
            </a:fld>
            <a:endParaRPr lang="en-US"/>
          </a:p>
        </p:txBody>
      </p:sp>
    </p:spTree>
    <p:extLst>
      <p:ext uri="{BB962C8B-B14F-4D97-AF65-F5344CB8AC3E}">
        <p14:creationId xmlns:p14="http://schemas.microsoft.com/office/powerpoint/2010/main" val="93540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down)">
                                      <p:cBhvr>
                                        <p:cTn id="30" dur="500"/>
                                        <p:tgtEl>
                                          <p:spTgt spid="3">
                                            <p:txEl>
                                              <p:pRg st="7" end="7"/>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down)">
                                      <p:cBhvr>
                                        <p:cTn id="33" dur="500"/>
                                        <p:tgtEl>
                                          <p:spTgt spid="3">
                                            <p:txEl>
                                              <p:pRg st="8" end="8"/>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wipe(down)">
                                      <p:cBhvr>
                                        <p:cTn id="36" dur="500"/>
                                        <p:tgtEl>
                                          <p:spTgt spid="3">
                                            <p:txEl>
                                              <p:pRg st="9" end="9"/>
                                            </p:txEl>
                                          </p:spTgt>
                                        </p:tgtEl>
                                      </p:cBhvr>
                                    </p:animEffect>
                                  </p:childTnLst>
                                </p:cTn>
                              </p:par>
                              <p:par>
                                <p:cTn id="37" presetID="22" presetClass="entr" presetSubtype="4"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wipe(down)">
                                      <p:cBhvr>
                                        <p:cTn id="39" dur="500"/>
                                        <p:tgtEl>
                                          <p:spTgt spid="3">
                                            <p:txEl>
                                              <p:pRg st="10" end="10"/>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wipe(down)">
                                      <p:cBhvr>
                                        <p:cTn id="4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Head (elevation head)</a:t>
            </a:r>
          </a:p>
        </p:txBody>
      </p:sp>
      <p:sp>
        <p:nvSpPr>
          <p:cNvPr id="3" name="Content Placeholder 2"/>
          <p:cNvSpPr>
            <a:spLocks noGrp="1"/>
          </p:cNvSpPr>
          <p:nvPr>
            <p:ph idx="1"/>
          </p:nvPr>
        </p:nvSpPr>
        <p:spPr>
          <a:xfrm>
            <a:off x="1371600" y="1658679"/>
            <a:ext cx="9601200" cy="4208721"/>
          </a:xfrm>
        </p:spPr>
        <p:txBody>
          <a:bodyPr/>
          <a:lstStyle/>
          <a:p>
            <a:r>
              <a:rPr lang="en-US" dirty="0"/>
              <a:t>Static Head / Static Pressure is due to the height and weight of a fluid and it is measured at it’s lowest point.</a:t>
            </a:r>
          </a:p>
          <a:p>
            <a:r>
              <a:rPr lang="en-US" dirty="0"/>
              <a:t>The higher the reservoir level, the higher the pressure. </a:t>
            </a:r>
          </a:p>
          <a:p>
            <a:r>
              <a:rPr lang="en-US" dirty="0"/>
              <a:t>What is the pressure produced at the bottom of each tank by the static heads? 	</a:t>
            </a:r>
          </a:p>
          <a:p>
            <a:r>
              <a:rPr lang="en-US" dirty="0">
                <a:solidFill>
                  <a:srgbClr val="FF0000"/>
                </a:solidFill>
              </a:rPr>
              <a:t>(Hint: Head (ft of water) = (psi *2.31)/S.G.)</a:t>
            </a:r>
          </a:p>
          <a:p>
            <a:endParaRPr lang="en-US" dirty="0"/>
          </a:p>
        </p:txBody>
      </p:sp>
      <p:pic>
        <p:nvPicPr>
          <p:cNvPr id="4" name="Picture 3"/>
          <p:cNvPicPr>
            <a:picLocks noChangeAspect="1"/>
          </p:cNvPicPr>
          <p:nvPr/>
        </p:nvPicPr>
        <p:blipFill>
          <a:blip r:embed="rId2"/>
          <a:stretch>
            <a:fillRect/>
          </a:stretch>
        </p:blipFill>
        <p:spPr>
          <a:xfrm>
            <a:off x="6560345" y="3918965"/>
            <a:ext cx="5172661" cy="2781742"/>
          </a:xfrm>
          <a:prstGeom prst="rect">
            <a:avLst/>
          </a:prstGeom>
        </p:spPr>
      </p:pic>
      <p:sp>
        <p:nvSpPr>
          <p:cNvPr id="5" name="Date Placeholder 4">
            <a:extLst>
              <a:ext uri="{FF2B5EF4-FFF2-40B4-BE49-F238E27FC236}">
                <a16:creationId xmlns:a16="http://schemas.microsoft.com/office/drawing/2014/main" id="{0DCA763A-2EFB-4069-8842-5DA26AE2351F}"/>
              </a:ext>
            </a:extLst>
          </p:cNvPr>
          <p:cNvSpPr>
            <a:spLocks noGrp="1"/>
          </p:cNvSpPr>
          <p:nvPr>
            <p:ph type="dt" sz="half" idx="10"/>
          </p:nvPr>
        </p:nvSpPr>
        <p:spPr/>
        <p:txBody>
          <a:bodyPr/>
          <a:lstStyle/>
          <a:p>
            <a:fld id="{545C8CE3-F534-47D1-9E1A-96C188DADCAB}" type="datetime1">
              <a:rPr lang="en-US" smtClean="0"/>
              <a:t>2/21/2018</a:t>
            </a:fld>
            <a:endParaRPr lang="en-US"/>
          </a:p>
        </p:txBody>
      </p:sp>
      <p:sp>
        <p:nvSpPr>
          <p:cNvPr id="6" name="Footer Placeholder 5">
            <a:extLst>
              <a:ext uri="{FF2B5EF4-FFF2-40B4-BE49-F238E27FC236}">
                <a16:creationId xmlns:a16="http://schemas.microsoft.com/office/drawing/2014/main" id="{9FBB6996-EBA9-4111-8B47-692AC11C2D88}"/>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59D26BC4-27C1-4A39-8131-8FC736AB93A8}"/>
              </a:ext>
            </a:extLst>
          </p:cNvPr>
          <p:cNvSpPr>
            <a:spLocks noGrp="1"/>
          </p:cNvSpPr>
          <p:nvPr>
            <p:ph type="sldNum" sz="quarter" idx="12"/>
          </p:nvPr>
        </p:nvSpPr>
        <p:spPr/>
        <p:txBody>
          <a:bodyPr/>
          <a:lstStyle/>
          <a:p>
            <a:fld id="{4388B73C-A03A-40BA-8F06-0B7DE6C76CC5}" type="slidenum">
              <a:rPr lang="en-US" smtClean="0"/>
              <a:t>5</a:t>
            </a:fld>
            <a:endParaRPr lang="en-US"/>
          </a:p>
        </p:txBody>
      </p:sp>
    </p:spTree>
    <p:extLst>
      <p:ext uri="{BB962C8B-B14F-4D97-AF65-F5344CB8AC3E}">
        <p14:creationId xmlns:p14="http://schemas.microsoft.com/office/powerpoint/2010/main" val="296988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7" presetClass="emph" presetSubtype="0" fill="remove" nodeType="clickEffect">
                                  <p:stCondLst>
                                    <p:cond delay="0"/>
                                  </p:stCondLst>
                                  <p:childTnLst>
                                    <p:animClr clrSpc="rgb" dir="cw">
                                      <p:cBhvr override="childStyle">
                                        <p:cTn id="21" dur="250" autoRev="1" fill="remove"/>
                                        <p:tgtEl>
                                          <p:spTgt spid="3">
                                            <p:txEl>
                                              <p:pRg st="3" end="3"/>
                                            </p:txEl>
                                          </p:spTgt>
                                        </p:tgtEl>
                                        <p:attrNameLst>
                                          <p:attrName>style.color</p:attrName>
                                        </p:attrNameLst>
                                      </p:cBhvr>
                                      <p:to>
                                        <a:schemeClr val="bg1"/>
                                      </p:to>
                                    </p:animClr>
                                    <p:animClr clrSpc="rgb" dir="cw">
                                      <p:cBhvr>
                                        <p:cTn id="22" dur="250" autoRev="1" fill="remove"/>
                                        <p:tgtEl>
                                          <p:spTgt spid="3">
                                            <p:txEl>
                                              <p:pRg st="3" end="3"/>
                                            </p:txEl>
                                          </p:spTgt>
                                        </p:tgtEl>
                                        <p:attrNameLst>
                                          <p:attrName>fillcolor</p:attrName>
                                        </p:attrNameLst>
                                      </p:cBhvr>
                                      <p:to>
                                        <a:schemeClr val="bg1"/>
                                      </p:to>
                                    </p:animClr>
                                    <p:set>
                                      <p:cBhvr>
                                        <p:cTn id="23" dur="250" autoRev="1" fill="remove"/>
                                        <p:tgtEl>
                                          <p:spTgt spid="3">
                                            <p:txEl>
                                              <p:pRg st="3" end="3"/>
                                            </p:txEl>
                                          </p:spTgt>
                                        </p:tgtEl>
                                        <p:attrNameLst>
                                          <p:attrName>fill.type</p:attrName>
                                        </p:attrNameLst>
                                      </p:cBhvr>
                                      <p:to>
                                        <p:strVal val="solid"/>
                                      </p:to>
                                    </p:set>
                                    <p:set>
                                      <p:cBhvr>
                                        <p:cTn id="24" dur="250" autoRev="1" fill="remove"/>
                                        <p:tgtEl>
                                          <p:spTgt spid="3">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Troubleshooting Line Plugging</a:t>
            </a:r>
          </a:p>
        </p:txBody>
      </p:sp>
      <p:sp>
        <p:nvSpPr>
          <p:cNvPr id="3" name="Content Placeholder 2"/>
          <p:cNvSpPr>
            <a:spLocks noGrp="1"/>
          </p:cNvSpPr>
          <p:nvPr>
            <p:ph idx="1"/>
          </p:nvPr>
        </p:nvSpPr>
        <p:spPr/>
        <p:txBody>
          <a:bodyPr>
            <a:normAutofit/>
          </a:bodyPr>
          <a:lstStyle/>
          <a:p>
            <a:r>
              <a:rPr lang="en-US" sz="2800" dirty="0"/>
              <a:t>Causes</a:t>
            </a:r>
          </a:p>
          <a:p>
            <a:pPr lvl="1"/>
            <a:r>
              <a:rPr lang="en-US" sz="2600" dirty="0"/>
              <a:t>Dewatering</a:t>
            </a:r>
          </a:p>
          <a:p>
            <a:pPr lvl="1"/>
            <a:r>
              <a:rPr lang="en-US" sz="2600" dirty="0"/>
              <a:t>Low velocity (below settling velocity)</a:t>
            </a:r>
          </a:p>
          <a:p>
            <a:pPr lvl="1"/>
            <a:r>
              <a:rPr lang="en-US" sz="2600" dirty="0"/>
              <a:t>Entrained air</a:t>
            </a:r>
          </a:p>
          <a:p>
            <a:pPr lvl="1"/>
            <a:r>
              <a:rPr lang="en-US" sz="2600" dirty="0"/>
              <a:t>Sudden slug of material </a:t>
            </a:r>
          </a:p>
          <a:p>
            <a:pPr lvl="1"/>
            <a:r>
              <a:rPr lang="en-US" sz="2600" dirty="0"/>
              <a:t>Sump vortex</a:t>
            </a:r>
          </a:p>
          <a:p>
            <a:pPr lvl="1"/>
            <a:r>
              <a:rPr lang="en-US" sz="2600" dirty="0"/>
              <a:t>Air leaks</a:t>
            </a:r>
          </a:p>
        </p:txBody>
      </p:sp>
      <p:sp>
        <p:nvSpPr>
          <p:cNvPr id="4" name="Date Placeholder 3">
            <a:extLst>
              <a:ext uri="{FF2B5EF4-FFF2-40B4-BE49-F238E27FC236}">
                <a16:creationId xmlns:a16="http://schemas.microsoft.com/office/drawing/2014/main" id="{0E6498CC-2DB5-4F01-944A-E787DB8C76B7}"/>
              </a:ext>
            </a:extLst>
          </p:cNvPr>
          <p:cNvSpPr>
            <a:spLocks noGrp="1"/>
          </p:cNvSpPr>
          <p:nvPr>
            <p:ph type="dt" sz="half" idx="10"/>
          </p:nvPr>
        </p:nvSpPr>
        <p:spPr/>
        <p:txBody>
          <a:bodyPr/>
          <a:lstStyle/>
          <a:p>
            <a:fld id="{E07D22F1-F7BA-4FCA-894F-84BFDCF85F0A}" type="datetime1">
              <a:rPr lang="en-US" smtClean="0"/>
              <a:t>2/21/2018</a:t>
            </a:fld>
            <a:endParaRPr lang="en-US"/>
          </a:p>
        </p:txBody>
      </p:sp>
      <p:sp>
        <p:nvSpPr>
          <p:cNvPr id="5" name="Footer Placeholder 4">
            <a:extLst>
              <a:ext uri="{FF2B5EF4-FFF2-40B4-BE49-F238E27FC236}">
                <a16:creationId xmlns:a16="http://schemas.microsoft.com/office/drawing/2014/main" id="{1B2BD0E4-4697-47B9-A201-25D7221629F4}"/>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5561980C-D746-431E-8981-5324C584D75B}"/>
              </a:ext>
            </a:extLst>
          </p:cNvPr>
          <p:cNvSpPr>
            <a:spLocks noGrp="1"/>
          </p:cNvSpPr>
          <p:nvPr>
            <p:ph type="sldNum" sz="quarter" idx="12"/>
          </p:nvPr>
        </p:nvSpPr>
        <p:spPr/>
        <p:txBody>
          <a:bodyPr/>
          <a:lstStyle/>
          <a:p>
            <a:fld id="{4388B73C-A03A-40BA-8F06-0B7DE6C76CC5}" type="slidenum">
              <a:rPr lang="en-US" smtClean="0"/>
              <a:t>50</a:t>
            </a:fld>
            <a:endParaRPr lang="en-US"/>
          </a:p>
        </p:txBody>
      </p:sp>
    </p:spTree>
    <p:extLst>
      <p:ext uri="{BB962C8B-B14F-4D97-AF65-F5344CB8AC3E}">
        <p14:creationId xmlns:p14="http://schemas.microsoft.com/office/powerpoint/2010/main" val="4187461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ircle(in)">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Troubleshooting Line Plugging</a:t>
            </a:r>
          </a:p>
        </p:txBody>
      </p:sp>
      <p:sp>
        <p:nvSpPr>
          <p:cNvPr id="3" name="Content Placeholder 2"/>
          <p:cNvSpPr>
            <a:spLocks noGrp="1"/>
          </p:cNvSpPr>
          <p:nvPr>
            <p:ph idx="1"/>
          </p:nvPr>
        </p:nvSpPr>
        <p:spPr/>
        <p:txBody>
          <a:bodyPr>
            <a:normAutofit/>
          </a:bodyPr>
          <a:lstStyle/>
          <a:p>
            <a:r>
              <a:rPr lang="en-US" sz="2800" dirty="0"/>
              <a:t>Solutions?</a:t>
            </a:r>
          </a:p>
          <a:p>
            <a:pPr lvl="1"/>
            <a:r>
              <a:rPr lang="en-US" sz="2400" dirty="0"/>
              <a:t>Fix the cause of dewatering</a:t>
            </a:r>
          </a:p>
          <a:p>
            <a:pPr lvl="1"/>
            <a:r>
              <a:rPr lang="en-US" sz="2400" dirty="0"/>
              <a:t>Increase flow</a:t>
            </a:r>
          </a:p>
          <a:p>
            <a:pPr lvl="1"/>
            <a:r>
              <a:rPr lang="en-US" sz="2400" dirty="0"/>
              <a:t>Decrease line size</a:t>
            </a:r>
          </a:p>
          <a:p>
            <a:pPr lvl="1"/>
            <a:r>
              <a:rPr lang="en-US" sz="2400" dirty="0"/>
              <a:t>Control sump level</a:t>
            </a:r>
          </a:p>
          <a:p>
            <a:pPr lvl="1"/>
            <a:r>
              <a:rPr lang="en-US" sz="2400" dirty="0"/>
              <a:t>Vortex breakers</a:t>
            </a:r>
          </a:p>
          <a:p>
            <a:pPr lvl="1"/>
            <a:r>
              <a:rPr lang="en-US" sz="2400" dirty="0"/>
              <a:t>Sump design (top hat, boil box, etc.)</a:t>
            </a:r>
          </a:p>
        </p:txBody>
      </p:sp>
      <p:sp>
        <p:nvSpPr>
          <p:cNvPr id="4" name="Date Placeholder 3">
            <a:extLst>
              <a:ext uri="{FF2B5EF4-FFF2-40B4-BE49-F238E27FC236}">
                <a16:creationId xmlns:a16="http://schemas.microsoft.com/office/drawing/2014/main" id="{4B0ABADC-E5F1-41BF-8E29-E14477BA2D74}"/>
              </a:ext>
            </a:extLst>
          </p:cNvPr>
          <p:cNvSpPr>
            <a:spLocks noGrp="1"/>
          </p:cNvSpPr>
          <p:nvPr>
            <p:ph type="dt" sz="half" idx="10"/>
          </p:nvPr>
        </p:nvSpPr>
        <p:spPr/>
        <p:txBody>
          <a:bodyPr/>
          <a:lstStyle/>
          <a:p>
            <a:fld id="{1FEEF1AF-2D1D-4E5B-B3B1-AFD10637E02A}" type="datetime1">
              <a:rPr lang="en-US" smtClean="0"/>
              <a:t>2/21/2018</a:t>
            </a:fld>
            <a:endParaRPr lang="en-US"/>
          </a:p>
        </p:txBody>
      </p:sp>
      <p:sp>
        <p:nvSpPr>
          <p:cNvPr id="5" name="Footer Placeholder 4">
            <a:extLst>
              <a:ext uri="{FF2B5EF4-FFF2-40B4-BE49-F238E27FC236}">
                <a16:creationId xmlns:a16="http://schemas.microsoft.com/office/drawing/2014/main" id="{0027B6B4-2B04-4AA9-B603-AA085793503E}"/>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AB3648CF-C4C4-430F-83ED-B0C9C5A92C8B}"/>
              </a:ext>
            </a:extLst>
          </p:cNvPr>
          <p:cNvSpPr>
            <a:spLocks noGrp="1"/>
          </p:cNvSpPr>
          <p:nvPr>
            <p:ph type="sldNum" sz="quarter" idx="12"/>
          </p:nvPr>
        </p:nvSpPr>
        <p:spPr/>
        <p:txBody>
          <a:bodyPr/>
          <a:lstStyle/>
          <a:p>
            <a:fld id="{4388B73C-A03A-40BA-8F06-0B7DE6C76CC5}" type="slidenum">
              <a:rPr lang="en-US" smtClean="0"/>
              <a:t>51</a:t>
            </a:fld>
            <a:endParaRPr lang="en-US"/>
          </a:p>
        </p:txBody>
      </p:sp>
    </p:spTree>
    <p:extLst>
      <p:ext uri="{BB962C8B-B14F-4D97-AF65-F5344CB8AC3E}">
        <p14:creationId xmlns:p14="http://schemas.microsoft.com/office/powerpoint/2010/main" val="3491055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Inadequate Flow</a:t>
            </a:r>
            <a:br>
              <a:rPr lang="en-US" dirty="0"/>
            </a:br>
            <a:endParaRPr lang="en-US" dirty="0"/>
          </a:p>
        </p:txBody>
      </p:sp>
      <p:sp>
        <p:nvSpPr>
          <p:cNvPr id="3" name="Content Placeholder 2"/>
          <p:cNvSpPr>
            <a:spLocks noGrp="1"/>
          </p:cNvSpPr>
          <p:nvPr>
            <p:ph idx="1"/>
          </p:nvPr>
        </p:nvSpPr>
        <p:spPr/>
        <p:txBody>
          <a:bodyPr>
            <a:normAutofit/>
          </a:bodyPr>
          <a:lstStyle/>
          <a:p>
            <a:r>
              <a:rPr lang="en-US" sz="2800" dirty="0"/>
              <a:t>Causes??</a:t>
            </a:r>
          </a:p>
          <a:p>
            <a:pPr lvl="1"/>
            <a:r>
              <a:rPr lang="en-US" sz="2600" dirty="0"/>
              <a:t>Line scaling</a:t>
            </a:r>
          </a:p>
          <a:p>
            <a:pPr lvl="1"/>
            <a:r>
              <a:rPr lang="en-US" sz="2600" dirty="0"/>
              <a:t>New system restriction</a:t>
            </a:r>
          </a:p>
          <a:p>
            <a:pPr lvl="1"/>
            <a:r>
              <a:rPr lang="en-US" sz="2600" dirty="0"/>
              <a:t>Entrained air</a:t>
            </a:r>
          </a:p>
          <a:p>
            <a:pPr lvl="1"/>
            <a:r>
              <a:rPr lang="en-US" sz="2600" dirty="0"/>
              <a:t>Cavitation</a:t>
            </a:r>
          </a:p>
          <a:p>
            <a:pPr lvl="1"/>
            <a:r>
              <a:rPr lang="en-US" sz="2600" dirty="0"/>
              <a:t>Change in feed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1602" y="1853248"/>
            <a:ext cx="4755163" cy="3740728"/>
          </a:xfrm>
          <a:prstGeom prst="rect">
            <a:avLst/>
          </a:prstGeom>
        </p:spPr>
      </p:pic>
      <p:sp>
        <p:nvSpPr>
          <p:cNvPr id="5" name="Date Placeholder 4">
            <a:extLst>
              <a:ext uri="{FF2B5EF4-FFF2-40B4-BE49-F238E27FC236}">
                <a16:creationId xmlns:a16="http://schemas.microsoft.com/office/drawing/2014/main" id="{A597C248-3051-4434-AFDD-39D81831934C}"/>
              </a:ext>
            </a:extLst>
          </p:cNvPr>
          <p:cNvSpPr>
            <a:spLocks noGrp="1"/>
          </p:cNvSpPr>
          <p:nvPr>
            <p:ph type="dt" sz="half" idx="10"/>
          </p:nvPr>
        </p:nvSpPr>
        <p:spPr/>
        <p:txBody>
          <a:bodyPr/>
          <a:lstStyle/>
          <a:p>
            <a:fld id="{426A969F-AEFB-41CF-BE3E-C8E0085A7030}" type="datetime1">
              <a:rPr lang="en-US" smtClean="0"/>
              <a:t>2/21/2018</a:t>
            </a:fld>
            <a:endParaRPr lang="en-US"/>
          </a:p>
        </p:txBody>
      </p:sp>
      <p:sp>
        <p:nvSpPr>
          <p:cNvPr id="6" name="Footer Placeholder 5">
            <a:extLst>
              <a:ext uri="{FF2B5EF4-FFF2-40B4-BE49-F238E27FC236}">
                <a16:creationId xmlns:a16="http://schemas.microsoft.com/office/drawing/2014/main" id="{C9B56C01-1269-4C22-B571-DD6544533907}"/>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27320CE5-285C-4726-B75C-E2AB9EE37CD6}"/>
              </a:ext>
            </a:extLst>
          </p:cNvPr>
          <p:cNvSpPr>
            <a:spLocks noGrp="1"/>
          </p:cNvSpPr>
          <p:nvPr>
            <p:ph type="sldNum" sz="quarter" idx="12"/>
          </p:nvPr>
        </p:nvSpPr>
        <p:spPr/>
        <p:txBody>
          <a:bodyPr/>
          <a:lstStyle/>
          <a:p>
            <a:fld id="{4388B73C-A03A-40BA-8F06-0B7DE6C76CC5}" type="slidenum">
              <a:rPr lang="en-US" smtClean="0"/>
              <a:t>52</a:t>
            </a:fld>
            <a:endParaRPr lang="en-US"/>
          </a:p>
        </p:txBody>
      </p:sp>
    </p:spTree>
    <p:extLst>
      <p:ext uri="{BB962C8B-B14F-4D97-AF65-F5344CB8AC3E}">
        <p14:creationId xmlns:p14="http://schemas.microsoft.com/office/powerpoint/2010/main" val="400395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arn(inVertical)">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barn(inVertical)">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Inadequate Flow</a:t>
            </a:r>
            <a:br>
              <a:rPr lang="en-US" dirty="0"/>
            </a:br>
            <a:endParaRPr lang="en-US" dirty="0"/>
          </a:p>
        </p:txBody>
      </p:sp>
      <p:sp>
        <p:nvSpPr>
          <p:cNvPr id="3" name="Content Placeholder 2"/>
          <p:cNvSpPr>
            <a:spLocks noGrp="1"/>
          </p:cNvSpPr>
          <p:nvPr>
            <p:ph idx="1"/>
          </p:nvPr>
        </p:nvSpPr>
        <p:spPr/>
        <p:txBody>
          <a:bodyPr>
            <a:normAutofit/>
          </a:bodyPr>
          <a:lstStyle/>
          <a:p>
            <a:r>
              <a:rPr lang="en-US" sz="2600" dirty="0"/>
              <a:t>Solutions??</a:t>
            </a:r>
          </a:p>
          <a:p>
            <a:pPr lvl="1"/>
            <a:r>
              <a:rPr lang="en-US" sz="2400" dirty="0"/>
              <a:t>Remove Scaling</a:t>
            </a:r>
          </a:p>
          <a:p>
            <a:pPr lvl="1"/>
            <a:r>
              <a:rPr lang="en-US" sz="2400" dirty="0"/>
              <a:t>Speed up pump</a:t>
            </a:r>
          </a:p>
          <a:p>
            <a:pPr lvl="1"/>
            <a:r>
              <a:rPr lang="en-US" sz="2400" dirty="0"/>
              <a:t>Replace with larger pump</a:t>
            </a:r>
          </a:p>
          <a:p>
            <a:pPr lvl="1"/>
            <a:r>
              <a:rPr lang="en-US" sz="2400" dirty="0"/>
              <a:t>Increase NPSH</a:t>
            </a:r>
          </a:p>
        </p:txBody>
      </p:sp>
      <p:sp>
        <p:nvSpPr>
          <p:cNvPr id="4" name="Date Placeholder 3">
            <a:extLst>
              <a:ext uri="{FF2B5EF4-FFF2-40B4-BE49-F238E27FC236}">
                <a16:creationId xmlns:a16="http://schemas.microsoft.com/office/drawing/2014/main" id="{2F9DDBFE-854A-4CC9-95BF-4B2E9AF472E1}"/>
              </a:ext>
            </a:extLst>
          </p:cNvPr>
          <p:cNvSpPr>
            <a:spLocks noGrp="1"/>
          </p:cNvSpPr>
          <p:nvPr>
            <p:ph type="dt" sz="half" idx="10"/>
          </p:nvPr>
        </p:nvSpPr>
        <p:spPr/>
        <p:txBody>
          <a:bodyPr/>
          <a:lstStyle/>
          <a:p>
            <a:fld id="{9A5E9E0E-9EEF-4CE9-A36D-88D19CA43368}" type="datetime1">
              <a:rPr lang="en-US" smtClean="0"/>
              <a:t>2/21/2018</a:t>
            </a:fld>
            <a:endParaRPr lang="en-US"/>
          </a:p>
        </p:txBody>
      </p:sp>
      <p:sp>
        <p:nvSpPr>
          <p:cNvPr id="5" name="Footer Placeholder 4">
            <a:extLst>
              <a:ext uri="{FF2B5EF4-FFF2-40B4-BE49-F238E27FC236}">
                <a16:creationId xmlns:a16="http://schemas.microsoft.com/office/drawing/2014/main" id="{88712D2D-BA78-4B74-A275-06E3057CEE7D}"/>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B8FEE096-996B-4059-AD11-D74C347DE1D8}"/>
              </a:ext>
            </a:extLst>
          </p:cNvPr>
          <p:cNvSpPr>
            <a:spLocks noGrp="1"/>
          </p:cNvSpPr>
          <p:nvPr>
            <p:ph type="sldNum" sz="quarter" idx="12"/>
          </p:nvPr>
        </p:nvSpPr>
        <p:spPr/>
        <p:txBody>
          <a:bodyPr/>
          <a:lstStyle/>
          <a:p>
            <a:fld id="{4388B73C-A03A-40BA-8F06-0B7DE6C76CC5}" type="slidenum">
              <a:rPr lang="en-US" smtClean="0"/>
              <a:t>53</a:t>
            </a:fld>
            <a:endParaRPr lang="en-US"/>
          </a:p>
        </p:txBody>
      </p:sp>
    </p:spTree>
    <p:extLst>
      <p:ext uri="{BB962C8B-B14F-4D97-AF65-F5344CB8AC3E}">
        <p14:creationId xmlns:p14="http://schemas.microsoft.com/office/powerpoint/2010/main" val="169581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Loss of Flow</a:t>
            </a:r>
          </a:p>
        </p:txBody>
      </p:sp>
      <p:sp>
        <p:nvSpPr>
          <p:cNvPr id="3" name="Content Placeholder 2"/>
          <p:cNvSpPr>
            <a:spLocks noGrp="1"/>
          </p:cNvSpPr>
          <p:nvPr>
            <p:ph idx="1"/>
          </p:nvPr>
        </p:nvSpPr>
        <p:spPr/>
        <p:txBody>
          <a:bodyPr>
            <a:normAutofit/>
          </a:bodyPr>
          <a:lstStyle/>
          <a:p>
            <a:r>
              <a:rPr lang="en-US" sz="2800" dirty="0"/>
              <a:t>Causes??</a:t>
            </a:r>
          </a:p>
          <a:p>
            <a:pPr lvl="1"/>
            <a:r>
              <a:rPr lang="en-US" sz="2600" dirty="0"/>
              <a:t>Air bubble: entrained air</a:t>
            </a:r>
          </a:p>
          <a:p>
            <a:pPr lvl="1"/>
            <a:r>
              <a:rPr lang="en-US" sz="2600" dirty="0"/>
              <a:t>Worn parts</a:t>
            </a:r>
          </a:p>
          <a:p>
            <a:pPr lvl="1"/>
            <a:r>
              <a:rPr lang="en-US" sz="2600" dirty="0"/>
              <a:t>Plugged line, sanded up</a:t>
            </a:r>
          </a:p>
          <a:p>
            <a:pPr lvl="1"/>
            <a:r>
              <a:rPr lang="en-US" sz="2600" dirty="0"/>
              <a:t>Valve closed</a:t>
            </a:r>
          </a:p>
          <a:p>
            <a:pPr lvl="1"/>
            <a:r>
              <a:rPr lang="en-US" sz="2600" dirty="0"/>
              <a:t>Piping changes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6494" y="701487"/>
            <a:ext cx="4676918" cy="3117945"/>
          </a:xfrm>
          <a:prstGeom prst="rect">
            <a:avLst/>
          </a:prstGeom>
        </p:spPr>
      </p:pic>
      <p:sp>
        <p:nvSpPr>
          <p:cNvPr id="5" name="Date Placeholder 4">
            <a:extLst>
              <a:ext uri="{FF2B5EF4-FFF2-40B4-BE49-F238E27FC236}">
                <a16:creationId xmlns:a16="http://schemas.microsoft.com/office/drawing/2014/main" id="{60B7F749-2E71-42DA-B7F7-D0DC8680ED58}"/>
              </a:ext>
            </a:extLst>
          </p:cNvPr>
          <p:cNvSpPr>
            <a:spLocks noGrp="1"/>
          </p:cNvSpPr>
          <p:nvPr>
            <p:ph type="dt" sz="half" idx="10"/>
          </p:nvPr>
        </p:nvSpPr>
        <p:spPr/>
        <p:txBody>
          <a:bodyPr/>
          <a:lstStyle/>
          <a:p>
            <a:fld id="{5CBEBA69-6F7A-4CCB-AE62-080231CD5946}" type="datetime1">
              <a:rPr lang="en-US" smtClean="0"/>
              <a:t>2/21/2018</a:t>
            </a:fld>
            <a:endParaRPr lang="en-US"/>
          </a:p>
        </p:txBody>
      </p:sp>
      <p:sp>
        <p:nvSpPr>
          <p:cNvPr id="6" name="Footer Placeholder 5">
            <a:extLst>
              <a:ext uri="{FF2B5EF4-FFF2-40B4-BE49-F238E27FC236}">
                <a16:creationId xmlns:a16="http://schemas.microsoft.com/office/drawing/2014/main" id="{B3C66C48-0425-44F3-9DB5-ED70E79FA5C6}"/>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8E312AF9-A29F-46DE-A9EC-3936D9215BC6}"/>
              </a:ext>
            </a:extLst>
          </p:cNvPr>
          <p:cNvSpPr>
            <a:spLocks noGrp="1"/>
          </p:cNvSpPr>
          <p:nvPr>
            <p:ph type="sldNum" sz="quarter" idx="12"/>
          </p:nvPr>
        </p:nvSpPr>
        <p:spPr/>
        <p:txBody>
          <a:bodyPr/>
          <a:lstStyle/>
          <a:p>
            <a:fld id="{4388B73C-A03A-40BA-8F06-0B7DE6C76CC5}" type="slidenum">
              <a:rPr lang="en-US" smtClean="0"/>
              <a:t>54</a:t>
            </a:fld>
            <a:endParaRPr lang="en-US"/>
          </a:p>
        </p:txBody>
      </p:sp>
    </p:spTree>
    <p:extLst>
      <p:ext uri="{BB962C8B-B14F-4D97-AF65-F5344CB8AC3E}">
        <p14:creationId xmlns:p14="http://schemas.microsoft.com/office/powerpoint/2010/main" val="402764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Loss of Flow</a:t>
            </a:r>
          </a:p>
        </p:txBody>
      </p:sp>
      <p:sp>
        <p:nvSpPr>
          <p:cNvPr id="3" name="Content Placeholder 2"/>
          <p:cNvSpPr>
            <a:spLocks noGrp="1"/>
          </p:cNvSpPr>
          <p:nvPr>
            <p:ph idx="1"/>
          </p:nvPr>
        </p:nvSpPr>
        <p:spPr/>
        <p:txBody>
          <a:bodyPr>
            <a:normAutofit/>
          </a:bodyPr>
          <a:lstStyle/>
          <a:p>
            <a:r>
              <a:rPr lang="en-US" sz="2800" dirty="0"/>
              <a:t>Solutions??</a:t>
            </a:r>
          </a:p>
          <a:p>
            <a:pPr lvl="1"/>
            <a:r>
              <a:rPr lang="en-US" sz="2600" dirty="0"/>
              <a:t>Replace Parts</a:t>
            </a:r>
          </a:p>
          <a:p>
            <a:pPr lvl="1"/>
            <a:r>
              <a:rPr lang="en-US" sz="2600" dirty="0"/>
              <a:t>Clear Line</a:t>
            </a:r>
          </a:p>
          <a:p>
            <a:pPr lvl="1"/>
            <a:r>
              <a:rPr lang="en-US" sz="2600" dirty="0"/>
              <a:t>Open Valve</a:t>
            </a:r>
          </a:p>
        </p:txBody>
      </p:sp>
      <p:sp>
        <p:nvSpPr>
          <p:cNvPr id="4" name="Date Placeholder 3">
            <a:extLst>
              <a:ext uri="{FF2B5EF4-FFF2-40B4-BE49-F238E27FC236}">
                <a16:creationId xmlns:a16="http://schemas.microsoft.com/office/drawing/2014/main" id="{3313659A-749D-409A-83AC-A2C88F8E6C6B}"/>
              </a:ext>
            </a:extLst>
          </p:cNvPr>
          <p:cNvSpPr>
            <a:spLocks noGrp="1"/>
          </p:cNvSpPr>
          <p:nvPr>
            <p:ph type="dt" sz="half" idx="10"/>
          </p:nvPr>
        </p:nvSpPr>
        <p:spPr/>
        <p:txBody>
          <a:bodyPr/>
          <a:lstStyle/>
          <a:p>
            <a:fld id="{5193DAC2-F43F-4DA7-AC05-72A81DE87FC6}" type="datetime1">
              <a:rPr lang="en-US" smtClean="0"/>
              <a:t>2/21/2018</a:t>
            </a:fld>
            <a:endParaRPr lang="en-US"/>
          </a:p>
        </p:txBody>
      </p:sp>
      <p:sp>
        <p:nvSpPr>
          <p:cNvPr id="5" name="Footer Placeholder 4">
            <a:extLst>
              <a:ext uri="{FF2B5EF4-FFF2-40B4-BE49-F238E27FC236}">
                <a16:creationId xmlns:a16="http://schemas.microsoft.com/office/drawing/2014/main" id="{3A38DF4C-05F6-4EE3-8B7E-9BBFB2464FBB}"/>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44FE35E4-BFFA-44AC-A844-6CE76BB8F8DA}"/>
              </a:ext>
            </a:extLst>
          </p:cNvPr>
          <p:cNvSpPr>
            <a:spLocks noGrp="1"/>
          </p:cNvSpPr>
          <p:nvPr>
            <p:ph type="sldNum" sz="quarter" idx="12"/>
          </p:nvPr>
        </p:nvSpPr>
        <p:spPr/>
        <p:txBody>
          <a:bodyPr/>
          <a:lstStyle/>
          <a:p>
            <a:fld id="{4388B73C-A03A-40BA-8F06-0B7DE6C76CC5}" type="slidenum">
              <a:rPr lang="en-US" smtClean="0"/>
              <a:t>55</a:t>
            </a:fld>
            <a:endParaRPr lang="en-US"/>
          </a:p>
        </p:txBody>
      </p:sp>
    </p:spTree>
    <p:extLst>
      <p:ext uri="{BB962C8B-B14F-4D97-AF65-F5344CB8AC3E}">
        <p14:creationId xmlns:p14="http://schemas.microsoft.com/office/powerpoint/2010/main" val="60864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Packing failure</a:t>
            </a:r>
          </a:p>
        </p:txBody>
      </p:sp>
      <p:sp>
        <p:nvSpPr>
          <p:cNvPr id="3" name="Content Placeholder 2"/>
          <p:cNvSpPr>
            <a:spLocks noGrp="1"/>
          </p:cNvSpPr>
          <p:nvPr>
            <p:ph idx="1"/>
          </p:nvPr>
        </p:nvSpPr>
        <p:spPr/>
        <p:txBody>
          <a:bodyPr>
            <a:normAutofit/>
          </a:bodyPr>
          <a:lstStyle/>
          <a:p>
            <a:r>
              <a:rPr lang="en-US" sz="2800" dirty="0"/>
              <a:t>Causes??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0141" y="2769393"/>
            <a:ext cx="6131859" cy="4022499"/>
          </a:xfrm>
          <a:prstGeom prst="rect">
            <a:avLst/>
          </a:prstGeom>
        </p:spPr>
      </p:pic>
      <p:pic>
        <p:nvPicPr>
          <p:cNvPr id="1026" name="Picture 2" descr="Image result for leaking Pump Packing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273" y="2769393"/>
            <a:ext cx="5493840" cy="3900348"/>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7A26584-F7EA-4971-9892-072B7FBB7032}"/>
              </a:ext>
            </a:extLst>
          </p:cNvPr>
          <p:cNvSpPr>
            <a:spLocks noGrp="1"/>
          </p:cNvSpPr>
          <p:nvPr>
            <p:ph type="dt" sz="half" idx="10"/>
          </p:nvPr>
        </p:nvSpPr>
        <p:spPr/>
        <p:txBody>
          <a:bodyPr/>
          <a:lstStyle/>
          <a:p>
            <a:fld id="{EB8B0CD3-CA51-4C56-B396-74833EFF2959}" type="datetime1">
              <a:rPr lang="en-US" smtClean="0"/>
              <a:t>2/21/2018</a:t>
            </a:fld>
            <a:endParaRPr lang="en-US"/>
          </a:p>
        </p:txBody>
      </p:sp>
      <p:sp>
        <p:nvSpPr>
          <p:cNvPr id="6" name="Footer Placeholder 5">
            <a:extLst>
              <a:ext uri="{FF2B5EF4-FFF2-40B4-BE49-F238E27FC236}">
                <a16:creationId xmlns:a16="http://schemas.microsoft.com/office/drawing/2014/main" id="{4AA57984-1F42-4826-92C1-501A0D19DFDC}"/>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BB9CC09B-0A95-4259-9817-AE1079456F3A}"/>
              </a:ext>
            </a:extLst>
          </p:cNvPr>
          <p:cNvSpPr>
            <a:spLocks noGrp="1"/>
          </p:cNvSpPr>
          <p:nvPr>
            <p:ph type="sldNum" sz="quarter" idx="12"/>
          </p:nvPr>
        </p:nvSpPr>
        <p:spPr/>
        <p:txBody>
          <a:bodyPr/>
          <a:lstStyle/>
          <a:p>
            <a:fld id="{4388B73C-A03A-40BA-8F06-0B7DE6C76CC5}" type="slidenum">
              <a:rPr lang="en-US" smtClean="0"/>
              <a:t>56</a:t>
            </a:fld>
            <a:endParaRPr lang="en-US"/>
          </a:p>
        </p:txBody>
      </p:sp>
    </p:spTree>
    <p:extLst>
      <p:ext uri="{BB962C8B-B14F-4D97-AF65-F5344CB8AC3E}">
        <p14:creationId xmlns:p14="http://schemas.microsoft.com/office/powerpoint/2010/main" val="37377839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Packing failure</a:t>
            </a:r>
          </a:p>
        </p:txBody>
      </p:sp>
      <p:sp>
        <p:nvSpPr>
          <p:cNvPr id="3" name="Content Placeholder 2"/>
          <p:cNvSpPr>
            <a:spLocks noGrp="1"/>
          </p:cNvSpPr>
          <p:nvPr>
            <p:ph idx="1"/>
          </p:nvPr>
        </p:nvSpPr>
        <p:spPr>
          <a:xfrm>
            <a:off x="1371600" y="1871329"/>
            <a:ext cx="9601200" cy="4136065"/>
          </a:xfrm>
        </p:spPr>
        <p:txBody>
          <a:bodyPr>
            <a:normAutofit lnSpcReduction="10000"/>
          </a:bodyPr>
          <a:lstStyle/>
          <a:p>
            <a:r>
              <a:rPr lang="en-US" sz="2800" dirty="0"/>
              <a:t>Causes??</a:t>
            </a:r>
          </a:p>
          <a:p>
            <a:pPr lvl="1"/>
            <a:r>
              <a:rPr lang="en-US" sz="2600" dirty="0"/>
              <a:t>Contaminated seal water</a:t>
            </a:r>
          </a:p>
          <a:p>
            <a:pPr lvl="1"/>
            <a:r>
              <a:rPr lang="en-US" sz="2600" dirty="0"/>
              <a:t>Low pressure seal water</a:t>
            </a:r>
          </a:p>
          <a:p>
            <a:pPr lvl="1"/>
            <a:r>
              <a:rPr lang="en-US" sz="2600" dirty="0"/>
              <a:t>Interruption in seal water</a:t>
            </a:r>
          </a:p>
          <a:p>
            <a:pPr lvl="1"/>
            <a:r>
              <a:rPr lang="en-US" sz="2600" dirty="0"/>
              <a:t>Sleeve wear</a:t>
            </a:r>
          </a:p>
          <a:p>
            <a:pPr lvl="1"/>
            <a:r>
              <a:rPr lang="en-US" sz="2600" dirty="0"/>
              <a:t>Packing wear</a:t>
            </a:r>
          </a:p>
          <a:p>
            <a:pPr lvl="1"/>
            <a:r>
              <a:rPr lang="en-US" sz="2600" dirty="0"/>
              <a:t>Stuffing box wear</a:t>
            </a:r>
          </a:p>
          <a:p>
            <a:pPr lvl="1"/>
            <a:r>
              <a:rPr lang="en-US" sz="2600" dirty="0"/>
              <a:t>Lantern ring wear</a:t>
            </a:r>
          </a:p>
          <a:p>
            <a:pPr lvl="1"/>
            <a:r>
              <a:rPr lang="en-US" sz="2600" dirty="0"/>
              <a:t>Impeller Adjustment</a:t>
            </a:r>
          </a:p>
          <a:p>
            <a:pPr lvl="1"/>
            <a:endParaRPr lang="en-US" sz="2600" dirty="0"/>
          </a:p>
        </p:txBody>
      </p:sp>
      <p:sp>
        <p:nvSpPr>
          <p:cNvPr id="4" name="Date Placeholder 3">
            <a:extLst>
              <a:ext uri="{FF2B5EF4-FFF2-40B4-BE49-F238E27FC236}">
                <a16:creationId xmlns:a16="http://schemas.microsoft.com/office/drawing/2014/main" id="{95091CD8-5DB4-402A-A8CF-443DCEE26080}"/>
              </a:ext>
            </a:extLst>
          </p:cNvPr>
          <p:cNvSpPr>
            <a:spLocks noGrp="1"/>
          </p:cNvSpPr>
          <p:nvPr>
            <p:ph type="dt" sz="half" idx="10"/>
          </p:nvPr>
        </p:nvSpPr>
        <p:spPr/>
        <p:txBody>
          <a:bodyPr/>
          <a:lstStyle/>
          <a:p>
            <a:fld id="{CB2B786A-FDD2-4C14-8DC8-7A7E9A54206F}" type="datetime1">
              <a:rPr lang="en-US" smtClean="0"/>
              <a:t>2/21/2018</a:t>
            </a:fld>
            <a:endParaRPr lang="en-US"/>
          </a:p>
        </p:txBody>
      </p:sp>
      <p:sp>
        <p:nvSpPr>
          <p:cNvPr id="5" name="Footer Placeholder 4">
            <a:extLst>
              <a:ext uri="{FF2B5EF4-FFF2-40B4-BE49-F238E27FC236}">
                <a16:creationId xmlns:a16="http://schemas.microsoft.com/office/drawing/2014/main" id="{AF8C02D5-E264-4927-8722-A7D87732F286}"/>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35B383A9-84AF-4E0D-AF09-4464B2CCE9B2}"/>
              </a:ext>
            </a:extLst>
          </p:cNvPr>
          <p:cNvSpPr>
            <a:spLocks noGrp="1"/>
          </p:cNvSpPr>
          <p:nvPr>
            <p:ph type="sldNum" sz="quarter" idx="12"/>
          </p:nvPr>
        </p:nvSpPr>
        <p:spPr/>
        <p:txBody>
          <a:bodyPr/>
          <a:lstStyle/>
          <a:p>
            <a:fld id="{4388B73C-A03A-40BA-8F06-0B7DE6C76CC5}" type="slidenum">
              <a:rPr lang="en-US" smtClean="0"/>
              <a:t>57</a:t>
            </a:fld>
            <a:endParaRPr lang="en-US"/>
          </a:p>
        </p:txBody>
      </p:sp>
    </p:spTree>
    <p:extLst>
      <p:ext uri="{BB962C8B-B14F-4D97-AF65-F5344CB8AC3E}">
        <p14:creationId xmlns:p14="http://schemas.microsoft.com/office/powerpoint/2010/main" val="39889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4" dur="500"/>
                                        <p:tgtEl>
                                          <p:spTgt spid="3">
                                            <p:txEl>
                                              <p:pRg st="5" end="5"/>
                                            </p:txEl>
                                          </p:spTgt>
                                        </p:tgtEl>
                                      </p:cBhvr>
                                    </p:animEffect>
                                  </p:childTnLst>
                                </p:cTn>
                              </p:par>
                              <p:par>
                                <p:cTn id="25" presetID="14" presetClass="entr" presetSubtype="1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7" dur="500"/>
                                        <p:tgtEl>
                                          <p:spTgt spid="3">
                                            <p:txEl>
                                              <p:pRg st="6" end="6"/>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 Packing failure</a:t>
            </a:r>
          </a:p>
        </p:txBody>
      </p:sp>
      <p:sp>
        <p:nvSpPr>
          <p:cNvPr id="3" name="Content Placeholder 2"/>
          <p:cNvSpPr>
            <a:spLocks noGrp="1"/>
          </p:cNvSpPr>
          <p:nvPr>
            <p:ph idx="1"/>
          </p:nvPr>
        </p:nvSpPr>
        <p:spPr/>
        <p:txBody>
          <a:bodyPr>
            <a:normAutofit/>
          </a:bodyPr>
          <a:lstStyle/>
          <a:p>
            <a:r>
              <a:rPr lang="en-US" sz="2800" dirty="0"/>
              <a:t>Solutions??</a:t>
            </a:r>
          </a:p>
          <a:p>
            <a:pPr lvl="1"/>
            <a:r>
              <a:rPr lang="en-US" sz="2600" dirty="0"/>
              <a:t>Analyze seal water</a:t>
            </a:r>
          </a:p>
          <a:p>
            <a:pPr lvl="1"/>
            <a:r>
              <a:rPr lang="en-US" sz="2600" dirty="0"/>
              <a:t>5 </a:t>
            </a:r>
            <a:r>
              <a:rPr lang="en-US" sz="2600" dirty="0" err="1"/>
              <a:t>psig</a:t>
            </a:r>
            <a:r>
              <a:rPr lang="en-US" sz="2600" dirty="0"/>
              <a:t> above discharge pressure</a:t>
            </a:r>
          </a:p>
          <a:p>
            <a:pPr lvl="1"/>
            <a:r>
              <a:rPr lang="en-US" sz="2600" dirty="0"/>
              <a:t>Hard coated sleeves</a:t>
            </a:r>
          </a:p>
          <a:p>
            <a:pPr lvl="1"/>
            <a:r>
              <a:rPr lang="en-US" sz="2600" dirty="0"/>
              <a:t>Replace or adjust packing</a:t>
            </a:r>
          </a:p>
          <a:p>
            <a:pPr lvl="1"/>
            <a:r>
              <a:rPr lang="en-US" sz="2600" dirty="0"/>
              <a:t>Replace stuffing box</a:t>
            </a:r>
          </a:p>
          <a:p>
            <a:pPr lvl="1"/>
            <a:r>
              <a:rPr lang="en-US" sz="2600" dirty="0"/>
              <a:t>Replace lantern ring</a:t>
            </a:r>
          </a:p>
        </p:txBody>
      </p:sp>
      <p:sp>
        <p:nvSpPr>
          <p:cNvPr id="4" name="Date Placeholder 3">
            <a:extLst>
              <a:ext uri="{FF2B5EF4-FFF2-40B4-BE49-F238E27FC236}">
                <a16:creationId xmlns:a16="http://schemas.microsoft.com/office/drawing/2014/main" id="{501E3665-E250-4B97-B5ED-2CC50E21FC9F}"/>
              </a:ext>
            </a:extLst>
          </p:cNvPr>
          <p:cNvSpPr>
            <a:spLocks noGrp="1"/>
          </p:cNvSpPr>
          <p:nvPr>
            <p:ph type="dt" sz="half" idx="10"/>
          </p:nvPr>
        </p:nvSpPr>
        <p:spPr/>
        <p:txBody>
          <a:bodyPr/>
          <a:lstStyle/>
          <a:p>
            <a:fld id="{E2CE8F5F-FE53-48E5-BF95-8F248EA74131}" type="datetime1">
              <a:rPr lang="en-US" smtClean="0"/>
              <a:t>2/21/2018</a:t>
            </a:fld>
            <a:endParaRPr lang="en-US"/>
          </a:p>
        </p:txBody>
      </p:sp>
      <p:sp>
        <p:nvSpPr>
          <p:cNvPr id="5" name="Footer Placeholder 4">
            <a:extLst>
              <a:ext uri="{FF2B5EF4-FFF2-40B4-BE49-F238E27FC236}">
                <a16:creationId xmlns:a16="http://schemas.microsoft.com/office/drawing/2014/main" id="{0D2C95E1-458C-4236-94F0-7EDF205428B8}"/>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B631C8CA-710D-4AB2-B898-F337EE42F81D}"/>
              </a:ext>
            </a:extLst>
          </p:cNvPr>
          <p:cNvSpPr>
            <a:spLocks noGrp="1"/>
          </p:cNvSpPr>
          <p:nvPr>
            <p:ph type="sldNum" sz="quarter" idx="12"/>
          </p:nvPr>
        </p:nvSpPr>
        <p:spPr/>
        <p:txBody>
          <a:bodyPr/>
          <a:lstStyle/>
          <a:p>
            <a:fld id="{4388B73C-A03A-40BA-8F06-0B7DE6C76CC5}" type="slidenum">
              <a:rPr lang="en-US" smtClean="0"/>
              <a:t>58</a:t>
            </a:fld>
            <a:endParaRPr lang="en-US"/>
          </a:p>
        </p:txBody>
      </p:sp>
    </p:spTree>
    <p:extLst>
      <p:ext uri="{BB962C8B-B14F-4D97-AF65-F5344CB8AC3E}">
        <p14:creationId xmlns:p14="http://schemas.microsoft.com/office/powerpoint/2010/main" val="258972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wipe(down)">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8008A405-907C-46BF-9ED7-58A64908DD98}"/>
              </a:ext>
            </a:extLst>
          </p:cNvPr>
          <p:cNvSpPr>
            <a:spLocks noGrp="1"/>
          </p:cNvSpPr>
          <p:nvPr>
            <p:ph type="dt" sz="half" idx="10"/>
          </p:nvPr>
        </p:nvSpPr>
        <p:spPr/>
        <p:txBody>
          <a:bodyPr/>
          <a:lstStyle/>
          <a:p>
            <a:fld id="{6B07DF8D-7117-4671-A7A2-9A2400C2D980}" type="datetime1">
              <a:rPr lang="en-US" smtClean="0"/>
              <a:t>2/21/2018</a:t>
            </a:fld>
            <a:endParaRPr lang="en-US"/>
          </a:p>
        </p:txBody>
      </p:sp>
      <p:sp>
        <p:nvSpPr>
          <p:cNvPr id="5" name="Footer Placeholder 4">
            <a:extLst>
              <a:ext uri="{FF2B5EF4-FFF2-40B4-BE49-F238E27FC236}">
                <a16:creationId xmlns:a16="http://schemas.microsoft.com/office/drawing/2014/main" id="{3DBFA614-DE70-4190-9427-FC7BEB1B9E3E}"/>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FF4B26AC-6162-4AB2-B8D2-FD431F72AC1D}"/>
              </a:ext>
            </a:extLst>
          </p:cNvPr>
          <p:cNvSpPr>
            <a:spLocks noGrp="1"/>
          </p:cNvSpPr>
          <p:nvPr>
            <p:ph type="sldNum" sz="quarter" idx="12"/>
          </p:nvPr>
        </p:nvSpPr>
        <p:spPr/>
        <p:txBody>
          <a:bodyPr/>
          <a:lstStyle/>
          <a:p>
            <a:fld id="{4388B73C-A03A-40BA-8F06-0B7DE6C76CC5}" type="slidenum">
              <a:rPr lang="en-US" smtClean="0"/>
              <a:t>59</a:t>
            </a:fld>
            <a:endParaRPr lang="en-US"/>
          </a:p>
        </p:txBody>
      </p:sp>
    </p:spTree>
    <p:extLst>
      <p:ext uri="{BB962C8B-B14F-4D97-AF65-F5344CB8AC3E}">
        <p14:creationId xmlns:p14="http://schemas.microsoft.com/office/powerpoint/2010/main" val="62737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Head (elevation head)</a:t>
            </a:r>
          </a:p>
        </p:txBody>
      </p:sp>
      <p:pic>
        <p:nvPicPr>
          <p:cNvPr id="5" name="Picture 4"/>
          <p:cNvPicPr>
            <a:picLocks noChangeAspect="1"/>
          </p:cNvPicPr>
          <p:nvPr/>
        </p:nvPicPr>
        <p:blipFill>
          <a:blip r:embed="rId2"/>
          <a:stretch>
            <a:fillRect/>
          </a:stretch>
        </p:blipFill>
        <p:spPr>
          <a:xfrm>
            <a:off x="2338303" y="1792559"/>
            <a:ext cx="6975818" cy="3890956"/>
          </a:xfrm>
          <a:prstGeom prst="rect">
            <a:avLst/>
          </a:prstGeom>
        </p:spPr>
      </p:pic>
      <p:sp>
        <p:nvSpPr>
          <p:cNvPr id="4" name="Date Placeholder 3">
            <a:extLst>
              <a:ext uri="{FF2B5EF4-FFF2-40B4-BE49-F238E27FC236}">
                <a16:creationId xmlns:a16="http://schemas.microsoft.com/office/drawing/2014/main" id="{8F3712B3-2563-4F2F-86CA-88B8A44FEE57}"/>
              </a:ext>
            </a:extLst>
          </p:cNvPr>
          <p:cNvSpPr>
            <a:spLocks noGrp="1"/>
          </p:cNvSpPr>
          <p:nvPr>
            <p:ph type="dt" sz="half" idx="10"/>
          </p:nvPr>
        </p:nvSpPr>
        <p:spPr/>
        <p:txBody>
          <a:bodyPr/>
          <a:lstStyle/>
          <a:p>
            <a:fld id="{E87284C1-40BB-4FD1-ABFB-87DD0727BFD8}" type="datetime1">
              <a:rPr lang="en-US" smtClean="0"/>
              <a:t>2/21/2018</a:t>
            </a:fld>
            <a:endParaRPr lang="en-US"/>
          </a:p>
        </p:txBody>
      </p:sp>
      <p:sp>
        <p:nvSpPr>
          <p:cNvPr id="6" name="Footer Placeholder 5">
            <a:extLst>
              <a:ext uri="{FF2B5EF4-FFF2-40B4-BE49-F238E27FC236}">
                <a16:creationId xmlns:a16="http://schemas.microsoft.com/office/drawing/2014/main" id="{81BF0D61-C1B1-4244-9739-990688ABDB18}"/>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C136B992-3710-4510-8F50-5BBE67E739D4}"/>
              </a:ext>
            </a:extLst>
          </p:cNvPr>
          <p:cNvSpPr>
            <a:spLocks noGrp="1"/>
          </p:cNvSpPr>
          <p:nvPr>
            <p:ph type="sldNum" sz="quarter" idx="12"/>
          </p:nvPr>
        </p:nvSpPr>
        <p:spPr/>
        <p:txBody>
          <a:bodyPr/>
          <a:lstStyle/>
          <a:p>
            <a:fld id="{4388B73C-A03A-40BA-8F06-0B7DE6C76CC5}" type="slidenum">
              <a:rPr lang="en-US" smtClean="0"/>
              <a:t>6</a:t>
            </a:fld>
            <a:endParaRPr lang="en-US"/>
          </a:p>
        </p:txBody>
      </p:sp>
    </p:spTree>
    <p:extLst>
      <p:ext uri="{BB962C8B-B14F-4D97-AF65-F5344CB8AC3E}">
        <p14:creationId xmlns:p14="http://schemas.microsoft.com/office/powerpoint/2010/main" val="2648591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0650" y="627321"/>
            <a:ext cx="9601200" cy="1072693"/>
          </a:xfrm>
        </p:spPr>
        <p:txBody>
          <a:bodyPr/>
          <a:lstStyle/>
          <a:p>
            <a:r>
              <a:rPr lang="en-US" dirty="0"/>
              <a:t>Static Head (elevation head)</a:t>
            </a:r>
          </a:p>
        </p:txBody>
      </p:sp>
      <p:sp>
        <p:nvSpPr>
          <p:cNvPr id="3" name="Content Placeholder 2"/>
          <p:cNvSpPr>
            <a:spLocks noGrp="1"/>
          </p:cNvSpPr>
          <p:nvPr>
            <p:ph idx="1"/>
          </p:nvPr>
        </p:nvSpPr>
        <p:spPr>
          <a:xfrm>
            <a:off x="1371600" y="1786270"/>
            <a:ext cx="9601200" cy="1499190"/>
          </a:xfrm>
        </p:spPr>
        <p:txBody>
          <a:bodyPr/>
          <a:lstStyle/>
          <a:p>
            <a:r>
              <a:rPr lang="en-US" dirty="0"/>
              <a:t>Is the static pressure the same or different in these containers? Which has the most? Which as the least?</a:t>
            </a:r>
          </a:p>
          <a:p>
            <a:r>
              <a:rPr lang="en-US" dirty="0"/>
              <a:t>Height is 10’</a:t>
            </a:r>
          </a:p>
          <a:p>
            <a:endParaRPr lang="en-US" dirty="0"/>
          </a:p>
        </p:txBody>
      </p:sp>
      <p:pic>
        <p:nvPicPr>
          <p:cNvPr id="4" name="Picture 3"/>
          <p:cNvPicPr>
            <a:picLocks noChangeAspect="1"/>
          </p:cNvPicPr>
          <p:nvPr/>
        </p:nvPicPr>
        <p:blipFill>
          <a:blip r:embed="rId2"/>
          <a:stretch>
            <a:fillRect/>
          </a:stretch>
        </p:blipFill>
        <p:spPr>
          <a:xfrm>
            <a:off x="3188717" y="3502072"/>
            <a:ext cx="6838446" cy="2263869"/>
          </a:xfrm>
          <a:prstGeom prst="rect">
            <a:avLst/>
          </a:prstGeom>
        </p:spPr>
      </p:pic>
      <p:sp>
        <p:nvSpPr>
          <p:cNvPr id="5" name="Date Placeholder 4">
            <a:extLst>
              <a:ext uri="{FF2B5EF4-FFF2-40B4-BE49-F238E27FC236}">
                <a16:creationId xmlns:a16="http://schemas.microsoft.com/office/drawing/2014/main" id="{A08E3616-C268-4F65-9741-4577B66EBE53}"/>
              </a:ext>
            </a:extLst>
          </p:cNvPr>
          <p:cNvSpPr>
            <a:spLocks noGrp="1"/>
          </p:cNvSpPr>
          <p:nvPr>
            <p:ph type="dt" sz="half" idx="10"/>
          </p:nvPr>
        </p:nvSpPr>
        <p:spPr/>
        <p:txBody>
          <a:bodyPr/>
          <a:lstStyle/>
          <a:p>
            <a:fld id="{A82FF659-34DB-4EB9-9924-E84180B60322}" type="datetime1">
              <a:rPr lang="en-US" smtClean="0"/>
              <a:t>2/21/2018</a:t>
            </a:fld>
            <a:endParaRPr lang="en-US"/>
          </a:p>
        </p:txBody>
      </p:sp>
      <p:sp>
        <p:nvSpPr>
          <p:cNvPr id="6" name="Footer Placeholder 5">
            <a:extLst>
              <a:ext uri="{FF2B5EF4-FFF2-40B4-BE49-F238E27FC236}">
                <a16:creationId xmlns:a16="http://schemas.microsoft.com/office/drawing/2014/main" id="{10B8F94F-AD3A-4B4D-9C69-E8F904D63F6B}"/>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52B30A7F-7161-4988-92FD-FF6B95F6B7BB}"/>
              </a:ext>
            </a:extLst>
          </p:cNvPr>
          <p:cNvSpPr>
            <a:spLocks noGrp="1"/>
          </p:cNvSpPr>
          <p:nvPr>
            <p:ph type="sldNum" sz="quarter" idx="12"/>
          </p:nvPr>
        </p:nvSpPr>
        <p:spPr/>
        <p:txBody>
          <a:bodyPr/>
          <a:lstStyle/>
          <a:p>
            <a:fld id="{4388B73C-A03A-40BA-8F06-0B7DE6C76CC5}" type="slidenum">
              <a:rPr lang="en-US" smtClean="0"/>
              <a:t>7</a:t>
            </a:fld>
            <a:endParaRPr lang="en-US"/>
          </a:p>
        </p:txBody>
      </p:sp>
    </p:spTree>
    <p:extLst>
      <p:ext uri="{BB962C8B-B14F-4D97-AF65-F5344CB8AC3E}">
        <p14:creationId xmlns:p14="http://schemas.microsoft.com/office/powerpoint/2010/main" val="3268235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Head (elevation head)</a:t>
            </a:r>
          </a:p>
        </p:txBody>
      </p:sp>
      <p:sp>
        <p:nvSpPr>
          <p:cNvPr id="3" name="Content Placeholder 2"/>
          <p:cNvSpPr>
            <a:spLocks noGrp="1"/>
          </p:cNvSpPr>
          <p:nvPr>
            <p:ph idx="1"/>
          </p:nvPr>
        </p:nvSpPr>
        <p:spPr>
          <a:xfrm>
            <a:off x="1371600" y="1648048"/>
            <a:ext cx="9601200" cy="1722474"/>
          </a:xfrm>
        </p:spPr>
        <p:txBody>
          <a:bodyPr/>
          <a:lstStyle/>
          <a:p>
            <a:r>
              <a:rPr lang="en-US" dirty="0"/>
              <a:t>Is the static pressure the same or different in these containers?</a:t>
            </a:r>
          </a:p>
          <a:p>
            <a:r>
              <a:rPr lang="en-US" dirty="0"/>
              <a:t>Height is 10’</a:t>
            </a:r>
          </a:p>
          <a:p>
            <a:r>
              <a:rPr lang="en-US" dirty="0"/>
              <a:t>WHY IS THIS IMPORTANT??</a:t>
            </a:r>
          </a:p>
          <a:p>
            <a:endParaRPr lang="en-US" dirty="0"/>
          </a:p>
        </p:txBody>
      </p:sp>
      <p:pic>
        <p:nvPicPr>
          <p:cNvPr id="5" name="Picture 4"/>
          <p:cNvPicPr>
            <a:picLocks noChangeAspect="1"/>
          </p:cNvPicPr>
          <p:nvPr/>
        </p:nvPicPr>
        <p:blipFill>
          <a:blip r:embed="rId2"/>
          <a:stretch>
            <a:fillRect/>
          </a:stretch>
        </p:blipFill>
        <p:spPr>
          <a:xfrm>
            <a:off x="2467631" y="3133948"/>
            <a:ext cx="7595837" cy="2844256"/>
          </a:xfrm>
          <a:prstGeom prst="rect">
            <a:avLst/>
          </a:prstGeom>
        </p:spPr>
      </p:pic>
      <p:sp>
        <p:nvSpPr>
          <p:cNvPr id="4" name="Date Placeholder 3">
            <a:extLst>
              <a:ext uri="{FF2B5EF4-FFF2-40B4-BE49-F238E27FC236}">
                <a16:creationId xmlns:a16="http://schemas.microsoft.com/office/drawing/2014/main" id="{E19B1F1E-331B-4AE4-956C-9F64C877CCF0}"/>
              </a:ext>
            </a:extLst>
          </p:cNvPr>
          <p:cNvSpPr>
            <a:spLocks noGrp="1"/>
          </p:cNvSpPr>
          <p:nvPr>
            <p:ph type="dt" sz="half" idx="10"/>
          </p:nvPr>
        </p:nvSpPr>
        <p:spPr/>
        <p:txBody>
          <a:bodyPr/>
          <a:lstStyle/>
          <a:p>
            <a:fld id="{76FF3352-7415-4946-8470-26880F7CE75E}" type="datetime1">
              <a:rPr lang="en-US" smtClean="0"/>
              <a:t>2/21/2018</a:t>
            </a:fld>
            <a:endParaRPr lang="en-US"/>
          </a:p>
        </p:txBody>
      </p:sp>
      <p:sp>
        <p:nvSpPr>
          <p:cNvPr id="6" name="Footer Placeholder 5">
            <a:extLst>
              <a:ext uri="{FF2B5EF4-FFF2-40B4-BE49-F238E27FC236}">
                <a16:creationId xmlns:a16="http://schemas.microsoft.com/office/drawing/2014/main" id="{FBEB1CEF-5369-4708-91CC-E6238FA6DCF0}"/>
              </a:ext>
            </a:extLst>
          </p:cNvPr>
          <p:cNvSpPr>
            <a:spLocks noGrp="1"/>
          </p:cNvSpPr>
          <p:nvPr>
            <p:ph type="ftr" sz="quarter" idx="11"/>
          </p:nvPr>
        </p:nvSpPr>
        <p:spPr/>
        <p:txBody>
          <a:bodyPr/>
          <a:lstStyle/>
          <a:p>
            <a:r>
              <a:rPr lang="en-US"/>
              <a:t>ICC Process Operations             ENGT-1220 Rev A</a:t>
            </a:r>
          </a:p>
        </p:txBody>
      </p:sp>
      <p:sp>
        <p:nvSpPr>
          <p:cNvPr id="7" name="Slide Number Placeholder 6">
            <a:extLst>
              <a:ext uri="{FF2B5EF4-FFF2-40B4-BE49-F238E27FC236}">
                <a16:creationId xmlns:a16="http://schemas.microsoft.com/office/drawing/2014/main" id="{3510091C-0A71-4FBD-A893-ACFBCDE20E45}"/>
              </a:ext>
            </a:extLst>
          </p:cNvPr>
          <p:cNvSpPr>
            <a:spLocks noGrp="1"/>
          </p:cNvSpPr>
          <p:nvPr>
            <p:ph type="sldNum" sz="quarter" idx="12"/>
          </p:nvPr>
        </p:nvSpPr>
        <p:spPr/>
        <p:txBody>
          <a:bodyPr/>
          <a:lstStyle/>
          <a:p>
            <a:fld id="{4388B73C-A03A-40BA-8F06-0B7DE6C76CC5}" type="slidenum">
              <a:rPr lang="en-US" smtClean="0"/>
              <a:t>8</a:t>
            </a:fld>
            <a:endParaRPr lang="en-US"/>
          </a:p>
        </p:txBody>
      </p:sp>
    </p:spTree>
    <p:extLst>
      <p:ext uri="{BB962C8B-B14F-4D97-AF65-F5344CB8AC3E}">
        <p14:creationId xmlns:p14="http://schemas.microsoft.com/office/powerpoint/2010/main" val="252016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Head – Why is it important?</a:t>
            </a:r>
          </a:p>
        </p:txBody>
      </p:sp>
      <p:sp>
        <p:nvSpPr>
          <p:cNvPr id="3" name="Content Placeholder 2"/>
          <p:cNvSpPr>
            <a:spLocks noGrp="1"/>
          </p:cNvSpPr>
          <p:nvPr>
            <p:ph idx="1"/>
          </p:nvPr>
        </p:nvSpPr>
        <p:spPr/>
        <p:txBody>
          <a:bodyPr>
            <a:normAutofit/>
          </a:bodyPr>
          <a:lstStyle/>
          <a:p>
            <a:r>
              <a:rPr lang="en-US" sz="2800" dirty="0"/>
              <a:t>This is important since in complex piping systems it will always be possible to know the pressure at the bottom if we know the height</a:t>
            </a:r>
          </a:p>
          <a:p>
            <a:pPr lvl="1"/>
            <a:r>
              <a:rPr lang="en-US" sz="2600" dirty="0"/>
              <a:t>i.e. designing piping systems</a:t>
            </a:r>
          </a:p>
        </p:txBody>
      </p:sp>
      <p:sp>
        <p:nvSpPr>
          <p:cNvPr id="4" name="Date Placeholder 3">
            <a:extLst>
              <a:ext uri="{FF2B5EF4-FFF2-40B4-BE49-F238E27FC236}">
                <a16:creationId xmlns:a16="http://schemas.microsoft.com/office/drawing/2014/main" id="{E62001B6-26A6-4FC2-B499-B74422732115}"/>
              </a:ext>
            </a:extLst>
          </p:cNvPr>
          <p:cNvSpPr>
            <a:spLocks noGrp="1"/>
          </p:cNvSpPr>
          <p:nvPr>
            <p:ph type="dt" sz="half" idx="10"/>
          </p:nvPr>
        </p:nvSpPr>
        <p:spPr/>
        <p:txBody>
          <a:bodyPr/>
          <a:lstStyle/>
          <a:p>
            <a:fld id="{2A18F0C8-8003-4F2E-A881-C28A5805DD06}" type="datetime1">
              <a:rPr lang="en-US" smtClean="0"/>
              <a:t>2/21/2018</a:t>
            </a:fld>
            <a:endParaRPr lang="en-US"/>
          </a:p>
        </p:txBody>
      </p:sp>
      <p:sp>
        <p:nvSpPr>
          <p:cNvPr id="5" name="Footer Placeholder 4">
            <a:extLst>
              <a:ext uri="{FF2B5EF4-FFF2-40B4-BE49-F238E27FC236}">
                <a16:creationId xmlns:a16="http://schemas.microsoft.com/office/drawing/2014/main" id="{58E4B5A6-E932-42A5-97F7-B2FFF9933C49}"/>
              </a:ext>
            </a:extLst>
          </p:cNvPr>
          <p:cNvSpPr>
            <a:spLocks noGrp="1"/>
          </p:cNvSpPr>
          <p:nvPr>
            <p:ph type="ftr" sz="quarter" idx="11"/>
          </p:nvPr>
        </p:nvSpPr>
        <p:spPr/>
        <p:txBody>
          <a:bodyPr/>
          <a:lstStyle/>
          <a:p>
            <a:r>
              <a:rPr lang="en-US"/>
              <a:t>ICC Process Operations             ENGT-1220 Rev A</a:t>
            </a:r>
          </a:p>
        </p:txBody>
      </p:sp>
      <p:sp>
        <p:nvSpPr>
          <p:cNvPr id="6" name="Slide Number Placeholder 5">
            <a:extLst>
              <a:ext uri="{FF2B5EF4-FFF2-40B4-BE49-F238E27FC236}">
                <a16:creationId xmlns:a16="http://schemas.microsoft.com/office/drawing/2014/main" id="{E255ED47-45E2-4E6A-B74A-6F26C1BBAFD7}"/>
              </a:ext>
            </a:extLst>
          </p:cNvPr>
          <p:cNvSpPr>
            <a:spLocks noGrp="1"/>
          </p:cNvSpPr>
          <p:nvPr>
            <p:ph type="sldNum" sz="quarter" idx="12"/>
          </p:nvPr>
        </p:nvSpPr>
        <p:spPr/>
        <p:txBody>
          <a:bodyPr/>
          <a:lstStyle/>
          <a:p>
            <a:fld id="{4388B73C-A03A-40BA-8F06-0B7DE6C76CC5}" type="slidenum">
              <a:rPr lang="en-US" smtClean="0"/>
              <a:t>9</a:t>
            </a:fld>
            <a:endParaRPr lang="en-US"/>
          </a:p>
        </p:txBody>
      </p:sp>
    </p:spTree>
    <p:extLst>
      <p:ext uri="{BB962C8B-B14F-4D97-AF65-F5344CB8AC3E}">
        <p14:creationId xmlns:p14="http://schemas.microsoft.com/office/powerpoint/2010/main" val="241993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954</TotalTime>
  <Words>3016</Words>
  <Application>Microsoft Office PowerPoint</Application>
  <PresentationFormat>Widescreen</PresentationFormat>
  <Paragraphs>508</Paragraphs>
  <Slides>59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59</vt:i4>
      </vt:variant>
    </vt:vector>
  </HeadingPairs>
  <TitlesOfParts>
    <vt:vector size="66" baseType="lpstr">
      <vt:lpstr>Arial</vt:lpstr>
      <vt:lpstr>Calibri</vt:lpstr>
      <vt:lpstr>Century Gothic</vt:lpstr>
      <vt:lpstr>Franklin Gothic Book</vt:lpstr>
      <vt:lpstr>Times New Roman</vt:lpstr>
      <vt:lpstr>Wingdings 3</vt:lpstr>
      <vt:lpstr>Crop</vt:lpstr>
      <vt:lpstr>Rotating equipment Part IV</vt:lpstr>
      <vt:lpstr>Key Process Terms</vt:lpstr>
      <vt:lpstr>Key Process Terms</vt:lpstr>
      <vt:lpstr>Key Process Terms</vt:lpstr>
      <vt:lpstr>Static Head (elevation head)</vt:lpstr>
      <vt:lpstr>Static Head (elevation head)</vt:lpstr>
      <vt:lpstr>Static Head (elevation head)</vt:lpstr>
      <vt:lpstr>Static Head (elevation head)</vt:lpstr>
      <vt:lpstr>Static Head – Why is it important?</vt:lpstr>
      <vt:lpstr>Key Process Terms</vt:lpstr>
      <vt:lpstr>Friction Energy</vt:lpstr>
      <vt:lpstr>Key Pump Terms</vt:lpstr>
      <vt:lpstr>Pump Priming</vt:lpstr>
      <vt:lpstr>Generic Centrifugal Pump Curve</vt:lpstr>
      <vt:lpstr>Specific Equipment Pump Curves</vt:lpstr>
      <vt:lpstr>Key Pump Terms</vt:lpstr>
      <vt:lpstr>Minimum Continuous Stable Flow</vt:lpstr>
      <vt:lpstr>Minimum Continuous Stable Flow</vt:lpstr>
      <vt:lpstr>Pump Terms: NPSHR </vt:lpstr>
      <vt:lpstr>Pump Terms: NPSHA</vt:lpstr>
      <vt:lpstr>NPSHR</vt:lpstr>
      <vt:lpstr>NPSHR</vt:lpstr>
      <vt:lpstr>Pump Terms:</vt:lpstr>
      <vt:lpstr>Efficiency, BEP </vt:lpstr>
      <vt:lpstr>Efficiency, BHP, BEP  </vt:lpstr>
      <vt:lpstr>Efficiency, BHP, BEP </vt:lpstr>
      <vt:lpstr>System Hydraulics</vt:lpstr>
      <vt:lpstr>Total Differential Head (TDH)</vt:lpstr>
      <vt:lpstr>Total Differential Head (TDH)</vt:lpstr>
      <vt:lpstr>Static Head</vt:lpstr>
      <vt:lpstr>Calculating Friction Loss</vt:lpstr>
      <vt:lpstr>Calculating Friction Loss</vt:lpstr>
      <vt:lpstr>Pump Curve</vt:lpstr>
      <vt:lpstr>Pump Curve</vt:lpstr>
      <vt:lpstr>Pump Curve</vt:lpstr>
      <vt:lpstr>System Hydraulic Analysis</vt:lpstr>
      <vt:lpstr>System Hydraulic Analysis</vt:lpstr>
      <vt:lpstr>Positive Displacement Pump Curve</vt:lpstr>
      <vt:lpstr>Pump Troubleshooting</vt:lpstr>
      <vt:lpstr>Cavitation</vt:lpstr>
      <vt:lpstr>Cavitation</vt:lpstr>
      <vt:lpstr>Cavitation Cause #1</vt:lpstr>
      <vt:lpstr>NPSH Cavitation Telltales</vt:lpstr>
      <vt:lpstr>Cavitation Cause #2</vt:lpstr>
      <vt:lpstr>Deadhead Cavitation Telltales</vt:lpstr>
      <vt:lpstr>Cavitation - Problems</vt:lpstr>
      <vt:lpstr>Cavitation- impeller erosion</vt:lpstr>
      <vt:lpstr>Cavitation- impeller pitting</vt:lpstr>
      <vt:lpstr>Cavitation – How to get rid of it?</vt:lpstr>
      <vt:lpstr>Problem: Troubleshooting Line Plugging</vt:lpstr>
      <vt:lpstr>Problem: Troubleshooting Line Plugging</vt:lpstr>
      <vt:lpstr>Problem: Inadequate Flow </vt:lpstr>
      <vt:lpstr>Problem: Inadequate Flow </vt:lpstr>
      <vt:lpstr>Problem: Loss of Flow</vt:lpstr>
      <vt:lpstr>Problem: Loss of Flow</vt:lpstr>
      <vt:lpstr>Problem: Packing failure</vt:lpstr>
      <vt:lpstr>Problem: Packing failure</vt:lpstr>
      <vt:lpstr>Problem: Packing failure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Pump Knowledge</dc:title>
  <dc:creator>Thomas Raiche</dc:creator>
  <cp:lastModifiedBy>Thomas Raiche</cp:lastModifiedBy>
  <cp:revision>87</cp:revision>
  <dcterms:created xsi:type="dcterms:W3CDTF">2017-10-31T18:39:14Z</dcterms:created>
  <dcterms:modified xsi:type="dcterms:W3CDTF">2018-02-21T21:59:01Z</dcterms:modified>
</cp:coreProperties>
</file>