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69" r:id="rId2"/>
  </p:sldMasterIdLst>
  <p:notesMasterIdLst>
    <p:notesMasterId r:id="rId33"/>
  </p:notesMasterIdLst>
  <p:sldIdLst>
    <p:sldId id="277" r:id="rId3"/>
    <p:sldId id="257" r:id="rId4"/>
    <p:sldId id="258" r:id="rId5"/>
    <p:sldId id="289" r:id="rId6"/>
    <p:sldId id="288" r:id="rId7"/>
    <p:sldId id="287" r:id="rId8"/>
    <p:sldId id="281" r:id="rId9"/>
    <p:sldId id="259" r:id="rId10"/>
    <p:sldId id="280" r:id="rId11"/>
    <p:sldId id="260" r:id="rId12"/>
    <p:sldId id="261" r:id="rId13"/>
    <p:sldId id="279" r:id="rId14"/>
    <p:sldId id="278" r:id="rId15"/>
    <p:sldId id="262" r:id="rId16"/>
    <p:sldId id="282" r:id="rId17"/>
    <p:sldId id="263" r:id="rId18"/>
    <p:sldId id="264" r:id="rId19"/>
    <p:sldId id="284" r:id="rId20"/>
    <p:sldId id="285" r:id="rId21"/>
    <p:sldId id="283" r:id="rId22"/>
    <p:sldId id="265" r:id="rId23"/>
    <p:sldId id="266" r:id="rId24"/>
    <p:sldId id="267" r:id="rId25"/>
    <p:sldId id="268" r:id="rId26"/>
    <p:sldId id="269" r:id="rId27"/>
    <p:sldId id="270" r:id="rId28"/>
    <p:sldId id="271" r:id="rId29"/>
    <p:sldId id="272" r:id="rId30"/>
    <p:sldId id="274" r:id="rId31"/>
    <p:sldId id="273" r:id="rId3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napToGrid="0">
      <p:cViewPr varScale="1">
        <p:scale>
          <a:sx n="71" d="100"/>
          <a:sy n="71" d="100"/>
        </p:scale>
        <p:origin x="84" y="48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20A12E-E2CC-4D7C-A56E-B2FA15652CAC}" type="datetimeFigureOut">
              <a:rPr lang="en-US" smtClean="0"/>
              <a:t>2/21/2018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95C93B-5499-4B1B-A4BE-57EB781652CD}" type="slidenum">
              <a:rPr lang="en-US" smtClean="0"/>
              <a:t>‹#›</a:t>
            </a:fld>
            <a:endParaRPr lang="en-US"/>
          </a:p>
        </p:txBody>
      </p:sp>
    </p:spTree>
    <p:extLst>
      <p:ext uri="{BB962C8B-B14F-4D97-AF65-F5344CB8AC3E}">
        <p14:creationId xmlns:p14="http://schemas.microsoft.com/office/powerpoint/2010/main" val="15323313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p:spPr>
        <p:txBody>
          <a:bodyPr/>
          <a:lstStyle/>
          <a:p>
            <a:r>
              <a:rPr lang="en-US">
                <a:latin typeface="Times" pitchFamily="18" charset="0"/>
              </a:rPr>
              <a:t>Gas transmission applications are typically powered by a reciprocating engine fueled by natural gas. These compressors may be located in the field at a remote station or at the inlet to a gas plant where raw, wet (containing droplets of water or hydrocarbon) and possibly sour (containing hydrogen sulfide, H</a:t>
            </a:r>
            <a:r>
              <a:rPr lang="en-US" baseline="-25000">
                <a:latin typeface="Times" pitchFamily="18" charset="0"/>
              </a:rPr>
              <a:t>2</a:t>
            </a:r>
            <a:r>
              <a:rPr lang="en-US">
                <a:latin typeface="Times" pitchFamily="18" charset="0"/>
              </a:rPr>
              <a:t>S) natural gas is compressed. </a:t>
            </a:r>
          </a:p>
          <a:p>
            <a:endParaRPr lang="en-US">
              <a:latin typeface="Times" pitchFamily="18" charset="0"/>
            </a:endParaRPr>
          </a:p>
          <a:p>
            <a:r>
              <a:rPr lang="en-US">
                <a:latin typeface="Times" pitchFamily="18" charset="0"/>
              </a:rPr>
              <a:t>Why are hydrocarbon compressors horizontal?</a:t>
            </a:r>
          </a:p>
          <a:p>
            <a:r>
              <a:rPr lang="en-US">
                <a:latin typeface="Times" pitchFamily="18" charset="0"/>
              </a:rPr>
              <a:t>Most practical way to meet mechanical balance and sealing requirements.</a:t>
            </a:r>
          </a:p>
          <a:p>
            <a:endParaRPr lang="en-US">
              <a:latin typeface="Times" pitchFamily="18" charset="0"/>
            </a:endParaRPr>
          </a:p>
          <a:p>
            <a:r>
              <a:rPr lang="en-US">
                <a:latin typeface="Times" pitchFamily="18" charset="0"/>
              </a:rPr>
              <a:t>Crosshead is different that automobile engines because the need to control gas leakage.</a:t>
            </a:r>
          </a:p>
          <a:p>
            <a:endParaRPr lang="en-US">
              <a:latin typeface="Times" pitchFamily="18" charset="0"/>
            </a:endParaRPr>
          </a:p>
          <a:p>
            <a:r>
              <a:rPr lang="en-US">
                <a:latin typeface="Times" pitchFamily="18" charset="0"/>
              </a:rPr>
              <a:t>Must have a robust frame, particularly in offshore applications where the platform itself is not particularly robust.</a:t>
            </a:r>
          </a:p>
          <a:p>
            <a:endParaRPr lang="en-US">
              <a:latin typeface="Times" pitchFamily="18" charset="0"/>
            </a:endParaRPr>
          </a:p>
          <a:p>
            <a:r>
              <a:rPr lang="en-US">
                <a:latin typeface="Times" pitchFamily="18" charset="0"/>
              </a:rPr>
              <a:t>Driven by electric motor, gas turbine or diesel engine.  A gearbox may be required to match the driver to the compressor speed.</a:t>
            </a:r>
          </a:p>
          <a:p>
            <a:endParaRPr lang="en-US">
              <a:latin typeface="Times" pitchFamily="18" charset="0"/>
            </a:endParaRPr>
          </a:p>
          <a:p>
            <a:r>
              <a:rPr lang="en-US">
                <a:latin typeface="Times" pitchFamily="18" charset="0"/>
              </a:rPr>
              <a:t>Not normally variable speed since you can vary the output by reducing cylinder efficiency using clearance pockets, control on suction valve opening and offloading cylinders.</a:t>
            </a:r>
          </a:p>
          <a:p>
            <a:endParaRPr lang="en-US">
              <a:latin typeface="Times" pitchFamily="18" charset="0"/>
            </a:endParaRPr>
          </a:p>
          <a:p>
            <a:r>
              <a:rPr lang="en-US">
                <a:latin typeface="Times" pitchFamily="18" charset="0"/>
              </a:rPr>
              <a:t>Safety is dominated by their piston rod sealing systems.</a:t>
            </a:r>
          </a:p>
          <a:p>
            <a:endParaRPr lang="en-US">
              <a:latin typeface="Times" pitchFamily="18" charset="0"/>
            </a:endParaRPr>
          </a:p>
          <a:p>
            <a:r>
              <a:rPr lang="en-US">
                <a:latin typeface="Times" pitchFamily="18" charset="0"/>
              </a:rPr>
              <a:t>Modern compressors can range in speed from 500 to 1000 rev/min.  Older recips are usually slower.</a:t>
            </a:r>
          </a:p>
          <a:p>
            <a:endParaRPr lang="en-US">
              <a:latin typeface="Times" pitchFamily="18" charset="0"/>
            </a:endParaRPr>
          </a:p>
          <a:p>
            <a:r>
              <a:rPr lang="en-US">
                <a:latin typeface="Times" pitchFamily="18" charset="0"/>
              </a:rPr>
              <a:t>Compressors inherently increase the superheat in the gas being processed. Hence any free moisture in the gas will evaporate. Any tars or salts will be deposited on internal surfaces, particularly on valves. This will cause fouling. Similarly any solids e.g. dust or catalyst particles will potentially be deposited. These can cause loss of performance by restricting the valves or jamming piston rings, increase leakage by damaging piston rod seals, and in extreme cases cause mechanical damage by limiting piston travel thus overloading bearings. </a:t>
            </a:r>
          </a:p>
          <a:p>
            <a:endParaRPr lang="en-US">
              <a:latin typeface="Times" pitchFamily="18" charset="0"/>
            </a:endParaRPr>
          </a:p>
          <a:p>
            <a:r>
              <a:rPr lang="en-US">
                <a:latin typeface="Times" pitchFamily="18" charset="0"/>
              </a:rPr>
              <a:t>Reciprocating compressors are in general intolerant of the ingestion of liquid. Slugs of liquid can cause major damage and a major gas release. If there is any risk at all of liquid, the inlet piping must be designed to avoid liquid ingestion. In all cases, the low points of inlet pipes require manual low point drains, for checks after overhaul / cleaning work. The drain valve should be of straight-through design e.g. plug or ball, permitting a wire or even an optical probe (borescope) to be used for a cleanliness check. The worst design is a long horizontal suction line, with a rising bend to the compressor. Liquid can collect in the line at low flow rates; this is swept up into a wave when flow is increased. A suction knockout pot as close as possible to the compressor, with drains, level detection, alarm and trip, is the normal solution. If liquid is rarely found, the drain valve may be blanked off. While some compressors can tolerate sucking in a mist of clean liquid with no ill effects (in some cases this is used for inter-stage evaporative cooling) accumulation of liquid must be avoided. Operating practices must ensure that all pipework is fully drained of liquid prior to restart the machines, and the machine itself does not contain liquid from process or internal leakage. </a:t>
            </a:r>
          </a:p>
          <a:p>
            <a:endParaRPr lang="en-US">
              <a:latin typeface="Times" pitchFamily="18" charset="0"/>
            </a:endParaRPr>
          </a:p>
          <a:p>
            <a:r>
              <a:rPr lang="en-US">
                <a:latin typeface="Times" pitchFamily="18" charset="0"/>
              </a:rPr>
              <a:t>The potential for leakage of cooling water into the machine during normal operations is normally low, however during machine shut downs the risk significantly increases. Any liquid ingress into the machine may result in the machine becoming liquid locked with catastrophic results. Operator activity is required to prove the machine clear prior to any reestablishment, and it is good practice to isolate drain down cooling systems during any extended off line period. </a:t>
            </a:r>
          </a:p>
          <a:p>
            <a:endParaRPr lang="en-US">
              <a:latin typeface="Times" pitchFamily="18" charset="0"/>
            </a:endParaRPr>
          </a:p>
          <a:p>
            <a:r>
              <a:rPr lang="en-US">
                <a:latin typeface="Times" pitchFamily="18" charset="0"/>
              </a:rPr>
              <a:t>A gas compressor can be driven backwards e.g. by incorrect electrical connections to the motor. The compressor will run and will compress gas, but the bearings and lubrication system are not intended for reverse running and will be damaged. The shaft driven oil pump, if fitted, may well not work if run backwards.</a:t>
            </a:r>
          </a:p>
        </p:txBody>
      </p:sp>
      <p:sp>
        <p:nvSpPr>
          <p:cNvPr id="22532" name="Slide Number Placeholder 3"/>
          <p:cNvSpPr>
            <a:spLocks noGrp="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06493386-D11D-4287-8B6A-5247D0248599}" type="slidenum">
              <a:rPr kumimoji="0" lang="en-US" sz="1200" b="0" i="0" u="none" strike="noStrike" kern="1200" cap="none" spc="0" normalizeH="0" baseline="0" noProof="0" smtClean="0">
                <a:ln>
                  <a:noFill/>
                </a:ln>
                <a:solidFill>
                  <a:srgbClr val="000000"/>
                </a:solidFill>
                <a:effectLst/>
                <a:uLnTx/>
                <a:uFillTx/>
                <a:latin typeface="Times"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21</a:t>
            </a:fld>
            <a:endParaRPr kumimoji="0" lang="en-US" sz="1200" b="0" i="0" u="none" strike="noStrike" kern="1200" cap="none" spc="0" normalizeH="0" baseline="0" noProof="0">
              <a:ln>
                <a:noFill/>
              </a:ln>
              <a:solidFill>
                <a:srgbClr val="000000"/>
              </a:solidFill>
              <a:effectLst/>
              <a:uLnTx/>
              <a:uFillTx/>
              <a:latin typeface="Times" pitchFamily="18" charset="0"/>
              <a:ea typeface="+mn-ea"/>
              <a:cs typeface="+mn-cs"/>
            </a:endParaRPr>
          </a:p>
        </p:txBody>
      </p:sp>
    </p:spTree>
    <p:extLst>
      <p:ext uri="{BB962C8B-B14F-4D97-AF65-F5344CB8AC3E}">
        <p14:creationId xmlns:p14="http://schemas.microsoft.com/office/powerpoint/2010/main" val="5752703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32500" lnSpcReduction="20000"/>
          </a:bodyPr>
          <a:lstStyle/>
          <a:p>
            <a:pPr>
              <a:defRPr/>
            </a:pPr>
            <a:r>
              <a:rPr lang="en-US" dirty="0"/>
              <a:t>Piston</a:t>
            </a:r>
          </a:p>
          <a:p>
            <a:pPr>
              <a:defRPr/>
            </a:pPr>
            <a:r>
              <a:rPr lang="en-US" dirty="0"/>
              <a:t>Piston rings act to decrease gas leakage</a:t>
            </a:r>
          </a:p>
          <a:p>
            <a:pPr>
              <a:defRPr/>
            </a:pPr>
            <a:r>
              <a:rPr lang="en-US" dirty="0"/>
              <a:t>Piston bands are shaped to create an oil wedge to create a barrier.</a:t>
            </a:r>
          </a:p>
          <a:p>
            <a:pPr>
              <a:defRPr/>
            </a:pPr>
            <a:r>
              <a:rPr lang="en-US" dirty="0"/>
              <a:t>Piston rod, with screw thread fasteners at both ends</a:t>
            </a:r>
          </a:p>
          <a:p>
            <a:pPr>
              <a:defRPr/>
            </a:pPr>
            <a:r>
              <a:rPr lang="en-US" dirty="0"/>
              <a:t>Piston nut</a:t>
            </a:r>
          </a:p>
          <a:p>
            <a:pPr>
              <a:buFontTx/>
              <a:buChar char="-"/>
              <a:defRPr/>
            </a:pPr>
            <a:r>
              <a:rPr lang="en-US" dirty="0"/>
              <a:t>Suction knock-out pots for liquid water or light </a:t>
            </a:r>
            <a:r>
              <a:rPr lang="en-US" dirty="0" err="1"/>
              <a:t>hydorcarbons</a:t>
            </a:r>
            <a:r>
              <a:rPr lang="en-US" dirty="0"/>
              <a:t> that condense out (installed immediately prior to the suction manifold with level detection and drainage)</a:t>
            </a:r>
          </a:p>
          <a:p>
            <a:pPr>
              <a:buFontTx/>
              <a:buChar char="-"/>
              <a:defRPr/>
            </a:pPr>
            <a:r>
              <a:rPr lang="en-US" dirty="0"/>
              <a:t>- intercooler and </a:t>
            </a:r>
            <a:r>
              <a:rPr lang="en-US" dirty="0" err="1"/>
              <a:t>aftercoolers</a:t>
            </a:r>
            <a:r>
              <a:rPr lang="en-US" dirty="0"/>
              <a:t> to cool the discharge gas and drop out liquids and also require knock-out arrangements</a:t>
            </a:r>
          </a:p>
          <a:p>
            <a:pPr>
              <a:buFontTx/>
              <a:buChar char="-"/>
              <a:defRPr/>
            </a:pPr>
            <a:r>
              <a:rPr lang="en-US" dirty="0"/>
              <a:t>- during start-up, discharge gas is often returned to the suction through a recycle valve.  The recycle route should have a cooler.</a:t>
            </a:r>
          </a:p>
          <a:p>
            <a:pPr>
              <a:defRPr/>
            </a:pPr>
            <a:r>
              <a:rPr lang="en-US" dirty="0"/>
              <a:t>Crankshaft</a:t>
            </a:r>
          </a:p>
          <a:p>
            <a:pPr>
              <a:defRPr/>
            </a:pPr>
            <a:r>
              <a:rPr lang="en-US" dirty="0"/>
              <a:t>Crankcase bearing (main bearing)</a:t>
            </a:r>
          </a:p>
          <a:p>
            <a:pPr>
              <a:defRPr/>
            </a:pPr>
            <a:r>
              <a:rPr lang="en-US" dirty="0"/>
              <a:t>Distance piece holds the Pressure packing whose purpose is to seal the long piston and rod system</a:t>
            </a:r>
          </a:p>
          <a:p>
            <a:pPr>
              <a:defRPr/>
            </a:pPr>
            <a:r>
              <a:rPr lang="en-US" dirty="0"/>
              <a:t>Cylinder bore, is typically a sleeve that can be changed, alignment and leveling should be checked periodically</a:t>
            </a:r>
          </a:p>
          <a:p>
            <a:pPr>
              <a:buFontTx/>
              <a:buChar char="-"/>
              <a:defRPr/>
            </a:pPr>
            <a:r>
              <a:rPr lang="en-US" dirty="0"/>
              <a:t>The space between the cylinder liner and cylinder wall is often used as a water cooling jacket.  Which can pose a know risk of leaking cooling water into cylinder bore.</a:t>
            </a:r>
          </a:p>
          <a:p>
            <a:pPr>
              <a:buFontTx/>
              <a:buChar char="-"/>
              <a:defRPr/>
            </a:pPr>
            <a:r>
              <a:rPr lang="en-US" dirty="0"/>
              <a:t>- cylinder and valve layout should promote liquid drainage.</a:t>
            </a:r>
          </a:p>
          <a:p>
            <a:pPr>
              <a:buFontTx/>
              <a:buChar char="-"/>
              <a:defRPr/>
            </a:pPr>
            <a:r>
              <a:rPr lang="en-US" dirty="0"/>
              <a:t>Valves, seat, shutter, springs</a:t>
            </a:r>
          </a:p>
          <a:p>
            <a:pPr>
              <a:defRPr/>
            </a:pPr>
            <a:r>
              <a:rPr lang="en-US" dirty="0"/>
              <a:t>Big end bearing (big end of connecting rod), little end bearing</a:t>
            </a:r>
          </a:p>
          <a:p>
            <a:pPr>
              <a:defRPr/>
            </a:pPr>
            <a:r>
              <a:rPr lang="en-US" dirty="0"/>
              <a:t>Pressure packing seal</a:t>
            </a:r>
          </a:p>
          <a:p>
            <a:pPr>
              <a:defRPr/>
            </a:pPr>
            <a:r>
              <a:rPr lang="en-US" dirty="0"/>
              <a:t>Oil wiper seal (wipes off oil from the crankcase and returns it to the sump, and also acts as a backup seal to the pressure packing)</a:t>
            </a:r>
          </a:p>
          <a:p>
            <a:pPr>
              <a:defRPr/>
            </a:pPr>
            <a:r>
              <a:rPr lang="en-US" dirty="0"/>
              <a:t>Cross head shoe, oil lubricated</a:t>
            </a:r>
          </a:p>
          <a:p>
            <a:pPr>
              <a:defRPr/>
            </a:pPr>
            <a:r>
              <a:rPr lang="en-US" dirty="0"/>
              <a:t>Crankcase atmosphere is air or nitrogen</a:t>
            </a:r>
          </a:p>
          <a:p>
            <a:pPr>
              <a:defRPr/>
            </a:pPr>
            <a:r>
              <a:rPr lang="en-US" dirty="0"/>
              <a:t>May have up to 8 cylinders in pairs.</a:t>
            </a:r>
          </a:p>
          <a:p>
            <a:pPr>
              <a:defRPr/>
            </a:pPr>
            <a:r>
              <a:rPr lang="en-US" dirty="0"/>
              <a:t>Loose or failure of the piston nut</a:t>
            </a:r>
          </a:p>
          <a:p>
            <a:pPr>
              <a:defRPr/>
            </a:pPr>
            <a:r>
              <a:rPr lang="en-US" dirty="0"/>
              <a:t>Loose or failure of cross head nut</a:t>
            </a:r>
          </a:p>
          <a:p>
            <a:pPr>
              <a:defRPr/>
            </a:pPr>
            <a:r>
              <a:rPr lang="en-US" dirty="0"/>
              <a:t> either can lead to piston being driven into the cylinder end or bending a piston rod</a:t>
            </a:r>
          </a:p>
          <a:p>
            <a:pPr>
              <a:defRPr/>
            </a:pPr>
            <a:r>
              <a:rPr lang="en-US" dirty="0"/>
              <a:t>Bent or unsupported piston rod can wreck piston seals.</a:t>
            </a:r>
          </a:p>
          <a:p>
            <a:pPr>
              <a:defRPr/>
            </a:pPr>
            <a:r>
              <a:rPr lang="en-US" dirty="0"/>
              <a:t>- Liquid may condense inside the compressor due to inter-coolers and water cooled cylinder jackets.</a:t>
            </a:r>
          </a:p>
          <a:p>
            <a:pPr>
              <a:defRPr/>
            </a:pPr>
            <a:r>
              <a:rPr lang="en-US" dirty="0"/>
              <a:t>Failure of a valve cover or valve retainer could cause ejection of the valve complete with cover.</a:t>
            </a:r>
          </a:p>
          <a:p>
            <a:pPr>
              <a:defRPr/>
            </a:pPr>
            <a:r>
              <a:rPr lang="en-US" dirty="0"/>
              <a:t>Liquid ingress, moisture carry over, liquid slugs, liquid ingestion: lubrication system should be inhibited while the machine is </a:t>
            </a:r>
            <a:r>
              <a:rPr lang="en-US" dirty="0" err="1"/>
              <a:t>ofline</a:t>
            </a:r>
            <a:r>
              <a:rPr lang="en-US" dirty="0"/>
              <a:t> to avoid a build up of oil. (oil is 3 – 5 bar).  Oil can drip or spray when damaged when can pose risk of fire, toxicity, slip or eyes.</a:t>
            </a:r>
          </a:p>
          <a:p>
            <a:pPr>
              <a:defRPr/>
            </a:pPr>
            <a:r>
              <a:rPr lang="en-US" dirty="0"/>
              <a:t>A change in the process gas composition, caused by a process upset or change in feedstock, can rapidly change the compressor discharge temperature or pressure. Reciprocating compressors are relatively tolerant to composition changes. </a:t>
            </a:r>
          </a:p>
          <a:p>
            <a:pPr>
              <a:defRPr/>
            </a:pPr>
            <a:r>
              <a:rPr lang="en-US" dirty="0"/>
              <a:t>Failed crankshaft bearing can generate significant heat and can ignite oil.  Nitrogen in the crank case can limit exposure to fire, but don’t open the crankcase while hot, or the inrush of air can immediately cause a fire or explosion.</a:t>
            </a:r>
          </a:p>
          <a:p>
            <a:pPr>
              <a:defRPr/>
            </a:pPr>
            <a:r>
              <a:rPr lang="en-US" dirty="0"/>
              <a:t>Mechanical shaft coupling should be checked for misalignment and vibration.  Misalignment waists energy.  For turbine driven compressor, </a:t>
            </a:r>
            <a:r>
              <a:rPr lang="en-US" dirty="0" err="1"/>
              <a:t>overspeed</a:t>
            </a:r>
            <a:r>
              <a:rPr lang="en-US" dirty="0"/>
              <a:t> is a risk of a sheered coupling.</a:t>
            </a:r>
          </a:p>
          <a:p>
            <a:pPr>
              <a:defRPr/>
            </a:pPr>
            <a:r>
              <a:rPr lang="en-US" dirty="0"/>
              <a:t>- Machine failures can be rapid with the loss of balance.  It can quickly lead to loosening of connections and containment bolting.</a:t>
            </a:r>
          </a:p>
          <a:p>
            <a:pPr>
              <a:defRPr/>
            </a:pPr>
            <a:r>
              <a:rPr lang="en-US" dirty="0"/>
              <a:t>- Failure or partial failure of the machine valves will result in gas recycling within the machine. This can cause high temperatures within the machine, the balance of forces within the machine to be disturbed sufficient to cause bearing overload, </a:t>
            </a:r>
            <a:r>
              <a:rPr lang="en-US" dirty="0" err="1"/>
              <a:t>interstage</a:t>
            </a:r>
            <a:r>
              <a:rPr lang="en-US" dirty="0"/>
              <a:t> pressures to be to high, thus lifting </a:t>
            </a:r>
            <a:r>
              <a:rPr lang="en-US" dirty="0" err="1"/>
              <a:t>interstage</a:t>
            </a:r>
            <a:r>
              <a:rPr lang="en-US" dirty="0"/>
              <a:t> relief valves, and the potential for larger back-flow through the machine once shutdown. </a:t>
            </a:r>
          </a:p>
          <a:p>
            <a:pPr>
              <a:buFontTx/>
              <a:buChar char="-"/>
              <a:defRPr/>
            </a:pPr>
            <a:r>
              <a:rPr lang="en-US" dirty="0"/>
              <a:t>Reduction in the capacity of the machine can be achieved by offloading one or more cylinders. Though this can be designed as a normal operating mode, the </a:t>
            </a:r>
            <a:r>
              <a:rPr lang="en-US" dirty="0" err="1"/>
              <a:t>faciltiy</a:t>
            </a:r>
            <a:r>
              <a:rPr lang="en-US" dirty="0"/>
              <a:t> can be available for use during transient operations (start up / shut down). Such options in the machine operation can cause an imbalance of forces, in this case the configuration may only be suitable for short term activity and extending the activity can lead to machine failure. </a:t>
            </a:r>
          </a:p>
          <a:p>
            <a:pPr>
              <a:defRPr/>
            </a:pPr>
            <a:endParaRPr lang="en-US" dirty="0"/>
          </a:p>
          <a:p>
            <a:pPr>
              <a:buFontTx/>
              <a:buChar char="-"/>
              <a:defRPr/>
            </a:pPr>
            <a:r>
              <a:rPr lang="en-US" dirty="0"/>
              <a:t>If a standby compressor is already connected up and under automatic control, load may be shed to it without operator intervention. This is likely to pose negligible risk. If operators feel obliged to bring a spare machine into service quickly, they may take potentially hazardous shortcuts, for example omitting gas purging. If the status of a machine under overhaul is in doubt, and this machine is brought back into service in a hurry, serious risks are being taken. </a:t>
            </a:r>
          </a:p>
          <a:p>
            <a:pPr>
              <a:buFontTx/>
              <a:buChar char="-"/>
              <a:defRPr/>
            </a:pPr>
            <a:endParaRPr lang="en-US" dirty="0"/>
          </a:p>
          <a:p>
            <a:pPr>
              <a:buFontTx/>
              <a:buChar char="-"/>
              <a:defRPr/>
            </a:pPr>
            <a:r>
              <a:rPr lang="en-US" dirty="0"/>
              <a:t>Where the installation is subject to significant motion, for example when under tow or during a storm, the motion may exceed the capabilities of the compressor. The unit may have to be shut down as a precautionary measure; otherwise mechanical damage may be caused. The most sensitive system is likely to be the lubrication oil system; movement or roll angles may interfere with oil distribution &amp; return, or cause spurious level trips. </a:t>
            </a:r>
          </a:p>
          <a:p>
            <a:pPr>
              <a:buFontTx/>
              <a:buChar char="-"/>
              <a:defRPr/>
            </a:pPr>
            <a:endParaRPr lang="en-US" dirty="0"/>
          </a:p>
          <a:p>
            <a:pPr>
              <a:buFontTx/>
              <a:buChar char="-"/>
              <a:defRPr/>
            </a:pPr>
            <a:r>
              <a:rPr lang="en-US" dirty="0" err="1"/>
              <a:t>Recips</a:t>
            </a:r>
            <a:r>
              <a:rPr lang="en-US" dirty="0"/>
              <a:t> are not good for emergency duty as they require operator checks and attention during start, for example liquid in suction line.</a:t>
            </a:r>
          </a:p>
          <a:p>
            <a:pPr>
              <a:buFontTx/>
              <a:buChar char="-"/>
              <a:defRPr/>
            </a:pPr>
            <a:endParaRPr lang="en-US" dirty="0"/>
          </a:p>
          <a:p>
            <a:pPr>
              <a:buFontTx/>
              <a:buChar char="-"/>
              <a:defRPr/>
            </a:pPr>
            <a:r>
              <a:rPr lang="en-US" dirty="0"/>
              <a:t>- crankcase must be very stiff since it provides support for all of the working motion.</a:t>
            </a:r>
          </a:p>
          <a:p>
            <a:pPr>
              <a:buFontTx/>
              <a:buChar char="-"/>
              <a:defRPr/>
            </a:pPr>
            <a:endParaRPr lang="en-US" dirty="0"/>
          </a:p>
          <a:p>
            <a:pPr>
              <a:buFontTx/>
              <a:buChar char="-"/>
              <a:defRPr/>
            </a:pPr>
            <a:r>
              <a:rPr lang="en-US" dirty="0"/>
              <a:t>- if you have 4 cylinders, means for throws, </a:t>
            </a:r>
          </a:p>
          <a:p>
            <a:pPr>
              <a:buFontTx/>
              <a:buChar char="-"/>
              <a:defRPr/>
            </a:pPr>
            <a:endParaRPr lang="en-US" dirty="0"/>
          </a:p>
          <a:p>
            <a:pPr>
              <a:buFontTx/>
              <a:buChar char="-"/>
              <a:defRPr/>
            </a:pPr>
            <a:r>
              <a:rPr lang="en-US" dirty="0"/>
              <a:t>- passages in the crankshaft and connecting rods provide continuous pressure fed lubrication.</a:t>
            </a:r>
          </a:p>
          <a:p>
            <a:pPr>
              <a:buFontTx/>
              <a:buChar char="-"/>
              <a:defRPr/>
            </a:pPr>
            <a:endParaRPr lang="en-US" dirty="0"/>
          </a:p>
          <a:p>
            <a:pPr>
              <a:buFontTx/>
              <a:buChar char="-"/>
              <a:defRPr/>
            </a:pPr>
            <a:r>
              <a:rPr lang="en-US" dirty="0"/>
              <a:t>Often overlooked parameters:</a:t>
            </a:r>
          </a:p>
          <a:p>
            <a:pPr>
              <a:defRPr/>
            </a:pPr>
            <a:r>
              <a:rPr lang="en-US" dirty="0"/>
              <a:t>flow control</a:t>
            </a:r>
          </a:p>
          <a:p>
            <a:pPr>
              <a:defRPr/>
            </a:pPr>
            <a:r>
              <a:rPr lang="en-US" dirty="0"/>
              <a:t>Suction pressure</a:t>
            </a:r>
          </a:p>
          <a:p>
            <a:pPr>
              <a:defRPr/>
            </a:pPr>
            <a:r>
              <a:rPr lang="en-US" dirty="0"/>
              <a:t>Discharge pressure</a:t>
            </a:r>
          </a:p>
          <a:p>
            <a:pPr>
              <a:defRPr/>
            </a:pPr>
            <a:r>
              <a:rPr lang="en-US" dirty="0"/>
              <a:t>Speed</a:t>
            </a:r>
          </a:p>
          <a:p>
            <a:pPr>
              <a:defRPr/>
            </a:pPr>
            <a:r>
              <a:rPr lang="en-US" dirty="0"/>
              <a:t>Suction and discharge throttle valve control</a:t>
            </a:r>
          </a:p>
          <a:p>
            <a:pPr>
              <a:defRPr/>
            </a:pPr>
            <a:r>
              <a:rPr lang="en-US" dirty="0"/>
              <a:t>Rod reversal is required to ensure to ensure bearing lubrication</a:t>
            </a:r>
          </a:p>
          <a:p>
            <a:pPr>
              <a:defRPr/>
            </a:pPr>
            <a:r>
              <a:rPr lang="en-US" dirty="0"/>
              <a:t>Power consumption</a:t>
            </a:r>
          </a:p>
          <a:p>
            <a:pPr>
              <a:defRPr/>
            </a:pPr>
            <a:r>
              <a:rPr lang="en-US" dirty="0" err="1"/>
              <a:t>Lbrication</a:t>
            </a:r>
            <a:r>
              <a:rPr lang="en-US" dirty="0"/>
              <a:t> pressure, flow and temperature</a:t>
            </a:r>
          </a:p>
          <a:p>
            <a:pPr>
              <a:defRPr/>
            </a:pPr>
            <a:endParaRPr lang="en-US" dirty="0"/>
          </a:p>
          <a:p>
            <a:pPr>
              <a:buFontTx/>
              <a:buChar char="-"/>
              <a:defRPr/>
            </a:pPr>
            <a:endParaRPr lang="en-US" dirty="0"/>
          </a:p>
          <a:p>
            <a:pPr>
              <a:buFontTx/>
              <a:buChar char="-"/>
              <a:defRPr/>
            </a:pPr>
            <a:endParaRPr lang="en-US" dirty="0"/>
          </a:p>
        </p:txBody>
      </p:sp>
      <p:sp>
        <p:nvSpPr>
          <p:cNvPr id="23556" name="Slide Number Placeholder 3"/>
          <p:cNvSpPr>
            <a:spLocks noGrp="1"/>
          </p:cNvSpPr>
          <p:nvPr>
            <p:ph type="sldNum" sz="quarter" idx="5"/>
          </p:nvPr>
        </p:nvSpPr>
        <p:spPr>
          <a:noFill/>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E00926E8-17AA-4F6E-A236-6F8737B6E88F}" type="slidenum">
              <a:rPr kumimoji="0" lang="en-US" sz="1200" b="0" i="0" u="none" strike="noStrike" kern="1200" cap="none" spc="0" normalizeH="0" baseline="0" noProof="0" smtClean="0">
                <a:ln>
                  <a:noFill/>
                </a:ln>
                <a:solidFill>
                  <a:srgbClr val="000000"/>
                </a:solidFill>
                <a:effectLst/>
                <a:uLnTx/>
                <a:uFillTx/>
                <a:latin typeface="Times"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22</a:t>
            </a:fld>
            <a:endParaRPr kumimoji="0" lang="en-US" sz="1200" b="0" i="0" u="none" strike="noStrike" kern="1200" cap="none" spc="0" normalizeH="0" baseline="0" noProof="0">
              <a:ln>
                <a:noFill/>
              </a:ln>
              <a:solidFill>
                <a:srgbClr val="000000"/>
              </a:solidFill>
              <a:effectLst/>
              <a:uLnTx/>
              <a:uFillTx/>
              <a:latin typeface="Times" pitchFamily="18" charset="0"/>
              <a:ea typeface="+mn-ea"/>
              <a:cs typeface="+mn-cs"/>
            </a:endParaRPr>
          </a:p>
        </p:txBody>
      </p:sp>
    </p:spTree>
    <p:extLst>
      <p:ext uri="{BB962C8B-B14F-4D97-AF65-F5344CB8AC3E}">
        <p14:creationId xmlns:p14="http://schemas.microsoft.com/office/powerpoint/2010/main" val="97346510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8619F04-B0E3-46A9-9543-198EFA19A107}" type="datetime1">
              <a:rPr lang="en-US" smtClean="0"/>
              <a:t>2/21/2018</a:t>
            </a:fld>
            <a:endParaRPr lang="en-US" dirty="0"/>
          </a:p>
        </p:txBody>
      </p:sp>
      <p:sp>
        <p:nvSpPr>
          <p:cNvPr id="5" name="Footer Placeholder 4"/>
          <p:cNvSpPr>
            <a:spLocks noGrp="1"/>
          </p:cNvSpPr>
          <p:nvPr>
            <p:ph type="ftr" sz="quarter" idx="11"/>
          </p:nvPr>
        </p:nvSpPr>
        <p:spPr/>
        <p:txBody>
          <a:bodyPr/>
          <a:lstStyle/>
          <a:p>
            <a:r>
              <a:rPr lang="en-US"/>
              <a:t>ICC Process Operations             ENGT-1220 Rev A</a:t>
            </a:r>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46CC02D-381A-4023-A534-6BC0C75A5A2D}" type="datetime1">
              <a:rPr lang="en-US" smtClean="0"/>
              <a:t>2/21/2018</a:t>
            </a:fld>
            <a:endParaRPr lang="en-US" dirty="0"/>
          </a:p>
        </p:txBody>
      </p:sp>
      <p:sp>
        <p:nvSpPr>
          <p:cNvPr id="6" name="Footer Placeholder 5"/>
          <p:cNvSpPr>
            <a:spLocks noGrp="1"/>
          </p:cNvSpPr>
          <p:nvPr>
            <p:ph type="ftr" sz="quarter" idx="11"/>
          </p:nvPr>
        </p:nvSpPr>
        <p:spPr/>
        <p:txBody>
          <a:bodyPr/>
          <a:lstStyle/>
          <a:p>
            <a:r>
              <a:rPr lang="en-US"/>
              <a:t>ICC Process Operations             ENGT-1220 Rev A</a:t>
            </a:r>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C2C34D2-4CDA-44C5-A668-C6AC623C1469}" type="datetime1">
              <a:rPr lang="en-US" smtClean="0"/>
              <a:t>2/21/2018</a:t>
            </a:fld>
            <a:endParaRPr lang="en-US" dirty="0"/>
          </a:p>
        </p:txBody>
      </p:sp>
      <p:sp>
        <p:nvSpPr>
          <p:cNvPr id="6" name="Footer Placeholder 5"/>
          <p:cNvSpPr>
            <a:spLocks noGrp="1"/>
          </p:cNvSpPr>
          <p:nvPr>
            <p:ph type="ftr" sz="quarter" idx="11"/>
          </p:nvPr>
        </p:nvSpPr>
        <p:spPr/>
        <p:txBody>
          <a:bodyPr/>
          <a:lstStyle/>
          <a:p>
            <a:r>
              <a:rPr lang="en-US"/>
              <a:t>ICC Process Operations             ENGT-1220 Rev A</a:t>
            </a:r>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8A77802-BBCB-4507-9880-40282E39EEE0}" type="datetime1">
              <a:rPr lang="en-US" smtClean="0"/>
              <a:t>2/21/2018</a:t>
            </a:fld>
            <a:endParaRPr lang="en-US" dirty="0"/>
          </a:p>
        </p:txBody>
      </p:sp>
      <p:sp>
        <p:nvSpPr>
          <p:cNvPr id="6" name="Footer Placeholder 5"/>
          <p:cNvSpPr>
            <a:spLocks noGrp="1"/>
          </p:cNvSpPr>
          <p:nvPr>
            <p:ph type="ftr" sz="quarter" idx="11"/>
          </p:nvPr>
        </p:nvSpPr>
        <p:spPr/>
        <p:txBody>
          <a:bodyPr/>
          <a:lstStyle/>
          <a:p>
            <a:r>
              <a:rPr lang="en-US"/>
              <a:t>ICC Process Operations             ENGT-1220 Rev A</a:t>
            </a:r>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1A6F033-D1F2-4C98-8D04-26195FF33FF0}" type="datetime1">
              <a:rPr lang="en-US" smtClean="0"/>
              <a:t>2/21/2018</a:t>
            </a:fld>
            <a:endParaRPr lang="en-US" dirty="0"/>
          </a:p>
        </p:txBody>
      </p:sp>
      <p:sp>
        <p:nvSpPr>
          <p:cNvPr id="6" name="Footer Placeholder 5"/>
          <p:cNvSpPr>
            <a:spLocks noGrp="1"/>
          </p:cNvSpPr>
          <p:nvPr>
            <p:ph type="ftr" sz="quarter" idx="11"/>
          </p:nvPr>
        </p:nvSpPr>
        <p:spPr/>
        <p:txBody>
          <a:bodyPr/>
          <a:lstStyle/>
          <a:p>
            <a:r>
              <a:rPr lang="en-US"/>
              <a:t>ICC Process Operations             ENGT-1220 Rev A</a:t>
            </a:r>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3DBC7890-F5C8-458A-BD1B-ECCFF574B186}" type="datetime1">
              <a:rPr lang="en-US" smtClean="0"/>
              <a:t>2/21/2018</a:t>
            </a:fld>
            <a:endParaRPr lang="en-US" dirty="0"/>
          </a:p>
        </p:txBody>
      </p:sp>
      <p:sp>
        <p:nvSpPr>
          <p:cNvPr id="4" name="Footer Placeholder 3"/>
          <p:cNvSpPr>
            <a:spLocks noGrp="1"/>
          </p:cNvSpPr>
          <p:nvPr>
            <p:ph type="ftr" sz="quarter" idx="11"/>
          </p:nvPr>
        </p:nvSpPr>
        <p:spPr/>
        <p:txBody>
          <a:bodyPr/>
          <a:lstStyle/>
          <a:p>
            <a:r>
              <a:rPr lang="en-US"/>
              <a:t>ICC Process Operations             ENGT-1220 Rev A</a:t>
            </a:r>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7E0A612B-6BFB-4F42-9711-FA18C6C9B6F4}" type="datetime1">
              <a:rPr lang="en-US" smtClean="0"/>
              <a:t>2/21/2018</a:t>
            </a:fld>
            <a:endParaRPr lang="en-US" dirty="0"/>
          </a:p>
        </p:txBody>
      </p:sp>
      <p:sp>
        <p:nvSpPr>
          <p:cNvPr id="4" name="Footer Placeholder 3"/>
          <p:cNvSpPr>
            <a:spLocks noGrp="1"/>
          </p:cNvSpPr>
          <p:nvPr>
            <p:ph type="ftr" sz="quarter" idx="11"/>
          </p:nvPr>
        </p:nvSpPr>
        <p:spPr/>
        <p:txBody>
          <a:bodyPr/>
          <a:lstStyle/>
          <a:p>
            <a:r>
              <a:rPr lang="en-US"/>
              <a:t>ICC Process Operations             ENGT-1220 Rev A</a:t>
            </a:r>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F72932-5F8F-4B19-AA85-D182C1CD1C81}" type="datetime1">
              <a:rPr lang="en-US" smtClean="0"/>
              <a:t>2/21/2018</a:t>
            </a:fld>
            <a:endParaRPr lang="en-US" dirty="0"/>
          </a:p>
        </p:txBody>
      </p:sp>
      <p:sp>
        <p:nvSpPr>
          <p:cNvPr id="5" name="Footer Placeholder 4"/>
          <p:cNvSpPr>
            <a:spLocks noGrp="1"/>
          </p:cNvSpPr>
          <p:nvPr>
            <p:ph type="ftr" sz="quarter" idx="11"/>
          </p:nvPr>
        </p:nvSpPr>
        <p:spPr/>
        <p:txBody>
          <a:bodyPr/>
          <a:lstStyle/>
          <a:p>
            <a:r>
              <a:rPr lang="en-US"/>
              <a:t>ICC Process Operations             ENGT-1220 Rev A</a:t>
            </a:r>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6C8E39-A283-4A0D-9FCB-D8CE4836F1C8}" type="datetime1">
              <a:rPr lang="en-US" smtClean="0"/>
              <a:t>2/21/2018</a:t>
            </a:fld>
            <a:endParaRPr lang="en-US" dirty="0"/>
          </a:p>
        </p:txBody>
      </p:sp>
      <p:sp>
        <p:nvSpPr>
          <p:cNvPr id="5" name="Footer Placeholder 4"/>
          <p:cNvSpPr>
            <a:spLocks noGrp="1"/>
          </p:cNvSpPr>
          <p:nvPr>
            <p:ph type="ftr" sz="quarter" idx="11"/>
          </p:nvPr>
        </p:nvSpPr>
        <p:spPr/>
        <p:txBody>
          <a:bodyPr/>
          <a:lstStyle/>
          <a:p>
            <a:r>
              <a:rPr lang="en-US"/>
              <a:t>ICC Process Operations             ENGT-1220 Rev A</a:t>
            </a:r>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026" descr="process management"/>
          <p:cNvPicPr>
            <a:picLocks noChangeAspect="1" noChangeArrowheads="1"/>
          </p:cNvPicPr>
          <p:nvPr/>
        </p:nvPicPr>
        <p:blipFill>
          <a:blip r:embed="rId2" cstate="print"/>
          <a:srcRect/>
          <a:stretch>
            <a:fillRect/>
          </a:stretch>
        </p:blipFill>
        <p:spPr bwMode="auto">
          <a:xfrm>
            <a:off x="7780867" y="4700588"/>
            <a:ext cx="3310467" cy="1662112"/>
          </a:xfrm>
          <a:prstGeom prst="rect">
            <a:avLst/>
          </a:prstGeom>
          <a:noFill/>
          <a:ln w="9525">
            <a:noFill/>
            <a:miter lim="800000"/>
            <a:headEnd/>
            <a:tailEnd/>
          </a:ln>
        </p:spPr>
      </p:pic>
      <p:sp>
        <p:nvSpPr>
          <p:cNvPr id="5" name="Line 1029"/>
          <p:cNvSpPr>
            <a:spLocks noChangeShapeType="1"/>
          </p:cNvSpPr>
          <p:nvPr/>
        </p:nvSpPr>
        <p:spPr bwMode="auto">
          <a:xfrm>
            <a:off x="0" y="2557463"/>
            <a:ext cx="10746317" cy="0"/>
          </a:xfrm>
          <a:prstGeom prst="line">
            <a:avLst/>
          </a:prstGeom>
          <a:noFill/>
          <a:ln w="9525">
            <a:solidFill>
              <a:schemeClr val="hlink"/>
            </a:solidFill>
            <a:round/>
            <a:headEnd/>
            <a:tailEnd/>
          </a:ln>
          <a:effectLst/>
        </p:spPr>
        <p:txBody>
          <a:bodyPr wrap="none" anchor="ctr"/>
          <a:lstStyle/>
          <a:p>
            <a:pPr>
              <a:defRPr/>
            </a:pPr>
            <a:endParaRPr lang="en-US" sz="1800"/>
          </a:p>
        </p:txBody>
      </p:sp>
      <p:sp>
        <p:nvSpPr>
          <p:cNvPr id="6" name="Line 1030"/>
          <p:cNvSpPr>
            <a:spLocks noChangeShapeType="1"/>
          </p:cNvSpPr>
          <p:nvPr/>
        </p:nvSpPr>
        <p:spPr bwMode="auto">
          <a:xfrm>
            <a:off x="2605617" y="0"/>
            <a:ext cx="0" cy="3436938"/>
          </a:xfrm>
          <a:prstGeom prst="line">
            <a:avLst/>
          </a:prstGeom>
          <a:noFill/>
          <a:ln w="9525">
            <a:solidFill>
              <a:schemeClr val="hlink"/>
            </a:solidFill>
            <a:round/>
            <a:headEnd/>
            <a:tailEnd/>
          </a:ln>
          <a:effectLst/>
        </p:spPr>
        <p:txBody>
          <a:bodyPr wrap="none" anchor="ctr"/>
          <a:lstStyle/>
          <a:p>
            <a:pPr>
              <a:defRPr/>
            </a:pPr>
            <a:endParaRPr lang="en-US" sz="1800"/>
          </a:p>
        </p:txBody>
      </p:sp>
      <p:sp>
        <p:nvSpPr>
          <p:cNvPr id="455683" name="Rectangle 1027"/>
          <p:cNvSpPr>
            <a:spLocks noGrp="1" noChangeArrowheads="1"/>
          </p:cNvSpPr>
          <p:nvPr>
            <p:ph type="ctrTitle"/>
          </p:nvPr>
        </p:nvSpPr>
        <p:spPr>
          <a:xfrm>
            <a:off x="2726267" y="1447800"/>
            <a:ext cx="7315200" cy="1168400"/>
          </a:xfrm>
          <a:effectLst/>
        </p:spPr>
        <p:txBody>
          <a:bodyPr/>
          <a:lstStyle>
            <a:lvl1pPr>
              <a:lnSpc>
                <a:spcPct val="75000"/>
              </a:lnSpc>
              <a:defRPr sz="4000"/>
            </a:lvl1pPr>
          </a:lstStyle>
          <a:p>
            <a:r>
              <a:rPr lang="en-US"/>
              <a:t>Click to edit Master title style</a:t>
            </a:r>
          </a:p>
        </p:txBody>
      </p:sp>
      <p:sp>
        <p:nvSpPr>
          <p:cNvPr id="455684" name="Rectangle 1028"/>
          <p:cNvSpPr>
            <a:spLocks noGrp="1" noChangeArrowheads="1"/>
          </p:cNvSpPr>
          <p:nvPr>
            <p:ph type="subTitle" idx="1"/>
          </p:nvPr>
        </p:nvSpPr>
        <p:spPr>
          <a:xfrm>
            <a:off x="2743200" y="2692400"/>
            <a:ext cx="7433733" cy="1651000"/>
          </a:xfrm>
        </p:spPr>
        <p:txBody>
          <a:bodyPr/>
          <a:lstStyle>
            <a:lvl1pPr marL="0" indent="0">
              <a:buFont typeface="Wingdings" pitchFamily="2" charset="2"/>
              <a:buNone/>
              <a:defRPr/>
            </a:lvl1pPr>
          </a:lstStyle>
          <a:p>
            <a:r>
              <a:rPr lang="en-US"/>
              <a:t>Click to edit Master </a:t>
            </a:r>
            <a:br>
              <a:rPr lang="en-US"/>
            </a:br>
            <a:r>
              <a:rPr lang="en-US"/>
              <a:t>subtitle style</a:t>
            </a:r>
          </a:p>
        </p:txBody>
      </p:sp>
    </p:spTree>
    <p:extLst>
      <p:ext uri="{BB962C8B-B14F-4D97-AF65-F5344CB8AC3E}">
        <p14:creationId xmlns:p14="http://schemas.microsoft.com/office/powerpoint/2010/main" val="299400172"/>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37734852"/>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3035D4B-A8FE-403F-8CB7-A92AE7D3C9A3}" type="datetime1">
              <a:rPr lang="en-US" smtClean="0"/>
              <a:t>2/21/2018</a:t>
            </a:fld>
            <a:endParaRPr lang="en-US" dirty="0"/>
          </a:p>
        </p:txBody>
      </p:sp>
      <p:sp>
        <p:nvSpPr>
          <p:cNvPr id="5" name="Footer Placeholder 4"/>
          <p:cNvSpPr>
            <a:spLocks noGrp="1"/>
          </p:cNvSpPr>
          <p:nvPr>
            <p:ph type="ftr" sz="quarter" idx="11"/>
          </p:nvPr>
        </p:nvSpPr>
        <p:spPr/>
        <p:txBody>
          <a:bodyPr/>
          <a:lstStyle/>
          <a:p>
            <a:r>
              <a:rPr lang="en-US"/>
              <a:t>ICC Process Operations             ENGT-1220 Rev A</a:t>
            </a:r>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4073916218"/>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62000" y="1206500"/>
            <a:ext cx="5461000" cy="4546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426200" y="1206500"/>
            <a:ext cx="5461000" cy="4546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18972946"/>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68357756"/>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38167452"/>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4401021"/>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233619629"/>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232994378"/>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82319123"/>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32900" y="406400"/>
            <a:ext cx="2853267" cy="53467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73100" y="406400"/>
            <a:ext cx="8356600" cy="53467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06764969"/>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82393D3-C3D1-4C02-9667-5E166A73D545}" type="datetime1">
              <a:rPr lang="en-US" smtClean="0"/>
              <a:t>2/21/2018</a:t>
            </a:fld>
            <a:endParaRPr lang="en-US" dirty="0"/>
          </a:p>
        </p:txBody>
      </p:sp>
      <p:sp>
        <p:nvSpPr>
          <p:cNvPr id="5" name="Footer Placeholder 4"/>
          <p:cNvSpPr>
            <a:spLocks noGrp="1"/>
          </p:cNvSpPr>
          <p:nvPr>
            <p:ph type="ftr" sz="quarter" idx="11"/>
          </p:nvPr>
        </p:nvSpPr>
        <p:spPr/>
        <p:txBody>
          <a:bodyPr/>
          <a:lstStyle/>
          <a:p>
            <a:r>
              <a:rPr lang="en-US"/>
              <a:t>ICC Process Operations             ENGT-1220 Rev A</a:t>
            </a:r>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EC98A35-8D8F-4057-8A73-833E6CD57F7C}" type="datetime1">
              <a:rPr lang="en-US" smtClean="0"/>
              <a:t>2/21/2018</a:t>
            </a:fld>
            <a:endParaRPr lang="en-US" dirty="0"/>
          </a:p>
        </p:txBody>
      </p:sp>
      <p:sp>
        <p:nvSpPr>
          <p:cNvPr id="6" name="Footer Placeholder 5"/>
          <p:cNvSpPr>
            <a:spLocks noGrp="1"/>
          </p:cNvSpPr>
          <p:nvPr>
            <p:ph type="ftr" sz="quarter" idx="11"/>
          </p:nvPr>
        </p:nvSpPr>
        <p:spPr/>
        <p:txBody>
          <a:bodyPr/>
          <a:lstStyle/>
          <a:p>
            <a:r>
              <a:rPr lang="en-US"/>
              <a:t>ICC Process Operations             ENGT-1220 Rev A</a:t>
            </a:r>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BBBA86D-6C49-4362-BB69-D24F679D3264}" type="datetime1">
              <a:rPr lang="en-US" smtClean="0"/>
              <a:t>2/21/2018</a:t>
            </a:fld>
            <a:endParaRPr lang="en-US" dirty="0"/>
          </a:p>
        </p:txBody>
      </p:sp>
      <p:sp>
        <p:nvSpPr>
          <p:cNvPr id="8" name="Footer Placeholder 7"/>
          <p:cNvSpPr>
            <a:spLocks noGrp="1"/>
          </p:cNvSpPr>
          <p:nvPr>
            <p:ph type="ftr" sz="quarter" idx="11"/>
          </p:nvPr>
        </p:nvSpPr>
        <p:spPr/>
        <p:txBody>
          <a:bodyPr/>
          <a:lstStyle/>
          <a:p>
            <a:r>
              <a:rPr lang="en-US"/>
              <a:t>ICC Process Operations             ENGT-1220 Rev A</a:t>
            </a:r>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5209658-E71B-419C-A8A0-BA52EEE60A44}" type="datetime1">
              <a:rPr lang="en-US" smtClean="0"/>
              <a:t>2/21/2018</a:t>
            </a:fld>
            <a:endParaRPr lang="en-US" dirty="0"/>
          </a:p>
        </p:txBody>
      </p:sp>
      <p:sp>
        <p:nvSpPr>
          <p:cNvPr id="4" name="Footer Placeholder 3"/>
          <p:cNvSpPr>
            <a:spLocks noGrp="1"/>
          </p:cNvSpPr>
          <p:nvPr>
            <p:ph type="ftr" sz="quarter" idx="11"/>
          </p:nvPr>
        </p:nvSpPr>
        <p:spPr/>
        <p:txBody>
          <a:bodyPr/>
          <a:lstStyle/>
          <a:p>
            <a:r>
              <a:rPr lang="en-US"/>
              <a:t>ICC Process Operations             ENGT-1220 Rev A</a:t>
            </a:r>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2CE94C0A-5B1C-4A79-B699-68014B7F348C}" type="datetime1">
              <a:rPr lang="en-US" smtClean="0"/>
              <a:t>2/21/2018</a:t>
            </a:fld>
            <a:endParaRPr lang="en-US" dirty="0"/>
          </a:p>
        </p:txBody>
      </p:sp>
      <p:sp>
        <p:nvSpPr>
          <p:cNvPr id="3" name="Footer Placeholder 2"/>
          <p:cNvSpPr>
            <a:spLocks noGrp="1"/>
          </p:cNvSpPr>
          <p:nvPr>
            <p:ph type="ftr" sz="quarter" idx="11"/>
          </p:nvPr>
        </p:nvSpPr>
        <p:spPr/>
        <p:txBody>
          <a:bodyPr/>
          <a:lstStyle/>
          <a:p>
            <a:r>
              <a:rPr lang="en-US"/>
              <a:t>ICC Process Operations             ENGT-1220 Rev A</a:t>
            </a:r>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18172D1-352C-4832-9A71-2BFF700C9690}" type="datetime1">
              <a:rPr lang="en-US" smtClean="0"/>
              <a:t>2/21/2018</a:t>
            </a:fld>
            <a:endParaRPr lang="en-US" dirty="0"/>
          </a:p>
        </p:txBody>
      </p:sp>
      <p:sp>
        <p:nvSpPr>
          <p:cNvPr id="6" name="Footer Placeholder 5"/>
          <p:cNvSpPr>
            <a:spLocks noGrp="1"/>
          </p:cNvSpPr>
          <p:nvPr>
            <p:ph type="ftr" sz="quarter" idx="11"/>
          </p:nvPr>
        </p:nvSpPr>
        <p:spPr/>
        <p:txBody>
          <a:bodyPr/>
          <a:lstStyle/>
          <a:p>
            <a:r>
              <a:rPr lang="en-US"/>
              <a:t>ICC Process Operations             ENGT-1220 Rev A</a:t>
            </a:r>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8B93C32-3DAE-4690-8799-1DDD53B5F98E}" type="datetime1">
              <a:rPr lang="en-US" smtClean="0"/>
              <a:t>2/21/2018</a:t>
            </a:fld>
            <a:endParaRPr lang="en-US" dirty="0"/>
          </a:p>
        </p:txBody>
      </p:sp>
      <p:sp>
        <p:nvSpPr>
          <p:cNvPr id="6" name="Footer Placeholder 5"/>
          <p:cNvSpPr>
            <a:spLocks noGrp="1"/>
          </p:cNvSpPr>
          <p:nvPr>
            <p:ph type="ftr" sz="quarter" idx="11"/>
          </p:nvPr>
        </p:nvSpPr>
        <p:spPr/>
        <p:txBody>
          <a:bodyPr/>
          <a:lstStyle/>
          <a:p>
            <a:r>
              <a:rPr lang="en-US"/>
              <a:t>ICC Process Operations             ENGT-1220 Rev A</a:t>
            </a:r>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image" Target="../media/image4.jpeg"/><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C35B4314-9E40-4187-AF9F-E7CB2123CF70}" type="datetime1">
              <a:rPr lang="en-US" smtClean="0"/>
              <a:t>2/21/2018</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r>
              <a:rPr lang="en-US"/>
              <a:t>ICC Process Operations             ENGT-1220 Rev A</a:t>
            </a:r>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hf hdr="0"/>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process management"/>
          <p:cNvPicPr>
            <a:picLocks noChangeAspect="1" noChangeArrowheads="1"/>
          </p:cNvPicPr>
          <p:nvPr/>
        </p:nvPicPr>
        <p:blipFill>
          <a:blip r:embed="rId13" cstate="print"/>
          <a:srcRect/>
          <a:stretch>
            <a:fillRect/>
          </a:stretch>
        </p:blipFill>
        <p:spPr bwMode="auto">
          <a:xfrm>
            <a:off x="9541934" y="5543550"/>
            <a:ext cx="2328333" cy="1168400"/>
          </a:xfrm>
          <a:prstGeom prst="rect">
            <a:avLst/>
          </a:prstGeom>
          <a:noFill/>
          <a:ln w="9525">
            <a:noFill/>
            <a:miter lim="800000"/>
            <a:headEnd/>
            <a:tailEnd/>
          </a:ln>
        </p:spPr>
      </p:pic>
      <p:sp>
        <p:nvSpPr>
          <p:cNvPr id="454659" name="Rectangle 3"/>
          <p:cNvSpPr>
            <a:spLocks noGrp="1" noChangeArrowheads="1"/>
          </p:cNvSpPr>
          <p:nvPr>
            <p:ph type="title"/>
          </p:nvPr>
        </p:nvSpPr>
        <p:spPr bwMode="auto">
          <a:xfrm>
            <a:off x="673100" y="406400"/>
            <a:ext cx="11413067" cy="723900"/>
          </a:xfrm>
          <a:prstGeom prst="rect">
            <a:avLst/>
          </a:prstGeom>
          <a:noFill/>
          <a:ln w="9525">
            <a:noFill/>
            <a:miter lim="800000"/>
            <a:headEnd/>
            <a:tailEnd/>
          </a:ln>
          <a:effectLst>
            <a:outerShdw dist="35921" dir="2700000" algn="ctr" rotWithShape="0">
              <a:schemeClr val="bg1"/>
            </a:outerShdw>
          </a:effectLst>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1028" name="Rectangle 4"/>
          <p:cNvSpPr>
            <a:spLocks noGrp="1" noChangeArrowheads="1"/>
          </p:cNvSpPr>
          <p:nvPr>
            <p:ph type="body" idx="1"/>
          </p:nvPr>
        </p:nvSpPr>
        <p:spPr bwMode="auto">
          <a:xfrm>
            <a:off x="762000" y="1206500"/>
            <a:ext cx="11125200" cy="4546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54661" name="Line 5"/>
          <p:cNvSpPr>
            <a:spLocks noChangeShapeType="1"/>
          </p:cNvSpPr>
          <p:nvPr/>
        </p:nvSpPr>
        <p:spPr bwMode="auto">
          <a:xfrm flipV="1">
            <a:off x="626533" y="0"/>
            <a:ext cx="0" cy="6057900"/>
          </a:xfrm>
          <a:prstGeom prst="line">
            <a:avLst/>
          </a:prstGeom>
          <a:noFill/>
          <a:ln w="9525">
            <a:solidFill>
              <a:schemeClr val="hlink"/>
            </a:solidFill>
            <a:round/>
            <a:headEnd/>
            <a:tailEnd/>
          </a:ln>
          <a:effectLst/>
        </p:spPr>
        <p:txBody>
          <a:bodyPr wrap="none" anchor="ctr"/>
          <a:lstStyle/>
          <a:p>
            <a:pPr>
              <a:defRPr/>
            </a:pPr>
            <a:endParaRPr lang="en-US" sz="1800"/>
          </a:p>
        </p:txBody>
      </p:sp>
      <p:sp>
        <p:nvSpPr>
          <p:cNvPr id="454662" name="Line 6"/>
          <p:cNvSpPr>
            <a:spLocks noChangeShapeType="1"/>
          </p:cNvSpPr>
          <p:nvPr/>
        </p:nvSpPr>
        <p:spPr bwMode="auto">
          <a:xfrm>
            <a:off x="0" y="1087438"/>
            <a:ext cx="11633200" cy="0"/>
          </a:xfrm>
          <a:prstGeom prst="line">
            <a:avLst/>
          </a:prstGeom>
          <a:noFill/>
          <a:ln w="9525">
            <a:solidFill>
              <a:schemeClr val="hlink"/>
            </a:solidFill>
            <a:round/>
            <a:headEnd/>
            <a:tailEnd/>
          </a:ln>
          <a:effectLst/>
        </p:spPr>
        <p:txBody>
          <a:bodyPr wrap="none" anchor="ctr"/>
          <a:lstStyle/>
          <a:p>
            <a:pPr>
              <a:defRPr/>
            </a:pPr>
            <a:endParaRPr lang="en-US" sz="1800"/>
          </a:p>
        </p:txBody>
      </p:sp>
    </p:spTree>
    <p:extLst>
      <p:ext uri="{BB962C8B-B14F-4D97-AF65-F5344CB8AC3E}">
        <p14:creationId xmlns:p14="http://schemas.microsoft.com/office/powerpoint/2010/main" val="1365760429"/>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transition/>
  <p:hf hdr="0"/>
  <p:txStyles>
    <p:titleStyle>
      <a:lvl1pPr algn="l" rtl="0" eaLnBrk="0" fontAlgn="base" hangingPunct="0">
        <a:lnSpc>
          <a:spcPct val="85000"/>
        </a:lnSpc>
        <a:spcBef>
          <a:spcPct val="0"/>
        </a:spcBef>
        <a:spcAft>
          <a:spcPct val="0"/>
        </a:spcAft>
        <a:defRPr sz="3200" b="1" i="1">
          <a:solidFill>
            <a:schemeClr val="tx1"/>
          </a:solidFill>
          <a:effectLst>
            <a:outerShdw blurRad="38100" dist="38100" dir="2700000" algn="tl">
              <a:srgbClr val="C0C0C0"/>
            </a:outerShdw>
          </a:effectLst>
          <a:latin typeface="+mj-lt"/>
          <a:ea typeface="+mj-ea"/>
          <a:cs typeface="+mj-cs"/>
        </a:defRPr>
      </a:lvl1pPr>
      <a:lvl2pPr algn="l" rtl="0" eaLnBrk="0" fontAlgn="base" hangingPunct="0">
        <a:lnSpc>
          <a:spcPct val="85000"/>
        </a:lnSpc>
        <a:spcBef>
          <a:spcPct val="0"/>
        </a:spcBef>
        <a:spcAft>
          <a:spcPct val="0"/>
        </a:spcAft>
        <a:defRPr sz="3200" b="1" i="1">
          <a:solidFill>
            <a:schemeClr val="tx1"/>
          </a:solidFill>
          <a:effectLst>
            <a:outerShdw blurRad="38100" dist="38100" dir="2700000" algn="tl">
              <a:srgbClr val="C0C0C0"/>
            </a:outerShdw>
          </a:effectLst>
          <a:latin typeface="Arial" charset="0"/>
        </a:defRPr>
      </a:lvl2pPr>
      <a:lvl3pPr algn="l" rtl="0" eaLnBrk="0" fontAlgn="base" hangingPunct="0">
        <a:lnSpc>
          <a:spcPct val="85000"/>
        </a:lnSpc>
        <a:spcBef>
          <a:spcPct val="0"/>
        </a:spcBef>
        <a:spcAft>
          <a:spcPct val="0"/>
        </a:spcAft>
        <a:defRPr sz="3200" b="1" i="1">
          <a:solidFill>
            <a:schemeClr val="tx1"/>
          </a:solidFill>
          <a:effectLst>
            <a:outerShdw blurRad="38100" dist="38100" dir="2700000" algn="tl">
              <a:srgbClr val="C0C0C0"/>
            </a:outerShdw>
          </a:effectLst>
          <a:latin typeface="Arial" charset="0"/>
        </a:defRPr>
      </a:lvl3pPr>
      <a:lvl4pPr algn="l" rtl="0" eaLnBrk="0" fontAlgn="base" hangingPunct="0">
        <a:lnSpc>
          <a:spcPct val="85000"/>
        </a:lnSpc>
        <a:spcBef>
          <a:spcPct val="0"/>
        </a:spcBef>
        <a:spcAft>
          <a:spcPct val="0"/>
        </a:spcAft>
        <a:defRPr sz="3200" b="1" i="1">
          <a:solidFill>
            <a:schemeClr val="tx1"/>
          </a:solidFill>
          <a:effectLst>
            <a:outerShdw blurRad="38100" dist="38100" dir="2700000" algn="tl">
              <a:srgbClr val="C0C0C0"/>
            </a:outerShdw>
          </a:effectLst>
          <a:latin typeface="Arial" charset="0"/>
        </a:defRPr>
      </a:lvl4pPr>
      <a:lvl5pPr algn="l" rtl="0" eaLnBrk="0" fontAlgn="base" hangingPunct="0">
        <a:lnSpc>
          <a:spcPct val="85000"/>
        </a:lnSpc>
        <a:spcBef>
          <a:spcPct val="0"/>
        </a:spcBef>
        <a:spcAft>
          <a:spcPct val="0"/>
        </a:spcAft>
        <a:defRPr sz="3200" b="1" i="1">
          <a:solidFill>
            <a:schemeClr val="tx1"/>
          </a:solidFill>
          <a:effectLst>
            <a:outerShdw blurRad="38100" dist="38100" dir="2700000" algn="tl">
              <a:srgbClr val="C0C0C0"/>
            </a:outerShdw>
          </a:effectLst>
          <a:latin typeface="Arial" charset="0"/>
        </a:defRPr>
      </a:lvl5pPr>
      <a:lvl6pPr marL="457200" algn="l" rtl="0" eaLnBrk="0" fontAlgn="base" hangingPunct="0">
        <a:lnSpc>
          <a:spcPct val="85000"/>
        </a:lnSpc>
        <a:spcBef>
          <a:spcPct val="0"/>
        </a:spcBef>
        <a:spcAft>
          <a:spcPct val="0"/>
        </a:spcAft>
        <a:defRPr sz="3200" b="1" i="1">
          <a:solidFill>
            <a:schemeClr val="tx1"/>
          </a:solidFill>
          <a:effectLst>
            <a:outerShdw blurRad="38100" dist="38100" dir="2700000" algn="tl">
              <a:srgbClr val="C0C0C0"/>
            </a:outerShdw>
          </a:effectLst>
          <a:latin typeface="Arial" charset="0"/>
        </a:defRPr>
      </a:lvl6pPr>
      <a:lvl7pPr marL="914400" algn="l" rtl="0" eaLnBrk="0" fontAlgn="base" hangingPunct="0">
        <a:lnSpc>
          <a:spcPct val="85000"/>
        </a:lnSpc>
        <a:spcBef>
          <a:spcPct val="0"/>
        </a:spcBef>
        <a:spcAft>
          <a:spcPct val="0"/>
        </a:spcAft>
        <a:defRPr sz="3200" b="1" i="1">
          <a:solidFill>
            <a:schemeClr val="tx1"/>
          </a:solidFill>
          <a:effectLst>
            <a:outerShdw blurRad="38100" dist="38100" dir="2700000" algn="tl">
              <a:srgbClr val="C0C0C0"/>
            </a:outerShdw>
          </a:effectLst>
          <a:latin typeface="Arial" charset="0"/>
        </a:defRPr>
      </a:lvl7pPr>
      <a:lvl8pPr marL="1371600" algn="l" rtl="0" eaLnBrk="0" fontAlgn="base" hangingPunct="0">
        <a:lnSpc>
          <a:spcPct val="85000"/>
        </a:lnSpc>
        <a:spcBef>
          <a:spcPct val="0"/>
        </a:spcBef>
        <a:spcAft>
          <a:spcPct val="0"/>
        </a:spcAft>
        <a:defRPr sz="3200" b="1" i="1">
          <a:solidFill>
            <a:schemeClr val="tx1"/>
          </a:solidFill>
          <a:effectLst>
            <a:outerShdw blurRad="38100" dist="38100" dir="2700000" algn="tl">
              <a:srgbClr val="C0C0C0"/>
            </a:outerShdw>
          </a:effectLst>
          <a:latin typeface="Arial" charset="0"/>
        </a:defRPr>
      </a:lvl8pPr>
      <a:lvl9pPr marL="1828800" algn="l" rtl="0" eaLnBrk="0" fontAlgn="base" hangingPunct="0">
        <a:lnSpc>
          <a:spcPct val="85000"/>
        </a:lnSpc>
        <a:spcBef>
          <a:spcPct val="0"/>
        </a:spcBef>
        <a:spcAft>
          <a:spcPct val="0"/>
        </a:spcAft>
        <a:defRPr sz="3200" b="1" i="1">
          <a:solidFill>
            <a:schemeClr val="tx1"/>
          </a:solidFill>
          <a:effectLst>
            <a:outerShdw blurRad="38100" dist="38100" dir="2700000" algn="tl">
              <a:srgbClr val="C0C0C0"/>
            </a:outerShdw>
          </a:effectLst>
          <a:latin typeface="Arial" charset="0"/>
        </a:defRPr>
      </a:lvl9pPr>
    </p:titleStyle>
    <p:bodyStyle>
      <a:lvl1pPr marL="342900" indent="-342900" algn="l" rtl="0" eaLnBrk="0" fontAlgn="base" hangingPunct="0">
        <a:lnSpc>
          <a:spcPct val="90000"/>
        </a:lnSpc>
        <a:spcBef>
          <a:spcPct val="20000"/>
        </a:spcBef>
        <a:spcAft>
          <a:spcPct val="15000"/>
        </a:spcAft>
        <a:buClr>
          <a:schemeClr val="bg2"/>
        </a:buClr>
        <a:buSzPct val="60000"/>
        <a:buFont typeface="Wingdings" pitchFamily="2" charset="2"/>
        <a:buChar char="l"/>
        <a:defRPr sz="2800">
          <a:solidFill>
            <a:srgbClr val="000000"/>
          </a:solidFill>
          <a:latin typeface="+mn-lt"/>
          <a:ea typeface="+mn-ea"/>
          <a:cs typeface="+mn-cs"/>
        </a:defRPr>
      </a:lvl1pPr>
      <a:lvl2pPr marL="749300" indent="-292100" algn="l" rtl="0" eaLnBrk="0" fontAlgn="base" hangingPunct="0">
        <a:lnSpc>
          <a:spcPct val="90000"/>
        </a:lnSpc>
        <a:spcBef>
          <a:spcPct val="20000"/>
        </a:spcBef>
        <a:spcAft>
          <a:spcPct val="15000"/>
        </a:spcAft>
        <a:buClr>
          <a:schemeClr val="bg2"/>
        </a:buClr>
        <a:buChar char="–"/>
        <a:defRPr sz="2400">
          <a:solidFill>
            <a:srgbClr val="000000"/>
          </a:solidFill>
          <a:latin typeface="+mn-lt"/>
        </a:defRPr>
      </a:lvl2pPr>
      <a:lvl3pPr marL="1092200" indent="-228600" algn="l" rtl="0" eaLnBrk="0" fontAlgn="base" hangingPunct="0">
        <a:lnSpc>
          <a:spcPct val="90000"/>
        </a:lnSpc>
        <a:spcBef>
          <a:spcPct val="20000"/>
        </a:spcBef>
        <a:spcAft>
          <a:spcPct val="15000"/>
        </a:spcAft>
        <a:buClr>
          <a:schemeClr val="bg2"/>
        </a:buClr>
        <a:buChar char="•"/>
        <a:defRPr sz="2000">
          <a:solidFill>
            <a:srgbClr val="000000"/>
          </a:solidFill>
          <a:latin typeface="+mn-lt"/>
        </a:defRPr>
      </a:lvl3pPr>
      <a:lvl4pPr marL="1435100" indent="-228600" algn="l" rtl="0" eaLnBrk="0" fontAlgn="base" hangingPunct="0">
        <a:lnSpc>
          <a:spcPct val="90000"/>
        </a:lnSpc>
        <a:spcBef>
          <a:spcPct val="20000"/>
        </a:spcBef>
        <a:spcAft>
          <a:spcPct val="15000"/>
        </a:spcAft>
        <a:buClr>
          <a:schemeClr val="bg2"/>
        </a:buClr>
        <a:buChar char="–"/>
        <a:defRPr>
          <a:solidFill>
            <a:srgbClr val="000000"/>
          </a:solidFill>
          <a:latin typeface="+mn-lt"/>
        </a:defRPr>
      </a:lvl4pPr>
      <a:lvl5pPr marL="1778000" indent="-228600" algn="l" rtl="0" eaLnBrk="0" fontAlgn="base" hangingPunct="0">
        <a:lnSpc>
          <a:spcPct val="90000"/>
        </a:lnSpc>
        <a:spcBef>
          <a:spcPct val="20000"/>
        </a:spcBef>
        <a:spcAft>
          <a:spcPct val="15000"/>
        </a:spcAft>
        <a:buClr>
          <a:schemeClr val="bg2"/>
        </a:buClr>
        <a:buChar char="»"/>
        <a:defRPr>
          <a:solidFill>
            <a:srgbClr val="000000"/>
          </a:solidFill>
          <a:latin typeface="+mn-lt"/>
        </a:defRPr>
      </a:lvl5pPr>
      <a:lvl6pPr marL="2235200" indent="-228600" algn="l" rtl="0" eaLnBrk="0" fontAlgn="base" hangingPunct="0">
        <a:lnSpc>
          <a:spcPct val="90000"/>
        </a:lnSpc>
        <a:spcBef>
          <a:spcPct val="20000"/>
        </a:spcBef>
        <a:spcAft>
          <a:spcPct val="15000"/>
        </a:spcAft>
        <a:buClr>
          <a:schemeClr val="bg2"/>
        </a:buClr>
        <a:buChar char="»"/>
        <a:defRPr>
          <a:solidFill>
            <a:srgbClr val="000000"/>
          </a:solidFill>
          <a:latin typeface="+mn-lt"/>
        </a:defRPr>
      </a:lvl6pPr>
      <a:lvl7pPr marL="2692400" indent="-228600" algn="l" rtl="0" eaLnBrk="0" fontAlgn="base" hangingPunct="0">
        <a:lnSpc>
          <a:spcPct val="90000"/>
        </a:lnSpc>
        <a:spcBef>
          <a:spcPct val="20000"/>
        </a:spcBef>
        <a:spcAft>
          <a:spcPct val="15000"/>
        </a:spcAft>
        <a:buClr>
          <a:schemeClr val="bg2"/>
        </a:buClr>
        <a:buChar char="»"/>
        <a:defRPr>
          <a:solidFill>
            <a:srgbClr val="000000"/>
          </a:solidFill>
          <a:latin typeface="+mn-lt"/>
        </a:defRPr>
      </a:lvl7pPr>
      <a:lvl8pPr marL="3149600" indent="-228600" algn="l" rtl="0" eaLnBrk="0" fontAlgn="base" hangingPunct="0">
        <a:lnSpc>
          <a:spcPct val="90000"/>
        </a:lnSpc>
        <a:spcBef>
          <a:spcPct val="20000"/>
        </a:spcBef>
        <a:spcAft>
          <a:spcPct val="15000"/>
        </a:spcAft>
        <a:buClr>
          <a:schemeClr val="bg2"/>
        </a:buClr>
        <a:buChar char="»"/>
        <a:defRPr>
          <a:solidFill>
            <a:srgbClr val="000000"/>
          </a:solidFill>
          <a:latin typeface="+mn-lt"/>
        </a:defRPr>
      </a:lvl8pPr>
      <a:lvl9pPr marL="3606800" indent="-228600" algn="l" rtl="0" eaLnBrk="0" fontAlgn="base" hangingPunct="0">
        <a:lnSpc>
          <a:spcPct val="90000"/>
        </a:lnSpc>
        <a:spcBef>
          <a:spcPct val="20000"/>
        </a:spcBef>
        <a:spcAft>
          <a:spcPct val="15000"/>
        </a:spcAft>
        <a:buClr>
          <a:schemeClr val="bg2"/>
        </a:buClr>
        <a:buChar char="»"/>
        <a:defRPr>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youtube.com/watch?v=l1hjaXZE93w" TargetMode="External"/><Relationship Id="rId2" Type="http://schemas.openxmlformats.org/officeDocument/2006/relationships/hyperlink" Target="https://www.youtube.com/watch?v=W8DMun06NXg"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19.xml"/><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19.xml"/><Relationship Id="rId5" Type="http://schemas.openxmlformats.org/officeDocument/2006/relationships/image" Target="../media/image18.png"/><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6.jpeg"/><Relationship Id="rId1" Type="http://schemas.openxmlformats.org/officeDocument/2006/relationships/slideLayout" Target="../slideLayouts/slideLayout19.xml"/><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9.xml"/><Relationship Id="rId5" Type="http://schemas.openxmlformats.org/officeDocument/2006/relationships/image" Target="../media/image24.jpeg"/><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9.xml"/><Relationship Id="rId4" Type="http://schemas.openxmlformats.org/officeDocument/2006/relationships/image" Target="../media/image27.jpeg"/></Relationships>
</file>

<file path=ppt/slides/_rels/slide2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30.png"/><Relationship Id="rId1" Type="http://schemas.openxmlformats.org/officeDocument/2006/relationships/slideLayout" Target="../slideLayouts/slideLayout19.xml"/><Relationship Id="rId5" Type="http://schemas.openxmlformats.org/officeDocument/2006/relationships/image" Target="../media/image18.png"/><Relationship Id="rId4" Type="http://schemas.openxmlformats.org/officeDocument/2006/relationships/image" Target="../media/image31.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youtube.com/watch?v=2z8dwFsdRLg" TargetMode="External"/><Relationship Id="rId2" Type="http://schemas.openxmlformats.org/officeDocument/2006/relationships/hyperlink" Target="https://www.youtube.com/watch?v=MgJlHW22KRY"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BFE17B-CE90-4343-8CCE-114257DAAA0D}"/>
              </a:ext>
            </a:extLst>
          </p:cNvPr>
          <p:cNvSpPr>
            <a:spLocks noGrp="1"/>
          </p:cNvSpPr>
          <p:nvPr>
            <p:ph type="ctrTitle"/>
          </p:nvPr>
        </p:nvSpPr>
        <p:spPr>
          <a:xfrm>
            <a:off x="1751012" y="903643"/>
            <a:ext cx="8689976" cy="2033196"/>
          </a:xfrm>
        </p:spPr>
        <p:txBody>
          <a:bodyPr>
            <a:normAutofit fontScale="90000"/>
          </a:bodyPr>
          <a:lstStyle/>
          <a:p>
            <a:r>
              <a:rPr lang="en-US" dirty="0"/>
              <a:t>Technical I</a:t>
            </a:r>
            <a:br>
              <a:rPr lang="en-US" dirty="0"/>
            </a:br>
            <a:r>
              <a:rPr lang="en-US" dirty="0"/>
              <a:t>Rotating Equipment</a:t>
            </a:r>
            <a:br>
              <a:rPr lang="en-US" dirty="0"/>
            </a:br>
            <a:r>
              <a:rPr lang="en-US" dirty="0"/>
              <a:t>Part II</a:t>
            </a:r>
          </a:p>
        </p:txBody>
      </p:sp>
      <p:sp>
        <p:nvSpPr>
          <p:cNvPr id="3" name="Subtitle 2">
            <a:extLst>
              <a:ext uri="{FF2B5EF4-FFF2-40B4-BE49-F238E27FC236}">
                <a16:creationId xmlns:a16="http://schemas.microsoft.com/office/drawing/2014/main" id="{F0A9EB13-B993-481B-8BFA-BE6B31414ADA}"/>
              </a:ext>
            </a:extLst>
          </p:cNvPr>
          <p:cNvSpPr>
            <a:spLocks noGrp="1"/>
          </p:cNvSpPr>
          <p:nvPr>
            <p:ph type="subTitle" idx="1"/>
          </p:nvPr>
        </p:nvSpPr>
        <p:spPr>
          <a:xfrm>
            <a:off x="1751012" y="3291840"/>
            <a:ext cx="8689976" cy="1965960"/>
          </a:xfrm>
        </p:spPr>
        <p:txBody>
          <a:bodyPr/>
          <a:lstStyle/>
          <a:p>
            <a:r>
              <a:rPr lang="en-US" sz="2400" dirty="0"/>
              <a:t>Compressors</a:t>
            </a:r>
          </a:p>
          <a:p>
            <a:endParaRPr lang="en-US" sz="2000" dirty="0"/>
          </a:p>
          <a:p>
            <a:endParaRPr lang="en-US" dirty="0"/>
          </a:p>
        </p:txBody>
      </p:sp>
      <p:sp>
        <p:nvSpPr>
          <p:cNvPr id="4" name="Date Placeholder 3">
            <a:extLst>
              <a:ext uri="{FF2B5EF4-FFF2-40B4-BE49-F238E27FC236}">
                <a16:creationId xmlns:a16="http://schemas.microsoft.com/office/drawing/2014/main" id="{34B66B95-1331-489C-8A85-EC06D2204032}"/>
              </a:ext>
            </a:extLst>
          </p:cNvPr>
          <p:cNvSpPr>
            <a:spLocks noGrp="1"/>
          </p:cNvSpPr>
          <p:nvPr>
            <p:ph type="dt" sz="half" idx="10"/>
          </p:nvPr>
        </p:nvSpPr>
        <p:spPr/>
        <p:txBody>
          <a:bodyPr/>
          <a:lstStyle/>
          <a:p>
            <a:fld id="{16B1B268-ADFE-477D-B36B-88B074A107F3}" type="datetime1">
              <a:rPr lang="en-US" smtClean="0"/>
              <a:t>2/21/2018</a:t>
            </a:fld>
            <a:endParaRPr lang="en-US" dirty="0"/>
          </a:p>
        </p:txBody>
      </p:sp>
      <p:sp>
        <p:nvSpPr>
          <p:cNvPr id="5" name="Footer Placeholder 4">
            <a:extLst>
              <a:ext uri="{FF2B5EF4-FFF2-40B4-BE49-F238E27FC236}">
                <a16:creationId xmlns:a16="http://schemas.microsoft.com/office/drawing/2014/main" id="{CA760166-B23A-448A-8B68-1018446408F8}"/>
              </a:ext>
            </a:extLst>
          </p:cNvPr>
          <p:cNvSpPr>
            <a:spLocks noGrp="1"/>
          </p:cNvSpPr>
          <p:nvPr>
            <p:ph type="ftr" sz="quarter" idx="11"/>
          </p:nvPr>
        </p:nvSpPr>
        <p:spPr/>
        <p:txBody>
          <a:bodyPr/>
          <a:lstStyle/>
          <a:p>
            <a:r>
              <a:rPr lang="en-US"/>
              <a:t>ICC Process Operations             ENGT-1220 Rev A</a:t>
            </a:r>
            <a:endParaRPr lang="en-US" dirty="0"/>
          </a:p>
        </p:txBody>
      </p:sp>
      <p:sp>
        <p:nvSpPr>
          <p:cNvPr id="6" name="Slide Number Placeholder 5">
            <a:extLst>
              <a:ext uri="{FF2B5EF4-FFF2-40B4-BE49-F238E27FC236}">
                <a16:creationId xmlns:a16="http://schemas.microsoft.com/office/drawing/2014/main" id="{A8E6FF90-EB9F-453B-B4F0-F1426B491DAE}"/>
              </a:ext>
            </a:extLst>
          </p:cNvPr>
          <p:cNvSpPr>
            <a:spLocks noGrp="1"/>
          </p:cNvSpPr>
          <p:nvPr>
            <p:ph type="sldNum" sz="quarter" idx="12"/>
          </p:nvPr>
        </p:nvSpPr>
        <p:spPr/>
        <p:txBody>
          <a:bodyPr/>
          <a:lstStyle/>
          <a:p>
            <a:fld id="{6D22F896-40B5-4ADD-8801-0D06FADFA095}" type="slidenum">
              <a:rPr lang="en-US" smtClean="0"/>
              <a:t>1</a:t>
            </a:fld>
            <a:endParaRPr lang="en-US" dirty="0"/>
          </a:p>
        </p:txBody>
      </p:sp>
      <p:pic>
        <p:nvPicPr>
          <p:cNvPr id="7" name="Picture 6">
            <a:extLst>
              <a:ext uri="{FF2B5EF4-FFF2-40B4-BE49-F238E27FC236}">
                <a16:creationId xmlns:a16="http://schemas.microsoft.com/office/drawing/2014/main" id="{9A1FD3FB-1CAB-4CE9-978D-704D650AE56B}"/>
              </a:ext>
            </a:extLst>
          </p:cNvPr>
          <p:cNvPicPr>
            <a:picLocks noChangeAspect="1"/>
          </p:cNvPicPr>
          <p:nvPr/>
        </p:nvPicPr>
        <p:blipFill>
          <a:blip r:embed="rId2"/>
          <a:stretch>
            <a:fillRect/>
          </a:stretch>
        </p:blipFill>
        <p:spPr>
          <a:xfrm>
            <a:off x="817246" y="5121275"/>
            <a:ext cx="762000" cy="762000"/>
          </a:xfrm>
          <a:prstGeom prst="rect">
            <a:avLst/>
          </a:prstGeom>
        </p:spPr>
      </p:pic>
      <p:sp>
        <p:nvSpPr>
          <p:cNvPr id="8" name="Rectangle 7">
            <a:extLst>
              <a:ext uri="{FF2B5EF4-FFF2-40B4-BE49-F238E27FC236}">
                <a16:creationId xmlns:a16="http://schemas.microsoft.com/office/drawing/2014/main" id="{991EC963-2557-43DF-8295-0750775A7835}"/>
              </a:ext>
            </a:extLst>
          </p:cNvPr>
          <p:cNvSpPr/>
          <p:nvPr/>
        </p:nvSpPr>
        <p:spPr>
          <a:xfrm>
            <a:off x="1579246" y="5199054"/>
            <a:ext cx="7010400" cy="577081"/>
          </a:xfrm>
          <a:prstGeom prst="rect">
            <a:avLst/>
          </a:prstGeom>
        </p:spPr>
        <p:txBody>
          <a:bodyPr wrap="square">
            <a:spAutoFit/>
          </a:bodyPr>
          <a:lstStyle/>
          <a:p>
            <a:r>
              <a:rPr lang="en-US" sz="1050" dirty="0">
                <a:latin typeface="Arial" panose="020B0604020202020204" pitchFamily="34" charset="0"/>
                <a:cs typeface="Arial" panose="020B0604020202020204" pitchFamily="34" charset="0"/>
              </a:rPr>
              <a:t>Development of a 21st Century Industrial Process Operations Program is supported by the National Science Foundation under Grant No. 1700558. Any opinions, findings, and conclusions or recommendations expressed on this site are those of the authors and do not necessarily reflect the views of the National Science Foundation.</a:t>
            </a:r>
          </a:p>
        </p:txBody>
      </p:sp>
    </p:spTree>
    <p:extLst>
      <p:ext uri="{BB962C8B-B14F-4D97-AF65-F5344CB8AC3E}">
        <p14:creationId xmlns:p14="http://schemas.microsoft.com/office/powerpoint/2010/main" val="33908258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6377A4-B09B-40A8-81BB-18532D730B00}"/>
              </a:ext>
            </a:extLst>
          </p:cNvPr>
          <p:cNvSpPr>
            <a:spLocks noGrp="1"/>
          </p:cNvSpPr>
          <p:nvPr>
            <p:ph type="title"/>
          </p:nvPr>
        </p:nvSpPr>
        <p:spPr/>
        <p:txBody>
          <a:bodyPr/>
          <a:lstStyle/>
          <a:p>
            <a:r>
              <a:rPr lang="en-US" dirty="0"/>
              <a:t>centrifugal Compressor Surge</a:t>
            </a:r>
          </a:p>
        </p:txBody>
      </p:sp>
      <p:sp>
        <p:nvSpPr>
          <p:cNvPr id="3" name="Content Placeholder 2">
            <a:extLst>
              <a:ext uri="{FF2B5EF4-FFF2-40B4-BE49-F238E27FC236}">
                <a16:creationId xmlns:a16="http://schemas.microsoft.com/office/drawing/2014/main" id="{14DD61C7-B2C0-4C7B-9822-0D0571496B0E}"/>
              </a:ext>
            </a:extLst>
          </p:cNvPr>
          <p:cNvSpPr>
            <a:spLocks noGrp="1"/>
          </p:cNvSpPr>
          <p:nvPr>
            <p:ph sz="quarter" idx="13"/>
          </p:nvPr>
        </p:nvSpPr>
        <p:spPr>
          <a:xfrm>
            <a:off x="913774" y="2367092"/>
            <a:ext cx="10363826" cy="3883101"/>
          </a:xfrm>
        </p:spPr>
        <p:txBody>
          <a:bodyPr>
            <a:normAutofit/>
          </a:bodyPr>
          <a:lstStyle/>
          <a:p>
            <a:r>
              <a:rPr lang="en-US" dirty="0"/>
              <a:t>Centrifugal compressors must operate within their defined flow curve.</a:t>
            </a:r>
          </a:p>
          <a:p>
            <a:pPr lvl="1"/>
            <a:r>
              <a:rPr lang="en-US" b="1" i="1" u="sng" dirty="0">
                <a:solidFill>
                  <a:srgbClr val="FF0000"/>
                </a:solidFill>
              </a:rPr>
              <a:t>All centrifugal compressors have a flow curve and a specific minimum flow requirement</a:t>
            </a:r>
          </a:p>
          <a:p>
            <a:pPr lvl="2"/>
            <a:r>
              <a:rPr lang="en-US" dirty="0"/>
              <a:t>Commonly called the “surge line”</a:t>
            </a:r>
          </a:p>
          <a:p>
            <a:pPr lvl="2"/>
            <a:endParaRPr lang="en-US" dirty="0"/>
          </a:p>
        </p:txBody>
      </p:sp>
      <p:sp>
        <p:nvSpPr>
          <p:cNvPr id="4" name="Date Placeholder 3">
            <a:extLst>
              <a:ext uri="{FF2B5EF4-FFF2-40B4-BE49-F238E27FC236}">
                <a16:creationId xmlns:a16="http://schemas.microsoft.com/office/drawing/2014/main" id="{14BCF8A9-28AD-4D4D-AF7B-9F918F79AC25}"/>
              </a:ext>
            </a:extLst>
          </p:cNvPr>
          <p:cNvSpPr>
            <a:spLocks noGrp="1"/>
          </p:cNvSpPr>
          <p:nvPr>
            <p:ph type="dt" sz="half" idx="10"/>
          </p:nvPr>
        </p:nvSpPr>
        <p:spPr/>
        <p:txBody>
          <a:bodyPr/>
          <a:lstStyle/>
          <a:p>
            <a:fld id="{805FDA20-E511-402A-B2F7-CD681946580D}" type="datetime1">
              <a:rPr lang="en-US" smtClean="0"/>
              <a:t>2/21/2018</a:t>
            </a:fld>
            <a:endParaRPr lang="en-US" dirty="0"/>
          </a:p>
        </p:txBody>
      </p:sp>
      <p:sp>
        <p:nvSpPr>
          <p:cNvPr id="5" name="Footer Placeholder 4">
            <a:extLst>
              <a:ext uri="{FF2B5EF4-FFF2-40B4-BE49-F238E27FC236}">
                <a16:creationId xmlns:a16="http://schemas.microsoft.com/office/drawing/2014/main" id="{11C3CF4D-0AAF-441D-8605-2BBEC0347C65}"/>
              </a:ext>
            </a:extLst>
          </p:cNvPr>
          <p:cNvSpPr>
            <a:spLocks noGrp="1"/>
          </p:cNvSpPr>
          <p:nvPr>
            <p:ph type="ftr" sz="quarter" idx="11"/>
          </p:nvPr>
        </p:nvSpPr>
        <p:spPr/>
        <p:txBody>
          <a:bodyPr/>
          <a:lstStyle/>
          <a:p>
            <a:r>
              <a:rPr lang="en-US"/>
              <a:t>ICC Process Operations             ENGT-1220 Rev A</a:t>
            </a:r>
            <a:endParaRPr lang="en-US" dirty="0"/>
          </a:p>
        </p:txBody>
      </p:sp>
      <p:sp>
        <p:nvSpPr>
          <p:cNvPr id="6" name="Slide Number Placeholder 5">
            <a:extLst>
              <a:ext uri="{FF2B5EF4-FFF2-40B4-BE49-F238E27FC236}">
                <a16:creationId xmlns:a16="http://schemas.microsoft.com/office/drawing/2014/main" id="{5F4F873A-9BEF-4808-A5A3-1A5F0B625455}"/>
              </a:ext>
            </a:extLst>
          </p:cNvPr>
          <p:cNvSpPr>
            <a:spLocks noGrp="1"/>
          </p:cNvSpPr>
          <p:nvPr>
            <p:ph type="sldNum" sz="quarter" idx="12"/>
          </p:nvPr>
        </p:nvSpPr>
        <p:spPr/>
        <p:txBody>
          <a:bodyPr/>
          <a:lstStyle/>
          <a:p>
            <a:fld id="{6D22F896-40B5-4ADD-8801-0D06FADFA095}" type="slidenum">
              <a:rPr lang="en-US" smtClean="0"/>
              <a:t>10</a:t>
            </a:fld>
            <a:endParaRPr lang="en-US" dirty="0"/>
          </a:p>
        </p:txBody>
      </p:sp>
    </p:spTree>
    <p:extLst>
      <p:ext uri="{BB962C8B-B14F-4D97-AF65-F5344CB8AC3E}">
        <p14:creationId xmlns:p14="http://schemas.microsoft.com/office/powerpoint/2010/main" val="1347638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1" end="1"/>
                                            </p:txEl>
                                          </p:spTgt>
                                        </p:tgtEl>
                                      </p:cBhvr>
                                    </p:animEffect>
                                  </p:childTnLst>
                                </p:cTn>
                              </p:par>
                              <p:par>
                                <p:cTn id="11" presetID="3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p:cTn id="1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15"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16"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5747D0-27CA-495D-86B0-F501394EA74F}"/>
              </a:ext>
            </a:extLst>
          </p:cNvPr>
          <p:cNvSpPr>
            <a:spLocks noGrp="1"/>
          </p:cNvSpPr>
          <p:nvPr>
            <p:ph type="title"/>
          </p:nvPr>
        </p:nvSpPr>
        <p:spPr/>
        <p:txBody>
          <a:bodyPr/>
          <a:lstStyle/>
          <a:p>
            <a:r>
              <a:rPr lang="en-US" dirty="0"/>
              <a:t>Compressor surge Line</a:t>
            </a:r>
          </a:p>
        </p:txBody>
      </p:sp>
      <p:pic>
        <p:nvPicPr>
          <p:cNvPr id="5" name="Picture 4">
            <a:extLst>
              <a:ext uri="{FF2B5EF4-FFF2-40B4-BE49-F238E27FC236}">
                <a16:creationId xmlns:a16="http://schemas.microsoft.com/office/drawing/2014/main" id="{8795CDB4-6632-4229-90B4-F0DADED3AD41}"/>
              </a:ext>
            </a:extLst>
          </p:cNvPr>
          <p:cNvPicPr>
            <a:picLocks noChangeAspect="1"/>
          </p:cNvPicPr>
          <p:nvPr/>
        </p:nvPicPr>
        <p:blipFill>
          <a:blip r:embed="rId2"/>
          <a:stretch>
            <a:fillRect/>
          </a:stretch>
        </p:blipFill>
        <p:spPr>
          <a:xfrm>
            <a:off x="2431228" y="1757737"/>
            <a:ext cx="6960197" cy="4848676"/>
          </a:xfrm>
          <a:prstGeom prst="rect">
            <a:avLst/>
          </a:prstGeom>
        </p:spPr>
      </p:pic>
      <p:sp>
        <p:nvSpPr>
          <p:cNvPr id="3" name="Date Placeholder 2">
            <a:extLst>
              <a:ext uri="{FF2B5EF4-FFF2-40B4-BE49-F238E27FC236}">
                <a16:creationId xmlns:a16="http://schemas.microsoft.com/office/drawing/2014/main" id="{40DE8108-479F-44AE-8497-9048BD3851C8}"/>
              </a:ext>
            </a:extLst>
          </p:cNvPr>
          <p:cNvSpPr>
            <a:spLocks noGrp="1"/>
          </p:cNvSpPr>
          <p:nvPr>
            <p:ph type="dt" sz="half" idx="10"/>
          </p:nvPr>
        </p:nvSpPr>
        <p:spPr/>
        <p:txBody>
          <a:bodyPr/>
          <a:lstStyle/>
          <a:p>
            <a:fld id="{2C8D641B-F733-47B0-92E2-52F43878BBF3}" type="datetime1">
              <a:rPr lang="en-US" smtClean="0"/>
              <a:t>2/21/2018</a:t>
            </a:fld>
            <a:endParaRPr lang="en-US" dirty="0"/>
          </a:p>
        </p:txBody>
      </p:sp>
      <p:sp>
        <p:nvSpPr>
          <p:cNvPr id="4" name="Footer Placeholder 3">
            <a:extLst>
              <a:ext uri="{FF2B5EF4-FFF2-40B4-BE49-F238E27FC236}">
                <a16:creationId xmlns:a16="http://schemas.microsoft.com/office/drawing/2014/main" id="{0E448386-24B9-488F-9B5B-9C45A237F1B6}"/>
              </a:ext>
            </a:extLst>
          </p:cNvPr>
          <p:cNvSpPr>
            <a:spLocks noGrp="1"/>
          </p:cNvSpPr>
          <p:nvPr>
            <p:ph type="ftr" sz="quarter" idx="11"/>
          </p:nvPr>
        </p:nvSpPr>
        <p:spPr/>
        <p:txBody>
          <a:bodyPr/>
          <a:lstStyle/>
          <a:p>
            <a:r>
              <a:rPr lang="en-US"/>
              <a:t>ICC Process Operations             ENGT-1220 Rev A</a:t>
            </a:r>
            <a:endParaRPr lang="en-US" dirty="0"/>
          </a:p>
        </p:txBody>
      </p:sp>
      <p:sp>
        <p:nvSpPr>
          <p:cNvPr id="6" name="Slide Number Placeholder 5">
            <a:extLst>
              <a:ext uri="{FF2B5EF4-FFF2-40B4-BE49-F238E27FC236}">
                <a16:creationId xmlns:a16="http://schemas.microsoft.com/office/drawing/2014/main" id="{483A50F8-E10B-4269-A300-45DC55E84762}"/>
              </a:ext>
            </a:extLst>
          </p:cNvPr>
          <p:cNvSpPr>
            <a:spLocks noGrp="1"/>
          </p:cNvSpPr>
          <p:nvPr>
            <p:ph type="sldNum" sz="quarter" idx="12"/>
          </p:nvPr>
        </p:nvSpPr>
        <p:spPr/>
        <p:txBody>
          <a:bodyPr/>
          <a:lstStyle/>
          <a:p>
            <a:fld id="{6D22F896-40B5-4ADD-8801-0D06FADFA095}" type="slidenum">
              <a:rPr lang="en-US" smtClean="0"/>
              <a:t>11</a:t>
            </a:fld>
            <a:endParaRPr lang="en-US" dirty="0"/>
          </a:p>
        </p:txBody>
      </p:sp>
    </p:spTree>
    <p:extLst>
      <p:ext uri="{BB962C8B-B14F-4D97-AF65-F5344CB8AC3E}">
        <p14:creationId xmlns:p14="http://schemas.microsoft.com/office/powerpoint/2010/main" val="13950456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15C2C-4011-4FC4-8521-B8049A5BBB04}"/>
              </a:ext>
            </a:extLst>
          </p:cNvPr>
          <p:cNvSpPr>
            <a:spLocks noGrp="1"/>
          </p:cNvSpPr>
          <p:nvPr>
            <p:ph type="title"/>
          </p:nvPr>
        </p:nvSpPr>
        <p:spPr/>
        <p:txBody>
          <a:bodyPr/>
          <a:lstStyle/>
          <a:p>
            <a:r>
              <a:rPr lang="en-US" dirty="0"/>
              <a:t>centrifugal Compressor surge</a:t>
            </a:r>
          </a:p>
        </p:txBody>
      </p:sp>
      <p:sp>
        <p:nvSpPr>
          <p:cNvPr id="3" name="Content Placeholder 2">
            <a:extLst>
              <a:ext uri="{FF2B5EF4-FFF2-40B4-BE49-F238E27FC236}">
                <a16:creationId xmlns:a16="http://schemas.microsoft.com/office/drawing/2014/main" id="{1387B66D-B00F-4528-BC32-BFFECDBEADD4}"/>
              </a:ext>
            </a:extLst>
          </p:cNvPr>
          <p:cNvSpPr>
            <a:spLocks noGrp="1"/>
          </p:cNvSpPr>
          <p:nvPr>
            <p:ph sz="quarter" idx="13"/>
          </p:nvPr>
        </p:nvSpPr>
        <p:spPr>
          <a:xfrm>
            <a:off x="913774" y="1973766"/>
            <a:ext cx="10363826" cy="4438185"/>
          </a:xfrm>
        </p:spPr>
        <p:txBody>
          <a:bodyPr/>
          <a:lstStyle/>
          <a:p>
            <a:r>
              <a:rPr lang="en-US" dirty="0"/>
              <a:t>Operating below the minimum flow results in “surge”</a:t>
            </a:r>
          </a:p>
          <a:p>
            <a:pPr lvl="1"/>
            <a:r>
              <a:rPr lang="en-US" dirty="0"/>
              <a:t>Surge is the rapid fluctuation of the stage pressures which causes flow reversal which will damage the compressor.</a:t>
            </a:r>
          </a:p>
          <a:p>
            <a:pPr lvl="2"/>
            <a:r>
              <a:rPr lang="en-US" dirty="0">
                <a:solidFill>
                  <a:schemeClr val="accent1">
                    <a:lumMod val="75000"/>
                  </a:schemeClr>
                </a:solidFill>
                <a:hlinkClick r:id="rId2"/>
              </a:rPr>
              <a:t>https://www.youtube.com/watch?v=W8DMun06NXg</a:t>
            </a:r>
            <a:endParaRPr lang="en-US" dirty="0">
              <a:solidFill>
                <a:schemeClr val="accent1">
                  <a:lumMod val="75000"/>
                </a:schemeClr>
              </a:solidFill>
            </a:endParaRPr>
          </a:p>
          <a:p>
            <a:pPr lvl="1"/>
            <a:r>
              <a:rPr lang="en-US" dirty="0"/>
              <a:t>To maintain the compressor above the surge line an “anti-surge” system is required</a:t>
            </a:r>
          </a:p>
          <a:p>
            <a:pPr lvl="2"/>
            <a:r>
              <a:rPr lang="en-US" dirty="0"/>
              <a:t>Also called “spill back or “snort” system</a:t>
            </a:r>
          </a:p>
          <a:p>
            <a:pPr lvl="1"/>
            <a:r>
              <a:rPr lang="en-US" dirty="0">
                <a:hlinkClick r:id="rId3"/>
              </a:rPr>
              <a:t>https://www.youtube.com/watch?v=l1hjaXZE93w</a:t>
            </a:r>
            <a:endParaRPr lang="en-US" dirty="0"/>
          </a:p>
          <a:p>
            <a:endParaRPr lang="en-US" dirty="0"/>
          </a:p>
        </p:txBody>
      </p:sp>
      <p:sp>
        <p:nvSpPr>
          <p:cNvPr id="4" name="Date Placeholder 3">
            <a:extLst>
              <a:ext uri="{FF2B5EF4-FFF2-40B4-BE49-F238E27FC236}">
                <a16:creationId xmlns:a16="http://schemas.microsoft.com/office/drawing/2014/main" id="{9FD477C3-74F0-4B66-B13C-45FACDC8065B}"/>
              </a:ext>
            </a:extLst>
          </p:cNvPr>
          <p:cNvSpPr>
            <a:spLocks noGrp="1"/>
          </p:cNvSpPr>
          <p:nvPr>
            <p:ph type="dt" sz="half" idx="10"/>
          </p:nvPr>
        </p:nvSpPr>
        <p:spPr/>
        <p:txBody>
          <a:bodyPr/>
          <a:lstStyle/>
          <a:p>
            <a:fld id="{D92158EB-0270-4AC3-85F5-81D8EA65D9F7}" type="datetime1">
              <a:rPr lang="en-US" smtClean="0"/>
              <a:t>2/21/2018</a:t>
            </a:fld>
            <a:endParaRPr lang="en-US" dirty="0"/>
          </a:p>
        </p:txBody>
      </p:sp>
      <p:sp>
        <p:nvSpPr>
          <p:cNvPr id="5" name="Footer Placeholder 4">
            <a:extLst>
              <a:ext uri="{FF2B5EF4-FFF2-40B4-BE49-F238E27FC236}">
                <a16:creationId xmlns:a16="http://schemas.microsoft.com/office/drawing/2014/main" id="{A8B2F403-31D0-4D60-B843-04CAA44EB10D}"/>
              </a:ext>
            </a:extLst>
          </p:cNvPr>
          <p:cNvSpPr>
            <a:spLocks noGrp="1"/>
          </p:cNvSpPr>
          <p:nvPr>
            <p:ph type="ftr" sz="quarter" idx="11"/>
          </p:nvPr>
        </p:nvSpPr>
        <p:spPr/>
        <p:txBody>
          <a:bodyPr/>
          <a:lstStyle/>
          <a:p>
            <a:r>
              <a:rPr lang="en-US"/>
              <a:t>ICC Process Operations             ENGT-1220 Rev A</a:t>
            </a:r>
            <a:endParaRPr lang="en-US" dirty="0"/>
          </a:p>
        </p:txBody>
      </p:sp>
      <p:sp>
        <p:nvSpPr>
          <p:cNvPr id="6" name="Slide Number Placeholder 5">
            <a:extLst>
              <a:ext uri="{FF2B5EF4-FFF2-40B4-BE49-F238E27FC236}">
                <a16:creationId xmlns:a16="http://schemas.microsoft.com/office/drawing/2014/main" id="{D6BEB447-EF42-479E-BAA3-6BB1F301BC4E}"/>
              </a:ext>
            </a:extLst>
          </p:cNvPr>
          <p:cNvSpPr>
            <a:spLocks noGrp="1"/>
          </p:cNvSpPr>
          <p:nvPr>
            <p:ph type="sldNum" sz="quarter" idx="12"/>
          </p:nvPr>
        </p:nvSpPr>
        <p:spPr/>
        <p:txBody>
          <a:bodyPr/>
          <a:lstStyle/>
          <a:p>
            <a:fld id="{6D22F896-40B5-4ADD-8801-0D06FADFA095}" type="slidenum">
              <a:rPr lang="en-US" smtClean="0"/>
              <a:t>12</a:t>
            </a:fld>
            <a:endParaRPr lang="en-US" dirty="0"/>
          </a:p>
        </p:txBody>
      </p:sp>
    </p:spTree>
    <p:extLst>
      <p:ext uri="{BB962C8B-B14F-4D97-AF65-F5344CB8AC3E}">
        <p14:creationId xmlns:p14="http://schemas.microsoft.com/office/powerpoint/2010/main" val="38871870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5472C-2AFD-4B57-9D8D-0CA597625FCD}"/>
              </a:ext>
            </a:extLst>
          </p:cNvPr>
          <p:cNvSpPr>
            <a:spLocks noGrp="1"/>
          </p:cNvSpPr>
          <p:nvPr>
            <p:ph type="title"/>
          </p:nvPr>
        </p:nvSpPr>
        <p:spPr>
          <a:xfrm>
            <a:off x="913775" y="279699"/>
            <a:ext cx="10364451" cy="1215615"/>
          </a:xfrm>
        </p:spPr>
        <p:txBody>
          <a:bodyPr/>
          <a:lstStyle/>
          <a:p>
            <a:r>
              <a:rPr lang="en-US" dirty="0"/>
              <a:t>Compressor surge</a:t>
            </a:r>
          </a:p>
        </p:txBody>
      </p:sp>
      <p:pic>
        <p:nvPicPr>
          <p:cNvPr id="7" name="Picture 6">
            <a:extLst>
              <a:ext uri="{FF2B5EF4-FFF2-40B4-BE49-F238E27FC236}">
                <a16:creationId xmlns:a16="http://schemas.microsoft.com/office/drawing/2014/main" id="{7E3C9629-4116-4BC9-8718-32564D8533C5}"/>
              </a:ext>
            </a:extLst>
          </p:cNvPr>
          <p:cNvPicPr>
            <a:picLocks noChangeAspect="1"/>
          </p:cNvPicPr>
          <p:nvPr/>
        </p:nvPicPr>
        <p:blipFill>
          <a:blip r:embed="rId2"/>
          <a:stretch>
            <a:fillRect/>
          </a:stretch>
        </p:blipFill>
        <p:spPr>
          <a:xfrm>
            <a:off x="2420472" y="1495313"/>
            <a:ext cx="7003956" cy="4718455"/>
          </a:xfrm>
          <a:prstGeom prst="rect">
            <a:avLst/>
          </a:prstGeom>
        </p:spPr>
      </p:pic>
      <p:sp>
        <p:nvSpPr>
          <p:cNvPr id="3" name="Date Placeholder 2">
            <a:extLst>
              <a:ext uri="{FF2B5EF4-FFF2-40B4-BE49-F238E27FC236}">
                <a16:creationId xmlns:a16="http://schemas.microsoft.com/office/drawing/2014/main" id="{ACF64591-3617-4158-93AF-21C5D9290D0B}"/>
              </a:ext>
            </a:extLst>
          </p:cNvPr>
          <p:cNvSpPr>
            <a:spLocks noGrp="1"/>
          </p:cNvSpPr>
          <p:nvPr>
            <p:ph type="dt" sz="half" idx="10"/>
          </p:nvPr>
        </p:nvSpPr>
        <p:spPr/>
        <p:txBody>
          <a:bodyPr/>
          <a:lstStyle/>
          <a:p>
            <a:fld id="{1FE50AED-B327-47E2-B351-9344544F050A}" type="datetime1">
              <a:rPr lang="en-US" smtClean="0"/>
              <a:t>2/21/2018</a:t>
            </a:fld>
            <a:endParaRPr lang="en-US" dirty="0"/>
          </a:p>
        </p:txBody>
      </p:sp>
      <p:sp>
        <p:nvSpPr>
          <p:cNvPr id="4" name="Footer Placeholder 3">
            <a:extLst>
              <a:ext uri="{FF2B5EF4-FFF2-40B4-BE49-F238E27FC236}">
                <a16:creationId xmlns:a16="http://schemas.microsoft.com/office/drawing/2014/main" id="{AA79ABDE-A8AE-4951-979F-C6FFA084B24C}"/>
              </a:ext>
            </a:extLst>
          </p:cNvPr>
          <p:cNvSpPr>
            <a:spLocks noGrp="1"/>
          </p:cNvSpPr>
          <p:nvPr>
            <p:ph type="ftr" sz="quarter" idx="11"/>
          </p:nvPr>
        </p:nvSpPr>
        <p:spPr/>
        <p:txBody>
          <a:bodyPr/>
          <a:lstStyle/>
          <a:p>
            <a:r>
              <a:rPr lang="en-US"/>
              <a:t>ICC Process Operations             ENGT-1220 Rev A</a:t>
            </a:r>
            <a:endParaRPr lang="en-US" dirty="0"/>
          </a:p>
        </p:txBody>
      </p:sp>
      <p:sp>
        <p:nvSpPr>
          <p:cNvPr id="5" name="Slide Number Placeholder 4">
            <a:extLst>
              <a:ext uri="{FF2B5EF4-FFF2-40B4-BE49-F238E27FC236}">
                <a16:creationId xmlns:a16="http://schemas.microsoft.com/office/drawing/2014/main" id="{A886411B-97A5-4144-8A2D-4815BC5A87B4}"/>
              </a:ext>
            </a:extLst>
          </p:cNvPr>
          <p:cNvSpPr>
            <a:spLocks noGrp="1"/>
          </p:cNvSpPr>
          <p:nvPr>
            <p:ph type="sldNum" sz="quarter" idx="12"/>
          </p:nvPr>
        </p:nvSpPr>
        <p:spPr/>
        <p:txBody>
          <a:bodyPr/>
          <a:lstStyle/>
          <a:p>
            <a:fld id="{6D22F896-40B5-4ADD-8801-0D06FADFA095}" type="slidenum">
              <a:rPr lang="en-US" smtClean="0"/>
              <a:t>13</a:t>
            </a:fld>
            <a:endParaRPr lang="en-US" dirty="0"/>
          </a:p>
        </p:txBody>
      </p:sp>
    </p:spTree>
    <p:extLst>
      <p:ext uri="{BB962C8B-B14F-4D97-AF65-F5344CB8AC3E}">
        <p14:creationId xmlns:p14="http://schemas.microsoft.com/office/powerpoint/2010/main" val="24285378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DCBAB5-511D-4E4E-96D1-5DD0A1305C9E}"/>
              </a:ext>
            </a:extLst>
          </p:cNvPr>
          <p:cNvSpPr>
            <a:spLocks noGrp="1"/>
          </p:cNvSpPr>
          <p:nvPr>
            <p:ph type="title"/>
          </p:nvPr>
        </p:nvSpPr>
        <p:spPr>
          <a:xfrm>
            <a:off x="913775" y="225911"/>
            <a:ext cx="10364451" cy="817581"/>
          </a:xfrm>
        </p:spPr>
        <p:txBody>
          <a:bodyPr>
            <a:normAutofit/>
          </a:bodyPr>
          <a:lstStyle/>
          <a:p>
            <a:r>
              <a:rPr lang="en-US" dirty="0"/>
              <a:t>centrifugal Compressor Surge Control</a:t>
            </a:r>
          </a:p>
        </p:txBody>
      </p:sp>
      <p:pic>
        <p:nvPicPr>
          <p:cNvPr id="4" name="Picture 3">
            <a:extLst>
              <a:ext uri="{FF2B5EF4-FFF2-40B4-BE49-F238E27FC236}">
                <a16:creationId xmlns:a16="http://schemas.microsoft.com/office/drawing/2014/main" id="{47C38B0D-FB23-4D80-B256-71C6560E993E}"/>
              </a:ext>
            </a:extLst>
          </p:cNvPr>
          <p:cNvPicPr>
            <a:picLocks noChangeAspect="1"/>
          </p:cNvPicPr>
          <p:nvPr/>
        </p:nvPicPr>
        <p:blipFill>
          <a:blip r:embed="rId2"/>
          <a:stretch>
            <a:fillRect/>
          </a:stretch>
        </p:blipFill>
        <p:spPr>
          <a:xfrm>
            <a:off x="1861073" y="1043492"/>
            <a:ext cx="7713234" cy="5495371"/>
          </a:xfrm>
          <a:prstGeom prst="rect">
            <a:avLst/>
          </a:prstGeom>
        </p:spPr>
      </p:pic>
      <p:sp>
        <p:nvSpPr>
          <p:cNvPr id="3" name="Date Placeholder 2">
            <a:extLst>
              <a:ext uri="{FF2B5EF4-FFF2-40B4-BE49-F238E27FC236}">
                <a16:creationId xmlns:a16="http://schemas.microsoft.com/office/drawing/2014/main" id="{6A26F24A-C004-4684-9E07-EC00D455CC1F}"/>
              </a:ext>
            </a:extLst>
          </p:cNvPr>
          <p:cNvSpPr>
            <a:spLocks noGrp="1"/>
          </p:cNvSpPr>
          <p:nvPr>
            <p:ph type="dt" sz="half" idx="10"/>
          </p:nvPr>
        </p:nvSpPr>
        <p:spPr/>
        <p:txBody>
          <a:bodyPr/>
          <a:lstStyle/>
          <a:p>
            <a:fld id="{867D3BD9-164F-456B-997A-266726142B1B}" type="datetime1">
              <a:rPr lang="en-US" smtClean="0"/>
              <a:t>2/21/2018</a:t>
            </a:fld>
            <a:endParaRPr lang="en-US" dirty="0"/>
          </a:p>
        </p:txBody>
      </p:sp>
      <p:sp>
        <p:nvSpPr>
          <p:cNvPr id="5" name="Footer Placeholder 4">
            <a:extLst>
              <a:ext uri="{FF2B5EF4-FFF2-40B4-BE49-F238E27FC236}">
                <a16:creationId xmlns:a16="http://schemas.microsoft.com/office/drawing/2014/main" id="{77948FDE-4902-428F-B8C2-752FF5A97A62}"/>
              </a:ext>
            </a:extLst>
          </p:cNvPr>
          <p:cNvSpPr>
            <a:spLocks noGrp="1"/>
          </p:cNvSpPr>
          <p:nvPr>
            <p:ph type="ftr" sz="quarter" idx="11"/>
          </p:nvPr>
        </p:nvSpPr>
        <p:spPr/>
        <p:txBody>
          <a:bodyPr/>
          <a:lstStyle/>
          <a:p>
            <a:r>
              <a:rPr lang="en-US"/>
              <a:t>ICC Process Operations             ENGT-1220 Rev A</a:t>
            </a:r>
            <a:endParaRPr lang="en-US" dirty="0"/>
          </a:p>
        </p:txBody>
      </p:sp>
      <p:sp>
        <p:nvSpPr>
          <p:cNvPr id="6" name="Slide Number Placeholder 5">
            <a:extLst>
              <a:ext uri="{FF2B5EF4-FFF2-40B4-BE49-F238E27FC236}">
                <a16:creationId xmlns:a16="http://schemas.microsoft.com/office/drawing/2014/main" id="{F0668BCC-27B8-49BB-8AA8-1BABE39FDA55}"/>
              </a:ext>
            </a:extLst>
          </p:cNvPr>
          <p:cNvSpPr>
            <a:spLocks noGrp="1"/>
          </p:cNvSpPr>
          <p:nvPr>
            <p:ph type="sldNum" sz="quarter" idx="12"/>
          </p:nvPr>
        </p:nvSpPr>
        <p:spPr/>
        <p:txBody>
          <a:bodyPr/>
          <a:lstStyle/>
          <a:p>
            <a:fld id="{6D22F896-40B5-4ADD-8801-0D06FADFA095}" type="slidenum">
              <a:rPr lang="en-US" smtClean="0"/>
              <a:t>14</a:t>
            </a:fld>
            <a:endParaRPr lang="en-US" dirty="0"/>
          </a:p>
        </p:txBody>
      </p:sp>
    </p:spTree>
    <p:extLst>
      <p:ext uri="{BB962C8B-B14F-4D97-AF65-F5344CB8AC3E}">
        <p14:creationId xmlns:p14="http://schemas.microsoft.com/office/powerpoint/2010/main" val="36813440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879712-C1E4-402A-B95F-1A77250A16C8}"/>
              </a:ext>
            </a:extLst>
          </p:cNvPr>
          <p:cNvSpPr>
            <a:spLocks noGrp="1"/>
          </p:cNvSpPr>
          <p:nvPr>
            <p:ph type="title"/>
          </p:nvPr>
        </p:nvSpPr>
        <p:spPr/>
        <p:txBody>
          <a:bodyPr/>
          <a:lstStyle/>
          <a:p>
            <a:r>
              <a:rPr lang="en-US" dirty="0"/>
              <a:t>ISA centrifugal compressor symbol</a:t>
            </a:r>
          </a:p>
        </p:txBody>
      </p:sp>
      <p:pic>
        <p:nvPicPr>
          <p:cNvPr id="4" name="Picture 3">
            <a:extLst>
              <a:ext uri="{FF2B5EF4-FFF2-40B4-BE49-F238E27FC236}">
                <a16:creationId xmlns:a16="http://schemas.microsoft.com/office/drawing/2014/main" id="{ACAD9A1D-743B-4FBD-B16B-E2FE412EA1E9}"/>
              </a:ext>
            </a:extLst>
          </p:cNvPr>
          <p:cNvPicPr>
            <a:picLocks noChangeAspect="1"/>
          </p:cNvPicPr>
          <p:nvPr/>
        </p:nvPicPr>
        <p:blipFill>
          <a:blip r:embed="rId2"/>
          <a:stretch>
            <a:fillRect/>
          </a:stretch>
        </p:blipFill>
        <p:spPr>
          <a:xfrm>
            <a:off x="4114800" y="2500889"/>
            <a:ext cx="3031323" cy="3335400"/>
          </a:xfrm>
          <a:prstGeom prst="rect">
            <a:avLst/>
          </a:prstGeom>
        </p:spPr>
      </p:pic>
      <p:sp>
        <p:nvSpPr>
          <p:cNvPr id="3" name="Date Placeholder 2">
            <a:extLst>
              <a:ext uri="{FF2B5EF4-FFF2-40B4-BE49-F238E27FC236}">
                <a16:creationId xmlns:a16="http://schemas.microsoft.com/office/drawing/2014/main" id="{B24D7E2F-FD38-4F65-B12A-37D89A4F455E}"/>
              </a:ext>
            </a:extLst>
          </p:cNvPr>
          <p:cNvSpPr>
            <a:spLocks noGrp="1"/>
          </p:cNvSpPr>
          <p:nvPr>
            <p:ph type="dt" sz="half" idx="10"/>
          </p:nvPr>
        </p:nvSpPr>
        <p:spPr/>
        <p:txBody>
          <a:bodyPr/>
          <a:lstStyle/>
          <a:p>
            <a:fld id="{1E9E0922-9A32-46E8-890E-A80B144613C5}" type="datetime1">
              <a:rPr lang="en-US" smtClean="0"/>
              <a:t>2/21/2018</a:t>
            </a:fld>
            <a:endParaRPr lang="en-US" dirty="0"/>
          </a:p>
        </p:txBody>
      </p:sp>
      <p:sp>
        <p:nvSpPr>
          <p:cNvPr id="5" name="Footer Placeholder 4">
            <a:extLst>
              <a:ext uri="{FF2B5EF4-FFF2-40B4-BE49-F238E27FC236}">
                <a16:creationId xmlns:a16="http://schemas.microsoft.com/office/drawing/2014/main" id="{26E5282B-6C12-4FE9-8EB9-0B38CFD08020}"/>
              </a:ext>
            </a:extLst>
          </p:cNvPr>
          <p:cNvSpPr>
            <a:spLocks noGrp="1"/>
          </p:cNvSpPr>
          <p:nvPr>
            <p:ph type="ftr" sz="quarter" idx="11"/>
          </p:nvPr>
        </p:nvSpPr>
        <p:spPr/>
        <p:txBody>
          <a:bodyPr/>
          <a:lstStyle/>
          <a:p>
            <a:r>
              <a:rPr lang="en-US"/>
              <a:t>ICC Process Operations             ENGT-1220 Rev A</a:t>
            </a:r>
            <a:endParaRPr lang="en-US" dirty="0"/>
          </a:p>
        </p:txBody>
      </p:sp>
      <p:sp>
        <p:nvSpPr>
          <p:cNvPr id="6" name="Slide Number Placeholder 5">
            <a:extLst>
              <a:ext uri="{FF2B5EF4-FFF2-40B4-BE49-F238E27FC236}">
                <a16:creationId xmlns:a16="http://schemas.microsoft.com/office/drawing/2014/main" id="{C7FB7D12-EE9B-4D1D-A3BA-01953BC5059B}"/>
              </a:ext>
            </a:extLst>
          </p:cNvPr>
          <p:cNvSpPr>
            <a:spLocks noGrp="1"/>
          </p:cNvSpPr>
          <p:nvPr>
            <p:ph type="sldNum" sz="quarter" idx="12"/>
          </p:nvPr>
        </p:nvSpPr>
        <p:spPr/>
        <p:txBody>
          <a:bodyPr/>
          <a:lstStyle/>
          <a:p>
            <a:fld id="{6D22F896-40B5-4ADD-8801-0D06FADFA095}" type="slidenum">
              <a:rPr lang="en-US" smtClean="0"/>
              <a:t>15</a:t>
            </a:fld>
            <a:endParaRPr lang="en-US" dirty="0"/>
          </a:p>
        </p:txBody>
      </p:sp>
    </p:spTree>
    <p:extLst>
      <p:ext uri="{BB962C8B-B14F-4D97-AF65-F5344CB8AC3E}">
        <p14:creationId xmlns:p14="http://schemas.microsoft.com/office/powerpoint/2010/main" val="6030308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86849-8AC3-4783-8FA7-C11FF6CD9540}"/>
              </a:ext>
            </a:extLst>
          </p:cNvPr>
          <p:cNvSpPr>
            <a:spLocks noGrp="1"/>
          </p:cNvSpPr>
          <p:nvPr>
            <p:ph type="title"/>
          </p:nvPr>
        </p:nvSpPr>
        <p:spPr/>
        <p:txBody>
          <a:bodyPr/>
          <a:lstStyle/>
          <a:p>
            <a:r>
              <a:rPr lang="en-US" dirty="0"/>
              <a:t>Reciprocating (</a:t>
            </a:r>
            <a:r>
              <a:rPr lang="en-US" dirty="0" err="1"/>
              <a:t>recips</a:t>
            </a:r>
            <a:r>
              <a:rPr lang="en-US" dirty="0"/>
              <a:t>) compressors</a:t>
            </a:r>
          </a:p>
        </p:txBody>
      </p:sp>
      <p:sp>
        <p:nvSpPr>
          <p:cNvPr id="3" name="Content Placeholder 2">
            <a:extLst>
              <a:ext uri="{FF2B5EF4-FFF2-40B4-BE49-F238E27FC236}">
                <a16:creationId xmlns:a16="http://schemas.microsoft.com/office/drawing/2014/main" id="{60B14AC1-99BB-4FA1-80CE-688A18C58ABB}"/>
              </a:ext>
            </a:extLst>
          </p:cNvPr>
          <p:cNvSpPr>
            <a:spLocks noGrp="1"/>
          </p:cNvSpPr>
          <p:nvPr>
            <p:ph sz="quarter" idx="13"/>
          </p:nvPr>
        </p:nvSpPr>
        <p:spPr>
          <a:xfrm>
            <a:off x="913774" y="2214694"/>
            <a:ext cx="10363826" cy="4164591"/>
          </a:xfrm>
        </p:spPr>
        <p:txBody>
          <a:bodyPr>
            <a:normAutofit/>
          </a:bodyPr>
          <a:lstStyle/>
          <a:p>
            <a:r>
              <a:rPr lang="en-US" dirty="0"/>
              <a:t>Work by positive displacement</a:t>
            </a:r>
          </a:p>
          <a:p>
            <a:r>
              <a:rPr lang="en-US" dirty="0"/>
              <a:t>Single or multiple cylinder arrangements (throws)</a:t>
            </a:r>
          </a:p>
          <a:p>
            <a:pPr lvl="1"/>
            <a:r>
              <a:rPr lang="en-US" dirty="0"/>
              <a:t>Typical: 1.2.4.6 throws</a:t>
            </a:r>
          </a:p>
          <a:p>
            <a:r>
              <a:rPr lang="en-US" dirty="0"/>
              <a:t>Each cylinder Typically compresses in both directions</a:t>
            </a:r>
          </a:p>
          <a:p>
            <a:r>
              <a:rPr lang="en-US" dirty="0"/>
              <a:t>Cylinders arrangements can be;</a:t>
            </a:r>
          </a:p>
          <a:p>
            <a:pPr lvl="1"/>
            <a:r>
              <a:rPr lang="en-US" dirty="0"/>
              <a:t>in parallel (higher flow/lower pressure)</a:t>
            </a:r>
          </a:p>
          <a:p>
            <a:pPr lvl="1"/>
            <a:r>
              <a:rPr lang="en-US" dirty="0"/>
              <a:t>In series (higher pressure/ lower flow)</a:t>
            </a:r>
          </a:p>
          <a:p>
            <a:pPr lvl="1"/>
            <a:r>
              <a:rPr lang="en-US" dirty="0"/>
              <a:t>Combination parallel &amp; series</a:t>
            </a:r>
          </a:p>
          <a:p>
            <a:pPr lvl="1"/>
            <a:endParaRPr lang="en-US" dirty="0"/>
          </a:p>
          <a:p>
            <a:pPr lvl="1"/>
            <a:endParaRPr lang="en-US" dirty="0"/>
          </a:p>
          <a:p>
            <a:endParaRPr lang="en-US" dirty="0"/>
          </a:p>
        </p:txBody>
      </p:sp>
      <p:sp>
        <p:nvSpPr>
          <p:cNvPr id="4" name="Date Placeholder 3">
            <a:extLst>
              <a:ext uri="{FF2B5EF4-FFF2-40B4-BE49-F238E27FC236}">
                <a16:creationId xmlns:a16="http://schemas.microsoft.com/office/drawing/2014/main" id="{74C46BB6-1859-4939-9BAD-7F1C3EA2C5D9}"/>
              </a:ext>
            </a:extLst>
          </p:cNvPr>
          <p:cNvSpPr>
            <a:spLocks noGrp="1"/>
          </p:cNvSpPr>
          <p:nvPr>
            <p:ph type="dt" sz="half" idx="10"/>
          </p:nvPr>
        </p:nvSpPr>
        <p:spPr/>
        <p:txBody>
          <a:bodyPr/>
          <a:lstStyle/>
          <a:p>
            <a:fld id="{0C46DCB2-38E8-4084-B40D-E058A0994E10}" type="datetime1">
              <a:rPr lang="en-US" smtClean="0"/>
              <a:t>2/21/2018</a:t>
            </a:fld>
            <a:endParaRPr lang="en-US" dirty="0"/>
          </a:p>
        </p:txBody>
      </p:sp>
      <p:sp>
        <p:nvSpPr>
          <p:cNvPr id="5" name="Footer Placeholder 4">
            <a:extLst>
              <a:ext uri="{FF2B5EF4-FFF2-40B4-BE49-F238E27FC236}">
                <a16:creationId xmlns:a16="http://schemas.microsoft.com/office/drawing/2014/main" id="{F2DDBCA5-DA87-413E-A33E-7755ADB90EEA}"/>
              </a:ext>
            </a:extLst>
          </p:cNvPr>
          <p:cNvSpPr>
            <a:spLocks noGrp="1"/>
          </p:cNvSpPr>
          <p:nvPr>
            <p:ph type="ftr" sz="quarter" idx="11"/>
          </p:nvPr>
        </p:nvSpPr>
        <p:spPr/>
        <p:txBody>
          <a:bodyPr/>
          <a:lstStyle/>
          <a:p>
            <a:r>
              <a:rPr lang="en-US"/>
              <a:t>ICC Process Operations             ENGT-1220 Rev A</a:t>
            </a:r>
            <a:endParaRPr lang="en-US" dirty="0"/>
          </a:p>
        </p:txBody>
      </p:sp>
      <p:sp>
        <p:nvSpPr>
          <p:cNvPr id="6" name="Slide Number Placeholder 5">
            <a:extLst>
              <a:ext uri="{FF2B5EF4-FFF2-40B4-BE49-F238E27FC236}">
                <a16:creationId xmlns:a16="http://schemas.microsoft.com/office/drawing/2014/main" id="{447972FA-016F-42D2-A9AC-801F943E4C26}"/>
              </a:ext>
            </a:extLst>
          </p:cNvPr>
          <p:cNvSpPr>
            <a:spLocks noGrp="1"/>
          </p:cNvSpPr>
          <p:nvPr>
            <p:ph type="sldNum" sz="quarter" idx="12"/>
          </p:nvPr>
        </p:nvSpPr>
        <p:spPr/>
        <p:txBody>
          <a:bodyPr/>
          <a:lstStyle/>
          <a:p>
            <a:fld id="{6D22F896-40B5-4ADD-8801-0D06FADFA095}" type="slidenum">
              <a:rPr lang="en-US" smtClean="0"/>
              <a:t>16</a:t>
            </a:fld>
            <a:endParaRPr lang="en-US" dirty="0"/>
          </a:p>
        </p:txBody>
      </p:sp>
    </p:spTree>
    <p:extLst>
      <p:ext uri="{BB962C8B-B14F-4D97-AF65-F5344CB8AC3E}">
        <p14:creationId xmlns:p14="http://schemas.microsoft.com/office/powerpoint/2010/main" val="1330957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additive="base">
                                        <p:cTn id="3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DA7E88-F2FD-415E-B4A6-91F15B32DFBD}"/>
              </a:ext>
            </a:extLst>
          </p:cNvPr>
          <p:cNvSpPr>
            <a:spLocks noGrp="1"/>
          </p:cNvSpPr>
          <p:nvPr>
            <p:ph type="title"/>
          </p:nvPr>
        </p:nvSpPr>
        <p:spPr/>
        <p:txBody>
          <a:bodyPr/>
          <a:lstStyle/>
          <a:p>
            <a:r>
              <a:rPr lang="en-US" dirty="0"/>
              <a:t>Reciprocating (</a:t>
            </a:r>
            <a:r>
              <a:rPr lang="en-US" dirty="0" err="1"/>
              <a:t>recips</a:t>
            </a:r>
            <a:r>
              <a:rPr lang="en-US" dirty="0"/>
              <a:t>) compressors</a:t>
            </a:r>
          </a:p>
        </p:txBody>
      </p:sp>
      <p:sp>
        <p:nvSpPr>
          <p:cNvPr id="3" name="Content Placeholder 2">
            <a:extLst>
              <a:ext uri="{FF2B5EF4-FFF2-40B4-BE49-F238E27FC236}">
                <a16:creationId xmlns:a16="http://schemas.microsoft.com/office/drawing/2014/main" id="{1375EB49-C915-4A97-935B-1242A944D417}"/>
              </a:ext>
            </a:extLst>
          </p:cNvPr>
          <p:cNvSpPr>
            <a:spLocks noGrp="1"/>
          </p:cNvSpPr>
          <p:nvPr>
            <p:ph sz="quarter" idx="13"/>
          </p:nvPr>
        </p:nvSpPr>
        <p:spPr>
          <a:xfrm>
            <a:off x="913774" y="1795346"/>
            <a:ext cx="10363826" cy="4572000"/>
          </a:xfrm>
        </p:spPr>
        <p:txBody>
          <a:bodyPr>
            <a:normAutofit/>
          </a:bodyPr>
          <a:lstStyle/>
          <a:p>
            <a:r>
              <a:rPr lang="en-US" dirty="0"/>
              <a:t>Typical operating speed &lt;1800RPM</a:t>
            </a:r>
          </a:p>
          <a:p>
            <a:pPr lvl="1"/>
            <a:r>
              <a:rPr lang="en-US" dirty="0"/>
              <a:t>Large units 150-300RPM</a:t>
            </a:r>
          </a:p>
          <a:p>
            <a:r>
              <a:rPr lang="en-US" dirty="0"/>
              <a:t>Installation typically requires:</a:t>
            </a:r>
          </a:p>
          <a:p>
            <a:pPr lvl="1"/>
            <a:r>
              <a:rPr lang="en-US" dirty="0"/>
              <a:t>Inlet separator (knockout drum)</a:t>
            </a:r>
          </a:p>
          <a:p>
            <a:pPr lvl="1"/>
            <a:r>
              <a:rPr lang="en-US" dirty="0"/>
              <a:t>Inlet plenum</a:t>
            </a:r>
          </a:p>
          <a:p>
            <a:pPr lvl="1"/>
            <a:r>
              <a:rPr lang="en-US" dirty="0"/>
              <a:t>Pressurized lubrication system</a:t>
            </a:r>
          </a:p>
          <a:p>
            <a:pPr lvl="1"/>
            <a:r>
              <a:rPr lang="en-US" dirty="0"/>
              <a:t>Outlet pulsation dampener</a:t>
            </a:r>
          </a:p>
          <a:p>
            <a:r>
              <a:rPr lang="en-US" dirty="0"/>
              <a:t>Generally utilizes inter-stage cooling</a:t>
            </a:r>
          </a:p>
          <a:p>
            <a:pPr lvl="1"/>
            <a:r>
              <a:rPr lang="en-US" dirty="0"/>
              <a:t>Required to minimize “heat of compression”</a:t>
            </a:r>
          </a:p>
          <a:p>
            <a:pPr lvl="1"/>
            <a:r>
              <a:rPr lang="en-US" dirty="0"/>
              <a:t>Increase efficiency and reliability</a:t>
            </a:r>
          </a:p>
        </p:txBody>
      </p:sp>
      <p:sp>
        <p:nvSpPr>
          <p:cNvPr id="4" name="Date Placeholder 3">
            <a:extLst>
              <a:ext uri="{FF2B5EF4-FFF2-40B4-BE49-F238E27FC236}">
                <a16:creationId xmlns:a16="http://schemas.microsoft.com/office/drawing/2014/main" id="{A45D8205-6B09-44F5-9E11-B138A973BC58}"/>
              </a:ext>
            </a:extLst>
          </p:cNvPr>
          <p:cNvSpPr>
            <a:spLocks noGrp="1"/>
          </p:cNvSpPr>
          <p:nvPr>
            <p:ph type="dt" sz="half" idx="10"/>
          </p:nvPr>
        </p:nvSpPr>
        <p:spPr/>
        <p:txBody>
          <a:bodyPr/>
          <a:lstStyle/>
          <a:p>
            <a:fld id="{A2E64D2A-FD53-4CD4-9635-620ECBA3F272}" type="datetime1">
              <a:rPr lang="en-US" smtClean="0"/>
              <a:t>2/21/2018</a:t>
            </a:fld>
            <a:endParaRPr lang="en-US" dirty="0"/>
          </a:p>
        </p:txBody>
      </p:sp>
      <p:sp>
        <p:nvSpPr>
          <p:cNvPr id="5" name="Footer Placeholder 4">
            <a:extLst>
              <a:ext uri="{FF2B5EF4-FFF2-40B4-BE49-F238E27FC236}">
                <a16:creationId xmlns:a16="http://schemas.microsoft.com/office/drawing/2014/main" id="{B0098CC8-AAB9-4406-835A-DD5D6AD8B83C}"/>
              </a:ext>
            </a:extLst>
          </p:cNvPr>
          <p:cNvSpPr>
            <a:spLocks noGrp="1"/>
          </p:cNvSpPr>
          <p:nvPr>
            <p:ph type="ftr" sz="quarter" idx="11"/>
          </p:nvPr>
        </p:nvSpPr>
        <p:spPr/>
        <p:txBody>
          <a:bodyPr/>
          <a:lstStyle/>
          <a:p>
            <a:r>
              <a:rPr lang="en-US"/>
              <a:t>ICC Process Operations             ENGT-1220 Rev A</a:t>
            </a:r>
            <a:endParaRPr lang="en-US" dirty="0"/>
          </a:p>
        </p:txBody>
      </p:sp>
      <p:sp>
        <p:nvSpPr>
          <p:cNvPr id="6" name="Slide Number Placeholder 5">
            <a:extLst>
              <a:ext uri="{FF2B5EF4-FFF2-40B4-BE49-F238E27FC236}">
                <a16:creationId xmlns:a16="http://schemas.microsoft.com/office/drawing/2014/main" id="{0AC5BA68-4222-4C98-8EB1-E8A25249E1AE}"/>
              </a:ext>
            </a:extLst>
          </p:cNvPr>
          <p:cNvSpPr>
            <a:spLocks noGrp="1"/>
          </p:cNvSpPr>
          <p:nvPr>
            <p:ph type="sldNum" sz="quarter" idx="12"/>
          </p:nvPr>
        </p:nvSpPr>
        <p:spPr/>
        <p:txBody>
          <a:bodyPr/>
          <a:lstStyle/>
          <a:p>
            <a:fld id="{6D22F896-40B5-4ADD-8801-0D06FADFA095}" type="slidenum">
              <a:rPr lang="en-US" smtClean="0"/>
              <a:t>17</a:t>
            </a:fld>
            <a:endParaRPr lang="en-US" dirty="0"/>
          </a:p>
        </p:txBody>
      </p:sp>
    </p:spTree>
    <p:extLst>
      <p:ext uri="{BB962C8B-B14F-4D97-AF65-F5344CB8AC3E}">
        <p14:creationId xmlns:p14="http://schemas.microsoft.com/office/powerpoint/2010/main" val="1143714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 calcmode="lin" valueType="num">
                                      <p:cBhvr additive="base">
                                        <p:cTn id="1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 calcmode="lin" valueType="num">
                                      <p:cBhvr additive="base">
                                        <p:cTn id="2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anim calcmode="lin" valueType="num">
                                      <p:cBhvr additive="base">
                                        <p:cTn id="2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7" end="7"/>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 calcmode="lin" valueType="num">
                                      <p:cBhvr additive="base">
                                        <p:cTn id="3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8" end="8"/>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anim calcmode="lin" valueType="num">
                                      <p:cBhvr additive="base">
                                        <p:cTn id="3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7D970-44B0-415F-8B8A-54FD59419F27}"/>
              </a:ext>
            </a:extLst>
          </p:cNvPr>
          <p:cNvSpPr>
            <a:spLocks noGrp="1"/>
          </p:cNvSpPr>
          <p:nvPr>
            <p:ph type="title"/>
          </p:nvPr>
        </p:nvSpPr>
        <p:spPr/>
        <p:txBody>
          <a:bodyPr/>
          <a:lstStyle/>
          <a:p>
            <a:r>
              <a:rPr lang="en-US" dirty="0"/>
              <a:t>recip Compressors operator issues</a:t>
            </a:r>
          </a:p>
        </p:txBody>
      </p:sp>
      <p:sp>
        <p:nvSpPr>
          <p:cNvPr id="3" name="Content Placeholder 2">
            <a:extLst>
              <a:ext uri="{FF2B5EF4-FFF2-40B4-BE49-F238E27FC236}">
                <a16:creationId xmlns:a16="http://schemas.microsoft.com/office/drawing/2014/main" id="{90442BE9-FC77-4927-B3A3-3B24A04028C9}"/>
              </a:ext>
            </a:extLst>
          </p:cNvPr>
          <p:cNvSpPr>
            <a:spLocks noGrp="1"/>
          </p:cNvSpPr>
          <p:nvPr>
            <p:ph sz="quarter" idx="13"/>
          </p:nvPr>
        </p:nvSpPr>
        <p:spPr>
          <a:xfrm>
            <a:off x="913774" y="2364058"/>
            <a:ext cx="10363826" cy="3918407"/>
          </a:xfrm>
        </p:spPr>
        <p:txBody>
          <a:bodyPr>
            <a:normAutofit/>
          </a:bodyPr>
          <a:lstStyle/>
          <a:p>
            <a:r>
              <a:rPr lang="en-US" dirty="0"/>
              <a:t>Overpressure and deadhead protection</a:t>
            </a:r>
          </a:p>
          <a:p>
            <a:pPr lvl="1"/>
            <a:r>
              <a:rPr lang="en-US" b="1" i="1" u="sng" dirty="0">
                <a:solidFill>
                  <a:srgbClr val="FF0000"/>
                </a:solidFill>
              </a:rPr>
              <a:t>Required to protect system from over pressurization and deadheading</a:t>
            </a:r>
          </a:p>
          <a:p>
            <a:pPr lvl="2"/>
            <a:r>
              <a:rPr lang="en-US" b="1" i="1" u="sng" dirty="0">
                <a:solidFill>
                  <a:srgbClr val="FF0000"/>
                </a:solidFill>
              </a:rPr>
              <a:t>Over pressure protection to prevent catastrophic failure</a:t>
            </a:r>
          </a:p>
          <a:p>
            <a:pPr lvl="2"/>
            <a:r>
              <a:rPr lang="en-US" b="1" i="1" u="sng" dirty="0">
                <a:solidFill>
                  <a:srgbClr val="FF0000"/>
                </a:solidFill>
              </a:rPr>
              <a:t>Deadheading rapidly increases compression heat and can damage the compressor</a:t>
            </a:r>
          </a:p>
          <a:p>
            <a:pPr lvl="1"/>
            <a:r>
              <a:rPr lang="en-US" b="1" i="1" u="sng" dirty="0">
                <a:solidFill>
                  <a:srgbClr val="FF0000"/>
                </a:solidFill>
              </a:rPr>
              <a:t>Required both for the final pressure and the Interstage pressures</a:t>
            </a:r>
          </a:p>
          <a:p>
            <a:pPr lvl="2"/>
            <a:r>
              <a:rPr lang="en-US" b="1" i="1" u="sng" dirty="0">
                <a:solidFill>
                  <a:srgbClr val="FF0000"/>
                </a:solidFill>
              </a:rPr>
              <a:t>Final pressure maybe a safety relief or spillback system or both</a:t>
            </a:r>
          </a:p>
          <a:p>
            <a:pPr lvl="2"/>
            <a:r>
              <a:rPr lang="en-US" b="1" i="1" u="sng" dirty="0">
                <a:solidFill>
                  <a:srgbClr val="FF0000"/>
                </a:solidFill>
              </a:rPr>
              <a:t>Interstage are typically a spillback</a:t>
            </a:r>
          </a:p>
          <a:p>
            <a:pPr lvl="1"/>
            <a:endParaRPr lang="en-US" dirty="0"/>
          </a:p>
          <a:p>
            <a:endParaRPr lang="en-US" dirty="0"/>
          </a:p>
          <a:p>
            <a:pPr marL="0" indent="0">
              <a:buNone/>
            </a:pPr>
            <a:endParaRPr lang="en-US" dirty="0"/>
          </a:p>
        </p:txBody>
      </p:sp>
      <p:sp>
        <p:nvSpPr>
          <p:cNvPr id="4" name="Date Placeholder 3">
            <a:extLst>
              <a:ext uri="{FF2B5EF4-FFF2-40B4-BE49-F238E27FC236}">
                <a16:creationId xmlns:a16="http://schemas.microsoft.com/office/drawing/2014/main" id="{388C401A-A2F5-4CD3-AB17-2BAC970FB22F}"/>
              </a:ext>
            </a:extLst>
          </p:cNvPr>
          <p:cNvSpPr>
            <a:spLocks noGrp="1"/>
          </p:cNvSpPr>
          <p:nvPr>
            <p:ph type="dt" sz="half" idx="10"/>
          </p:nvPr>
        </p:nvSpPr>
        <p:spPr/>
        <p:txBody>
          <a:bodyPr/>
          <a:lstStyle/>
          <a:p>
            <a:fld id="{ACA47CDE-90C9-4D48-AA70-C93C4BDE8C68}" type="datetime1">
              <a:rPr lang="en-US" smtClean="0"/>
              <a:t>2/21/2018</a:t>
            </a:fld>
            <a:endParaRPr lang="en-US" dirty="0"/>
          </a:p>
        </p:txBody>
      </p:sp>
      <p:sp>
        <p:nvSpPr>
          <p:cNvPr id="5" name="Footer Placeholder 4">
            <a:extLst>
              <a:ext uri="{FF2B5EF4-FFF2-40B4-BE49-F238E27FC236}">
                <a16:creationId xmlns:a16="http://schemas.microsoft.com/office/drawing/2014/main" id="{7F59377D-6200-4E8E-B839-1059BF86C7B7}"/>
              </a:ext>
            </a:extLst>
          </p:cNvPr>
          <p:cNvSpPr>
            <a:spLocks noGrp="1"/>
          </p:cNvSpPr>
          <p:nvPr>
            <p:ph type="ftr" sz="quarter" idx="11"/>
          </p:nvPr>
        </p:nvSpPr>
        <p:spPr/>
        <p:txBody>
          <a:bodyPr/>
          <a:lstStyle/>
          <a:p>
            <a:r>
              <a:rPr lang="en-US"/>
              <a:t>ICC Process Operations             ENGT-1220 Rev A</a:t>
            </a:r>
            <a:endParaRPr lang="en-US" dirty="0"/>
          </a:p>
        </p:txBody>
      </p:sp>
      <p:sp>
        <p:nvSpPr>
          <p:cNvPr id="6" name="Slide Number Placeholder 5">
            <a:extLst>
              <a:ext uri="{FF2B5EF4-FFF2-40B4-BE49-F238E27FC236}">
                <a16:creationId xmlns:a16="http://schemas.microsoft.com/office/drawing/2014/main" id="{C6451C41-3ABE-40C9-A89B-4BF0DE1C34B8}"/>
              </a:ext>
            </a:extLst>
          </p:cNvPr>
          <p:cNvSpPr>
            <a:spLocks noGrp="1"/>
          </p:cNvSpPr>
          <p:nvPr>
            <p:ph type="sldNum" sz="quarter" idx="12"/>
          </p:nvPr>
        </p:nvSpPr>
        <p:spPr/>
        <p:txBody>
          <a:bodyPr/>
          <a:lstStyle/>
          <a:p>
            <a:fld id="{6D22F896-40B5-4ADD-8801-0D06FADFA095}" type="slidenum">
              <a:rPr lang="en-US" smtClean="0"/>
              <a:t>18</a:t>
            </a:fld>
            <a:endParaRPr lang="en-US" dirty="0"/>
          </a:p>
        </p:txBody>
      </p:sp>
    </p:spTree>
    <p:extLst>
      <p:ext uri="{BB962C8B-B14F-4D97-AF65-F5344CB8AC3E}">
        <p14:creationId xmlns:p14="http://schemas.microsoft.com/office/powerpoint/2010/main" val="1775372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additive="base">
                                        <p:cTn id="3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F38D69-CEFC-44C9-89B6-C011D35BCCF0}"/>
              </a:ext>
            </a:extLst>
          </p:cNvPr>
          <p:cNvSpPr>
            <a:spLocks noGrp="1"/>
          </p:cNvSpPr>
          <p:nvPr>
            <p:ph type="title"/>
          </p:nvPr>
        </p:nvSpPr>
        <p:spPr/>
        <p:txBody>
          <a:bodyPr/>
          <a:lstStyle/>
          <a:p>
            <a:r>
              <a:rPr lang="en-US" dirty="0"/>
              <a:t>recip Compressors operator issues</a:t>
            </a:r>
          </a:p>
        </p:txBody>
      </p:sp>
      <p:sp>
        <p:nvSpPr>
          <p:cNvPr id="3" name="Content Placeholder 2">
            <a:extLst>
              <a:ext uri="{FF2B5EF4-FFF2-40B4-BE49-F238E27FC236}">
                <a16:creationId xmlns:a16="http://schemas.microsoft.com/office/drawing/2014/main" id="{94970C2F-B12C-449F-A400-A03EBE1ACFC1}"/>
              </a:ext>
            </a:extLst>
          </p:cNvPr>
          <p:cNvSpPr>
            <a:spLocks noGrp="1"/>
          </p:cNvSpPr>
          <p:nvPr>
            <p:ph sz="quarter" idx="13"/>
          </p:nvPr>
        </p:nvSpPr>
        <p:spPr>
          <a:xfrm>
            <a:off x="913774" y="2367092"/>
            <a:ext cx="10363826" cy="4145220"/>
          </a:xfrm>
        </p:spPr>
        <p:txBody>
          <a:bodyPr>
            <a:normAutofit/>
          </a:bodyPr>
          <a:lstStyle/>
          <a:p>
            <a:r>
              <a:rPr lang="en-US" dirty="0"/>
              <a:t>Valve issues</a:t>
            </a:r>
          </a:p>
          <a:p>
            <a:pPr lvl="1"/>
            <a:r>
              <a:rPr lang="en-US" dirty="0"/>
              <a:t>The inlet and outlet check valves are under constant and rapids operation and can be exposed to contaminates.</a:t>
            </a:r>
          </a:p>
          <a:p>
            <a:pPr lvl="1"/>
            <a:r>
              <a:rPr lang="en-US" dirty="0"/>
              <a:t>They are subject to seat wear, spring breakage and sticking.</a:t>
            </a:r>
          </a:p>
          <a:p>
            <a:pPr lvl="1"/>
            <a:r>
              <a:rPr lang="en-US" dirty="0"/>
              <a:t>Leaking creates excessive heat and reduced compressor efficiency</a:t>
            </a:r>
          </a:p>
          <a:p>
            <a:pPr lvl="2"/>
            <a:r>
              <a:rPr lang="en-US" dirty="0"/>
              <a:t>Temp or vibration monitoring</a:t>
            </a:r>
          </a:p>
          <a:p>
            <a:pPr lvl="2"/>
            <a:r>
              <a:rPr lang="en-US" dirty="0"/>
              <a:t>Compressor efficiency monitoring</a:t>
            </a:r>
          </a:p>
          <a:p>
            <a:pPr lvl="1"/>
            <a:r>
              <a:rPr lang="en-US" dirty="0"/>
              <a:t>In extreme situations the check valve failure can cause catastrophic unit damage </a:t>
            </a:r>
          </a:p>
          <a:p>
            <a:pPr lvl="2"/>
            <a:r>
              <a:rPr lang="en-US" dirty="0"/>
              <a:t>Dropping</a:t>
            </a:r>
          </a:p>
          <a:p>
            <a:pPr lvl="2"/>
            <a:r>
              <a:rPr lang="en-US" dirty="0"/>
              <a:t>Lubrication loss on crankshaft bearing</a:t>
            </a:r>
          </a:p>
          <a:p>
            <a:endParaRPr lang="en-US" dirty="0"/>
          </a:p>
        </p:txBody>
      </p:sp>
      <p:sp>
        <p:nvSpPr>
          <p:cNvPr id="4" name="Date Placeholder 3">
            <a:extLst>
              <a:ext uri="{FF2B5EF4-FFF2-40B4-BE49-F238E27FC236}">
                <a16:creationId xmlns:a16="http://schemas.microsoft.com/office/drawing/2014/main" id="{034F7EB9-424D-49D0-858F-1D4F4265C85F}"/>
              </a:ext>
            </a:extLst>
          </p:cNvPr>
          <p:cNvSpPr>
            <a:spLocks noGrp="1"/>
          </p:cNvSpPr>
          <p:nvPr>
            <p:ph type="dt" sz="half" idx="10"/>
          </p:nvPr>
        </p:nvSpPr>
        <p:spPr/>
        <p:txBody>
          <a:bodyPr/>
          <a:lstStyle/>
          <a:p>
            <a:fld id="{0AFB1228-3F3D-4C91-83F1-2DF7E85DA2E2}" type="datetime1">
              <a:rPr lang="en-US" smtClean="0"/>
              <a:t>2/21/2018</a:t>
            </a:fld>
            <a:endParaRPr lang="en-US" dirty="0"/>
          </a:p>
        </p:txBody>
      </p:sp>
      <p:sp>
        <p:nvSpPr>
          <p:cNvPr id="5" name="Footer Placeholder 4">
            <a:extLst>
              <a:ext uri="{FF2B5EF4-FFF2-40B4-BE49-F238E27FC236}">
                <a16:creationId xmlns:a16="http://schemas.microsoft.com/office/drawing/2014/main" id="{9340C13F-B6A5-439E-9569-C30991E51D00}"/>
              </a:ext>
            </a:extLst>
          </p:cNvPr>
          <p:cNvSpPr>
            <a:spLocks noGrp="1"/>
          </p:cNvSpPr>
          <p:nvPr>
            <p:ph type="ftr" sz="quarter" idx="11"/>
          </p:nvPr>
        </p:nvSpPr>
        <p:spPr/>
        <p:txBody>
          <a:bodyPr/>
          <a:lstStyle/>
          <a:p>
            <a:r>
              <a:rPr lang="en-US"/>
              <a:t>ICC Process Operations             ENGT-1220 Rev A</a:t>
            </a:r>
            <a:endParaRPr lang="en-US" dirty="0"/>
          </a:p>
        </p:txBody>
      </p:sp>
      <p:sp>
        <p:nvSpPr>
          <p:cNvPr id="6" name="Slide Number Placeholder 5">
            <a:extLst>
              <a:ext uri="{FF2B5EF4-FFF2-40B4-BE49-F238E27FC236}">
                <a16:creationId xmlns:a16="http://schemas.microsoft.com/office/drawing/2014/main" id="{F35DF605-F075-47F5-BE20-B6B3CF6FE63E}"/>
              </a:ext>
            </a:extLst>
          </p:cNvPr>
          <p:cNvSpPr>
            <a:spLocks noGrp="1"/>
          </p:cNvSpPr>
          <p:nvPr>
            <p:ph type="sldNum" sz="quarter" idx="12"/>
          </p:nvPr>
        </p:nvSpPr>
        <p:spPr/>
        <p:txBody>
          <a:bodyPr/>
          <a:lstStyle/>
          <a:p>
            <a:fld id="{6D22F896-40B5-4ADD-8801-0D06FADFA095}" type="slidenum">
              <a:rPr lang="en-US" smtClean="0"/>
              <a:t>19</a:t>
            </a:fld>
            <a:endParaRPr lang="en-US" dirty="0"/>
          </a:p>
        </p:txBody>
      </p:sp>
    </p:spTree>
    <p:extLst>
      <p:ext uri="{BB962C8B-B14F-4D97-AF65-F5344CB8AC3E}">
        <p14:creationId xmlns:p14="http://schemas.microsoft.com/office/powerpoint/2010/main" val="3409883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Vertic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arn(inVertical)">
                                      <p:cBhvr>
                                        <p:cTn id="17" dur="500"/>
                                        <p:tgtEl>
                                          <p:spTgt spid="3">
                                            <p:txEl>
                                              <p:pRg st="3" end="3"/>
                                            </p:txEl>
                                          </p:spTgt>
                                        </p:tgtEl>
                                      </p:cBhvr>
                                    </p:animEffect>
                                  </p:childTnLst>
                                </p:cTn>
                              </p:par>
                              <p:par>
                                <p:cTn id="18" presetID="16" presetClass="entr" presetSubtype="21" fill="hold"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barn(inVertical)">
                                      <p:cBhvr>
                                        <p:cTn id="20" dur="500"/>
                                        <p:tgtEl>
                                          <p:spTgt spid="3">
                                            <p:txEl>
                                              <p:pRg st="4" end="4"/>
                                            </p:txEl>
                                          </p:spTgt>
                                        </p:tgtEl>
                                      </p:cBhvr>
                                    </p:animEffect>
                                  </p:childTnLst>
                                </p:cTn>
                              </p:par>
                              <p:par>
                                <p:cTn id="21" presetID="16" presetClass="entr" presetSubtype="21"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barn(inVertical)">
                                      <p:cBhvr>
                                        <p:cTn id="23" dur="500"/>
                                        <p:tgtEl>
                                          <p:spTgt spid="3">
                                            <p:txEl>
                                              <p:pRg st="5" end="5"/>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barn(inVertical)">
                                      <p:cBhvr>
                                        <p:cTn id="28" dur="500"/>
                                        <p:tgtEl>
                                          <p:spTgt spid="3">
                                            <p:txEl>
                                              <p:pRg st="6" end="6"/>
                                            </p:txEl>
                                          </p:spTgt>
                                        </p:tgtEl>
                                      </p:cBhvr>
                                    </p:animEffect>
                                  </p:childTnLst>
                                </p:cTn>
                              </p:par>
                              <p:par>
                                <p:cTn id="29" presetID="16" presetClass="entr" presetSubtype="21" fill="hold" nodeType="with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barn(inVertical)">
                                      <p:cBhvr>
                                        <p:cTn id="31" dur="500"/>
                                        <p:tgtEl>
                                          <p:spTgt spid="3">
                                            <p:txEl>
                                              <p:pRg st="7" end="7"/>
                                            </p:txEl>
                                          </p:spTgt>
                                        </p:tgtEl>
                                      </p:cBhvr>
                                    </p:animEffect>
                                  </p:childTnLst>
                                </p:cTn>
                              </p:par>
                              <p:par>
                                <p:cTn id="32" presetID="16" presetClass="entr" presetSubtype="21" fill="hold" nodeType="withEffect">
                                  <p:stCondLst>
                                    <p:cond delay="0"/>
                                  </p:stCondLst>
                                  <p:childTnLst>
                                    <p:set>
                                      <p:cBhvr>
                                        <p:cTn id="33" dur="1" fill="hold">
                                          <p:stCondLst>
                                            <p:cond delay="0"/>
                                          </p:stCondLst>
                                        </p:cTn>
                                        <p:tgtEl>
                                          <p:spTgt spid="3">
                                            <p:txEl>
                                              <p:pRg st="8" end="8"/>
                                            </p:txEl>
                                          </p:spTgt>
                                        </p:tgtEl>
                                        <p:attrNameLst>
                                          <p:attrName>style.visibility</p:attrName>
                                        </p:attrNameLst>
                                      </p:cBhvr>
                                      <p:to>
                                        <p:strVal val="visible"/>
                                      </p:to>
                                    </p:set>
                                    <p:animEffect transition="in" filter="barn(inVertical)">
                                      <p:cBhvr>
                                        <p:cTn id="34"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2FC91A-B710-4D48-AF54-3CCB9261AEDA}"/>
              </a:ext>
            </a:extLst>
          </p:cNvPr>
          <p:cNvSpPr>
            <a:spLocks noGrp="1"/>
          </p:cNvSpPr>
          <p:nvPr>
            <p:ph type="title"/>
          </p:nvPr>
        </p:nvSpPr>
        <p:spPr/>
        <p:txBody>
          <a:bodyPr/>
          <a:lstStyle/>
          <a:p>
            <a:r>
              <a:rPr lang="en-US" dirty="0"/>
              <a:t>Industrial Compressors</a:t>
            </a:r>
          </a:p>
        </p:txBody>
      </p:sp>
      <p:sp>
        <p:nvSpPr>
          <p:cNvPr id="3" name="Content Placeholder 2">
            <a:extLst>
              <a:ext uri="{FF2B5EF4-FFF2-40B4-BE49-F238E27FC236}">
                <a16:creationId xmlns:a16="http://schemas.microsoft.com/office/drawing/2014/main" id="{EE6E0BEA-65C1-40B0-A03C-BCABA18EB437}"/>
              </a:ext>
            </a:extLst>
          </p:cNvPr>
          <p:cNvSpPr>
            <a:spLocks noGrp="1"/>
          </p:cNvSpPr>
          <p:nvPr>
            <p:ph sz="quarter" idx="13"/>
          </p:nvPr>
        </p:nvSpPr>
        <p:spPr/>
        <p:txBody>
          <a:bodyPr/>
          <a:lstStyle/>
          <a:p>
            <a:r>
              <a:rPr lang="en-US" dirty="0"/>
              <a:t>Used to transfer gas at high to very high pressure</a:t>
            </a:r>
          </a:p>
          <a:p>
            <a:pPr lvl="1"/>
            <a:r>
              <a:rPr lang="en-US" dirty="0"/>
              <a:t>Typical pressures ranges: 500 - 5000psi</a:t>
            </a:r>
          </a:p>
          <a:p>
            <a:pPr lvl="1"/>
            <a:r>
              <a:rPr lang="en-US" dirty="0"/>
              <a:t>Special compressors can reach &gt;10,000psi</a:t>
            </a:r>
          </a:p>
          <a:p>
            <a:r>
              <a:rPr lang="en-US" dirty="0"/>
              <a:t>Two types</a:t>
            </a:r>
          </a:p>
          <a:p>
            <a:pPr lvl="1"/>
            <a:r>
              <a:rPr lang="en-US" dirty="0"/>
              <a:t>Centrifugal (Multistage)</a:t>
            </a:r>
          </a:p>
          <a:p>
            <a:pPr lvl="1"/>
            <a:r>
              <a:rPr lang="en-US" dirty="0"/>
              <a:t>Reciprocating (recip)</a:t>
            </a:r>
          </a:p>
        </p:txBody>
      </p:sp>
      <p:sp>
        <p:nvSpPr>
          <p:cNvPr id="4" name="Date Placeholder 3">
            <a:extLst>
              <a:ext uri="{FF2B5EF4-FFF2-40B4-BE49-F238E27FC236}">
                <a16:creationId xmlns:a16="http://schemas.microsoft.com/office/drawing/2014/main" id="{3BEDE33A-ACD1-442D-AB36-6B6277A2074B}"/>
              </a:ext>
            </a:extLst>
          </p:cNvPr>
          <p:cNvSpPr>
            <a:spLocks noGrp="1"/>
          </p:cNvSpPr>
          <p:nvPr>
            <p:ph type="dt" sz="half" idx="10"/>
          </p:nvPr>
        </p:nvSpPr>
        <p:spPr/>
        <p:txBody>
          <a:bodyPr/>
          <a:lstStyle/>
          <a:p>
            <a:fld id="{F3258BC9-E5ED-4E0B-BE5E-C273CDE1CB2F}" type="datetime1">
              <a:rPr lang="en-US" smtClean="0"/>
              <a:t>2/21/2018</a:t>
            </a:fld>
            <a:endParaRPr lang="en-US" dirty="0"/>
          </a:p>
        </p:txBody>
      </p:sp>
      <p:sp>
        <p:nvSpPr>
          <p:cNvPr id="5" name="Footer Placeholder 4">
            <a:extLst>
              <a:ext uri="{FF2B5EF4-FFF2-40B4-BE49-F238E27FC236}">
                <a16:creationId xmlns:a16="http://schemas.microsoft.com/office/drawing/2014/main" id="{C99B900B-728F-419F-B1B4-B88382F2C035}"/>
              </a:ext>
            </a:extLst>
          </p:cNvPr>
          <p:cNvSpPr>
            <a:spLocks noGrp="1"/>
          </p:cNvSpPr>
          <p:nvPr>
            <p:ph type="ftr" sz="quarter" idx="11"/>
          </p:nvPr>
        </p:nvSpPr>
        <p:spPr/>
        <p:txBody>
          <a:bodyPr/>
          <a:lstStyle/>
          <a:p>
            <a:r>
              <a:rPr lang="en-US"/>
              <a:t>ICC Process Operations             ENGT-1220 Rev A</a:t>
            </a:r>
            <a:endParaRPr lang="en-US" dirty="0"/>
          </a:p>
        </p:txBody>
      </p:sp>
      <p:sp>
        <p:nvSpPr>
          <p:cNvPr id="6" name="Slide Number Placeholder 5">
            <a:extLst>
              <a:ext uri="{FF2B5EF4-FFF2-40B4-BE49-F238E27FC236}">
                <a16:creationId xmlns:a16="http://schemas.microsoft.com/office/drawing/2014/main" id="{114F5FAD-6F7F-4146-8BFB-94F54D8A3398}"/>
              </a:ext>
            </a:extLst>
          </p:cNvPr>
          <p:cNvSpPr>
            <a:spLocks noGrp="1"/>
          </p:cNvSpPr>
          <p:nvPr>
            <p:ph type="sldNum" sz="quarter" idx="12"/>
          </p:nvPr>
        </p:nvSpPr>
        <p:spPr/>
        <p:txBody>
          <a:bodyPr/>
          <a:lstStyle/>
          <a:p>
            <a:fld id="{6D22F896-40B5-4ADD-8801-0D06FADFA095}" type="slidenum">
              <a:rPr lang="en-US" smtClean="0"/>
              <a:t>2</a:t>
            </a:fld>
            <a:endParaRPr lang="en-US" dirty="0"/>
          </a:p>
        </p:txBody>
      </p:sp>
    </p:spTree>
    <p:extLst>
      <p:ext uri="{BB962C8B-B14F-4D97-AF65-F5344CB8AC3E}">
        <p14:creationId xmlns:p14="http://schemas.microsoft.com/office/powerpoint/2010/main" val="4260265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 calcmode="lin" valueType="num">
                                      <p:cBhvr additive="base">
                                        <p:cTn id="2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79FE9F-5501-44B8-B2FC-505B6F118ECE}"/>
              </a:ext>
            </a:extLst>
          </p:cNvPr>
          <p:cNvSpPr>
            <a:spLocks noGrp="1"/>
          </p:cNvSpPr>
          <p:nvPr>
            <p:ph type="title"/>
          </p:nvPr>
        </p:nvSpPr>
        <p:spPr/>
        <p:txBody>
          <a:bodyPr/>
          <a:lstStyle/>
          <a:p>
            <a:r>
              <a:rPr lang="en-US" dirty="0"/>
              <a:t>recip Compressors operator issues</a:t>
            </a:r>
          </a:p>
        </p:txBody>
      </p:sp>
      <p:sp>
        <p:nvSpPr>
          <p:cNvPr id="3" name="Content Placeholder 2">
            <a:extLst>
              <a:ext uri="{FF2B5EF4-FFF2-40B4-BE49-F238E27FC236}">
                <a16:creationId xmlns:a16="http://schemas.microsoft.com/office/drawing/2014/main" id="{04AD960E-510A-4FB1-9E18-419461BED15B}"/>
              </a:ext>
            </a:extLst>
          </p:cNvPr>
          <p:cNvSpPr>
            <a:spLocks noGrp="1"/>
          </p:cNvSpPr>
          <p:nvPr>
            <p:ph sz="quarter" idx="13"/>
          </p:nvPr>
        </p:nvSpPr>
        <p:spPr>
          <a:xfrm>
            <a:off x="913774" y="1918010"/>
            <a:ext cx="10363826" cy="4594302"/>
          </a:xfrm>
        </p:spPr>
        <p:txBody>
          <a:bodyPr>
            <a:normAutofit/>
          </a:bodyPr>
          <a:lstStyle/>
          <a:p>
            <a:r>
              <a:rPr lang="en-US" dirty="0"/>
              <a:t>Liquids induction</a:t>
            </a:r>
          </a:p>
          <a:p>
            <a:pPr lvl="1"/>
            <a:r>
              <a:rPr lang="en-US" dirty="0"/>
              <a:t>Any type of liquid induction will damage the compressor</a:t>
            </a:r>
          </a:p>
          <a:p>
            <a:pPr lvl="1"/>
            <a:r>
              <a:rPr lang="en-US" dirty="0"/>
              <a:t>Liquids separator vessel used to remove any residual liquids from inlet supply </a:t>
            </a:r>
          </a:p>
          <a:p>
            <a:pPr lvl="1"/>
            <a:r>
              <a:rPr lang="en-US" dirty="0"/>
              <a:t>Commonly called “suction or inlet knockout”, </a:t>
            </a:r>
          </a:p>
          <a:p>
            <a:r>
              <a:rPr lang="en-US" dirty="0"/>
              <a:t>Rod drop</a:t>
            </a:r>
          </a:p>
          <a:p>
            <a:pPr lvl="1"/>
            <a:r>
              <a:rPr lang="en-US" dirty="0"/>
              <a:t>Piston rider rings wear and piston scores the cylinder</a:t>
            </a:r>
          </a:p>
          <a:p>
            <a:r>
              <a:rPr lang="en-US" dirty="0"/>
              <a:t>Heat</a:t>
            </a:r>
          </a:p>
          <a:p>
            <a:r>
              <a:rPr lang="en-US" dirty="0"/>
              <a:t>Unbalance</a:t>
            </a:r>
          </a:p>
          <a:p>
            <a:r>
              <a:rPr lang="en-US" dirty="0"/>
              <a:t>Vibration</a:t>
            </a:r>
          </a:p>
          <a:p>
            <a:r>
              <a:rPr lang="en-US" dirty="0"/>
              <a:t>Lubrication issues</a:t>
            </a:r>
          </a:p>
          <a:p>
            <a:pPr marL="0" indent="0">
              <a:buNone/>
            </a:pPr>
            <a:endParaRPr lang="en-US" dirty="0"/>
          </a:p>
        </p:txBody>
      </p:sp>
      <p:sp>
        <p:nvSpPr>
          <p:cNvPr id="4" name="Date Placeholder 3">
            <a:extLst>
              <a:ext uri="{FF2B5EF4-FFF2-40B4-BE49-F238E27FC236}">
                <a16:creationId xmlns:a16="http://schemas.microsoft.com/office/drawing/2014/main" id="{F0212166-DE11-4749-A5D2-4724FBD1CD78}"/>
              </a:ext>
            </a:extLst>
          </p:cNvPr>
          <p:cNvSpPr>
            <a:spLocks noGrp="1"/>
          </p:cNvSpPr>
          <p:nvPr>
            <p:ph type="dt" sz="half" idx="10"/>
          </p:nvPr>
        </p:nvSpPr>
        <p:spPr/>
        <p:txBody>
          <a:bodyPr/>
          <a:lstStyle/>
          <a:p>
            <a:fld id="{D5908346-5D67-43FA-B42D-B8F33676F65E}" type="datetime1">
              <a:rPr lang="en-US" smtClean="0"/>
              <a:t>2/21/2018</a:t>
            </a:fld>
            <a:endParaRPr lang="en-US" dirty="0"/>
          </a:p>
        </p:txBody>
      </p:sp>
      <p:sp>
        <p:nvSpPr>
          <p:cNvPr id="5" name="Footer Placeholder 4">
            <a:extLst>
              <a:ext uri="{FF2B5EF4-FFF2-40B4-BE49-F238E27FC236}">
                <a16:creationId xmlns:a16="http://schemas.microsoft.com/office/drawing/2014/main" id="{A804E4A0-C6A2-4FF0-96AA-9CDE9B23B7DF}"/>
              </a:ext>
            </a:extLst>
          </p:cNvPr>
          <p:cNvSpPr>
            <a:spLocks noGrp="1"/>
          </p:cNvSpPr>
          <p:nvPr>
            <p:ph type="ftr" sz="quarter" idx="11"/>
          </p:nvPr>
        </p:nvSpPr>
        <p:spPr/>
        <p:txBody>
          <a:bodyPr/>
          <a:lstStyle/>
          <a:p>
            <a:r>
              <a:rPr lang="en-US"/>
              <a:t>ICC Process Operations             ENGT-1220 Rev A</a:t>
            </a:r>
            <a:endParaRPr lang="en-US" dirty="0"/>
          </a:p>
        </p:txBody>
      </p:sp>
      <p:sp>
        <p:nvSpPr>
          <p:cNvPr id="6" name="Slide Number Placeholder 5">
            <a:extLst>
              <a:ext uri="{FF2B5EF4-FFF2-40B4-BE49-F238E27FC236}">
                <a16:creationId xmlns:a16="http://schemas.microsoft.com/office/drawing/2014/main" id="{F5F09D33-F1BB-4302-82ED-81D6924973FE}"/>
              </a:ext>
            </a:extLst>
          </p:cNvPr>
          <p:cNvSpPr>
            <a:spLocks noGrp="1"/>
          </p:cNvSpPr>
          <p:nvPr>
            <p:ph type="sldNum" sz="quarter" idx="12"/>
          </p:nvPr>
        </p:nvSpPr>
        <p:spPr/>
        <p:txBody>
          <a:bodyPr/>
          <a:lstStyle/>
          <a:p>
            <a:fld id="{6D22F896-40B5-4ADD-8801-0D06FADFA095}" type="slidenum">
              <a:rPr lang="en-US" smtClean="0"/>
              <a:t>20</a:t>
            </a:fld>
            <a:endParaRPr lang="en-US" dirty="0"/>
          </a:p>
        </p:txBody>
      </p:sp>
    </p:spTree>
    <p:extLst>
      <p:ext uri="{BB962C8B-B14F-4D97-AF65-F5344CB8AC3E}">
        <p14:creationId xmlns:p14="http://schemas.microsoft.com/office/powerpoint/2010/main" val="3089956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inVertical)">
                                      <p:cBhvr>
                                        <p:cTn id="10" dur="500"/>
                                        <p:tgtEl>
                                          <p:spTgt spid="3">
                                            <p:txEl>
                                              <p:pRg st="1" end="1"/>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arn(inVertical)">
                                      <p:cBhvr>
                                        <p:cTn id="13" dur="500"/>
                                        <p:tgtEl>
                                          <p:spTgt spid="3">
                                            <p:txEl>
                                              <p:pRg st="2" end="2"/>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arn(inVertical)">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arn(inVertical)">
                                      <p:cBhvr>
                                        <p:cTn id="21" dur="500"/>
                                        <p:tgtEl>
                                          <p:spTgt spid="3">
                                            <p:txEl>
                                              <p:pRg st="4" end="4"/>
                                            </p:txEl>
                                          </p:spTgt>
                                        </p:tgtEl>
                                      </p:cBhvr>
                                    </p:animEffect>
                                  </p:childTnLst>
                                </p:cTn>
                              </p:par>
                              <p:par>
                                <p:cTn id="22" presetID="16" presetClass="entr" presetSubtype="21"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barn(inVertical)">
                                      <p:cBhvr>
                                        <p:cTn id="24" dur="500"/>
                                        <p:tgtEl>
                                          <p:spTgt spid="3">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barn(inVertical)">
                                      <p:cBhvr>
                                        <p:cTn id="29" dur="500"/>
                                        <p:tgtEl>
                                          <p:spTgt spid="3">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barn(inVertical)">
                                      <p:cBhvr>
                                        <p:cTn id="34" dur="500"/>
                                        <p:tgtEl>
                                          <p:spTgt spid="3">
                                            <p:txEl>
                                              <p:pRg st="7" end="7"/>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Effect transition="in" filter="barn(inVertical)">
                                      <p:cBhvr>
                                        <p:cTn id="39" dur="500"/>
                                        <p:tgtEl>
                                          <p:spTgt spid="3">
                                            <p:txEl>
                                              <p:pRg st="8" end="8"/>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3">
                                            <p:txEl>
                                              <p:pRg st="9" end="9"/>
                                            </p:txEl>
                                          </p:spTgt>
                                        </p:tgtEl>
                                        <p:attrNameLst>
                                          <p:attrName>style.visibility</p:attrName>
                                        </p:attrNameLst>
                                      </p:cBhvr>
                                      <p:to>
                                        <p:strVal val="visible"/>
                                      </p:to>
                                    </p:set>
                                    <p:animEffect transition="in" filter="barn(inVertical)">
                                      <p:cBhvr>
                                        <p:cTn id="44"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What are reciprocating compressors?</a:t>
            </a:r>
          </a:p>
        </p:txBody>
      </p:sp>
      <p:sp>
        <p:nvSpPr>
          <p:cNvPr id="13315" name="Content Placeholder 2"/>
          <p:cNvSpPr>
            <a:spLocks noGrp="1"/>
          </p:cNvSpPr>
          <p:nvPr>
            <p:ph idx="1"/>
          </p:nvPr>
        </p:nvSpPr>
        <p:spPr/>
        <p:txBody>
          <a:bodyPr/>
          <a:lstStyle/>
          <a:p>
            <a:r>
              <a:rPr lang="en-US" dirty="0"/>
              <a:t>Parts of the reciprocating compressor</a:t>
            </a:r>
          </a:p>
          <a:p>
            <a:r>
              <a:rPr lang="en-US" dirty="0"/>
              <a:t>Machine images</a:t>
            </a:r>
          </a:p>
        </p:txBody>
      </p:sp>
      <p:pic>
        <p:nvPicPr>
          <p:cNvPr id="13316" name="Picture 8"/>
          <p:cNvPicPr>
            <a:picLocks noChangeAspect="1" noChangeArrowheads="1"/>
          </p:cNvPicPr>
          <p:nvPr/>
        </p:nvPicPr>
        <p:blipFill>
          <a:blip r:embed="rId3" cstate="print"/>
          <a:srcRect l="5672" t="15161" r="4974" b="9364"/>
          <a:stretch>
            <a:fillRect/>
          </a:stretch>
        </p:blipFill>
        <p:spPr bwMode="auto">
          <a:xfrm>
            <a:off x="2043114" y="3273425"/>
            <a:ext cx="6537325" cy="3297238"/>
          </a:xfrm>
          <a:prstGeom prst="rect">
            <a:avLst/>
          </a:prstGeom>
          <a:noFill/>
          <a:ln w="9525">
            <a:noFill/>
            <a:miter lim="800000"/>
            <a:headEnd/>
            <a:tailEnd/>
          </a:ln>
        </p:spPr>
      </p:pic>
    </p:spTree>
    <p:extLst>
      <p:ext uri="{BB962C8B-B14F-4D97-AF65-F5344CB8AC3E}">
        <p14:creationId xmlns:p14="http://schemas.microsoft.com/office/powerpoint/2010/main" val="3402899522"/>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Reciprocating Compressor Parts</a:t>
            </a:r>
          </a:p>
        </p:txBody>
      </p:sp>
      <p:sp>
        <p:nvSpPr>
          <p:cNvPr id="58" name="TextBox 57"/>
          <p:cNvSpPr txBox="1">
            <a:spLocks noChangeArrowheads="1"/>
          </p:cNvSpPr>
          <p:nvPr/>
        </p:nvSpPr>
        <p:spPr bwMode="auto">
          <a:xfrm>
            <a:off x="7540625" y="1520826"/>
            <a:ext cx="1085850" cy="461963"/>
          </a:xfrm>
          <a:prstGeom prst="rect">
            <a:avLst/>
          </a:prstGeom>
          <a:noFill/>
          <a:ln w="9525">
            <a:noFill/>
            <a:miter lim="800000"/>
            <a:headEnd/>
            <a:tailEnd/>
          </a:ln>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a:ln>
                  <a:noFill/>
                </a:ln>
                <a:solidFill>
                  <a:srgbClr val="000000"/>
                </a:solidFill>
                <a:effectLst/>
                <a:uLnTx/>
                <a:uFillTx/>
                <a:latin typeface="Arial" charset="0"/>
                <a:ea typeface="+mn-ea"/>
                <a:cs typeface="+mn-cs"/>
              </a:rPr>
              <a:t>Valves</a:t>
            </a:r>
          </a:p>
        </p:txBody>
      </p:sp>
      <p:sp>
        <p:nvSpPr>
          <p:cNvPr id="192" name="Rectangle 191"/>
          <p:cNvSpPr/>
          <p:nvPr/>
        </p:nvSpPr>
        <p:spPr bwMode="auto">
          <a:xfrm>
            <a:off x="2473326" y="1804988"/>
            <a:ext cx="1331913" cy="1104900"/>
          </a:xfrm>
          <a:prstGeom prst="rect">
            <a:avLst/>
          </a:prstGeom>
          <a:ln>
            <a:solidFill>
              <a:schemeClr val="bg2"/>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a:ea typeface="+mn-ea"/>
              <a:cs typeface="+mn-cs"/>
            </a:endParaRPr>
          </a:p>
        </p:txBody>
      </p:sp>
      <p:sp>
        <p:nvSpPr>
          <p:cNvPr id="193" name="Rectangle 192"/>
          <p:cNvSpPr/>
          <p:nvPr/>
        </p:nvSpPr>
        <p:spPr bwMode="auto">
          <a:xfrm>
            <a:off x="3813176" y="1806575"/>
            <a:ext cx="1331913" cy="1104900"/>
          </a:xfrm>
          <a:prstGeom prst="rect">
            <a:avLst/>
          </a:prstGeom>
          <a:ln>
            <a:solidFill>
              <a:schemeClr val="bg2"/>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a:ea typeface="+mn-ea"/>
              <a:cs typeface="+mn-cs"/>
            </a:endParaRPr>
          </a:p>
        </p:txBody>
      </p:sp>
      <p:sp>
        <p:nvSpPr>
          <p:cNvPr id="201" name="Rectangle 200"/>
          <p:cNvSpPr/>
          <p:nvPr/>
        </p:nvSpPr>
        <p:spPr bwMode="auto">
          <a:xfrm>
            <a:off x="5143501" y="1804988"/>
            <a:ext cx="652463" cy="1104900"/>
          </a:xfrm>
          <a:prstGeom prst="rect">
            <a:avLst/>
          </a:prstGeom>
          <a:ln>
            <a:solidFill>
              <a:schemeClr val="bg2"/>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a:ea typeface="+mn-ea"/>
              <a:cs typeface="+mn-cs"/>
            </a:endParaRPr>
          </a:p>
        </p:txBody>
      </p:sp>
      <p:sp>
        <p:nvSpPr>
          <p:cNvPr id="202" name="Rectangle 201"/>
          <p:cNvSpPr/>
          <p:nvPr/>
        </p:nvSpPr>
        <p:spPr bwMode="auto">
          <a:xfrm>
            <a:off x="5794376" y="1804988"/>
            <a:ext cx="1331913" cy="1104900"/>
          </a:xfrm>
          <a:prstGeom prst="rect">
            <a:avLst/>
          </a:prstGeom>
          <a:ln>
            <a:solidFill>
              <a:schemeClr val="bg2"/>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a:ea typeface="+mn-ea"/>
              <a:cs typeface="+mn-cs"/>
            </a:endParaRPr>
          </a:p>
        </p:txBody>
      </p:sp>
      <p:sp>
        <p:nvSpPr>
          <p:cNvPr id="26634" name="Rectangle 32"/>
          <p:cNvSpPr>
            <a:spLocks noChangeArrowheads="1"/>
          </p:cNvSpPr>
          <p:nvPr/>
        </p:nvSpPr>
        <p:spPr bwMode="auto">
          <a:xfrm>
            <a:off x="5803900" y="2128839"/>
            <a:ext cx="1316038" cy="504825"/>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26636" name="Rounded Rectangle 40"/>
          <p:cNvSpPr>
            <a:spLocks noChangeArrowheads="1"/>
          </p:cNvSpPr>
          <p:nvPr/>
        </p:nvSpPr>
        <p:spPr bwMode="auto">
          <a:xfrm>
            <a:off x="7127876" y="2011363"/>
            <a:ext cx="73025" cy="723900"/>
          </a:xfrm>
          <a:prstGeom prst="roundRect">
            <a:avLst>
              <a:gd name="adj" fmla="val 16667"/>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nvGrpSpPr>
          <p:cNvPr id="3" name="Group 52"/>
          <p:cNvGrpSpPr>
            <a:grpSpLocks/>
          </p:cNvGrpSpPr>
          <p:nvPr/>
        </p:nvGrpSpPr>
        <p:grpSpPr bwMode="auto">
          <a:xfrm rot="10800000">
            <a:off x="5862639" y="2133600"/>
            <a:ext cx="204787" cy="63500"/>
            <a:chOff x="5354726" y="2035534"/>
            <a:chExt cx="204826" cy="63928"/>
          </a:xfrm>
          <a:effectLst>
            <a:outerShdw blurRad="63500" sx="102000" sy="102000" algn="ctr" rotWithShape="0">
              <a:prstClr val="black">
                <a:alpha val="40000"/>
              </a:prstClr>
            </a:outerShdw>
          </a:effectLst>
        </p:grpSpPr>
        <p:cxnSp>
          <p:nvCxnSpPr>
            <p:cNvPr id="220" name="Straight Connector 53"/>
            <p:cNvCxnSpPr>
              <a:cxnSpLocks noChangeShapeType="1"/>
            </p:cNvCxnSpPr>
            <p:nvPr/>
          </p:nvCxnSpPr>
          <p:spPr bwMode="auto">
            <a:xfrm>
              <a:off x="5354726" y="2099462"/>
              <a:ext cx="204826" cy="0"/>
            </a:xfrm>
            <a:prstGeom prst="line">
              <a:avLst/>
            </a:prstGeom>
            <a:ln>
              <a:headEnd/>
              <a:tailEnd/>
            </a:ln>
          </p:spPr>
          <p:style>
            <a:lnRef idx="3">
              <a:schemeClr val="accent4"/>
            </a:lnRef>
            <a:fillRef idx="0">
              <a:schemeClr val="accent4"/>
            </a:fillRef>
            <a:effectRef idx="2">
              <a:schemeClr val="accent4"/>
            </a:effectRef>
            <a:fontRef idx="minor">
              <a:schemeClr val="tx1"/>
            </a:fontRef>
          </p:style>
        </p:cxnSp>
        <p:cxnSp>
          <p:nvCxnSpPr>
            <p:cNvPr id="221" name="Straight Connector 54"/>
            <p:cNvCxnSpPr>
              <a:cxnSpLocks noChangeShapeType="1"/>
            </p:cNvCxnSpPr>
            <p:nvPr/>
          </p:nvCxnSpPr>
          <p:spPr bwMode="auto">
            <a:xfrm flipH="1" flipV="1">
              <a:off x="5435703" y="2046721"/>
              <a:ext cx="0" cy="59134"/>
            </a:xfrm>
            <a:prstGeom prst="line">
              <a:avLst/>
            </a:prstGeom>
            <a:ln>
              <a:headEnd/>
              <a:tailEnd/>
            </a:ln>
          </p:spPr>
          <p:style>
            <a:lnRef idx="3">
              <a:schemeClr val="accent4"/>
            </a:lnRef>
            <a:fillRef idx="0">
              <a:schemeClr val="accent4"/>
            </a:fillRef>
            <a:effectRef idx="2">
              <a:schemeClr val="accent4"/>
            </a:effectRef>
            <a:fontRef idx="minor">
              <a:schemeClr val="tx1"/>
            </a:fontRef>
          </p:style>
        </p:cxnSp>
      </p:grpSp>
      <p:grpSp>
        <p:nvGrpSpPr>
          <p:cNvPr id="4" name="Group 55"/>
          <p:cNvGrpSpPr>
            <a:grpSpLocks/>
          </p:cNvGrpSpPr>
          <p:nvPr/>
        </p:nvGrpSpPr>
        <p:grpSpPr bwMode="auto">
          <a:xfrm rot="10800000">
            <a:off x="5895975" y="2643188"/>
            <a:ext cx="204788" cy="63500"/>
            <a:chOff x="5354726" y="2035534"/>
            <a:chExt cx="204826" cy="63928"/>
          </a:xfrm>
          <a:effectLst>
            <a:outerShdw blurRad="63500" sx="102000" sy="102000" algn="ctr" rotWithShape="0">
              <a:prstClr val="black">
                <a:alpha val="40000"/>
              </a:prstClr>
            </a:outerShdw>
          </a:effectLst>
        </p:grpSpPr>
        <p:cxnSp>
          <p:nvCxnSpPr>
            <p:cNvPr id="223" name="Straight Connector 56"/>
            <p:cNvCxnSpPr>
              <a:cxnSpLocks noChangeShapeType="1"/>
            </p:cNvCxnSpPr>
            <p:nvPr/>
          </p:nvCxnSpPr>
          <p:spPr bwMode="auto">
            <a:xfrm>
              <a:off x="5354726" y="2099462"/>
              <a:ext cx="204826" cy="0"/>
            </a:xfrm>
            <a:prstGeom prst="line">
              <a:avLst/>
            </a:prstGeom>
            <a:ln>
              <a:headEnd/>
              <a:tailEnd/>
            </a:ln>
          </p:spPr>
          <p:style>
            <a:lnRef idx="3">
              <a:schemeClr val="accent4"/>
            </a:lnRef>
            <a:fillRef idx="0">
              <a:schemeClr val="accent4"/>
            </a:fillRef>
            <a:effectRef idx="2">
              <a:schemeClr val="accent4"/>
            </a:effectRef>
            <a:fontRef idx="minor">
              <a:schemeClr val="tx1"/>
            </a:fontRef>
          </p:style>
        </p:cxnSp>
        <p:cxnSp>
          <p:nvCxnSpPr>
            <p:cNvPr id="224" name="Straight Connector 57"/>
            <p:cNvCxnSpPr>
              <a:cxnSpLocks noChangeShapeType="1"/>
            </p:cNvCxnSpPr>
            <p:nvPr/>
          </p:nvCxnSpPr>
          <p:spPr bwMode="auto">
            <a:xfrm flipH="1" flipV="1">
              <a:off x="5435704" y="2046722"/>
              <a:ext cx="0" cy="59133"/>
            </a:xfrm>
            <a:prstGeom prst="line">
              <a:avLst/>
            </a:prstGeom>
            <a:ln>
              <a:headEnd/>
              <a:tailEnd/>
            </a:ln>
          </p:spPr>
          <p:style>
            <a:lnRef idx="3">
              <a:schemeClr val="accent4"/>
            </a:lnRef>
            <a:fillRef idx="0">
              <a:schemeClr val="accent4"/>
            </a:fillRef>
            <a:effectRef idx="2">
              <a:schemeClr val="accent4"/>
            </a:effectRef>
            <a:fontRef idx="minor">
              <a:schemeClr val="tx1"/>
            </a:fontRef>
          </p:style>
        </p:cxnSp>
      </p:grpSp>
      <p:sp>
        <p:nvSpPr>
          <p:cNvPr id="26639" name="Rectangle 61"/>
          <p:cNvSpPr>
            <a:spLocks noChangeArrowheads="1"/>
          </p:cNvSpPr>
          <p:nvPr/>
        </p:nvSpPr>
        <p:spPr bwMode="auto">
          <a:xfrm>
            <a:off x="5648325" y="2179638"/>
            <a:ext cx="146050" cy="146050"/>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26640" name="Rectangle 62"/>
          <p:cNvSpPr>
            <a:spLocks noChangeArrowheads="1"/>
          </p:cNvSpPr>
          <p:nvPr/>
        </p:nvSpPr>
        <p:spPr bwMode="auto">
          <a:xfrm>
            <a:off x="5645150" y="2438400"/>
            <a:ext cx="146050" cy="146050"/>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cxnSp>
        <p:nvCxnSpPr>
          <p:cNvPr id="227" name="Straight Arrow Connector 226"/>
          <p:cNvCxnSpPr/>
          <p:nvPr/>
        </p:nvCxnSpPr>
        <p:spPr bwMode="auto">
          <a:xfrm>
            <a:off x="5910263" y="2478088"/>
            <a:ext cx="0" cy="165100"/>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cxnSp>
        <p:nvCxnSpPr>
          <p:cNvPr id="228" name="Straight Arrow Connector 227"/>
          <p:cNvCxnSpPr/>
          <p:nvPr/>
        </p:nvCxnSpPr>
        <p:spPr bwMode="auto">
          <a:xfrm>
            <a:off x="5908675" y="1944688"/>
            <a:ext cx="0" cy="146050"/>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sp>
        <p:nvSpPr>
          <p:cNvPr id="229" name="Rectangle 228"/>
          <p:cNvSpPr/>
          <p:nvPr/>
        </p:nvSpPr>
        <p:spPr bwMode="auto">
          <a:xfrm>
            <a:off x="3813176" y="1800226"/>
            <a:ext cx="1331913" cy="219075"/>
          </a:xfrm>
          <a:prstGeom prst="rect">
            <a:avLst/>
          </a:prstGeom>
          <a:ln>
            <a:solidFill>
              <a:schemeClr val="bg2"/>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a:ea typeface="+mn-ea"/>
              <a:cs typeface="+mn-cs"/>
            </a:endParaRPr>
          </a:p>
        </p:txBody>
      </p:sp>
      <p:sp>
        <p:nvSpPr>
          <p:cNvPr id="230" name="Rectangle 229"/>
          <p:cNvSpPr/>
          <p:nvPr/>
        </p:nvSpPr>
        <p:spPr bwMode="auto">
          <a:xfrm>
            <a:off x="3813176" y="2705101"/>
            <a:ext cx="1331913" cy="219075"/>
          </a:xfrm>
          <a:prstGeom prst="rect">
            <a:avLst/>
          </a:prstGeom>
          <a:ln>
            <a:solidFill>
              <a:schemeClr val="bg2"/>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a:ea typeface="+mn-ea"/>
              <a:cs typeface="+mn-cs"/>
            </a:endParaRPr>
          </a:p>
        </p:txBody>
      </p:sp>
      <p:sp>
        <p:nvSpPr>
          <p:cNvPr id="26645" name="Rectangle 61"/>
          <p:cNvSpPr>
            <a:spLocks noChangeArrowheads="1"/>
          </p:cNvSpPr>
          <p:nvPr/>
        </p:nvSpPr>
        <p:spPr bwMode="auto">
          <a:xfrm>
            <a:off x="5153025" y="2179638"/>
            <a:ext cx="146050" cy="146050"/>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26646" name="Rectangle 62"/>
          <p:cNvSpPr>
            <a:spLocks noChangeArrowheads="1"/>
          </p:cNvSpPr>
          <p:nvPr/>
        </p:nvSpPr>
        <p:spPr bwMode="auto">
          <a:xfrm>
            <a:off x="5149850" y="2438400"/>
            <a:ext cx="146050" cy="146050"/>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26647" name="Oval 232"/>
          <p:cNvSpPr>
            <a:spLocks noChangeArrowheads="1"/>
          </p:cNvSpPr>
          <p:nvPr/>
        </p:nvSpPr>
        <p:spPr bwMode="auto">
          <a:xfrm>
            <a:off x="6200775" y="1133475"/>
            <a:ext cx="628650" cy="533400"/>
          </a:xfrm>
          <a:prstGeom prst="ellipse">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26649" name="Rounded Rectangle 234"/>
          <p:cNvSpPr>
            <a:spLocks noChangeArrowheads="1"/>
          </p:cNvSpPr>
          <p:nvPr/>
        </p:nvSpPr>
        <p:spPr bwMode="auto">
          <a:xfrm>
            <a:off x="6446449" y="1666875"/>
            <a:ext cx="152400" cy="133350"/>
          </a:xfrm>
          <a:prstGeom prst="roundRect">
            <a:avLst>
              <a:gd name="adj" fmla="val 16667"/>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Arial"/>
                <a:ea typeface="+mn-ea"/>
                <a:cs typeface="+mn-cs"/>
              </a:rPr>
              <a:t>`</a:t>
            </a:r>
          </a:p>
        </p:txBody>
      </p:sp>
      <p:grpSp>
        <p:nvGrpSpPr>
          <p:cNvPr id="5" name="Group 52"/>
          <p:cNvGrpSpPr>
            <a:grpSpLocks/>
          </p:cNvGrpSpPr>
          <p:nvPr/>
        </p:nvGrpSpPr>
        <p:grpSpPr bwMode="auto">
          <a:xfrm rot="10800000">
            <a:off x="6867525" y="2133600"/>
            <a:ext cx="204788" cy="63500"/>
            <a:chOff x="5354726" y="2035534"/>
            <a:chExt cx="204826" cy="63928"/>
          </a:xfrm>
          <a:effectLst>
            <a:outerShdw blurRad="63500" sx="102000" sy="102000" algn="ctr" rotWithShape="0">
              <a:prstClr val="black">
                <a:alpha val="40000"/>
              </a:prstClr>
            </a:outerShdw>
          </a:effectLst>
        </p:grpSpPr>
        <p:cxnSp>
          <p:nvCxnSpPr>
            <p:cNvPr id="238" name="Straight Connector 53"/>
            <p:cNvCxnSpPr>
              <a:cxnSpLocks noChangeShapeType="1"/>
            </p:cNvCxnSpPr>
            <p:nvPr/>
          </p:nvCxnSpPr>
          <p:spPr bwMode="auto">
            <a:xfrm>
              <a:off x="5354726" y="2099462"/>
              <a:ext cx="204826" cy="0"/>
            </a:xfrm>
            <a:prstGeom prst="line">
              <a:avLst/>
            </a:prstGeom>
            <a:ln>
              <a:headEnd/>
              <a:tailEnd/>
            </a:ln>
          </p:spPr>
          <p:style>
            <a:lnRef idx="3">
              <a:schemeClr val="accent4"/>
            </a:lnRef>
            <a:fillRef idx="0">
              <a:schemeClr val="accent4"/>
            </a:fillRef>
            <a:effectRef idx="2">
              <a:schemeClr val="accent4"/>
            </a:effectRef>
            <a:fontRef idx="minor">
              <a:schemeClr val="tx1"/>
            </a:fontRef>
          </p:style>
        </p:cxnSp>
        <p:cxnSp>
          <p:nvCxnSpPr>
            <p:cNvPr id="239" name="Straight Connector 54"/>
            <p:cNvCxnSpPr>
              <a:cxnSpLocks noChangeShapeType="1"/>
            </p:cNvCxnSpPr>
            <p:nvPr/>
          </p:nvCxnSpPr>
          <p:spPr bwMode="auto">
            <a:xfrm flipH="1" flipV="1">
              <a:off x="5435704" y="2046721"/>
              <a:ext cx="0" cy="59134"/>
            </a:xfrm>
            <a:prstGeom prst="line">
              <a:avLst/>
            </a:prstGeom>
            <a:ln>
              <a:headEnd/>
              <a:tailEnd/>
            </a:ln>
          </p:spPr>
          <p:style>
            <a:lnRef idx="3">
              <a:schemeClr val="accent4"/>
            </a:lnRef>
            <a:fillRef idx="0">
              <a:schemeClr val="accent4"/>
            </a:fillRef>
            <a:effectRef idx="2">
              <a:schemeClr val="accent4"/>
            </a:effectRef>
            <a:fontRef idx="minor">
              <a:schemeClr val="tx1"/>
            </a:fontRef>
          </p:style>
        </p:cxnSp>
      </p:grpSp>
      <p:grpSp>
        <p:nvGrpSpPr>
          <p:cNvPr id="8" name="Group 55"/>
          <p:cNvGrpSpPr>
            <a:grpSpLocks/>
          </p:cNvGrpSpPr>
          <p:nvPr/>
        </p:nvGrpSpPr>
        <p:grpSpPr bwMode="auto">
          <a:xfrm rot="10800000">
            <a:off x="6870700" y="2638425"/>
            <a:ext cx="204788" cy="63500"/>
            <a:chOff x="5354726" y="2035534"/>
            <a:chExt cx="204826" cy="63928"/>
          </a:xfrm>
          <a:effectLst>
            <a:outerShdw blurRad="63500" sx="102000" sy="102000" algn="ctr" rotWithShape="0">
              <a:prstClr val="black">
                <a:alpha val="40000"/>
              </a:prstClr>
            </a:outerShdw>
          </a:effectLst>
        </p:grpSpPr>
        <p:cxnSp>
          <p:nvCxnSpPr>
            <p:cNvPr id="241" name="Straight Connector 56"/>
            <p:cNvCxnSpPr>
              <a:cxnSpLocks noChangeShapeType="1"/>
            </p:cNvCxnSpPr>
            <p:nvPr/>
          </p:nvCxnSpPr>
          <p:spPr bwMode="auto">
            <a:xfrm>
              <a:off x="5354726" y="2099462"/>
              <a:ext cx="204826" cy="0"/>
            </a:xfrm>
            <a:prstGeom prst="line">
              <a:avLst/>
            </a:prstGeom>
            <a:ln>
              <a:headEnd/>
              <a:tailEnd/>
            </a:ln>
          </p:spPr>
          <p:style>
            <a:lnRef idx="3">
              <a:schemeClr val="accent4"/>
            </a:lnRef>
            <a:fillRef idx="0">
              <a:schemeClr val="accent4"/>
            </a:fillRef>
            <a:effectRef idx="2">
              <a:schemeClr val="accent4"/>
            </a:effectRef>
            <a:fontRef idx="minor">
              <a:schemeClr val="tx1"/>
            </a:fontRef>
          </p:style>
        </p:cxnSp>
        <p:cxnSp>
          <p:nvCxnSpPr>
            <p:cNvPr id="242" name="Straight Connector 57"/>
            <p:cNvCxnSpPr>
              <a:cxnSpLocks noChangeShapeType="1"/>
            </p:cNvCxnSpPr>
            <p:nvPr/>
          </p:nvCxnSpPr>
          <p:spPr bwMode="auto">
            <a:xfrm flipH="1" flipV="1">
              <a:off x="5435704" y="2046721"/>
              <a:ext cx="0" cy="59134"/>
            </a:xfrm>
            <a:prstGeom prst="line">
              <a:avLst/>
            </a:prstGeom>
            <a:ln>
              <a:headEnd/>
              <a:tailEnd/>
            </a:ln>
          </p:spPr>
          <p:style>
            <a:lnRef idx="3">
              <a:schemeClr val="accent4"/>
            </a:lnRef>
            <a:fillRef idx="0">
              <a:schemeClr val="accent4"/>
            </a:fillRef>
            <a:effectRef idx="2">
              <a:schemeClr val="accent4"/>
            </a:effectRef>
            <a:fontRef idx="minor">
              <a:schemeClr val="tx1"/>
            </a:fontRef>
          </p:style>
        </p:cxnSp>
      </p:grpSp>
      <p:cxnSp>
        <p:nvCxnSpPr>
          <p:cNvPr id="243" name="Straight Arrow Connector 242"/>
          <p:cNvCxnSpPr/>
          <p:nvPr/>
        </p:nvCxnSpPr>
        <p:spPr bwMode="auto">
          <a:xfrm>
            <a:off x="7023100" y="2478088"/>
            <a:ext cx="1588" cy="127000"/>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cxnSp>
        <p:nvCxnSpPr>
          <p:cNvPr id="244" name="Straight Arrow Connector 243"/>
          <p:cNvCxnSpPr/>
          <p:nvPr/>
        </p:nvCxnSpPr>
        <p:spPr bwMode="auto">
          <a:xfrm>
            <a:off x="7018338" y="1911351"/>
            <a:ext cx="0" cy="169863"/>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cxnSp>
        <p:nvCxnSpPr>
          <p:cNvPr id="60" name="Straight Arrow Connector 59"/>
          <p:cNvCxnSpPr>
            <a:cxnSpLocks noChangeShapeType="1"/>
          </p:cNvCxnSpPr>
          <p:nvPr/>
        </p:nvCxnSpPr>
        <p:spPr bwMode="auto">
          <a:xfrm flipH="1">
            <a:off x="7042150" y="1736725"/>
            <a:ext cx="501650" cy="400050"/>
          </a:xfrm>
          <a:prstGeom prst="straightConnector1">
            <a:avLst/>
          </a:prstGeom>
          <a:noFill/>
          <a:ln w="9525" algn="ctr">
            <a:solidFill>
              <a:schemeClr val="tx1"/>
            </a:solidFill>
            <a:round/>
            <a:headEnd/>
            <a:tailEnd type="arrow" w="med" len="med"/>
          </a:ln>
        </p:spPr>
      </p:cxnSp>
      <p:cxnSp>
        <p:nvCxnSpPr>
          <p:cNvPr id="61" name="Straight Arrow Connector 60"/>
          <p:cNvCxnSpPr>
            <a:cxnSpLocks noChangeShapeType="1"/>
          </p:cNvCxnSpPr>
          <p:nvPr/>
        </p:nvCxnSpPr>
        <p:spPr bwMode="auto">
          <a:xfrm flipH="1">
            <a:off x="7056439" y="1808163"/>
            <a:ext cx="515937" cy="830262"/>
          </a:xfrm>
          <a:prstGeom prst="straightConnector1">
            <a:avLst/>
          </a:prstGeom>
          <a:noFill/>
          <a:ln w="9525" algn="ctr">
            <a:solidFill>
              <a:schemeClr val="tx1"/>
            </a:solidFill>
            <a:round/>
            <a:headEnd/>
            <a:tailEnd type="arrow" w="med" len="med"/>
          </a:ln>
        </p:spPr>
      </p:cxnSp>
      <p:cxnSp>
        <p:nvCxnSpPr>
          <p:cNvPr id="63" name="Straight Arrow Connector 62"/>
          <p:cNvCxnSpPr>
            <a:cxnSpLocks noChangeShapeType="1"/>
          </p:cNvCxnSpPr>
          <p:nvPr/>
        </p:nvCxnSpPr>
        <p:spPr bwMode="auto">
          <a:xfrm flipH="1">
            <a:off x="6048375" y="1622426"/>
            <a:ext cx="1500188" cy="506413"/>
          </a:xfrm>
          <a:prstGeom prst="straightConnector1">
            <a:avLst/>
          </a:prstGeom>
          <a:noFill/>
          <a:ln w="9525" algn="ctr">
            <a:solidFill>
              <a:schemeClr val="tx1"/>
            </a:solidFill>
            <a:round/>
            <a:headEnd/>
            <a:tailEnd type="arrow" w="med" len="med"/>
          </a:ln>
        </p:spPr>
      </p:cxnSp>
      <p:cxnSp>
        <p:nvCxnSpPr>
          <p:cNvPr id="66" name="Straight Arrow Connector 65"/>
          <p:cNvCxnSpPr>
            <a:cxnSpLocks noChangeShapeType="1"/>
          </p:cNvCxnSpPr>
          <p:nvPr/>
        </p:nvCxnSpPr>
        <p:spPr bwMode="auto">
          <a:xfrm flipH="1">
            <a:off x="6089650" y="1660526"/>
            <a:ext cx="1462088" cy="981075"/>
          </a:xfrm>
          <a:prstGeom prst="straightConnector1">
            <a:avLst/>
          </a:prstGeom>
          <a:noFill/>
          <a:ln w="9525" algn="ctr">
            <a:solidFill>
              <a:schemeClr val="tx1"/>
            </a:solidFill>
            <a:round/>
            <a:headEnd/>
            <a:tailEnd type="arrow" w="med" len="med"/>
          </a:ln>
        </p:spPr>
      </p:cxnSp>
      <p:cxnSp>
        <p:nvCxnSpPr>
          <p:cNvPr id="245" name="Straight Arrow Connector 244"/>
          <p:cNvCxnSpPr/>
          <p:nvPr/>
        </p:nvCxnSpPr>
        <p:spPr bwMode="auto">
          <a:xfrm>
            <a:off x="7742238" y="2217739"/>
            <a:ext cx="0" cy="147637"/>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sp>
        <p:nvSpPr>
          <p:cNvPr id="14383" name="TextBox 245"/>
          <p:cNvSpPr txBox="1">
            <a:spLocks noChangeArrowheads="1"/>
          </p:cNvSpPr>
          <p:nvPr/>
        </p:nvSpPr>
        <p:spPr bwMode="auto">
          <a:xfrm>
            <a:off x="7786689" y="2032001"/>
            <a:ext cx="2828925" cy="461963"/>
          </a:xfrm>
          <a:prstGeom prst="rect">
            <a:avLst/>
          </a:prstGeom>
          <a:noFill/>
          <a:ln w="9525">
            <a:noFill/>
            <a:miter lim="800000"/>
            <a:headEnd/>
            <a:tailEnd/>
          </a:ln>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a:ln>
                  <a:noFill/>
                </a:ln>
                <a:solidFill>
                  <a:srgbClr val="000000"/>
                </a:solidFill>
                <a:effectLst/>
                <a:uLnTx/>
                <a:uFillTx/>
                <a:latin typeface="Arial" charset="0"/>
                <a:ea typeface="+mn-ea"/>
                <a:cs typeface="+mn-cs"/>
              </a:rPr>
              <a:t>= gas flow direction</a:t>
            </a:r>
          </a:p>
        </p:txBody>
      </p:sp>
      <p:pic>
        <p:nvPicPr>
          <p:cNvPr id="14384" name="Picture 2"/>
          <p:cNvPicPr>
            <a:picLocks noChangeAspect="1" noChangeArrowheads="1"/>
          </p:cNvPicPr>
          <p:nvPr/>
        </p:nvPicPr>
        <p:blipFill>
          <a:blip r:embed="rId3" cstate="print"/>
          <a:srcRect l="26158" t="30009" r="46753" b="38821"/>
          <a:stretch>
            <a:fillRect/>
          </a:stretch>
        </p:blipFill>
        <p:spPr bwMode="auto">
          <a:xfrm>
            <a:off x="7289800" y="3421063"/>
            <a:ext cx="2946400" cy="2024062"/>
          </a:xfrm>
          <a:prstGeom prst="rect">
            <a:avLst/>
          </a:prstGeom>
          <a:noFill/>
          <a:ln w="9525">
            <a:noFill/>
            <a:miter lim="800000"/>
            <a:headEnd/>
            <a:tailEnd/>
          </a:ln>
        </p:spPr>
      </p:pic>
      <p:pic>
        <p:nvPicPr>
          <p:cNvPr id="14385" name="Picture 2"/>
          <p:cNvPicPr>
            <a:picLocks noChangeAspect="1" noChangeArrowheads="1"/>
          </p:cNvPicPr>
          <p:nvPr/>
        </p:nvPicPr>
        <p:blipFill>
          <a:blip r:embed="rId4" cstate="print"/>
          <a:srcRect l="21991" t="26385" r="45454" b="34183"/>
          <a:stretch>
            <a:fillRect/>
          </a:stretch>
        </p:blipFill>
        <p:spPr bwMode="auto">
          <a:xfrm>
            <a:off x="2030414" y="3340101"/>
            <a:ext cx="4052887" cy="2930525"/>
          </a:xfrm>
          <a:prstGeom prst="rect">
            <a:avLst/>
          </a:prstGeom>
          <a:noFill/>
          <a:ln w="9525">
            <a:noFill/>
            <a:miter lim="800000"/>
            <a:headEnd/>
            <a:tailEnd/>
          </a:ln>
        </p:spPr>
      </p:pic>
      <p:sp>
        <p:nvSpPr>
          <p:cNvPr id="65" name="Oval 232"/>
          <p:cNvSpPr>
            <a:spLocks noChangeArrowheads="1"/>
          </p:cNvSpPr>
          <p:nvPr/>
        </p:nvSpPr>
        <p:spPr bwMode="auto">
          <a:xfrm>
            <a:off x="6200775" y="3055299"/>
            <a:ext cx="628650" cy="533400"/>
          </a:xfrm>
          <a:prstGeom prst="ellipse">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67" name="Rounded Rectangle 234"/>
          <p:cNvSpPr>
            <a:spLocks noChangeArrowheads="1"/>
          </p:cNvSpPr>
          <p:nvPr/>
        </p:nvSpPr>
        <p:spPr bwMode="auto">
          <a:xfrm rot="10800000">
            <a:off x="6446449" y="2947457"/>
            <a:ext cx="152400" cy="133350"/>
          </a:xfrm>
          <a:prstGeom prst="roundRect">
            <a:avLst>
              <a:gd name="adj" fmla="val 16667"/>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Arial"/>
                <a:ea typeface="+mn-ea"/>
                <a:cs typeface="+mn-cs"/>
              </a:rPr>
              <a:t>`</a:t>
            </a:r>
          </a:p>
        </p:txBody>
      </p:sp>
      <p:grpSp>
        <p:nvGrpSpPr>
          <p:cNvPr id="9" name="Group 78"/>
          <p:cNvGrpSpPr>
            <a:grpSpLocks/>
          </p:cNvGrpSpPr>
          <p:nvPr/>
        </p:nvGrpSpPr>
        <p:grpSpPr bwMode="auto">
          <a:xfrm rot="-639343">
            <a:off x="3411539" y="2246314"/>
            <a:ext cx="2581275" cy="288925"/>
            <a:chOff x="6197828" y="4502277"/>
            <a:chExt cx="2763778" cy="327895"/>
          </a:xfrm>
        </p:grpSpPr>
        <p:sp>
          <p:nvSpPr>
            <p:cNvPr id="69" name="Trapezoid 68"/>
            <p:cNvSpPr/>
            <p:nvPr/>
          </p:nvSpPr>
          <p:spPr bwMode="auto">
            <a:xfrm rot="5400000">
              <a:off x="6698710" y="3996114"/>
              <a:ext cx="320689" cy="1324097"/>
            </a:xfrm>
            <a:prstGeom prst="trapezoid">
              <a:avLst/>
            </a:prstGeom>
            <a:solidFill>
              <a:schemeClr val="accent1"/>
            </a:solidFill>
            <a:ln w="9525" cap="flat" cmpd="sng" algn="ctr">
              <a:solidFill>
                <a:schemeClr val="tx1"/>
              </a:solidFill>
              <a:prstDash val="solid"/>
              <a:round/>
              <a:headEnd type="none" w="med" len="med"/>
              <a:tailEnd type="none" w="med" len="med"/>
            </a:ln>
            <a:effectLst/>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0" name="Trapezoid 69"/>
            <p:cNvSpPr/>
            <p:nvPr/>
          </p:nvSpPr>
          <p:spPr bwMode="auto">
            <a:xfrm rot="16200000" flipH="1">
              <a:off x="8135239" y="4000281"/>
              <a:ext cx="320689" cy="1324098"/>
            </a:xfrm>
            <a:prstGeom prst="trapezoid">
              <a:avLst/>
            </a:prstGeom>
            <a:noFill/>
            <a:ln w="9525" cap="flat" cmpd="sng" algn="ctr">
              <a:noFill/>
              <a:prstDash val="solid"/>
              <a:round/>
              <a:headEnd type="none" w="med" len="med"/>
              <a:tailEnd type="none" w="med" len="med"/>
            </a:ln>
            <a:effectLst/>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mn-ea"/>
                <a:cs typeface="+mn-cs"/>
              </a:endParaRPr>
            </a:p>
          </p:txBody>
        </p:sp>
      </p:grpSp>
      <p:grpSp>
        <p:nvGrpSpPr>
          <p:cNvPr id="10" name="Group 7"/>
          <p:cNvGrpSpPr>
            <a:grpSpLocks/>
          </p:cNvGrpSpPr>
          <p:nvPr/>
        </p:nvGrpSpPr>
        <p:grpSpPr bwMode="auto">
          <a:xfrm rot="-5724150">
            <a:off x="2735263" y="1900238"/>
            <a:ext cx="962025" cy="914400"/>
            <a:chOff x="1211283" y="1900052"/>
            <a:chExt cx="961901" cy="914400"/>
          </a:xfrm>
        </p:grpSpPr>
        <p:sp>
          <p:nvSpPr>
            <p:cNvPr id="12" name="Oval 5"/>
            <p:cNvSpPr>
              <a:spLocks noChangeArrowheads="1"/>
            </p:cNvSpPr>
            <p:nvPr/>
          </p:nvSpPr>
          <p:spPr bwMode="auto">
            <a:xfrm>
              <a:off x="1211283" y="1900052"/>
              <a:ext cx="961901" cy="914400"/>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26688" name="Oval 6"/>
            <p:cNvSpPr>
              <a:spLocks noChangeArrowheads="1"/>
            </p:cNvSpPr>
            <p:nvPr/>
          </p:nvSpPr>
          <p:spPr bwMode="auto">
            <a:xfrm>
              <a:off x="1263709" y="2365340"/>
              <a:ext cx="332509" cy="308758"/>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grpSp>
        <p:nvGrpSpPr>
          <p:cNvPr id="11" name="Group 63"/>
          <p:cNvGrpSpPr>
            <a:grpSpLocks/>
          </p:cNvGrpSpPr>
          <p:nvPr/>
        </p:nvGrpSpPr>
        <p:grpSpPr bwMode="auto">
          <a:xfrm>
            <a:off x="4302126" y="2033588"/>
            <a:ext cx="2468563" cy="665162"/>
            <a:chOff x="2778557" y="2033626"/>
            <a:chExt cx="2468269" cy="664464"/>
          </a:xfrm>
        </p:grpSpPr>
        <p:grpSp>
          <p:nvGrpSpPr>
            <p:cNvPr id="14396" name="Group 38"/>
            <p:cNvGrpSpPr>
              <a:grpSpLocks/>
            </p:cNvGrpSpPr>
            <p:nvPr/>
          </p:nvGrpSpPr>
          <p:grpSpPr bwMode="auto">
            <a:xfrm>
              <a:off x="2778557" y="2033626"/>
              <a:ext cx="2451811" cy="664464"/>
              <a:chOff x="2778557" y="2033626"/>
              <a:chExt cx="2451811" cy="664464"/>
            </a:xfrm>
          </p:grpSpPr>
          <p:grpSp>
            <p:nvGrpSpPr>
              <p:cNvPr id="14400" name="Group 35"/>
              <p:cNvGrpSpPr>
                <a:grpSpLocks/>
              </p:cNvGrpSpPr>
              <p:nvPr/>
            </p:nvGrpSpPr>
            <p:grpSpPr bwMode="auto">
              <a:xfrm>
                <a:off x="2778557" y="2033626"/>
                <a:ext cx="2451811" cy="664464"/>
                <a:chOff x="2778557" y="2033626"/>
                <a:chExt cx="2451811" cy="664464"/>
              </a:xfrm>
            </p:grpSpPr>
            <p:grpSp>
              <p:nvGrpSpPr>
                <p:cNvPr id="14407" name="Group 27"/>
                <p:cNvGrpSpPr>
                  <a:grpSpLocks/>
                </p:cNvGrpSpPr>
                <p:nvPr/>
              </p:nvGrpSpPr>
              <p:grpSpPr bwMode="auto">
                <a:xfrm>
                  <a:off x="2778557" y="2033626"/>
                  <a:ext cx="482803" cy="664464"/>
                  <a:chOff x="2778557" y="2033626"/>
                  <a:chExt cx="482803" cy="664464"/>
                </a:xfrm>
              </p:grpSpPr>
              <p:grpSp>
                <p:nvGrpSpPr>
                  <p:cNvPr id="14414" name="Group 26"/>
                  <p:cNvGrpSpPr>
                    <a:grpSpLocks/>
                  </p:cNvGrpSpPr>
                  <p:nvPr/>
                </p:nvGrpSpPr>
                <p:grpSpPr bwMode="auto">
                  <a:xfrm>
                    <a:off x="2778557" y="2033626"/>
                    <a:ext cx="482803" cy="664464"/>
                    <a:chOff x="2778557" y="2033626"/>
                    <a:chExt cx="482803" cy="664464"/>
                  </a:xfrm>
                </p:grpSpPr>
                <p:sp>
                  <p:nvSpPr>
                    <p:cNvPr id="26681" name="Rectangle 23"/>
                    <p:cNvSpPr>
                      <a:spLocks noChangeArrowheads="1"/>
                    </p:cNvSpPr>
                    <p:nvPr/>
                  </p:nvSpPr>
                  <p:spPr bwMode="auto">
                    <a:xfrm>
                      <a:off x="2904134" y="2106778"/>
                      <a:ext cx="256032" cy="519379"/>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26682" name="Rectangle 24"/>
                    <p:cNvSpPr>
                      <a:spLocks noChangeArrowheads="1"/>
                    </p:cNvSpPr>
                    <p:nvPr/>
                  </p:nvSpPr>
                  <p:spPr bwMode="auto">
                    <a:xfrm>
                      <a:off x="2778557" y="2033626"/>
                      <a:ext cx="482803" cy="87782"/>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13" name="Rectangle 25"/>
                    <p:cNvSpPr>
                      <a:spLocks noChangeArrowheads="1"/>
                    </p:cNvSpPr>
                    <p:nvPr/>
                  </p:nvSpPr>
                  <p:spPr bwMode="auto">
                    <a:xfrm>
                      <a:off x="2778557" y="2610308"/>
                      <a:ext cx="482803" cy="87782"/>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sp>
                <p:nvSpPr>
                  <p:cNvPr id="26680" name="Oval 12"/>
                  <p:cNvSpPr>
                    <a:spLocks noChangeArrowheads="1"/>
                  </p:cNvSpPr>
                  <p:nvPr/>
                </p:nvSpPr>
                <p:spPr bwMode="auto">
                  <a:xfrm>
                    <a:off x="2945081" y="2291938"/>
                    <a:ext cx="166254" cy="154379"/>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sp>
              <p:nvSpPr>
                <p:cNvPr id="26677" name="Rectangle 33"/>
                <p:cNvSpPr>
                  <a:spLocks noChangeArrowheads="1"/>
                </p:cNvSpPr>
                <p:nvPr/>
              </p:nvSpPr>
              <p:spPr bwMode="auto">
                <a:xfrm>
                  <a:off x="4740250" y="2128723"/>
                  <a:ext cx="453542" cy="497434"/>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26678" name="Rectangle 34"/>
                <p:cNvSpPr>
                  <a:spLocks noChangeArrowheads="1"/>
                </p:cNvSpPr>
                <p:nvPr/>
              </p:nvSpPr>
              <p:spPr bwMode="auto">
                <a:xfrm>
                  <a:off x="3160166" y="2333549"/>
                  <a:ext cx="2070202" cy="102412"/>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sp>
            <p:nvSpPr>
              <p:cNvPr id="6" name="Rectangle 36"/>
              <p:cNvSpPr>
                <a:spLocks noChangeArrowheads="1"/>
              </p:cNvSpPr>
              <p:nvPr/>
            </p:nvSpPr>
            <p:spPr bwMode="auto">
              <a:xfrm>
                <a:off x="4886554" y="2136038"/>
                <a:ext cx="65836" cy="482803"/>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7" name="Rectangle 37"/>
              <p:cNvSpPr>
                <a:spLocks noChangeArrowheads="1"/>
              </p:cNvSpPr>
              <p:nvPr/>
            </p:nvSpPr>
            <p:spPr bwMode="auto">
              <a:xfrm>
                <a:off x="5009694" y="2134823"/>
                <a:ext cx="65836" cy="482803"/>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sp>
          <p:nvSpPr>
            <p:cNvPr id="14" name="Rectangle 39"/>
            <p:cNvSpPr>
              <a:spLocks noChangeArrowheads="1"/>
            </p:cNvSpPr>
            <p:nvPr/>
          </p:nvSpPr>
          <p:spPr bwMode="auto">
            <a:xfrm>
              <a:off x="5201107" y="2289658"/>
              <a:ext cx="45719" cy="190195"/>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sp>
        <p:nvSpPr>
          <p:cNvPr id="14395" name="TextBox 63"/>
          <p:cNvSpPr txBox="1">
            <a:spLocks noChangeArrowheads="1"/>
          </p:cNvSpPr>
          <p:nvPr/>
        </p:nvSpPr>
        <p:spPr bwMode="auto">
          <a:xfrm>
            <a:off x="7942264" y="3024189"/>
            <a:ext cx="1735137" cy="460375"/>
          </a:xfrm>
          <a:prstGeom prst="rect">
            <a:avLst/>
          </a:prstGeom>
          <a:noFill/>
          <a:ln w="9525">
            <a:noFill/>
            <a:miter lim="800000"/>
            <a:headEnd/>
            <a:tailEnd/>
          </a:ln>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a:ln>
                  <a:noFill/>
                </a:ln>
                <a:solidFill>
                  <a:srgbClr val="000000"/>
                </a:solidFill>
                <a:effectLst/>
                <a:uLnTx/>
                <a:uFillTx/>
                <a:latin typeface="Arial" charset="0"/>
                <a:ea typeface="+mn-ea"/>
                <a:cs typeface="+mn-cs"/>
              </a:rPr>
              <a:t>Valve Parts</a:t>
            </a:r>
          </a:p>
        </p:txBody>
      </p:sp>
    </p:spTree>
    <p:extLst>
      <p:ext uri="{BB962C8B-B14F-4D97-AF65-F5344CB8AC3E}">
        <p14:creationId xmlns:p14="http://schemas.microsoft.com/office/powerpoint/2010/main" val="289898884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childTnLst>
                                </p:cTn>
                              </p:par>
                              <p:par>
                                <p:cTn id="8" presetID="10" presetClass="entr" presetSubtype="0" fill="hold" nodeType="withEffect">
                                  <p:stCondLst>
                                    <p:cond delay="0"/>
                                  </p:stCondLst>
                                  <p:childTnLst>
                                    <p:set>
                                      <p:cBhvr>
                                        <p:cTn id="9" dur="1" fill="hold">
                                          <p:stCondLst>
                                            <p:cond delay="0"/>
                                          </p:stCondLst>
                                        </p:cTn>
                                        <p:tgtEl>
                                          <p:spTgt spid="60"/>
                                        </p:tgtEl>
                                        <p:attrNameLst>
                                          <p:attrName>style.visibility</p:attrName>
                                        </p:attrNameLst>
                                      </p:cBhvr>
                                      <p:to>
                                        <p:strVal val="visible"/>
                                      </p:to>
                                    </p:set>
                                    <p:animEffect transition="in" filter="fade">
                                      <p:cBhvr>
                                        <p:cTn id="10" dur="500"/>
                                        <p:tgtEl>
                                          <p:spTgt spid="60"/>
                                        </p:tgtEl>
                                      </p:cBhvr>
                                    </p:animEffect>
                                  </p:childTnLst>
                                </p:cTn>
                              </p:par>
                              <p:par>
                                <p:cTn id="11" presetID="10" presetClass="entr" presetSubtype="0" fill="hold" nodeType="withEffect">
                                  <p:stCondLst>
                                    <p:cond delay="0"/>
                                  </p:stCondLst>
                                  <p:childTnLst>
                                    <p:set>
                                      <p:cBhvr>
                                        <p:cTn id="12" dur="1" fill="hold">
                                          <p:stCondLst>
                                            <p:cond delay="0"/>
                                          </p:stCondLst>
                                        </p:cTn>
                                        <p:tgtEl>
                                          <p:spTgt spid="66"/>
                                        </p:tgtEl>
                                        <p:attrNameLst>
                                          <p:attrName>style.visibility</p:attrName>
                                        </p:attrNameLst>
                                      </p:cBhvr>
                                      <p:to>
                                        <p:strVal val="visible"/>
                                      </p:to>
                                    </p:set>
                                    <p:animEffect transition="in" filter="fade">
                                      <p:cBhvr>
                                        <p:cTn id="13" dur="500"/>
                                        <p:tgtEl>
                                          <p:spTgt spid="66"/>
                                        </p:tgtEl>
                                      </p:cBhvr>
                                    </p:animEffect>
                                  </p:childTnLst>
                                </p:cTn>
                              </p:par>
                              <p:par>
                                <p:cTn id="14" presetID="10" presetClass="entr" presetSubtype="0" fill="hold" nodeType="withEffect">
                                  <p:stCondLst>
                                    <p:cond delay="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fade">
                                      <p:cBhvr>
                                        <p:cTn id="19" dur="500"/>
                                        <p:tgtEl>
                                          <p:spTgt spid="5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xit" presetSubtype="0" fill="hold" nodeType="clickEffect">
                                  <p:stCondLst>
                                    <p:cond delay="0"/>
                                  </p:stCondLst>
                                  <p:childTnLst>
                                    <p:animEffect transition="out" filter="fade">
                                      <p:cBhvr>
                                        <p:cTn id="23" dur="500"/>
                                        <p:tgtEl>
                                          <p:spTgt spid="61"/>
                                        </p:tgtEl>
                                      </p:cBhvr>
                                    </p:animEffect>
                                    <p:set>
                                      <p:cBhvr>
                                        <p:cTn id="24" dur="1" fill="hold">
                                          <p:stCondLst>
                                            <p:cond delay="499"/>
                                          </p:stCondLst>
                                        </p:cTn>
                                        <p:tgtEl>
                                          <p:spTgt spid="61"/>
                                        </p:tgtEl>
                                        <p:attrNameLst>
                                          <p:attrName>style.visibility</p:attrName>
                                        </p:attrNameLst>
                                      </p:cBhvr>
                                      <p:to>
                                        <p:strVal val="hidden"/>
                                      </p:to>
                                    </p:set>
                                  </p:childTnLst>
                                </p:cTn>
                              </p:par>
                              <p:par>
                                <p:cTn id="25" presetID="10" presetClass="exit" presetSubtype="0" fill="hold" nodeType="withEffect">
                                  <p:stCondLst>
                                    <p:cond delay="0"/>
                                  </p:stCondLst>
                                  <p:childTnLst>
                                    <p:animEffect transition="out" filter="fade">
                                      <p:cBhvr>
                                        <p:cTn id="26" dur="500"/>
                                        <p:tgtEl>
                                          <p:spTgt spid="60"/>
                                        </p:tgtEl>
                                      </p:cBhvr>
                                    </p:animEffect>
                                    <p:set>
                                      <p:cBhvr>
                                        <p:cTn id="27" dur="1" fill="hold">
                                          <p:stCondLst>
                                            <p:cond delay="499"/>
                                          </p:stCondLst>
                                        </p:cTn>
                                        <p:tgtEl>
                                          <p:spTgt spid="60"/>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66"/>
                                        </p:tgtEl>
                                      </p:cBhvr>
                                    </p:animEffect>
                                    <p:set>
                                      <p:cBhvr>
                                        <p:cTn id="30" dur="1" fill="hold">
                                          <p:stCondLst>
                                            <p:cond delay="499"/>
                                          </p:stCondLst>
                                        </p:cTn>
                                        <p:tgtEl>
                                          <p:spTgt spid="66"/>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63"/>
                                        </p:tgtEl>
                                      </p:cBhvr>
                                    </p:animEffect>
                                    <p:set>
                                      <p:cBhvr>
                                        <p:cTn id="33" dur="1" fill="hold">
                                          <p:stCondLst>
                                            <p:cond delay="499"/>
                                          </p:stCondLst>
                                        </p:cTn>
                                        <p:tgtEl>
                                          <p:spTgt spid="63"/>
                                        </p:tgtEl>
                                        <p:attrNameLst>
                                          <p:attrName>style.visibility</p:attrName>
                                        </p:attrNameLst>
                                      </p:cBhvr>
                                      <p:to>
                                        <p:strVal val="hidden"/>
                                      </p:to>
                                    </p:set>
                                  </p:childTnLst>
                                </p:cTn>
                              </p:par>
                            </p:childTnLst>
                          </p:cTn>
                        </p:par>
                        <p:par>
                          <p:cTn id="34" fill="hold">
                            <p:stCondLst>
                              <p:cond delay="500"/>
                            </p:stCondLst>
                            <p:childTnLst>
                              <p:par>
                                <p:cTn id="35" presetID="8" presetClass="emph" presetSubtype="0" fill="hold" nodeType="afterEffect">
                                  <p:stCondLst>
                                    <p:cond delay="0"/>
                                  </p:stCondLst>
                                  <p:childTnLst>
                                    <p:animRot by="21600000">
                                      <p:cBhvr>
                                        <p:cTn id="36" dur="4000" fill="hold"/>
                                        <p:tgtEl>
                                          <p:spTgt spid="10"/>
                                        </p:tgtEl>
                                        <p:attrNameLst>
                                          <p:attrName>r</p:attrName>
                                        </p:attrNameLst>
                                      </p:cBhvr>
                                    </p:animRot>
                                  </p:childTnLst>
                                </p:cTn>
                              </p:par>
                              <p:par>
                                <p:cTn id="37" presetID="35" presetClass="path" presetSubtype="0" accel="50000" decel="50000" autoRev="1" fill="hold" nodeType="withEffect">
                                  <p:stCondLst>
                                    <p:cond delay="0"/>
                                  </p:stCondLst>
                                  <p:childTnLst>
                                    <p:animMotion origin="layout" path="M 4.72222E-6 0.00092 L -0.02865 0.00046 " pathEditMode="relative" rAng="0" ptsTypes="AA">
                                      <p:cBhvr>
                                        <p:cTn id="38" dur="2000" fill="hold"/>
                                        <p:tgtEl>
                                          <p:spTgt spid="11"/>
                                        </p:tgtEl>
                                        <p:attrNameLst>
                                          <p:attrName>ppt_x</p:attrName>
                                          <p:attrName>ppt_y</p:attrName>
                                        </p:attrNameLst>
                                      </p:cBhvr>
                                      <p:rCtr x="-14" y="0"/>
                                    </p:animMotion>
                                  </p:childTnLst>
                                </p:cTn>
                              </p:par>
                              <p:par>
                                <p:cTn id="39" presetID="42" presetClass="path" presetSubtype="0" fill="hold" nodeType="withEffect">
                                  <p:stCondLst>
                                    <p:cond delay="700"/>
                                  </p:stCondLst>
                                  <p:childTnLst>
                                    <p:animMotion origin="layout" path="M 3.88889E-6 4.44444E-6 L 3.88889E-6 0.01226 " pathEditMode="relative" rAng="0" ptsTypes="AA">
                                      <p:cBhvr>
                                        <p:cTn id="40" dur="500" fill="hold"/>
                                        <p:tgtEl>
                                          <p:spTgt spid="4"/>
                                        </p:tgtEl>
                                        <p:attrNameLst>
                                          <p:attrName>ppt_x</p:attrName>
                                          <p:attrName>ppt_y</p:attrName>
                                        </p:attrNameLst>
                                      </p:cBhvr>
                                      <p:rCtr x="0" y="6"/>
                                    </p:animMotion>
                                  </p:childTnLst>
                                </p:cTn>
                              </p:par>
                              <p:par>
                                <p:cTn id="41" presetID="42" presetClass="path" presetSubtype="0" fill="hold" nodeType="withEffect">
                                  <p:stCondLst>
                                    <p:cond delay="700"/>
                                  </p:stCondLst>
                                  <p:childTnLst>
                                    <p:animMotion origin="layout" path="M 3.61111E-6 2.22222E-6 L 0.00069 0.00879 " pathEditMode="relative" rAng="0" ptsTypes="AA">
                                      <p:cBhvr>
                                        <p:cTn id="42" dur="500" fill="hold"/>
                                        <p:tgtEl>
                                          <p:spTgt spid="5"/>
                                        </p:tgtEl>
                                        <p:attrNameLst>
                                          <p:attrName>ppt_x</p:attrName>
                                          <p:attrName>ppt_y</p:attrName>
                                        </p:attrNameLst>
                                      </p:cBhvr>
                                      <p:rCtr x="0" y="4"/>
                                    </p:animMotion>
                                  </p:childTnLst>
                                </p:cTn>
                              </p:par>
                              <p:par>
                                <p:cTn id="43" presetID="64" presetClass="path" presetSubtype="0" fill="hold" nodeType="withEffect">
                                  <p:stCondLst>
                                    <p:cond delay="2700"/>
                                  </p:stCondLst>
                                  <p:childTnLst>
                                    <p:animMotion origin="layout" path="M -1.11111E-6 0.00833 L -0.00017 -0.00046 " pathEditMode="relative" rAng="0" ptsTypes="AA">
                                      <p:cBhvr>
                                        <p:cTn id="44" dur="500" fill="hold"/>
                                        <p:tgtEl>
                                          <p:spTgt spid="5"/>
                                        </p:tgtEl>
                                        <p:attrNameLst>
                                          <p:attrName>ppt_x</p:attrName>
                                          <p:attrName>ppt_y</p:attrName>
                                        </p:attrNameLst>
                                      </p:cBhvr>
                                      <p:rCtr x="0" y="-4"/>
                                    </p:animMotion>
                                  </p:childTnLst>
                                </p:cTn>
                              </p:par>
                              <p:par>
                                <p:cTn id="45" presetID="35" presetClass="path" presetSubtype="0" accel="50000" decel="50000" fill="hold" nodeType="withEffect">
                                  <p:stCondLst>
                                    <p:cond delay="700"/>
                                  </p:stCondLst>
                                  <p:childTnLst>
                                    <p:animMotion origin="layout" path="M -4.44444E-6 0.00047 L 0.00018 0.03287 " pathEditMode="relative" rAng="0" ptsTypes="AA">
                                      <p:cBhvr>
                                        <p:cTn id="46" dur="2000" fill="hold"/>
                                        <p:tgtEl>
                                          <p:spTgt spid="227"/>
                                        </p:tgtEl>
                                        <p:attrNameLst>
                                          <p:attrName>ppt_x</p:attrName>
                                          <p:attrName>ppt_y</p:attrName>
                                        </p:attrNameLst>
                                      </p:cBhvr>
                                      <p:rCtr x="0" y="16"/>
                                    </p:animMotion>
                                  </p:childTnLst>
                                </p:cTn>
                              </p:par>
                              <p:par>
                                <p:cTn id="47" presetID="49" presetClass="path" presetSubtype="0" accel="50000" decel="50000" fill="hold" nodeType="withEffect">
                                  <p:stCondLst>
                                    <p:cond delay="700"/>
                                  </p:stCondLst>
                                  <p:childTnLst>
                                    <p:animMotion origin="layout" path="M -0.0007 -4.88313E-6 L -0.00104 0.04629 " pathEditMode="relative" rAng="0" ptsTypes="AA">
                                      <p:cBhvr>
                                        <p:cTn id="48" dur="2000" fill="hold"/>
                                        <p:tgtEl>
                                          <p:spTgt spid="244"/>
                                        </p:tgtEl>
                                        <p:attrNameLst>
                                          <p:attrName>ppt_x</p:attrName>
                                          <p:attrName>ppt_y</p:attrName>
                                        </p:attrNameLst>
                                      </p:cBhvr>
                                      <p:rCtr x="0" y="23"/>
                                    </p:animMotion>
                                  </p:childTnLst>
                                </p:cTn>
                              </p:par>
                              <p:par>
                                <p:cTn id="49" presetID="64" presetClass="path" presetSubtype="0" fill="hold" nodeType="withEffect">
                                  <p:stCondLst>
                                    <p:cond delay="2700"/>
                                  </p:stCondLst>
                                  <p:childTnLst>
                                    <p:animMotion origin="layout" path="M 3.88889E-6 0.01204 L -0.00018 0.00186 " pathEditMode="relative" rAng="0" ptsTypes="AA">
                                      <p:cBhvr>
                                        <p:cTn id="50" dur="500" fill="hold"/>
                                        <p:tgtEl>
                                          <p:spTgt spid="4"/>
                                        </p:tgtEl>
                                        <p:attrNameLst>
                                          <p:attrName>ppt_x</p:attrName>
                                          <p:attrName>ppt_y</p:attrName>
                                        </p:attrNameLst>
                                      </p:cBhvr>
                                      <p:rCtr x="0" y="-5"/>
                                    </p:animMotion>
                                  </p:childTnLst>
                                </p:cTn>
                              </p:par>
                              <p:par>
                                <p:cTn id="51" presetID="42" presetClass="path" presetSubtype="0" fill="hold" nodeType="withEffect">
                                  <p:stCondLst>
                                    <p:cond delay="2700"/>
                                  </p:stCondLst>
                                  <p:childTnLst>
                                    <p:animMotion origin="layout" path="M 3.61111E-6 2.22222E-6 L 0.00069 0.00879 " pathEditMode="relative" rAng="0" ptsTypes="AA">
                                      <p:cBhvr>
                                        <p:cTn id="52" dur="500" fill="hold"/>
                                        <p:tgtEl>
                                          <p:spTgt spid="3"/>
                                        </p:tgtEl>
                                        <p:attrNameLst>
                                          <p:attrName>ppt_x</p:attrName>
                                          <p:attrName>ppt_y</p:attrName>
                                        </p:attrNameLst>
                                      </p:cBhvr>
                                      <p:rCtr x="0" y="4"/>
                                    </p:animMotion>
                                  </p:childTnLst>
                                </p:cTn>
                              </p:par>
                              <p:par>
                                <p:cTn id="53" presetID="49" presetClass="path" presetSubtype="0" accel="50000" decel="50000" fill="hold" nodeType="withEffect">
                                  <p:stCondLst>
                                    <p:cond delay="2700"/>
                                  </p:stCondLst>
                                  <p:childTnLst>
                                    <p:animMotion origin="layout" path="M -1.66667E-6 -4.87387E-6 L -1.66667E-6 0.04907 " pathEditMode="relative" rAng="0" ptsTypes="AA">
                                      <p:cBhvr>
                                        <p:cTn id="54" dur="2000" fill="hold"/>
                                        <p:tgtEl>
                                          <p:spTgt spid="228"/>
                                        </p:tgtEl>
                                        <p:attrNameLst>
                                          <p:attrName>ppt_x</p:attrName>
                                          <p:attrName>ppt_y</p:attrName>
                                        </p:attrNameLst>
                                      </p:cBhvr>
                                      <p:rCtr x="0" y="25"/>
                                    </p:animMotion>
                                  </p:childTnLst>
                                </p:cTn>
                              </p:par>
                              <p:par>
                                <p:cTn id="55" presetID="35" presetClass="path" presetSubtype="0" accel="50000" decel="50000" fill="hold" nodeType="withEffect">
                                  <p:stCondLst>
                                    <p:cond delay="2700"/>
                                  </p:stCondLst>
                                  <p:childTnLst>
                                    <p:animMotion origin="layout" path="M 4.44444E-6 -1.80514E-6 L -0.00018 0.03217 " pathEditMode="relative" rAng="0" ptsTypes="AA">
                                      <p:cBhvr>
                                        <p:cTn id="56" dur="2000" fill="hold"/>
                                        <p:tgtEl>
                                          <p:spTgt spid="243"/>
                                        </p:tgtEl>
                                        <p:attrNameLst>
                                          <p:attrName>ppt_x</p:attrName>
                                          <p:attrName>ppt_y</p:attrName>
                                        </p:attrNameLst>
                                      </p:cBhvr>
                                      <p:rCtr x="0" y="16"/>
                                    </p:animMotion>
                                  </p:childTnLst>
                                </p:cTn>
                              </p:par>
                              <p:par>
                                <p:cTn id="57" presetID="42" presetClass="path" presetSubtype="0" fill="hold" nodeType="withEffect">
                                  <p:stCondLst>
                                    <p:cond delay="2700"/>
                                  </p:stCondLst>
                                  <p:childTnLst>
                                    <p:animMotion origin="layout" path="M 3.88889E-6 4.44444E-6 L 3.88889E-6 0.01226 " pathEditMode="relative" rAng="0" ptsTypes="AA">
                                      <p:cBhvr>
                                        <p:cTn id="58" dur="500" fill="hold"/>
                                        <p:tgtEl>
                                          <p:spTgt spid="8"/>
                                        </p:tgtEl>
                                        <p:attrNameLst>
                                          <p:attrName>ppt_x</p:attrName>
                                          <p:attrName>ppt_y</p:attrName>
                                        </p:attrNameLst>
                                      </p:cBhvr>
                                      <p:rCtr x="0" y="6"/>
                                    </p:animMotion>
                                  </p:childTnLst>
                                </p:cTn>
                              </p:par>
                              <p:par>
                                <p:cTn id="59" presetID="64" presetClass="path" presetSubtype="0" fill="hold" nodeType="withEffect">
                                  <p:stCondLst>
                                    <p:cond delay="4700"/>
                                  </p:stCondLst>
                                  <p:childTnLst>
                                    <p:animMotion origin="layout" path="M 3.88889E-6 0.01204 L -0.00018 0.00186 " pathEditMode="relative" rAng="0" ptsTypes="AA">
                                      <p:cBhvr>
                                        <p:cTn id="60" dur="500" fill="hold"/>
                                        <p:tgtEl>
                                          <p:spTgt spid="8"/>
                                        </p:tgtEl>
                                        <p:attrNameLst>
                                          <p:attrName>ppt_x</p:attrName>
                                          <p:attrName>ppt_y</p:attrName>
                                        </p:attrNameLst>
                                      </p:cBhvr>
                                      <p:rCtr x="0" y="-5"/>
                                    </p:animMotion>
                                  </p:childTnLst>
                                </p:cTn>
                              </p:par>
                              <p:par>
                                <p:cTn id="61" presetID="64" presetClass="path" presetSubtype="0" fill="hold" nodeType="withEffect">
                                  <p:stCondLst>
                                    <p:cond delay="4700"/>
                                  </p:stCondLst>
                                  <p:childTnLst>
                                    <p:animMotion origin="layout" path="M -1.11111E-6 0.00833 L -0.00017 -0.00046 " pathEditMode="relative" rAng="0" ptsTypes="AA">
                                      <p:cBhvr>
                                        <p:cTn id="62" dur="500" fill="hold"/>
                                        <p:tgtEl>
                                          <p:spTgt spid="3"/>
                                        </p:tgtEl>
                                        <p:attrNameLst>
                                          <p:attrName>ppt_x</p:attrName>
                                          <p:attrName>ppt_y</p:attrName>
                                        </p:attrNameLst>
                                      </p:cBhvr>
                                      <p:rCtr x="0" y="-4"/>
                                    </p:animMotion>
                                  </p:childTnLst>
                                </p:cTn>
                              </p:par>
                              <p:par>
                                <p:cTn id="63" presetID="35" presetClass="path" presetSubtype="0" accel="50000" decel="50000" autoRev="1" fill="hold" nodeType="withEffect">
                                  <p:stCondLst>
                                    <p:cond delay="0"/>
                                  </p:stCondLst>
                                  <p:childTnLst>
                                    <p:animMotion origin="layout" path="M -0.00365 3.45362E-6 L -0.04098 3.45362E-6 " pathEditMode="relative" rAng="0" ptsTypes="AA">
                                      <p:cBhvr>
                                        <p:cTn id="64" dur="1800" fill="hold"/>
                                        <p:tgtEl>
                                          <p:spTgt spid="9"/>
                                        </p:tgtEl>
                                        <p:attrNameLst>
                                          <p:attrName>ppt_x</p:attrName>
                                          <p:attrName>ppt_y</p:attrName>
                                        </p:attrNameLst>
                                      </p:cBhvr>
                                      <p:rCtr x="-19" y="0"/>
                                    </p:animMotion>
                                  </p:childTnLst>
                                </p:cTn>
                              </p:par>
                              <p:par>
                                <p:cTn id="65" presetID="8" presetClass="emph" presetSubtype="0" accel="50000" decel="50000" autoRev="1" fill="hold" nodeType="withEffect">
                                  <p:stCondLst>
                                    <p:cond delay="500"/>
                                  </p:stCondLst>
                                  <p:childTnLst>
                                    <p:animRot by="1500000">
                                      <p:cBhvr>
                                        <p:cTn id="66" dur="1800" fill="hold"/>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bwMode="auto">
          <a:xfrm>
            <a:off x="2473326" y="1804988"/>
            <a:ext cx="1331913" cy="1104900"/>
          </a:xfrm>
          <a:prstGeom prst="rect">
            <a:avLst/>
          </a:prstGeom>
          <a:ln>
            <a:solidFill>
              <a:schemeClr val="bg2"/>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a:ea typeface="+mn-ea"/>
              <a:cs typeface="+mn-cs"/>
            </a:endParaRPr>
          </a:p>
        </p:txBody>
      </p:sp>
      <p:sp>
        <p:nvSpPr>
          <p:cNvPr id="29" name="Rectangle 28"/>
          <p:cNvSpPr/>
          <p:nvPr/>
        </p:nvSpPr>
        <p:spPr bwMode="auto">
          <a:xfrm>
            <a:off x="3813176" y="1806575"/>
            <a:ext cx="1331913" cy="1104900"/>
          </a:xfrm>
          <a:prstGeom prst="rect">
            <a:avLst/>
          </a:prstGeom>
          <a:ln>
            <a:solidFill>
              <a:schemeClr val="bg2"/>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a:ea typeface="+mn-ea"/>
              <a:cs typeface="+mn-cs"/>
            </a:endParaRPr>
          </a:p>
        </p:txBody>
      </p:sp>
      <p:sp>
        <p:nvSpPr>
          <p:cNvPr id="2" name="Title 1"/>
          <p:cNvSpPr>
            <a:spLocks noGrp="1"/>
          </p:cNvSpPr>
          <p:nvPr>
            <p:ph type="title"/>
          </p:nvPr>
        </p:nvSpPr>
        <p:spPr/>
        <p:txBody>
          <a:bodyPr/>
          <a:lstStyle/>
          <a:p>
            <a:pPr>
              <a:defRPr/>
            </a:pPr>
            <a:r>
              <a:rPr lang="en-US" dirty="0"/>
              <a:t>Reciprocating Compressor Parts</a:t>
            </a:r>
          </a:p>
        </p:txBody>
      </p:sp>
      <p:pic>
        <p:nvPicPr>
          <p:cNvPr id="15365" name="Picture 4" descr="http://www.hardyinst.com/products/images/img.gif"/>
          <p:cNvPicPr>
            <a:picLocks noChangeAspect="1" noChangeArrowheads="1"/>
          </p:cNvPicPr>
          <p:nvPr/>
        </p:nvPicPr>
        <p:blipFill>
          <a:blip r:embed="rId2" cstate="print"/>
          <a:srcRect/>
          <a:stretch>
            <a:fillRect/>
          </a:stretch>
        </p:blipFill>
        <p:spPr bwMode="auto">
          <a:xfrm>
            <a:off x="2827338" y="3633789"/>
            <a:ext cx="3676650" cy="2771775"/>
          </a:xfrm>
          <a:prstGeom prst="rect">
            <a:avLst/>
          </a:prstGeom>
          <a:noFill/>
          <a:ln w="9525">
            <a:noFill/>
            <a:miter lim="800000"/>
            <a:headEnd/>
            <a:tailEnd/>
          </a:ln>
        </p:spPr>
      </p:pic>
      <p:sp>
        <p:nvSpPr>
          <p:cNvPr id="31" name="Rectangle 30"/>
          <p:cNvSpPr/>
          <p:nvPr/>
        </p:nvSpPr>
        <p:spPr bwMode="auto">
          <a:xfrm>
            <a:off x="5143501" y="1804988"/>
            <a:ext cx="652463" cy="1104900"/>
          </a:xfrm>
          <a:prstGeom prst="rect">
            <a:avLst/>
          </a:prstGeom>
          <a:ln>
            <a:solidFill>
              <a:schemeClr val="bg2"/>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a:ea typeface="+mn-ea"/>
              <a:cs typeface="+mn-cs"/>
            </a:endParaRPr>
          </a:p>
        </p:txBody>
      </p:sp>
      <p:sp>
        <p:nvSpPr>
          <p:cNvPr id="32" name="Rectangle 31"/>
          <p:cNvSpPr/>
          <p:nvPr/>
        </p:nvSpPr>
        <p:spPr bwMode="auto">
          <a:xfrm>
            <a:off x="5794376" y="1804988"/>
            <a:ext cx="1331913" cy="1104900"/>
          </a:xfrm>
          <a:prstGeom prst="rect">
            <a:avLst/>
          </a:prstGeom>
          <a:ln>
            <a:solidFill>
              <a:schemeClr val="bg2"/>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a:ea typeface="+mn-ea"/>
              <a:cs typeface="+mn-cs"/>
            </a:endParaRPr>
          </a:p>
        </p:txBody>
      </p:sp>
      <p:sp>
        <p:nvSpPr>
          <p:cNvPr id="27658" name="Rectangle 32"/>
          <p:cNvSpPr>
            <a:spLocks noChangeArrowheads="1"/>
          </p:cNvSpPr>
          <p:nvPr/>
        </p:nvSpPr>
        <p:spPr bwMode="auto">
          <a:xfrm>
            <a:off x="5803900" y="2128839"/>
            <a:ext cx="1316038" cy="504825"/>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27660" name="Rounded Rectangle 40"/>
          <p:cNvSpPr>
            <a:spLocks noChangeArrowheads="1"/>
          </p:cNvSpPr>
          <p:nvPr/>
        </p:nvSpPr>
        <p:spPr bwMode="auto">
          <a:xfrm>
            <a:off x="7127876" y="2011363"/>
            <a:ext cx="73025" cy="723900"/>
          </a:xfrm>
          <a:prstGeom prst="roundRect">
            <a:avLst>
              <a:gd name="adj" fmla="val 16667"/>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nvGrpSpPr>
          <p:cNvPr id="15374" name="Group 52"/>
          <p:cNvGrpSpPr>
            <a:grpSpLocks/>
          </p:cNvGrpSpPr>
          <p:nvPr/>
        </p:nvGrpSpPr>
        <p:grpSpPr bwMode="auto">
          <a:xfrm rot="10800000">
            <a:off x="5862639" y="2133600"/>
            <a:ext cx="204787" cy="63500"/>
            <a:chOff x="5354726" y="2035534"/>
            <a:chExt cx="204826" cy="63928"/>
          </a:xfrm>
        </p:grpSpPr>
        <p:cxnSp>
          <p:nvCxnSpPr>
            <p:cNvPr id="3" name="Straight Connector 53"/>
            <p:cNvCxnSpPr>
              <a:cxnSpLocks noChangeShapeType="1"/>
            </p:cNvCxnSpPr>
            <p:nvPr/>
          </p:nvCxnSpPr>
          <p:spPr bwMode="auto">
            <a:xfrm>
              <a:off x="5354726" y="2099462"/>
              <a:ext cx="204826" cy="0"/>
            </a:xfrm>
            <a:prstGeom prst="line">
              <a:avLst/>
            </a:prstGeom>
            <a:ln>
              <a:headEnd/>
              <a:tailEnd/>
            </a:ln>
          </p:spPr>
          <p:style>
            <a:lnRef idx="3">
              <a:schemeClr val="accent4"/>
            </a:lnRef>
            <a:fillRef idx="0">
              <a:schemeClr val="accent4"/>
            </a:fillRef>
            <a:effectRef idx="2">
              <a:schemeClr val="accent4"/>
            </a:effectRef>
            <a:fontRef idx="minor">
              <a:schemeClr val="tx1"/>
            </a:fontRef>
          </p:style>
        </p:cxnSp>
        <p:cxnSp>
          <p:nvCxnSpPr>
            <p:cNvPr id="4" name="Straight Connector 54"/>
            <p:cNvCxnSpPr>
              <a:cxnSpLocks noChangeShapeType="1"/>
            </p:cNvCxnSpPr>
            <p:nvPr/>
          </p:nvCxnSpPr>
          <p:spPr bwMode="auto">
            <a:xfrm flipH="1" flipV="1">
              <a:off x="5419825" y="2078685"/>
              <a:ext cx="0" cy="59134"/>
            </a:xfrm>
            <a:prstGeom prst="line">
              <a:avLst/>
            </a:prstGeom>
            <a:ln>
              <a:headEnd/>
              <a:tailEnd/>
            </a:ln>
          </p:spPr>
          <p:style>
            <a:lnRef idx="3">
              <a:schemeClr val="accent4"/>
            </a:lnRef>
            <a:fillRef idx="0">
              <a:schemeClr val="accent4"/>
            </a:fillRef>
            <a:effectRef idx="2">
              <a:schemeClr val="accent4"/>
            </a:effectRef>
            <a:fontRef idx="minor">
              <a:schemeClr val="tx1"/>
            </a:fontRef>
          </p:style>
        </p:cxnSp>
      </p:grpSp>
      <p:grpSp>
        <p:nvGrpSpPr>
          <p:cNvPr id="15375" name="Group 55"/>
          <p:cNvGrpSpPr>
            <a:grpSpLocks/>
          </p:cNvGrpSpPr>
          <p:nvPr/>
        </p:nvGrpSpPr>
        <p:grpSpPr bwMode="auto">
          <a:xfrm rot="10800000">
            <a:off x="5895975" y="2643188"/>
            <a:ext cx="204788" cy="63500"/>
            <a:chOff x="5354726" y="2035534"/>
            <a:chExt cx="204826" cy="63928"/>
          </a:xfrm>
        </p:grpSpPr>
        <p:cxnSp>
          <p:nvCxnSpPr>
            <p:cNvPr id="5" name="Straight Connector 56"/>
            <p:cNvCxnSpPr>
              <a:cxnSpLocks noChangeShapeType="1"/>
            </p:cNvCxnSpPr>
            <p:nvPr/>
          </p:nvCxnSpPr>
          <p:spPr bwMode="auto">
            <a:xfrm>
              <a:off x="5354726" y="2099462"/>
              <a:ext cx="204826" cy="0"/>
            </a:xfrm>
            <a:prstGeom prst="line">
              <a:avLst/>
            </a:prstGeom>
            <a:ln>
              <a:headEnd/>
              <a:tailEnd/>
            </a:ln>
          </p:spPr>
          <p:style>
            <a:lnRef idx="3">
              <a:schemeClr val="accent4"/>
            </a:lnRef>
            <a:fillRef idx="0">
              <a:schemeClr val="accent4"/>
            </a:fillRef>
            <a:effectRef idx="2">
              <a:schemeClr val="accent4"/>
            </a:effectRef>
            <a:fontRef idx="minor">
              <a:schemeClr val="tx1"/>
            </a:fontRef>
          </p:style>
        </p:cxnSp>
        <p:cxnSp>
          <p:nvCxnSpPr>
            <p:cNvPr id="6" name="Straight Connector 57"/>
            <p:cNvCxnSpPr>
              <a:cxnSpLocks noChangeShapeType="1"/>
            </p:cNvCxnSpPr>
            <p:nvPr/>
          </p:nvCxnSpPr>
          <p:spPr bwMode="auto">
            <a:xfrm flipH="1" flipV="1">
              <a:off x="5419826" y="2062704"/>
              <a:ext cx="0" cy="59133"/>
            </a:xfrm>
            <a:prstGeom prst="line">
              <a:avLst/>
            </a:prstGeom>
            <a:ln>
              <a:headEnd/>
              <a:tailEnd/>
            </a:ln>
          </p:spPr>
          <p:style>
            <a:lnRef idx="3">
              <a:schemeClr val="accent4"/>
            </a:lnRef>
            <a:fillRef idx="0">
              <a:schemeClr val="accent4"/>
            </a:fillRef>
            <a:effectRef idx="2">
              <a:schemeClr val="accent4"/>
            </a:effectRef>
            <a:fontRef idx="minor">
              <a:schemeClr val="tx1"/>
            </a:fontRef>
          </p:style>
        </p:cxnSp>
      </p:grpSp>
      <p:sp>
        <p:nvSpPr>
          <p:cNvPr id="7" name="Rectangle 61"/>
          <p:cNvSpPr>
            <a:spLocks noChangeArrowheads="1"/>
          </p:cNvSpPr>
          <p:nvPr/>
        </p:nvSpPr>
        <p:spPr bwMode="auto">
          <a:xfrm>
            <a:off x="5648325" y="2179638"/>
            <a:ext cx="146050" cy="146050"/>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27664" name="Rectangle 62"/>
          <p:cNvSpPr>
            <a:spLocks noChangeArrowheads="1"/>
          </p:cNvSpPr>
          <p:nvPr/>
        </p:nvSpPr>
        <p:spPr bwMode="auto">
          <a:xfrm>
            <a:off x="5645150" y="2438400"/>
            <a:ext cx="146050" cy="146050"/>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cxnSp>
        <p:nvCxnSpPr>
          <p:cNvPr id="56" name="Straight Arrow Connector 55"/>
          <p:cNvCxnSpPr/>
          <p:nvPr/>
        </p:nvCxnSpPr>
        <p:spPr bwMode="auto">
          <a:xfrm>
            <a:off x="5910263" y="2478088"/>
            <a:ext cx="0" cy="165100"/>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cxnSp>
        <p:nvCxnSpPr>
          <p:cNvPr id="57" name="Straight Arrow Connector 56"/>
          <p:cNvCxnSpPr/>
          <p:nvPr/>
        </p:nvCxnSpPr>
        <p:spPr bwMode="auto">
          <a:xfrm>
            <a:off x="5908675" y="1944688"/>
            <a:ext cx="0" cy="146050"/>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sp>
        <p:nvSpPr>
          <p:cNvPr id="71" name="Rectangle 70"/>
          <p:cNvSpPr/>
          <p:nvPr/>
        </p:nvSpPr>
        <p:spPr bwMode="auto">
          <a:xfrm>
            <a:off x="3813176" y="1800226"/>
            <a:ext cx="1331913" cy="219075"/>
          </a:xfrm>
          <a:prstGeom prst="rect">
            <a:avLst/>
          </a:prstGeom>
          <a:ln>
            <a:solidFill>
              <a:schemeClr val="bg2"/>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a:ea typeface="+mn-ea"/>
              <a:cs typeface="+mn-cs"/>
            </a:endParaRPr>
          </a:p>
        </p:txBody>
      </p:sp>
      <p:sp>
        <p:nvSpPr>
          <p:cNvPr id="72" name="Rectangle 71"/>
          <p:cNvSpPr/>
          <p:nvPr/>
        </p:nvSpPr>
        <p:spPr bwMode="auto">
          <a:xfrm>
            <a:off x="3813176" y="2705101"/>
            <a:ext cx="1331913" cy="219075"/>
          </a:xfrm>
          <a:prstGeom prst="rect">
            <a:avLst/>
          </a:prstGeom>
          <a:ln>
            <a:solidFill>
              <a:schemeClr val="bg2"/>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a:ea typeface="+mn-ea"/>
              <a:cs typeface="+mn-cs"/>
            </a:endParaRPr>
          </a:p>
        </p:txBody>
      </p:sp>
      <p:sp>
        <p:nvSpPr>
          <p:cNvPr id="27669" name="Rectangle 61"/>
          <p:cNvSpPr>
            <a:spLocks noChangeArrowheads="1"/>
          </p:cNvSpPr>
          <p:nvPr/>
        </p:nvSpPr>
        <p:spPr bwMode="auto">
          <a:xfrm>
            <a:off x="5153025" y="2179638"/>
            <a:ext cx="146050" cy="146050"/>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27670" name="Rectangle 62"/>
          <p:cNvSpPr>
            <a:spLocks noChangeArrowheads="1"/>
          </p:cNvSpPr>
          <p:nvPr/>
        </p:nvSpPr>
        <p:spPr bwMode="auto">
          <a:xfrm>
            <a:off x="5149850" y="2438400"/>
            <a:ext cx="146050" cy="146050"/>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nvGrpSpPr>
          <p:cNvPr id="15392" name="Group 52"/>
          <p:cNvGrpSpPr>
            <a:grpSpLocks/>
          </p:cNvGrpSpPr>
          <p:nvPr/>
        </p:nvGrpSpPr>
        <p:grpSpPr bwMode="auto">
          <a:xfrm rot="10800000">
            <a:off x="6867525" y="2133600"/>
            <a:ext cx="204788" cy="63500"/>
            <a:chOff x="5354726" y="2035534"/>
            <a:chExt cx="204826" cy="63928"/>
          </a:xfrm>
        </p:grpSpPr>
        <p:cxnSp>
          <p:nvCxnSpPr>
            <p:cNvPr id="83" name="Straight Connector 53"/>
            <p:cNvCxnSpPr>
              <a:cxnSpLocks noChangeShapeType="1"/>
            </p:cNvCxnSpPr>
            <p:nvPr/>
          </p:nvCxnSpPr>
          <p:spPr bwMode="auto">
            <a:xfrm>
              <a:off x="5354726" y="2099462"/>
              <a:ext cx="204826" cy="0"/>
            </a:xfrm>
            <a:prstGeom prst="line">
              <a:avLst/>
            </a:prstGeom>
            <a:ln>
              <a:headEnd/>
              <a:tailEnd/>
            </a:ln>
          </p:spPr>
          <p:style>
            <a:lnRef idx="3">
              <a:schemeClr val="accent4"/>
            </a:lnRef>
            <a:fillRef idx="0">
              <a:schemeClr val="accent4"/>
            </a:fillRef>
            <a:effectRef idx="2">
              <a:schemeClr val="accent4"/>
            </a:effectRef>
            <a:fontRef idx="minor">
              <a:schemeClr val="tx1"/>
            </a:fontRef>
          </p:style>
        </p:cxnSp>
        <p:cxnSp>
          <p:nvCxnSpPr>
            <p:cNvPr id="84" name="Straight Connector 54"/>
            <p:cNvCxnSpPr>
              <a:cxnSpLocks noChangeShapeType="1"/>
            </p:cNvCxnSpPr>
            <p:nvPr/>
          </p:nvCxnSpPr>
          <p:spPr bwMode="auto">
            <a:xfrm flipH="1" flipV="1">
              <a:off x="5419826" y="2062703"/>
              <a:ext cx="0" cy="59134"/>
            </a:xfrm>
            <a:prstGeom prst="line">
              <a:avLst/>
            </a:prstGeom>
            <a:ln>
              <a:headEnd/>
              <a:tailEnd/>
            </a:ln>
          </p:spPr>
          <p:style>
            <a:lnRef idx="3">
              <a:schemeClr val="accent4"/>
            </a:lnRef>
            <a:fillRef idx="0">
              <a:schemeClr val="accent4"/>
            </a:fillRef>
            <a:effectRef idx="2">
              <a:schemeClr val="accent4"/>
            </a:effectRef>
            <a:fontRef idx="minor">
              <a:schemeClr val="tx1"/>
            </a:fontRef>
          </p:style>
        </p:cxnSp>
      </p:grpSp>
      <p:grpSp>
        <p:nvGrpSpPr>
          <p:cNvPr id="15393" name="Group 55"/>
          <p:cNvGrpSpPr>
            <a:grpSpLocks/>
          </p:cNvGrpSpPr>
          <p:nvPr/>
        </p:nvGrpSpPr>
        <p:grpSpPr bwMode="auto">
          <a:xfrm rot="10800000">
            <a:off x="6870700" y="2638425"/>
            <a:ext cx="204788" cy="63500"/>
            <a:chOff x="5354726" y="2035534"/>
            <a:chExt cx="204826" cy="63928"/>
          </a:xfrm>
        </p:grpSpPr>
        <p:cxnSp>
          <p:nvCxnSpPr>
            <p:cNvPr id="86" name="Straight Connector 56"/>
            <p:cNvCxnSpPr>
              <a:cxnSpLocks noChangeShapeType="1"/>
            </p:cNvCxnSpPr>
            <p:nvPr/>
          </p:nvCxnSpPr>
          <p:spPr bwMode="auto">
            <a:xfrm>
              <a:off x="5354726" y="2099462"/>
              <a:ext cx="204826" cy="0"/>
            </a:xfrm>
            <a:prstGeom prst="line">
              <a:avLst/>
            </a:prstGeom>
            <a:ln>
              <a:headEnd/>
              <a:tailEnd/>
            </a:ln>
          </p:spPr>
          <p:style>
            <a:lnRef idx="3">
              <a:schemeClr val="accent4"/>
            </a:lnRef>
            <a:fillRef idx="0">
              <a:schemeClr val="accent4"/>
            </a:fillRef>
            <a:effectRef idx="2">
              <a:schemeClr val="accent4"/>
            </a:effectRef>
            <a:fontRef idx="minor">
              <a:schemeClr val="tx1"/>
            </a:fontRef>
          </p:style>
        </p:cxnSp>
        <p:cxnSp>
          <p:nvCxnSpPr>
            <p:cNvPr id="87" name="Straight Connector 57"/>
            <p:cNvCxnSpPr>
              <a:cxnSpLocks noChangeShapeType="1"/>
            </p:cNvCxnSpPr>
            <p:nvPr/>
          </p:nvCxnSpPr>
          <p:spPr bwMode="auto">
            <a:xfrm flipH="1" flipV="1">
              <a:off x="5419826" y="2062703"/>
              <a:ext cx="0" cy="59134"/>
            </a:xfrm>
            <a:prstGeom prst="line">
              <a:avLst/>
            </a:prstGeom>
            <a:ln>
              <a:headEnd/>
              <a:tailEnd/>
            </a:ln>
          </p:spPr>
          <p:style>
            <a:lnRef idx="3">
              <a:schemeClr val="accent4"/>
            </a:lnRef>
            <a:fillRef idx="0">
              <a:schemeClr val="accent4"/>
            </a:fillRef>
            <a:effectRef idx="2">
              <a:schemeClr val="accent4"/>
            </a:effectRef>
            <a:fontRef idx="minor">
              <a:schemeClr val="tx1"/>
            </a:fontRef>
          </p:style>
        </p:cxnSp>
      </p:grpSp>
      <p:cxnSp>
        <p:nvCxnSpPr>
          <p:cNvPr id="88" name="Straight Arrow Connector 87"/>
          <p:cNvCxnSpPr/>
          <p:nvPr/>
        </p:nvCxnSpPr>
        <p:spPr bwMode="auto">
          <a:xfrm>
            <a:off x="7023100" y="2478088"/>
            <a:ext cx="1588" cy="127000"/>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cxnSp>
        <p:nvCxnSpPr>
          <p:cNvPr id="89" name="Straight Arrow Connector 88"/>
          <p:cNvCxnSpPr/>
          <p:nvPr/>
        </p:nvCxnSpPr>
        <p:spPr bwMode="auto">
          <a:xfrm>
            <a:off x="7018338" y="1911351"/>
            <a:ext cx="0" cy="169863"/>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pic>
        <p:nvPicPr>
          <p:cNvPr id="15396" name="Picture 3" descr="Screw_Compressor(600HP Sullair PDR-25X)"/>
          <p:cNvPicPr>
            <a:picLocks noChangeAspect="1" noChangeArrowheads="1"/>
          </p:cNvPicPr>
          <p:nvPr/>
        </p:nvPicPr>
        <p:blipFill>
          <a:blip r:embed="rId3" cstate="print"/>
          <a:srcRect/>
          <a:stretch>
            <a:fillRect/>
          </a:stretch>
        </p:blipFill>
        <p:spPr bwMode="auto">
          <a:xfrm>
            <a:off x="8072439" y="1336675"/>
            <a:ext cx="2225675" cy="1906588"/>
          </a:xfrm>
          <a:prstGeom prst="rect">
            <a:avLst/>
          </a:prstGeom>
          <a:noFill/>
          <a:ln w="9525">
            <a:noFill/>
            <a:miter lim="800000"/>
            <a:headEnd/>
            <a:tailEnd/>
          </a:ln>
        </p:spPr>
      </p:pic>
      <p:sp>
        <p:nvSpPr>
          <p:cNvPr id="15397" name="TextBox 98"/>
          <p:cNvSpPr txBox="1">
            <a:spLocks noChangeArrowheads="1"/>
          </p:cNvSpPr>
          <p:nvPr/>
        </p:nvSpPr>
        <p:spPr bwMode="auto">
          <a:xfrm>
            <a:off x="7816850" y="3487739"/>
            <a:ext cx="2630488" cy="369887"/>
          </a:xfrm>
          <a:prstGeom prst="rect">
            <a:avLst/>
          </a:prstGeom>
          <a:noFill/>
          <a:ln w="9525">
            <a:noFill/>
            <a:miter lim="800000"/>
            <a:headEnd/>
            <a:tailEnd/>
          </a:ln>
        </p:spPr>
        <p:txBody>
          <a:bodyPr>
            <a:spAutoFit/>
          </a:bodyPr>
          <a:lstStyle/>
          <a:p>
            <a:pPr marL="0" marR="0" lvl="0" indent="0" algn="l" defTabSz="914400" rtl="0" eaLnBrk="0" fontAlgn="base" latinLnBrk="0" hangingPunct="0">
              <a:lnSpc>
                <a:spcPct val="100000"/>
              </a:lnSpc>
              <a:spcBef>
                <a:spcPct val="0"/>
              </a:spcBef>
              <a:spcAft>
                <a:spcPct val="0"/>
              </a:spcAft>
              <a:buClrTx/>
              <a:buSzTx/>
              <a:buFont typeface="Arial" charset="0"/>
              <a:buChar char="•"/>
              <a:tabLst/>
              <a:defRPr/>
            </a:pPr>
            <a:r>
              <a:rPr kumimoji="0" lang="en-US" sz="1800" b="0" i="0" u="none" strike="noStrike" kern="1200" cap="none" spc="0" normalizeH="0" baseline="0" noProof="0">
                <a:ln>
                  <a:noFill/>
                </a:ln>
                <a:solidFill>
                  <a:srgbClr val="000000"/>
                </a:solidFill>
                <a:effectLst/>
                <a:uLnTx/>
                <a:uFillTx/>
                <a:latin typeface="Arial" charset="0"/>
                <a:ea typeface="+mn-ea"/>
                <a:cs typeface="+mn-cs"/>
              </a:rPr>
              <a:t> Valves</a:t>
            </a:r>
          </a:p>
        </p:txBody>
      </p:sp>
      <p:cxnSp>
        <p:nvCxnSpPr>
          <p:cNvPr id="102" name="Straight Arrow Connector 101"/>
          <p:cNvCxnSpPr/>
          <p:nvPr/>
        </p:nvCxnSpPr>
        <p:spPr bwMode="auto">
          <a:xfrm>
            <a:off x="7002464" y="2151064"/>
            <a:ext cx="1641475" cy="312737"/>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104" name="Straight Arrow Connector 103"/>
          <p:cNvCxnSpPr/>
          <p:nvPr/>
        </p:nvCxnSpPr>
        <p:spPr bwMode="auto">
          <a:xfrm>
            <a:off x="6011864" y="2133600"/>
            <a:ext cx="2225675" cy="3302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63" name="Straight Arrow Connector 62"/>
          <p:cNvCxnSpPr/>
          <p:nvPr/>
        </p:nvCxnSpPr>
        <p:spPr bwMode="auto">
          <a:xfrm flipH="1">
            <a:off x="6113463" y="3776664"/>
            <a:ext cx="1828800" cy="947737"/>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pic>
        <p:nvPicPr>
          <p:cNvPr id="15401" name="Picture 3"/>
          <p:cNvPicPr>
            <a:picLocks noChangeAspect="1" noChangeArrowheads="1"/>
          </p:cNvPicPr>
          <p:nvPr/>
        </p:nvPicPr>
        <p:blipFill>
          <a:blip r:embed="rId4" cstate="print"/>
          <a:srcRect l="21861" t="26115" r="46536" b="34888"/>
          <a:stretch>
            <a:fillRect/>
          </a:stretch>
        </p:blipFill>
        <p:spPr bwMode="auto">
          <a:xfrm>
            <a:off x="7297739" y="4224338"/>
            <a:ext cx="3246437" cy="2393950"/>
          </a:xfrm>
          <a:prstGeom prst="rect">
            <a:avLst/>
          </a:prstGeom>
          <a:noFill/>
          <a:ln w="9525">
            <a:noFill/>
            <a:miter lim="800000"/>
            <a:headEnd/>
            <a:tailEnd/>
          </a:ln>
        </p:spPr>
      </p:pic>
      <p:pic>
        <p:nvPicPr>
          <p:cNvPr id="15402" name="Picture 8" descr="Compressor valves"/>
          <p:cNvPicPr>
            <a:picLocks noChangeAspect="1" noChangeArrowheads="1"/>
          </p:cNvPicPr>
          <p:nvPr/>
        </p:nvPicPr>
        <p:blipFill>
          <a:blip r:embed="rId5" cstate="print"/>
          <a:srcRect/>
          <a:stretch>
            <a:fillRect/>
          </a:stretch>
        </p:blipFill>
        <p:spPr bwMode="auto">
          <a:xfrm>
            <a:off x="1946275" y="3427413"/>
            <a:ext cx="1263650" cy="2938462"/>
          </a:xfrm>
          <a:prstGeom prst="rect">
            <a:avLst/>
          </a:prstGeom>
          <a:noFill/>
          <a:ln w="9525">
            <a:noFill/>
            <a:miter lim="800000"/>
            <a:headEnd/>
            <a:tailEnd/>
          </a:ln>
        </p:spPr>
      </p:pic>
      <p:sp>
        <p:nvSpPr>
          <p:cNvPr id="64" name="Oval 232"/>
          <p:cNvSpPr>
            <a:spLocks noChangeArrowheads="1"/>
          </p:cNvSpPr>
          <p:nvPr/>
        </p:nvSpPr>
        <p:spPr bwMode="auto">
          <a:xfrm>
            <a:off x="6200775" y="1133475"/>
            <a:ext cx="628650" cy="533400"/>
          </a:xfrm>
          <a:prstGeom prst="ellipse">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65" name="Rounded Rectangle 234"/>
          <p:cNvSpPr>
            <a:spLocks noChangeArrowheads="1"/>
          </p:cNvSpPr>
          <p:nvPr/>
        </p:nvSpPr>
        <p:spPr bwMode="auto">
          <a:xfrm>
            <a:off x="6446449" y="1666875"/>
            <a:ext cx="152400" cy="133350"/>
          </a:xfrm>
          <a:prstGeom prst="roundRect">
            <a:avLst>
              <a:gd name="adj" fmla="val 16667"/>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Arial"/>
                <a:ea typeface="+mn-ea"/>
                <a:cs typeface="+mn-cs"/>
              </a:rPr>
              <a:t>`</a:t>
            </a:r>
          </a:p>
        </p:txBody>
      </p:sp>
      <p:sp>
        <p:nvSpPr>
          <p:cNvPr id="66" name="Oval 232"/>
          <p:cNvSpPr>
            <a:spLocks noChangeArrowheads="1"/>
          </p:cNvSpPr>
          <p:nvPr/>
        </p:nvSpPr>
        <p:spPr bwMode="auto">
          <a:xfrm>
            <a:off x="6200775" y="3055299"/>
            <a:ext cx="628650" cy="533400"/>
          </a:xfrm>
          <a:prstGeom prst="ellipse">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67" name="Rounded Rectangle 234"/>
          <p:cNvSpPr>
            <a:spLocks noChangeArrowheads="1"/>
          </p:cNvSpPr>
          <p:nvPr/>
        </p:nvSpPr>
        <p:spPr bwMode="auto">
          <a:xfrm rot="10800000">
            <a:off x="6446449" y="2947457"/>
            <a:ext cx="152400" cy="133350"/>
          </a:xfrm>
          <a:prstGeom prst="roundRect">
            <a:avLst>
              <a:gd name="adj" fmla="val 16667"/>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Arial"/>
                <a:ea typeface="+mn-ea"/>
                <a:cs typeface="+mn-cs"/>
              </a:rPr>
              <a:t>`</a:t>
            </a:r>
          </a:p>
        </p:txBody>
      </p:sp>
      <p:grpSp>
        <p:nvGrpSpPr>
          <p:cNvPr id="15415" name="Group 78"/>
          <p:cNvGrpSpPr>
            <a:grpSpLocks/>
          </p:cNvGrpSpPr>
          <p:nvPr/>
        </p:nvGrpSpPr>
        <p:grpSpPr bwMode="auto">
          <a:xfrm rot="-639343">
            <a:off x="3411538" y="2254250"/>
            <a:ext cx="2582862" cy="280988"/>
            <a:chOff x="6197828" y="4502277"/>
            <a:chExt cx="2763778" cy="327895"/>
          </a:xfrm>
        </p:grpSpPr>
        <p:sp>
          <p:nvSpPr>
            <p:cNvPr id="69" name="Trapezoid 68"/>
            <p:cNvSpPr/>
            <p:nvPr/>
          </p:nvSpPr>
          <p:spPr bwMode="auto">
            <a:xfrm rot="5400000">
              <a:off x="6694570" y="3978367"/>
              <a:ext cx="320484" cy="1323284"/>
            </a:xfrm>
            <a:prstGeom prst="trapezoid">
              <a:avLst/>
            </a:prstGeom>
            <a:solidFill>
              <a:schemeClr val="accent1"/>
            </a:solidFill>
            <a:ln w="9525" cap="flat" cmpd="sng" algn="ctr">
              <a:solidFill>
                <a:schemeClr val="tx1"/>
              </a:solidFill>
              <a:prstDash val="solid"/>
              <a:round/>
              <a:headEnd type="none" w="med" len="med"/>
              <a:tailEnd type="none" w="med" len="med"/>
            </a:ln>
            <a:effectLst/>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0" name="Trapezoid 69"/>
            <p:cNvSpPr/>
            <p:nvPr/>
          </p:nvSpPr>
          <p:spPr bwMode="auto">
            <a:xfrm rot="16200000" flipH="1">
              <a:off x="8132190" y="3995403"/>
              <a:ext cx="320485" cy="1324983"/>
            </a:xfrm>
            <a:prstGeom prst="trapezoid">
              <a:avLst/>
            </a:prstGeom>
            <a:noFill/>
            <a:ln w="9525" cap="flat" cmpd="sng" algn="ctr">
              <a:noFill/>
              <a:prstDash val="solid"/>
              <a:round/>
              <a:headEnd type="none" w="med" len="med"/>
              <a:tailEnd type="none" w="med" len="med"/>
            </a:ln>
            <a:effectLst/>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mn-ea"/>
                <a:cs typeface="+mn-cs"/>
              </a:endParaRPr>
            </a:p>
          </p:txBody>
        </p:sp>
      </p:grpSp>
      <p:grpSp>
        <p:nvGrpSpPr>
          <p:cNvPr id="15416" name="Group 7"/>
          <p:cNvGrpSpPr>
            <a:grpSpLocks/>
          </p:cNvGrpSpPr>
          <p:nvPr/>
        </p:nvGrpSpPr>
        <p:grpSpPr bwMode="auto">
          <a:xfrm rot="-5724150">
            <a:off x="2735263" y="1900238"/>
            <a:ext cx="962025" cy="914400"/>
            <a:chOff x="1211283" y="1900052"/>
            <a:chExt cx="961901" cy="914400"/>
          </a:xfrm>
        </p:grpSpPr>
        <p:sp>
          <p:nvSpPr>
            <p:cNvPr id="8" name="Oval 5"/>
            <p:cNvSpPr>
              <a:spLocks noChangeArrowheads="1"/>
            </p:cNvSpPr>
            <p:nvPr/>
          </p:nvSpPr>
          <p:spPr bwMode="auto">
            <a:xfrm>
              <a:off x="1211283" y="1900052"/>
              <a:ext cx="961901" cy="914400"/>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27711" name="Oval 6"/>
            <p:cNvSpPr>
              <a:spLocks noChangeArrowheads="1"/>
            </p:cNvSpPr>
            <p:nvPr/>
          </p:nvSpPr>
          <p:spPr bwMode="auto">
            <a:xfrm>
              <a:off x="1252743" y="2364303"/>
              <a:ext cx="332509" cy="308758"/>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grpSp>
        <p:nvGrpSpPr>
          <p:cNvPr id="15417" name="Group 63"/>
          <p:cNvGrpSpPr>
            <a:grpSpLocks/>
          </p:cNvGrpSpPr>
          <p:nvPr/>
        </p:nvGrpSpPr>
        <p:grpSpPr bwMode="auto">
          <a:xfrm>
            <a:off x="4302126" y="2033588"/>
            <a:ext cx="2468563" cy="665162"/>
            <a:chOff x="2778557" y="2033626"/>
            <a:chExt cx="2468269" cy="664464"/>
          </a:xfrm>
        </p:grpSpPr>
        <p:grpSp>
          <p:nvGrpSpPr>
            <p:cNvPr id="15418" name="Group 38"/>
            <p:cNvGrpSpPr>
              <a:grpSpLocks/>
            </p:cNvGrpSpPr>
            <p:nvPr/>
          </p:nvGrpSpPr>
          <p:grpSpPr bwMode="auto">
            <a:xfrm>
              <a:off x="2778557" y="2033626"/>
              <a:ext cx="2451811" cy="664464"/>
              <a:chOff x="2778557" y="2033626"/>
              <a:chExt cx="2451811" cy="664464"/>
            </a:xfrm>
          </p:grpSpPr>
          <p:grpSp>
            <p:nvGrpSpPr>
              <p:cNvPr id="15422" name="Group 35"/>
              <p:cNvGrpSpPr>
                <a:grpSpLocks/>
              </p:cNvGrpSpPr>
              <p:nvPr/>
            </p:nvGrpSpPr>
            <p:grpSpPr bwMode="auto">
              <a:xfrm>
                <a:off x="2778557" y="2033626"/>
                <a:ext cx="2451811" cy="664464"/>
                <a:chOff x="2778557" y="2033626"/>
                <a:chExt cx="2451811" cy="664464"/>
              </a:xfrm>
            </p:grpSpPr>
            <p:grpSp>
              <p:nvGrpSpPr>
                <p:cNvPr id="15429" name="Group 27"/>
                <p:cNvGrpSpPr>
                  <a:grpSpLocks/>
                </p:cNvGrpSpPr>
                <p:nvPr/>
              </p:nvGrpSpPr>
              <p:grpSpPr bwMode="auto">
                <a:xfrm>
                  <a:off x="2778557" y="2033626"/>
                  <a:ext cx="482803" cy="664464"/>
                  <a:chOff x="2778557" y="2033626"/>
                  <a:chExt cx="482803" cy="664464"/>
                </a:xfrm>
              </p:grpSpPr>
              <p:grpSp>
                <p:nvGrpSpPr>
                  <p:cNvPr id="15436" name="Group 26"/>
                  <p:cNvGrpSpPr>
                    <a:grpSpLocks/>
                  </p:cNvGrpSpPr>
                  <p:nvPr/>
                </p:nvGrpSpPr>
                <p:grpSpPr bwMode="auto">
                  <a:xfrm>
                    <a:off x="2778557" y="2033626"/>
                    <a:ext cx="482803" cy="664464"/>
                    <a:chOff x="2778557" y="2033626"/>
                    <a:chExt cx="482803" cy="664464"/>
                  </a:xfrm>
                </p:grpSpPr>
                <p:sp>
                  <p:nvSpPr>
                    <p:cNvPr id="9" name="Rectangle 23"/>
                    <p:cNvSpPr>
                      <a:spLocks noChangeArrowheads="1"/>
                    </p:cNvSpPr>
                    <p:nvPr/>
                  </p:nvSpPr>
                  <p:spPr bwMode="auto">
                    <a:xfrm>
                      <a:off x="2904134" y="2106778"/>
                      <a:ext cx="256032" cy="519379"/>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10" name="Rectangle 24"/>
                    <p:cNvSpPr>
                      <a:spLocks noChangeArrowheads="1"/>
                    </p:cNvSpPr>
                    <p:nvPr/>
                  </p:nvSpPr>
                  <p:spPr bwMode="auto">
                    <a:xfrm>
                      <a:off x="2778557" y="2033626"/>
                      <a:ext cx="482803" cy="87782"/>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11" name="Rectangle 25"/>
                    <p:cNvSpPr>
                      <a:spLocks noChangeArrowheads="1"/>
                    </p:cNvSpPr>
                    <p:nvPr/>
                  </p:nvSpPr>
                  <p:spPr bwMode="auto">
                    <a:xfrm>
                      <a:off x="2778557" y="2610308"/>
                      <a:ext cx="482803" cy="87782"/>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sp>
                <p:nvSpPr>
                  <p:cNvPr id="12" name="Oval 12"/>
                  <p:cNvSpPr>
                    <a:spLocks noChangeArrowheads="1"/>
                  </p:cNvSpPr>
                  <p:nvPr/>
                </p:nvSpPr>
                <p:spPr bwMode="auto">
                  <a:xfrm>
                    <a:off x="2945081" y="2291938"/>
                    <a:ext cx="166254" cy="154379"/>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sp>
              <p:nvSpPr>
                <p:cNvPr id="27700" name="Rectangle 33"/>
                <p:cNvSpPr>
                  <a:spLocks noChangeArrowheads="1"/>
                </p:cNvSpPr>
                <p:nvPr/>
              </p:nvSpPr>
              <p:spPr bwMode="auto">
                <a:xfrm>
                  <a:off x="4740250" y="2128723"/>
                  <a:ext cx="453542" cy="497434"/>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27701" name="Rectangle 34"/>
                <p:cNvSpPr>
                  <a:spLocks noChangeArrowheads="1"/>
                </p:cNvSpPr>
                <p:nvPr/>
              </p:nvSpPr>
              <p:spPr bwMode="auto">
                <a:xfrm>
                  <a:off x="3160166" y="2333549"/>
                  <a:ext cx="2070202" cy="102412"/>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sp>
            <p:nvSpPr>
              <p:cNvPr id="27697" name="Rectangle 36"/>
              <p:cNvSpPr>
                <a:spLocks noChangeArrowheads="1"/>
              </p:cNvSpPr>
              <p:nvPr/>
            </p:nvSpPr>
            <p:spPr bwMode="auto">
              <a:xfrm>
                <a:off x="4886554" y="2136038"/>
                <a:ext cx="65836" cy="482803"/>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27698" name="Rectangle 37"/>
              <p:cNvSpPr>
                <a:spLocks noChangeArrowheads="1"/>
              </p:cNvSpPr>
              <p:nvPr/>
            </p:nvSpPr>
            <p:spPr bwMode="auto">
              <a:xfrm>
                <a:off x="5009694" y="2134823"/>
                <a:ext cx="65836" cy="482803"/>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sp>
          <p:nvSpPr>
            <p:cNvPr id="27695" name="Rectangle 39"/>
            <p:cNvSpPr>
              <a:spLocks noChangeArrowheads="1"/>
            </p:cNvSpPr>
            <p:nvPr/>
          </p:nvSpPr>
          <p:spPr bwMode="auto">
            <a:xfrm>
              <a:off x="5201107" y="2289658"/>
              <a:ext cx="45719" cy="190195"/>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spTree>
    <p:extLst>
      <p:ext uri="{BB962C8B-B14F-4D97-AF65-F5344CB8AC3E}">
        <p14:creationId xmlns:p14="http://schemas.microsoft.com/office/powerpoint/2010/main" val="1479214793"/>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Oval 232"/>
          <p:cNvSpPr>
            <a:spLocks noChangeArrowheads="1"/>
          </p:cNvSpPr>
          <p:nvPr/>
        </p:nvSpPr>
        <p:spPr bwMode="auto">
          <a:xfrm>
            <a:off x="6200775" y="1133475"/>
            <a:ext cx="628650" cy="533400"/>
          </a:xfrm>
          <a:prstGeom prst="ellipse">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77" name="Rounded Rectangle 234"/>
          <p:cNvSpPr>
            <a:spLocks noChangeArrowheads="1"/>
          </p:cNvSpPr>
          <p:nvPr/>
        </p:nvSpPr>
        <p:spPr bwMode="auto">
          <a:xfrm>
            <a:off x="6446449" y="1666875"/>
            <a:ext cx="152400" cy="133350"/>
          </a:xfrm>
          <a:prstGeom prst="roundRect">
            <a:avLst>
              <a:gd name="adj" fmla="val 16667"/>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Arial"/>
                <a:ea typeface="+mn-ea"/>
                <a:cs typeface="+mn-cs"/>
              </a:rPr>
              <a:t>`</a:t>
            </a:r>
          </a:p>
        </p:txBody>
      </p:sp>
      <p:sp>
        <p:nvSpPr>
          <p:cNvPr id="78" name="Oval 232"/>
          <p:cNvSpPr>
            <a:spLocks noChangeArrowheads="1"/>
          </p:cNvSpPr>
          <p:nvPr/>
        </p:nvSpPr>
        <p:spPr bwMode="auto">
          <a:xfrm>
            <a:off x="6200775" y="3055299"/>
            <a:ext cx="628650" cy="533400"/>
          </a:xfrm>
          <a:prstGeom prst="ellipse">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79" name="Rounded Rectangle 234"/>
          <p:cNvSpPr>
            <a:spLocks noChangeArrowheads="1"/>
          </p:cNvSpPr>
          <p:nvPr/>
        </p:nvSpPr>
        <p:spPr bwMode="auto">
          <a:xfrm rot="10800000">
            <a:off x="6446449" y="2947457"/>
            <a:ext cx="152400" cy="133350"/>
          </a:xfrm>
          <a:prstGeom prst="roundRect">
            <a:avLst>
              <a:gd name="adj" fmla="val 16667"/>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Arial"/>
                <a:ea typeface="+mn-ea"/>
                <a:cs typeface="+mn-cs"/>
              </a:rPr>
              <a:t>`</a:t>
            </a:r>
          </a:p>
        </p:txBody>
      </p:sp>
      <p:sp>
        <p:nvSpPr>
          <p:cNvPr id="93" name="Rectangle 92"/>
          <p:cNvSpPr/>
          <p:nvPr/>
        </p:nvSpPr>
        <p:spPr bwMode="auto">
          <a:xfrm>
            <a:off x="2473326" y="1804988"/>
            <a:ext cx="1331913" cy="1104900"/>
          </a:xfrm>
          <a:prstGeom prst="rect">
            <a:avLst/>
          </a:prstGeom>
          <a:ln>
            <a:solidFill>
              <a:schemeClr val="bg2"/>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a:ea typeface="+mn-ea"/>
              <a:cs typeface="+mn-cs"/>
            </a:endParaRPr>
          </a:p>
        </p:txBody>
      </p:sp>
      <p:sp>
        <p:nvSpPr>
          <p:cNvPr id="94" name="Rectangle 93"/>
          <p:cNvSpPr/>
          <p:nvPr/>
        </p:nvSpPr>
        <p:spPr bwMode="auto">
          <a:xfrm>
            <a:off x="3813176" y="1806575"/>
            <a:ext cx="1331913" cy="1104900"/>
          </a:xfrm>
          <a:prstGeom prst="rect">
            <a:avLst/>
          </a:prstGeom>
          <a:ln>
            <a:solidFill>
              <a:schemeClr val="bg2"/>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a:ea typeface="+mn-ea"/>
              <a:cs typeface="+mn-cs"/>
            </a:endParaRPr>
          </a:p>
        </p:txBody>
      </p:sp>
      <p:sp>
        <p:nvSpPr>
          <p:cNvPr id="102" name="Rectangle 101"/>
          <p:cNvSpPr/>
          <p:nvPr/>
        </p:nvSpPr>
        <p:spPr bwMode="auto">
          <a:xfrm>
            <a:off x="5143501" y="1804988"/>
            <a:ext cx="652463" cy="1104900"/>
          </a:xfrm>
          <a:prstGeom prst="rect">
            <a:avLst/>
          </a:prstGeom>
          <a:ln>
            <a:solidFill>
              <a:schemeClr val="bg2"/>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a:ea typeface="+mn-ea"/>
              <a:cs typeface="+mn-cs"/>
            </a:endParaRPr>
          </a:p>
        </p:txBody>
      </p:sp>
      <p:sp>
        <p:nvSpPr>
          <p:cNvPr id="103" name="Rectangle 102"/>
          <p:cNvSpPr/>
          <p:nvPr/>
        </p:nvSpPr>
        <p:spPr bwMode="auto">
          <a:xfrm>
            <a:off x="5794376" y="1804988"/>
            <a:ext cx="1331913" cy="1104900"/>
          </a:xfrm>
          <a:prstGeom prst="rect">
            <a:avLst/>
          </a:prstGeom>
          <a:ln>
            <a:solidFill>
              <a:schemeClr val="bg2"/>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a:ea typeface="+mn-ea"/>
              <a:cs typeface="+mn-cs"/>
            </a:endParaRPr>
          </a:p>
        </p:txBody>
      </p:sp>
      <p:sp>
        <p:nvSpPr>
          <p:cNvPr id="28680" name="Rectangle 32"/>
          <p:cNvSpPr>
            <a:spLocks noChangeArrowheads="1"/>
          </p:cNvSpPr>
          <p:nvPr/>
        </p:nvSpPr>
        <p:spPr bwMode="auto">
          <a:xfrm>
            <a:off x="5803900" y="2128839"/>
            <a:ext cx="1316038" cy="504825"/>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28682" name="Rounded Rectangle 40"/>
          <p:cNvSpPr>
            <a:spLocks noChangeArrowheads="1"/>
          </p:cNvSpPr>
          <p:nvPr/>
        </p:nvSpPr>
        <p:spPr bwMode="auto">
          <a:xfrm>
            <a:off x="7127876" y="2011363"/>
            <a:ext cx="73025" cy="723900"/>
          </a:xfrm>
          <a:prstGeom prst="roundRect">
            <a:avLst>
              <a:gd name="adj" fmla="val 16667"/>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nvGrpSpPr>
          <p:cNvPr id="3" name="Group 52"/>
          <p:cNvGrpSpPr>
            <a:grpSpLocks/>
          </p:cNvGrpSpPr>
          <p:nvPr/>
        </p:nvGrpSpPr>
        <p:grpSpPr bwMode="auto">
          <a:xfrm rot="10800000">
            <a:off x="5862639" y="2133600"/>
            <a:ext cx="204787" cy="63500"/>
            <a:chOff x="5354726" y="2035534"/>
            <a:chExt cx="204826" cy="63928"/>
          </a:xfrm>
        </p:grpSpPr>
        <p:cxnSp>
          <p:nvCxnSpPr>
            <p:cNvPr id="121" name="Straight Connector 53"/>
            <p:cNvCxnSpPr>
              <a:cxnSpLocks noChangeShapeType="1"/>
            </p:cNvCxnSpPr>
            <p:nvPr/>
          </p:nvCxnSpPr>
          <p:spPr bwMode="auto">
            <a:xfrm>
              <a:off x="5354726" y="2099462"/>
              <a:ext cx="204826" cy="0"/>
            </a:xfrm>
            <a:prstGeom prst="line">
              <a:avLst/>
            </a:prstGeom>
            <a:ln>
              <a:headEnd/>
              <a:tailEnd/>
            </a:ln>
          </p:spPr>
          <p:style>
            <a:lnRef idx="3">
              <a:schemeClr val="accent4"/>
            </a:lnRef>
            <a:fillRef idx="0">
              <a:schemeClr val="accent4"/>
            </a:fillRef>
            <a:effectRef idx="2">
              <a:schemeClr val="accent4"/>
            </a:effectRef>
            <a:fontRef idx="minor">
              <a:schemeClr val="tx1"/>
            </a:fontRef>
          </p:style>
        </p:cxnSp>
        <p:cxnSp>
          <p:nvCxnSpPr>
            <p:cNvPr id="122" name="Straight Connector 54"/>
            <p:cNvCxnSpPr>
              <a:cxnSpLocks noChangeShapeType="1"/>
            </p:cNvCxnSpPr>
            <p:nvPr/>
          </p:nvCxnSpPr>
          <p:spPr bwMode="auto">
            <a:xfrm flipH="1" flipV="1">
              <a:off x="5419825" y="2078685"/>
              <a:ext cx="0" cy="59134"/>
            </a:xfrm>
            <a:prstGeom prst="line">
              <a:avLst/>
            </a:prstGeom>
            <a:ln>
              <a:headEnd/>
              <a:tailEnd/>
            </a:ln>
          </p:spPr>
          <p:style>
            <a:lnRef idx="3">
              <a:schemeClr val="accent4"/>
            </a:lnRef>
            <a:fillRef idx="0">
              <a:schemeClr val="accent4"/>
            </a:fillRef>
            <a:effectRef idx="2">
              <a:schemeClr val="accent4"/>
            </a:effectRef>
            <a:fontRef idx="minor">
              <a:schemeClr val="tx1"/>
            </a:fontRef>
          </p:style>
        </p:cxnSp>
      </p:grpSp>
      <p:grpSp>
        <p:nvGrpSpPr>
          <p:cNvPr id="4" name="Group 55"/>
          <p:cNvGrpSpPr>
            <a:grpSpLocks/>
          </p:cNvGrpSpPr>
          <p:nvPr/>
        </p:nvGrpSpPr>
        <p:grpSpPr bwMode="auto">
          <a:xfrm rot="10800000">
            <a:off x="5895975" y="2643188"/>
            <a:ext cx="204788" cy="63500"/>
            <a:chOff x="5354726" y="2035534"/>
            <a:chExt cx="204826" cy="63928"/>
          </a:xfrm>
        </p:grpSpPr>
        <p:cxnSp>
          <p:nvCxnSpPr>
            <p:cNvPr id="124" name="Straight Connector 56"/>
            <p:cNvCxnSpPr>
              <a:cxnSpLocks noChangeShapeType="1"/>
            </p:cNvCxnSpPr>
            <p:nvPr/>
          </p:nvCxnSpPr>
          <p:spPr bwMode="auto">
            <a:xfrm>
              <a:off x="5354726" y="2099462"/>
              <a:ext cx="204826" cy="0"/>
            </a:xfrm>
            <a:prstGeom prst="line">
              <a:avLst/>
            </a:prstGeom>
            <a:ln>
              <a:headEnd/>
              <a:tailEnd/>
            </a:ln>
          </p:spPr>
          <p:style>
            <a:lnRef idx="3">
              <a:schemeClr val="accent4"/>
            </a:lnRef>
            <a:fillRef idx="0">
              <a:schemeClr val="accent4"/>
            </a:fillRef>
            <a:effectRef idx="2">
              <a:schemeClr val="accent4"/>
            </a:effectRef>
            <a:fontRef idx="minor">
              <a:schemeClr val="tx1"/>
            </a:fontRef>
          </p:style>
        </p:cxnSp>
        <p:cxnSp>
          <p:nvCxnSpPr>
            <p:cNvPr id="125" name="Straight Connector 57"/>
            <p:cNvCxnSpPr>
              <a:cxnSpLocks noChangeShapeType="1"/>
            </p:cNvCxnSpPr>
            <p:nvPr/>
          </p:nvCxnSpPr>
          <p:spPr bwMode="auto">
            <a:xfrm flipH="1" flipV="1">
              <a:off x="5419826" y="2062704"/>
              <a:ext cx="0" cy="59133"/>
            </a:xfrm>
            <a:prstGeom prst="line">
              <a:avLst/>
            </a:prstGeom>
            <a:ln>
              <a:headEnd/>
              <a:tailEnd/>
            </a:ln>
          </p:spPr>
          <p:style>
            <a:lnRef idx="3">
              <a:schemeClr val="accent4"/>
            </a:lnRef>
            <a:fillRef idx="0">
              <a:schemeClr val="accent4"/>
            </a:fillRef>
            <a:effectRef idx="2">
              <a:schemeClr val="accent4"/>
            </a:effectRef>
            <a:fontRef idx="minor">
              <a:schemeClr val="tx1"/>
            </a:fontRef>
          </p:style>
        </p:cxnSp>
      </p:grpSp>
      <p:sp>
        <p:nvSpPr>
          <p:cNvPr id="28685" name="Rectangle 61"/>
          <p:cNvSpPr>
            <a:spLocks noChangeArrowheads="1"/>
          </p:cNvSpPr>
          <p:nvPr/>
        </p:nvSpPr>
        <p:spPr bwMode="auto">
          <a:xfrm>
            <a:off x="5648325" y="2179638"/>
            <a:ext cx="146050" cy="146050"/>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28686" name="Rectangle 62"/>
          <p:cNvSpPr>
            <a:spLocks noChangeArrowheads="1"/>
          </p:cNvSpPr>
          <p:nvPr/>
        </p:nvSpPr>
        <p:spPr bwMode="auto">
          <a:xfrm>
            <a:off x="5645150" y="2438400"/>
            <a:ext cx="146050" cy="146050"/>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cxnSp>
        <p:nvCxnSpPr>
          <p:cNvPr id="128" name="Straight Arrow Connector 127"/>
          <p:cNvCxnSpPr/>
          <p:nvPr/>
        </p:nvCxnSpPr>
        <p:spPr bwMode="auto">
          <a:xfrm>
            <a:off x="5910263" y="2478088"/>
            <a:ext cx="0" cy="165100"/>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cxnSp>
        <p:nvCxnSpPr>
          <p:cNvPr id="129" name="Straight Arrow Connector 128"/>
          <p:cNvCxnSpPr/>
          <p:nvPr/>
        </p:nvCxnSpPr>
        <p:spPr bwMode="auto">
          <a:xfrm>
            <a:off x="5908675" y="1944688"/>
            <a:ext cx="0" cy="146050"/>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sp>
        <p:nvSpPr>
          <p:cNvPr id="130" name="Rectangle 129"/>
          <p:cNvSpPr/>
          <p:nvPr/>
        </p:nvSpPr>
        <p:spPr bwMode="auto">
          <a:xfrm>
            <a:off x="3813176" y="1800226"/>
            <a:ext cx="1331913" cy="219075"/>
          </a:xfrm>
          <a:prstGeom prst="rect">
            <a:avLst/>
          </a:prstGeom>
          <a:ln>
            <a:solidFill>
              <a:schemeClr val="bg2"/>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a:ea typeface="+mn-ea"/>
              <a:cs typeface="+mn-cs"/>
            </a:endParaRPr>
          </a:p>
        </p:txBody>
      </p:sp>
      <p:sp>
        <p:nvSpPr>
          <p:cNvPr id="131" name="Rectangle 130"/>
          <p:cNvSpPr/>
          <p:nvPr/>
        </p:nvSpPr>
        <p:spPr bwMode="auto">
          <a:xfrm>
            <a:off x="3813176" y="2705101"/>
            <a:ext cx="1331913" cy="219075"/>
          </a:xfrm>
          <a:prstGeom prst="rect">
            <a:avLst/>
          </a:prstGeom>
          <a:ln>
            <a:solidFill>
              <a:schemeClr val="bg2"/>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a:ea typeface="+mn-ea"/>
              <a:cs typeface="+mn-cs"/>
            </a:endParaRPr>
          </a:p>
        </p:txBody>
      </p:sp>
      <p:sp>
        <p:nvSpPr>
          <p:cNvPr id="28691" name="Rectangle 61"/>
          <p:cNvSpPr>
            <a:spLocks noChangeArrowheads="1"/>
          </p:cNvSpPr>
          <p:nvPr/>
        </p:nvSpPr>
        <p:spPr bwMode="auto">
          <a:xfrm>
            <a:off x="5153025" y="2179638"/>
            <a:ext cx="146050" cy="146050"/>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28692" name="Rectangle 62"/>
          <p:cNvSpPr>
            <a:spLocks noChangeArrowheads="1"/>
          </p:cNvSpPr>
          <p:nvPr/>
        </p:nvSpPr>
        <p:spPr bwMode="auto">
          <a:xfrm>
            <a:off x="5149850" y="2438400"/>
            <a:ext cx="146050" cy="146050"/>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nvGrpSpPr>
          <p:cNvPr id="5" name="Group 52"/>
          <p:cNvGrpSpPr>
            <a:grpSpLocks/>
          </p:cNvGrpSpPr>
          <p:nvPr/>
        </p:nvGrpSpPr>
        <p:grpSpPr bwMode="auto">
          <a:xfrm rot="10800000">
            <a:off x="6867525" y="2133600"/>
            <a:ext cx="204788" cy="63500"/>
            <a:chOff x="5354726" y="2035534"/>
            <a:chExt cx="204826" cy="63928"/>
          </a:xfrm>
        </p:grpSpPr>
        <p:cxnSp>
          <p:nvCxnSpPr>
            <p:cNvPr id="139" name="Straight Connector 53"/>
            <p:cNvCxnSpPr>
              <a:cxnSpLocks noChangeShapeType="1"/>
            </p:cNvCxnSpPr>
            <p:nvPr/>
          </p:nvCxnSpPr>
          <p:spPr bwMode="auto">
            <a:xfrm>
              <a:off x="5354726" y="2099462"/>
              <a:ext cx="204826" cy="0"/>
            </a:xfrm>
            <a:prstGeom prst="line">
              <a:avLst/>
            </a:prstGeom>
            <a:ln>
              <a:headEnd/>
              <a:tailEnd/>
            </a:ln>
          </p:spPr>
          <p:style>
            <a:lnRef idx="3">
              <a:schemeClr val="accent4"/>
            </a:lnRef>
            <a:fillRef idx="0">
              <a:schemeClr val="accent4"/>
            </a:fillRef>
            <a:effectRef idx="2">
              <a:schemeClr val="accent4"/>
            </a:effectRef>
            <a:fontRef idx="minor">
              <a:schemeClr val="tx1"/>
            </a:fontRef>
          </p:style>
        </p:cxnSp>
        <p:cxnSp>
          <p:nvCxnSpPr>
            <p:cNvPr id="140" name="Straight Connector 54"/>
            <p:cNvCxnSpPr>
              <a:cxnSpLocks noChangeShapeType="1"/>
            </p:cNvCxnSpPr>
            <p:nvPr/>
          </p:nvCxnSpPr>
          <p:spPr bwMode="auto">
            <a:xfrm flipH="1" flipV="1">
              <a:off x="5419826" y="2062703"/>
              <a:ext cx="0" cy="59134"/>
            </a:xfrm>
            <a:prstGeom prst="line">
              <a:avLst/>
            </a:prstGeom>
            <a:ln>
              <a:headEnd/>
              <a:tailEnd/>
            </a:ln>
          </p:spPr>
          <p:style>
            <a:lnRef idx="3">
              <a:schemeClr val="accent4"/>
            </a:lnRef>
            <a:fillRef idx="0">
              <a:schemeClr val="accent4"/>
            </a:fillRef>
            <a:effectRef idx="2">
              <a:schemeClr val="accent4"/>
            </a:effectRef>
            <a:fontRef idx="minor">
              <a:schemeClr val="tx1"/>
            </a:fontRef>
          </p:style>
        </p:cxnSp>
      </p:grpSp>
      <p:grpSp>
        <p:nvGrpSpPr>
          <p:cNvPr id="10" name="Group 55"/>
          <p:cNvGrpSpPr>
            <a:grpSpLocks/>
          </p:cNvGrpSpPr>
          <p:nvPr/>
        </p:nvGrpSpPr>
        <p:grpSpPr bwMode="auto">
          <a:xfrm rot="10800000">
            <a:off x="6870700" y="2638425"/>
            <a:ext cx="204788" cy="63500"/>
            <a:chOff x="5354726" y="2035534"/>
            <a:chExt cx="204826" cy="63928"/>
          </a:xfrm>
        </p:grpSpPr>
        <p:cxnSp>
          <p:nvCxnSpPr>
            <p:cNvPr id="142" name="Straight Connector 56"/>
            <p:cNvCxnSpPr>
              <a:cxnSpLocks noChangeShapeType="1"/>
            </p:cNvCxnSpPr>
            <p:nvPr/>
          </p:nvCxnSpPr>
          <p:spPr bwMode="auto">
            <a:xfrm>
              <a:off x="5354726" y="2099462"/>
              <a:ext cx="204826" cy="0"/>
            </a:xfrm>
            <a:prstGeom prst="line">
              <a:avLst/>
            </a:prstGeom>
            <a:ln>
              <a:headEnd/>
              <a:tailEnd/>
            </a:ln>
          </p:spPr>
          <p:style>
            <a:lnRef idx="3">
              <a:schemeClr val="accent4"/>
            </a:lnRef>
            <a:fillRef idx="0">
              <a:schemeClr val="accent4"/>
            </a:fillRef>
            <a:effectRef idx="2">
              <a:schemeClr val="accent4"/>
            </a:effectRef>
            <a:fontRef idx="minor">
              <a:schemeClr val="tx1"/>
            </a:fontRef>
          </p:style>
        </p:cxnSp>
        <p:cxnSp>
          <p:nvCxnSpPr>
            <p:cNvPr id="143" name="Straight Connector 57"/>
            <p:cNvCxnSpPr>
              <a:cxnSpLocks noChangeShapeType="1"/>
            </p:cNvCxnSpPr>
            <p:nvPr/>
          </p:nvCxnSpPr>
          <p:spPr bwMode="auto">
            <a:xfrm flipH="1" flipV="1">
              <a:off x="5419826" y="2062703"/>
              <a:ext cx="0" cy="59134"/>
            </a:xfrm>
            <a:prstGeom prst="line">
              <a:avLst/>
            </a:prstGeom>
            <a:ln>
              <a:headEnd/>
              <a:tailEnd/>
            </a:ln>
          </p:spPr>
          <p:style>
            <a:lnRef idx="3">
              <a:schemeClr val="accent4"/>
            </a:lnRef>
            <a:fillRef idx="0">
              <a:schemeClr val="accent4"/>
            </a:fillRef>
            <a:effectRef idx="2">
              <a:schemeClr val="accent4"/>
            </a:effectRef>
            <a:fontRef idx="minor">
              <a:schemeClr val="tx1"/>
            </a:fontRef>
          </p:style>
        </p:cxnSp>
      </p:grpSp>
      <p:cxnSp>
        <p:nvCxnSpPr>
          <p:cNvPr id="144" name="Straight Arrow Connector 143"/>
          <p:cNvCxnSpPr/>
          <p:nvPr/>
        </p:nvCxnSpPr>
        <p:spPr bwMode="auto">
          <a:xfrm>
            <a:off x="7023100" y="2478088"/>
            <a:ext cx="1588" cy="127000"/>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cxnSp>
        <p:nvCxnSpPr>
          <p:cNvPr id="145" name="Straight Arrow Connector 144"/>
          <p:cNvCxnSpPr/>
          <p:nvPr/>
        </p:nvCxnSpPr>
        <p:spPr bwMode="auto">
          <a:xfrm>
            <a:off x="7018338" y="1911351"/>
            <a:ext cx="0" cy="169863"/>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sp>
        <p:nvSpPr>
          <p:cNvPr id="2" name="Title 1"/>
          <p:cNvSpPr>
            <a:spLocks noGrp="1"/>
          </p:cNvSpPr>
          <p:nvPr>
            <p:ph type="title"/>
          </p:nvPr>
        </p:nvSpPr>
        <p:spPr/>
        <p:txBody>
          <a:bodyPr/>
          <a:lstStyle/>
          <a:p>
            <a:pPr>
              <a:defRPr/>
            </a:pPr>
            <a:r>
              <a:rPr lang="en-US" dirty="0"/>
              <a:t>Reciprocating Compressor Parts</a:t>
            </a:r>
          </a:p>
        </p:txBody>
      </p:sp>
      <p:sp>
        <p:nvSpPr>
          <p:cNvPr id="16431" name="TextBox 67"/>
          <p:cNvSpPr txBox="1">
            <a:spLocks noChangeArrowheads="1"/>
          </p:cNvSpPr>
          <p:nvPr/>
        </p:nvSpPr>
        <p:spPr bwMode="auto">
          <a:xfrm>
            <a:off x="3167063" y="3151189"/>
            <a:ext cx="2343150" cy="460375"/>
          </a:xfrm>
          <a:prstGeom prst="rect">
            <a:avLst/>
          </a:prstGeom>
          <a:noFill/>
          <a:ln w="9525">
            <a:noFill/>
            <a:miter lim="800000"/>
            <a:headEnd/>
            <a:tailEnd/>
          </a:ln>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a:ln>
                  <a:noFill/>
                </a:ln>
                <a:solidFill>
                  <a:srgbClr val="000000"/>
                </a:solidFill>
                <a:effectLst/>
                <a:uLnTx/>
                <a:uFillTx/>
                <a:latin typeface="Arial" charset="0"/>
                <a:ea typeface="+mn-ea"/>
                <a:cs typeface="+mn-cs"/>
              </a:rPr>
              <a:t>Big end bearing</a:t>
            </a:r>
          </a:p>
        </p:txBody>
      </p:sp>
      <p:sp>
        <p:nvSpPr>
          <p:cNvPr id="16432" name="TextBox 66"/>
          <p:cNvSpPr txBox="1">
            <a:spLocks noChangeArrowheads="1"/>
          </p:cNvSpPr>
          <p:nvPr/>
        </p:nvSpPr>
        <p:spPr bwMode="auto">
          <a:xfrm>
            <a:off x="2166939" y="1189038"/>
            <a:ext cx="1673225" cy="461962"/>
          </a:xfrm>
          <a:prstGeom prst="rect">
            <a:avLst/>
          </a:prstGeom>
          <a:noFill/>
          <a:ln w="9525">
            <a:noFill/>
            <a:miter lim="800000"/>
            <a:headEnd/>
            <a:tailEnd/>
          </a:ln>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a:ln>
                  <a:noFill/>
                </a:ln>
                <a:solidFill>
                  <a:srgbClr val="000000"/>
                </a:solidFill>
                <a:effectLst/>
                <a:uLnTx/>
                <a:uFillTx/>
                <a:latin typeface="Arial" charset="0"/>
                <a:ea typeface="+mn-ea"/>
                <a:cs typeface="+mn-cs"/>
              </a:rPr>
              <a:t>Crankshaft</a:t>
            </a:r>
          </a:p>
        </p:txBody>
      </p:sp>
      <p:cxnSp>
        <p:nvCxnSpPr>
          <p:cNvPr id="16433" name="Straight Arrow Connector 78"/>
          <p:cNvCxnSpPr>
            <a:cxnSpLocks noChangeShapeType="1"/>
          </p:cNvCxnSpPr>
          <p:nvPr/>
        </p:nvCxnSpPr>
        <p:spPr bwMode="auto">
          <a:xfrm flipH="1">
            <a:off x="6965951" y="1443038"/>
            <a:ext cx="892175" cy="0"/>
          </a:xfrm>
          <a:prstGeom prst="straightConnector1">
            <a:avLst/>
          </a:prstGeom>
          <a:noFill/>
          <a:ln w="9525" algn="ctr">
            <a:solidFill>
              <a:schemeClr val="tx1"/>
            </a:solidFill>
            <a:round/>
            <a:headEnd/>
            <a:tailEnd type="arrow" w="med" len="med"/>
          </a:ln>
        </p:spPr>
      </p:cxnSp>
      <p:sp>
        <p:nvSpPr>
          <p:cNvPr id="16434" name="TextBox 79"/>
          <p:cNvSpPr txBox="1">
            <a:spLocks noChangeArrowheads="1"/>
          </p:cNvSpPr>
          <p:nvPr/>
        </p:nvSpPr>
        <p:spPr bwMode="auto">
          <a:xfrm>
            <a:off x="8292303" y="1289050"/>
            <a:ext cx="1609736" cy="400110"/>
          </a:xfrm>
          <a:prstGeom prst="rect">
            <a:avLst/>
          </a:prstGeom>
          <a:noFill/>
          <a:ln w="9525">
            <a:noFill/>
            <a:miter lim="800000"/>
            <a:headEnd/>
            <a:tailEnd/>
          </a:ln>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Arial" charset="0"/>
                <a:ea typeface="+mn-ea"/>
                <a:cs typeface="+mn-cs"/>
              </a:rPr>
              <a:t>Inlet Plenum</a:t>
            </a:r>
          </a:p>
        </p:txBody>
      </p:sp>
      <p:cxnSp>
        <p:nvCxnSpPr>
          <p:cNvPr id="16435" name="Straight Arrow Connector 81"/>
          <p:cNvCxnSpPr>
            <a:cxnSpLocks noChangeShapeType="1"/>
          </p:cNvCxnSpPr>
          <p:nvPr/>
        </p:nvCxnSpPr>
        <p:spPr bwMode="auto">
          <a:xfrm flipV="1">
            <a:off x="6167438" y="3494088"/>
            <a:ext cx="87312" cy="152400"/>
          </a:xfrm>
          <a:prstGeom prst="straightConnector1">
            <a:avLst/>
          </a:prstGeom>
          <a:noFill/>
          <a:ln w="9525" algn="ctr">
            <a:solidFill>
              <a:schemeClr val="tx1"/>
            </a:solidFill>
            <a:round/>
            <a:headEnd/>
            <a:tailEnd type="arrow" w="med" len="med"/>
          </a:ln>
        </p:spPr>
      </p:cxnSp>
      <p:sp>
        <p:nvSpPr>
          <p:cNvPr id="16436" name="TextBox 84"/>
          <p:cNvSpPr txBox="1">
            <a:spLocks noChangeArrowheads="1"/>
          </p:cNvSpPr>
          <p:nvPr/>
        </p:nvSpPr>
        <p:spPr bwMode="auto">
          <a:xfrm>
            <a:off x="4670426" y="3598863"/>
            <a:ext cx="3427413" cy="400050"/>
          </a:xfrm>
          <a:prstGeom prst="rect">
            <a:avLst/>
          </a:prstGeom>
          <a:noFill/>
          <a:ln w="9525">
            <a:noFill/>
            <a:miter lim="800000"/>
            <a:headEnd/>
            <a:tailEnd/>
          </a:ln>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a:ln>
                  <a:noFill/>
                </a:ln>
                <a:solidFill>
                  <a:srgbClr val="000000"/>
                </a:solidFill>
                <a:effectLst/>
                <a:uLnTx/>
                <a:uFillTx/>
                <a:latin typeface="Arial" charset="0"/>
                <a:ea typeface="+mn-ea"/>
                <a:cs typeface="+mn-cs"/>
              </a:rPr>
              <a:t>Pressure pulsation vessel</a:t>
            </a:r>
          </a:p>
        </p:txBody>
      </p:sp>
      <p:sp>
        <p:nvSpPr>
          <p:cNvPr id="16437" name="TextBox 89"/>
          <p:cNvSpPr txBox="1">
            <a:spLocks noChangeArrowheads="1"/>
          </p:cNvSpPr>
          <p:nvPr/>
        </p:nvSpPr>
        <p:spPr bwMode="auto">
          <a:xfrm>
            <a:off x="7848600" y="3873500"/>
            <a:ext cx="2432050" cy="400050"/>
          </a:xfrm>
          <a:prstGeom prst="rect">
            <a:avLst/>
          </a:prstGeom>
          <a:noFill/>
          <a:ln w="9525">
            <a:noFill/>
            <a:miter lim="800000"/>
            <a:headEnd/>
            <a:tailEnd/>
          </a:ln>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a:ln>
                  <a:noFill/>
                </a:ln>
                <a:solidFill>
                  <a:srgbClr val="000000"/>
                </a:solidFill>
                <a:effectLst/>
                <a:uLnTx/>
                <a:uFillTx/>
                <a:latin typeface="Arial" charset="0"/>
                <a:ea typeface="+mn-ea"/>
                <a:cs typeface="+mn-cs"/>
              </a:rPr>
              <a:t>The Bottles</a:t>
            </a:r>
          </a:p>
        </p:txBody>
      </p:sp>
      <p:pic>
        <p:nvPicPr>
          <p:cNvPr id="16438" name="Picture 3" descr="Screw_Compressor(600HP Sullair PDR-25X)"/>
          <p:cNvPicPr>
            <a:picLocks noChangeAspect="1" noChangeArrowheads="1"/>
          </p:cNvPicPr>
          <p:nvPr/>
        </p:nvPicPr>
        <p:blipFill>
          <a:blip r:embed="rId2" cstate="print"/>
          <a:srcRect/>
          <a:stretch>
            <a:fillRect/>
          </a:stretch>
        </p:blipFill>
        <p:spPr bwMode="auto">
          <a:xfrm>
            <a:off x="7945439" y="1993900"/>
            <a:ext cx="2225675" cy="1906588"/>
          </a:xfrm>
          <a:prstGeom prst="rect">
            <a:avLst/>
          </a:prstGeom>
          <a:noFill/>
          <a:ln w="9525">
            <a:noFill/>
            <a:miter lim="800000"/>
            <a:headEnd/>
            <a:tailEnd/>
          </a:ln>
        </p:spPr>
      </p:pic>
      <p:cxnSp>
        <p:nvCxnSpPr>
          <p:cNvPr id="69" name="Straight Arrow Connector 68"/>
          <p:cNvCxnSpPr/>
          <p:nvPr/>
        </p:nvCxnSpPr>
        <p:spPr bwMode="auto">
          <a:xfrm>
            <a:off x="6516688" y="1693864"/>
            <a:ext cx="0" cy="147637"/>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cxnSp>
        <p:nvCxnSpPr>
          <p:cNvPr id="70" name="Straight Arrow Connector 69"/>
          <p:cNvCxnSpPr/>
          <p:nvPr/>
        </p:nvCxnSpPr>
        <p:spPr bwMode="auto">
          <a:xfrm>
            <a:off x="6524625" y="1677988"/>
            <a:ext cx="0" cy="171450"/>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cxnSp>
        <p:nvCxnSpPr>
          <p:cNvPr id="16441" name="Straight Arrow Connector 70"/>
          <p:cNvCxnSpPr>
            <a:cxnSpLocks noChangeShapeType="1"/>
            <a:stCxn id="16434" idx="1"/>
          </p:cNvCxnSpPr>
          <p:nvPr/>
        </p:nvCxnSpPr>
        <p:spPr bwMode="auto">
          <a:xfrm flipH="1">
            <a:off x="8150230" y="1489105"/>
            <a:ext cx="142073" cy="850870"/>
          </a:xfrm>
          <a:prstGeom prst="straightConnector1">
            <a:avLst/>
          </a:prstGeom>
          <a:noFill/>
          <a:ln w="9525" algn="ctr">
            <a:solidFill>
              <a:schemeClr val="tx1"/>
            </a:solidFill>
            <a:round/>
            <a:headEnd/>
            <a:tailEnd type="arrow" w="med" len="med"/>
          </a:ln>
        </p:spPr>
      </p:cxnSp>
      <p:cxnSp>
        <p:nvCxnSpPr>
          <p:cNvPr id="74" name="Straight Arrow Connector 73"/>
          <p:cNvCxnSpPr/>
          <p:nvPr/>
        </p:nvCxnSpPr>
        <p:spPr bwMode="auto">
          <a:xfrm>
            <a:off x="6475413" y="2779713"/>
            <a:ext cx="0" cy="163512"/>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cxnSp>
        <p:nvCxnSpPr>
          <p:cNvPr id="75" name="Straight Arrow Connector 74"/>
          <p:cNvCxnSpPr/>
          <p:nvPr/>
        </p:nvCxnSpPr>
        <p:spPr bwMode="auto">
          <a:xfrm>
            <a:off x="6470651" y="2851150"/>
            <a:ext cx="3175" cy="127000"/>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pic>
        <p:nvPicPr>
          <p:cNvPr id="16444" name="Picture 2" descr="http://raanz.org.nz/wiki/uploads/TM/tmfig057.png"/>
          <p:cNvPicPr>
            <a:picLocks noChangeAspect="1" noChangeArrowheads="1"/>
          </p:cNvPicPr>
          <p:nvPr/>
        </p:nvPicPr>
        <p:blipFill>
          <a:blip r:embed="rId3" cstate="print"/>
          <a:srcRect l="20593" t="45186" r="17393" b="3250"/>
          <a:stretch>
            <a:fillRect/>
          </a:stretch>
        </p:blipFill>
        <p:spPr bwMode="auto">
          <a:xfrm>
            <a:off x="2473326" y="4357688"/>
            <a:ext cx="4519613" cy="2138362"/>
          </a:xfrm>
          <a:prstGeom prst="rect">
            <a:avLst/>
          </a:prstGeom>
          <a:noFill/>
          <a:ln w="9525">
            <a:noFill/>
            <a:miter lim="800000"/>
            <a:headEnd/>
            <a:tailEnd/>
          </a:ln>
        </p:spPr>
      </p:pic>
      <p:sp>
        <p:nvSpPr>
          <p:cNvPr id="16445" name="TextBox 93"/>
          <p:cNvSpPr txBox="1">
            <a:spLocks noChangeArrowheads="1"/>
          </p:cNvSpPr>
          <p:nvPr/>
        </p:nvSpPr>
        <p:spPr bwMode="auto">
          <a:xfrm>
            <a:off x="3916364" y="1189038"/>
            <a:ext cx="2274887" cy="461962"/>
          </a:xfrm>
          <a:prstGeom prst="rect">
            <a:avLst/>
          </a:prstGeom>
          <a:noFill/>
          <a:ln w="9525">
            <a:noFill/>
            <a:miter lim="800000"/>
            <a:headEnd/>
            <a:tailEnd/>
          </a:ln>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a:ln>
                  <a:noFill/>
                </a:ln>
                <a:solidFill>
                  <a:srgbClr val="000000"/>
                </a:solidFill>
                <a:effectLst/>
                <a:uLnTx/>
                <a:uFillTx/>
                <a:latin typeface="Arial" charset="0"/>
                <a:ea typeface="+mn-ea"/>
                <a:cs typeface="+mn-cs"/>
              </a:rPr>
              <a:t>Connecting rod</a:t>
            </a:r>
          </a:p>
        </p:txBody>
      </p:sp>
      <p:pic>
        <p:nvPicPr>
          <p:cNvPr id="16446" name="Picture 73"/>
          <p:cNvPicPr>
            <a:picLocks noChangeAspect="1" noChangeArrowheads="1"/>
          </p:cNvPicPr>
          <p:nvPr/>
        </p:nvPicPr>
        <p:blipFill>
          <a:blip r:embed="rId4" cstate="print"/>
          <a:srcRect l="25368" t="36388" r="49437" b="39111"/>
          <a:stretch>
            <a:fillRect/>
          </a:stretch>
        </p:blipFill>
        <p:spPr bwMode="auto">
          <a:xfrm>
            <a:off x="7853364" y="5084763"/>
            <a:ext cx="2613025" cy="1517650"/>
          </a:xfrm>
          <a:prstGeom prst="rect">
            <a:avLst/>
          </a:prstGeom>
          <a:noFill/>
          <a:ln w="9525">
            <a:noFill/>
            <a:miter lim="800000"/>
            <a:headEnd/>
            <a:tailEnd/>
          </a:ln>
        </p:spPr>
      </p:pic>
      <p:grpSp>
        <p:nvGrpSpPr>
          <p:cNvPr id="11" name="Group 78"/>
          <p:cNvGrpSpPr>
            <a:grpSpLocks/>
          </p:cNvGrpSpPr>
          <p:nvPr/>
        </p:nvGrpSpPr>
        <p:grpSpPr bwMode="auto">
          <a:xfrm rot="-639343">
            <a:off x="3411539" y="2249488"/>
            <a:ext cx="2581275" cy="285750"/>
            <a:chOff x="6197828" y="4502277"/>
            <a:chExt cx="2763778" cy="327895"/>
          </a:xfrm>
        </p:grpSpPr>
        <p:sp>
          <p:nvSpPr>
            <p:cNvPr id="81" name="Trapezoid 80"/>
            <p:cNvSpPr/>
            <p:nvPr/>
          </p:nvSpPr>
          <p:spPr bwMode="auto">
            <a:xfrm rot="5400000">
              <a:off x="6698750" y="3996024"/>
              <a:ext cx="320608" cy="1324097"/>
            </a:xfrm>
            <a:prstGeom prst="trapezoid">
              <a:avLst/>
            </a:prstGeom>
            <a:solidFill>
              <a:schemeClr val="accent1"/>
            </a:solidFill>
            <a:ln w="9525" cap="flat" cmpd="sng" algn="ctr">
              <a:solidFill>
                <a:schemeClr val="tx1"/>
              </a:solidFill>
              <a:prstDash val="solid"/>
              <a:round/>
              <a:headEnd type="none" w="med" len="med"/>
              <a:tailEnd type="none" w="med" len="med"/>
            </a:ln>
            <a:effectLst/>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82" name="Trapezoid 81"/>
            <p:cNvSpPr/>
            <p:nvPr/>
          </p:nvSpPr>
          <p:spPr bwMode="auto">
            <a:xfrm rot="16200000" flipH="1">
              <a:off x="8135280" y="4000238"/>
              <a:ext cx="320608" cy="1324098"/>
            </a:xfrm>
            <a:prstGeom prst="trapezoid">
              <a:avLst/>
            </a:prstGeom>
            <a:noFill/>
            <a:ln w="9525" cap="flat" cmpd="sng" algn="ctr">
              <a:noFill/>
              <a:prstDash val="solid"/>
              <a:round/>
              <a:headEnd type="none" w="med" len="med"/>
              <a:tailEnd type="none" w="med" len="med"/>
            </a:ln>
            <a:effectLst/>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mn-ea"/>
                <a:cs typeface="+mn-cs"/>
              </a:endParaRPr>
            </a:p>
          </p:txBody>
        </p:sp>
      </p:grpSp>
      <p:grpSp>
        <p:nvGrpSpPr>
          <p:cNvPr id="12" name="Group 7"/>
          <p:cNvGrpSpPr>
            <a:grpSpLocks/>
          </p:cNvGrpSpPr>
          <p:nvPr/>
        </p:nvGrpSpPr>
        <p:grpSpPr bwMode="auto">
          <a:xfrm rot="-5724150">
            <a:off x="2735263" y="1900238"/>
            <a:ext cx="962025" cy="914400"/>
            <a:chOff x="1211283" y="1900052"/>
            <a:chExt cx="961901" cy="914400"/>
          </a:xfrm>
        </p:grpSpPr>
        <p:sp>
          <p:nvSpPr>
            <p:cNvPr id="14" name="Oval 5"/>
            <p:cNvSpPr>
              <a:spLocks noChangeArrowheads="1"/>
            </p:cNvSpPr>
            <p:nvPr/>
          </p:nvSpPr>
          <p:spPr bwMode="auto">
            <a:xfrm>
              <a:off x="1211283" y="1900052"/>
              <a:ext cx="961901" cy="914400"/>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28746" name="Oval 6"/>
            <p:cNvSpPr>
              <a:spLocks noChangeArrowheads="1"/>
            </p:cNvSpPr>
            <p:nvPr/>
          </p:nvSpPr>
          <p:spPr bwMode="auto">
            <a:xfrm>
              <a:off x="1274676" y="2366375"/>
              <a:ext cx="332509" cy="308758"/>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grpSp>
        <p:nvGrpSpPr>
          <p:cNvPr id="13" name="Group 63"/>
          <p:cNvGrpSpPr>
            <a:grpSpLocks/>
          </p:cNvGrpSpPr>
          <p:nvPr/>
        </p:nvGrpSpPr>
        <p:grpSpPr bwMode="auto">
          <a:xfrm>
            <a:off x="4302126" y="2033588"/>
            <a:ext cx="2468563" cy="665162"/>
            <a:chOff x="2778557" y="2033626"/>
            <a:chExt cx="2468269" cy="664464"/>
          </a:xfrm>
        </p:grpSpPr>
        <p:grpSp>
          <p:nvGrpSpPr>
            <p:cNvPr id="16455" name="Group 38"/>
            <p:cNvGrpSpPr>
              <a:grpSpLocks/>
            </p:cNvGrpSpPr>
            <p:nvPr/>
          </p:nvGrpSpPr>
          <p:grpSpPr bwMode="auto">
            <a:xfrm>
              <a:off x="2778557" y="2033626"/>
              <a:ext cx="2451811" cy="664464"/>
              <a:chOff x="2778557" y="2033626"/>
              <a:chExt cx="2451811" cy="664464"/>
            </a:xfrm>
          </p:grpSpPr>
          <p:grpSp>
            <p:nvGrpSpPr>
              <p:cNvPr id="16459" name="Group 35"/>
              <p:cNvGrpSpPr>
                <a:grpSpLocks/>
              </p:cNvGrpSpPr>
              <p:nvPr/>
            </p:nvGrpSpPr>
            <p:grpSpPr bwMode="auto">
              <a:xfrm>
                <a:off x="2778557" y="2033626"/>
                <a:ext cx="2451811" cy="664464"/>
                <a:chOff x="2778557" y="2033626"/>
                <a:chExt cx="2451811" cy="664464"/>
              </a:xfrm>
            </p:grpSpPr>
            <p:grpSp>
              <p:nvGrpSpPr>
                <p:cNvPr id="16466" name="Group 27"/>
                <p:cNvGrpSpPr>
                  <a:grpSpLocks/>
                </p:cNvGrpSpPr>
                <p:nvPr/>
              </p:nvGrpSpPr>
              <p:grpSpPr bwMode="auto">
                <a:xfrm>
                  <a:off x="2778557" y="2033626"/>
                  <a:ext cx="482803" cy="664464"/>
                  <a:chOff x="2778557" y="2033626"/>
                  <a:chExt cx="482803" cy="664464"/>
                </a:xfrm>
              </p:grpSpPr>
              <p:grpSp>
                <p:nvGrpSpPr>
                  <p:cNvPr id="16473" name="Group 26"/>
                  <p:cNvGrpSpPr>
                    <a:grpSpLocks/>
                  </p:cNvGrpSpPr>
                  <p:nvPr/>
                </p:nvGrpSpPr>
                <p:grpSpPr bwMode="auto">
                  <a:xfrm>
                    <a:off x="2778557" y="2033626"/>
                    <a:ext cx="482803" cy="664464"/>
                    <a:chOff x="2778557" y="2033626"/>
                    <a:chExt cx="482803" cy="664464"/>
                  </a:xfrm>
                </p:grpSpPr>
                <p:sp>
                  <p:nvSpPr>
                    <p:cNvPr id="6" name="Rectangle 23"/>
                    <p:cNvSpPr>
                      <a:spLocks noChangeArrowheads="1"/>
                    </p:cNvSpPr>
                    <p:nvPr/>
                  </p:nvSpPr>
                  <p:spPr bwMode="auto">
                    <a:xfrm>
                      <a:off x="2904134" y="2106778"/>
                      <a:ext cx="256032" cy="519379"/>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7" name="Rectangle 24"/>
                    <p:cNvSpPr>
                      <a:spLocks noChangeArrowheads="1"/>
                    </p:cNvSpPr>
                    <p:nvPr/>
                  </p:nvSpPr>
                  <p:spPr bwMode="auto">
                    <a:xfrm>
                      <a:off x="2778557" y="2033626"/>
                      <a:ext cx="482803" cy="87782"/>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15" name="Rectangle 25"/>
                    <p:cNvSpPr>
                      <a:spLocks noChangeArrowheads="1"/>
                    </p:cNvSpPr>
                    <p:nvPr/>
                  </p:nvSpPr>
                  <p:spPr bwMode="auto">
                    <a:xfrm>
                      <a:off x="2778557" y="2610308"/>
                      <a:ext cx="482803" cy="87782"/>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sp>
                <p:nvSpPr>
                  <p:cNvPr id="8" name="Oval 12"/>
                  <p:cNvSpPr>
                    <a:spLocks noChangeArrowheads="1"/>
                  </p:cNvSpPr>
                  <p:nvPr/>
                </p:nvSpPr>
                <p:spPr bwMode="auto">
                  <a:xfrm>
                    <a:off x="2945081" y="2291938"/>
                    <a:ext cx="166254" cy="154379"/>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sp>
              <p:nvSpPr>
                <p:cNvPr id="28735" name="Rectangle 33"/>
                <p:cNvSpPr>
                  <a:spLocks noChangeArrowheads="1"/>
                </p:cNvSpPr>
                <p:nvPr/>
              </p:nvSpPr>
              <p:spPr bwMode="auto">
                <a:xfrm>
                  <a:off x="4740250" y="2128723"/>
                  <a:ext cx="453542" cy="497434"/>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28736" name="Rectangle 34"/>
                <p:cNvSpPr>
                  <a:spLocks noChangeArrowheads="1"/>
                </p:cNvSpPr>
                <p:nvPr/>
              </p:nvSpPr>
              <p:spPr bwMode="auto">
                <a:xfrm>
                  <a:off x="3160166" y="2333549"/>
                  <a:ext cx="2070202" cy="102412"/>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sp>
            <p:nvSpPr>
              <p:cNvPr id="16" name="Rectangle 36"/>
              <p:cNvSpPr>
                <a:spLocks noChangeArrowheads="1"/>
              </p:cNvSpPr>
              <p:nvPr/>
            </p:nvSpPr>
            <p:spPr bwMode="auto">
              <a:xfrm>
                <a:off x="4886554" y="2136038"/>
                <a:ext cx="65836" cy="482803"/>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17" name="Rectangle 37"/>
              <p:cNvSpPr>
                <a:spLocks noChangeArrowheads="1"/>
              </p:cNvSpPr>
              <p:nvPr/>
            </p:nvSpPr>
            <p:spPr bwMode="auto">
              <a:xfrm>
                <a:off x="5009694" y="2134823"/>
                <a:ext cx="65836" cy="482803"/>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sp>
          <p:nvSpPr>
            <p:cNvPr id="9" name="Rectangle 39"/>
            <p:cNvSpPr>
              <a:spLocks noChangeArrowheads="1"/>
            </p:cNvSpPr>
            <p:nvPr/>
          </p:nvSpPr>
          <p:spPr bwMode="auto">
            <a:xfrm>
              <a:off x="5201107" y="2289658"/>
              <a:ext cx="45719" cy="190195"/>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cxnSp>
        <p:nvCxnSpPr>
          <p:cNvPr id="16450" name="Straight Arrow Connector 64"/>
          <p:cNvCxnSpPr>
            <a:cxnSpLocks noChangeShapeType="1"/>
          </p:cNvCxnSpPr>
          <p:nvPr/>
        </p:nvCxnSpPr>
        <p:spPr bwMode="auto">
          <a:xfrm>
            <a:off x="2879725" y="1719264"/>
            <a:ext cx="109538" cy="428625"/>
          </a:xfrm>
          <a:prstGeom prst="straightConnector1">
            <a:avLst/>
          </a:prstGeom>
          <a:noFill/>
          <a:ln w="9525" algn="ctr">
            <a:solidFill>
              <a:schemeClr val="tx1"/>
            </a:solidFill>
            <a:round/>
            <a:headEnd/>
            <a:tailEnd type="arrow" w="med" len="med"/>
          </a:ln>
        </p:spPr>
      </p:cxnSp>
      <p:cxnSp>
        <p:nvCxnSpPr>
          <p:cNvPr id="16451" name="Straight Arrow Connector 65"/>
          <p:cNvCxnSpPr>
            <a:cxnSpLocks noChangeShapeType="1"/>
          </p:cNvCxnSpPr>
          <p:nvPr/>
        </p:nvCxnSpPr>
        <p:spPr bwMode="auto">
          <a:xfrm flipH="1" flipV="1">
            <a:off x="3417889" y="2757489"/>
            <a:ext cx="517525" cy="460375"/>
          </a:xfrm>
          <a:prstGeom prst="straightConnector1">
            <a:avLst/>
          </a:prstGeom>
          <a:noFill/>
          <a:ln w="9525" algn="ctr">
            <a:solidFill>
              <a:schemeClr val="tx1"/>
            </a:solidFill>
            <a:round/>
            <a:headEnd/>
            <a:tailEnd type="arrow" w="med" len="med"/>
          </a:ln>
        </p:spPr>
      </p:cxnSp>
      <p:cxnSp>
        <p:nvCxnSpPr>
          <p:cNvPr id="16452" name="Straight Arrow Connector 92"/>
          <p:cNvCxnSpPr>
            <a:cxnSpLocks noChangeShapeType="1"/>
          </p:cNvCxnSpPr>
          <p:nvPr/>
        </p:nvCxnSpPr>
        <p:spPr bwMode="auto">
          <a:xfrm flipH="1">
            <a:off x="3881439" y="1543050"/>
            <a:ext cx="352425" cy="979488"/>
          </a:xfrm>
          <a:prstGeom prst="straightConnector1">
            <a:avLst/>
          </a:prstGeom>
          <a:noFill/>
          <a:ln w="9525" algn="ctr">
            <a:solidFill>
              <a:schemeClr val="tx1"/>
            </a:solidFill>
            <a:round/>
            <a:headEnd/>
            <a:tailEnd type="arrow" w="med" len="med"/>
          </a:ln>
        </p:spPr>
      </p:cxnSp>
      <p:sp>
        <p:nvSpPr>
          <p:cNvPr id="16453" name="Rectangle 82"/>
          <p:cNvSpPr>
            <a:spLocks noChangeArrowheads="1"/>
          </p:cNvSpPr>
          <p:nvPr/>
        </p:nvSpPr>
        <p:spPr bwMode="auto">
          <a:xfrm>
            <a:off x="2382838" y="3506789"/>
            <a:ext cx="2011362" cy="708025"/>
          </a:xfrm>
          <a:prstGeom prst="rect">
            <a:avLst/>
          </a:prstGeom>
          <a:noFill/>
          <a:ln w="9525">
            <a:noFill/>
            <a:miter lim="800000"/>
            <a:headEnd/>
            <a:tailEnd/>
          </a:ln>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a:ln>
                  <a:noFill/>
                </a:ln>
                <a:solidFill>
                  <a:srgbClr val="000000"/>
                </a:solidFill>
                <a:effectLst/>
                <a:uLnTx/>
                <a:uFillTx/>
                <a:latin typeface="Arial" charset="0"/>
                <a:ea typeface="+mn-ea"/>
                <a:cs typeface="+mn-cs"/>
              </a:rPr>
              <a:t>Main bearing</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Arial" charset="0"/>
                <a:ea typeface="+mn-ea"/>
                <a:cs typeface="+mn-cs"/>
              </a:rPr>
              <a:t>(crankshaft bearing)</a:t>
            </a:r>
          </a:p>
        </p:txBody>
      </p:sp>
      <p:cxnSp>
        <p:nvCxnSpPr>
          <p:cNvPr id="16454" name="Straight Arrow Connector 84"/>
          <p:cNvCxnSpPr>
            <a:cxnSpLocks noChangeShapeType="1"/>
          </p:cNvCxnSpPr>
          <p:nvPr/>
        </p:nvCxnSpPr>
        <p:spPr bwMode="auto">
          <a:xfrm flipV="1">
            <a:off x="2605089" y="2754314"/>
            <a:ext cx="344487" cy="688975"/>
          </a:xfrm>
          <a:prstGeom prst="straightConnector1">
            <a:avLst/>
          </a:prstGeom>
          <a:noFill/>
          <a:ln w="9525" algn="ctr">
            <a:solidFill>
              <a:schemeClr val="tx1"/>
            </a:solidFill>
            <a:round/>
            <a:headEnd/>
            <a:tailEnd type="arrow" w="med" len="med"/>
          </a:ln>
        </p:spPr>
      </p:cxnSp>
    </p:spTree>
    <p:extLst>
      <p:ext uri="{BB962C8B-B14F-4D97-AF65-F5344CB8AC3E}">
        <p14:creationId xmlns:p14="http://schemas.microsoft.com/office/powerpoint/2010/main" val="300911230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4000" fill="hold"/>
                                        <p:tgtEl>
                                          <p:spTgt spid="12"/>
                                        </p:tgtEl>
                                        <p:attrNameLst>
                                          <p:attrName>r</p:attrName>
                                        </p:attrNameLst>
                                      </p:cBhvr>
                                    </p:animRot>
                                  </p:childTnLst>
                                </p:cTn>
                              </p:par>
                              <p:par>
                                <p:cTn id="7" presetID="35" presetClass="path" presetSubtype="0" accel="50000" decel="50000" autoRev="1" fill="hold" nodeType="withEffect">
                                  <p:stCondLst>
                                    <p:cond delay="0"/>
                                  </p:stCondLst>
                                  <p:childTnLst>
                                    <p:animMotion origin="layout" path="M 4.72222E-6 0.00092 L -0.02865 0.00046 " pathEditMode="relative" rAng="0" ptsTypes="AA">
                                      <p:cBhvr>
                                        <p:cTn id="8" dur="2000" fill="hold"/>
                                        <p:tgtEl>
                                          <p:spTgt spid="13"/>
                                        </p:tgtEl>
                                        <p:attrNameLst>
                                          <p:attrName>ppt_x</p:attrName>
                                          <p:attrName>ppt_y</p:attrName>
                                        </p:attrNameLst>
                                      </p:cBhvr>
                                      <p:rCtr x="-14" y="0"/>
                                    </p:animMotion>
                                  </p:childTnLst>
                                </p:cTn>
                              </p:par>
                              <p:par>
                                <p:cTn id="9" presetID="42" presetClass="path" presetSubtype="0" fill="hold" nodeType="withEffect">
                                  <p:stCondLst>
                                    <p:cond delay="700"/>
                                  </p:stCondLst>
                                  <p:childTnLst>
                                    <p:animMotion origin="layout" path="M 3.88889E-6 4.44444E-6 L 3.88889E-6 0.01226 " pathEditMode="relative" rAng="0" ptsTypes="AA">
                                      <p:cBhvr>
                                        <p:cTn id="10" dur="500" fill="hold"/>
                                        <p:tgtEl>
                                          <p:spTgt spid="4"/>
                                        </p:tgtEl>
                                        <p:attrNameLst>
                                          <p:attrName>ppt_x</p:attrName>
                                          <p:attrName>ppt_y</p:attrName>
                                        </p:attrNameLst>
                                      </p:cBhvr>
                                      <p:rCtr x="0" y="6"/>
                                    </p:animMotion>
                                  </p:childTnLst>
                                </p:cTn>
                              </p:par>
                              <p:par>
                                <p:cTn id="11" presetID="42" presetClass="path" presetSubtype="0" fill="hold" nodeType="withEffect">
                                  <p:stCondLst>
                                    <p:cond delay="700"/>
                                  </p:stCondLst>
                                  <p:childTnLst>
                                    <p:animMotion origin="layout" path="M 3.61111E-6 2.22222E-6 L 0.00069 0.00879 " pathEditMode="relative" rAng="0" ptsTypes="AA">
                                      <p:cBhvr>
                                        <p:cTn id="12" dur="500" fill="hold"/>
                                        <p:tgtEl>
                                          <p:spTgt spid="5"/>
                                        </p:tgtEl>
                                        <p:attrNameLst>
                                          <p:attrName>ppt_x</p:attrName>
                                          <p:attrName>ppt_y</p:attrName>
                                        </p:attrNameLst>
                                      </p:cBhvr>
                                      <p:rCtr x="0" y="4"/>
                                    </p:animMotion>
                                  </p:childTnLst>
                                </p:cTn>
                              </p:par>
                              <p:par>
                                <p:cTn id="13" presetID="64" presetClass="path" presetSubtype="0" fill="hold" nodeType="withEffect">
                                  <p:stCondLst>
                                    <p:cond delay="2700"/>
                                  </p:stCondLst>
                                  <p:childTnLst>
                                    <p:animMotion origin="layout" path="M -1.11111E-6 0.00833 L -0.00017 -0.00046 " pathEditMode="relative" rAng="0" ptsTypes="AA">
                                      <p:cBhvr>
                                        <p:cTn id="14" dur="500" fill="hold"/>
                                        <p:tgtEl>
                                          <p:spTgt spid="5"/>
                                        </p:tgtEl>
                                        <p:attrNameLst>
                                          <p:attrName>ppt_x</p:attrName>
                                          <p:attrName>ppt_y</p:attrName>
                                        </p:attrNameLst>
                                      </p:cBhvr>
                                      <p:rCtr x="0" y="-4"/>
                                    </p:animMotion>
                                  </p:childTnLst>
                                </p:cTn>
                              </p:par>
                              <p:par>
                                <p:cTn id="15" presetID="35" presetClass="path" presetSubtype="0" accel="50000" decel="50000" fill="hold" nodeType="withEffect">
                                  <p:stCondLst>
                                    <p:cond delay="700"/>
                                  </p:stCondLst>
                                  <p:childTnLst>
                                    <p:animMotion origin="layout" path="M -4.44444E-6 0.00047 L 0.00018 0.03287 " pathEditMode="relative" rAng="0" ptsTypes="AA">
                                      <p:cBhvr>
                                        <p:cTn id="16" dur="2000" fill="hold"/>
                                        <p:tgtEl>
                                          <p:spTgt spid="128"/>
                                        </p:tgtEl>
                                        <p:attrNameLst>
                                          <p:attrName>ppt_x</p:attrName>
                                          <p:attrName>ppt_y</p:attrName>
                                        </p:attrNameLst>
                                      </p:cBhvr>
                                      <p:rCtr x="0" y="16"/>
                                    </p:animMotion>
                                  </p:childTnLst>
                                </p:cTn>
                              </p:par>
                              <p:par>
                                <p:cTn id="17" presetID="35" presetClass="path" presetSubtype="0" accel="50000" decel="50000" fill="hold" nodeType="withEffect">
                                  <p:stCondLst>
                                    <p:cond delay="700"/>
                                  </p:stCondLst>
                                  <p:childTnLst>
                                    <p:animMotion origin="layout" path="M -4.44444E-6 0.00047 L 0.00018 0.03287 " pathEditMode="relative" rAng="0" ptsTypes="AA">
                                      <p:cBhvr>
                                        <p:cTn id="18" dur="2000" fill="hold"/>
                                        <p:tgtEl>
                                          <p:spTgt spid="74"/>
                                        </p:tgtEl>
                                        <p:attrNameLst>
                                          <p:attrName>ppt_x</p:attrName>
                                          <p:attrName>ppt_y</p:attrName>
                                        </p:attrNameLst>
                                      </p:cBhvr>
                                      <p:rCtr x="0" y="16"/>
                                    </p:animMotion>
                                  </p:childTnLst>
                                  <p:subTnLst>
                                    <p:set>
                                      <p:cBhvr override="childStyle">
                                        <p:cTn dur="1" fill="hold" display="0" masterRel="sameClick" afterEffect="1">
                                          <p:stCondLst>
                                            <p:cond evt="end" delay="0">
                                              <p:tn val="17"/>
                                            </p:cond>
                                          </p:stCondLst>
                                        </p:cTn>
                                        <p:tgtEl>
                                          <p:spTgt spid="74"/>
                                        </p:tgtEl>
                                        <p:attrNameLst>
                                          <p:attrName>style.visibility</p:attrName>
                                        </p:attrNameLst>
                                      </p:cBhvr>
                                      <p:to>
                                        <p:strVal val="hidden"/>
                                      </p:to>
                                    </p:set>
                                  </p:subTnLst>
                                </p:cTn>
                              </p:par>
                              <p:par>
                                <p:cTn id="19" presetID="49" presetClass="path" presetSubtype="0" accel="50000" decel="50000" fill="hold" nodeType="withEffect">
                                  <p:stCondLst>
                                    <p:cond delay="700"/>
                                  </p:stCondLst>
                                  <p:childTnLst>
                                    <p:animMotion origin="layout" path="M -0.0007 -4.88313E-6 L -0.00104 0.04629 " pathEditMode="relative" rAng="0" ptsTypes="AA">
                                      <p:cBhvr>
                                        <p:cTn id="20" dur="2000" fill="hold"/>
                                        <p:tgtEl>
                                          <p:spTgt spid="145"/>
                                        </p:tgtEl>
                                        <p:attrNameLst>
                                          <p:attrName>ppt_x</p:attrName>
                                          <p:attrName>ppt_y</p:attrName>
                                        </p:attrNameLst>
                                      </p:cBhvr>
                                      <p:rCtr x="0" y="23"/>
                                    </p:animMotion>
                                  </p:childTnLst>
                                </p:cTn>
                              </p:par>
                              <p:par>
                                <p:cTn id="21" presetID="49" presetClass="path" presetSubtype="0" accel="50000" decel="50000" fill="hold" nodeType="withEffect">
                                  <p:stCondLst>
                                    <p:cond delay="700"/>
                                  </p:stCondLst>
                                  <p:childTnLst>
                                    <p:animMotion origin="layout" path="M 3.05556E-6 -0.00139 L 3.05556E-6 0.0206 " pathEditMode="relative" rAng="0" ptsTypes="AA">
                                      <p:cBhvr>
                                        <p:cTn id="22" dur="2000" fill="hold"/>
                                        <p:tgtEl>
                                          <p:spTgt spid="69"/>
                                        </p:tgtEl>
                                        <p:attrNameLst>
                                          <p:attrName>ppt_x</p:attrName>
                                          <p:attrName>ppt_y</p:attrName>
                                        </p:attrNameLst>
                                      </p:cBhvr>
                                      <p:rCtr x="0" y="11"/>
                                    </p:animMotion>
                                  </p:childTnLst>
                                  <p:subTnLst>
                                    <p:set>
                                      <p:cBhvr override="childStyle">
                                        <p:cTn dur="1" fill="hold" display="0" masterRel="sameClick" afterEffect="1">
                                          <p:stCondLst>
                                            <p:cond evt="end" delay="0">
                                              <p:tn val="21"/>
                                            </p:cond>
                                          </p:stCondLst>
                                        </p:cTn>
                                        <p:tgtEl>
                                          <p:spTgt spid="69"/>
                                        </p:tgtEl>
                                        <p:attrNameLst>
                                          <p:attrName>style.visibility</p:attrName>
                                        </p:attrNameLst>
                                      </p:cBhvr>
                                      <p:to>
                                        <p:strVal val="hidden"/>
                                      </p:to>
                                    </p:set>
                                  </p:subTnLst>
                                </p:cTn>
                              </p:par>
                              <p:par>
                                <p:cTn id="23" presetID="64" presetClass="path" presetSubtype="0" fill="hold" nodeType="withEffect">
                                  <p:stCondLst>
                                    <p:cond delay="2700"/>
                                  </p:stCondLst>
                                  <p:childTnLst>
                                    <p:animMotion origin="layout" path="M 3.88889E-6 0.01204 L -0.00018 0.00186 " pathEditMode="relative" rAng="0" ptsTypes="AA">
                                      <p:cBhvr>
                                        <p:cTn id="24" dur="500" fill="hold"/>
                                        <p:tgtEl>
                                          <p:spTgt spid="4"/>
                                        </p:tgtEl>
                                        <p:attrNameLst>
                                          <p:attrName>ppt_x</p:attrName>
                                          <p:attrName>ppt_y</p:attrName>
                                        </p:attrNameLst>
                                      </p:cBhvr>
                                      <p:rCtr x="0" y="-5"/>
                                    </p:animMotion>
                                  </p:childTnLst>
                                </p:cTn>
                              </p:par>
                              <p:par>
                                <p:cTn id="25" presetID="42" presetClass="path" presetSubtype="0" fill="hold" nodeType="withEffect">
                                  <p:stCondLst>
                                    <p:cond delay="2700"/>
                                  </p:stCondLst>
                                  <p:childTnLst>
                                    <p:animMotion origin="layout" path="M 3.61111E-6 2.22222E-6 L 0.00069 0.00879 " pathEditMode="relative" rAng="0" ptsTypes="AA">
                                      <p:cBhvr>
                                        <p:cTn id="26" dur="500" fill="hold"/>
                                        <p:tgtEl>
                                          <p:spTgt spid="3"/>
                                        </p:tgtEl>
                                        <p:attrNameLst>
                                          <p:attrName>ppt_x</p:attrName>
                                          <p:attrName>ppt_y</p:attrName>
                                        </p:attrNameLst>
                                      </p:cBhvr>
                                      <p:rCtr x="0" y="4"/>
                                    </p:animMotion>
                                  </p:childTnLst>
                                </p:cTn>
                              </p:par>
                              <p:par>
                                <p:cTn id="27" presetID="49" presetClass="path" presetSubtype="0" accel="50000" decel="50000" fill="hold" nodeType="withEffect">
                                  <p:stCondLst>
                                    <p:cond delay="2700"/>
                                  </p:stCondLst>
                                  <p:childTnLst>
                                    <p:animMotion origin="layout" path="M -1.66667E-6 -4.87387E-6 L -1.66667E-6 0.04907 " pathEditMode="relative" rAng="0" ptsTypes="AA">
                                      <p:cBhvr>
                                        <p:cTn id="28" dur="2000" fill="hold"/>
                                        <p:tgtEl>
                                          <p:spTgt spid="129"/>
                                        </p:tgtEl>
                                        <p:attrNameLst>
                                          <p:attrName>ppt_x</p:attrName>
                                          <p:attrName>ppt_y</p:attrName>
                                        </p:attrNameLst>
                                      </p:cBhvr>
                                      <p:rCtr x="0" y="25"/>
                                    </p:animMotion>
                                  </p:childTnLst>
                                </p:cTn>
                              </p:par>
                              <p:par>
                                <p:cTn id="29" presetID="49" presetClass="path" presetSubtype="0" accel="50000" decel="50000" fill="hold" nodeType="withEffect">
                                  <p:stCondLst>
                                    <p:cond delay="2700"/>
                                  </p:stCondLst>
                                  <p:childTnLst>
                                    <p:animMotion origin="layout" path="M 0.00035 -0.00232 L -2.5E-6 0.01597 " pathEditMode="relative" rAng="0" ptsTypes="AA">
                                      <p:cBhvr>
                                        <p:cTn id="30" dur="2000" fill="hold"/>
                                        <p:tgtEl>
                                          <p:spTgt spid="70"/>
                                        </p:tgtEl>
                                        <p:attrNameLst>
                                          <p:attrName>ppt_x</p:attrName>
                                          <p:attrName>ppt_y</p:attrName>
                                        </p:attrNameLst>
                                      </p:cBhvr>
                                      <p:rCtr x="0" y="9"/>
                                    </p:animMotion>
                                  </p:childTnLst>
                                </p:cTn>
                              </p:par>
                              <p:par>
                                <p:cTn id="31" presetID="35" presetClass="path" presetSubtype="0" accel="50000" decel="50000" fill="hold" nodeType="withEffect">
                                  <p:stCondLst>
                                    <p:cond delay="2700"/>
                                  </p:stCondLst>
                                  <p:childTnLst>
                                    <p:animMotion origin="layout" path="M 4.44444E-6 -1.80514E-6 L -0.00018 0.03217 " pathEditMode="relative" rAng="0" ptsTypes="AA">
                                      <p:cBhvr>
                                        <p:cTn id="32" dur="2000" fill="hold"/>
                                        <p:tgtEl>
                                          <p:spTgt spid="144"/>
                                        </p:tgtEl>
                                        <p:attrNameLst>
                                          <p:attrName>ppt_x</p:attrName>
                                          <p:attrName>ppt_y</p:attrName>
                                        </p:attrNameLst>
                                      </p:cBhvr>
                                      <p:rCtr x="0" y="16"/>
                                    </p:animMotion>
                                  </p:childTnLst>
                                </p:cTn>
                              </p:par>
                              <p:par>
                                <p:cTn id="33" presetID="35" presetClass="path" presetSubtype="0" accel="50000" decel="50000" fill="hold" nodeType="withEffect">
                                  <p:stCondLst>
                                    <p:cond delay="2700"/>
                                  </p:stCondLst>
                                  <p:childTnLst>
                                    <p:animMotion origin="layout" path="M 4.44444E-6 -1.80514E-6 L -0.00018 0.03217 " pathEditMode="relative" rAng="0" ptsTypes="AA">
                                      <p:cBhvr>
                                        <p:cTn id="34" dur="2000" fill="hold"/>
                                        <p:tgtEl>
                                          <p:spTgt spid="75"/>
                                        </p:tgtEl>
                                        <p:attrNameLst>
                                          <p:attrName>ppt_x</p:attrName>
                                          <p:attrName>ppt_y</p:attrName>
                                        </p:attrNameLst>
                                      </p:cBhvr>
                                      <p:rCtr x="0" y="16"/>
                                    </p:animMotion>
                                  </p:childTnLst>
                                </p:cTn>
                              </p:par>
                              <p:par>
                                <p:cTn id="35" presetID="42" presetClass="path" presetSubtype="0" fill="hold" nodeType="withEffect">
                                  <p:stCondLst>
                                    <p:cond delay="2700"/>
                                  </p:stCondLst>
                                  <p:childTnLst>
                                    <p:animMotion origin="layout" path="M 3.88889E-6 4.44444E-6 L 3.88889E-6 0.01226 " pathEditMode="relative" rAng="0" ptsTypes="AA">
                                      <p:cBhvr>
                                        <p:cTn id="36" dur="500" fill="hold"/>
                                        <p:tgtEl>
                                          <p:spTgt spid="10"/>
                                        </p:tgtEl>
                                        <p:attrNameLst>
                                          <p:attrName>ppt_x</p:attrName>
                                          <p:attrName>ppt_y</p:attrName>
                                        </p:attrNameLst>
                                      </p:cBhvr>
                                      <p:rCtr x="0" y="6"/>
                                    </p:animMotion>
                                  </p:childTnLst>
                                </p:cTn>
                              </p:par>
                              <p:par>
                                <p:cTn id="37" presetID="64" presetClass="path" presetSubtype="0" fill="hold" nodeType="withEffect">
                                  <p:stCondLst>
                                    <p:cond delay="4700"/>
                                  </p:stCondLst>
                                  <p:childTnLst>
                                    <p:animMotion origin="layout" path="M 3.88889E-6 0.01204 L -0.00018 0.00186 " pathEditMode="relative" rAng="0" ptsTypes="AA">
                                      <p:cBhvr>
                                        <p:cTn id="38" dur="500" fill="hold"/>
                                        <p:tgtEl>
                                          <p:spTgt spid="10"/>
                                        </p:tgtEl>
                                        <p:attrNameLst>
                                          <p:attrName>ppt_x</p:attrName>
                                          <p:attrName>ppt_y</p:attrName>
                                        </p:attrNameLst>
                                      </p:cBhvr>
                                      <p:rCtr x="0" y="-5"/>
                                    </p:animMotion>
                                  </p:childTnLst>
                                </p:cTn>
                              </p:par>
                              <p:par>
                                <p:cTn id="39" presetID="64" presetClass="path" presetSubtype="0" fill="hold" nodeType="withEffect">
                                  <p:stCondLst>
                                    <p:cond delay="4700"/>
                                  </p:stCondLst>
                                  <p:childTnLst>
                                    <p:animMotion origin="layout" path="M -1.11111E-6 0.00833 L -0.00017 -0.00046 " pathEditMode="relative" rAng="0" ptsTypes="AA">
                                      <p:cBhvr>
                                        <p:cTn id="40" dur="500" fill="hold"/>
                                        <p:tgtEl>
                                          <p:spTgt spid="3"/>
                                        </p:tgtEl>
                                        <p:attrNameLst>
                                          <p:attrName>ppt_x</p:attrName>
                                          <p:attrName>ppt_y</p:attrName>
                                        </p:attrNameLst>
                                      </p:cBhvr>
                                      <p:rCtr x="0" y="-4"/>
                                    </p:animMotion>
                                  </p:childTnLst>
                                </p:cTn>
                              </p:par>
                              <p:par>
                                <p:cTn id="41" presetID="35" presetClass="path" presetSubtype="0" accel="50000" decel="50000" autoRev="1" fill="hold" nodeType="withEffect">
                                  <p:stCondLst>
                                    <p:cond delay="0"/>
                                  </p:stCondLst>
                                  <p:childTnLst>
                                    <p:animMotion origin="layout" path="M -0.00365 3.45362E-6 L -0.04098 3.45362E-6 " pathEditMode="relative" rAng="0" ptsTypes="AA">
                                      <p:cBhvr>
                                        <p:cTn id="42" dur="1800" fill="hold"/>
                                        <p:tgtEl>
                                          <p:spTgt spid="11"/>
                                        </p:tgtEl>
                                        <p:attrNameLst>
                                          <p:attrName>ppt_x</p:attrName>
                                          <p:attrName>ppt_y</p:attrName>
                                        </p:attrNameLst>
                                      </p:cBhvr>
                                      <p:rCtr x="-19" y="0"/>
                                    </p:animMotion>
                                  </p:childTnLst>
                                </p:cTn>
                              </p:par>
                              <p:par>
                                <p:cTn id="43" presetID="8" presetClass="emph" presetSubtype="0" accel="50000" decel="50000" autoRev="1" fill="hold" nodeType="withEffect">
                                  <p:stCondLst>
                                    <p:cond delay="500"/>
                                  </p:stCondLst>
                                  <p:childTnLst>
                                    <p:animRot by="1500000">
                                      <p:cBhvr>
                                        <p:cTn id="44" dur="1800" fill="hold"/>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 name="Rectangle 195"/>
          <p:cNvSpPr/>
          <p:nvPr/>
        </p:nvSpPr>
        <p:spPr bwMode="auto">
          <a:xfrm>
            <a:off x="2473326" y="1804988"/>
            <a:ext cx="1331913" cy="1104900"/>
          </a:xfrm>
          <a:prstGeom prst="rect">
            <a:avLst/>
          </a:prstGeom>
          <a:ln>
            <a:solidFill>
              <a:schemeClr val="bg2"/>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a:ea typeface="+mn-ea"/>
              <a:cs typeface="+mn-cs"/>
            </a:endParaRPr>
          </a:p>
        </p:txBody>
      </p:sp>
      <p:sp>
        <p:nvSpPr>
          <p:cNvPr id="197" name="Rectangle 196"/>
          <p:cNvSpPr/>
          <p:nvPr/>
        </p:nvSpPr>
        <p:spPr bwMode="auto">
          <a:xfrm>
            <a:off x="3813176" y="1806575"/>
            <a:ext cx="1331913" cy="1104900"/>
          </a:xfrm>
          <a:prstGeom prst="rect">
            <a:avLst/>
          </a:prstGeom>
          <a:ln>
            <a:solidFill>
              <a:schemeClr val="bg2"/>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a:ea typeface="+mn-ea"/>
              <a:cs typeface="+mn-cs"/>
            </a:endParaRPr>
          </a:p>
        </p:txBody>
      </p:sp>
      <p:sp>
        <p:nvSpPr>
          <p:cNvPr id="205" name="Rectangle 204"/>
          <p:cNvSpPr/>
          <p:nvPr/>
        </p:nvSpPr>
        <p:spPr bwMode="auto">
          <a:xfrm>
            <a:off x="5143501" y="1804988"/>
            <a:ext cx="652463" cy="1104900"/>
          </a:xfrm>
          <a:prstGeom prst="rect">
            <a:avLst/>
          </a:prstGeom>
          <a:ln>
            <a:solidFill>
              <a:schemeClr val="bg2"/>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a:ea typeface="+mn-ea"/>
              <a:cs typeface="+mn-cs"/>
            </a:endParaRPr>
          </a:p>
        </p:txBody>
      </p:sp>
      <p:sp>
        <p:nvSpPr>
          <p:cNvPr id="206" name="Rectangle 205"/>
          <p:cNvSpPr/>
          <p:nvPr/>
        </p:nvSpPr>
        <p:spPr bwMode="auto">
          <a:xfrm>
            <a:off x="5794376" y="1804988"/>
            <a:ext cx="1331913" cy="1104900"/>
          </a:xfrm>
          <a:prstGeom prst="rect">
            <a:avLst/>
          </a:prstGeom>
          <a:ln>
            <a:solidFill>
              <a:schemeClr val="bg2"/>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a:ea typeface="+mn-ea"/>
              <a:cs typeface="+mn-cs"/>
            </a:endParaRPr>
          </a:p>
        </p:txBody>
      </p:sp>
      <p:sp>
        <p:nvSpPr>
          <p:cNvPr id="29704" name="Rectangle 32"/>
          <p:cNvSpPr>
            <a:spLocks noChangeArrowheads="1"/>
          </p:cNvSpPr>
          <p:nvPr/>
        </p:nvSpPr>
        <p:spPr bwMode="auto">
          <a:xfrm>
            <a:off x="5803900" y="2128839"/>
            <a:ext cx="1316038" cy="504825"/>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29706" name="Rounded Rectangle 40"/>
          <p:cNvSpPr>
            <a:spLocks noChangeArrowheads="1"/>
          </p:cNvSpPr>
          <p:nvPr/>
        </p:nvSpPr>
        <p:spPr bwMode="auto">
          <a:xfrm>
            <a:off x="7127876" y="2011363"/>
            <a:ext cx="73025" cy="723900"/>
          </a:xfrm>
          <a:prstGeom prst="roundRect">
            <a:avLst>
              <a:gd name="adj" fmla="val 16667"/>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nvGrpSpPr>
          <p:cNvPr id="17420" name="Group 52"/>
          <p:cNvGrpSpPr>
            <a:grpSpLocks/>
          </p:cNvGrpSpPr>
          <p:nvPr/>
        </p:nvGrpSpPr>
        <p:grpSpPr bwMode="auto">
          <a:xfrm rot="10800000">
            <a:off x="5862639" y="2133600"/>
            <a:ext cx="204787" cy="63500"/>
            <a:chOff x="5354726" y="2035534"/>
            <a:chExt cx="204826" cy="63928"/>
          </a:xfrm>
        </p:grpSpPr>
        <p:cxnSp>
          <p:nvCxnSpPr>
            <p:cNvPr id="224" name="Straight Connector 53"/>
            <p:cNvCxnSpPr>
              <a:cxnSpLocks noChangeShapeType="1"/>
            </p:cNvCxnSpPr>
            <p:nvPr/>
          </p:nvCxnSpPr>
          <p:spPr bwMode="auto">
            <a:xfrm>
              <a:off x="5354726" y="2099462"/>
              <a:ext cx="204826" cy="0"/>
            </a:xfrm>
            <a:prstGeom prst="line">
              <a:avLst/>
            </a:prstGeom>
            <a:ln>
              <a:headEnd/>
              <a:tailEnd/>
            </a:ln>
          </p:spPr>
          <p:style>
            <a:lnRef idx="3">
              <a:schemeClr val="accent4"/>
            </a:lnRef>
            <a:fillRef idx="0">
              <a:schemeClr val="accent4"/>
            </a:fillRef>
            <a:effectRef idx="2">
              <a:schemeClr val="accent4"/>
            </a:effectRef>
            <a:fontRef idx="minor">
              <a:schemeClr val="tx1"/>
            </a:fontRef>
          </p:style>
        </p:cxnSp>
        <p:cxnSp>
          <p:nvCxnSpPr>
            <p:cNvPr id="225" name="Straight Connector 54"/>
            <p:cNvCxnSpPr>
              <a:cxnSpLocks noChangeShapeType="1"/>
            </p:cNvCxnSpPr>
            <p:nvPr/>
          </p:nvCxnSpPr>
          <p:spPr bwMode="auto">
            <a:xfrm flipH="1" flipV="1">
              <a:off x="5419825" y="2078685"/>
              <a:ext cx="0" cy="59134"/>
            </a:xfrm>
            <a:prstGeom prst="line">
              <a:avLst/>
            </a:prstGeom>
            <a:ln>
              <a:headEnd/>
              <a:tailEnd/>
            </a:ln>
          </p:spPr>
          <p:style>
            <a:lnRef idx="3">
              <a:schemeClr val="accent4"/>
            </a:lnRef>
            <a:fillRef idx="0">
              <a:schemeClr val="accent4"/>
            </a:fillRef>
            <a:effectRef idx="2">
              <a:schemeClr val="accent4"/>
            </a:effectRef>
            <a:fontRef idx="minor">
              <a:schemeClr val="tx1"/>
            </a:fontRef>
          </p:style>
        </p:cxnSp>
      </p:grpSp>
      <p:grpSp>
        <p:nvGrpSpPr>
          <p:cNvPr id="17421" name="Group 55"/>
          <p:cNvGrpSpPr>
            <a:grpSpLocks/>
          </p:cNvGrpSpPr>
          <p:nvPr/>
        </p:nvGrpSpPr>
        <p:grpSpPr bwMode="auto">
          <a:xfrm rot="10800000">
            <a:off x="5895975" y="2643188"/>
            <a:ext cx="204788" cy="63500"/>
            <a:chOff x="5354726" y="2035534"/>
            <a:chExt cx="204826" cy="63928"/>
          </a:xfrm>
        </p:grpSpPr>
        <p:cxnSp>
          <p:nvCxnSpPr>
            <p:cNvPr id="227" name="Straight Connector 56"/>
            <p:cNvCxnSpPr>
              <a:cxnSpLocks noChangeShapeType="1"/>
            </p:cNvCxnSpPr>
            <p:nvPr/>
          </p:nvCxnSpPr>
          <p:spPr bwMode="auto">
            <a:xfrm>
              <a:off x="5354726" y="2099462"/>
              <a:ext cx="204826" cy="0"/>
            </a:xfrm>
            <a:prstGeom prst="line">
              <a:avLst/>
            </a:prstGeom>
            <a:ln>
              <a:headEnd/>
              <a:tailEnd/>
            </a:ln>
          </p:spPr>
          <p:style>
            <a:lnRef idx="3">
              <a:schemeClr val="accent4"/>
            </a:lnRef>
            <a:fillRef idx="0">
              <a:schemeClr val="accent4"/>
            </a:fillRef>
            <a:effectRef idx="2">
              <a:schemeClr val="accent4"/>
            </a:effectRef>
            <a:fontRef idx="minor">
              <a:schemeClr val="tx1"/>
            </a:fontRef>
          </p:style>
        </p:cxnSp>
        <p:cxnSp>
          <p:nvCxnSpPr>
            <p:cNvPr id="228" name="Straight Connector 57"/>
            <p:cNvCxnSpPr>
              <a:cxnSpLocks noChangeShapeType="1"/>
            </p:cNvCxnSpPr>
            <p:nvPr/>
          </p:nvCxnSpPr>
          <p:spPr bwMode="auto">
            <a:xfrm flipH="1" flipV="1">
              <a:off x="5419826" y="2062704"/>
              <a:ext cx="0" cy="59133"/>
            </a:xfrm>
            <a:prstGeom prst="line">
              <a:avLst/>
            </a:prstGeom>
            <a:ln>
              <a:headEnd/>
              <a:tailEnd/>
            </a:ln>
          </p:spPr>
          <p:style>
            <a:lnRef idx="3">
              <a:schemeClr val="accent4"/>
            </a:lnRef>
            <a:fillRef idx="0">
              <a:schemeClr val="accent4"/>
            </a:fillRef>
            <a:effectRef idx="2">
              <a:schemeClr val="accent4"/>
            </a:effectRef>
            <a:fontRef idx="minor">
              <a:schemeClr val="tx1"/>
            </a:fontRef>
          </p:style>
        </p:cxnSp>
      </p:grpSp>
      <p:sp>
        <p:nvSpPr>
          <p:cNvPr id="29709" name="Rectangle 61"/>
          <p:cNvSpPr>
            <a:spLocks noChangeArrowheads="1"/>
          </p:cNvSpPr>
          <p:nvPr/>
        </p:nvSpPr>
        <p:spPr bwMode="auto">
          <a:xfrm>
            <a:off x="5648325" y="2179638"/>
            <a:ext cx="146050" cy="146050"/>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29710" name="Rectangle 62"/>
          <p:cNvSpPr>
            <a:spLocks noChangeArrowheads="1"/>
          </p:cNvSpPr>
          <p:nvPr/>
        </p:nvSpPr>
        <p:spPr bwMode="auto">
          <a:xfrm>
            <a:off x="5645150" y="2438400"/>
            <a:ext cx="146050" cy="146050"/>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cxnSp>
        <p:nvCxnSpPr>
          <p:cNvPr id="231" name="Straight Arrow Connector 230"/>
          <p:cNvCxnSpPr/>
          <p:nvPr/>
        </p:nvCxnSpPr>
        <p:spPr bwMode="auto">
          <a:xfrm>
            <a:off x="5910263" y="2478088"/>
            <a:ext cx="0" cy="165100"/>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cxnSp>
        <p:nvCxnSpPr>
          <p:cNvPr id="232" name="Straight Arrow Connector 231"/>
          <p:cNvCxnSpPr/>
          <p:nvPr/>
        </p:nvCxnSpPr>
        <p:spPr bwMode="auto">
          <a:xfrm>
            <a:off x="5908675" y="1944688"/>
            <a:ext cx="0" cy="146050"/>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sp>
        <p:nvSpPr>
          <p:cNvPr id="233" name="Rectangle 232"/>
          <p:cNvSpPr/>
          <p:nvPr/>
        </p:nvSpPr>
        <p:spPr bwMode="auto">
          <a:xfrm>
            <a:off x="3813176" y="1800226"/>
            <a:ext cx="1331913" cy="219075"/>
          </a:xfrm>
          <a:prstGeom prst="rect">
            <a:avLst/>
          </a:prstGeom>
          <a:ln>
            <a:solidFill>
              <a:schemeClr val="bg2"/>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a:ea typeface="+mn-ea"/>
              <a:cs typeface="+mn-cs"/>
            </a:endParaRPr>
          </a:p>
        </p:txBody>
      </p:sp>
      <p:sp>
        <p:nvSpPr>
          <p:cNvPr id="234" name="Rectangle 233"/>
          <p:cNvSpPr/>
          <p:nvPr/>
        </p:nvSpPr>
        <p:spPr bwMode="auto">
          <a:xfrm>
            <a:off x="3813176" y="2705101"/>
            <a:ext cx="1331913" cy="219075"/>
          </a:xfrm>
          <a:prstGeom prst="rect">
            <a:avLst/>
          </a:prstGeom>
          <a:ln>
            <a:solidFill>
              <a:schemeClr val="bg2"/>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a:ea typeface="+mn-ea"/>
              <a:cs typeface="+mn-cs"/>
            </a:endParaRPr>
          </a:p>
        </p:txBody>
      </p:sp>
      <p:sp>
        <p:nvSpPr>
          <p:cNvPr id="29715" name="Rectangle 61"/>
          <p:cNvSpPr>
            <a:spLocks noChangeArrowheads="1"/>
          </p:cNvSpPr>
          <p:nvPr/>
        </p:nvSpPr>
        <p:spPr bwMode="auto">
          <a:xfrm>
            <a:off x="5153025" y="2179638"/>
            <a:ext cx="146050" cy="146050"/>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29716" name="Rectangle 62"/>
          <p:cNvSpPr>
            <a:spLocks noChangeArrowheads="1"/>
          </p:cNvSpPr>
          <p:nvPr/>
        </p:nvSpPr>
        <p:spPr bwMode="auto">
          <a:xfrm>
            <a:off x="5149850" y="2438400"/>
            <a:ext cx="146050" cy="146050"/>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nvGrpSpPr>
          <p:cNvPr id="17438" name="Group 52"/>
          <p:cNvGrpSpPr>
            <a:grpSpLocks/>
          </p:cNvGrpSpPr>
          <p:nvPr/>
        </p:nvGrpSpPr>
        <p:grpSpPr bwMode="auto">
          <a:xfrm rot="10800000">
            <a:off x="6867525" y="2133600"/>
            <a:ext cx="204788" cy="63500"/>
            <a:chOff x="5354726" y="2035534"/>
            <a:chExt cx="204826" cy="63928"/>
          </a:xfrm>
        </p:grpSpPr>
        <p:cxnSp>
          <p:nvCxnSpPr>
            <p:cNvPr id="242" name="Straight Connector 53"/>
            <p:cNvCxnSpPr>
              <a:cxnSpLocks noChangeShapeType="1"/>
            </p:cNvCxnSpPr>
            <p:nvPr/>
          </p:nvCxnSpPr>
          <p:spPr bwMode="auto">
            <a:xfrm>
              <a:off x="5354726" y="2099462"/>
              <a:ext cx="204826" cy="0"/>
            </a:xfrm>
            <a:prstGeom prst="line">
              <a:avLst/>
            </a:prstGeom>
            <a:ln>
              <a:headEnd/>
              <a:tailEnd/>
            </a:ln>
          </p:spPr>
          <p:style>
            <a:lnRef idx="3">
              <a:schemeClr val="accent4"/>
            </a:lnRef>
            <a:fillRef idx="0">
              <a:schemeClr val="accent4"/>
            </a:fillRef>
            <a:effectRef idx="2">
              <a:schemeClr val="accent4"/>
            </a:effectRef>
            <a:fontRef idx="minor">
              <a:schemeClr val="tx1"/>
            </a:fontRef>
          </p:style>
        </p:cxnSp>
        <p:cxnSp>
          <p:nvCxnSpPr>
            <p:cNvPr id="243" name="Straight Connector 54"/>
            <p:cNvCxnSpPr>
              <a:cxnSpLocks noChangeShapeType="1"/>
            </p:cNvCxnSpPr>
            <p:nvPr/>
          </p:nvCxnSpPr>
          <p:spPr bwMode="auto">
            <a:xfrm flipH="1" flipV="1">
              <a:off x="5419826" y="2062703"/>
              <a:ext cx="0" cy="59134"/>
            </a:xfrm>
            <a:prstGeom prst="line">
              <a:avLst/>
            </a:prstGeom>
            <a:ln>
              <a:headEnd/>
              <a:tailEnd/>
            </a:ln>
          </p:spPr>
          <p:style>
            <a:lnRef idx="3">
              <a:schemeClr val="accent4"/>
            </a:lnRef>
            <a:fillRef idx="0">
              <a:schemeClr val="accent4"/>
            </a:fillRef>
            <a:effectRef idx="2">
              <a:schemeClr val="accent4"/>
            </a:effectRef>
            <a:fontRef idx="minor">
              <a:schemeClr val="tx1"/>
            </a:fontRef>
          </p:style>
        </p:cxnSp>
      </p:grpSp>
      <p:grpSp>
        <p:nvGrpSpPr>
          <p:cNvPr id="17439" name="Group 55"/>
          <p:cNvGrpSpPr>
            <a:grpSpLocks/>
          </p:cNvGrpSpPr>
          <p:nvPr/>
        </p:nvGrpSpPr>
        <p:grpSpPr bwMode="auto">
          <a:xfrm rot="10800000">
            <a:off x="6870700" y="2638425"/>
            <a:ext cx="204788" cy="63500"/>
            <a:chOff x="5354726" y="2035534"/>
            <a:chExt cx="204826" cy="63928"/>
          </a:xfrm>
        </p:grpSpPr>
        <p:cxnSp>
          <p:nvCxnSpPr>
            <p:cNvPr id="245" name="Straight Connector 56"/>
            <p:cNvCxnSpPr>
              <a:cxnSpLocks noChangeShapeType="1"/>
            </p:cNvCxnSpPr>
            <p:nvPr/>
          </p:nvCxnSpPr>
          <p:spPr bwMode="auto">
            <a:xfrm>
              <a:off x="5354726" y="2099462"/>
              <a:ext cx="204826" cy="0"/>
            </a:xfrm>
            <a:prstGeom prst="line">
              <a:avLst/>
            </a:prstGeom>
            <a:ln>
              <a:headEnd/>
              <a:tailEnd/>
            </a:ln>
          </p:spPr>
          <p:style>
            <a:lnRef idx="3">
              <a:schemeClr val="accent4"/>
            </a:lnRef>
            <a:fillRef idx="0">
              <a:schemeClr val="accent4"/>
            </a:fillRef>
            <a:effectRef idx="2">
              <a:schemeClr val="accent4"/>
            </a:effectRef>
            <a:fontRef idx="minor">
              <a:schemeClr val="tx1"/>
            </a:fontRef>
          </p:style>
        </p:cxnSp>
        <p:cxnSp>
          <p:nvCxnSpPr>
            <p:cNvPr id="246" name="Straight Connector 57"/>
            <p:cNvCxnSpPr>
              <a:cxnSpLocks noChangeShapeType="1"/>
            </p:cNvCxnSpPr>
            <p:nvPr/>
          </p:nvCxnSpPr>
          <p:spPr bwMode="auto">
            <a:xfrm flipH="1" flipV="1">
              <a:off x="5419826" y="2062703"/>
              <a:ext cx="0" cy="59134"/>
            </a:xfrm>
            <a:prstGeom prst="line">
              <a:avLst/>
            </a:prstGeom>
            <a:ln>
              <a:headEnd/>
              <a:tailEnd/>
            </a:ln>
          </p:spPr>
          <p:style>
            <a:lnRef idx="3">
              <a:schemeClr val="accent4"/>
            </a:lnRef>
            <a:fillRef idx="0">
              <a:schemeClr val="accent4"/>
            </a:fillRef>
            <a:effectRef idx="2">
              <a:schemeClr val="accent4"/>
            </a:effectRef>
            <a:fontRef idx="minor">
              <a:schemeClr val="tx1"/>
            </a:fontRef>
          </p:style>
        </p:cxnSp>
      </p:grpSp>
      <p:cxnSp>
        <p:nvCxnSpPr>
          <p:cNvPr id="247" name="Straight Arrow Connector 246"/>
          <p:cNvCxnSpPr/>
          <p:nvPr/>
        </p:nvCxnSpPr>
        <p:spPr bwMode="auto">
          <a:xfrm>
            <a:off x="7023100" y="2478088"/>
            <a:ext cx="1588" cy="127000"/>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cxnSp>
        <p:nvCxnSpPr>
          <p:cNvPr id="248" name="Straight Arrow Connector 247"/>
          <p:cNvCxnSpPr/>
          <p:nvPr/>
        </p:nvCxnSpPr>
        <p:spPr bwMode="auto">
          <a:xfrm>
            <a:off x="7018338" y="1911351"/>
            <a:ext cx="0" cy="169863"/>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sp>
        <p:nvSpPr>
          <p:cNvPr id="2" name="Title 1"/>
          <p:cNvSpPr>
            <a:spLocks noGrp="1"/>
          </p:cNvSpPr>
          <p:nvPr>
            <p:ph type="title"/>
          </p:nvPr>
        </p:nvSpPr>
        <p:spPr/>
        <p:txBody>
          <a:bodyPr/>
          <a:lstStyle/>
          <a:p>
            <a:pPr>
              <a:defRPr/>
            </a:pPr>
            <a:r>
              <a:rPr lang="en-US" dirty="0"/>
              <a:t>Reciprocating Compressor Parts</a:t>
            </a:r>
          </a:p>
        </p:txBody>
      </p:sp>
      <p:sp>
        <p:nvSpPr>
          <p:cNvPr id="17443" name="TextBox 61"/>
          <p:cNvSpPr txBox="1">
            <a:spLocks noChangeArrowheads="1"/>
          </p:cNvSpPr>
          <p:nvPr/>
        </p:nvSpPr>
        <p:spPr bwMode="auto">
          <a:xfrm>
            <a:off x="8223250" y="1509713"/>
            <a:ext cx="1041400" cy="461962"/>
          </a:xfrm>
          <a:prstGeom prst="rect">
            <a:avLst/>
          </a:prstGeom>
          <a:noFill/>
          <a:ln w="9525">
            <a:noFill/>
            <a:miter lim="800000"/>
            <a:headEnd/>
            <a:tailEnd/>
          </a:ln>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a:ln>
                  <a:noFill/>
                </a:ln>
                <a:solidFill>
                  <a:srgbClr val="000000"/>
                </a:solidFill>
                <a:effectLst/>
                <a:uLnTx/>
                <a:uFillTx/>
                <a:latin typeface="Arial" charset="0"/>
                <a:ea typeface="+mn-ea"/>
                <a:cs typeface="+mn-cs"/>
              </a:rPr>
              <a:t>Piston</a:t>
            </a:r>
          </a:p>
        </p:txBody>
      </p:sp>
      <p:sp>
        <p:nvSpPr>
          <p:cNvPr id="17444" name="TextBox 66"/>
          <p:cNvSpPr txBox="1">
            <a:spLocks noChangeArrowheads="1"/>
          </p:cNvSpPr>
          <p:nvPr/>
        </p:nvSpPr>
        <p:spPr bwMode="auto">
          <a:xfrm>
            <a:off x="8272464" y="2016126"/>
            <a:ext cx="1692275" cy="461963"/>
          </a:xfrm>
          <a:prstGeom prst="rect">
            <a:avLst/>
          </a:prstGeom>
          <a:noFill/>
          <a:ln w="9525">
            <a:noFill/>
            <a:miter lim="800000"/>
            <a:headEnd/>
            <a:tailEnd/>
          </a:ln>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a:ln>
                  <a:noFill/>
                </a:ln>
                <a:solidFill>
                  <a:srgbClr val="000000"/>
                </a:solidFill>
                <a:effectLst/>
                <a:uLnTx/>
                <a:uFillTx/>
                <a:latin typeface="Arial" charset="0"/>
                <a:ea typeface="+mn-ea"/>
                <a:cs typeface="+mn-cs"/>
              </a:rPr>
              <a:t>Rider band</a:t>
            </a:r>
          </a:p>
        </p:txBody>
      </p:sp>
      <p:sp>
        <p:nvSpPr>
          <p:cNvPr id="17445" name="TextBox 79"/>
          <p:cNvSpPr txBox="1">
            <a:spLocks noChangeArrowheads="1"/>
          </p:cNvSpPr>
          <p:nvPr/>
        </p:nvSpPr>
        <p:spPr bwMode="auto">
          <a:xfrm>
            <a:off x="4081464" y="1233488"/>
            <a:ext cx="1570037" cy="461962"/>
          </a:xfrm>
          <a:prstGeom prst="rect">
            <a:avLst/>
          </a:prstGeom>
          <a:noFill/>
          <a:ln w="9525">
            <a:noFill/>
            <a:miter lim="800000"/>
            <a:headEnd/>
            <a:tailEnd/>
          </a:ln>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a:ln>
                  <a:noFill/>
                </a:ln>
                <a:solidFill>
                  <a:srgbClr val="000000"/>
                </a:solidFill>
                <a:effectLst/>
                <a:uLnTx/>
                <a:uFillTx/>
                <a:latin typeface="Arial" charset="0"/>
                <a:ea typeface="+mn-ea"/>
                <a:cs typeface="+mn-cs"/>
              </a:rPr>
              <a:t>Piston rod</a:t>
            </a:r>
          </a:p>
        </p:txBody>
      </p:sp>
      <p:cxnSp>
        <p:nvCxnSpPr>
          <p:cNvPr id="17446" name="Straight Arrow Connector 81"/>
          <p:cNvCxnSpPr>
            <a:cxnSpLocks noChangeShapeType="1"/>
          </p:cNvCxnSpPr>
          <p:nvPr/>
        </p:nvCxnSpPr>
        <p:spPr bwMode="auto">
          <a:xfrm flipV="1">
            <a:off x="5148264" y="2511426"/>
            <a:ext cx="496887" cy="892175"/>
          </a:xfrm>
          <a:prstGeom prst="straightConnector1">
            <a:avLst/>
          </a:prstGeom>
          <a:noFill/>
          <a:ln w="9525" algn="ctr">
            <a:solidFill>
              <a:schemeClr val="tx1"/>
            </a:solidFill>
            <a:round/>
            <a:headEnd/>
            <a:tailEnd type="arrow" w="med" len="med"/>
          </a:ln>
        </p:spPr>
      </p:cxnSp>
      <p:sp>
        <p:nvSpPr>
          <p:cNvPr id="17447" name="TextBox 84"/>
          <p:cNvSpPr txBox="1">
            <a:spLocks noChangeArrowheads="1"/>
          </p:cNvSpPr>
          <p:nvPr/>
        </p:nvSpPr>
        <p:spPr bwMode="auto">
          <a:xfrm>
            <a:off x="3011488" y="3436938"/>
            <a:ext cx="2563812" cy="461962"/>
          </a:xfrm>
          <a:prstGeom prst="rect">
            <a:avLst/>
          </a:prstGeom>
          <a:noFill/>
          <a:ln w="9525">
            <a:noFill/>
            <a:miter lim="800000"/>
            <a:headEnd/>
            <a:tailEnd/>
          </a:ln>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a:ln>
                  <a:noFill/>
                </a:ln>
                <a:solidFill>
                  <a:srgbClr val="000000"/>
                </a:solidFill>
                <a:effectLst/>
                <a:uLnTx/>
                <a:uFillTx/>
                <a:latin typeface="Arial" charset="0"/>
                <a:ea typeface="+mn-ea"/>
                <a:cs typeface="+mn-cs"/>
              </a:rPr>
              <a:t>Pressure packing</a:t>
            </a:r>
          </a:p>
        </p:txBody>
      </p:sp>
      <p:pic>
        <p:nvPicPr>
          <p:cNvPr id="17448" name="Picture 4" descr="Rider rings reciprocating compressor"/>
          <p:cNvPicPr>
            <a:picLocks noChangeAspect="1" noChangeArrowheads="1"/>
          </p:cNvPicPr>
          <p:nvPr/>
        </p:nvPicPr>
        <p:blipFill>
          <a:blip r:embed="rId2" cstate="print"/>
          <a:srcRect/>
          <a:stretch>
            <a:fillRect/>
          </a:stretch>
        </p:blipFill>
        <p:spPr bwMode="auto">
          <a:xfrm>
            <a:off x="8829675" y="2690813"/>
            <a:ext cx="1530350" cy="1147762"/>
          </a:xfrm>
          <a:prstGeom prst="rect">
            <a:avLst/>
          </a:prstGeom>
          <a:noFill/>
          <a:ln w="9525">
            <a:noFill/>
            <a:miter lim="800000"/>
            <a:headEnd/>
            <a:tailEnd/>
          </a:ln>
        </p:spPr>
      </p:pic>
      <p:pic>
        <p:nvPicPr>
          <p:cNvPr id="17449" name="Picture 2" descr="http://www.ihi.co.jp/compressor/en/products/process-gas/gas-recipro/images/fea_photo_01.jpg"/>
          <p:cNvPicPr>
            <a:picLocks noChangeAspect="1" noChangeArrowheads="1"/>
          </p:cNvPicPr>
          <p:nvPr/>
        </p:nvPicPr>
        <p:blipFill>
          <a:blip r:embed="rId3" cstate="print"/>
          <a:srcRect l="6262" r="13802"/>
          <a:stretch>
            <a:fillRect/>
          </a:stretch>
        </p:blipFill>
        <p:spPr bwMode="auto">
          <a:xfrm>
            <a:off x="5467351" y="3954463"/>
            <a:ext cx="3300413" cy="2609850"/>
          </a:xfrm>
          <a:prstGeom prst="rect">
            <a:avLst/>
          </a:prstGeom>
          <a:noFill/>
          <a:ln w="9525">
            <a:noFill/>
            <a:miter lim="800000"/>
            <a:headEnd/>
            <a:tailEnd/>
          </a:ln>
        </p:spPr>
      </p:pic>
      <p:pic>
        <p:nvPicPr>
          <p:cNvPr id="17450" name="Picture 250"/>
          <p:cNvPicPr>
            <a:picLocks noChangeAspect="1" noChangeArrowheads="1"/>
          </p:cNvPicPr>
          <p:nvPr/>
        </p:nvPicPr>
        <p:blipFill>
          <a:blip r:embed="rId4" cstate="print"/>
          <a:srcRect l="21774" t="26385" r="46449" b="34328"/>
          <a:stretch>
            <a:fillRect/>
          </a:stretch>
        </p:blipFill>
        <p:spPr bwMode="auto">
          <a:xfrm>
            <a:off x="2338389" y="3919539"/>
            <a:ext cx="2282825" cy="1684337"/>
          </a:xfrm>
          <a:prstGeom prst="rect">
            <a:avLst/>
          </a:prstGeom>
          <a:noFill/>
          <a:ln w="9525">
            <a:noFill/>
            <a:miter lim="800000"/>
            <a:headEnd/>
            <a:tailEnd/>
          </a:ln>
        </p:spPr>
      </p:pic>
      <p:pic>
        <p:nvPicPr>
          <p:cNvPr id="17451" name="Picture 2" descr="https://encrypted-tbn2.google.com/images?q=tbn:ANd9GcTgl2qYUWc1IcKkHWrX-TvFELyUcecRLXbxJKJiDmSpWMsztHy-"/>
          <p:cNvPicPr>
            <a:picLocks noChangeAspect="1" noChangeArrowheads="1"/>
          </p:cNvPicPr>
          <p:nvPr/>
        </p:nvPicPr>
        <p:blipFill>
          <a:blip r:embed="rId5" cstate="print"/>
          <a:srcRect/>
          <a:stretch>
            <a:fillRect/>
          </a:stretch>
        </p:blipFill>
        <p:spPr bwMode="auto">
          <a:xfrm>
            <a:off x="2628901" y="5799138"/>
            <a:ext cx="1317625" cy="881062"/>
          </a:xfrm>
          <a:prstGeom prst="rect">
            <a:avLst/>
          </a:prstGeom>
          <a:noFill/>
          <a:ln w="9525">
            <a:noFill/>
            <a:miter lim="800000"/>
            <a:headEnd/>
            <a:tailEnd/>
          </a:ln>
        </p:spPr>
      </p:pic>
      <p:sp>
        <p:nvSpPr>
          <p:cNvPr id="68" name="Oval 232"/>
          <p:cNvSpPr>
            <a:spLocks noChangeArrowheads="1"/>
          </p:cNvSpPr>
          <p:nvPr/>
        </p:nvSpPr>
        <p:spPr bwMode="auto">
          <a:xfrm>
            <a:off x="6200775" y="1133475"/>
            <a:ext cx="628650" cy="533400"/>
          </a:xfrm>
          <a:prstGeom prst="ellipse">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69" name="Rounded Rectangle 234"/>
          <p:cNvSpPr>
            <a:spLocks noChangeArrowheads="1"/>
          </p:cNvSpPr>
          <p:nvPr/>
        </p:nvSpPr>
        <p:spPr bwMode="auto">
          <a:xfrm>
            <a:off x="6446449" y="1666875"/>
            <a:ext cx="152400" cy="133350"/>
          </a:xfrm>
          <a:prstGeom prst="roundRect">
            <a:avLst>
              <a:gd name="adj" fmla="val 16667"/>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Arial"/>
                <a:ea typeface="+mn-ea"/>
                <a:cs typeface="+mn-cs"/>
              </a:rPr>
              <a:t>`</a:t>
            </a:r>
          </a:p>
        </p:txBody>
      </p:sp>
      <p:sp>
        <p:nvSpPr>
          <p:cNvPr id="70" name="Oval 232"/>
          <p:cNvSpPr>
            <a:spLocks noChangeArrowheads="1"/>
          </p:cNvSpPr>
          <p:nvPr/>
        </p:nvSpPr>
        <p:spPr bwMode="auto">
          <a:xfrm>
            <a:off x="6200775" y="3055299"/>
            <a:ext cx="628650" cy="533400"/>
          </a:xfrm>
          <a:prstGeom prst="ellipse">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71" name="Rounded Rectangle 234"/>
          <p:cNvSpPr>
            <a:spLocks noChangeArrowheads="1"/>
          </p:cNvSpPr>
          <p:nvPr/>
        </p:nvSpPr>
        <p:spPr bwMode="auto">
          <a:xfrm rot="10800000">
            <a:off x="6446449" y="2947457"/>
            <a:ext cx="152400" cy="133350"/>
          </a:xfrm>
          <a:prstGeom prst="roundRect">
            <a:avLst>
              <a:gd name="adj" fmla="val 16667"/>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Arial"/>
                <a:ea typeface="+mn-ea"/>
                <a:cs typeface="+mn-cs"/>
              </a:rPr>
              <a:t>`</a:t>
            </a:r>
          </a:p>
        </p:txBody>
      </p:sp>
      <p:grpSp>
        <p:nvGrpSpPr>
          <p:cNvPr id="17464" name="Group 78"/>
          <p:cNvGrpSpPr>
            <a:grpSpLocks/>
          </p:cNvGrpSpPr>
          <p:nvPr/>
        </p:nvGrpSpPr>
        <p:grpSpPr bwMode="auto">
          <a:xfrm rot="-639343">
            <a:off x="3411539" y="2247900"/>
            <a:ext cx="2581275" cy="287338"/>
            <a:chOff x="6197828" y="4502277"/>
            <a:chExt cx="2763778" cy="327895"/>
          </a:xfrm>
        </p:grpSpPr>
        <p:sp>
          <p:nvSpPr>
            <p:cNvPr id="73" name="Trapezoid 72"/>
            <p:cNvSpPr/>
            <p:nvPr/>
          </p:nvSpPr>
          <p:spPr bwMode="auto">
            <a:xfrm rot="5400000">
              <a:off x="6698730" y="3996069"/>
              <a:ext cx="320649" cy="1324097"/>
            </a:xfrm>
            <a:prstGeom prst="trapezoid">
              <a:avLst/>
            </a:prstGeom>
            <a:solidFill>
              <a:schemeClr val="accent1"/>
            </a:solidFill>
            <a:ln w="9525" cap="flat" cmpd="sng" algn="ctr">
              <a:solidFill>
                <a:schemeClr val="tx1"/>
              </a:solidFill>
              <a:prstDash val="solid"/>
              <a:round/>
              <a:headEnd type="none" w="med" len="med"/>
              <a:tailEnd type="none" w="med" len="med"/>
            </a:ln>
            <a:effectLst/>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4" name="Trapezoid 73"/>
            <p:cNvSpPr/>
            <p:nvPr/>
          </p:nvSpPr>
          <p:spPr bwMode="auto">
            <a:xfrm rot="16200000" flipH="1">
              <a:off x="8135259" y="4000259"/>
              <a:ext cx="320649" cy="1324098"/>
            </a:xfrm>
            <a:prstGeom prst="trapezoid">
              <a:avLst/>
            </a:prstGeom>
            <a:noFill/>
            <a:ln w="9525" cap="flat" cmpd="sng" algn="ctr">
              <a:noFill/>
              <a:prstDash val="solid"/>
              <a:round/>
              <a:headEnd type="none" w="med" len="med"/>
              <a:tailEnd type="none" w="med" len="med"/>
            </a:ln>
            <a:effectLst/>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mn-ea"/>
                <a:cs typeface="+mn-cs"/>
              </a:endParaRPr>
            </a:p>
          </p:txBody>
        </p:sp>
      </p:grpSp>
      <p:grpSp>
        <p:nvGrpSpPr>
          <p:cNvPr id="17465" name="Group 7"/>
          <p:cNvGrpSpPr>
            <a:grpSpLocks/>
          </p:cNvGrpSpPr>
          <p:nvPr/>
        </p:nvGrpSpPr>
        <p:grpSpPr bwMode="auto">
          <a:xfrm rot="-5724150">
            <a:off x="2735263" y="1900238"/>
            <a:ext cx="962025" cy="914400"/>
            <a:chOff x="1211283" y="1900052"/>
            <a:chExt cx="961901" cy="914400"/>
          </a:xfrm>
        </p:grpSpPr>
        <p:sp>
          <p:nvSpPr>
            <p:cNvPr id="10" name="Oval 5"/>
            <p:cNvSpPr>
              <a:spLocks noChangeArrowheads="1"/>
            </p:cNvSpPr>
            <p:nvPr/>
          </p:nvSpPr>
          <p:spPr bwMode="auto">
            <a:xfrm>
              <a:off x="1211283" y="1900052"/>
              <a:ext cx="961901" cy="914400"/>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29763" name="Oval 6"/>
            <p:cNvSpPr>
              <a:spLocks noChangeArrowheads="1"/>
            </p:cNvSpPr>
            <p:nvPr/>
          </p:nvSpPr>
          <p:spPr bwMode="auto">
            <a:xfrm>
              <a:off x="1283569" y="2389350"/>
              <a:ext cx="332509" cy="308758"/>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grpSp>
        <p:nvGrpSpPr>
          <p:cNvPr id="17466" name="Group 63"/>
          <p:cNvGrpSpPr>
            <a:grpSpLocks/>
          </p:cNvGrpSpPr>
          <p:nvPr/>
        </p:nvGrpSpPr>
        <p:grpSpPr bwMode="auto">
          <a:xfrm>
            <a:off x="4302126" y="2033588"/>
            <a:ext cx="2468563" cy="665162"/>
            <a:chOff x="2778557" y="2033626"/>
            <a:chExt cx="2468269" cy="664464"/>
          </a:xfrm>
        </p:grpSpPr>
        <p:grpSp>
          <p:nvGrpSpPr>
            <p:cNvPr id="17472" name="Group 38"/>
            <p:cNvGrpSpPr>
              <a:grpSpLocks/>
            </p:cNvGrpSpPr>
            <p:nvPr/>
          </p:nvGrpSpPr>
          <p:grpSpPr bwMode="auto">
            <a:xfrm>
              <a:off x="2778557" y="2033626"/>
              <a:ext cx="2451811" cy="664464"/>
              <a:chOff x="2778557" y="2033626"/>
              <a:chExt cx="2451811" cy="664464"/>
            </a:xfrm>
          </p:grpSpPr>
          <p:grpSp>
            <p:nvGrpSpPr>
              <p:cNvPr id="17476" name="Group 35"/>
              <p:cNvGrpSpPr>
                <a:grpSpLocks/>
              </p:cNvGrpSpPr>
              <p:nvPr/>
            </p:nvGrpSpPr>
            <p:grpSpPr bwMode="auto">
              <a:xfrm>
                <a:off x="2778557" y="2033626"/>
                <a:ext cx="2451811" cy="664464"/>
                <a:chOff x="2778557" y="2033626"/>
                <a:chExt cx="2451811" cy="664464"/>
              </a:xfrm>
            </p:grpSpPr>
            <p:grpSp>
              <p:nvGrpSpPr>
                <p:cNvPr id="17483" name="Group 27"/>
                <p:cNvGrpSpPr>
                  <a:grpSpLocks/>
                </p:cNvGrpSpPr>
                <p:nvPr/>
              </p:nvGrpSpPr>
              <p:grpSpPr bwMode="auto">
                <a:xfrm>
                  <a:off x="2778557" y="2033626"/>
                  <a:ext cx="482803" cy="664464"/>
                  <a:chOff x="2778557" y="2033626"/>
                  <a:chExt cx="482803" cy="664464"/>
                </a:xfrm>
              </p:grpSpPr>
              <p:grpSp>
                <p:nvGrpSpPr>
                  <p:cNvPr id="17490" name="Group 26"/>
                  <p:cNvGrpSpPr>
                    <a:grpSpLocks/>
                  </p:cNvGrpSpPr>
                  <p:nvPr/>
                </p:nvGrpSpPr>
                <p:grpSpPr bwMode="auto">
                  <a:xfrm>
                    <a:off x="2778557" y="2033626"/>
                    <a:ext cx="482803" cy="664464"/>
                    <a:chOff x="2778557" y="2033626"/>
                    <a:chExt cx="482803" cy="664464"/>
                  </a:xfrm>
                </p:grpSpPr>
                <p:sp>
                  <p:nvSpPr>
                    <p:cNvPr id="11" name="Rectangle 23"/>
                    <p:cNvSpPr>
                      <a:spLocks noChangeArrowheads="1"/>
                    </p:cNvSpPr>
                    <p:nvPr/>
                  </p:nvSpPr>
                  <p:spPr bwMode="auto">
                    <a:xfrm>
                      <a:off x="2904134" y="2106778"/>
                      <a:ext cx="256032" cy="519379"/>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12" name="Rectangle 24"/>
                    <p:cNvSpPr>
                      <a:spLocks noChangeArrowheads="1"/>
                    </p:cNvSpPr>
                    <p:nvPr/>
                  </p:nvSpPr>
                  <p:spPr bwMode="auto">
                    <a:xfrm>
                      <a:off x="2778557" y="2033626"/>
                      <a:ext cx="482803" cy="87782"/>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13" name="Rectangle 25"/>
                    <p:cNvSpPr>
                      <a:spLocks noChangeArrowheads="1"/>
                    </p:cNvSpPr>
                    <p:nvPr/>
                  </p:nvSpPr>
                  <p:spPr bwMode="auto">
                    <a:xfrm>
                      <a:off x="2778557" y="2610308"/>
                      <a:ext cx="482803" cy="87782"/>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sp>
                <p:nvSpPr>
                  <p:cNvPr id="14" name="Oval 12"/>
                  <p:cNvSpPr>
                    <a:spLocks noChangeArrowheads="1"/>
                  </p:cNvSpPr>
                  <p:nvPr/>
                </p:nvSpPr>
                <p:spPr bwMode="auto">
                  <a:xfrm>
                    <a:off x="2945081" y="2291938"/>
                    <a:ext cx="166254" cy="154379"/>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sp>
              <p:nvSpPr>
                <p:cNvPr id="29752" name="Rectangle 33"/>
                <p:cNvSpPr>
                  <a:spLocks noChangeArrowheads="1"/>
                </p:cNvSpPr>
                <p:nvPr/>
              </p:nvSpPr>
              <p:spPr bwMode="auto">
                <a:xfrm>
                  <a:off x="4740250" y="2128723"/>
                  <a:ext cx="453542" cy="497434"/>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29753" name="Rectangle 34"/>
                <p:cNvSpPr>
                  <a:spLocks noChangeArrowheads="1"/>
                </p:cNvSpPr>
                <p:nvPr/>
              </p:nvSpPr>
              <p:spPr bwMode="auto">
                <a:xfrm>
                  <a:off x="3160166" y="2333549"/>
                  <a:ext cx="2070202" cy="102412"/>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sp>
            <p:nvSpPr>
              <p:cNvPr id="29749" name="Rectangle 36"/>
              <p:cNvSpPr>
                <a:spLocks noChangeArrowheads="1"/>
              </p:cNvSpPr>
              <p:nvPr/>
            </p:nvSpPr>
            <p:spPr bwMode="auto">
              <a:xfrm>
                <a:off x="4886554" y="2136038"/>
                <a:ext cx="65836" cy="482803"/>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29750" name="Rectangle 37"/>
              <p:cNvSpPr>
                <a:spLocks noChangeArrowheads="1"/>
              </p:cNvSpPr>
              <p:nvPr/>
            </p:nvSpPr>
            <p:spPr bwMode="auto">
              <a:xfrm>
                <a:off x="5009694" y="2134823"/>
                <a:ext cx="65836" cy="482803"/>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sp>
          <p:nvSpPr>
            <p:cNvPr id="29747" name="Rectangle 39"/>
            <p:cNvSpPr>
              <a:spLocks noChangeArrowheads="1"/>
            </p:cNvSpPr>
            <p:nvPr/>
          </p:nvSpPr>
          <p:spPr bwMode="auto">
            <a:xfrm>
              <a:off x="5201107" y="2289658"/>
              <a:ext cx="45719" cy="190195"/>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cxnSp>
        <p:nvCxnSpPr>
          <p:cNvPr id="17467" name="Straight Arrow Connector 78"/>
          <p:cNvCxnSpPr>
            <a:cxnSpLocks noChangeShapeType="1"/>
          </p:cNvCxnSpPr>
          <p:nvPr/>
        </p:nvCxnSpPr>
        <p:spPr bwMode="auto">
          <a:xfrm>
            <a:off x="5346700" y="1585914"/>
            <a:ext cx="153988" cy="815975"/>
          </a:xfrm>
          <a:prstGeom prst="straightConnector1">
            <a:avLst/>
          </a:prstGeom>
          <a:noFill/>
          <a:ln w="9525" algn="ctr">
            <a:solidFill>
              <a:schemeClr val="tx1"/>
            </a:solidFill>
            <a:round/>
            <a:headEnd/>
            <a:tailEnd type="arrow" w="med" len="med"/>
          </a:ln>
        </p:spPr>
      </p:cxnSp>
      <p:cxnSp>
        <p:nvCxnSpPr>
          <p:cNvPr id="17468" name="Straight Arrow Connector 62"/>
          <p:cNvCxnSpPr>
            <a:cxnSpLocks noChangeShapeType="1"/>
          </p:cNvCxnSpPr>
          <p:nvPr/>
        </p:nvCxnSpPr>
        <p:spPr bwMode="auto">
          <a:xfrm flipH="1">
            <a:off x="6669088" y="1784351"/>
            <a:ext cx="1530350" cy="441325"/>
          </a:xfrm>
          <a:prstGeom prst="straightConnector1">
            <a:avLst/>
          </a:prstGeom>
          <a:noFill/>
          <a:ln w="9525" algn="ctr">
            <a:solidFill>
              <a:schemeClr val="tx1"/>
            </a:solidFill>
            <a:round/>
            <a:headEnd/>
            <a:tailEnd type="arrow" w="med" len="med"/>
          </a:ln>
        </p:spPr>
      </p:cxnSp>
      <p:cxnSp>
        <p:nvCxnSpPr>
          <p:cNvPr id="17469" name="Straight Arrow Connector 63"/>
          <p:cNvCxnSpPr>
            <a:cxnSpLocks noChangeShapeType="1"/>
          </p:cNvCxnSpPr>
          <p:nvPr/>
        </p:nvCxnSpPr>
        <p:spPr bwMode="auto">
          <a:xfrm flipH="1">
            <a:off x="6556376" y="2236789"/>
            <a:ext cx="1687513" cy="96837"/>
          </a:xfrm>
          <a:prstGeom prst="straightConnector1">
            <a:avLst/>
          </a:prstGeom>
          <a:noFill/>
          <a:ln w="9525" algn="ctr">
            <a:solidFill>
              <a:schemeClr val="tx1"/>
            </a:solidFill>
            <a:round/>
            <a:headEnd/>
            <a:tailEnd type="arrow" w="med" len="med"/>
          </a:ln>
        </p:spPr>
      </p:cxnSp>
      <p:sp>
        <p:nvSpPr>
          <p:cNvPr id="17470" name="TextBox 84"/>
          <p:cNvSpPr txBox="1">
            <a:spLocks noChangeArrowheads="1"/>
          </p:cNvSpPr>
          <p:nvPr/>
        </p:nvSpPr>
        <p:spPr bwMode="auto">
          <a:xfrm>
            <a:off x="2466976" y="3006726"/>
            <a:ext cx="2532063" cy="461963"/>
          </a:xfrm>
          <a:prstGeom prst="rect">
            <a:avLst/>
          </a:prstGeom>
          <a:noFill/>
          <a:ln w="9525">
            <a:noFill/>
            <a:miter lim="800000"/>
            <a:headEnd/>
            <a:tailEnd/>
          </a:ln>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a:ln>
                  <a:noFill/>
                </a:ln>
                <a:solidFill>
                  <a:srgbClr val="000000"/>
                </a:solidFill>
                <a:effectLst/>
                <a:uLnTx/>
                <a:uFillTx/>
                <a:latin typeface="Arial" charset="0"/>
                <a:ea typeface="+mn-ea"/>
                <a:cs typeface="+mn-cs"/>
              </a:rPr>
              <a:t>Oil wiper packing</a:t>
            </a:r>
          </a:p>
        </p:txBody>
      </p:sp>
      <p:cxnSp>
        <p:nvCxnSpPr>
          <p:cNvPr id="17471" name="Straight Arrow Connector 81"/>
          <p:cNvCxnSpPr>
            <a:cxnSpLocks noChangeShapeType="1"/>
          </p:cNvCxnSpPr>
          <p:nvPr/>
        </p:nvCxnSpPr>
        <p:spPr bwMode="auto">
          <a:xfrm flipV="1">
            <a:off x="4884739" y="2544764"/>
            <a:ext cx="319087" cy="554037"/>
          </a:xfrm>
          <a:prstGeom prst="straightConnector1">
            <a:avLst/>
          </a:prstGeom>
          <a:noFill/>
          <a:ln w="9525" algn="ctr">
            <a:solidFill>
              <a:schemeClr val="tx1"/>
            </a:solidFill>
            <a:round/>
            <a:headEnd/>
            <a:tailEnd type="arrow" w="med" len="med"/>
          </a:ln>
        </p:spPr>
      </p:cxnSp>
    </p:spTree>
    <p:extLst>
      <p:ext uri="{BB962C8B-B14F-4D97-AF65-F5344CB8AC3E}">
        <p14:creationId xmlns:p14="http://schemas.microsoft.com/office/powerpoint/2010/main" val="2404975821"/>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8"/>
          <p:cNvPicPr>
            <a:picLocks noChangeAspect="1" noChangeArrowheads="1"/>
          </p:cNvPicPr>
          <p:nvPr/>
        </p:nvPicPr>
        <p:blipFill>
          <a:blip r:embed="rId2" cstate="print"/>
          <a:srcRect l="5672" t="15161" r="4974" b="9364"/>
          <a:stretch>
            <a:fillRect/>
          </a:stretch>
        </p:blipFill>
        <p:spPr bwMode="auto">
          <a:xfrm>
            <a:off x="2398714" y="4797426"/>
            <a:ext cx="2740025" cy="1382713"/>
          </a:xfrm>
          <a:prstGeom prst="rect">
            <a:avLst/>
          </a:prstGeom>
          <a:noFill/>
          <a:ln w="9525">
            <a:noFill/>
            <a:miter lim="800000"/>
            <a:headEnd/>
            <a:tailEnd/>
          </a:ln>
        </p:spPr>
      </p:pic>
      <p:sp>
        <p:nvSpPr>
          <p:cNvPr id="93" name="Rectangle 92"/>
          <p:cNvSpPr/>
          <p:nvPr/>
        </p:nvSpPr>
        <p:spPr bwMode="auto">
          <a:xfrm>
            <a:off x="2473326" y="1804988"/>
            <a:ext cx="1331913" cy="1104900"/>
          </a:xfrm>
          <a:prstGeom prst="rect">
            <a:avLst/>
          </a:prstGeom>
          <a:ln>
            <a:solidFill>
              <a:schemeClr val="bg2"/>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a:ea typeface="+mn-ea"/>
              <a:cs typeface="+mn-cs"/>
            </a:endParaRPr>
          </a:p>
        </p:txBody>
      </p:sp>
      <p:sp>
        <p:nvSpPr>
          <p:cNvPr id="94" name="Rectangle 93"/>
          <p:cNvSpPr/>
          <p:nvPr/>
        </p:nvSpPr>
        <p:spPr bwMode="auto">
          <a:xfrm>
            <a:off x="3813176" y="1806575"/>
            <a:ext cx="1331913" cy="1104900"/>
          </a:xfrm>
          <a:prstGeom prst="rect">
            <a:avLst/>
          </a:prstGeom>
          <a:ln>
            <a:solidFill>
              <a:schemeClr val="bg2"/>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a:ea typeface="+mn-ea"/>
              <a:cs typeface="+mn-cs"/>
            </a:endParaRPr>
          </a:p>
        </p:txBody>
      </p:sp>
      <p:sp>
        <p:nvSpPr>
          <p:cNvPr id="102" name="Rectangle 101"/>
          <p:cNvSpPr/>
          <p:nvPr/>
        </p:nvSpPr>
        <p:spPr bwMode="auto">
          <a:xfrm>
            <a:off x="5143501" y="1804988"/>
            <a:ext cx="652463" cy="1104900"/>
          </a:xfrm>
          <a:prstGeom prst="rect">
            <a:avLst/>
          </a:prstGeom>
          <a:ln>
            <a:solidFill>
              <a:schemeClr val="bg2"/>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a:ea typeface="+mn-ea"/>
              <a:cs typeface="+mn-cs"/>
            </a:endParaRPr>
          </a:p>
        </p:txBody>
      </p:sp>
      <p:sp>
        <p:nvSpPr>
          <p:cNvPr id="103" name="Rectangle 102"/>
          <p:cNvSpPr/>
          <p:nvPr/>
        </p:nvSpPr>
        <p:spPr bwMode="auto">
          <a:xfrm>
            <a:off x="5794376" y="1804988"/>
            <a:ext cx="1331913" cy="1104900"/>
          </a:xfrm>
          <a:prstGeom prst="rect">
            <a:avLst/>
          </a:prstGeom>
          <a:ln>
            <a:solidFill>
              <a:schemeClr val="bg2"/>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a:ea typeface="+mn-ea"/>
              <a:cs typeface="+mn-cs"/>
            </a:endParaRPr>
          </a:p>
        </p:txBody>
      </p:sp>
      <p:sp>
        <p:nvSpPr>
          <p:cNvPr id="30729" name="Rectangle 32"/>
          <p:cNvSpPr>
            <a:spLocks noChangeArrowheads="1"/>
          </p:cNvSpPr>
          <p:nvPr/>
        </p:nvSpPr>
        <p:spPr bwMode="auto">
          <a:xfrm>
            <a:off x="5803900" y="2128839"/>
            <a:ext cx="1316038" cy="504825"/>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30731" name="Rounded Rectangle 40"/>
          <p:cNvSpPr>
            <a:spLocks noChangeArrowheads="1"/>
          </p:cNvSpPr>
          <p:nvPr/>
        </p:nvSpPr>
        <p:spPr bwMode="auto">
          <a:xfrm>
            <a:off x="7127876" y="2011363"/>
            <a:ext cx="73025" cy="723900"/>
          </a:xfrm>
          <a:prstGeom prst="roundRect">
            <a:avLst>
              <a:gd name="adj" fmla="val 16667"/>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nvGrpSpPr>
          <p:cNvPr id="18445" name="Group 52"/>
          <p:cNvGrpSpPr>
            <a:grpSpLocks/>
          </p:cNvGrpSpPr>
          <p:nvPr/>
        </p:nvGrpSpPr>
        <p:grpSpPr bwMode="auto">
          <a:xfrm rot="10800000">
            <a:off x="5862639" y="2133600"/>
            <a:ext cx="204787" cy="63500"/>
            <a:chOff x="5354726" y="2035534"/>
            <a:chExt cx="204826" cy="63928"/>
          </a:xfrm>
        </p:grpSpPr>
        <p:cxnSp>
          <p:nvCxnSpPr>
            <p:cNvPr id="121" name="Straight Connector 53"/>
            <p:cNvCxnSpPr>
              <a:cxnSpLocks noChangeShapeType="1"/>
            </p:cNvCxnSpPr>
            <p:nvPr/>
          </p:nvCxnSpPr>
          <p:spPr bwMode="auto">
            <a:xfrm>
              <a:off x="5354726" y="2099462"/>
              <a:ext cx="204826" cy="0"/>
            </a:xfrm>
            <a:prstGeom prst="line">
              <a:avLst/>
            </a:prstGeom>
            <a:ln>
              <a:headEnd/>
              <a:tailEnd/>
            </a:ln>
          </p:spPr>
          <p:style>
            <a:lnRef idx="3">
              <a:schemeClr val="accent4"/>
            </a:lnRef>
            <a:fillRef idx="0">
              <a:schemeClr val="accent4"/>
            </a:fillRef>
            <a:effectRef idx="2">
              <a:schemeClr val="accent4"/>
            </a:effectRef>
            <a:fontRef idx="minor">
              <a:schemeClr val="tx1"/>
            </a:fontRef>
          </p:style>
        </p:cxnSp>
        <p:cxnSp>
          <p:nvCxnSpPr>
            <p:cNvPr id="122" name="Straight Connector 54"/>
            <p:cNvCxnSpPr>
              <a:cxnSpLocks noChangeShapeType="1"/>
            </p:cNvCxnSpPr>
            <p:nvPr/>
          </p:nvCxnSpPr>
          <p:spPr bwMode="auto">
            <a:xfrm flipH="1" flipV="1">
              <a:off x="5419825" y="2078685"/>
              <a:ext cx="0" cy="59134"/>
            </a:xfrm>
            <a:prstGeom prst="line">
              <a:avLst/>
            </a:prstGeom>
            <a:ln>
              <a:headEnd/>
              <a:tailEnd/>
            </a:ln>
          </p:spPr>
          <p:style>
            <a:lnRef idx="3">
              <a:schemeClr val="accent4"/>
            </a:lnRef>
            <a:fillRef idx="0">
              <a:schemeClr val="accent4"/>
            </a:fillRef>
            <a:effectRef idx="2">
              <a:schemeClr val="accent4"/>
            </a:effectRef>
            <a:fontRef idx="minor">
              <a:schemeClr val="tx1"/>
            </a:fontRef>
          </p:style>
        </p:cxnSp>
      </p:grpSp>
      <p:grpSp>
        <p:nvGrpSpPr>
          <p:cNvPr id="18446" name="Group 55"/>
          <p:cNvGrpSpPr>
            <a:grpSpLocks/>
          </p:cNvGrpSpPr>
          <p:nvPr/>
        </p:nvGrpSpPr>
        <p:grpSpPr bwMode="auto">
          <a:xfrm rot="10800000">
            <a:off x="5895975" y="2643188"/>
            <a:ext cx="204788" cy="63500"/>
            <a:chOff x="5354726" y="2035534"/>
            <a:chExt cx="204826" cy="63928"/>
          </a:xfrm>
        </p:grpSpPr>
        <p:cxnSp>
          <p:nvCxnSpPr>
            <p:cNvPr id="124" name="Straight Connector 56"/>
            <p:cNvCxnSpPr>
              <a:cxnSpLocks noChangeShapeType="1"/>
            </p:cNvCxnSpPr>
            <p:nvPr/>
          </p:nvCxnSpPr>
          <p:spPr bwMode="auto">
            <a:xfrm>
              <a:off x="5354726" y="2099462"/>
              <a:ext cx="204826" cy="0"/>
            </a:xfrm>
            <a:prstGeom prst="line">
              <a:avLst/>
            </a:prstGeom>
            <a:ln>
              <a:headEnd/>
              <a:tailEnd/>
            </a:ln>
          </p:spPr>
          <p:style>
            <a:lnRef idx="3">
              <a:schemeClr val="accent4"/>
            </a:lnRef>
            <a:fillRef idx="0">
              <a:schemeClr val="accent4"/>
            </a:fillRef>
            <a:effectRef idx="2">
              <a:schemeClr val="accent4"/>
            </a:effectRef>
            <a:fontRef idx="minor">
              <a:schemeClr val="tx1"/>
            </a:fontRef>
          </p:style>
        </p:cxnSp>
        <p:cxnSp>
          <p:nvCxnSpPr>
            <p:cNvPr id="125" name="Straight Connector 57"/>
            <p:cNvCxnSpPr>
              <a:cxnSpLocks noChangeShapeType="1"/>
            </p:cNvCxnSpPr>
            <p:nvPr/>
          </p:nvCxnSpPr>
          <p:spPr bwMode="auto">
            <a:xfrm flipH="1" flipV="1">
              <a:off x="5419826" y="2062704"/>
              <a:ext cx="0" cy="59133"/>
            </a:xfrm>
            <a:prstGeom prst="line">
              <a:avLst/>
            </a:prstGeom>
            <a:ln>
              <a:headEnd/>
              <a:tailEnd/>
            </a:ln>
          </p:spPr>
          <p:style>
            <a:lnRef idx="3">
              <a:schemeClr val="accent4"/>
            </a:lnRef>
            <a:fillRef idx="0">
              <a:schemeClr val="accent4"/>
            </a:fillRef>
            <a:effectRef idx="2">
              <a:schemeClr val="accent4"/>
            </a:effectRef>
            <a:fontRef idx="minor">
              <a:schemeClr val="tx1"/>
            </a:fontRef>
          </p:style>
        </p:cxnSp>
      </p:grpSp>
      <p:sp>
        <p:nvSpPr>
          <p:cNvPr id="30734" name="Rectangle 61"/>
          <p:cNvSpPr>
            <a:spLocks noChangeArrowheads="1"/>
          </p:cNvSpPr>
          <p:nvPr/>
        </p:nvSpPr>
        <p:spPr bwMode="auto">
          <a:xfrm>
            <a:off x="5648325" y="2179638"/>
            <a:ext cx="146050" cy="146050"/>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30735" name="Rectangle 62"/>
          <p:cNvSpPr>
            <a:spLocks noChangeArrowheads="1"/>
          </p:cNvSpPr>
          <p:nvPr/>
        </p:nvSpPr>
        <p:spPr bwMode="auto">
          <a:xfrm>
            <a:off x="5645150" y="2438400"/>
            <a:ext cx="146050" cy="146050"/>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cxnSp>
        <p:nvCxnSpPr>
          <p:cNvPr id="128" name="Straight Arrow Connector 127"/>
          <p:cNvCxnSpPr/>
          <p:nvPr/>
        </p:nvCxnSpPr>
        <p:spPr bwMode="auto">
          <a:xfrm>
            <a:off x="5910263" y="2478088"/>
            <a:ext cx="0" cy="165100"/>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cxnSp>
        <p:nvCxnSpPr>
          <p:cNvPr id="129" name="Straight Arrow Connector 128"/>
          <p:cNvCxnSpPr/>
          <p:nvPr/>
        </p:nvCxnSpPr>
        <p:spPr bwMode="auto">
          <a:xfrm>
            <a:off x="5908675" y="1944688"/>
            <a:ext cx="0" cy="146050"/>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sp>
        <p:nvSpPr>
          <p:cNvPr id="130" name="Rectangle 129"/>
          <p:cNvSpPr/>
          <p:nvPr/>
        </p:nvSpPr>
        <p:spPr bwMode="auto">
          <a:xfrm>
            <a:off x="3813176" y="1800226"/>
            <a:ext cx="1331913" cy="219075"/>
          </a:xfrm>
          <a:prstGeom prst="rect">
            <a:avLst/>
          </a:prstGeom>
          <a:ln>
            <a:solidFill>
              <a:schemeClr val="bg2"/>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a:ea typeface="+mn-ea"/>
              <a:cs typeface="+mn-cs"/>
            </a:endParaRPr>
          </a:p>
        </p:txBody>
      </p:sp>
      <p:sp>
        <p:nvSpPr>
          <p:cNvPr id="131" name="Rectangle 130"/>
          <p:cNvSpPr/>
          <p:nvPr/>
        </p:nvSpPr>
        <p:spPr bwMode="auto">
          <a:xfrm>
            <a:off x="3813176" y="2705101"/>
            <a:ext cx="1331913" cy="219075"/>
          </a:xfrm>
          <a:prstGeom prst="rect">
            <a:avLst/>
          </a:prstGeom>
          <a:ln>
            <a:solidFill>
              <a:schemeClr val="bg2"/>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a:ea typeface="+mn-ea"/>
              <a:cs typeface="+mn-cs"/>
            </a:endParaRPr>
          </a:p>
        </p:txBody>
      </p:sp>
      <p:sp>
        <p:nvSpPr>
          <p:cNvPr id="30740" name="Rectangle 61"/>
          <p:cNvSpPr>
            <a:spLocks noChangeArrowheads="1"/>
          </p:cNvSpPr>
          <p:nvPr/>
        </p:nvSpPr>
        <p:spPr bwMode="auto">
          <a:xfrm>
            <a:off x="5153025" y="2179638"/>
            <a:ext cx="146050" cy="146050"/>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30741" name="Rectangle 62"/>
          <p:cNvSpPr>
            <a:spLocks noChangeArrowheads="1"/>
          </p:cNvSpPr>
          <p:nvPr/>
        </p:nvSpPr>
        <p:spPr bwMode="auto">
          <a:xfrm>
            <a:off x="5149850" y="2438400"/>
            <a:ext cx="146050" cy="146050"/>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nvGrpSpPr>
          <p:cNvPr id="18463" name="Group 52"/>
          <p:cNvGrpSpPr>
            <a:grpSpLocks/>
          </p:cNvGrpSpPr>
          <p:nvPr/>
        </p:nvGrpSpPr>
        <p:grpSpPr bwMode="auto">
          <a:xfrm rot="10800000">
            <a:off x="6867525" y="2133600"/>
            <a:ext cx="204788" cy="63500"/>
            <a:chOff x="5354726" y="2035534"/>
            <a:chExt cx="204826" cy="63928"/>
          </a:xfrm>
        </p:grpSpPr>
        <p:cxnSp>
          <p:nvCxnSpPr>
            <p:cNvPr id="139" name="Straight Connector 53"/>
            <p:cNvCxnSpPr>
              <a:cxnSpLocks noChangeShapeType="1"/>
            </p:cNvCxnSpPr>
            <p:nvPr/>
          </p:nvCxnSpPr>
          <p:spPr bwMode="auto">
            <a:xfrm>
              <a:off x="5354726" y="2099462"/>
              <a:ext cx="204826" cy="0"/>
            </a:xfrm>
            <a:prstGeom prst="line">
              <a:avLst/>
            </a:prstGeom>
            <a:ln>
              <a:headEnd/>
              <a:tailEnd/>
            </a:ln>
          </p:spPr>
          <p:style>
            <a:lnRef idx="3">
              <a:schemeClr val="accent4"/>
            </a:lnRef>
            <a:fillRef idx="0">
              <a:schemeClr val="accent4"/>
            </a:fillRef>
            <a:effectRef idx="2">
              <a:schemeClr val="accent4"/>
            </a:effectRef>
            <a:fontRef idx="minor">
              <a:schemeClr val="tx1"/>
            </a:fontRef>
          </p:style>
        </p:cxnSp>
        <p:cxnSp>
          <p:nvCxnSpPr>
            <p:cNvPr id="140" name="Straight Connector 54"/>
            <p:cNvCxnSpPr>
              <a:cxnSpLocks noChangeShapeType="1"/>
            </p:cNvCxnSpPr>
            <p:nvPr/>
          </p:nvCxnSpPr>
          <p:spPr bwMode="auto">
            <a:xfrm flipH="1" flipV="1">
              <a:off x="5419826" y="2062703"/>
              <a:ext cx="0" cy="59134"/>
            </a:xfrm>
            <a:prstGeom prst="line">
              <a:avLst/>
            </a:prstGeom>
            <a:ln>
              <a:headEnd/>
              <a:tailEnd/>
            </a:ln>
          </p:spPr>
          <p:style>
            <a:lnRef idx="3">
              <a:schemeClr val="accent4"/>
            </a:lnRef>
            <a:fillRef idx="0">
              <a:schemeClr val="accent4"/>
            </a:fillRef>
            <a:effectRef idx="2">
              <a:schemeClr val="accent4"/>
            </a:effectRef>
            <a:fontRef idx="minor">
              <a:schemeClr val="tx1"/>
            </a:fontRef>
          </p:style>
        </p:cxnSp>
      </p:grpSp>
      <p:grpSp>
        <p:nvGrpSpPr>
          <p:cNvPr id="18464" name="Group 55"/>
          <p:cNvGrpSpPr>
            <a:grpSpLocks/>
          </p:cNvGrpSpPr>
          <p:nvPr/>
        </p:nvGrpSpPr>
        <p:grpSpPr bwMode="auto">
          <a:xfrm rot="10800000">
            <a:off x="6870700" y="2638425"/>
            <a:ext cx="204788" cy="63500"/>
            <a:chOff x="5354726" y="2035534"/>
            <a:chExt cx="204826" cy="63928"/>
          </a:xfrm>
        </p:grpSpPr>
        <p:cxnSp>
          <p:nvCxnSpPr>
            <p:cNvPr id="142" name="Straight Connector 56"/>
            <p:cNvCxnSpPr>
              <a:cxnSpLocks noChangeShapeType="1"/>
            </p:cNvCxnSpPr>
            <p:nvPr/>
          </p:nvCxnSpPr>
          <p:spPr bwMode="auto">
            <a:xfrm>
              <a:off x="5354726" y="2099462"/>
              <a:ext cx="204826" cy="0"/>
            </a:xfrm>
            <a:prstGeom prst="line">
              <a:avLst/>
            </a:prstGeom>
            <a:ln>
              <a:headEnd/>
              <a:tailEnd/>
            </a:ln>
          </p:spPr>
          <p:style>
            <a:lnRef idx="3">
              <a:schemeClr val="accent4"/>
            </a:lnRef>
            <a:fillRef idx="0">
              <a:schemeClr val="accent4"/>
            </a:fillRef>
            <a:effectRef idx="2">
              <a:schemeClr val="accent4"/>
            </a:effectRef>
            <a:fontRef idx="minor">
              <a:schemeClr val="tx1"/>
            </a:fontRef>
          </p:style>
        </p:cxnSp>
        <p:cxnSp>
          <p:nvCxnSpPr>
            <p:cNvPr id="143" name="Straight Connector 57"/>
            <p:cNvCxnSpPr>
              <a:cxnSpLocks noChangeShapeType="1"/>
            </p:cNvCxnSpPr>
            <p:nvPr/>
          </p:nvCxnSpPr>
          <p:spPr bwMode="auto">
            <a:xfrm flipH="1" flipV="1">
              <a:off x="5419826" y="2062703"/>
              <a:ext cx="0" cy="59134"/>
            </a:xfrm>
            <a:prstGeom prst="line">
              <a:avLst/>
            </a:prstGeom>
            <a:ln>
              <a:headEnd/>
              <a:tailEnd/>
            </a:ln>
          </p:spPr>
          <p:style>
            <a:lnRef idx="3">
              <a:schemeClr val="accent4"/>
            </a:lnRef>
            <a:fillRef idx="0">
              <a:schemeClr val="accent4"/>
            </a:fillRef>
            <a:effectRef idx="2">
              <a:schemeClr val="accent4"/>
            </a:effectRef>
            <a:fontRef idx="minor">
              <a:schemeClr val="tx1"/>
            </a:fontRef>
          </p:style>
        </p:cxnSp>
      </p:grpSp>
      <p:cxnSp>
        <p:nvCxnSpPr>
          <p:cNvPr id="144" name="Straight Arrow Connector 143"/>
          <p:cNvCxnSpPr/>
          <p:nvPr/>
        </p:nvCxnSpPr>
        <p:spPr bwMode="auto">
          <a:xfrm>
            <a:off x="7023100" y="2478088"/>
            <a:ext cx="1588" cy="127000"/>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cxnSp>
        <p:nvCxnSpPr>
          <p:cNvPr id="145" name="Straight Arrow Connector 144"/>
          <p:cNvCxnSpPr/>
          <p:nvPr/>
        </p:nvCxnSpPr>
        <p:spPr bwMode="auto">
          <a:xfrm>
            <a:off x="7018338" y="1911351"/>
            <a:ext cx="0" cy="169863"/>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sp>
        <p:nvSpPr>
          <p:cNvPr id="2" name="Title 1"/>
          <p:cNvSpPr>
            <a:spLocks noGrp="1"/>
          </p:cNvSpPr>
          <p:nvPr>
            <p:ph type="title"/>
          </p:nvPr>
        </p:nvSpPr>
        <p:spPr/>
        <p:txBody>
          <a:bodyPr/>
          <a:lstStyle/>
          <a:p>
            <a:pPr>
              <a:defRPr/>
            </a:pPr>
            <a:r>
              <a:rPr lang="en-US" dirty="0"/>
              <a:t>Reciprocating Compressor Parts</a:t>
            </a:r>
          </a:p>
        </p:txBody>
      </p:sp>
      <p:sp>
        <p:nvSpPr>
          <p:cNvPr id="18468" name="TextBox 67"/>
          <p:cNvSpPr txBox="1">
            <a:spLocks noChangeArrowheads="1"/>
          </p:cNvSpPr>
          <p:nvPr/>
        </p:nvSpPr>
        <p:spPr bwMode="auto">
          <a:xfrm>
            <a:off x="2376488" y="3751263"/>
            <a:ext cx="1674812" cy="461962"/>
          </a:xfrm>
          <a:prstGeom prst="rect">
            <a:avLst/>
          </a:prstGeom>
          <a:noFill/>
          <a:ln w="9525">
            <a:noFill/>
            <a:miter lim="800000"/>
            <a:headEnd/>
            <a:tailEnd/>
          </a:ln>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a:ln>
                  <a:noFill/>
                </a:ln>
                <a:solidFill>
                  <a:srgbClr val="000000"/>
                </a:solidFill>
                <a:effectLst/>
                <a:uLnTx/>
                <a:uFillTx/>
                <a:latin typeface="Arial" charset="0"/>
                <a:ea typeface="+mn-ea"/>
                <a:cs typeface="+mn-cs"/>
              </a:rPr>
              <a:t>Crosshead</a:t>
            </a:r>
          </a:p>
        </p:txBody>
      </p:sp>
      <p:sp>
        <p:nvSpPr>
          <p:cNvPr id="18469" name="TextBox 80"/>
          <p:cNvSpPr txBox="1">
            <a:spLocks noChangeArrowheads="1"/>
          </p:cNvSpPr>
          <p:nvPr/>
        </p:nvSpPr>
        <p:spPr bwMode="auto">
          <a:xfrm>
            <a:off x="4195764" y="3379789"/>
            <a:ext cx="1425575" cy="708025"/>
          </a:xfrm>
          <a:prstGeom prst="rect">
            <a:avLst/>
          </a:prstGeom>
          <a:noFill/>
          <a:ln w="9525">
            <a:noFill/>
            <a:miter lim="800000"/>
            <a:headEnd/>
            <a:tailEnd/>
          </a:ln>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a:ln>
                  <a:noFill/>
                </a:ln>
                <a:solidFill>
                  <a:srgbClr val="000000"/>
                </a:solidFill>
                <a:effectLst/>
                <a:uLnTx/>
                <a:uFillTx/>
                <a:latin typeface="Arial" charset="0"/>
                <a:ea typeface="+mn-ea"/>
                <a:cs typeface="+mn-cs"/>
              </a:rPr>
              <a:t>Crosshead</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a:ln>
                  <a:noFill/>
                </a:ln>
                <a:solidFill>
                  <a:srgbClr val="000000"/>
                </a:solidFill>
                <a:effectLst/>
                <a:uLnTx/>
                <a:uFillTx/>
                <a:latin typeface="Arial" charset="0"/>
                <a:ea typeface="+mn-ea"/>
                <a:cs typeface="+mn-cs"/>
              </a:rPr>
              <a:t>shoe</a:t>
            </a:r>
          </a:p>
        </p:txBody>
      </p:sp>
      <p:sp>
        <p:nvSpPr>
          <p:cNvPr id="18470" name="TextBox 91"/>
          <p:cNvSpPr txBox="1">
            <a:spLocks noChangeArrowheads="1"/>
          </p:cNvSpPr>
          <p:nvPr/>
        </p:nvSpPr>
        <p:spPr bwMode="auto">
          <a:xfrm>
            <a:off x="2987676" y="1200150"/>
            <a:ext cx="1839913" cy="400050"/>
          </a:xfrm>
          <a:prstGeom prst="rect">
            <a:avLst/>
          </a:prstGeom>
          <a:noFill/>
          <a:ln w="9525">
            <a:noFill/>
            <a:miter lim="800000"/>
            <a:headEnd/>
            <a:tailEnd/>
          </a:ln>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a:ln>
                  <a:noFill/>
                </a:ln>
                <a:solidFill>
                  <a:srgbClr val="000000"/>
                </a:solidFill>
                <a:effectLst/>
                <a:uLnTx/>
                <a:uFillTx/>
                <a:latin typeface="Arial" charset="0"/>
                <a:ea typeface="+mn-ea"/>
                <a:cs typeface="+mn-cs"/>
              </a:rPr>
              <a:t>Crosshead pin</a:t>
            </a:r>
          </a:p>
        </p:txBody>
      </p:sp>
      <p:pic>
        <p:nvPicPr>
          <p:cNvPr id="18471" name="Picture 2" descr="http://www.compressor-valve.com/images/cross2.png"/>
          <p:cNvPicPr>
            <a:picLocks noChangeAspect="1" noChangeArrowheads="1"/>
          </p:cNvPicPr>
          <p:nvPr/>
        </p:nvPicPr>
        <p:blipFill>
          <a:blip r:embed="rId3" cstate="print"/>
          <a:srcRect/>
          <a:stretch>
            <a:fillRect/>
          </a:stretch>
        </p:blipFill>
        <p:spPr bwMode="auto">
          <a:xfrm>
            <a:off x="5972175" y="4486275"/>
            <a:ext cx="2381250" cy="1905000"/>
          </a:xfrm>
          <a:prstGeom prst="rect">
            <a:avLst/>
          </a:prstGeom>
          <a:noFill/>
          <a:ln w="9525">
            <a:noFill/>
            <a:miter lim="800000"/>
            <a:headEnd/>
            <a:tailEnd/>
          </a:ln>
        </p:spPr>
      </p:pic>
      <p:pic>
        <p:nvPicPr>
          <p:cNvPr id="18472" name="Picture 4" descr="https://encrypted-tbn0.google.com/images?q=tbn:ANd9GcSwoxBsXadE5CRnPaiqxrIJ9h9_cdWEkff6hkKt8tZrQNtdWoVNig"/>
          <p:cNvPicPr>
            <a:picLocks noChangeAspect="1" noChangeArrowheads="1"/>
          </p:cNvPicPr>
          <p:nvPr/>
        </p:nvPicPr>
        <p:blipFill>
          <a:blip r:embed="rId4" cstate="print"/>
          <a:srcRect l="11101" t="1984" r="11917" b="2541"/>
          <a:stretch>
            <a:fillRect/>
          </a:stretch>
        </p:blipFill>
        <p:spPr bwMode="auto">
          <a:xfrm rot="5800185">
            <a:off x="8483601" y="3417889"/>
            <a:ext cx="1649413" cy="2046287"/>
          </a:xfrm>
          <a:prstGeom prst="rect">
            <a:avLst/>
          </a:prstGeom>
          <a:noFill/>
          <a:ln w="9525">
            <a:noFill/>
            <a:miter lim="800000"/>
            <a:headEnd/>
            <a:tailEnd/>
          </a:ln>
        </p:spPr>
      </p:pic>
      <p:cxnSp>
        <p:nvCxnSpPr>
          <p:cNvPr id="18473" name="Straight Arrow Connector 146"/>
          <p:cNvCxnSpPr>
            <a:cxnSpLocks noChangeShapeType="1"/>
          </p:cNvCxnSpPr>
          <p:nvPr/>
        </p:nvCxnSpPr>
        <p:spPr bwMode="auto">
          <a:xfrm flipH="1">
            <a:off x="3851275" y="4224338"/>
            <a:ext cx="1588" cy="1452562"/>
          </a:xfrm>
          <a:prstGeom prst="straightConnector1">
            <a:avLst/>
          </a:prstGeom>
          <a:noFill/>
          <a:ln w="9525" algn="ctr">
            <a:solidFill>
              <a:schemeClr val="tx1"/>
            </a:solidFill>
            <a:round/>
            <a:headEnd/>
            <a:tailEnd type="arrow" w="med" len="med"/>
          </a:ln>
        </p:spPr>
      </p:cxnSp>
      <p:cxnSp>
        <p:nvCxnSpPr>
          <p:cNvPr id="18474" name="Straight Arrow Connector 148"/>
          <p:cNvCxnSpPr>
            <a:cxnSpLocks noChangeShapeType="1"/>
            <a:stCxn id="18469" idx="3"/>
          </p:cNvCxnSpPr>
          <p:nvPr/>
        </p:nvCxnSpPr>
        <p:spPr bwMode="auto">
          <a:xfrm>
            <a:off x="5621339" y="3733801"/>
            <a:ext cx="1400175" cy="968375"/>
          </a:xfrm>
          <a:prstGeom prst="straightConnector1">
            <a:avLst/>
          </a:prstGeom>
          <a:noFill/>
          <a:ln w="9525" algn="ctr">
            <a:solidFill>
              <a:schemeClr val="tx1"/>
            </a:solidFill>
            <a:round/>
            <a:headEnd/>
            <a:tailEnd type="arrow" w="med" len="med"/>
          </a:ln>
        </p:spPr>
      </p:cxnSp>
      <p:cxnSp>
        <p:nvCxnSpPr>
          <p:cNvPr id="18475" name="Straight Arrow Connector 151"/>
          <p:cNvCxnSpPr>
            <a:cxnSpLocks noChangeShapeType="1"/>
          </p:cNvCxnSpPr>
          <p:nvPr/>
        </p:nvCxnSpPr>
        <p:spPr bwMode="auto">
          <a:xfrm>
            <a:off x="5802313" y="3657601"/>
            <a:ext cx="2989262" cy="498475"/>
          </a:xfrm>
          <a:prstGeom prst="straightConnector1">
            <a:avLst/>
          </a:prstGeom>
          <a:noFill/>
          <a:ln w="9525" algn="ctr">
            <a:solidFill>
              <a:schemeClr val="tx1"/>
            </a:solidFill>
            <a:round/>
            <a:headEnd/>
            <a:tailEnd type="arrow" w="med" len="med"/>
          </a:ln>
        </p:spPr>
      </p:cxnSp>
      <p:cxnSp>
        <p:nvCxnSpPr>
          <p:cNvPr id="18476" name="Straight Arrow Connector 154"/>
          <p:cNvCxnSpPr>
            <a:cxnSpLocks noChangeShapeType="1"/>
          </p:cNvCxnSpPr>
          <p:nvPr/>
        </p:nvCxnSpPr>
        <p:spPr bwMode="auto">
          <a:xfrm>
            <a:off x="4016376" y="4103688"/>
            <a:ext cx="1960563" cy="1154112"/>
          </a:xfrm>
          <a:prstGeom prst="straightConnector1">
            <a:avLst/>
          </a:prstGeom>
          <a:noFill/>
          <a:ln w="9525" algn="ctr">
            <a:solidFill>
              <a:schemeClr val="tx1"/>
            </a:solidFill>
            <a:round/>
            <a:headEnd/>
            <a:tailEnd type="arrow" w="med" len="med"/>
          </a:ln>
        </p:spPr>
      </p:cxnSp>
      <p:sp>
        <p:nvSpPr>
          <p:cNvPr id="18477" name="TextBox 67"/>
          <p:cNvSpPr txBox="1">
            <a:spLocks noChangeArrowheads="1"/>
          </p:cNvSpPr>
          <p:nvPr/>
        </p:nvSpPr>
        <p:spPr bwMode="auto">
          <a:xfrm>
            <a:off x="2370139" y="3087689"/>
            <a:ext cx="1425575" cy="708025"/>
          </a:xfrm>
          <a:prstGeom prst="rect">
            <a:avLst/>
          </a:prstGeom>
          <a:noFill/>
          <a:ln w="9525">
            <a:noFill/>
            <a:miter lim="800000"/>
            <a:headEnd/>
            <a:tailEnd/>
          </a:ln>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a:ln>
                  <a:noFill/>
                </a:ln>
                <a:solidFill>
                  <a:srgbClr val="000000"/>
                </a:solidFill>
                <a:effectLst/>
                <a:uLnTx/>
                <a:uFillTx/>
                <a:latin typeface="Arial" charset="0"/>
                <a:ea typeface="+mn-ea"/>
                <a:cs typeface="+mn-cs"/>
              </a:rPr>
              <a:t>Crosshead</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a:ln>
                  <a:noFill/>
                </a:ln>
                <a:solidFill>
                  <a:srgbClr val="000000"/>
                </a:solidFill>
                <a:effectLst/>
                <a:uLnTx/>
                <a:uFillTx/>
                <a:latin typeface="Arial" charset="0"/>
                <a:ea typeface="+mn-ea"/>
                <a:cs typeface="+mn-cs"/>
              </a:rPr>
              <a:t>guide</a:t>
            </a:r>
          </a:p>
        </p:txBody>
      </p:sp>
      <p:cxnSp>
        <p:nvCxnSpPr>
          <p:cNvPr id="18478" name="Straight Arrow Connector 65"/>
          <p:cNvCxnSpPr>
            <a:cxnSpLocks noChangeShapeType="1"/>
          </p:cNvCxnSpPr>
          <p:nvPr/>
        </p:nvCxnSpPr>
        <p:spPr bwMode="auto">
          <a:xfrm flipV="1">
            <a:off x="3744914" y="2794001"/>
            <a:ext cx="274637" cy="373063"/>
          </a:xfrm>
          <a:prstGeom prst="straightConnector1">
            <a:avLst/>
          </a:prstGeom>
          <a:noFill/>
          <a:ln w="9525" algn="ctr">
            <a:solidFill>
              <a:schemeClr val="tx1"/>
            </a:solidFill>
            <a:round/>
            <a:headEnd/>
            <a:tailEnd type="arrow" w="med" len="med"/>
          </a:ln>
        </p:spPr>
      </p:cxnSp>
      <p:sp>
        <p:nvSpPr>
          <p:cNvPr id="81" name="Left Brace 80"/>
          <p:cNvSpPr/>
          <p:nvPr/>
        </p:nvSpPr>
        <p:spPr bwMode="auto">
          <a:xfrm>
            <a:off x="5986463" y="4702175"/>
            <a:ext cx="239712" cy="1416050"/>
          </a:xfrm>
          <a:prstGeom prst="leftBrac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a:ea typeface="+mn-ea"/>
              <a:cs typeface="+mn-cs"/>
            </a:endParaRPr>
          </a:p>
        </p:txBody>
      </p:sp>
      <p:sp>
        <p:nvSpPr>
          <p:cNvPr id="18480" name="Oval 83"/>
          <p:cNvSpPr>
            <a:spLocks noChangeArrowheads="1"/>
          </p:cNvSpPr>
          <p:nvPr/>
        </p:nvSpPr>
        <p:spPr bwMode="auto">
          <a:xfrm>
            <a:off x="3695701" y="5492751"/>
            <a:ext cx="366713" cy="377825"/>
          </a:xfrm>
          <a:prstGeom prst="ellipse">
            <a:avLst/>
          </a:prstGeom>
          <a:noFill/>
          <a:ln w="38100" algn="ctr">
            <a:solidFill>
              <a:schemeClr val="accent1"/>
            </a:solidFill>
            <a:round/>
            <a:headEnd/>
            <a:tailEnd/>
          </a:ln>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3" name="Oval 232"/>
          <p:cNvSpPr>
            <a:spLocks noChangeArrowheads="1"/>
          </p:cNvSpPr>
          <p:nvPr/>
        </p:nvSpPr>
        <p:spPr bwMode="auto">
          <a:xfrm>
            <a:off x="6200775" y="1133475"/>
            <a:ext cx="628650" cy="533400"/>
          </a:xfrm>
          <a:prstGeom prst="ellipse">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74" name="Rounded Rectangle 234"/>
          <p:cNvSpPr>
            <a:spLocks noChangeArrowheads="1"/>
          </p:cNvSpPr>
          <p:nvPr/>
        </p:nvSpPr>
        <p:spPr bwMode="auto">
          <a:xfrm>
            <a:off x="6446449" y="1666875"/>
            <a:ext cx="152400" cy="133350"/>
          </a:xfrm>
          <a:prstGeom prst="roundRect">
            <a:avLst>
              <a:gd name="adj" fmla="val 16667"/>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Arial"/>
                <a:ea typeface="+mn-ea"/>
                <a:cs typeface="+mn-cs"/>
              </a:rPr>
              <a:t>`</a:t>
            </a:r>
          </a:p>
        </p:txBody>
      </p:sp>
      <p:sp>
        <p:nvSpPr>
          <p:cNvPr id="75" name="Oval 232"/>
          <p:cNvSpPr>
            <a:spLocks noChangeArrowheads="1"/>
          </p:cNvSpPr>
          <p:nvPr/>
        </p:nvSpPr>
        <p:spPr bwMode="auto">
          <a:xfrm>
            <a:off x="6200775" y="3055299"/>
            <a:ext cx="628650" cy="533400"/>
          </a:xfrm>
          <a:prstGeom prst="ellipse">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76" name="Rounded Rectangle 234"/>
          <p:cNvSpPr>
            <a:spLocks noChangeArrowheads="1"/>
          </p:cNvSpPr>
          <p:nvPr/>
        </p:nvSpPr>
        <p:spPr bwMode="auto">
          <a:xfrm rot="10800000">
            <a:off x="6446449" y="2947457"/>
            <a:ext cx="152400" cy="133350"/>
          </a:xfrm>
          <a:prstGeom prst="roundRect">
            <a:avLst>
              <a:gd name="adj" fmla="val 16667"/>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Arial"/>
                <a:ea typeface="+mn-ea"/>
                <a:cs typeface="+mn-cs"/>
              </a:rPr>
              <a:t>`</a:t>
            </a:r>
          </a:p>
        </p:txBody>
      </p:sp>
      <p:grpSp>
        <p:nvGrpSpPr>
          <p:cNvPr id="18493" name="Group 78"/>
          <p:cNvGrpSpPr>
            <a:grpSpLocks/>
          </p:cNvGrpSpPr>
          <p:nvPr/>
        </p:nvGrpSpPr>
        <p:grpSpPr bwMode="auto">
          <a:xfrm rot="-639343">
            <a:off x="3411539" y="2249488"/>
            <a:ext cx="2581275" cy="285750"/>
            <a:chOff x="6197828" y="4502277"/>
            <a:chExt cx="2763778" cy="327895"/>
          </a:xfrm>
        </p:grpSpPr>
        <p:sp>
          <p:nvSpPr>
            <p:cNvPr id="78" name="Trapezoid 77"/>
            <p:cNvSpPr/>
            <p:nvPr/>
          </p:nvSpPr>
          <p:spPr bwMode="auto">
            <a:xfrm rot="5400000">
              <a:off x="6698750" y="3996024"/>
              <a:ext cx="320608" cy="1324097"/>
            </a:xfrm>
            <a:prstGeom prst="trapezoid">
              <a:avLst/>
            </a:prstGeom>
            <a:solidFill>
              <a:schemeClr val="accent1"/>
            </a:solidFill>
            <a:ln w="9525" cap="flat" cmpd="sng" algn="ctr">
              <a:solidFill>
                <a:schemeClr val="tx1"/>
              </a:solidFill>
              <a:prstDash val="solid"/>
              <a:round/>
              <a:headEnd type="none" w="med" len="med"/>
              <a:tailEnd type="none" w="med" len="med"/>
            </a:ln>
            <a:effectLst/>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9" name="Trapezoid 78"/>
            <p:cNvSpPr/>
            <p:nvPr/>
          </p:nvSpPr>
          <p:spPr bwMode="auto">
            <a:xfrm rot="16200000" flipH="1">
              <a:off x="8135280" y="4000238"/>
              <a:ext cx="320608" cy="1324098"/>
            </a:xfrm>
            <a:prstGeom prst="trapezoid">
              <a:avLst/>
            </a:prstGeom>
            <a:noFill/>
            <a:ln w="9525" cap="flat" cmpd="sng" algn="ctr">
              <a:noFill/>
              <a:prstDash val="solid"/>
              <a:round/>
              <a:headEnd type="none" w="med" len="med"/>
              <a:tailEnd type="none" w="med" len="med"/>
            </a:ln>
            <a:effectLst/>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mn-ea"/>
                <a:cs typeface="+mn-cs"/>
              </a:endParaRPr>
            </a:p>
          </p:txBody>
        </p:sp>
      </p:grpSp>
      <p:grpSp>
        <p:nvGrpSpPr>
          <p:cNvPr id="18494" name="Group 7"/>
          <p:cNvGrpSpPr>
            <a:grpSpLocks/>
          </p:cNvGrpSpPr>
          <p:nvPr/>
        </p:nvGrpSpPr>
        <p:grpSpPr bwMode="auto">
          <a:xfrm rot="-5724150">
            <a:off x="2735263" y="1900238"/>
            <a:ext cx="962025" cy="914400"/>
            <a:chOff x="1211283" y="1900052"/>
            <a:chExt cx="961901" cy="914400"/>
          </a:xfrm>
        </p:grpSpPr>
        <p:sp>
          <p:nvSpPr>
            <p:cNvPr id="10" name="Oval 5"/>
            <p:cNvSpPr>
              <a:spLocks noChangeArrowheads="1"/>
            </p:cNvSpPr>
            <p:nvPr/>
          </p:nvSpPr>
          <p:spPr bwMode="auto">
            <a:xfrm>
              <a:off x="1211283" y="1900052"/>
              <a:ext cx="961901" cy="914400"/>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30792" name="Oval 6"/>
            <p:cNvSpPr>
              <a:spLocks noChangeArrowheads="1"/>
            </p:cNvSpPr>
            <p:nvPr/>
          </p:nvSpPr>
          <p:spPr bwMode="auto">
            <a:xfrm>
              <a:off x="1264747" y="2354370"/>
              <a:ext cx="332509" cy="308758"/>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grpSp>
        <p:nvGrpSpPr>
          <p:cNvPr id="18495" name="Group 63"/>
          <p:cNvGrpSpPr>
            <a:grpSpLocks/>
          </p:cNvGrpSpPr>
          <p:nvPr/>
        </p:nvGrpSpPr>
        <p:grpSpPr bwMode="auto">
          <a:xfrm>
            <a:off x="4302126" y="2033588"/>
            <a:ext cx="2468563" cy="665162"/>
            <a:chOff x="2778557" y="2033626"/>
            <a:chExt cx="2468269" cy="664464"/>
          </a:xfrm>
        </p:grpSpPr>
        <p:grpSp>
          <p:nvGrpSpPr>
            <p:cNvPr id="18499" name="Group 38"/>
            <p:cNvGrpSpPr>
              <a:grpSpLocks/>
            </p:cNvGrpSpPr>
            <p:nvPr/>
          </p:nvGrpSpPr>
          <p:grpSpPr bwMode="auto">
            <a:xfrm>
              <a:off x="2778557" y="2033626"/>
              <a:ext cx="2451811" cy="664464"/>
              <a:chOff x="2778557" y="2033626"/>
              <a:chExt cx="2451811" cy="664464"/>
            </a:xfrm>
          </p:grpSpPr>
          <p:grpSp>
            <p:nvGrpSpPr>
              <p:cNvPr id="18503" name="Group 35"/>
              <p:cNvGrpSpPr>
                <a:grpSpLocks/>
              </p:cNvGrpSpPr>
              <p:nvPr/>
            </p:nvGrpSpPr>
            <p:grpSpPr bwMode="auto">
              <a:xfrm>
                <a:off x="2778557" y="2033626"/>
                <a:ext cx="2451811" cy="664464"/>
                <a:chOff x="2778557" y="2033626"/>
                <a:chExt cx="2451811" cy="664464"/>
              </a:xfrm>
            </p:grpSpPr>
            <p:grpSp>
              <p:nvGrpSpPr>
                <p:cNvPr id="18510" name="Group 27"/>
                <p:cNvGrpSpPr>
                  <a:grpSpLocks/>
                </p:cNvGrpSpPr>
                <p:nvPr/>
              </p:nvGrpSpPr>
              <p:grpSpPr bwMode="auto">
                <a:xfrm>
                  <a:off x="2778557" y="2033626"/>
                  <a:ext cx="482803" cy="664464"/>
                  <a:chOff x="2778557" y="2033626"/>
                  <a:chExt cx="482803" cy="664464"/>
                </a:xfrm>
              </p:grpSpPr>
              <p:grpSp>
                <p:nvGrpSpPr>
                  <p:cNvPr id="18517" name="Group 26"/>
                  <p:cNvGrpSpPr>
                    <a:grpSpLocks/>
                  </p:cNvGrpSpPr>
                  <p:nvPr/>
                </p:nvGrpSpPr>
                <p:grpSpPr bwMode="auto">
                  <a:xfrm>
                    <a:off x="2778557" y="2033626"/>
                    <a:ext cx="482803" cy="664464"/>
                    <a:chOff x="2778557" y="2033626"/>
                    <a:chExt cx="482803" cy="664464"/>
                  </a:xfrm>
                </p:grpSpPr>
                <p:sp>
                  <p:nvSpPr>
                    <p:cNvPr id="11" name="Rectangle 23"/>
                    <p:cNvSpPr>
                      <a:spLocks noChangeArrowheads="1"/>
                    </p:cNvSpPr>
                    <p:nvPr/>
                  </p:nvSpPr>
                  <p:spPr bwMode="auto">
                    <a:xfrm>
                      <a:off x="2904134" y="2106778"/>
                      <a:ext cx="256032" cy="519379"/>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12" name="Rectangle 24"/>
                    <p:cNvSpPr>
                      <a:spLocks noChangeArrowheads="1"/>
                    </p:cNvSpPr>
                    <p:nvPr/>
                  </p:nvSpPr>
                  <p:spPr bwMode="auto">
                    <a:xfrm>
                      <a:off x="2778557" y="2033626"/>
                      <a:ext cx="482803" cy="87782"/>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13" name="Rectangle 25"/>
                    <p:cNvSpPr>
                      <a:spLocks noChangeArrowheads="1"/>
                    </p:cNvSpPr>
                    <p:nvPr/>
                  </p:nvSpPr>
                  <p:spPr bwMode="auto">
                    <a:xfrm>
                      <a:off x="2778557" y="2610308"/>
                      <a:ext cx="482803" cy="87782"/>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sp>
                <p:nvSpPr>
                  <p:cNvPr id="14" name="Oval 12"/>
                  <p:cNvSpPr>
                    <a:spLocks noChangeArrowheads="1"/>
                  </p:cNvSpPr>
                  <p:nvPr/>
                </p:nvSpPr>
                <p:spPr bwMode="auto">
                  <a:xfrm>
                    <a:off x="2945081" y="2291938"/>
                    <a:ext cx="166254" cy="154379"/>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sp>
              <p:nvSpPr>
                <p:cNvPr id="30781" name="Rectangle 33"/>
                <p:cNvSpPr>
                  <a:spLocks noChangeArrowheads="1"/>
                </p:cNvSpPr>
                <p:nvPr/>
              </p:nvSpPr>
              <p:spPr bwMode="auto">
                <a:xfrm>
                  <a:off x="4740250" y="2128723"/>
                  <a:ext cx="453542" cy="497434"/>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30782" name="Rectangle 34"/>
                <p:cNvSpPr>
                  <a:spLocks noChangeArrowheads="1"/>
                </p:cNvSpPr>
                <p:nvPr/>
              </p:nvSpPr>
              <p:spPr bwMode="auto">
                <a:xfrm>
                  <a:off x="3160166" y="2333549"/>
                  <a:ext cx="2070202" cy="102412"/>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sp>
            <p:nvSpPr>
              <p:cNvPr id="30778" name="Rectangle 36"/>
              <p:cNvSpPr>
                <a:spLocks noChangeArrowheads="1"/>
              </p:cNvSpPr>
              <p:nvPr/>
            </p:nvSpPr>
            <p:spPr bwMode="auto">
              <a:xfrm>
                <a:off x="4886554" y="2136038"/>
                <a:ext cx="65836" cy="482803"/>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30779" name="Rectangle 37"/>
              <p:cNvSpPr>
                <a:spLocks noChangeArrowheads="1"/>
              </p:cNvSpPr>
              <p:nvPr/>
            </p:nvSpPr>
            <p:spPr bwMode="auto">
              <a:xfrm>
                <a:off x="5009694" y="2134823"/>
                <a:ext cx="65836" cy="482803"/>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sp>
          <p:nvSpPr>
            <p:cNvPr id="30776" name="Rectangle 39"/>
            <p:cNvSpPr>
              <a:spLocks noChangeArrowheads="1"/>
            </p:cNvSpPr>
            <p:nvPr/>
          </p:nvSpPr>
          <p:spPr bwMode="auto">
            <a:xfrm>
              <a:off x="5201107" y="2289658"/>
              <a:ext cx="45719" cy="190195"/>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cxnSp>
        <p:nvCxnSpPr>
          <p:cNvPr id="18496" name="Straight Arrow Connector 90"/>
          <p:cNvCxnSpPr>
            <a:cxnSpLocks noChangeShapeType="1"/>
          </p:cNvCxnSpPr>
          <p:nvPr/>
        </p:nvCxnSpPr>
        <p:spPr bwMode="auto">
          <a:xfrm>
            <a:off x="4376738" y="1619251"/>
            <a:ext cx="163512" cy="709613"/>
          </a:xfrm>
          <a:prstGeom prst="straightConnector1">
            <a:avLst/>
          </a:prstGeom>
          <a:noFill/>
          <a:ln w="9525" algn="ctr">
            <a:solidFill>
              <a:schemeClr val="tx1"/>
            </a:solidFill>
            <a:round/>
            <a:headEnd/>
            <a:tailEnd type="arrow" w="med" len="med"/>
          </a:ln>
        </p:spPr>
      </p:cxnSp>
      <p:cxnSp>
        <p:nvCxnSpPr>
          <p:cNvPr id="18497" name="Straight Arrow Connector 65"/>
          <p:cNvCxnSpPr>
            <a:cxnSpLocks noChangeShapeType="1"/>
          </p:cNvCxnSpPr>
          <p:nvPr/>
        </p:nvCxnSpPr>
        <p:spPr bwMode="auto">
          <a:xfrm flipV="1">
            <a:off x="3875089" y="2489201"/>
            <a:ext cx="623887" cy="1331913"/>
          </a:xfrm>
          <a:prstGeom prst="straightConnector1">
            <a:avLst/>
          </a:prstGeom>
          <a:noFill/>
          <a:ln w="9525" algn="ctr">
            <a:solidFill>
              <a:schemeClr val="tx1"/>
            </a:solidFill>
            <a:round/>
            <a:headEnd/>
            <a:tailEnd type="arrow" w="med" len="med"/>
          </a:ln>
        </p:spPr>
      </p:cxnSp>
      <p:cxnSp>
        <p:nvCxnSpPr>
          <p:cNvPr id="18498" name="Straight Arrow Connector 69"/>
          <p:cNvCxnSpPr>
            <a:cxnSpLocks noChangeShapeType="1"/>
          </p:cNvCxnSpPr>
          <p:nvPr/>
        </p:nvCxnSpPr>
        <p:spPr bwMode="auto">
          <a:xfrm flipH="1" flipV="1">
            <a:off x="4664075" y="2654301"/>
            <a:ext cx="374650" cy="760413"/>
          </a:xfrm>
          <a:prstGeom prst="straightConnector1">
            <a:avLst/>
          </a:prstGeom>
          <a:noFill/>
          <a:ln w="9525" algn="ctr">
            <a:solidFill>
              <a:schemeClr val="tx1"/>
            </a:solidFill>
            <a:round/>
            <a:headEnd/>
            <a:tailEnd type="arrow" w="med" len="med"/>
          </a:ln>
        </p:spPr>
      </p:cxnSp>
    </p:spTree>
    <p:extLst>
      <p:ext uri="{BB962C8B-B14F-4D97-AF65-F5344CB8AC3E}">
        <p14:creationId xmlns:p14="http://schemas.microsoft.com/office/powerpoint/2010/main" val="2101356250"/>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bwMode="auto">
          <a:xfrm>
            <a:off x="2473326" y="1804988"/>
            <a:ext cx="1331913" cy="1104900"/>
          </a:xfrm>
          <a:prstGeom prst="rect">
            <a:avLst/>
          </a:prstGeom>
          <a:ln>
            <a:solidFill>
              <a:schemeClr val="bg2"/>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a:ea typeface="+mn-ea"/>
              <a:cs typeface="+mn-cs"/>
            </a:endParaRPr>
          </a:p>
        </p:txBody>
      </p:sp>
      <p:sp>
        <p:nvSpPr>
          <p:cNvPr id="29" name="Rectangle 28"/>
          <p:cNvSpPr/>
          <p:nvPr/>
        </p:nvSpPr>
        <p:spPr bwMode="auto">
          <a:xfrm>
            <a:off x="3813176" y="1806575"/>
            <a:ext cx="1331913" cy="1104900"/>
          </a:xfrm>
          <a:prstGeom prst="rect">
            <a:avLst/>
          </a:prstGeom>
          <a:ln>
            <a:solidFill>
              <a:schemeClr val="bg2"/>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a:ea typeface="+mn-ea"/>
              <a:cs typeface="+mn-cs"/>
            </a:endParaRPr>
          </a:p>
        </p:txBody>
      </p:sp>
      <p:sp>
        <p:nvSpPr>
          <p:cNvPr id="2" name="Title 1"/>
          <p:cNvSpPr>
            <a:spLocks noGrp="1"/>
          </p:cNvSpPr>
          <p:nvPr>
            <p:ph type="title"/>
          </p:nvPr>
        </p:nvSpPr>
        <p:spPr/>
        <p:txBody>
          <a:bodyPr/>
          <a:lstStyle/>
          <a:p>
            <a:pPr>
              <a:defRPr/>
            </a:pPr>
            <a:r>
              <a:rPr lang="en-US" dirty="0"/>
              <a:t>Reciprocating Compressor Parts</a:t>
            </a:r>
          </a:p>
        </p:txBody>
      </p:sp>
      <p:sp>
        <p:nvSpPr>
          <p:cNvPr id="31" name="Rectangle 30"/>
          <p:cNvSpPr/>
          <p:nvPr/>
        </p:nvSpPr>
        <p:spPr bwMode="auto">
          <a:xfrm>
            <a:off x="5143501" y="1804988"/>
            <a:ext cx="652463" cy="1104900"/>
          </a:xfrm>
          <a:prstGeom prst="rect">
            <a:avLst/>
          </a:prstGeom>
          <a:ln>
            <a:solidFill>
              <a:schemeClr val="bg2"/>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a:ea typeface="+mn-ea"/>
              <a:cs typeface="+mn-cs"/>
            </a:endParaRPr>
          </a:p>
        </p:txBody>
      </p:sp>
      <p:sp>
        <p:nvSpPr>
          <p:cNvPr id="32" name="Rectangle 31"/>
          <p:cNvSpPr/>
          <p:nvPr/>
        </p:nvSpPr>
        <p:spPr bwMode="auto">
          <a:xfrm>
            <a:off x="5794376" y="1804988"/>
            <a:ext cx="1331913" cy="1104900"/>
          </a:xfrm>
          <a:prstGeom prst="rect">
            <a:avLst/>
          </a:prstGeom>
          <a:ln>
            <a:solidFill>
              <a:schemeClr val="bg2"/>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a:ea typeface="+mn-ea"/>
              <a:cs typeface="+mn-cs"/>
            </a:endParaRPr>
          </a:p>
        </p:txBody>
      </p:sp>
      <p:sp>
        <p:nvSpPr>
          <p:cNvPr id="31753" name="Rectangle 32"/>
          <p:cNvSpPr>
            <a:spLocks noChangeArrowheads="1"/>
          </p:cNvSpPr>
          <p:nvPr/>
        </p:nvSpPr>
        <p:spPr bwMode="auto">
          <a:xfrm>
            <a:off x="5803900" y="2128839"/>
            <a:ext cx="1316038" cy="504825"/>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31755" name="Rounded Rectangle 40"/>
          <p:cNvSpPr>
            <a:spLocks noChangeArrowheads="1"/>
          </p:cNvSpPr>
          <p:nvPr/>
        </p:nvSpPr>
        <p:spPr bwMode="auto">
          <a:xfrm>
            <a:off x="7127876" y="2011363"/>
            <a:ext cx="73025" cy="723900"/>
          </a:xfrm>
          <a:prstGeom prst="roundRect">
            <a:avLst>
              <a:gd name="adj" fmla="val 16667"/>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nvGrpSpPr>
          <p:cNvPr id="19469" name="Group 52"/>
          <p:cNvGrpSpPr>
            <a:grpSpLocks/>
          </p:cNvGrpSpPr>
          <p:nvPr/>
        </p:nvGrpSpPr>
        <p:grpSpPr bwMode="auto">
          <a:xfrm rot="10800000">
            <a:off x="5862639" y="2133600"/>
            <a:ext cx="204787" cy="63500"/>
            <a:chOff x="5354726" y="2035534"/>
            <a:chExt cx="204826" cy="63928"/>
          </a:xfrm>
        </p:grpSpPr>
        <p:cxnSp>
          <p:nvCxnSpPr>
            <p:cNvPr id="26647" name="Straight Connector 53"/>
            <p:cNvCxnSpPr>
              <a:cxnSpLocks noChangeShapeType="1"/>
            </p:cNvCxnSpPr>
            <p:nvPr/>
          </p:nvCxnSpPr>
          <p:spPr bwMode="auto">
            <a:xfrm>
              <a:off x="5354726" y="2099462"/>
              <a:ext cx="204826" cy="0"/>
            </a:xfrm>
            <a:prstGeom prst="line">
              <a:avLst/>
            </a:prstGeom>
            <a:ln>
              <a:headEnd/>
              <a:tailEnd/>
            </a:ln>
          </p:spPr>
          <p:style>
            <a:lnRef idx="3">
              <a:schemeClr val="accent4"/>
            </a:lnRef>
            <a:fillRef idx="0">
              <a:schemeClr val="accent4"/>
            </a:fillRef>
            <a:effectRef idx="2">
              <a:schemeClr val="accent4"/>
            </a:effectRef>
            <a:fontRef idx="minor">
              <a:schemeClr val="tx1"/>
            </a:fontRef>
          </p:style>
        </p:cxnSp>
        <p:cxnSp>
          <p:nvCxnSpPr>
            <p:cNvPr id="26648" name="Straight Connector 54"/>
            <p:cNvCxnSpPr>
              <a:cxnSpLocks noChangeShapeType="1"/>
            </p:cNvCxnSpPr>
            <p:nvPr/>
          </p:nvCxnSpPr>
          <p:spPr bwMode="auto">
            <a:xfrm flipH="1" flipV="1">
              <a:off x="5419825" y="2078685"/>
              <a:ext cx="0" cy="59134"/>
            </a:xfrm>
            <a:prstGeom prst="line">
              <a:avLst/>
            </a:prstGeom>
            <a:ln>
              <a:headEnd/>
              <a:tailEnd/>
            </a:ln>
          </p:spPr>
          <p:style>
            <a:lnRef idx="3">
              <a:schemeClr val="accent4"/>
            </a:lnRef>
            <a:fillRef idx="0">
              <a:schemeClr val="accent4"/>
            </a:fillRef>
            <a:effectRef idx="2">
              <a:schemeClr val="accent4"/>
            </a:effectRef>
            <a:fontRef idx="minor">
              <a:schemeClr val="tx1"/>
            </a:fontRef>
          </p:style>
        </p:cxnSp>
      </p:grpSp>
      <p:grpSp>
        <p:nvGrpSpPr>
          <p:cNvPr id="19470" name="Group 55"/>
          <p:cNvGrpSpPr>
            <a:grpSpLocks/>
          </p:cNvGrpSpPr>
          <p:nvPr/>
        </p:nvGrpSpPr>
        <p:grpSpPr bwMode="auto">
          <a:xfrm rot="10800000">
            <a:off x="5895975" y="2643188"/>
            <a:ext cx="204788" cy="63500"/>
            <a:chOff x="5354726" y="2035534"/>
            <a:chExt cx="204826" cy="63928"/>
          </a:xfrm>
        </p:grpSpPr>
        <p:cxnSp>
          <p:nvCxnSpPr>
            <p:cNvPr id="26645" name="Straight Connector 56"/>
            <p:cNvCxnSpPr>
              <a:cxnSpLocks noChangeShapeType="1"/>
            </p:cNvCxnSpPr>
            <p:nvPr/>
          </p:nvCxnSpPr>
          <p:spPr bwMode="auto">
            <a:xfrm>
              <a:off x="5354726" y="2099462"/>
              <a:ext cx="204826" cy="0"/>
            </a:xfrm>
            <a:prstGeom prst="line">
              <a:avLst/>
            </a:prstGeom>
            <a:ln>
              <a:headEnd/>
              <a:tailEnd/>
            </a:ln>
          </p:spPr>
          <p:style>
            <a:lnRef idx="3">
              <a:schemeClr val="accent4"/>
            </a:lnRef>
            <a:fillRef idx="0">
              <a:schemeClr val="accent4"/>
            </a:fillRef>
            <a:effectRef idx="2">
              <a:schemeClr val="accent4"/>
            </a:effectRef>
            <a:fontRef idx="minor">
              <a:schemeClr val="tx1"/>
            </a:fontRef>
          </p:style>
        </p:cxnSp>
        <p:cxnSp>
          <p:nvCxnSpPr>
            <p:cNvPr id="26646" name="Straight Connector 57"/>
            <p:cNvCxnSpPr>
              <a:cxnSpLocks noChangeShapeType="1"/>
            </p:cNvCxnSpPr>
            <p:nvPr/>
          </p:nvCxnSpPr>
          <p:spPr bwMode="auto">
            <a:xfrm flipH="1" flipV="1">
              <a:off x="5419826" y="2062704"/>
              <a:ext cx="0" cy="59133"/>
            </a:xfrm>
            <a:prstGeom prst="line">
              <a:avLst/>
            </a:prstGeom>
            <a:ln>
              <a:headEnd/>
              <a:tailEnd/>
            </a:ln>
          </p:spPr>
          <p:style>
            <a:lnRef idx="3">
              <a:schemeClr val="accent4"/>
            </a:lnRef>
            <a:fillRef idx="0">
              <a:schemeClr val="accent4"/>
            </a:fillRef>
            <a:effectRef idx="2">
              <a:schemeClr val="accent4"/>
            </a:effectRef>
            <a:fontRef idx="minor">
              <a:schemeClr val="tx1"/>
            </a:fontRef>
          </p:style>
        </p:cxnSp>
      </p:grpSp>
      <p:sp>
        <p:nvSpPr>
          <p:cNvPr id="3" name="Rectangle 61"/>
          <p:cNvSpPr>
            <a:spLocks noChangeArrowheads="1"/>
          </p:cNvSpPr>
          <p:nvPr/>
        </p:nvSpPr>
        <p:spPr bwMode="auto">
          <a:xfrm>
            <a:off x="5648325" y="2179638"/>
            <a:ext cx="146050" cy="146050"/>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31759" name="Rectangle 62"/>
          <p:cNvSpPr>
            <a:spLocks noChangeArrowheads="1"/>
          </p:cNvSpPr>
          <p:nvPr/>
        </p:nvSpPr>
        <p:spPr bwMode="auto">
          <a:xfrm>
            <a:off x="5645150" y="2438400"/>
            <a:ext cx="146050" cy="146050"/>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cxnSp>
        <p:nvCxnSpPr>
          <p:cNvPr id="56" name="Straight Arrow Connector 55"/>
          <p:cNvCxnSpPr/>
          <p:nvPr/>
        </p:nvCxnSpPr>
        <p:spPr bwMode="auto">
          <a:xfrm>
            <a:off x="5910263" y="2478088"/>
            <a:ext cx="0" cy="165100"/>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cxnSp>
        <p:nvCxnSpPr>
          <p:cNvPr id="57" name="Straight Arrow Connector 56"/>
          <p:cNvCxnSpPr/>
          <p:nvPr/>
        </p:nvCxnSpPr>
        <p:spPr bwMode="auto">
          <a:xfrm>
            <a:off x="5908675" y="1944688"/>
            <a:ext cx="0" cy="146050"/>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sp>
        <p:nvSpPr>
          <p:cNvPr id="71" name="Rectangle 70"/>
          <p:cNvSpPr/>
          <p:nvPr/>
        </p:nvSpPr>
        <p:spPr bwMode="auto">
          <a:xfrm>
            <a:off x="3813176" y="1800226"/>
            <a:ext cx="1331913" cy="219075"/>
          </a:xfrm>
          <a:prstGeom prst="rect">
            <a:avLst/>
          </a:prstGeom>
          <a:ln>
            <a:solidFill>
              <a:schemeClr val="bg2"/>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a:ea typeface="+mn-ea"/>
              <a:cs typeface="+mn-cs"/>
            </a:endParaRPr>
          </a:p>
        </p:txBody>
      </p:sp>
      <p:sp>
        <p:nvSpPr>
          <p:cNvPr id="72" name="Rectangle 71"/>
          <p:cNvSpPr/>
          <p:nvPr/>
        </p:nvSpPr>
        <p:spPr bwMode="auto">
          <a:xfrm>
            <a:off x="3813176" y="2705101"/>
            <a:ext cx="1331913" cy="219075"/>
          </a:xfrm>
          <a:prstGeom prst="rect">
            <a:avLst/>
          </a:prstGeom>
          <a:ln>
            <a:solidFill>
              <a:schemeClr val="bg2"/>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a:ea typeface="+mn-ea"/>
              <a:cs typeface="+mn-cs"/>
            </a:endParaRPr>
          </a:p>
        </p:txBody>
      </p:sp>
      <p:sp>
        <p:nvSpPr>
          <p:cNvPr id="31764" name="Rectangle 61"/>
          <p:cNvSpPr>
            <a:spLocks noChangeArrowheads="1"/>
          </p:cNvSpPr>
          <p:nvPr/>
        </p:nvSpPr>
        <p:spPr bwMode="auto">
          <a:xfrm>
            <a:off x="5153025" y="2179638"/>
            <a:ext cx="146050" cy="146050"/>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31765" name="Rectangle 62"/>
          <p:cNvSpPr>
            <a:spLocks noChangeArrowheads="1"/>
          </p:cNvSpPr>
          <p:nvPr/>
        </p:nvSpPr>
        <p:spPr bwMode="auto">
          <a:xfrm>
            <a:off x="5149850" y="2438400"/>
            <a:ext cx="146050" cy="146050"/>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nvGrpSpPr>
          <p:cNvPr id="19487" name="Group 52"/>
          <p:cNvGrpSpPr>
            <a:grpSpLocks/>
          </p:cNvGrpSpPr>
          <p:nvPr/>
        </p:nvGrpSpPr>
        <p:grpSpPr bwMode="auto">
          <a:xfrm rot="10800000">
            <a:off x="6867525" y="2133600"/>
            <a:ext cx="204788" cy="63500"/>
            <a:chOff x="5354726" y="2035534"/>
            <a:chExt cx="204826" cy="63928"/>
          </a:xfrm>
        </p:grpSpPr>
        <p:cxnSp>
          <p:nvCxnSpPr>
            <p:cNvPr id="83" name="Straight Connector 53"/>
            <p:cNvCxnSpPr>
              <a:cxnSpLocks noChangeShapeType="1"/>
            </p:cNvCxnSpPr>
            <p:nvPr/>
          </p:nvCxnSpPr>
          <p:spPr bwMode="auto">
            <a:xfrm>
              <a:off x="5354726" y="2099462"/>
              <a:ext cx="204826" cy="0"/>
            </a:xfrm>
            <a:prstGeom prst="line">
              <a:avLst/>
            </a:prstGeom>
            <a:ln>
              <a:headEnd/>
              <a:tailEnd/>
            </a:ln>
          </p:spPr>
          <p:style>
            <a:lnRef idx="3">
              <a:schemeClr val="accent4"/>
            </a:lnRef>
            <a:fillRef idx="0">
              <a:schemeClr val="accent4"/>
            </a:fillRef>
            <a:effectRef idx="2">
              <a:schemeClr val="accent4"/>
            </a:effectRef>
            <a:fontRef idx="minor">
              <a:schemeClr val="tx1"/>
            </a:fontRef>
          </p:style>
        </p:cxnSp>
        <p:cxnSp>
          <p:nvCxnSpPr>
            <p:cNvPr id="84" name="Straight Connector 54"/>
            <p:cNvCxnSpPr>
              <a:cxnSpLocks noChangeShapeType="1"/>
            </p:cNvCxnSpPr>
            <p:nvPr/>
          </p:nvCxnSpPr>
          <p:spPr bwMode="auto">
            <a:xfrm flipH="1" flipV="1">
              <a:off x="5419826" y="2062703"/>
              <a:ext cx="0" cy="59134"/>
            </a:xfrm>
            <a:prstGeom prst="line">
              <a:avLst/>
            </a:prstGeom>
            <a:ln>
              <a:headEnd/>
              <a:tailEnd/>
            </a:ln>
          </p:spPr>
          <p:style>
            <a:lnRef idx="3">
              <a:schemeClr val="accent4"/>
            </a:lnRef>
            <a:fillRef idx="0">
              <a:schemeClr val="accent4"/>
            </a:fillRef>
            <a:effectRef idx="2">
              <a:schemeClr val="accent4"/>
            </a:effectRef>
            <a:fontRef idx="minor">
              <a:schemeClr val="tx1"/>
            </a:fontRef>
          </p:style>
        </p:cxnSp>
      </p:grpSp>
      <p:grpSp>
        <p:nvGrpSpPr>
          <p:cNvPr id="19488" name="Group 55"/>
          <p:cNvGrpSpPr>
            <a:grpSpLocks/>
          </p:cNvGrpSpPr>
          <p:nvPr/>
        </p:nvGrpSpPr>
        <p:grpSpPr bwMode="auto">
          <a:xfrm rot="10800000">
            <a:off x="6870700" y="2638425"/>
            <a:ext cx="204788" cy="63500"/>
            <a:chOff x="5354726" y="2035534"/>
            <a:chExt cx="204826" cy="63928"/>
          </a:xfrm>
        </p:grpSpPr>
        <p:cxnSp>
          <p:nvCxnSpPr>
            <p:cNvPr id="86" name="Straight Connector 56"/>
            <p:cNvCxnSpPr>
              <a:cxnSpLocks noChangeShapeType="1"/>
            </p:cNvCxnSpPr>
            <p:nvPr/>
          </p:nvCxnSpPr>
          <p:spPr bwMode="auto">
            <a:xfrm>
              <a:off x="5354726" y="2099462"/>
              <a:ext cx="204826" cy="0"/>
            </a:xfrm>
            <a:prstGeom prst="line">
              <a:avLst/>
            </a:prstGeom>
            <a:ln>
              <a:headEnd/>
              <a:tailEnd/>
            </a:ln>
          </p:spPr>
          <p:style>
            <a:lnRef idx="3">
              <a:schemeClr val="accent4"/>
            </a:lnRef>
            <a:fillRef idx="0">
              <a:schemeClr val="accent4"/>
            </a:fillRef>
            <a:effectRef idx="2">
              <a:schemeClr val="accent4"/>
            </a:effectRef>
            <a:fontRef idx="minor">
              <a:schemeClr val="tx1"/>
            </a:fontRef>
          </p:style>
        </p:cxnSp>
        <p:cxnSp>
          <p:nvCxnSpPr>
            <p:cNvPr id="87" name="Straight Connector 57"/>
            <p:cNvCxnSpPr>
              <a:cxnSpLocks noChangeShapeType="1"/>
            </p:cNvCxnSpPr>
            <p:nvPr/>
          </p:nvCxnSpPr>
          <p:spPr bwMode="auto">
            <a:xfrm flipH="1" flipV="1">
              <a:off x="5419826" y="2062703"/>
              <a:ext cx="0" cy="59134"/>
            </a:xfrm>
            <a:prstGeom prst="line">
              <a:avLst/>
            </a:prstGeom>
            <a:ln>
              <a:headEnd/>
              <a:tailEnd/>
            </a:ln>
          </p:spPr>
          <p:style>
            <a:lnRef idx="3">
              <a:schemeClr val="accent4"/>
            </a:lnRef>
            <a:fillRef idx="0">
              <a:schemeClr val="accent4"/>
            </a:fillRef>
            <a:effectRef idx="2">
              <a:schemeClr val="accent4"/>
            </a:effectRef>
            <a:fontRef idx="minor">
              <a:schemeClr val="tx1"/>
            </a:fontRef>
          </p:style>
        </p:cxnSp>
      </p:grpSp>
      <p:cxnSp>
        <p:nvCxnSpPr>
          <p:cNvPr id="88" name="Straight Arrow Connector 87"/>
          <p:cNvCxnSpPr/>
          <p:nvPr/>
        </p:nvCxnSpPr>
        <p:spPr bwMode="auto">
          <a:xfrm>
            <a:off x="7023100" y="2478088"/>
            <a:ext cx="1588" cy="127000"/>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cxnSp>
        <p:nvCxnSpPr>
          <p:cNvPr id="89" name="Straight Arrow Connector 88"/>
          <p:cNvCxnSpPr/>
          <p:nvPr/>
        </p:nvCxnSpPr>
        <p:spPr bwMode="auto">
          <a:xfrm>
            <a:off x="7018338" y="1911351"/>
            <a:ext cx="0" cy="169863"/>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cxnSp>
        <p:nvCxnSpPr>
          <p:cNvPr id="19491" name="Straight Arrow Connector 65"/>
          <p:cNvCxnSpPr>
            <a:cxnSpLocks noChangeShapeType="1"/>
          </p:cNvCxnSpPr>
          <p:nvPr/>
        </p:nvCxnSpPr>
        <p:spPr bwMode="auto">
          <a:xfrm flipV="1">
            <a:off x="2471738" y="3017838"/>
            <a:ext cx="220662" cy="374650"/>
          </a:xfrm>
          <a:prstGeom prst="straightConnector1">
            <a:avLst/>
          </a:prstGeom>
          <a:noFill/>
          <a:ln w="9525" algn="ctr">
            <a:solidFill>
              <a:schemeClr val="tx1"/>
            </a:solidFill>
            <a:round/>
            <a:headEnd/>
            <a:tailEnd type="arrow" w="med" len="med"/>
          </a:ln>
        </p:spPr>
      </p:cxnSp>
      <p:sp>
        <p:nvSpPr>
          <p:cNvPr id="19492" name="TextBox 67"/>
          <p:cNvSpPr txBox="1">
            <a:spLocks noChangeArrowheads="1"/>
          </p:cNvSpPr>
          <p:nvPr/>
        </p:nvSpPr>
        <p:spPr bwMode="auto">
          <a:xfrm>
            <a:off x="2124076" y="3403601"/>
            <a:ext cx="1827213" cy="461963"/>
          </a:xfrm>
          <a:prstGeom prst="rect">
            <a:avLst/>
          </a:prstGeom>
          <a:noFill/>
          <a:ln w="9525">
            <a:noFill/>
            <a:miter lim="800000"/>
            <a:headEnd/>
            <a:tailEnd/>
          </a:ln>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a:ln>
                  <a:noFill/>
                </a:ln>
                <a:solidFill>
                  <a:srgbClr val="000000"/>
                </a:solidFill>
                <a:effectLst/>
                <a:uLnTx/>
                <a:uFillTx/>
                <a:latin typeface="Arial" charset="0"/>
                <a:ea typeface="+mn-ea"/>
                <a:cs typeface="+mn-cs"/>
              </a:rPr>
              <a:t>Main Frame</a:t>
            </a:r>
          </a:p>
        </p:txBody>
      </p:sp>
      <p:cxnSp>
        <p:nvCxnSpPr>
          <p:cNvPr id="19493" name="Straight Arrow Connector 61"/>
          <p:cNvCxnSpPr>
            <a:cxnSpLocks noChangeShapeType="1"/>
          </p:cNvCxnSpPr>
          <p:nvPr/>
        </p:nvCxnSpPr>
        <p:spPr bwMode="auto">
          <a:xfrm flipH="1" flipV="1">
            <a:off x="5462588" y="2986089"/>
            <a:ext cx="11112" cy="363537"/>
          </a:xfrm>
          <a:prstGeom prst="straightConnector1">
            <a:avLst/>
          </a:prstGeom>
          <a:noFill/>
          <a:ln w="9525" algn="ctr">
            <a:solidFill>
              <a:schemeClr val="tx1"/>
            </a:solidFill>
            <a:round/>
            <a:headEnd/>
            <a:tailEnd type="arrow" w="med" len="med"/>
          </a:ln>
        </p:spPr>
      </p:cxnSp>
      <p:sp>
        <p:nvSpPr>
          <p:cNvPr id="19494" name="TextBox 62"/>
          <p:cNvSpPr txBox="1">
            <a:spLocks noChangeArrowheads="1"/>
          </p:cNvSpPr>
          <p:nvPr/>
        </p:nvSpPr>
        <p:spPr bwMode="auto">
          <a:xfrm>
            <a:off x="4014789" y="3413125"/>
            <a:ext cx="2206625" cy="1200150"/>
          </a:xfrm>
          <a:prstGeom prst="rect">
            <a:avLst/>
          </a:prstGeom>
          <a:noFill/>
          <a:ln w="9525">
            <a:noFill/>
            <a:miter lim="800000"/>
            <a:headEnd/>
            <a:tailEnd/>
          </a:ln>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a:ln>
                  <a:noFill/>
                </a:ln>
                <a:solidFill>
                  <a:srgbClr val="000000"/>
                </a:solidFill>
                <a:effectLst/>
                <a:uLnTx/>
                <a:uFillTx/>
                <a:latin typeface="Arial" charset="0"/>
                <a:ea typeface="+mn-ea"/>
                <a:cs typeface="+mn-cs"/>
              </a:rPr>
              <a:t>Distance piece</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a:ln>
                  <a:noFill/>
                </a:ln>
                <a:solidFill>
                  <a:srgbClr val="000000"/>
                </a:solidFill>
                <a:effectLst/>
                <a:uLnTx/>
                <a:uFillTx/>
                <a:latin typeface="Arial" charset="0"/>
                <a:ea typeface="+mn-ea"/>
                <a:cs typeface="+mn-cs"/>
              </a:rPr>
              <a:t>Or</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a:ln>
                  <a:noFill/>
                </a:ln>
                <a:solidFill>
                  <a:srgbClr val="000000"/>
                </a:solidFill>
                <a:effectLst/>
                <a:uLnTx/>
                <a:uFillTx/>
                <a:latin typeface="Arial" charset="0"/>
                <a:ea typeface="+mn-ea"/>
                <a:cs typeface="+mn-cs"/>
              </a:rPr>
              <a:t>Doghouse</a:t>
            </a:r>
          </a:p>
        </p:txBody>
      </p:sp>
      <p:cxnSp>
        <p:nvCxnSpPr>
          <p:cNvPr id="19495" name="Straight Arrow Connector 81"/>
          <p:cNvCxnSpPr>
            <a:cxnSpLocks noChangeShapeType="1"/>
          </p:cNvCxnSpPr>
          <p:nvPr/>
        </p:nvCxnSpPr>
        <p:spPr bwMode="auto">
          <a:xfrm flipH="1" flipV="1">
            <a:off x="6789739" y="2611438"/>
            <a:ext cx="231775" cy="615950"/>
          </a:xfrm>
          <a:prstGeom prst="straightConnector1">
            <a:avLst/>
          </a:prstGeom>
          <a:noFill/>
          <a:ln w="9525" algn="ctr">
            <a:solidFill>
              <a:schemeClr val="tx1"/>
            </a:solidFill>
            <a:round/>
            <a:headEnd/>
            <a:tailEnd type="arrow" w="med" len="med"/>
          </a:ln>
        </p:spPr>
      </p:cxnSp>
      <p:sp>
        <p:nvSpPr>
          <p:cNvPr id="19496" name="TextBox 84"/>
          <p:cNvSpPr txBox="1">
            <a:spLocks noChangeArrowheads="1"/>
          </p:cNvSpPr>
          <p:nvPr/>
        </p:nvSpPr>
        <p:spPr bwMode="auto">
          <a:xfrm>
            <a:off x="6721476" y="3470276"/>
            <a:ext cx="1247775" cy="461963"/>
          </a:xfrm>
          <a:prstGeom prst="rect">
            <a:avLst/>
          </a:prstGeom>
          <a:noFill/>
          <a:ln w="9525">
            <a:noFill/>
            <a:miter lim="800000"/>
            <a:headEnd/>
            <a:tailEnd/>
          </a:ln>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a:ln>
                  <a:noFill/>
                </a:ln>
                <a:solidFill>
                  <a:srgbClr val="000000"/>
                </a:solidFill>
                <a:effectLst/>
                <a:uLnTx/>
                <a:uFillTx/>
                <a:latin typeface="Arial" charset="0"/>
                <a:ea typeface="+mn-ea"/>
                <a:cs typeface="+mn-cs"/>
              </a:rPr>
              <a:t>cylinder</a:t>
            </a:r>
          </a:p>
        </p:txBody>
      </p:sp>
      <p:pic>
        <p:nvPicPr>
          <p:cNvPr id="19497" name="Picture 2" descr="Cylinder liners"/>
          <p:cNvPicPr>
            <a:picLocks noChangeAspect="1" noChangeArrowheads="1"/>
          </p:cNvPicPr>
          <p:nvPr/>
        </p:nvPicPr>
        <p:blipFill>
          <a:blip r:embed="rId2" cstate="print"/>
          <a:srcRect/>
          <a:stretch>
            <a:fillRect/>
          </a:stretch>
        </p:blipFill>
        <p:spPr bwMode="auto">
          <a:xfrm>
            <a:off x="7900988" y="1833564"/>
            <a:ext cx="2533650" cy="2143125"/>
          </a:xfrm>
          <a:prstGeom prst="rect">
            <a:avLst/>
          </a:prstGeom>
          <a:noFill/>
          <a:ln w="9525">
            <a:noFill/>
            <a:miter lim="800000"/>
            <a:headEnd/>
            <a:tailEnd/>
          </a:ln>
        </p:spPr>
      </p:pic>
      <p:sp>
        <p:nvSpPr>
          <p:cNvPr id="19498" name="TextBox 94"/>
          <p:cNvSpPr txBox="1">
            <a:spLocks noChangeArrowheads="1"/>
          </p:cNvSpPr>
          <p:nvPr/>
        </p:nvSpPr>
        <p:spPr bwMode="auto">
          <a:xfrm>
            <a:off x="8224839" y="1425576"/>
            <a:ext cx="1984375" cy="460375"/>
          </a:xfrm>
          <a:prstGeom prst="rect">
            <a:avLst/>
          </a:prstGeom>
          <a:noFill/>
          <a:ln w="9525">
            <a:noFill/>
            <a:miter lim="800000"/>
            <a:headEnd/>
            <a:tailEnd/>
          </a:ln>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a:ln>
                  <a:noFill/>
                </a:ln>
                <a:solidFill>
                  <a:srgbClr val="000000"/>
                </a:solidFill>
                <a:effectLst/>
                <a:uLnTx/>
                <a:uFillTx/>
                <a:latin typeface="Arial" charset="0"/>
                <a:ea typeface="+mn-ea"/>
                <a:cs typeface="+mn-cs"/>
              </a:rPr>
              <a:t>Cylinder liner</a:t>
            </a:r>
          </a:p>
        </p:txBody>
      </p:sp>
      <p:pic>
        <p:nvPicPr>
          <p:cNvPr id="19499" name="Picture 8"/>
          <p:cNvPicPr>
            <a:picLocks noChangeAspect="1" noChangeArrowheads="1"/>
          </p:cNvPicPr>
          <p:nvPr/>
        </p:nvPicPr>
        <p:blipFill>
          <a:blip r:embed="rId3" cstate="print"/>
          <a:srcRect l="5672" t="15161" r="4974" b="9364"/>
          <a:stretch>
            <a:fillRect/>
          </a:stretch>
        </p:blipFill>
        <p:spPr bwMode="auto">
          <a:xfrm>
            <a:off x="2398714" y="4797426"/>
            <a:ext cx="2740025" cy="1382713"/>
          </a:xfrm>
          <a:prstGeom prst="rect">
            <a:avLst/>
          </a:prstGeom>
          <a:noFill/>
          <a:ln w="9525">
            <a:noFill/>
            <a:miter lim="800000"/>
            <a:headEnd/>
            <a:tailEnd/>
          </a:ln>
        </p:spPr>
      </p:pic>
      <p:cxnSp>
        <p:nvCxnSpPr>
          <p:cNvPr id="30761" name="Straight Arrow Connector 99"/>
          <p:cNvCxnSpPr>
            <a:cxnSpLocks noChangeShapeType="1"/>
            <a:stCxn id="19501" idx="1"/>
          </p:cNvCxnSpPr>
          <p:nvPr/>
        </p:nvCxnSpPr>
        <p:spPr bwMode="auto">
          <a:xfrm flipH="1" flipV="1">
            <a:off x="4583113" y="5686426"/>
            <a:ext cx="1039812" cy="79375"/>
          </a:xfrm>
          <a:prstGeom prst="straightConnector1">
            <a:avLst/>
          </a:prstGeom>
          <a:ln>
            <a:headEnd/>
            <a:tailEnd type="arrow" w="med" len="med"/>
          </a:ln>
        </p:spPr>
        <p:style>
          <a:lnRef idx="3">
            <a:schemeClr val="accent1"/>
          </a:lnRef>
          <a:fillRef idx="0">
            <a:schemeClr val="accent1"/>
          </a:fillRef>
          <a:effectRef idx="2">
            <a:schemeClr val="accent1"/>
          </a:effectRef>
          <a:fontRef idx="minor">
            <a:schemeClr val="tx1"/>
          </a:fontRef>
        </p:style>
      </p:cxnSp>
      <p:sp>
        <p:nvSpPr>
          <p:cNvPr id="19501" name="TextBox 100"/>
          <p:cNvSpPr txBox="1">
            <a:spLocks noChangeArrowheads="1"/>
          </p:cNvSpPr>
          <p:nvPr/>
        </p:nvSpPr>
        <p:spPr bwMode="auto">
          <a:xfrm>
            <a:off x="5622926" y="5534026"/>
            <a:ext cx="1725613" cy="461963"/>
          </a:xfrm>
          <a:prstGeom prst="rect">
            <a:avLst/>
          </a:prstGeom>
          <a:noFill/>
          <a:ln w="9525">
            <a:noFill/>
            <a:miter lim="800000"/>
            <a:headEnd/>
            <a:tailEnd/>
          </a:ln>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a:ln>
                  <a:noFill/>
                </a:ln>
                <a:solidFill>
                  <a:srgbClr val="000000"/>
                </a:solidFill>
                <a:effectLst/>
                <a:uLnTx/>
                <a:uFillTx/>
                <a:latin typeface="Arial" charset="0"/>
                <a:ea typeface="+mn-ea"/>
                <a:cs typeface="+mn-cs"/>
              </a:rPr>
              <a:t>Main frame</a:t>
            </a:r>
          </a:p>
        </p:txBody>
      </p:sp>
      <p:sp>
        <p:nvSpPr>
          <p:cNvPr id="19502" name="TextBox 101"/>
          <p:cNvSpPr txBox="1">
            <a:spLocks noChangeArrowheads="1"/>
          </p:cNvSpPr>
          <p:nvPr/>
        </p:nvSpPr>
        <p:spPr bwMode="auto">
          <a:xfrm>
            <a:off x="5095875" y="6054726"/>
            <a:ext cx="2205038" cy="461963"/>
          </a:xfrm>
          <a:prstGeom prst="rect">
            <a:avLst/>
          </a:prstGeom>
          <a:noFill/>
          <a:ln w="9525">
            <a:noFill/>
            <a:miter lim="800000"/>
            <a:headEnd/>
            <a:tailEnd/>
          </a:ln>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a:ln>
                  <a:noFill/>
                </a:ln>
                <a:solidFill>
                  <a:srgbClr val="000000"/>
                </a:solidFill>
                <a:effectLst/>
                <a:uLnTx/>
                <a:uFillTx/>
                <a:latin typeface="Arial" charset="0"/>
                <a:ea typeface="+mn-ea"/>
                <a:cs typeface="+mn-cs"/>
              </a:rPr>
              <a:t>Distance piece</a:t>
            </a:r>
          </a:p>
        </p:txBody>
      </p:sp>
      <p:cxnSp>
        <p:nvCxnSpPr>
          <p:cNvPr id="30764" name="Straight Arrow Connector 102"/>
          <p:cNvCxnSpPr>
            <a:cxnSpLocks noChangeShapeType="1"/>
            <a:endCxn id="19505" idx="5"/>
          </p:cNvCxnSpPr>
          <p:nvPr/>
        </p:nvCxnSpPr>
        <p:spPr bwMode="auto">
          <a:xfrm flipH="1" flipV="1">
            <a:off x="3760788" y="5859463"/>
            <a:ext cx="1371600" cy="296862"/>
          </a:xfrm>
          <a:prstGeom prst="straightConnector1">
            <a:avLst/>
          </a:prstGeom>
          <a:ln>
            <a:headEnd/>
            <a:tailEnd type="arrow" w="med" len="med"/>
          </a:ln>
        </p:spPr>
        <p:style>
          <a:lnRef idx="3">
            <a:schemeClr val="accent1"/>
          </a:lnRef>
          <a:fillRef idx="0">
            <a:schemeClr val="accent1"/>
          </a:fillRef>
          <a:effectRef idx="2">
            <a:schemeClr val="accent1"/>
          </a:effectRef>
          <a:fontRef idx="minor">
            <a:schemeClr val="tx1"/>
          </a:fontRef>
        </p:style>
      </p:cxnSp>
      <p:sp>
        <p:nvSpPr>
          <p:cNvPr id="19504" name="Oval 72"/>
          <p:cNvSpPr>
            <a:spLocks noChangeArrowheads="1"/>
          </p:cNvSpPr>
          <p:nvPr/>
        </p:nvSpPr>
        <p:spPr bwMode="auto">
          <a:xfrm rot="-3048941">
            <a:off x="3620295" y="4566445"/>
            <a:ext cx="714375" cy="1512887"/>
          </a:xfrm>
          <a:prstGeom prst="ellipse">
            <a:avLst/>
          </a:prstGeom>
          <a:noFill/>
          <a:ln w="38100" algn="ctr">
            <a:solidFill>
              <a:schemeClr val="accent1"/>
            </a:solidFill>
            <a:round/>
            <a:headEnd/>
            <a:tailEnd/>
          </a:ln>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9505" name="Oval 74"/>
          <p:cNvSpPr>
            <a:spLocks noChangeArrowheads="1"/>
          </p:cNvSpPr>
          <p:nvPr/>
        </p:nvSpPr>
        <p:spPr bwMode="auto">
          <a:xfrm>
            <a:off x="3546476" y="5537201"/>
            <a:ext cx="250825" cy="377825"/>
          </a:xfrm>
          <a:prstGeom prst="ellipse">
            <a:avLst/>
          </a:prstGeom>
          <a:noFill/>
          <a:ln w="38100" algn="ctr">
            <a:solidFill>
              <a:schemeClr val="accent1"/>
            </a:solidFill>
            <a:round/>
            <a:headEnd/>
            <a:tailEnd/>
          </a:ln>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mn-ea"/>
              <a:cs typeface="+mn-cs"/>
            </a:endParaRPr>
          </a:p>
        </p:txBody>
      </p:sp>
      <p:cxnSp>
        <p:nvCxnSpPr>
          <p:cNvPr id="82" name="Straight Arrow Connector 102"/>
          <p:cNvCxnSpPr>
            <a:cxnSpLocks noChangeShapeType="1"/>
            <a:endCxn id="19507" idx="6"/>
          </p:cNvCxnSpPr>
          <p:nvPr/>
        </p:nvCxnSpPr>
        <p:spPr bwMode="auto">
          <a:xfrm flipH="1" flipV="1">
            <a:off x="5310188" y="5307013"/>
            <a:ext cx="666750" cy="30162"/>
          </a:xfrm>
          <a:prstGeom prst="straightConnector1">
            <a:avLst/>
          </a:prstGeom>
          <a:ln>
            <a:headEnd/>
            <a:tailEnd type="arrow" w="med" len="med"/>
          </a:ln>
        </p:spPr>
        <p:style>
          <a:lnRef idx="3">
            <a:schemeClr val="accent1"/>
          </a:lnRef>
          <a:fillRef idx="0">
            <a:schemeClr val="accent1"/>
          </a:fillRef>
          <a:effectRef idx="2">
            <a:schemeClr val="accent1"/>
          </a:effectRef>
          <a:fontRef idx="minor">
            <a:schemeClr val="tx1"/>
          </a:fontRef>
        </p:style>
      </p:cxnSp>
      <p:sp>
        <p:nvSpPr>
          <p:cNvPr id="19507" name="Oval 84"/>
          <p:cNvSpPr>
            <a:spLocks noChangeArrowheads="1"/>
          </p:cNvSpPr>
          <p:nvPr/>
        </p:nvSpPr>
        <p:spPr bwMode="auto">
          <a:xfrm>
            <a:off x="4632326" y="4999038"/>
            <a:ext cx="677863" cy="615950"/>
          </a:xfrm>
          <a:prstGeom prst="ellipse">
            <a:avLst/>
          </a:prstGeom>
          <a:noFill/>
          <a:ln w="38100" algn="ctr">
            <a:solidFill>
              <a:schemeClr val="accent1"/>
            </a:solidFill>
            <a:round/>
            <a:headEnd/>
            <a:tailEnd/>
          </a:ln>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9508" name="TextBox 100"/>
          <p:cNvSpPr txBox="1">
            <a:spLocks noChangeArrowheads="1"/>
          </p:cNvSpPr>
          <p:nvPr/>
        </p:nvSpPr>
        <p:spPr bwMode="auto">
          <a:xfrm>
            <a:off x="5919789" y="5100639"/>
            <a:ext cx="1317625" cy="460375"/>
          </a:xfrm>
          <a:prstGeom prst="rect">
            <a:avLst/>
          </a:prstGeom>
          <a:noFill/>
          <a:ln w="9525">
            <a:noFill/>
            <a:miter lim="800000"/>
            <a:headEnd/>
            <a:tailEnd/>
          </a:ln>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a:ln>
                  <a:noFill/>
                </a:ln>
                <a:solidFill>
                  <a:srgbClr val="000000"/>
                </a:solidFill>
                <a:effectLst/>
                <a:uLnTx/>
                <a:uFillTx/>
                <a:latin typeface="Arial" charset="0"/>
                <a:ea typeface="+mn-ea"/>
                <a:cs typeface="+mn-cs"/>
              </a:rPr>
              <a:t>Cylinder</a:t>
            </a:r>
          </a:p>
        </p:txBody>
      </p:sp>
      <p:sp>
        <p:nvSpPr>
          <p:cNvPr id="74" name="Oval 232"/>
          <p:cNvSpPr>
            <a:spLocks noChangeArrowheads="1"/>
          </p:cNvSpPr>
          <p:nvPr/>
        </p:nvSpPr>
        <p:spPr bwMode="auto">
          <a:xfrm>
            <a:off x="6200775" y="1133475"/>
            <a:ext cx="628650" cy="533400"/>
          </a:xfrm>
          <a:prstGeom prst="ellipse">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75" name="Rounded Rectangle 234"/>
          <p:cNvSpPr>
            <a:spLocks noChangeArrowheads="1"/>
          </p:cNvSpPr>
          <p:nvPr/>
        </p:nvSpPr>
        <p:spPr bwMode="auto">
          <a:xfrm>
            <a:off x="6446449" y="1666875"/>
            <a:ext cx="152400" cy="133350"/>
          </a:xfrm>
          <a:prstGeom prst="roundRect">
            <a:avLst>
              <a:gd name="adj" fmla="val 16667"/>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Arial"/>
                <a:ea typeface="+mn-ea"/>
                <a:cs typeface="+mn-cs"/>
              </a:rPr>
              <a:t>`</a:t>
            </a:r>
          </a:p>
        </p:txBody>
      </p:sp>
      <p:sp>
        <p:nvSpPr>
          <p:cNvPr id="76" name="Oval 232"/>
          <p:cNvSpPr>
            <a:spLocks noChangeArrowheads="1"/>
          </p:cNvSpPr>
          <p:nvPr/>
        </p:nvSpPr>
        <p:spPr bwMode="auto">
          <a:xfrm>
            <a:off x="6200775" y="3055299"/>
            <a:ext cx="628650" cy="533400"/>
          </a:xfrm>
          <a:prstGeom prst="ellipse">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77" name="Rounded Rectangle 234"/>
          <p:cNvSpPr>
            <a:spLocks noChangeArrowheads="1"/>
          </p:cNvSpPr>
          <p:nvPr/>
        </p:nvSpPr>
        <p:spPr bwMode="auto">
          <a:xfrm rot="10800000">
            <a:off x="6446449" y="2947457"/>
            <a:ext cx="152400" cy="133350"/>
          </a:xfrm>
          <a:prstGeom prst="roundRect">
            <a:avLst>
              <a:gd name="adj" fmla="val 16667"/>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Arial"/>
                <a:ea typeface="+mn-ea"/>
                <a:cs typeface="+mn-cs"/>
              </a:rPr>
              <a:t>`</a:t>
            </a:r>
          </a:p>
        </p:txBody>
      </p:sp>
      <p:grpSp>
        <p:nvGrpSpPr>
          <p:cNvPr id="19521" name="Group 78"/>
          <p:cNvGrpSpPr>
            <a:grpSpLocks/>
          </p:cNvGrpSpPr>
          <p:nvPr/>
        </p:nvGrpSpPr>
        <p:grpSpPr bwMode="auto">
          <a:xfrm>
            <a:off x="3409951" y="2225676"/>
            <a:ext cx="2581275" cy="309563"/>
            <a:chOff x="6197828" y="4502277"/>
            <a:chExt cx="2763778" cy="327895"/>
          </a:xfrm>
        </p:grpSpPr>
        <p:sp>
          <p:nvSpPr>
            <p:cNvPr id="81" name="Trapezoid 80"/>
            <p:cNvSpPr/>
            <p:nvPr/>
          </p:nvSpPr>
          <p:spPr bwMode="auto">
            <a:xfrm rot="5400000">
              <a:off x="6699293" y="3997449"/>
              <a:ext cx="321169" cy="1324098"/>
            </a:xfrm>
            <a:prstGeom prst="trapezoid">
              <a:avLst/>
            </a:prstGeom>
            <a:solidFill>
              <a:schemeClr val="accent1"/>
            </a:solidFill>
            <a:ln w="9525" cap="flat" cmpd="sng" algn="ctr">
              <a:solidFill>
                <a:schemeClr val="tx1"/>
              </a:solidFill>
              <a:prstDash val="solid"/>
              <a:round/>
              <a:headEnd type="none" w="med" len="med"/>
              <a:tailEnd type="none" w="med" len="med"/>
            </a:ln>
            <a:effectLst/>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85" name="Trapezoid 84"/>
            <p:cNvSpPr/>
            <p:nvPr/>
          </p:nvSpPr>
          <p:spPr bwMode="auto">
            <a:xfrm rot="16200000" flipH="1">
              <a:off x="8138972" y="4007539"/>
              <a:ext cx="321169" cy="1324097"/>
            </a:xfrm>
            <a:prstGeom prst="trapezoid">
              <a:avLst/>
            </a:prstGeom>
            <a:noFill/>
            <a:ln w="9525" cap="flat" cmpd="sng" algn="ctr">
              <a:noFill/>
              <a:prstDash val="solid"/>
              <a:round/>
              <a:headEnd type="none" w="med" len="med"/>
              <a:tailEnd type="none" w="med" len="med"/>
            </a:ln>
            <a:effectLst/>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mn-ea"/>
                <a:cs typeface="+mn-cs"/>
              </a:endParaRPr>
            </a:p>
          </p:txBody>
        </p:sp>
      </p:grpSp>
      <p:grpSp>
        <p:nvGrpSpPr>
          <p:cNvPr id="19522" name="Group 7"/>
          <p:cNvGrpSpPr>
            <a:grpSpLocks/>
          </p:cNvGrpSpPr>
          <p:nvPr/>
        </p:nvGrpSpPr>
        <p:grpSpPr bwMode="auto">
          <a:xfrm rot="-5724150">
            <a:off x="2735263" y="1900238"/>
            <a:ext cx="962025" cy="914400"/>
            <a:chOff x="1211283" y="1900052"/>
            <a:chExt cx="961901" cy="914400"/>
          </a:xfrm>
        </p:grpSpPr>
        <p:sp>
          <p:nvSpPr>
            <p:cNvPr id="4" name="Oval 5"/>
            <p:cNvSpPr>
              <a:spLocks noChangeArrowheads="1"/>
            </p:cNvSpPr>
            <p:nvPr/>
          </p:nvSpPr>
          <p:spPr bwMode="auto">
            <a:xfrm>
              <a:off x="1211283" y="1900052"/>
              <a:ext cx="961901" cy="914400"/>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31817" name="Oval 6"/>
            <p:cNvSpPr>
              <a:spLocks noChangeArrowheads="1"/>
            </p:cNvSpPr>
            <p:nvPr/>
          </p:nvSpPr>
          <p:spPr bwMode="auto">
            <a:xfrm>
              <a:off x="1460665" y="2505694"/>
              <a:ext cx="332509" cy="308758"/>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grpSp>
        <p:nvGrpSpPr>
          <p:cNvPr id="19523" name="Group 63"/>
          <p:cNvGrpSpPr>
            <a:grpSpLocks/>
          </p:cNvGrpSpPr>
          <p:nvPr/>
        </p:nvGrpSpPr>
        <p:grpSpPr bwMode="auto">
          <a:xfrm>
            <a:off x="4302126" y="2033588"/>
            <a:ext cx="2468563" cy="665162"/>
            <a:chOff x="2778557" y="2033626"/>
            <a:chExt cx="2468269" cy="664464"/>
          </a:xfrm>
        </p:grpSpPr>
        <p:grpSp>
          <p:nvGrpSpPr>
            <p:cNvPr id="19524" name="Group 38"/>
            <p:cNvGrpSpPr>
              <a:grpSpLocks/>
            </p:cNvGrpSpPr>
            <p:nvPr/>
          </p:nvGrpSpPr>
          <p:grpSpPr bwMode="auto">
            <a:xfrm>
              <a:off x="2778557" y="2033626"/>
              <a:ext cx="2451811" cy="664464"/>
              <a:chOff x="2778557" y="2033626"/>
              <a:chExt cx="2451811" cy="664464"/>
            </a:xfrm>
          </p:grpSpPr>
          <p:grpSp>
            <p:nvGrpSpPr>
              <p:cNvPr id="19528" name="Group 35"/>
              <p:cNvGrpSpPr>
                <a:grpSpLocks/>
              </p:cNvGrpSpPr>
              <p:nvPr/>
            </p:nvGrpSpPr>
            <p:grpSpPr bwMode="auto">
              <a:xfrm>
                <a:off x="2778557" y="2033626"/>
                <a:ext cx="2451811" cy="664464"/>
                <a:chOff x="2778557" y="2033626"/>
                <a:chExt cx="2451811" cy="664464"/>
              </a:xfrm>
            </p:grpSpPr>
            <p:grpSp>
              <p:nvGrpSpPr>
                <p:cNvPr id="19535" name="Group 27"/>
                <p:cNvGrpSpPr>
                  <a:grpSpLocks/>
                </p:cNvGrpSpPr>
                <p:nvPr/>
              </p:nvGrpSpPr>
              <p:grpSpPr bwMode="auto">
                <a:xfrm>
                  <a:off x="2778557" y="2033626"/>
                  <a:ext cx="482803" cy="664464"/>
                  <a:chOff x="2778557" y="2033626"/>
                  <a:chExt cx="482803" cy="664464"/>
                </a:xfrm>
              </p:grpSpPr>
              <p:grpSp>
                <p:nvGrpSpPr>
                  <p:cNvPr id="19542" name="Group 26"/>
                  <p:cNvGrpSpPr>
                    <a:grpSpLocks/>
                  </p:cNvGrpSpPr>
                  <p:nvPr/>
                </p:nvGrpSpPr>
                <p:grpSpPr bwMode="auto">
                  <a:xfrm>
                    <a:off x="2778557" y="2033626"/>
                    <a:ext cx="482803" cy="664464"/>
                    <a:chOff x="2778557" y="2033626"/>
                    <a:chExt cx="482803" cy="664464"/>
                  </a:xfrm>
                </p:grpSpPr>
                <p:sp>
                  <p:nvSpPr>
                    <p:cNvPr id="5" name="Rectangle 23"/>
                    <p:cNvSpPr>
                      <a:spLocks noChangeArrowheads="1"/>
                    </p:cNvSpPr>
                    <p:nvPr/>
                  </p:nvSpPr>
                  <p:spPr bwMode="auto">
                    <a:xfrm>
                      <a:off x="2904134" y="2106778"/>
                      <a:ext cx="256032" cy="519379"/>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6" name="Rectangle 24"/>
                    <p:cNvSpPr>
                      <a:spLocks noChangeArrowheads="1"/>
                    </p:cNvSpPr>
                    <p:nvPr/>
                  </p:nvSpPr>
                  <p:spPr bwMode="auto">
                    <a:xfrm>
                      <a:off x="2778557" y="2033626"/>
                      <a:ext cx="482803" cy="87782"/>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7" name="Rectangle 25"/>
                    <p:cNvSpPr>
                      <a:spLocks noChangeArrowheads="1"/>
                    </p:cNvSpPr>
                    <p:nvPr/>
                  </p:nvSpPr>
                  <p:spPr bwMode="auto">
                    <a:xfrm>
                      <a:off x="2778557" y="2610308"/>
                      <a:ext cx="482803" cy="87782"/>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sp>
                <p:nvSpPr>
                  <p:cNvPr id="8" name="Oval 12"/>
                  <p:cNvSpPr>
                    <a:spLocks noChangeArrowheads="1"/>
                  </p:cNvSpPr>
                  <p:nvPr/>
                </p:nvSpPr>
                <p:spPr bwMode="auto">
                  <a:xfrm>
                    <a:off x="2945081" y="2291938"/>
                    <a:ext cx="166254" cy="154379"/>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sp>
              <p:nvSpPr>
                <p:cNvPr id="31806" name="Rectangle 33"/>
                <p:cNvSpPr>
                  <a:spLocks noChangeArrowheads="1"/>
                </p:cNvSpPr>
                <p:nvPr/>
              </p:nvSpPr>
              <p:spPr bwMode="auto">
                <a:xfrm>
                  <a:off x="4740250" y="2128723"/>
                  <a:ext cx="453542" cy="497434"/>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31807" name="Rectangle 34"/>
                <p:cNvSpPr>
                  <a:spLocks noChangeArrowheads="1"/>
                </p:cNvSpPr>
                <p:nvPr/>
              </p:nvSpPr>
              <p:spPr bwMode="auto">
                <a:xfrm>
                  <a:off x="3160166" y="2333549"/>
                  <a:ext cx="2070202" cy="102412"/>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sp>
            <p:nvSpPr>
              <p:cNvPr id="31803" name="Rectangle 36"/>
              <p:cNvSpPr>
                <a:spLocks noChangeArrowheads="1"/>
              </p:cNvSpPr>
              <p:nvPr/>
            </p:nvSpPr>
            <p:spPr bwMode="auto">
              <a:xfrm>
                <a:off x="4886554" y="2136038"/>
                <a:ext cx="65836" cy="482803"/>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31804" name="Rectangle 37"/>
              <p:cNvSpPr>
                <a:spLocks noChangeArrowheads="1"/>
              </p:cNvSpPr>
              <p:nvPr/>
            </p:nvSpPr>
            <p:spPr bwMode="auto">
              <a:xfrm>
                <a:off x="5009694" y="2134823"/>
                <a:ext cx="65836" cy="482803"/>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sp>
          <p:nvSpPr>
            <p:cNvPr id="31801" name="Rectangle 39"/>
            <p:cNvSpPr>
              <a:spLocks noChangeArrowheads="1"/>
            </p:cNvSpPr>
            <p:nvPr/>
          </p:nvSpPr>
          <p:spPr bwMode="auto">
            <a:xfrm>
              <a:off x="5201107" y="2289658"/>
              <a:ext cx="45719" cy="190195"/>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grpSp>
    </p:spTree>
    <p:extLst>
      <p:ext uri="{BB962C8B-B14F-4D97-AF65-F5344CB8AC3E}">
        <p14:creationId xmlns:p14="http://schemas.microsoft.com/office/powerpoint/2010/main" val="4207198355"/>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Reciprocating Compressor Parts</a:t>
            </a:r>
          </a:p>
        </p:txBody>
      </p:sp>
      <p:pic>
        <p:nvPicPr>
          <p:cNvPr id="20483" name="Picture 2"/>
          <p:cNvPicPr>
            <a:picLocks noChangeAspect="1" noChangeArrowheads="1"/>
          </p:cNvPicPr>
          <p:nvPr/>
        </p:nvPicPr>
        <p:blipFill>
          <a:blip r:embed="rId2" cstate="print"/>
          <a:srcRect l="16039" t="47221" r="20354" b="16754"/>
          <a:stretch>
            <a:fillRect/>
          </a:stretch>
        </p:blipFill>
        <p:spPr bwMode="auto">
          <a:xfrm>
            <a:off x="1719263" y="1465263"/>
            <a:ext cx="8210550" cy="3719512"/>
          </a:xfrm>
          <a:prstGeom prst="rect">
            <a:avLst/>
          </a:prstGeom>
          <a:noFill/>
          <a:ln w="9525">
            <a:noFill/>
            <a:miter lim="800000"/>
            <a:headEnd/>
            <a:tailEnd/>
          </a:ln>
        </p:spPr>
      </p:pic>
      <p:pic>
        <p:nvPicPr>
          <p:cNvPr id="20484" name="Picture 4" descr="Rider rings reciprocating compressor"/>
          <p:cNvPicPr>
            <a:picLocks noChangeAspect="1" noChangeArrowheads="1"/>
          </p:cNvPicPr>
          <p:nvPr/>
        </p:nvPicPr>
        <p:blipFill>
          <a:blip r:embed="rId3" cstate="print"/>
          <a:srcRect/>
          <a:stretch>
            <a:fillRect/>
          </a:stretch>
        </p:blipFill>
        <p:spPr bwMode="auto">
          <a:xfrm>
            <a:off x="8818563" y="1776413"/>
            <a:ext cx="1530350" cy="1147762"/>
          </a:xfrm>
          <a:prstGeom prst="rect">
            <a:avLst/>
          </a:prstGeom>
          <a:noFill/>
          <a:ln w="9525">
            <a:noFill/>
            <a:miter lim="800000"/>
            <a:headEnd/>
            <a:tailEnd/>
          </a:ln>
        </p:spPr>
      </p:pic>
      <p:pic>
        <p:nvPicPr>
          <p:cNvPr id="20485" name="Picture 6" descr="Piston"/>
          <p:cNvPicPr>
            <a:picLocks noChangeAspect="1" noChangeArrowheads="1"/>
          </p:cNvPicPr>
          <p:nvPr/>
        </p:nvPicPr>
        <p:blipFill>
          <a:blip r:embed="rId4" cstate="print"/>
          <a:srcRect/>
          <a:stretch>
            <a:fillRect/>
          </a:stretch>
        </p:blipFill>
        <p:spPr bwMode="auto">
          <a:xfrm>
            <a:off x="8167689" y="4803775"/>
            <a:ext cx="2338387" cy="1752600"/>
          </a:xfrm>
          <a:prstGeom prst="rect">
            <a:avLst/>
          </a:prstGeom>
          <a:noFill/>
          <a:ln w="9525">
            <a:noFill/>
            <a:miter lim="800000"/>
            <a:headEnd/>
            <a:tailEnd/>
          </a:ln>
        </p:spPr>
      </p:pic>
      <p:pic>
        <p:nvPicPr>
          <p:cNvPr id="20486" name="Picture 8" descr="Compressor valves"/>
          <p:cNvPicPr>
            <a:picLocks noChangeAspect="1" noChangeArrowheads="1"/>
          </p:cNvPicPr>
          <p:nvPr/>
        </p:nvPicPr>
        <p:blipFill>
          <a:blip r:embed="rId5" cstate="print"/>
          <a:srcRect/>
          <a:stretch>
            <a:fillRect/>
          </a:stretch>
        </p:blipFill>
        <p:spPr bwMode="auto">
          <a:xfrm>
            <a:off x="4962526" y="3900488"/>
            <a:ext cx="1122363" cy="2608262"/>
          </a:xfrm>
          <a:prstGeom prst="rect">
            <a:avLst/>
          </a:prstGeom>
          <a:noFill/>
          <a:ln w="9525">
            <a:noFill/>
            <a:miter lim="800000"/>
            <a:headEnd/>
            <a:tailEnd/>
          </a:ln>
        </p:spPr>
      </p:pic>
    </p:spTree>
    <p:extLst>
      <p:ext uri="{BB962C8B-B14F-4D97-AF65-F5344CB8AC3E}">
        <p14:creationId xmlns:p14="http://schemas.microsoft.com/office/powerpoint/2010/main" val="3065831491"/>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1EE343-4CBB-4613-BC62-BA20C9D66409}"/>
              </a:ext>
            </a:extLst>
          </p:cNvPr>
          <p:cNvSpPr>
            <a:spLocks noGrp="1"/>
          </p:cNvSpPr>
          <p:nvPr>
            <p:ph type="title"/>
          </p:nvPr>
        </p:nvSpPr>
        <p:spPr/>
        <p:txBody>
          <a:bodyPr/>
          <a:lstStyle/>
          <a:p>
            <a:r>
              <a:rPr lang="en-US" dirty="0"/>
              <a:t>Isa symbol</a:t>
            </a:r>
          </a:p>
        </p:txBody>
      </p:sp>
      <p:sp>
        <p:nvSpPr>
          <p:cNvPr id="3" name="Content Placeholder 2">
            <a:extLst>
              <a:ext uri="{FF2B5EF4-FFF2-40B4-BE49-F238E27FC236}">
                <a16:creationId xmlns:a16="http://schemas.microsoft.com/office/drawing/2014/main" id="{038AF2A1-AB68-4B16-9E71-4B01B956153E}"/>
              </a:ext>
            </a:extLst>
          </p:cNvPr>
          <p:cNvSpPr>
            <a:spLocks noGrp="1"/>
          </p:cNvSpPr>
          <p:nvPr>
            <p:ph sz="quarter" idx="13"/>
          </p:nvPr>
        </p:nvSpPr>
        <p:spPr/>
        <p:txBody>
          <a:bodyPr/>
          <a:lstStyle/>
          <a:p>
            <a:r>
              <a:rPr lang="en-US" dirty="0"/>
              <a:t>Not standardized</a:t>
            </a:r>
          </a:p>
          <a:p>
            <a:r>
              <a:rPr lang="en-US" dirty="0"/>
              <a:t>Most use a pictorial representation</a:t>
            </a:r>
          </a:p>
        </p:txBody>
      </p:sp>
      <p:sp>
        <p:nvSpPr>
          <p:cNvPr id="4" name="Date Placeholder 3">
            <a:extLst>
              <a:ext uri="{FF2B5EF4-FFF2-40B4-BE49-F238E27FC236}">
                <a16:creationId xmlns:a16="http://schemas.microsoft.com/office/drawing/2014/main" id="{9813A189-9909-4B4A-A65F-BFD6AA8A6E0B}"/>
              </a:ext>
            </a:extLst>
          </p:cNvPr>
          <p:cNvSpPr>
            <a:spLocks noGrp="1"/>
          </p:cNvSpPr>
          <p:nvPr>
            <p:ph type="dt" sz="half" idx="10"/>
          </p:nvPr>
        </p:nvSpPr>
        <p:spPr/>
        <p:txBody>
          <a:bodyPr/>
          <a:lstStyle/>
          <a:p>
            <a:fld id="{558F4C63-4420-42BC-9758-94A56588EF9E}" type="datetime1">
              <a:rPr lang="en-US" smtClean="0"/>
              <a:t>2/21/2018</a:t>
            </a:fld>
            <a:endParaRPr lang="en-US" dirty="0"/>
          </a:p>
        </p:txBody>
      </p:sp>
      <p:sp>
        <p:nvSpPr>
          <p:cNvPr id="5" name="Footer Placeholder 4">
            <a:extLst>
              <a:ext uri="{FF2B5EF4-FFF2-40B4-BE49-F238E27FC236}">
                <a16:creationId xmlns:a16="http://schemas.microsoft.com/office/drawing/2014/main" id="{48BB8D08-42CD-40F8-A238-C07F1808782E}"/>
              </a:ext>
            </a:extLst>
          </p:cNvPr>
          <p:cNvSpPr>
            <a:spLocks noGrp="1"/>
          </p:cNvSpPr>
          <p:nvPr>
            <p:ph type="ftr" sz="quarter" idx="11"/>
          </p:nvPr>
        </p:nvSpPr>
        <p:spPr/>
        <p:txBody>
          <a:bodyPr/>
          <a:lstStyle/>
          <a:p>
            <a:r>
              <a:rPr lang="en-US"/>
              <a:t>ICC Process Operations             ENGT-1220 Rev A</a:t>
            </a:r>
            <a:endParaRPr lang="en-US" dirty="0"/>
          </a:p>
        </p:txBody>
      </p:sp>
      <p:sp>
        <p:nvSpPr>
          <p:cNvPr id="6" name="Slide Number Placeholder 5">
            <a:extLst>
              <a:ext uri="{FF2B5EF4-FFF2-40B4-BE49-F238E27FC236}">
                <a16:creationId xmlns:a16="http://schemas.microsoft.com/office/drawing/2014/main" id="{9DB57AB5-2B64-4E51-948F-601B0EE6A87D}"/>
              </a:ext>
            </a:extLst>
          </p:cNvPr>
          <p:cNvSpPr>
            <a:spLocks noGrp="1"/>
          </p:cNvSpPr>
          <p:nvPr>
            <p:ph type="sldNum" sz="quarter" idx="12"/>
          </p:nvPr>
        </p:nvSpPr>
        <p:spPr/>
        <p:txBody>
          <a:bodyPr/>
          <a:lstStyle/>
          <a:p>
            <a:fld id="{6D22F896-40B5-4ADD-8801-0D06FADFA095}" type="slidenum">
              <a:rPr lang="en-US" smtClean="0"/>
              <a:t>29</a:t>
            </a:fld>
            <a:endParaRPr lang="en-US" dirty="0"/>
          </a:p>
        </p:txBody>
      </p:sp>
    </p:spTree>
    <p:extLst>
      <p:ext uri="{BB962C8B-B14F-4D97-AF65-F5344CB8AC3E}">
        <p14:creationId xmlns:p14="http://schemas.microsoft.com/office/powerpoint/2010/main" val="15487228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A97CA9-31F9-4B2E-87B6-20EB223CA233}"/>
              </a:ext>
            </a:extLst>
          </p:cNvPr>
          <p:cNvSpPr>
            <a:spLocks noGrp="1"/>
          </p:cNvSpPr>
          <p:nvPr>
            <p:ph type="title"/>
          </p:nvPr>
        </p:nvSpPr>
        <p:spPr/>
        <p:txBody>
          <a:bodyPr/>
          <a:lstStyle/>
          <a:p>
            <a:r>
              <a:rPr lang="en-US" dirty="0"/>
              <a:t>centrifugal Compressors</a:t>
            </a:r>
          </a:p>
        </p:txBody>
      </p:sp>
      <p:sp>
        <p:nvSpPr>
          <p:cNvPr id="3" name="Content Placeholder 2">
            <a:extLst>
              <a:ext uri="{FF2B5EF4-FFF2-40B4-BE49-F238E27FC236}">
                <a16:creationId xmlns:a16="http://schemas.microsoft.com/office/drawing/2014/main" id="{CC92C346-47D9-4F76-8823-60EB3E7F48F4}"/>
              </a:ext>
            </a:extLst>
          </p:cNvPr>
          <p:cNvSpPr>
            <a:spLocks noGrp="1"/>
          </p:cNvSpPr>
          <p:nvPr>
            <p:ph sz="quarter" idx="13"/>
          </p:nvPr>
        </p:nvSpPr>
        <p:spPr>
          <a:xfrm>
            <a:off x="913774" y="2065468"/>
            <a:ext cx="10363826" cy="4206240"/>
          </a:xfrm>
        </p:spPr>
        <p:txBody>
          <a:bodyPr>
            <a:normAutofit/>
          </a:bodyPr>
          <a:lstStyle/>
          <a:p>
            <a:r>
              <a:rPr lang="en-US" dirty="0"/>
              <a:t>Centrifugal</a:t>
            </a:r>
          </a:p>
          <a:p>
            <a:pPr lvl="1"/>
            <a:r>
              <a:rPr lang="en-US" dirty="0"/>
              <a:t>Works on the centrifugal force principle</a:t>
            </a:r>
          </a:p>
          <a:p>
            <a:pPr lvl="1"/>
            <a:r>
              <a:rPr lang="en-US" dirty="0"/>
              <a:t>Uses multiple impellers in a single housing (barrel or case) to increase total developed pressure</a:t>
            </a:r>
          </a:p>
          <a:p>
            <a:pPr lvl="1"/>
            <a:r>
              <a:rPr lang="en-US" dirty="0"/>
              <a:t>Outlet of stage 1 is fed into the inlet of stage 2, outlet of stage 2 is fed into the inlet of stage 3 ………</a:t>
            </a:r>
          </a:p>
          <a:p>
            <a:pPr lvl="1"/>
            <a:r>
              <a:rPr lang="en-US" dirty="0"/>
              <a:t>Final outlet developed pressure is primarily a function of the number of stages and speed.</a:t>
            </a:r>
          </a:p>
          <a:p>
            <a:pPr lvl="1"/>
            <a:r>
              <a:rPr lang="en-US" dirty="0"/>
              <a:t>Compressor flow is primarily a function of impeller size and speed. </a:t>
            </a:r>
          </a:p>
          <a:p>
            <a:pPr lvl="1"/>
            <a:r>
              <a:rPr lang="en-US" dirty="0"/>
              <a:t>centrifugal compressor typical speed ~8800PRM</a:t>
            </a:r>
          </a:p>
        </p:txBody>
      </p:sp>
      <p:sp>
        <p:nvSpPr>
          <p:cNvPr id="4" name="Date Placeholder 3">
            <a:extLst>
              <a:ext uri="{FF2B5EF4-FFF2-40B4-BE49-F238E27FC236}">
                <a16:creationId xmlns:a16="http://schemas.microsoft.com/office/drawing/2014/main" id="{329A42B5-890F-403B-9D99-E4E46481BAC4}"/>
              </a:ext>
            </a:extLst>
          </p:cNvPr>
          <p:cNvSpPr>
            <a:spLocks noGrp="1"/>
          </p:cNvSpPr>
          <p:nvPr>
            <p:ph type="dt" sz="half" idx="10"/>
          </p:nvPr>
        </p:nvSpPr>
        <p:spPr/>
        <p:txBody>
          <a:bodyPr/>
          <a:lstStyle/>
          <a:p>
            <a:fld id="{04CFEA3C-2264-4729-83F3-31679C4C1583}" type="datetime1">
              <a:rPr lang="en-US" smtClean="0"/>
              <a:t>2/21/2018</a:t>
            </a:fld>
            <a:endParaRPr lang="en-US" dirty="0"/>
          </a:p>
        </p:txBody>
      </p:sp>
      <p:sp>
        <p:nvSpPr>
          <p:cNvPr id="5" name="Footer Placeholder 4">
            <a:extLst>
              <a:ext uri="{FF2B5EF4-FFF2-40B4-BE49-F238E27FC236}">
                <a16:creationId xmlns:a16="http://schemas.microsoft.com/office/drawing/2014/main" id="{04D4BD14-5CC7-4600-9B61-A0786F13176E}"/>
              </a:ext>
            </a:extLst>
          </p:cNvPr>
          <p:cNvSpPr>
            <a:spLocks noGrp="1"/>
          </p:cNvSpPr>
          <p:nvPr>
            <p:ph type="ftr" sz="quarter" idx="11"/>
          </p:nvPr>
        </p:nvSpPr>
        <p:spPr/>
        <p:txBody>
          <a:bodyPr/>
          <a:lstStyle/>
          <a:p>
            <a:r>
              <a:rPr lang="en-US"/>
              <a:t>ICC Process Operations             ENGT-1220 Rev A</a:t>
            </a:r>
            <a:endParaRPr lang="en-US" dirty="0"/>
          </a:p>
        </p:txBody>
      </p:sp>
      <p:sp>
        <p:nvSpPr>
          <p:cNvPr id="6" name="Slide Number Placeholder 5">
            <a:extLst>
              <a:ext uri="{FF2B5EF4-FFF2-40B4-BE49-F238E27FC236}">
                <a16:creationId xmlns:a16="http://schemas.microsoft.com/office/drawing/2014/main" id="{DC3F4C26-261A-4032-862D-D096AB373474}"/>
              </a:ext>
            </a:extLst>
          </p:cNvPr>
          <p:cNvSpPr>
            <a:spLocks noGrp="1"/>
          </p:cNvSpPr>
          <p:nvPr>
            <p:ph type="sldNum" sz="quarter" idx="12"/>
          </p:nvPr>
        </p:nvSpPr>
        <p:spPr/>
        <p:txBody>
          <a:bodyPr/>
          <a:lstStyle/>
          <a:p>
            <a:fld id="{6D22F896-40B5-4ADD-8801-0D06FADFA095}" type="slidenum">
              <a:rPr lang="en-US" smtClean="0"/>
              <a:t>3</a:t>
            </a:fld>
            <a:endParaRPr lang="en-US" dirty="0"/>
          </a:p>
        </p:txBody>
      </p:sp>
    </p:spTree>
    <p:extLst>
      <p:ext uri="{BB962C8B-B14F-4D97-AF65-F5344CB8AC3E}">
        <p14:creationId xmlns:p14="http://schemas.microsoft.com/office/powerpoint/2010/main" val="1059882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additive="base">
                                        <p:cTn id="2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additive="base">
                                        <p:cTn id="3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2819A86-E7B7-45F9-9EE5-462D142EB9E2}"/>
              </a:ext>
            </a:extLst>
          </p:cNvPr>
          <p:cNvPicPr>
            <a:picLocks noChangeAspect="1"/>
          </p:cNvPicPr>
          <p:nvPr/>
        </p:nvPicPr>
        <p:blipFill>
          <a:blip r:embed="rId2"/>
          <a:stretch>
            <a:fillRect/>
          </a:stretch>
        </p:blipFill>
        <p:spPr>
          <a:xfrm>
            <a:off x="2083442" y="349069"/>
            <a:ext cx="7619956" cy="6164686"/>
          </a:xfrm>
          <a:prstGeom prst="rect">
            <a:avLst/>
          </a:prstGeom>
        </p:spPr>
      </p:pic>
      <p:sp>
        <p:nvSpPr>
          <p:cNvPr id="2" name="Date Placeholder 1">
            <a:extLst>
              <a:ext uri="{FF2B5EF4-FFF2-40B4-BE49-F238E27FC236}">
                <a16:creationId xmlns:a16="http://schemas.microsoft.com/office/drawing/2014/main" id="{87033CA7-2080-48FF-8A95-38FA2AA410D8}"/>
              </a:ext>
            </a:extLst>
          </p:cNvPr>
          <p:cNvSpPr>
            <a:spLocks noGrp="1"/>
          </p:cNvSpPr>
          <p:nvPr>
            <p:ph type="dt" sz="half" idx="10"/>
          </p:nvPr>
        </p:nvSpPr>
        <p:spPr/>
        <p:txBody>
          <a:bodyPr/>
          <a:lstStyle/>
          <a:p>
            <a:fld id="{B17DFAAB-4B8C-4FB3-8C6E-3BA9A070AF69}" type="datetime1">
              <a:rPr lang="en-US" smtClean="0"/>
              <a:t>2/21/2018</a:t>
            </a:fld>
            <a:endParaRPr lang="en-US" dirty="0"/>
          </a:p>
        </p:txBody>
      </p:sp>
      <p:sp>
        <p:nvSpPr>
          <p:cNvPr id="3" name="Footer Placeholder 2">
            <a:extLst>
              <a:ext uri="{FF2B5EF4-FFF2-40B4-BE49-F238E27FC236}">
                <a16:creationId xmlns:a16="http://schemas.microsoft.com/office/drawing/2014/main" id="{26A8F2FA-7A66-40F1-8A50-555FB9FA4B22}"/>
              </a:ext>
            </a:extLst>
          </p:cNvPr>
          <p:cNvSpPr>
            <a:spLocks noGrp="1"/>
          </p:cNvSpPr>
          <p:nvPr>
            <p:ph type="ftr" sz="quarter" idx="11"/>
          </p:nvPr>
        </p:nvSpPr>
        <p:spPr/>
        <p:txBody>
          <a:bodyPr/>
          <a:lstStyle/>
          <a:p>
            <a:r>
              <a:rPr lang="en-US"/>
              <a:t>ICC Process Operations             ENGT-1220 Rev A</a:t>
            </a:r>
            <a:endParaRPr lang="en-US" dirty="0"/>
          </a:p>
        </p:txBody>
      </p:sp>
      <p:sp>
        <p:nvSpPr>
          <p:cNvPr id="5" name="Slide Number Placeholder 4">
            <a:extLst>
              <a:ext uri="{FF2B5EF4-FFF2-40B4-BE49-F238E27FC236}">
                <a16:creationId xmlns:a16="http://schemas.microsoft.com/office/drawing/2014/main" id="{833F7F90-8903-41AE-8554-767A1F3E9B14}"/>
              </a:ext>
            </a:extLst>
          </p:cNvPr>
          <p:cNvSpPr>
            <a:spLocks noGrp="1"/>
          </p:cNvSpPr>
          <p:nvPr>
            <p:ph type="sldNum" sz="quarter" idx="12"/>
          </p:nvPr>
        </p:nvSpPr>
        <p:spPr/>
        <p:txBody>
          <a:bodyPr/>
          <a:lstStyle/>
          <a:p>
            <a:fld id="{6D22F896-40B5-4ADD-8801-0D06FADFA095}" type="slidenum">
              <a:rPr lang="en-US" smtClean="0"/>
              <a:t>30</a:t>
            </a:fld>
            <a:endParaRPr lang="en-US" dirty="0"/>
          </a:p>
        </p:txBody>
      </p:sp>
    </p:spTree>
    <p:extLst>
      <p:ext uri="{BB962C8B-B14F-4D97-AF65-F5344CB8AC3E}">
        <p14:creationId xmlns:p14="http://schemas.microsoft.com/office/powerpoint/2010/main" val="18246899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F2465-67F5-47FB-8237-7A9FAC030A4E}"/>
              </a:ext>
            </a:extLst>
          </p:cNvPr>
          <p:cNvSpPr>
            <a:spLocks noGrp="1"/>
          </p:cNvSpPr>
          <p:nvPr>
            <p:ph type="title"/>
          </p:nvPr>
        </p:nvSpPr>
        <p:spPr/>
        <p:txBody>
          <a:bodyPr/>
          <a:lstStyle/>
          <a:p>
            <a:r>
              <a:rPr lang="en-US" dirty="0"/>
              <a:t>centrifugal Compressors</a:t>
            </a:r>
          </a:p>
        </p:txBody>
      </p:sp>
      <p:pic>
        <p:nvPicPr>
          <p:cNvPr id="4" name="Picture 3">
            <a:extLst>
              <a:ext uri="{FF2B5EF4-FFF2-40B4-BE49-F238E27FC236}">
                <a16:creationId xmlns:a16="http://schemas.microsoft.com/office/drawing/2014/main" id="{A00A6668-76C0-47E3-9212-C12D3507FA59}"/>
              </a:ext>
            </a:extLst>
          </p:cNvPr>
          <p:cNvPicPr>
            <a:picLocks noChangeAspect="1"/>
          </p:cNvPicPr>
          <p:nvPr/>
        </p:nvPicPr>
        <p:blipFill>
          <a:blip r:embed="rId2"/>
          <a:stretch>
            <a:fillRect/>
          </a:stretch>
        </p:blipFill>
        <p:spPr>
          <a:xfrm>
            <a:off x="2825675" y="2214694"/>
            <a:ext cx="6540649" cy="4360432"/>
          </a:xfrm>
          <a:prstGeom prst="rect">
            <a:avLst/>
          </a:prstGeom>
        </p:spPr>
      </p:pic>
      <p:sp>
        <p:nvSpPr>
          <p:cNvPr id="3" name="Date Placeholder 2">
            <a:extLst>
              <a:ext uri="{FF2B5EF4-FFF2-40B4-BE49-F238E27FC236}">
                <a16:creationId xmlns:a16="http://schemas.microsoft.com/office/drawing/2014/main" id="{251E0EA1-2BF5-417A-94A4-BF101210431A}"/>
              </a:ext>
            </a:extLst>
          </p:cNvPr>
          <p:cNvSpPr>
            <a:spLocks noGrp="1"/>
          </p:cNvSpPr>
          <p:nvPr>
            <p:ph type="dt" sz="half" idx="10"/>
          </p:nvPr>
        </p:nvSpPr>
        <p:spPr/>
        <p:txBody>
          <a:bodyPr/>
          <a:lstStyle/>
          <a:p>
            <a:fld id="{EA194806-4725-4F49-B70F-4283D5A14E57}" type="datetime1">
              <a:rPr lang="en-US" smtClean="0"/>
              <a:t>2/21/2018</a:t>
            </a:fld>
            <a:endParaRPr lang="en-US" dirty="0"/>
          </a:p>
        </p:txBody>
      </p:sp>
      <p:sp>
        <p:nvSpPr>
          <p:cNvPr id="5" name="Footer Placeholder 4">
            <a:extLst>
              <a:ext uri="{FF2B5EF4-FFF2-40B4-BE49-F238E27FC236}">
                <a16:creationId xmlns:a16="http://schemas.microsoft.com/office/drawing/2014/main" id="{B40E3593-11D5-4448-9914-D64C320B99CE}"/>
              </a:ext>
            </a:extLst>
          </p:cNvPr>
          <p:cNvSpPr>
            <a:spLocks noGrp="1"/>
          </p:cNvSpPr>
          <p:nvPr>
            <p:ph type="ftr" sz="quarter" idx="11"/>
          </p:nvPr>
        </p:nvSpPr>
        <p:spPr/>
        <p:txBody>
          <a:bodyPr/>
          <a:lstStyle/>
          <a:p>
            <a:r>
              <a:rPr lang="en-US"/>
              <a:t>ICC Process Operations             ENGT-1220 Rev A</a:t>
            </a:r>
            <a:endParaRPr lang="en-US" dirty="0"/>
          </a:p>
        </p:txBody>
      </p:sp>
      <p:sp>
        <p:nvSpPr>
          <p:cNvPr id="6" name="Slide Number Placeholder 5">
            <a:extLst>
              <a:ext uri="{FF2B5EF4-FFF2-40B4-BE49-F238E27FC236}">
                <a16:creationId xmlns:a16="http://schemas.microsoft.com/office/drawing/2014/main" id="{0261A034-D14A-459C-8B96-6C5594D975A2}"/>
              </a:ext>
            </a:extLst>
          </p:cNvPr>
          <p:cNvSpPr>
            <a:spLocks noGrp="1"/>
          </p:cNvSpPr>
          <p:nvPr>
            <p:ph type="sldNum" sz="quarter" idx="12"/>
          </p:nvPr>
        </p:nvSpPr>
        <p:spPr/>
        <p:txBody>
          <a:bodyPr/>
          <a:lstStyle/>
          <a:p>
            <a:fld id="{6D22F896-40B5-4ADD-8801-0D06FADFA095}" type="slidenum">
              <a:rPr lang="en-US" smtClean="0"/>
              <a:t>4</a:t>
            </a:fld>
            <a:endParaRPr lang="en-US" dirty="0"/>
          </a:p>
        </p:txBody>
      </p:sp>
    </p:spTree>
    <p:extLst>
      <p:ext uri="{BB962C8B-B14F-4D97-AF65-F5344CB8AC3E}">
        <p14:creationId xmlns:p14="http://schemas.microsoft.com/office/powerpoint/2010/main" val="29744121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C90847-6582-4177-89AE-9B6A8B11ADF3}"/>
              </a:ext>
            </a:extLst>
          </p:cNvPr>
          <p:cNvSpPr>
            <a:spLocks noGrp="1"/>
          </p:cNvSpPr>
          <p:nvPr>
            <p:ph type="title"/>
          </p:nvPr>
        </p:nvSpPr>
        <p:spPr/>
        <p:txBody>
          <a:bodyPr/>
          <a:lstStyle/>
          <a:p>
            <a:r>
              <a:rPr lang="en-US" dirty="0"/>
              <a:t>centrifugal Compressor construction</a:t>
            </a:r>
          </a:p>
        </p:txBody>
      </p:sp>
      <p:sp>
        <p:nvSpPr>
          <p:cNvPr id="3" name="Content Placeholder 2">
            <a:extLst>
              <a:ext uri="{FF2B5EF4-FFF2-40B4-BE49-F238E27FC236}">
                <a16:creationId xmlns:a16="http://schemas.microsoft.com/office/drawing/2014/main" id="{2087AD3C-F4E9-4B11-AF52-797BE3C934C7}"/>
              </a:ext>
            </a:extLst>
          </p:cNvPr>
          <p:cNvSpPr>
            <a:spLocks noGrp="1"/>
          </p:cNvSpPr>
          <p:nvPr>
            <p:ph sz="quarter" idx="13"/>
          </p:nvPr>
        </p:nvSpPr>
        <p:spPr>
          <a:xfrm>
            <a:off x="913774" y="2367092"/>
            <a:ext cx="10363826" cy="3829313"/>
          </a:xfrm>
        </p:spPr>
        <p:txBody>
          <a:bodyPr>
            <a:normAutofit fontScale="85000" lnSpcReduction="20000"/>
          </a:bodyPr>
          <a:lstStyle/>
          <a:p>
            <a:r>
              <a:rPr lang="en-US" b="1" dirty="0"/>
              <a:t>Diagram Key Code</a:t>
            </a:r>
          </a:p>
          <a:p>
            <a:r>
              <a:rPr lang="en-US" dirty="0"/>
              <a:t>1. Casing 				10. Balancing Drum</a:t>
            </a:r>
          </a:p>
          <a:p>
            <a:r>
              <a:rPr lang="en-US" dirty="0"/>
              <a:t>2. Support Pier 				11. Labyrinth Seal</a:t>
            </a:r>
          </a:p>
          <a:p>
            <a:r>
              <a:rPr lang="en-US" dirty="0"/>
              <a:t>3. Inlet 				12. Seal Vent</a:t>
            </a:r>
          </a:p>
          <a:p>
            <a:r>
              <a:rPr lang="en-US" dirty="0"/>
              <a:t>4. Inlet Wall and Guide 			13. Oil Seal</a:t>
            </a:r>
          </a:p>
          <a:p>
            <a:r>
              <a:rPr lang="en-US" dirty="0"/>
              <a:t>5. First Stage Impeller 			14. Gas Seal</a:t>
            </a:r>
          </a:p>
          <a:p>
            <a:r>
              <a:rPr lang="en-US" dirty="0"/>
              <a:t>6. Diffuser 				15. Bearing Housing</a:t>
            </a:r>
          </a:p>
          <a:p>
            <a:r>
              <a:rPr lang="en-US" dirty="0"/>
              <a:t>7. Return Channel 			16. Journal Bearing</a:t>
            </a:r>
          </a:p>
          <a:p>
            <a:r>
              <a:rPr lang="en-US" dirty="0"/>
              <a:t>8. Return Bend 				17. Thrust Collar</a:t>
            </a:r>
          </a:p>
          <a:p>
            <a:r>
              <a:rPr lang="en-US" dirty="0"/>
              <a:t>9. Discharge 				18. Thrust Bearing</a:t>
            </a:r>
          </a:p>
        </p:txBody>
      </p:sp>
      <p:sp>
        <p:nvSpPr>
          <p:cNvPr id="4" name="Date Placeholder 3">
            <a:extLst>
              <a:ext uri="{FF2B5EF4-FFF2-40B4-BE49-F238E27FC236}">
                <a16:creationId xmlns:a16="http://schemas.microsoft.com/office/drawing/2014/main" id="{49336211-2B35-4F96-A5E8-EBB0141D6599}"/>
              </a:ext>
            </a:extLst>
          </p:cNvPr>
          <p:cNvSpPr>
            <a:spLocks noGrp="1"/>
          </p:cNvSpPr>
          <p:nvPr>
            <p:ph type="dt" sz="half" idx="10"/>
          </p:nvPr>
        </p:nvSpPr>
        <p:spPr/>
        <p:txBody>
          <a:bodyPr/>
          <a:lstStyle/>
          <a:p>
            <a:fld id="{115482F4-69DA-4DF3-81A8-85371C06CAF3}" type="datetime1">
              <a:rPr lang="en-US" smtClean="0"/>
              <a:t>2/21/2018</a:t>
            </a:fld>
            <a:endParaRPr lang="en-US" dirty="0"/>
          </a:p>
        </p:txBody>
      </p:sp>
      <p:sp>
        <p:nvSpPr>
          <p:cNvPr id="5" name="Footer Placeholder 4">
            <a:extLst>
              <a:ext uri="{FF2B5EF4-FFF2-40B4-BE49-F238E27FC236}">
                <a16:creationId xmlns:a16="http://schemas.microsoft.com/office/drawing/2014/main" id="{171EAE62-84FE-452B-9934-78B5DB0054DF}"/>
              </a:ext>
            </a:extLst>
          </p:cNvPr>
          <p:cNvSpPr>
            <a:spLocks noGrp="1"/>
          </p:cNvSpPr>
          <p:nvPr>
            <p:ph type="ftr" sz="quarter" idx="11"/>
          </p:nvPr>
        </p:nvSpPr>
        <p:spPr/>
        <p:txBody>
          <a:bodyPr/>
          <a:lstStyle/>
          <a:p>
            <a:r>
              <a:rPr lang="en-US"/>
              <a:t>ICC Process Operations             ENGT-1220 Rev A</a:t>
            </a:r>
            <a:endParaRPr lang="en-US" dirty="0"/>
          </a:p>
        </p:txBody>
      </p:sp>
      <p:sp>
        <p:nvSpPr>
          <p:cNvPr id="6" name="Slide Number Placeholder 5">
            <a:extLst>
              <a:ext uri="{FF2B5EF4-FFF2-40B4-BE49-F238E27FC236}">
                <a16:creationId xmlns:a16="http://schemas.microsoft.com/office/drawing/2014/main" id="{F8954842-4E01-4489-B65A-91D616FCF0C8}"/>
              </a:ext>
            </a:extLst>
          </p:cNvPr>
          <p:cNvSpPr>
            <a:spLocks noGrp="1"/>
          </p:cNvSpPr>
          <p:nvPr>
            <p:ph type="sldNum" sz="quarter" idx="12"/>
          </p:nvPr>
        </p:nvSpPr>
        <p:spPr/>
        <p:txBody>
          <a:bodyPr/>
          <a:lstStyle/>
          <a:p>
            <a:fld id="{6D22F896-40B5-4ADD-8801-0D06FADFA095}" type="slidenum">
              <a:rPr lang="en-US" smtClean="0"/>
              <a:t>5</a:t>
            </a:fld>
            <a:endParaRPr lang="en-US" dirty="0"/>
          </a:p>
        </p:txBody>
      </p:sp>
    </p:spTree>
    <p:extLst>
      <p:ext uri="{BB962C8B-B14F-4D97-AF65-F5344CB8AC3E}">
        <p14:creationId xmlns:p14="http://schemas.microsoft.com/office/powerpoint/2010/main" val="19440481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DA7E88-F2FD-415E-B4A6-91F15B32DFBD}"/>
              </a:ext>
            </a:extLst>
          </p:cNvPr>
          <p:cNvSpPr>
            <a:spLocks noGrp="1"/>
          </p:cNvSpPr>
          <p:nvPr>
            <p:ph type="title"/>
          </p:nvPr>
        </p:nvSpPr>
        <p:spPr/>
        <p:txBody>
          <a:bodyPr/>
          <a:lstStyle/>
          <a:p>
            <a:r>
              <a:rPr lang="en-US" dirty="0"/>
              <a:t>centrifugal Compressors</a:t>
            </a:r>
          </a:p>
        </p:txBody>
      </p:sp>
      <p:sp>
        <p:nvSpPr>
          <p:cNvPr id="3" name="Content Placeholder 2">
            <a:extLst>
              <a:ext uri="{FF2B5EF4-FFF2-40B4-BE49-F238E27FC236}">
                <a16:creationId xmlns:a16="http://schemas.microsoft.com/office/drawing/2014/main" id="{1375EB49-C915-4A97-935B-1242A944D417}"/>
              </a:ext>
            </a:extLst>
          </p:cNvPr>
          <p:cNvSpPr>
            <a:spLocks noGrp="1"/>
          </p:cNvSpPr>
          <p:nvPr>
            <p:ph sz="quarter" idx="13"/>
          </p:nvPr>
        </p:nvSpPr>
        <p:spPr>
          <a:xfrm>
            <a:off x="913774" y="2118732"/>
            <a:ext cx="10363826" cy="4248614"/>
          </a:xfrm>
        </p:spPr>
        <p:txBody>
          <a:bodyPr>
            <a:normAutofit/>
          </a:bodyPr>
          <a:lstStyle/>
          <a:p>
            <a:r>
              <a:rPr lang="en-US" dirty="0"/>
              <a:t>Installation typically requires:</a:t>
            </a:r>
          </a:p>
          <a:p>
            <a:pPr lvl="1"/>
            <a:r>
              <a:rPr lang="en-US" dirty="0"/>
              <a:t>Inlet separator (knockout drum)</a:t>
            </a:r>
          </a:p>
          <a:p>
            <a:pPr lvl="1"/>
            <a:r>
              <a:rPr lang="en-US" dirty="0"/>
              <a:t>Inlet plenum</a:t>
            </a:r>
          </a:p>
          <a:p>
            <a:pPr lvl="1"/>
            <a:r>
              <a:rPr lang="en-US" dirty="0"/>
              <a:t>Pressurized lubrication system</a:t>
            </a:r>
          </a:p>
          <a:p>
            <a:r>
              <a:rPr lang="en-US" dirty="0"/>
              <a:t>Generally utilizes product cooling</a:t>
            </a:r>
          </a:p>
          <a:p>
            <a:pPr lvl="1"/>
            <a:r>
              <a:rPr lang="en-US" dirty="0"/>
              <a:t>Required to reduces the temperature of the gas do to “heat of compression”</a:t>
            </a:r>
          </a:p>
          <a:p>
            <a:pPr lvl="1"/>
            <a:r>
              <a:rPr lang="en-US" dirty="0"/>
              <a:t>Increase efficiency and reliability</a:t>
            </a:r>
          </a:p>
        </p:txBody>
      </p:sp>
      <p:sp>
        <p:nvSpPr>
          <p:cNvPr id="4" name="Date Placeholder 3">
            <a:extLst>
              <a:ext uri="{FF2B5EF4-FFF2-40B4-BE49-F238E27FC236}">
                <a16:creationId xmlns:a16="http://schemas.microsoft.com/office/drawing/2014/main" id="{3B42F276-7506-41C4-98DE-4F407AA14B2B}"/>
              </a:ext>
            </a:extLst>
          </p:cNvPr>
          <p:cNvSpPr>
            <a:spLocks noGrp="1"/>
          </p:cNvSpPr>
          <p:nvPr>
            <p:ph type="dt" sz="half" idx="10"/>
          </p:nvPr>
        </p:nvSpPr>
        <p:spPr/>
        <p:txBody>
          <a:bodyPr/>
          <a:lstStyle/>
          <a:p>
            <a:fld id="{FA981CB4-4CC0-4B1D-A585-8383140058AD}" type="datetime1">
              <a:rPr lang="en-US" smtClean="0"/>
              <a:t>2/21/2018</a:t>
            </a:fld>
            <a:endParaRPr lang="en-US" dirty="0"/>
          </a:p>
        </p:txBody>
      </p:sp>
      <p:sp>
        <p:nvSpPr>
          <p:cNvPr id="5" name="Footer Placeholder 4">
            <a:extLst>
              <a:ext uri="{FF2B5EF4-FFF2-40B4-BE49-F238E27FC236}">
                <a16:creationId xmlns:a16="http://schemas.microsoft.com/office/drawing/2014/main" id="{F3C69925-C631-487C-BFC6-EB366AA1F800}"/>
              </a:ext>
            </a:extLst>
          </p:cNvPr>
          <p:cNvSpPr>
            <a:spLocks noGrp="1"/>
          </p:cNvSpPr>
          <p:nvPr>
            <p:ph type="ftr" sz="quarter" idx="11"/>
          </p:nvPr>
        </p:nvSpPr>
        <p:spPr/>
        <p:txBody>
          <a:bodyPr/>
          <a:lstStyle/>
          <a:p>
            <a:r>
              <a:rPr lang="en-US"/>
              <a:t>ICC Process Operations             ENGT-1220 Rev A</a:t>
            </a:r>
            <a:endParaRPr lang="en-US" dirty="0"/>
          </a:p>
        </p:txBody>
      </p:sp>
      <p:sp>
        <p:nvSpPr>
          <p:cNvPr id="6" name="Slide Number Placeholder 5">
            <a:extLst>
              <a:ext uri="{FF2B5EF4-FFF2-40B4-BE49-F238E27FC236}">
                <a16:creationId xmlns:a16="http://schemas.microsoft.com/office/drawing/2014/main" id="{8648B50D-368D-4A4E-9731-2FCB9C9B160F}"/>
              </a:ext>
            </a:extLst>
          </p:cNvPr>
          <p:cNvSpPr>
            <a:spLocks noGrp="1"/>
          </p:cNvSpPr>
          <p:nvPr>
            <p:ph type="sldNum" sz="quarter" idx="12"/>
          </p:nvPr>
        </p:nvSpPr>
        <p:spPr/>
        <p:txBody>
          <a:bodyPr/>
          <a:lstStyle/>
          <a:p>
            <a:fld id="{6D22F896-40B5-4ADD-8801-0D06FADFA095}" type="slidenum">
              <a:rPr lang="en-US" smtClean="0"/>
              <a:t>6</a:t>
            </a:fld>
            <a:endParaRPr lang="en-US" dirty="0"/>
          </a:p>
        </p:txBody>
      </p:sp>
    </p:spTree>
    <p:extLst>
      <p:ext uri="{BB962C8B-B14F-4D97-AF65-F5344CB8AC3E}">
        <p14:creationId xmlns:p14="http://schemas.microsoft.com/office/powerpoint/2010/main" val="1424726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circle(in)">
                                      <p:cBhvr>
                                        <p:cTn id="7" dur="2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circle(in)">
                                      <p:cBhvr>
                                        <p:cTn id="12" dur="2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circle(in)">
                                      <p:cBhvr>
                                        <p:cTn id="17" dur="20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heel(1)">
                                      <p:cBhvr>
                                        <p:cTn id="22" dur="20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wheel(1)">
                                      <p:cBhvr>
                                        <p:cTn id="27"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1A256-E382-46DC-B007-8DFF9E761C1C}"/>
              </a:ext>
            </a:extLst>
          </p:cNvPr>
          <p:cNvSpPr>
            <a:spLocks noGrp="1"/>
          </p:cNvSpPr>
          <p:nvPr>
            <p:ph type="title"/>
          </p:nvPr>
        </p:nvSpPr>
        <p:spPr/>
        <p:txBody>
          <a:bodyPr/>
          <a:lstStyle/>
          <a:p>
            <a:r>
              <a:rPr lang="en-US" dirty="0"/>
              <a:t>centrifugal Compressors</a:t>
            </a:r>
          </a:p>
        </p:txBody>
      </p:sp>
      <p:sp>
        <p:nvSpPr>
          <p:cNvPr id="3" name="Content Placeholder 2">
            <a:extLst>
              <a:ext uri="{FF2B5EF4-FFF2-40B4-BE49-F238E27FC236}">
                <a16:creationId xmlns:a16="http://schemas.microsoft.com/office/drawing/2014/main" id="{DD620E50-88E0-4153-A305-80D7534BA436}"/>
              </a:ext>
            </a:extLst>
          </p:cNvPr>
          <p:cNvSpPr>
            <a:spLocks noGrp="1"/>
          </p:cNvSpPr>
          <p:nvPr>
            <p:ph sz="quarter" idx="13"/>
          </p:nvPr>
        </p:nvSpPr>
        <p:spPr/>
        <p:txBody>
          <a:bodyPr/>
          <a:lstStyle/>
          <a:p>
            <a:r>
              <a:rPr lang="en-US" dirty="0">
                <a:hlinkClick r:id="rId2"/>
              </a:rPr>
              <a:t>https://www.youtube.com/watch?v=MgJlHW22KRY</a:t>
            </a:r>
            <a:endParaRPr lang="en-US" dirty="0"/>
          </a:p>
          <a:p>
            <a:r>
              <a:rPr lang="en-US" dirty="0">
                <a:hlinkClick r:id="rId3"/>
              </a:rPr>
              <a:t>https://www.youtube.com/watch?v=2z8dwFsdRLg</a:t>
            </a:r>
            <a:endParaRPr lang="en-US" dirty="0"/>
          </a:p>
          <a:p>
            <a:endParaRPr lang="en-US" dirty="0"/>
          </a:p>
          <a:p>
            <a:endParaRPr lang="en-US" dirty="0"/>
          </a:p>
        </p:txBody>
      </p:sp>
      <p:sp>
        <p:nvSpPr>
          <p:cNvPr id="4" name="Date Placeholder 3">
            <a:extLst>
              <a:ext uri="{FF2B5EF4-FFF2-40B4-BE49-F238E27FC236}">
                <a16:creationId xmlns:a16="http://schemas.microsoft.com/office/drawing/2014/main" id="{A07BE12A-3234-47CB-8C5F-241AB7C5A2EB}"/>
              </a:ext>
            </a:extLst>
          </p:cNvPr>
          <p:cNvSpPr>
            <a:spLocks noGrp="1"/>
          </p:cNvSpPr>
          <p:nvPr>
            <p:ph type="dt" sz="half" idx="10"/>
          </p:nvPr>
        </p:nvSpPr>
        <p:spPr/>
        <p:txBody>
          <a:bodyPr/>
          <a:lstStyle/>
          <a:p>
            <a:fld id="{BD17B0DB-D292-4684-AEF7-D4BF2B514C57}" type="datetime1">
              <a:rPr lang="en-US" smtClean="0"/>
              <a:t>2/21/2018</a:t>
            </a:fld>
            <a:endParaRPr lang="en-US" dirty="0"/>
          </a:p>
        </p:txBody>
      </p:sp>
      <p:sp>
        <p:nvSpPr>
          <p:cNvPr id="5" name="Footer Placeholder 4">
            <a:extLst>
              <a:ext uri="{FF2B5EF4-FFF2-40B4-BE49-F238E27FC236}">
                <a16:creationId xmlns:a16="http://schemas.microsoft.com/office/drawing/2014/main" id="{56DC66F1-B127-4C7D-821F-536880EB5EDC}"/>
              </a:ext>
            </a:extLst>
          </p:cNvPr>
          <p:cNvSpPr>
            <a:spLocks noGrp="1"/>
          </p:cNvSpPr>
          <p:nvPr>
            <p:ph type="ftr" sz="quarter" idx="11"/>
          </p:nvPr>
        </p:nvSpPr>
        <p:spPr/>
        <p:txBody>
          <a:bodyPr/>
          <a:lstStyle/>
          <a:p>
            <a:r>
              <a:rPr lang="en-US"/>
              <a:t>ICC Process Operations             ENGT-1220 Rev A</a:t>
            </a:r>
            <a:endParaRPr lang="en-US" dirty="0"/>
          </a:p>
        </p:txBody>
      </p:sp>
      <p:sp>
        <p:nvSpPr>
          <p:cNvPr id="6" name="Slide Number Placeholder 5">
            <a:extLst>
              <a:ext uri="{FF2B5EF4-FFF2-40B4-BE49-F238E27FC236}">
                <a16:creationId xmlns:a16="http://schemas.microsoft.com/office/drawing/2014/main" id="{86D82971-FA29-4095-A7AA-9A2601137388}"/>
              </a:ext>
            </a:extLst>
          </p:cNvPr>
          <p:cNvSpPr>
            <a:spLocks noGrp="1"/>
          </p:cNvSpPr>
          <p:nvPr>
            <p:ph type="sldNum" sz="quarter" idx="12"/>
          </p:nvPr>
        </p:nvSpPr>
        <p:spPr/>
        <p:txBody>
          <a:bodyPr/>
          <a:lstStyle/>
          <a:p>
            <a:fld id="{6D22F896-40B5-4ADD-8801-0D06FADFA095}" type="slidenum">
              <a:rPr lang="en-US" smtClean="0"/>
              <a:t>7</a:t>
            </a:fld>
            <a:endParaRPr lang="en-US" dirty="0"/>
          </a:p>
        </p:txBody>
      </p:sp>
    </p:spTree>
    <p:extLst>
      <p:ext uri="{BB962C8B-B14F-4D97-AF65-F5344CB8AC3E}">
        <p14:creationId xmlns:p14="http://schemas.microsoft.com/office/powerpoint/2010/main" val="41636806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7D970-44B0-415F-8B8A-54FD59419F27}"/>
              </a:ext>
            </a:extLst>
          </p:cNvPr>
          <p:cNvSpPr>
            <a:spLocks noGrp="1"/>
          </p:cNvSpPr>
          <p:nvPr>
            <p:ph type="title"/>
          </p:nvPr>
        </p:nvSpPr>
        <p:spPr/>
        <p:txBody>
          <a:bodyPr/>
          <a:lstStyle/>
          <a:p>
            <a:r>
              <a:rPr lang="en-US" dirty="0"/>
              <a:t>centrifugal Compressor operator issues</a:t>
            </a:r>
          </a:p>
        </p:txBody>
      </p:sp>
      <p:sp>
        <p:nvSpPr>
          <p:cNvPr id="3" name="Content Placeholder 2">
            <a:extLst>
              <a:ext uri="{FF2B5EF4-FFF2-40B4-BE49-F238E27FC236}">
                <a16:creationId xmlns:a16="http://schemas.microsoft.com/office/drawing/2014/main" id="{90442BE9-FC77-4927-B3A3-3B24A04028C9}"/>
              </a:ext>
            </a:extLst>
          </p:cNvPr>
          <p:cNvSpPr>
            <a:spLocks noGrp="1"/>
          </p:cNvSpPr>
          <p:nvPr>
            <p:ph sz="quarter" idx="13"/>
          </p:nvPr>
        </p:nvSpPr>
        <p:spPr>
          <a:xfrm>
            <a:off x="913774" y="2011680"/>
            <a:ext cx="10363826" cy="4270786"/>
          </a:xfrm>
        </p:spPr>
        <p:txBody>
          <a:bodyPr>
            <a:normAutofit/>
          </a:bodyPr>
          <a:lstStyle/>
          <a:p>
            <a:r>
              <a:rPr lang="en-US" dirty="0"/>
              <a:t>Surge</a:t>
            </a:r>
          </a:p>
          <a:p>
            <a:r>
              <a:rPr lang="en-US" dirty="0"/>
              <a:t>Liquids induction</a:t>
            </a:r>
          </a:p>
          <a:p>
            <a:pPr lvl="1"/>
            <a:r>
              <a:rPr lang="en-US" sz="1600" dirty="0"/>
              <a:t>Any type of liquid induction will damage the compressor</a:t>
            </a:r>
          </a:p>
          <a:p>
            <a:pPr lvl="1"/>
            <a:r>
              <a:rPr lang="en-US" sz="1600" dirty="0"/>
              <a:t>Liquids separator vessel used to remove any residual liquids from inlet supply </a:t>
            </a:r>
          </a:p>
          <a:p>
            <a:pPr lvl="1"/>
            <a:r>
              <a:rPr lang="en-US" sz="1600" dirty="0"/>
              <a:t>Commonly called “suction or inlet knockout” </a:t>
            </a:r>
          </a:p>
          <a:p>
            <a:r>
              <a:rPr lang="en-US" dirty="0"/>
              <a:t>Feed composition changes</a:t>
            </a:r>
          </a:p>
          <a:p>
            <a:r>
              <a:rPr lang="en-US" dirty="0"/>
              <a:t>Heat</a:t>
            </a:r>
          </a:p>
          <a:p>
            <a:r>
              <a:rPr lang="en-US" dirty="0"/>
              <a:t>Vibration</a:t>
            </a:r>
          </a:p>
          <a:p>
            <a:r>
              <a:rPr lang="en-US" dirty="0"/>
              <a:t>Lubrication issues</a:t>
            </a:r>
          </a:p>
          <a:p>
            <a:endParaRPr lang="en-US" dirty="0"/>
          </a:p>
          <a:p>
            <a:pPr marL="0" indent="0">
              <a:buNone/>
            </a:pPr>
            <a:endParaRPr lang="en-US" dirty="0"/>
          </a:p>
        </p:txBody>
      </p:sp>
      <p:sp>
        <p:nvSpPr>
          <p:cNvPr id="4" name="Date Placeholder 3">
            <a:extLst>
              <a:ext uri="{FF2B5EF4-FFF2-40B4-BE49-F238E27FC236}">
                <a16:creationId xmlns:a16="http://schemas.microsoft.com/office/drawing/2014/main" id="{7A6AB81B-E142-49E5-ABAA-09C8FEC53786}"/>
              </a:ext>
            </a:extLst>
          </p:cNvPr>
          <p:cNvSpPr>
            <a:spLocks noGrp="1"/>
          </p:cNvSpPr>
          <p:nvPr>
            <p:ph type="dt" sz="half" idx="10"/>
          </p:nvPr>
        </p:nvSpPr>
        <p:spPr/>
        <p:txBody>
          <a:bodyPr/>
          <a:lstStyle/>
          <a:p>
            <a:fld id="{B8454AD4-E3FB-43F6-BAFE-11D569B44602}" type="datetime1">
              <a:rPr lang="en-US" smtClean="0"/>
              <a:t>2/21/2018</a:t>
            </a:fld>
            <a:endParaRPr lang="en-US" dirty="0"/>
          </a:p>
        </p:txBody>
      </p:sp>
      <p:sp>
        <p:nvSpPr>
          <p:cNvPr id="5" name="Footer Placeholder 4">
            <a:extLst>
              <a:ext uri="{FF2B5EF4-FFF2-40B4-BE49-F238E27FC236}">
                <a16:creationId xmlns:a16="http://schemas.microsoft.com/office/drawing/2014/main" id="{71935A7D-4A2B-4D8A-BB57-10C6AAEEEC80}"/>
              </a:ext>
            </a:extLst>
          </p:cNvPr>
          <p:cNvSpPr>
            <a:spLocks noGrp="1"/>
          </p:cNvSpPr>
          <p:nvPr>
            <p:ph type="ftr" sz="quarter" idx="11"/>
          </p:nvPr>
        </p:nvSpPr>
        <p:spPr/>
        <p:txBody>
          <a:bodyPr/>
          <a:lstStyle/>
          <a:p>
            <a:r>
              <a:rPr lang="en-US"/>
              <a:t>ICC Process Operations             ENGT-1220 Rev A</a:t>
            </a:r>
            <a:endParaRPr lang="en-US" dirty="0"/>
          </a:p>
        </p:txBody>
      </p:sp>
      <p:sp>
        <p:nvSpPr>
          <p:cNvPr id="6" name="Slide Number Placeholder 5">
            <a:extLst>
              <a:ext uri="{FF2B5EF4-FFF2-40B4-BE49-F238E27FC236}">
                <a16:creationId xmlns:a16="http://schemas.microsoft.com/office/drawing/2014/main" id="{AC8DD65F-797C-4A27-A76D-DA90AEE76B31}"/>
              </a:ext>
            </a:extLst>
          </p:cNvPr>
          <p:cNvSpPr>
            <a:spLocks noGrp="1"/>
          </p:cNvSpPr>
          <p:nvPr>
            <p:ph type="sldNum" sz="quarter" idx="12"/>
          </p:nvPr>
        </p:nvSpPr>
        <p:spPr/>
        <p:txBody>
          <a:bodyPr/>
          <a:lstStyle/>
          <a:p>
            <a:fld id="{6D22F896-40B5-4ADD-8801-0D06FADFA095}" type="slidenum">
              <a:rPr lang="en-US" smtClean="0"/>
              <a:t>8</a:t>
            </a:fld>
            <a:endParaRPr lang="en-US" dirty="0"/>
          </a:p>
        </p:txBody>
      </p:sp>
    </p:spTree>
    <p:extLst>
      <p:ext uri="{BB962C8B-B14F-4D97-AF65-F5344CB8AC3E}">
        <p14:creationId xmlns:p14="http://schemas.microsoft.com/office/powerpoint/2010/main" val="2285231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 calcmode="lin" valueType="num">
                                      <p:cBhvr additive="base">
                                        <p:cTn id="16"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 calcmode="lin" valueType="num">
                                      <p:cBhvr additive="base">
                                        <p:cTn id="2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 calcmode="lin" valueType="num">
                                      <p:cBhvr additive="base">
                                        <p:cTn id="24"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1000"/>
                                        <p:tgtEl>
                                          <p:spTgt spid="3">
                                            <p:txEl>
                                              <p:pRg st="5" end="5"/>
                                            </p:txEl>
                                          </p:spTgt>
                                        </p:tgtEl>
                                      </p:cBhvr>
                                    </p:animEffect>
                                    <p:anim calcmode="lin" valueType="num">
                                      <p:cBhvr>
                                        <p:cTn id="31"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2"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1000"/>
                                        <p:tgtEl>
                                          <p:spTgt spid="3">
                                            <p:txEl>
                                              <p:pRg st="6" end="6"/>
                                            </p:txEl>
                                          </p:spTgt>
                                        </p:tgtEl>
                                      </p:cBhvr>
                                    </p:animEffect>
                                    <p:anim calcmode="lin" valueType="num">
                                      <p:cBhvr>
                                        <p:cTn id="3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3">
                                            <p:txEl>
                                              <p:pRg st="7" end="7"/>
                                            </p:txEl>
                                          </p:spTgt>
                                        </p:tgtEl>
                                        <p:attrNameLst>
                                          <p:attrName>style.visibility</p:attrName>
                                        </p:attrNameLst>
                                      </p:cBhvr>
                                      <p:to>
                                        <p:strVal val="visible"/>
                                      </p:to>
                                    </p:set>
                                    <p:animEffect transition="in" filter="fade">
                                      <p:cBhvr>
                                        <p:cTn id="44" dur="1000"/>
                                        <p:tgtEl>
                                          <p:spTgt spid="3">
                                            <p:txEl>
                                              <p:pRg st="7" end="7"/>
                                            </p:txEl>
                                          </p:spTgt>
                                        </p:tgtEl>
                                      </p:cBhvr>
                                    </p:animEffect>
                                    <p:anim calcmode="lin" valueType="num">
                                      <p:cBhvr>
                                        <p:cTn id="45"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3">
                                            <p:txEl>
                                              <p:pRg st="8" end="8"/>
                                            </p:txEl>
                                          </p:spTgt>
                                        </p:tgtEl>
                                        <p:attrNameLst>
                                          <p:attrName>style.visibility</p:attrName>
                                        </p:attrNameLst>
                                      </p:cBhvr>
                                      <p:to>
                                        <p:strVal val="visible"/>
                                      </p:to>
                                    </p:set>
                                    <p:animEffect transition="in" filter="fade">
                                      <p:cBhvr>
                                        <p:cTn id="51" dur="1000"/>
                                        <p:tgtEl>
                                          <p:spTgt spid="3">
                                            <p:txEl>
                                              <p:pRg st="8" end="8"/>
                                            </p:txEl>
                                          </p:spTgt>
                                        </p:tgtEl>
                                      </p:cBhvr>
                                    </p:animEffect>
                                    <p:anim calcmode="lin" valueType="num">
                                      <p:cBhvr>
                                        <p:cTn id="52"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3"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EBDBE6-01BC-4461-A7A4-CBF87FF13F39}"/>
              </a:ext>
            </a:extLst>
          </p:cNvPr>
          <p:cNvSpPr>
            <a:spLocks noGrp="1"/>
          </p:cNvSpPr>
          <p:nvPr>
            <p:ph type="title"/>
          </p:nvPr>
        </p:nvSpPr>
        <p:spPr/>
        <p:txBody>
          <a:bodyPr/>
          <a:lstStyle/>
          <a:p>
            <a:r>
              <a:rPr lang="en-US" dirty="0"/>
              <a:t>centrifugal Compressor operation</a:t>
            </a:r>
          </a:p>
        </p:txBody>
      </p:sp>
      <p:sp>
        <p:nvSpPr>
          <p:cNvPr id="3" name="Content Placeholder 2">
            <a:extLst>
              <a:ext uri="{FF2B5EF4-FFF2-40B4-BE49-F238E27FC236}">
                <a16:creationId xmlns:a16="http://schemas.microsoft.com/office/drawing/2014/main" id="{36AF0C8F-A24F-48A4-87E1-A65E0F0F5474}"/>
              </a:ext>
            </a:extLst>
          </p:cNvPr>
          <p:cNvSpPr>
            <a:spLocks noGrp="1"/>
          </p:cNvSpPr>
          <p:nvPr>
            <p:ph sz="quarter" idx="13"/>
          </p:nvPr>
        </p:nvSpPr>
        <p:spPr/>
        <p:txBody>
          <a:bodyPr/>
          <a:lstStyle/>
          <a:p>
            <a:r>
              <a:rPr lang="en-US" dirty="0"/>
              <a:t>Stonewalling</a:t>
            </a:r>
          </a:p>
          <a:p>
            <a:pPr lvl="1"/>
            <a:r>
              <a:rPr lang="en-US" dirty="0"/>
              <a:t>Stonewall or choke point for a centrifugal compressor occurs when the resistance to flow in the compressor discharge line drops significantly below the normal levels.</a:t>
            </a:r>
          </a:p>
          <a:p>
            <a:pPr lvl="1"/>
            <a:r>
              <a:rPr lang="en-US" dirty="0"/>
              <a:t>Can cause the compressor rotor to become unbalance and start “thrusting”</a:t>
            </a:r>
          </a:p>
          <a:p>
            <a:pPr lvl="2"/>
            <a:r>
              <a:rPr lang="en-US" dirty="0"/>
              <a:t>Severe axial loading of the rotor</a:t>
            </a:r>
          </a:p>
          <a:p>
            <a:endParaRPr lang="en-US" dirty="0"/>
          </a:p>
        </p:txBody>
      </p:sp>
      <p:sp>
        <p:nvSpPr>
          <p:cNvPr id="4" name="Date Placeholder 3">
            <a:extLst>
              <a:ext uri="{FF2B5EF4-FFF2-40B4-BE49-F238E27FC236}">
                <a16:creationId xmlns:a16="http://schemas.microsoft.com/office/drawing/2014/main" id="{3EC048DF-CB85-4BBE-B640-BE06E7BD98BD}"/>
              </a:ext>
            </a:extLst>
          </p:cNvPr>
          <p:cNvSpPr>
            <a:spLocks noGrp="1"/>
          </p:cNvSpPr>
          <p:nvPr>
            <p:ph type="dt" sz="half" idx="10"/>
          </p:nvPr>
        </p:nvSpPr>
        <p:spPr/>
        <p:txBody>
          <a:bodyPr/>
          <a:lstStyle/>
          <a:p>
            <a:fld id="{B40ADB22-6B1E-4D3F-9B1F-524C17E22C7D}" type="datetime1">
              <a:rPr lang="en-US" smtClean="0"/>
              <a:t>2/21/2018</a:t>
            </a:fld>
            <a:endParaRPr lang="en-US" dirty="0"/>
          </a:p>
        </p:txBody>
      </p:sp>
      <p:sp>
        <p:nvSpPr>
          <p:cNvPr id="5" name="Footer Placeholder 4">
            <a:extLst>
              <a:ext uri="{FF2B5EF4-FFF2-40B4-BE49-F238E27FC236}">
                <a16:creationId xmlns:a16="http://schemas.microsoft.com/office/drawing/2014/main" id="{D1E02852-7E84-4574-89EF-4C080D2698D7}"/>
              </a:ext>
            </a:extLst>
          </p:cNvPr>
          <p:cNvSpPr>
            <a:spLocks noGrp="1"/>
          </p:cNvSpPr>
          <p:nvPr>
            <p:ph type="ftr" sz="quarter" idx="11"/>
          </p:nvPr>
        </p:nvSpPr>
        <p:spPr/>
        <p:txBody>
          <a:bodyPr/>
          <a:lstStyle/>
          <a:p>
            <a:r>
              <a:rPr lang="en-US"/>
              <a:t>ICC Process Operations             ENGT-1220 Rev A</a:t>
            </a:r>
            <a:endParaRPr lang="en-US" dirty="0"/>
          </a:p>
        </p:txBody>
      </p:sp>
      <p:sp>
        <p:nvSpPr>
          <p:cNvPr id="6" name="Slide Number Placeholder 5">
            <a:extLst>
              <a:ext uri="{FF2B5EF4-FFF2-40B4-BE49-F238E27FC236}">
                <a16:creationId xmlns:a16="http://schemas.microsoft.com/office/drawing/2014/main" id="{CE7DF6DA-03BC-463A-B65A-F61F4BD5B8C2}"/>
              </a:ext>
            </a:extLst>
          </p:cNvPr>
          <p:cNvSpPr>
            <a:spLocks noGrp="1"/>
          </p:cNvSpPr>
          <p:nvPr>
            <p:ph type="sldNum" sz="quarter" idx="12"/>
          </p:nvPr>
        </p:nvSpPr>
        <p:spPr/>
        <p:txBody>
          <a:bodyPr/>
          <a:lstStyle/>
          <a:p>
            <a:fld id="{6D22F896-40B5-4ADD-8801-0D06FADFA095}" type="slidenum">
              <a:rPr lang="en-US" smtClean="0"/>
              <a:t>9</a:t>
            </a:fld>
            <a:endParaRPr lang="en-US" dirty="0"/>
          </a:p>
        </p:txBody>
      </p:sp>
    </p:spTree>
    <p:extLst>
      <p:ext uri="{BB962C8B-B14F-4D97-AF65-F5344CB8AC3E}">
        <p14:creationId xmlns:p14="http://schemas.microsoft.com/office/powerpoint/2010/main" val="189745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1000"/>
                                        <p:tgtEl>
                                          <p:spTgt spid="3">
                                            <p:txEl>
                                              <p:pRg st="3" end="3"/>
                                            </p:txEl>
                                          </p:spTgt>
                                        </p:tgtEl>
                                      </p:cBhvr>
                                    </p:animEffect>
                                    <p:anim calcmode="lin" valueType="num">
                                      <p:cBhvr>
                                        <p:cTn id="1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A633B6A3-9E7F-4C10-9C98-2517A3134361}"/>
    </a:ext>
  </a:extLst>
</a:theme>
</file>

<file path=ppt/theme/theme2.xml><?xml version="1.0" encoding="utf-8"?>
<a:theme xmlns:a="http://schemas.openxmlformats.org/drawingml/2006/main" name="04 AMS">
  <a:themeElements>
    <a:clrScheme name="04 AMS 1">
      <a:dk1>
        <a:srgbClr val="0F245F"/>
      </a:dk1>
      <a:lt1>
        <a:srgbClr val="FFFFFF"/>
      </a:lt1>
      <a:dk2>
        <a:srgbClr val="0F245F"/>
      </a:dk2>
      <a:lt2>
        <a:srgbClr val="969696"/>
      </a:lt2>
      <a:accent1>
        <a:srgbClr val="009900"/>
      </a:accent1>
      <a:accent2>
        <a:srgbClr val="FF0000"/>
      </a:accent2>
      <a:accent3>
        <a:srgbClr val="FFFFFF"/>
      </a:accent3>
      <a:accent4>
        <a:srgbClr val="0B1D50"/>
      </a:accent4>
      <a:accent5>
        <a:srgbClr val="AACAAA"/>
      </a:accent5>
      <a:accent6>
        <a:srgbClr val="E70000"/>
      </a:accent6>
      <a:hlink>
        <a:srgbClr val="0099CC"/>
      </a:hlink>
      <a:folHlink>
        <a:srgbClr val="CC0066"/>
      </a:folHlink>
    </a:clrScheme>
    <a:fontScheme name="04 AM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rgbClr val="000000"/>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rgbClr val="000000"/>
            </a:solidFill>
            <a:effectLst/>
            <a:latin typeface="Arial" charset="0"/>
          </a:defRPr>
        </a:defPPr>
      </a:lstStyle>
    </a:lnDef>
  </a:objectDefaults>
  <a:extraClrSchemeLst>
    <a:extraClrScheme>
      <a:clrScheme name="04 AMS 1">
        <a:dk1>
          <a:srgbClr val="0F245F"/>
        </a:dk1>
        <a:lt1>
          <a:srgbClr val="FFFFFF"/>
        </a:lt1>
        <a:dk2>
          <a:srgbClr val="0F245F"/>
        </a:dk2>
        <a:lt2>
          <a:srgbClr val="969696"/>
        </a:lt2>
        <a:accent1>
          <a:srgbClr val="009900"/>
        </a:accent1>
        <a:accent2>
          <a:srgbClr val="FF0000"/>
        </a:accent2>
        <a:accent3>
          <a:srgbClr val="FFFFFF"/>
        </a:accent3>
        <a:accent4>
          <a:srgbClr val="0B1D50"/>
        </a:accent4>
        <a:accent5>
          <a:srgbClr val="AACAAA"/>
        </a:accent5>
        <a:accent6>
          <a:srgbClr val="E70000"/>
        </a:accent6>
        <a:hlink>
          <a:srgbClr val="0099CC"/>
        </a:hlink>
        <a:folHlink>
          <a:srgbClr val="CC0066"/>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TM04033925[[fn=Droplet]]</Template>
  <TotalTime>356</TotalTime>
  <Words>2679</Words>
  <Application>Microsoft Office PowerPoint</Application>
  <PresentationFormat>Widescreen</PresentationFormat>
  <Paragraphs>328</Paragraphs>
  <Slides>30</Slides>
  <Notes>2</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30</vt:i4>
      </vt:variant>
    </vt:vector>
  </HeadingPairs>
  <TitlesOfParts>
    <vt:vector size="37" baseType="lpstr">
      <vt:lpstr>Arial</vt:lpstr>
      <vt:lpstr>Calibri</vt:lpstr>
      <vt:lpstr>Times</vt:lpstr>
      <vt:lpstr>Tw Cen MT</vt:lpstr>
      <vt:lpstr>Wingdings</vt:lpstr>
      <vt:lpstr>Droplet</vt:lpstr>
      <vt:lpstr>04 AMS</vt:lpstr>
      <vt:lpstr>Technical I Rotating Equipment Part II</vt:lpstr>
      <vt:lpstr>Industrial Compressors</vt:lpstr>
      <vt:lpstr>centrifugal Compressors</vt:lpstr>
      <vt:lpstr>centrifugal Compressors</vt:lpstr>
      <vt:lpstr>centrifugal Compressor construction</vt:lpstr>
      <vt:lpstr>centrifugal Compressors</vt:lpstr>
      <vt:lpstr>centrifugal Compressors</vt:lpstr>
      <vt:lpstr>centrifugal Compressor operator issues</vt:lpstr>
      <vt:lpstr>centrifugal Compressor operation</vt:lpstr>
      <vt:lpstr>centrifugal Compressor Surge</vt:lpstr>
      <vt:lpstr>Compressor surge Line</vt:lpstr>
      <vt:lpstr>centrifugal Compressor surge</vt:lpstr>
      <vt:lpstr>Compressor surge</vt:lpstr>
      <vt:lpstr>centrifugal Compressor Surge Control</vt:lpstr>
      <vt:lpstr>ISA centrifugal compressor symbol</vt:lpstr>
      <vt:lpstr>Reciprocating (recips) compressors</vt:lpstr>
      <vt:lpstr>Reciprocating (recips) compressors</vt:lpstr>
      <vt:lpstr>recip Compressors operator issues</vt:lpstr>
      <vt:lpstr>recip Compressors operator issues</vt:lpstr>
      <vt:lpstr>recip Compressors operator issues</vt:lpstr>
      <vt:lpstr>What are reciprocating compressors?</vt:lpstr>
      <vt:lpstr>Reciprocating Compressor Parts</vt:lpstr>
      <vt:lpstr>Reciprocating Compressor Parts</vt:lpstr>
      <vt:lpstr>Reciprocating Compressor Parts</vt:lpstr>
      <vt:lpstr>Reciprocating Compressor Parts</vt:lpstr>
      <vt:lpstr>Reciprocating Compressor Parts</vt:lpstr>
      <vt:lpstr>Reciprocating Compressor Parts</vt:lpstr>
      <vt:lpstr>Reciprocating Compressor Parts</vt:lpstr>
      <vt:lpstr>Isa symbol</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Technical I Rotating Equipment Part II</dc:title>
  <dc:creator>Thomas Raiche</dc:creator>
  <cp:lastModifiedBy>Thomas Raiche</cp:lastModifiedBy>
  <cp:revision>29</cp:revision>
  <dcterms:created xsi:type="dcterms:W3CDTF">2017-09-14T14:49:53Z</dcterms:created>
  <dcterms:modified xsi:type="dcterms:W3CDTF">2018-02-21T22:00:30Z</dcterms:modified>
</cp:coreProperties>
</file>