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B9BC"/>
    <a:srgbClr val="1C4187"/>
    <a:srgbClr val="004B84"/>
    <a:srgbClr val="FF8CF2"/>
    <a:srgbClr val="75D1A6"/>
    <a:srgbClr val="DF6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72"/>
    <p:restoredTop sz="96327"/>
  </p:normalViewPr>
  <p:slideViewPr>
    <p:cSldViewPr snapToGrid="0" snapToObjects="1">
      <p:cViewPr varScale="1">
        <p:scale>
          <a:sx n="128" d="100"/>
          <a:sy n="128" d="100"/>
        </p:scale>
        <p:origin x="5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CC3ADB-EE5C-174C-8726-560B71CDD20D}"/>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stylex</a:t>
            </a:r>
            <a:endParaRPr lang="en-US" dirty="0"/>
          </a:p>
        </p:txBody>
      </p:sp>
    </p:spTree>
    <p:extLst>
      <p:ext uri="{BB962C8B-B14F-4D97-AF65-F5344CB8AC3E}">
        <p14:creationId xmlns:p14="http://schemas.microsoft.com/office/powerpoint/2010/main" val="66203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EF9EC-AF2F-364E-BBFE-8EAE2982C42F}"/>
              </a:ext>
            </a:extLst>
          </p:cNvPr>
          <p:cNvSpPr>
            <a:spLocks noGrp="1"/>
          </p:cNvSpPr>
          <p:nvPr>
            <p:ph type="title"/>
          </p:nvPr>
        </p:nvSpPr>
        <p:spPr>
          <a:xfrm>
            <a:off x="2054086" y="1656783"/>
            <a:ext cx="8083825" cy="778303"/>
          </a:xfrm>
          <a:prstGeom prst="rect">
            <a:avLst/>
          </a:prstGeo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6610559-8537-E64A-A41E-CF8C948668A0}"/>
              </a:ext>
            </a:extLst>
          </p:cNvPr>
          <p:cNvSpPr>
            <a:spLocks noGrp="1"/>
          </p:cNvSpPr>
          <p:nvPr>
            <p:ph idx="1"/>
          </p:nvPr>
        </p:nvSpPr>
        <p:spPr>
          <a:xfrm>
            <a:off x="838199" y="2435087"/>
            <a:ext cx="10515600" cy="3041925"/>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vl2pPr>
              <a:defRPr b="0" i="0">
                <a:solidFill>
                  <a:schemeClr val="bg1"/>
                </a:solidFill>
                <a:latin typeface="Arial" panose="020B0604020202020204" pitchFamily="34" charset="0"/>
                <a:cs typeface="Arial" panose="020B0604020202020204" pitchFamily="34" charset="0"/>
              </a:defRPr>
            </a:lvl2pPr>
            <a:lvl3pPr>
              <a:defRPr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6160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89BB-7AF5-974F-90B8-717C409FF696}"/>
              </a:ext>
            </a:extLst>
          </p:cNvPr>
          <p:cNvSpPr>
            <a:spLocks noGrp="1"/>
          </p:cNvSpPr>
          <p:nvPr>
            <p:ph type="title"/>
          </p:nvPr>
        </p:nvSpPr>
        <p:spPr>
          <a:xfrm>
            <a:off x="831850" y="2375451"/>
            <a:ext cx="10515600" cy="2187023"/>
          </a:xfrm>
          <a:prstGeom prst="rect">
            <a:avLst/>
          </a:prstGeo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C33E2-0549-7140-8687-FB0875DC848C}"/>
              </a:ext>
            </a:extLst>
          </p:cNvPr>
          <p:cNvSpPr>
            <a:spLocks noGrp="1"/>
          </p:cNvSpPr>
          <p:nvPr>
            <p:ph type="body" idx="1"/>
          </p:nvPr>
        </p:nvSpPr>
        <p:spPr>
          <a:xfrm>
            <a:off x="831850" y="4589464"/>
            <a:ext cx="10515600" cy="956572"/>
          </a:xfrm>
          <a:prstGeom prst="rect">
            <a:avLst/>
          </a:prstGeo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970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1342-F8AA-D24B-9E4D-7C556806B539}"/>
              </a:ext>
            </a:extLst>
          </p:cNvPr>
          <p:cNvSpPr>
            <a:spLocks noGrp="1"/>
          </p:cNvSpPr>
          <p:nvPr>
            <p:ph type="title"/>
          </p:nvPr>
        </p:nvSpPr>
        <p:spPr>
          <a:xfrm>
            <a:off x="1805608" y="1557196"/>
            <a:ext cx="8580783" cy="651850"/>
          </a:xfrm>
          <a:prstGeom prst="rect">
            <a:avLst/>
          </a:prstGeom>
        </p:spPr>
        <p:txBody>
          <a:bodyPr>
            <a:normAutofit/>
          </a:bodyPr>
          <a:lstStyle>
            <a:lvl1pPr algn="ct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B2EA2D9-55D7-5341-8031-39F3AB7A5317}"/>
              </a:ext>
            </a:extLst>
          </p:cNvPr>
          <p:cNvSpPr>
            <a:spLocks noGrp="1"/>
          </p:cNvSpPr>
          <p:nvPr>
            <p:ph sz="half" idx="1"/>
          </p:nvPr>
        </p:nvSpPr>
        <p:spPr>
          <a:xfrm>
            <a:off x="838200" y="2325757"/>
            <a:ext cx="5181600" cy="319046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DF56D2-2491-B24F-B360-1F7B18881EEA}"/>
              </a:ext>
            </a:extLst>
          </p:cNvPr>
          <p:cNvSpPr>
            <a:spLocks noGrp="1"/>
          </p:cNvSpPr>
          <p:nvPr>
            <p:ph sz="half" idx="2"/>
          </p:nvPr>
        </p:nvSpPr>
        <p:spPr>
          <a:xfrm>
            <a:off x="6172200" y="2325757"/>
            <a:ext cx="5181600" cy="319046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275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A427-1D49-4749-9126-F76A901B05D4}"/>
              </a:ext>
            </a:extLst>
          </p:cNvPr>
          <p:cNvSpPr>
            <a:spLocks noGrp="1"/>
          </p:cNvSpPr>
          <p:nvPr>
            <p:ph type="title"/>
          </p:nvPr>
        </p:nvSpPr>
        <p:spPr>
          <a:xfrm>
            <a:off x="1899236" y="1673102"/>
            <a:ext cx="8393527" cy="823912"/>
          </a:xfrm>
          <a:prstGeom prst="rect">
            <a:avLst/>
          </a:prstGeom>
        </p:spPr>
        <p:txBody>
          <a:bodyPr>
            <a:normAutofit/>
          </a:bodyPr>
          <a:lstStyle>
            <a:lvl1pPr algn="ctr">
              <a:defRPr sz="3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4B8797-C415-B04E-8178-5F062587900D}"/>
              </a:ext>
            </a:extLst>
          </p:cNvPr>
          <p:cNvSpPr>
            <a:spLocks noGrp="1"/>
          </p:cNvSpPr>
          <p:nvPr>
            <p:ph type="body" idx="1"/>
          </p:nvPr>
        </p:nvSpPr>
        <p:spPr>
          <a:xfrm>
            <a:off x="836611" y="2593300"/>
            <a:ext cx="5157787" cy="823912"/>
          </a:xfrm>
          <a:prstGeom prst="rect">
            <a:avLst/>
          </a:prstGeom>
        </p:spPr>
        <p:txBody>
          <a:bodyPr anchor="b"/>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991FDC-6AD4-A543-8E67-07108C2976C5}"/>
              </a:ext>
            </a:extLst>
          </p:cNvPr>
          <p:cNvSpPr>
            <a:spLocks noGrp="1"/>
          </p:cNvSpPr>
          <p:nvPr>
            <p:ph sz="half" idx="2"/>
          </p:nvPr>
        </p:nvSpPr>
        <p:spPr>
          <a:xfrm>
            <a:off x="836612" y="3510010"/>
            <a:ext cx="5157787" cy="2148406"/>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vl2pPr>
              <a:defRPr b="0" i="0">
                <a:solidFill>
                  <a:schemeClr val="bg1"/>
                </a:solidFill>
                <a:latin typeface="Arial" panose="020B0604020202020204" pitchFamily="34" charset="0"/>
                <a:cs typeface="Arial" panose="020B0604020202020204" pitchFamily="34" charset="0"/>
              </a:defRPr>
            </a:lvl2pPr>
            <a:lvl3pPr>
              <a:defRPr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6781DA0-2F4D-6440-A64D-FCA9B20AAB86}"/>
              </a:ext>
            </a:extLst>
          </p:cNvPr>
          <p:cNvSpPr>
            <a:spLocks noGrp="1"/>
          </p:cNvSpPr>
          <p:nvPr>
            <p:ph type="body" sz="quarter" idx="3"/>
          </p:nvPr>
        </p:nvSpPr>
        <p:spPr>
          <a:xfrm>
            <a:off x="6197603" y="2605088"/>
            <a:ext cx="5183188" cy="823912"/>
          </a:xfrm>
          <a:prstGeom prst="rect">
            <a:avLst/>
          </a:prstGeom>
        </p:spPr>
        <p:txBody>
          <a:bodyPr anchor="b"/>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D1FD5E-787E-B949-8715-85D6AC7C88B7}"/>
              </a:ext>
            </a:extLst>
          </p:cNvPr>
          <p:cNvSpPr>
            <a:spLocks noGrp="1"/>
          </p:cNvSpPr>
          <p:nvPr>
            <p:ph sz="quarter" idx="4"/>
          </p:nvPr>
        </p:nvSpPr>
        <p:spPr>
          <a:xfrm>
            <a:off x="6197603" y="3510010"/>
            <a:ext cx="5183188" cy="2148406"/>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203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84BA-396E-E243-9851-E8227F6DB1BA}"/>
              </a:ext>
            </a:extLst>
          </p:cNvPr>
          <p:cNvSpPr>
            <a:spLocks noGrp="1"/>
          </p:cNvSpPr>
          <p:nvPr>
            <p:ph type="title"/>
          </p:nvPr>
        </p:nvSpPr>
        <p:spPr>
          <a:xfrm>
            <a:off x="1850335" y="1595806"/>
            <a:ext cx="8491330" cy="685668"/>
          </a:xfrm>
          <a:prstGeom prst="rect">
            <a:avLst/>
          </a:prstGeom>
        </p:spPr>
        <p:txBody>
          <a:bodyPr>
            <a:normAutofit/>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314218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2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E7A9-8677-9E46-92DB-B555F08EC4FF}"/>
              </a:ext>
            </a:extLst>
          </p:cNvPr>
          <p:cNvSpPr>
            <a:spLocks noGrp="1"/>
          </p:cNvSpPr>
          <p:nvPr>
            <p:ph type="title"/>
          </p:nvPr>
        </p:nvSpPr>
        <p:spPr>
          <a:xfrm>
            <a:off x="824738" y="2305878"/>
            <a:ext cx="3932237" cy="874644"/>
          </a:xfrm>
          <a:prstGeom prst="rect">
            <a:avLst/>
          </a:prstGeom>
        </p:spPr>
        <p:txBody>
          <a:bodyPr anchor="b">
            <a:norm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28912E6-491C-5B48-B113-DF292FEFA5A7}"/>
              </a:ext>
            </a:extLst>
          </p:cNvPr>
          <p:cNvSpPr>
            <a:spLocks noGrp="1"/>
          </p:cNvSpPr>
          <p:nvPr>
            <p:ph idx="1"/>
          </p:nvPr>
        </p:nvSpPr>
        <p:spPr>
          <a:xfrm>
            <a:off x="5183188" y="1674891"/>
            <a:ext cx="6172200" cy="3831387"/>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9013242-460D-624B-A6B9-A0A7DE9BCC41}"/>
              </a:ext>
            </a:extLst>
          </p:cNvPr>
          <p:cNvSpPr>
            <a:spLocks noGrp="1"/>
          </p:cNvSpPr>
          <p:nvPr>
            <p:ph type="body" sz="half" idx="2"/>
          </p:nvPr>
        </p:nvSpPr>
        <p:spPr>
          <a:xfrm>
            <a:off x="824739" y="3279913"/>
            <a:ext cx="3932237" cy="2226365"/>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9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3DDC-2882-9E4C-88ED-BC1AD43B3410}"/>
              </a:ext>
            </a:extLst>
          </p:cNvPr>
          <p:cNvSpPr>
            <a:spLocks noGrp="1"/>
          </p:cNvSpPr>
          <p:nvPr>
            <p:ph type="title"/>
          </p:nvPr>
        </p:nvSpPr>
        <p:spPr>
          <a:xfrm>
            <a:off x="1885121" y="1602891"/>
            <a:ext cx="8421757" cy="588047"/>
          </a:xfrm>
          <a:prstGeom prst="rect">
            <a:avLst/>
          </a:prstGeom>
        </p:spPr>
        <p:txBody>
          <a:bodyPr>
            <a:normAutofit/>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968155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 name="Picture 29" descr="A screenshot of a cell phone&#10;&#10;Description automatically generated">
            <a:extLst>
              <a:ext uri="{FF2B5EF4-FFF2-40B4-BE49-F238E27FC236}">
                <a16:creationId xmlns:a16="http://schemas.microsoft.com/office/drawing/2014/main" id="{24D56369-BB80-804D-BC16-889276D530D6}"/>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9" name="Title Placeholder 8">
            <a:extLst>
              <a:ext uri="{FF2B5EF4-FFF2-40B4-BE49-F238E27FC236}">
                <a16:creationId xmlns:a16="http://schemas.microsoft.com/office/drawing/2014/main" id="{4C6CD639-1B03-404A-BC3B-72A67027802E}"/>
              </a:ext>
            </a:extLst>
          </p:cNvPr>
          <p:cNvSpPr>
            <a:spLocks noGrp="1"/>
          </p:cNvSpPr>
          <p:nvPr>
            <p:ph type="title"/>
          </p:nvPr>
        </p:nvSpPr>
        <p:spPr>
          <a:xfrm>
            <a:off x="3062909" y="2242584"/>
            <a:ext cx="6066182" cy="249838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208614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Lst>
  <p:txStyles>
    <p:titleStyle>
      <a:lvl1pPr algn="ctr"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hyperlink" Target="mailto:zach.bladow@northlandcolleg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dailytarheel.com/article/2020/04/virtual-reality-classroom-0407"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k12blueprint.com/news/reality-bytes-virtual-reality-and-k-12-educ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singularityhub.com/2020/04/19/what-makes-virtual-worlds-unique-in-the-era-of-zoom-meeting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1611F175-0116-7D4B-B82C-69563B9E359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113D5A-11BE-2742-9FF5-34E53F467B84}"/>
              </a:ext>
            </a:extLst>
          </p:cNvPr>
          <p:cNvSpPr>
            <a:spLocks noGrp="1"/>
          </p:cNvSpPr>
          <p:nvPr>
            <p:ph type="title"/>
          </p:nvPr>
        </p:nvSpPr>
        <p:spPr>
          <a:xfrm>
            <a:off x="7718149" y="1689653"/>
            <a:ext cx="4473852" cy="1251507"/>
          </a:xfrm>
        </p:spPr>
        <p:txBody>
          <a:bodyPr>
            <a:normAutofit/>
          </a:bodyPr>
          <a:lstStyle/>
          <a:p>
            <a:r>
              <a:rPr lang="en-US" sz="3600" dirty="0"/>
              <a:t>Teaching Using Social VR</a:t>
            </a:r>
          </a:p>
        </p:txBody>
      </p:sp>
      <p:sp>
        <p:nvSpPr>
          <p:cNvPr id="3" name="Text Placeholder 2">
            <a:extLst>
              <a:ext uri="{FF2B5EF4-FFF2-40B4-BE49-F238E27FC236}">
                <a16:creationId xmlns:a16="http://schemas.microsoft.com/office/drawing/2014/main" id="{40065B38-0BAA-8646-B0B0-99BB69FD7F2B}"/>
              </a:ext>
            </a:extLst>
          </p:cNvPr>
          <p:cNvSpPr>
            <a:spLocks noGrp="1"/>
          </p:cNvSpPr>
          <p:nvPr>
            <p:ph type="body" idx="1"/>
          </p:nvPr>
        </p:nvSpPr>
        <p:spPr>
          <a:xfrm>
            <a:off x="8141504" y="3051519"/>
            <a:ext cx="3879298" cy="754961"/>
          </a:xfrm>
        </p:spPr>
        <p:txBody>
          <a:bodyPr/>
          <a:lstStyle/>
          <a:p>
            <a:pPr algn="ctr"/>
            <a:r>
              <a:rPr lang="en-US" sz="2000" dirty="0"/>
              <a:t>Mark Gill, SCSU VIZLAB</a:t>
            </a:r>
          </a:p>
          <a:p>
            <a:pPr algn="ctr"/>
            <a:r>
              <a:rPr lang="en-US" sz="2000" dirty="0"/>
              <a:t>Alan </a:t>
            </a:r>
            <a:r>
              <a:rPr lang="en-US" sz="2000" dirty="0" err="1"/>
              <a:t>Srock</a:t>
            </a:r>
            <a:r>
              <a:rPr lang="en-US" sz="2000" dirty="0"/>
              <a:t>, SCSU AHS</a:t>
            </a:r>
          </a:p>
        </p:txBody>
      </p:sp>
      <p:pic>
        <p:nvPicPr>
          <p:cNvPr id="5" name="Picture 4" descr="A picture containing indoor, table, computer, desk&#10;&#10;Description automatically generated">
            <a:extLst>
              <a:ext uri="{FF2B5EF4-FFF2-40B4-BE49-F238E27FC236}">
                <a16:creationId xmlns:a16="http://schemas.microsoft.com/office/drawing/2014/main" id="{D2DE19E4-538C-FC4F-9DD9-8A211C038796}"/>
              </a:ext>
            </a:extLst>
          </p:cNvPr>
          <p:cNvPicPr>
            <a:picLocks noChangeAspect="1"/>
          </p:cNvPicPr>
          <p:nvPr/>
        </p:nvPicPr>
        <p:blipFill>
          <a:blip r:embed="rId3"/>
          <a:stretch>
            <a:fillRect/>
          </a:stretch>
        </p:blipFill>
        <p:spPr>
          <a:xfrm>
            <a:off x="250099" y="1689653"/>
            <a:ext cx="7313579" cy="3955773"/>
          </a:xfrm>
          <a:prstGeom prst="rect">
            <a:avLst/>
          </a:prstGeom>
        </p:spPr>
      </p:pic>
      <p:sp>
        <p:nvSpPr>
          <p:cNvPr id="6" name="TextBox 5">
            <a:extLst>
              <a:ext uri="{FF2B5EF4-FFF2-40B4-BE49-F238E27FC236}">
                <a16:creationId xmlns:a16="http://schemas.microsoft.com/office/drawing/2014/main" id="{6A1293AF-753D-9F49-B5D7-5D544C61F907}"/>
              </a:ext>
            </a:extLst>
          </p:cNvPr>
          <p:cNvSpPr txBox="1"/>
          <p:nvPr/>
        </p:nvSpPr>
        <p:spPr>
          <a:xfrm>
            <a:off x="8471867" y="5183761"/>
            <a:ext cx="2966416" cy="461665"/>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Technical Issues? Contact Zach </a:t>
            </a:r>
            <a:r>
              <a:rPr lang="en-US" sz="1200" dirty="0" err="1">
                <a:solidFill>
                  <a:schemeClr val="bg1"/>
                </a:solidFill>
                <a:latin typeface="Arial" panose="020B0604020202020204" pitchFamily="34" charset="0"/>
                <a:cs typeface="Arial" panose="020B0604020202020204" pitchFamily="34" charset="0"/>
              </a:rPr>
              <a:t>Bladow</a:t>
            </a:r>
            <a:endParaRPr lang="en-US" sz="1200" dirty="0">
              <a:solidFill>
                <a:schemeClr val="bg1"/>
              </a:solidFill>
              <a:latin typeface="Arial" panose="020B0604020202020204" pitchFamily="34" charset="0"/>
              <a:cs typeface="Arial" panose="020B0604020202020204" pitchFamily="34" charset="0"/>
            </a:endParaRPr>
          </a:p>
          <a:p>
            <a:pPr algn="ctr"/>
            <a:r>
              <a:rPr lang="en-US" sz="1200" dirty="0">
                <a:solidFill>
                  <a:schemeClr val="bg1"/>
                </a:solidFill>
                <a:latin typeface="Arial" panose="020B0604020202020204" pitchFamily="34" charset="0"/>
                <a:cs typeface="Arial" panose="020B0604020202020204" pitchFamily="34" charset="0"/>
                <a:hlinkClick r:id="rId4"/>
              </a:rPr>
              <a:t>zach.bladow@northlandcollege.edu</a:t>
            </a:r>
            <a:r>
              <a:rPr lang="en-US" sz="12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7292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B20C235-4D19-D642-AF61-9C7EDFA65F1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7708806" y="1120072"/>
            <a:ext cx="3664227" cy="778303"/>
          </a:xfrm>
        </p:spPr>
        <p:txBody>
          <a:bodyPr/>
          <a:lstStyle/>
          <a:p>
            <a:pPr algn="l"/>
            <a:r>
              <a:rPr lang="en-US" dirty="0"/>
              <a:t>Examples: Glue</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8004314" y="1898375"/>
            <a:ext cx="3833192" cy="2365513"/>
          </a:xfrm>
        </p:spPr>
        <p:txBody>
          <a:bodyPr/>
          <a:lstStyle/>
          <a:p>
            <a:r>
              <a:rPr lang="en-US" sz="2200" dirty="0"/>
              <a:t>Enterprise focus</a:t>
            </a:r>
          </a:p>
          <a:p>
            <a:r>
              <a:rPr lang="en-US" sz="2200" dirty="0"/>
              <a:t>Closed and secure</a:t>
            </a:r>
          </a:p>
          <a:p>
            <a:r>
              <a:rPr lang="en-US" sz="2200" dirty="0"/>
              <a:t>PC tethered headsets</a:t>
            </a:r>
          </a:p>
          <a:p>
            <a:r>
              <a:rPr lang="en-US" sz="2200" dirty="0"/>
              <a:t>Quest is coming soon, iOS through app</a:t>
            </a:r>
          </a:p>
        </p:txBody>
      </p:sp>
      <p:pic>
        <p:nvPicPr>
          <p:cNvPr id="5" name="Picture 4" descr="Virtual Collaboration - XR WORLD ACADEMY">
            <a:extLst>
              <a:ext uri="{FF2B5EF4-FFF2-40B4-BE49-F238E27FC236}">
                <a16:creationId xmlns:a16="http://schemas.microsoft.com/office/drawing/2014/main" id="{E1E85D2A-8BA8-AE4F-9AE7-95952152C8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68" b="2177"/>
          <a:stretch/>
        </p:blipFill>
        <p:spPr bwMode="auto">
          <a:xfrm>
            <a:off x="245709" y="1799269"/>
            <a:ext cx="5131361" cy="3052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lue Launches Next-Gen Real-Time VR Collaboration Platform | Architosh">
            <a:extLst>
              <a:ext uri="{FF2B5EF4-FFF2-40B4-BE49-F238E27FC236}">
                <a16:creationId xmlns:a16="http://schemas.microsoft.com/office/drawing/2014/main" id="{59FBF5CD-DB43-1346-8284-8B0B551CD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782" y="3562284"/>
            <a:ext cx="3700024" cy="208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801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F745C72-F41F-B64E-B603-1CD0BB65989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FFDD2F-5298-AF46-A5EF-C3DBA49126E5}"/>
              </a:ext>
            </a:extLst>
          </p:cNvPr>
          <p:cNvSpPr>
            <a:spLocks noGrp="1"/>
          </p:cNvSpPr>
          <p:nvPr>
            <p:ph type="title"/>
          </p:nvPr>
        </p:nvSpPr>
        <p:spPr>
          <a:xfrm>
            <a:off x="907774" y="1875444"/>
            <a:ext cx="8083825" cy="778303"/>
          </a:xfrm>
        </p:spPr>
        <p:txBody>
          <a:bodyPr/>
          <a:lstStyle/>
          <a:p>
            <a:pPr algn="l"/>
            <a:r>
              <a:rPr lang="en-US" dirty="0"/>
              <a:t>Non-VR Users</a:t>
            </a:r>
          </a:p>
        </p:txBody>
      </p:sp>
      <p:sp>
        <p:nvSpPr>
          <p:cNvPr id="3" name="Content Placeholder 2">
            <a:extLst>
              <a:ext uri="{FF2B5EF4-FFF2-40B4-BE49-F238E27FC236}">
                <a16:creationId xmlns:a16="http://schemas.microsoft.com/office/drawing/2014/main" id="{87196074-D9BE-984A-AF8D-1CDED20238E8}"/>
              </a:ext>
            </a:extLst>
          </p:cNvPr>
          <p:cNvSpPr>
            <a:spLocks noGrp="1"/>
          </p:cNvSpPr>
          <p:nvPr>
            <p:ph idx="1"/>
          </p:nvPr>
        </p:nvSpPr>
        <p:spPr>
          <a:xfrm>
            <a:off x="907774" y="2653747"/>
            <a:ext cx="10515600" cy="3041925"/>
          </a:xfrm>
        </p:spPr>
        <p:txBody>
          <a:bodyPr/>
          <a:lstStyle/>
          <a:p>
            <a:r>
              <a:rPr lang="en-US" sz="2000" dirty="0"/>
              <a:t>All the mentioned platforms have a 2D version for non-VR users</a:t>
            </a:r>
          </a:p>
          <a:p>
            <a:r>
              <a:rPr lang="en-US" sz="2000" dirty="0"/>
              <a:t>Streaming into video conference or recording</a:t>
            </a:r>
          </a:p>
          <a:p>
            <a:r>
              <a:rPr lang="en-US" sz="2000" dirty="0"/>
              <a:t>2D might be the better client for presenting</a:t>
            </a:r>
          </a:p>
          <a:p>
            <a:r>
              <a:rPr lang="en-US" sz="2000" dirty="0"/>
              <a:t>Lacks engagement of Immersive version</a:t>
            </a:r>
          </a:p>
          <a:p>
            <a:r>
              <a:rPr lang="en-US" sz="2000" dirty="0"/>
              <a:t>Obligatory comment on motion sickness</a:t>
            </a:r>
          </a:p>
        </p:txBody>
      </p:sp>
    </p:spTree>
    <p:extLst>
      <p:ext uri="{BB962C8B-B14F-4D97-AF65-F5344CB8AC3E}">
        <p14:creationId xmlns:p14="http://schemas.microsoft.com/office/powerpoint/2010/main" val="1815258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39ACB62-7CDF-E54D-A44D-B5029BA3CEA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547153" y="1902208"/>
            <a:ext cx="3597464" cy="778303"/>
          </a:xfrm>
        </p:spPr>
        <p:txBody>
          <a:bodyPr/>
          <a:lstStyle/>
          <a:p>
            <a:pPr algn="l"/>
            <a:r>
              <a:rPr lang="en-US" dirty="0"/>
              <a:t>Desktop VR</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838199" y="2673623"/>
            <a:ext cx="3717155" cy="2365513"/>
          </a:xfrm>
        </p:spPr>
        <p:txBody>
          <a:bodyPr/>
          <a:lstStyle/>
          <a:p>
            <a:pPr marL="0" indent="0">
              <a:buNone/>
            </a:pPr>
            <a:r>
              <a:rPr lang="en-US" sz="2200" dirty="0">
                <a:solidFill>
                  <a:schemeClr val="bg1">
                    <a:lumMod val="50000"/>
                  </a:schemeClr>
                </a:solidFill>
                <a:latin typeface="Arial Black" panose="020B0604020202020204" pitchFamily="34" charset="0"/>
                <a:cs typeface="Arial Black" panose="020B0604020202020204" pitchFamily="34" charset="0"/>
              </a:rPr>
              <a:t>Key Characteristics </a:t>
            </a:r>
          </a:p>
          <a:p>
            <a:pPr>
              <a:buFont typeface="Wingdings" pitchFamily="2" charset="2"/>
              <a:buChar char="ü"/>
            </a:pPr>
            <a:r>
              <a:rPr lang="en-US" sz="1800" dirty="0"/>
              <a:t>No special equipment needed</a:t>
            </a:r>
          </a:p>
          <a:p>
            <a:pPr>
              <a:buFont typeface="Wingdings" pitchFamily="2" charset="2"/>
              <a:buChar char="ü"/>
            </a:pPr>
            <a:r>
              <a:rPr lang="en-US" sz="1800" dirty="0"/>
              <a:t>Not immersive</a:t>
            </a:r>
          </a:p>
          <a:p>
            <a:pPr>
              <a:buFont typeface="Wingdings" pitchFamily="2" charset="2"/>
              <a:buChar char="ü"/>
            </a:pPr>
            <a:r>
              <a:rPr lang="en-US" sz="1800" dirty="0"/>
              <a:t>Browser-based</a:t>
            </a:r>
          </a:p>
          <a:p>
            <a:pPr>
              <a:buFont typeface="Wingdings" pitchFamily="2" charset="2"/>
              <a:buChar char="ü"/>
            </a:pPr>
            <a:r>
              <a:rPr lang="en-US" sz="1800" dirty="0"/>
              <a:t>Allows for wide distribution</a:t>
            </a:r>
          </a:p>
        </p:txBody>
      </p:sp>
      <p:pic>
        <p:nvPicPr>
          <p:cNvPr id="5" name="Shape 138">
            <a:extLst>
              <a:ext uri="{FF2B5EF4-FFF2-40B4-BE49-F238E27FC236}">
                <a16:creationId xmlns:a16="http://schemas.microsoft.com/office/drawing/2014/main" id="{A0B03969-7A65-C043-90C0-B101EC1326FE}"/>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379233" y="1697088"/>
            <a:ext cx="5974568" cy="3463823"/>
          </a:xfrm>
          <a:prstGeom prst="rect">
            <a:avLst/>
          </a:prstGeom>
          <a:noFill/>
          <a:ln>
            <a:noFill/>
          </a:ln>
        </p:spPr>
      </p:pic>
    </p:spTree>
    <p:extLst>
      <p:ext uri="{BB962C8B-B14F-4D97-AF65-F5344CB8AC3E}">
        <p14:creationId xmlns:p14="http://schemas.microsoft.com/office/powerpoint/2010/main" val="285329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A01335C-9FC2-DF4B-B9E6-89447DC2101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3785402" y="1405252"/>
            <a:ext cx="4621195" cy="778303"/>
          </a:xfrm>
        </p:spPr>
        <p:txBody>
          <a:bodyPr>
            <a:normAutofit fontScale="90000"/>
          </a:bodyPr>
          <a:lstStyle/>
          <a:p>
            <a:pPr algn="l"/>
            <a:r>
              <a:rPr lang="en-US" dirty="0"/>
              <a:t>Quality and Audience</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4501018" y="1984771"/>
            <a:ext cx="3189962" cy="397568"/>
          </a:xfrm>
        </p:spPr>
        <p:txBody>
          <a:bodyPr/>
          <a:lstStyle/>
          <a:p>
            <a:pPr marL="0" indent="0" algn="ctr">
              <a:buNone/>
            </a:pPr>
            <a:r>
              <a:rPr lang="en-US" sz="2200" dirty="0">
                <a:solidFill>
                  <a:schemeClr val="bg1">
                    <a:lumMod val="50000"/>
                  </a:schemeClr>
                </a:solidFill>
                <a:latin typeface="Arial Black" panose="020B0604020202020204" pitchFamily="34" charset="0"/>
                <a:cs typeface="Arial Black" panose="020B0604020202020204" pitchFamily="34" charset="0"/>
              </a:rPr>
              <a:t>Inverse Proportions</a:t>
            </a:r>
          </a:p>
        </p:txBody>
      </p:sp>
      <p:sp>
        <p:nvSpPr>
          <p:cNvPr id="6" name="Rounded Rectangle 5">
            <a:extLst>
              <a:ext uri="{FF2B5EF4-FFF2-40B4-BE49-F238E27FC236}">
                <a16:creationId xmlns:a16="http://schemas.microsoft.com/office/drawing/2014/main" id="{E9BEE570-0EE3-1A45-B614-0F1B059D2D83}"/>
              </a:ext>
            </a:extLst>
          </p:cNvPr>
          <p:cNvSpPr/>
          <p:nvPr/>
        </p:nvSpPr>
        <p:spPr>
          <a:xfrm>
            <a:off x="2982785" y="2481727"/>
            <a:ext cx="1773426" cy="3070718"/>
          </a:xfrm>
          <a:prstGeom prst="roundRect">
            <a:avLst/>
          </a:prstGeom>
          <a:solidFill>
            <a:srgbClr val="DF6A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u="sng" dirty="0"/>
              <a:t>Quality</a:t>
            </a:r>
          </a:p>
          <a:p>
            <a:pPr algn="ctr"/>
            <a:r>
              <a:rPr lang="en-US" dirty="0"/>
              <a:t>Price</a:t>
            </a:r>
          </a:p>
          <a:p>
            <a:pPr algn="ctr"/>
            <a:r>
              <a:rPr lang="en-US" dirty="0"/>
              <a:t>Hardware</a:t>
            </a:r>
          </a:p>
          <a:p>
            <a:pPr algn="ctr"/>
            <a:r>
              <a:rPr lang="en-US" dirty="0"/>
              <a:t>Experience</a:t>
            </a:r>
          </a:p>
          <a:p>
            <a:pPr algn="ctr"/>
            <a:r>
              <a:rPr lang="en-US" dirty="0"/>
              <a:t>Security</a:t>
            </a:r>
          </a:p>
        </p:txBody>
      </p:sp>
      <p:sp>
        <p:nvSpPr>
          <p:cNvPr id="7" name="Right Arrow 6">
            <a:extLst>
              <a:ext uri="{FF2B5EF4-FFF2-40B4-BE49-F238E27FC236}">
                <a16:creationId xmlns:a16="http://schemas.microsoft.com/office/drawing/2014/main" id="{FA2D3DED-ADAB-D149-AE7D-E57D0BA952F9}"/>
              </a:ext>
            </a:extLst>
          </p:cNvPr>
          <p:cNvSpPr/>
          <p:nvPr/>
        </p:nvSpPr>
        <p:spPr>
          <a:xfrm rot="2764335">
            <a:off x="5285837" y="3897674"/>
            <a:ext cx="1704421" cy="591028"/>
          </a:xfrm>
          <a:prstGeom prst="rightArrow">
            <a:avLst/>
          </a:prstGeom>
          <a:solidFill>
            <a:srgbClr val="75D1A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 name="Right Arrow 7">
            <a:extLst>
              <a:ext uri="{FF2B5EF4-FFF2-40B4-BE49-F238E27FC236}">
                <a16:creationId xmlns:a16="http://schemas.microsoft.com/office/drawing/2014/main" id="{E9A6280A-52BB-C445-B7EE-66BBD2832316}"/>
              </a:ext>
            </a:extLst>
          </p:cNvPr>
          <p:cNvSpPr/>
          <p:nvPr/>
        </p:nvSpPr>
        <p:spPr>
          <a:xfrm rot="18715923">
            <a:off x="5264959" y="3873350"/>
            <a:ext cx="1704421" cy="591028"/>
          </a:xfrm>
          <a:prstGeom prst="rightArrow">
            <a:avLst/>
          </a:prstGeom>
          <a:solidFill>
            <a:srgbClr val="75D1A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9" name="Rounded Rectangle 8">
            <a:extLst>
              <a:ext uri="{FF2B5EF4-FFF2-40B4-BE49-F238E27FC236}">
                <a16:creationId xmlns:a16="http://schemas.microsoft.com/office/drawing/2014/main" id="{E05347D5-83C7-FC4A-9584-584811ACE8A0}"/>
              </a:ext>
            </a:extLst>
          </p:cNvPr>
          <p:cNvSpPr/>
          <p:nvPr/>
        </p:nvSpPr>
        <p:spPr>
          <a:xfrm>
            <a:off x="7519884" y="2481727"/>
            <a:ext cx="1773426" cy="3070718"/>
          </a:xfrm>
          <a:prstGeom prst="roundRect">
            <a:avLst/>
          </a:prstGeom>
          <a:solidFill>
            <a:schemeClr val="accent4"/>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u="sng" dirty="0"/>
              <a:t>Audience</a:t>
            </a:r>
          </a:p>
          <a:p>
            <a:pPr algn="ctr"/>
            <a:r>
              <a:rPr lang="en-US" dirty="0"/>
              <a:t>Price</a:t>
            </a:r>
          </a:p>
          <a:p>
            <a:pPr algn="ctr"/>
            <a:r>
              <a:rPr lang="en-US" dirty="0"/>
              <a:t>Hardware</a:t>
            </a:r>
          </a:p>
          <a:p>
            <a:pPr algn="ctr"/>
            <a:r>
              <a:rPr lang="en-US" dirty="0"/>
              <a:t>Experience</a:t>
            </a:r>
          </a:p>
          <a:p>
            <a:pPr algn="ctr"/>
            <a:r>
              <a:rPr lang="en-US" dirty="0"/>
              <a:t>Security</a:t>
            </a:r>
          </a:p>
        </p:txBody>
      </p:sp>
    </p:spTree>
    <p:extLst>
      <p:ext uri="{BB962C8B-B14F-4D97-AF65-F5344CB8AC3E}">
        <p14:creationId xmlns:p14="http://schemas.microsoft.com/office/powerpoint/2010/main" val="324919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9705B33-9A13-C54A-9EC8-A2B18299FC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547153" y="1902208"/>
            <a:ext cx="3597464" cy="778303"/>
          </a:xfrm>
        </p:spPr>
        <p:txBody>
          <a:bodyPr/>
          <a:lstStyle/>
          <a:p>
            <a:pPr algn="l"/>
            <a:r>
              <a:rPr lang="en-US" dirty="0"/>
              <a:t>Content</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838199" y="2673623"/>
            <a:ext cx="3717155" cy="2673629"/>
          </a:xfrm>
        </p:spPr>
        <p:txBody>
          <a:bodyPr/>
          <a:lstStyle/>
          <a:p>
            <a:pPr>
              <a:lnSpc>
                <a:spcPct val="100000"/>
              </a:lnSpc>
            </a:pPr>
            <a:r>
              <a:rPr lang="en-US" sz="1400" dirty="0"/>
              <a:t>Every platform has a ‘Sandbox’ </a:t>
            </a:r>
          </a:p>
          <a:p>
            <a:pPr lvl="1">
              <a:lnSpc>
                <a:spcPct val="100000"/>
              </a:lnSpc>
            </a:pPr>
            <a:r>
              <a:rPr lang="en-US" sz="1200" dirty="0"/>
              <a:t>Imposed limitations</a:t>
            </a:r>
          </a:p>
          <a:p>
            <a:pPr lvl="1">
              <a:lnSpc>
                <a:spcPct val="100000"/>
              </a:lnSpc>
            </a:pPr>
            <a:r>
              <a:rPr lang="en-US" sz="1200" dirty="0"/>
              <a:t>Experiential limitations</a:t>
            </a:r>
          </a:p>
          <a:p>
            <a:pPr>
              <a:lnSpc>
                <a:spcPct val="100000"/>
              </a:lnSpc>
            </a:pPr>
            <a:r>
              <a:rPr lang="en-US" sz="1400" dirty="0"/>
              <a:t>Some platforms are more open that others</a:t>
            </a:r>
          </a:p>
          <a:p>
            <a:pPr>
              <a:lnSpc>
                <a:spcPct val="100000"/>
              </a:lnSpc>
            </a:pPr>
            <a:r>
              <a:rPr lang="en-US" sz="1400" dirty="0"/>
              <a:t>Every platform is proprietary</a:t>
            </a:r>
          </a:p>
          <a:p>
            <a:pPr>
              <a:lnSpc>
                <a:spcPct val="100000"/>
              </a:lnSpc>
            </a:pPr>
            <a:r>
              <a:rPr lang="en-US" sz="1400" dirty="0"/>
              <a:t>Every platform provides different tools</a:t>
            </a:r>
          </a:p>
          <a:p>
            <a:pPr lvl="1">
              <a:lnSpc>
                <a:spcPct val="100000"/>
              </a:lnSpc>
            </a:pPr>
            <a:r>
              <a:rPr lang="en-US" sz="1200" dirty="0"/>
              <a:t>Videos, Slides, Web Pages</a:t>
            </a:r>
          </a:p>
          <a:p>
            <a:pPr lvl="1">
              <a:lnSpc>
                <a:spcPct val="100000"/>
              </a:lnSpc>
            </a:pPr>
            <a:r>
              <a:rPr lang="en-US" sz="1200" dirty="0" err="1"/>
              <a:t>Interactables</a:t>
            </a:r>
            <a:r>
              <a:rPr lang="en-US" sz="1200" dirty="0"/>
              <a:t> (whiteboard)</a:t>
            </a:r>
          </a:p>
        </p:txBody>
      </p:sp>
      <p:pic>
        <p:nvPicPr>
          <p:cNvPr id="6" name="Picture 2" descr="Glue Collaboration Raises $3.85M Financing to Further Develop ...">
            <a:extLst>
              <a:ext uri="{FF2B5EF4-FFF2-40B4-BE49-F238E27FC236}">
                <a16:creationId xmlns:a16="http://schemas.microsoft.com/office/drawing/2014/main" id="{94E13237-676B-EC44-9EA2-B212F419A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932" y="1754617"/>
            <a:ext cx="6386905" cy="359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655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6AEFF86-BBC1-2D4E-81EE-B5F7A755194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FFDD2F-5298-AF46-A5EF-C3DBA49126E5}"/>
              </a:ext>
            </a:extLst>
          </p:cNvPr>
          <p:cNvSpPr>
            <a:spLocks noGrp="1"/>
          </p:cNvSpPr>
          <p:nvPr>
            <p:ph type="title"/>
          </p:nvPr>
        </p:nvSpPr>
        <p:spPr>
          <a:xfrm>
            <a:off x="1702904" y="1964896"/>
            <a:ext cx="8083825" cy="778303"/>
          </a:xfrm>
        </p:spPr>
        <p:txBody>
          <a:bodyPr/>
          <a:lstStyle/>
          <a:p>
            <a:pPr algn="l"/>
            <a:r>
              <a:rPr lang="en-US" dirty="0"/>
              <a:t>Common Limitations</a:t>
            </a:r>
          </a:p>
        </p:txBody>
      </p:sp>
      <p:sp>
        <p:nvSpPr>
          <p:cNvPr id="3" name="Content Placeholder 2">
            <a:extLst>
              <a:ext uri="{FF2B5EF4-FFF2-40B4-BE49-F238E27FC236}">
                <a16:creationId xmlns:a16="http://schemas.microsoft.com/office/drawing/2014/main" id="{87196074-D9BE-984A-AF8D-1CDED20238E8}"/>
              </a:ext>
            </a:extLst>
          </p:cNvPr>
          <p:cNvSpPr>
            <a:spLocks noGrp="1"/>
          </p:cNvSpPr>
          <p:nvPr>
            <p:ph idx="1"/>
          </p:nvPr>
        </p:nvSpPr>
        <p:spPr>
          <a:xfrm>
            <a:off x="2428460" y="2743199"/>
            <a:ext cx="10515600" cy="3041925"/>
          </a:xfrm>
        </p:spPr>
        <p:txBody>
          <a:bodyPr/>
          <a:lstStyle/>
          <a:p>
            <a:r>
              <a:rPr lang="en-US" sz="2000" dirty="0"/>
              <a:t>Space Size ~ 100 participants max</a:t>
            </a:r>
          </a:p>
          <a:p>
            <a:pPr lvl="1"/>
            <a:r>
              <a:rPr lang="en-US" sz="1600" dirty="0"/>
              <a:t>Ways to handle larger groups</a:t>
            </a:r>
          </a:p>
          <a:p>
            <a:r>
              <a:rPr lang="en-US" sz="2000" dirty="0"/>
              <a:t>Motion sickness (25% susceptibility)</a:t>
            </a:r>
          </a:p>
          <a:p>
            <a:r>
              <a:rPr lang="en-US" sz="2000" dirty="0"/>
              <a:t>Lacks experiential interactivity</a:t>
            </a:r>
          </a:p>
          <a:p>
            <a:r>
              <a:rPr lang="en-US" sz="2000" dirty="0"/>
              <a:t>Assessment and testing is challenging</a:t>
            </a:r>
          </a:p>
        </p:txBody>
      </p:sp>
    </p:spTree>
    <p:extLst>
      <p:ext uri="{BB962C8B-B14F-4D97-AF65-F5344CB8AC3E}">
        <p14:creationId xmlns:p14="http://schemas.microsoft.com/office/powerpoint/2010/main" val="897687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screenshot of a cell phone&#10;&#10;Description automatically generated">
            <a:extLst>
              <a:ext uri="{FF2B5EF4-FFF2-40B4-BE49-F238E27FC236}">
                <a16:creationId xmlns:a16="http://schemas.microsoft.com/office/drawing/2014/main" id="{2E289996-2380-5B46-B221-05BC6ACEE61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FFDD2F-5298-AF46-A5EF-C3DBA49126E5}"/>
              </a:ext>
            </a:extLst>
          </p:cNvPr>
          <p:cNvSpPr>
            <a:spLocks noGrp="1"/>
          </p:cNvSpPr>
          <p:nvPr>
            <p:ph type="title"/>
          </p:nvPr>
        </p:nvSpPr>
        <p:spPr>
          <a:xfrm>
            <a:off x="907774" y="1875444"/>
            <a:ext cx="8083825" cy="778303"/>
          </a:xfrm>
        </p:spPr>
        <p:txBody>
          <a:bodyPr/>
          <a:lstStyle/>
          <a:p>
            <a:pPr algn="l"/>
            <a:r>
              <a:rPr lang="en-US" dirty="0"/>
              <a:t>Large Events</a:t>
            </a:r>
          </a:p>
        </p:txBody>
      </p:sp>
      <p:sp>
        <p:nvSpPr>
          <p:cNvPr id="3" name="Content Placeholder 2">
            <a:extLst>
              <a:ext uri="{FF2B5EF4-FFF2-40B4-BE49-F238E27FC236}">
                <a16:creationId xmlns:a16="http://schemas.microsoft.com/office/drawing/2014/main" id="{87196074-D9BE-984A-AF8D-1CDED20238E8}"/>
              </a:ext>
            </a:extLst>
          </p:cNvPr>
          <p:cNvSpPr>
            <a:spLocks noGrp="1"/>
          </p:cNvSpPr>
          <p:nvPr>
            <p:ph idx="1"/>
          </p:nvPr>
        </p:nvSpPr>
        <p:spPr>
          <a:xfrm>
            <a:off x="907774" y="2653747"/>
            <a:ext cx="3982278" cy="3041925"/>
          </a:xfrm>
        </p:spPr>
        <p:txBody>
          <a:bodyPr/>
          <a:lstStyle/>
          <a:p>
            <a:r>
              <a:rPr lang="en-US" sz="1400" dirty="0"/>
              <a:t>Most platforms can’t handle more than 100 users in any one space </a:t>
            </a:r>
          </a:p>
          <a:p>
            <a:r>
              <a:rPr lang="en-US" sz="1400" dirty="0"/>
              <a:t>Spaces can be linked, duplicated</a:t>
            </a:r>
          </a:p>
          <a:p>
            <a:r>
              <a:rPr lang="en-US" sz="1400" dirty="0"/>
              <a:t>Duplicated spaces can help accommodate large audiences</a:t>
            </a:r>
          </a:p>
          <a:p>
            <a:r>
              <a:rPr lang="en-US" sz="1400" dirty="0"/>
              <a:t>On some platforms, spaces can be dynamically added or removed</a:t>
            </a:r>
          </a:p>
          <a:p>
            <a:r>
              <a:rPr lang="en-US" sz="1400" dirty="0"/>
              <a:t>Just like a </a:t>
            </a:r>
            <a:r>
              <a:rPr lang="en-US" sz="1400" u="sng" dirty="0"/>
              <a:t>real-world</a:t>
            </a:r>
            <a:r>
              <a:rPr lang="en-US" sz="1400" dirty="0"/>
              <a:t> event, audience flow and event layout are critical for an engaging experience for everyone</a:t>
            </a:r>
          </a:p>
        </p:txBody>
      </p:sp>
      <p:sp>
        <p:nvSpPr>
          <p:cNvPr id="4" name="Oval 3">
            <a:extLst>
              <a:ext uri="{FF2B5EF4-FFF2-40B4-BE49-F238E27FC236}">
                <a16:creationId xmlns:a16="http://schemas.microsoft.com/office/drawing/2014/main" id="{4EBDF033-EE9B-F04F-9162-321FC7AB57FF}"/>
              </a:ext>
            </a:extLst>
          </p:cNvPr>
          <p:cNvSpPr/>
          <p:nvPr/>
        </p:nvSpPr>
        <p:spPr>
          <a:xfrm>
            <a:off x="8032252" y="3285974"/>
            <a:ext cx="848833" cy="70775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Hub</a:t>
            </a:r>
          </a:p>
        </p:txBody>
      </p:sp>
      <p:sp>
        <p:nvSpPr>
          <p:cNvPr id="5" name="Oval 4">
            <a:extLst>
              <a:ext uri="{FF2B5EF4-FFF2-40B4-BE49-F238E27FC236}">
                <a16:creationId xmlns:a16="http://schemas.microsoft.com/office/drawing/2014/main" id="{9ECFD9FC-6AD4-9345-8F36-931B1DCF81BA}"/>
              </a:ext>
            </a:extLst>
          </p:cNvPr>
          <p:cNvSpPr/>
          <p:nvPr/>
        </p:nvSpPr>
        <p:spPr>
          <a:xfrm>
            <a:off x="6995799" y="2764676"/>
            <a:ext cx="613738" cy="545711"/>
          </a:xfrm>
          <a:prstGeom prst="ellipse">
            <a:avLst/>
          </a:prstGeom>
          <a:solidFill>
            <a:srgbClr val="FF8C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A-H</a:t>
            </a:r>
          </a:p>
        </p:txBody>
      </p:sp>
      <p:sp>
        <p:nvSpPr>
          <p:cNvPr id="6" name="Oval 5">
            <a:extLst>
              <a:ext uri="{FF2B5EF4-FFF2-40B4-BE49-F238E27FC236}">
                <a16:creationId xmlns:a16="http://schemas.microsoft.com/office/drawing/2014/main" id="{7DEE2805-8C3D-BD46-9054-2310D920DBE3}"/>
              </a:ext>
            </a:extLst>
          </p:cNvPr>
          <p:cNvSpPr/>
          <p:nvPr/>
        </p:nvSpPr>
        <p:spPr>
          <a:xfrm>
            <a:off x="8149800" y="2395413"/>
            <a:ext cx="613738" cy="545711"/>
          </a:xfrm>
          <a:prstGeom prst="ellipse">
            <a:avLst/>
          </a:prstGeom>
          <a:solidFill>
            <a:srgbClr val="FF8C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I-P</a:t>
            </a:r>
          </a:p>
        </p:txBody>
      </p:sp>
      <p:sp>
        <p:nvSpPr>
          <p:cNvPr id="7" name="Oval 6">
            <a:extLst>
              <a:ext uri="{FF2B5EF4-FFF2-40B4-BE49-F238E27FC236}">
                <a16:creationId xmlns:a16="http://schemas.microsoft.com/office/drawing/2014/main" id="{273641AB-224B-3E49-A730-780E3D22A17F}"/>
              </a:ext>
            </a:extLst>
          </p:cNvPr>
          <p:cNvSpPr/>
          <p:nvPr/>
        </p:nvSpPr>
        <p:spPr>
          <a:xfrm>
            <a:off x="9294731" y="2733583"/>
            <a:ext cx="613738" cy="545711"/>
          </a:xfrm>
          <a:prstGeom prst="ellipse">
            <a:avLst/>
          </a:prstGeom>
          <a:solidFill>
            <a:srgbClr val="FF8C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R-Z</a:t>
            </a:r>
          </a:p>
        </p:txBody>
      </p:sp>
      <p:sp>
        <p:nvSpPr>
          <p:cNvPr id="8" name="Oval 7">
            <a:extLst>
              <a:ext uri="{FF2B5EF4-FFF2-40B4-BE49-F238E27FC236}">
                <a16:creationId xmlns:a16="http://schemas.microsoft.com/office/drawing/2014/main" id="{934B93FE-D7D0-664C-A068-96CF1A352BF9}"/>
              </a:ext>
            </a:extLst>
          </p:cNvPr>
          <p:cNvSpPr/>
          <p:nvPr/>
        </p:nvSpPr>
        <p:spPr>
          <a:xfrm>
            <a:off x="6855364" y="3756408"/>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B6C863-C180-744D-AC6F-0B3FE57DBA3A}"/>
              </a:ext>
            </a:extLst>
          </p:cNvPr>
          <p:cNvSpPr/>
          <p:nvPr/>
        </p:nvSpPr>
        <p:spPr>
          <a:xfrm>
            <a:off x="6293877" y="2617936"/>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DB9700-139D-3042-9896-297A654D33DC}"/>
              </a:ext>
            </a:extLst>
          </p:cNvPr>
          <p:cNvSpPr/>
          <p:nvPr/>
        </p:nvSpPr>
        <p:spPr>
          <a:xfrm>
            <a:off x="6303692" y="3333868"/>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DA7F2D-DE8D-834C-AE5A-177FB8C655E2}"/>
              </a:ext>
            </a:extLst>
          </p:cNvPr>
          <p:cNvSpPr/>
          <p:nvPr/>
        </p:nvSpPr>
        <p:spPr>
          <a:xfrm>
            <a:off x="6855364" y="2116504"/>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7252AC-B17C-C54A-8206-0BB90AEA8A9B}"/>
              </a:ext>
            </a:extLst>
          </p:cNvPr>
          <p:cNvSpPr/>
          <p:nvPr/>
        </p:nvSpPr>
        <p:spPr>
          <a:xfrm>
            <a:off x="7590795" y="1693432"/>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58E8F4-F97F-3042-9BA4-5744EFD39105}"/>
              </a:ext>
            </a:extLst>
          </p:cNvPr>
          <p:cNvSpPr/>
          <p:nvPr/>
        </p:nvSpPr>
        <p:spPr>
          <a:xfrm>
            <a:off x="8267323" y="1338304"/>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6CC3E4-4F88-B740-AAC1-CB27B7C810A9}"/>
              </a:ext>
            </a:extLst>
          </p:cNvPr>
          <p:cNvSpPr/>
          <p:nvPr/>
        </p:nvSpPr>
        <p:spPr>
          <a:xfrm>
            <a:off x="8922699" y="1709754"/>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57D01D6-590B-074E-962F-E5C1A7B846BD}"/>
              </a:ext>
            </a:extLst>
          </p:cNvPr>
          <p:cNvSpPr/>
          <p:nvPr/>
        </p:nvSpPr>
        <p:spPr>
          <a:xfrm>
            <a:off x="9624187" y="2085780"/>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34ECDD3-0D35-DF46-BF61-C84B475878DC}"/>
              </a:ext>
            </a:extLst>
          </p:cNvPr>
          <p:cNvSpPr/>
          <p:nvPr/>
        </p:nvSpPr>
        <p:spPr>
          <a:xfrm>
            <a:off x="10215338" y="2544661"/>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12D24AB-088D-8A49-BFC0-55BF361AB9D0}"/>
              </a:ext>
            </a:extLst>
          </p:cNvPr>
          <p:cNvSpPr/>
          <p:nvPr/>
        </p:nvSpPr>
        <p:spPr>
          <a:xfrm>
            <a:off x="10215338" y="3268316"/>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D8E979-F81A-D543-A17D-0351CDAAC9BF}"/>
              </a:ext>
            </a:extLst>
          </p:cNvPr>
          <p:cNvSpPr/>
          <p:nvPr/>
        </p:nvSpPr>
        <p:spPr>
          <a:xfrm>
            <a:off x="9624187" y="3688946"/>
            <a:ext cx="378690" cy="3297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7420D43-51D2-F94D-B034-6A65A491F538}"/>
              </a:ext>
            </a:extLst>
          </p:cNvPr>
          <p:cNvCxnSpPr>
            <a:stCxn id="4" idx="1"/>
            <a:endCxn id="5" idx="6"/>
          </p:cNvCxnSpPr>
          <p:nvPr/>
        </p:nvCxnSpPr>
        <p:spPr>
          <a:xfrm flipH="1" flipV="1">
            <a:off x="7609537" y="3037532"/>
            <a:ext cx="547024" cy="352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1308B5-C81A-814D-90B7-B831EE03E939}"/>
              </a:ext>
            </a:extLst>
          </p:cNvPr>
          <p:cNvCxnSpPr>
            <a:stCxn id="4" idx="0"/>
            <a:endCxn id="6" idx="4"/>
          </p:cNvCxnSpPr>
          <p:nvPr/>
        </p:nvCxnSpPr>
        <p:spPr>
          <a:xfrm flipV="1">
            <a:off x="8456669" y="2941124"/>
            <a:ext cx="0" cy="344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A62EA4-A68A-F64F-9076-879414E59635}"/>
              </a:ext>
            </a:extLst>
          </p:cNvPr>
          <p:cNvCxnSpPr>
            <a:stCxn id="4" idx="7"/>
            <a:endCxn id="7" idx="2"/>
          </p:cNvCxnSpPr>
          <p:nvPr/>
        </p:nvCxnSpPr>
        <p:spPr>
          <a:xfrm flipV="1">
            <a:off x="8756776" y="3006439"/>
            <a:ext cx="537955" cy="3831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BD3B2B-968A-4D41-A45A-382A0BF8E1E8}"/>
              </a:ext>
            </a:extLst>
          </p:cNvPr>
          <p:cNvCxnSpPr>
            <a:stCxn id="18" idx="1"/>
            <a:endCxn id="7" idx="4"/>
          </p:cNvCxnSpPr>
          <p:nvPr/>
        </p:nvCxnSpPr>
        <p:spPr>
          <a:xfrm flipH="1" flipV="1">
            <a:off x="9601600" y="3279294"/>
            <a:ext cx="78045" cy="457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6EA2A1-CBB7-B54D-9FA6-5C1477113F30}"/>
              </a:ext>
            </a:extLst>
          </p:cNvPr>
          <p:cNvCxnSpPr>
            <a:stCxn id="17" idx="2"/>
            <a:endCxn id="7" idx="5"/>
          </p:cNvCxnSpPr>
          <p:nvPr/>
        </p:nvCxnSpPr>
        <p:spPr>
          <a:xfrm flipH="1" flipV="1">
            <a:off x="9818589" y="3199376"/>
            <a:ext cx="396749" cy="233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444E0D-60E2-4D41-BEA0-72C176B03AE7}"/>
              </a:ext>
            </a:extLst>
          </p:cNvPr>
          <p:cNvCxnSpPr>
            <a:stCxn id="16" idx="2"/>
            <a:endCxn id="7" idx="7"/>
          </p:cNvCxnSpPr>
          <p:nvPr/>
        </p:nvCxnSpPr>
        <p:spPr>
          <a:xfrm flipH="1">
            <a:off x="9818589" y="2709511"/>
            <a:ext cx="396749" cy="103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CA0277-9BA0-7E4F-A0CB-1B645B318B41}"/>
              </a:ext>
            </a:extLst>
          </p:cNvPr>
          <p:cNvCxnSpPr>
            <a:stCxn id="15" idx="3"/>
            <a:endCxn id="7" idx="0"/>
          </p:cNvCxnSpPr>
          <p:nvPr/>
        </p:nvCxnSpPr>
        <p:spPr>
          <a:xfrm flipH="1">
            <a:off x="9601600" y="2367197"/>
            <a:ext cx="78045" cy="366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C435B5-DA4D-E047-B79B-98C48F97DDD3}"/>
              </a:ext>
            </a:extLst>
          </p:cNvPr>
          <p:cNvCxnSpPr>
            <a:stCxn id="14" idx="3"/>
            <a:endCxn id="6" idx="7"/>
          </p:cNvCxnSpPr>
          <p:nvPr/>
        </p:nvCxnSpPr>
        <p:spPr>
          <a:xfrm flipH="1">
            <a:off x="8673658" y="1991171"/>
            <a:ext cx="304499" cy="484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7B5A4B-1ABA-834C-97E8-2DA15692032C}"/>
              </a:ext>
            </a:extLst>
          </p:cNvPr>
          <p:cNvCxnSpPr>
            <a:stCxn id="13" idx="4"/>
            <a:endCxn id="6" idx="0"/>
          </p:cNvCxnSpPr>
          <p:nvPr/>
        </p:nvCxnSpPr>
        <p:spPr>
          <a:xfrm>
            <a:off x="8456668" y="1668004"/>
            <a:ext cx="1" cy="727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2D5579-523C-ED4F-B210-8D13EE8D69DE}"/>
              </a:ext>
            </a:extLst>
          </p:cNvPr>
          <p:cNvCxnSpPr>
            <a:stCxn id="12" idx="5"/>
            <a:endCxn id="6" idx="1"/>
          </p:cNvCxnSpPr>
          <p:nvPr/>
        </p:nvCxnSpPr>
        <p:spPr>
          <a:xfrm>
            <a:off x="7914027" y="1974849"/>
            <a:ext cx="325653" cy="500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83E0998-246B-A44D-8022-2E6ACFE5E648}"/>
              </a:ext>
            </a:extLst>
          </p:cNvPr>
          <p:cNvCxnSpPr>
            <a:stCxn id="11" idx="5"/>
            <a:endCxn id="5" idx="0"/>
          </p:cNvCxnSpPr>
          <p:nvPr/>
        </p:nvCxnSpPr>
        <p:spPr>
          <a:xfrm>
            <a:off x="7178596" y="2397921"/>
            <a:ext cx="124072" cy="366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043CD46-9E0D-D64B-BF7B-8C47FC76CEA4}"/>
              </a:ext>
            </a:extLst>
          </p:cNvPr>
          <p:cNvCxnSpPr>
            <a:stCxn id="9" idx="6"/>
            <a:endCxn id="5" idx="1"/>
          </p:cNvCxnSpPr>
          <p:nvPr/>
        </p:nvCxnSpPr>
        <p:spPr>
          <a:xfrm>
            <a:off x="6672567" y="2782786"/>
            <a:ext cx="413112" cy="61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8157B15-BB28-2A4D-9C76-095615BB4D6C}"/>
              </a:ext>
            </a:extLst>
          </p:cNvPr>
          <p:cNvCxnSpPr>
            <a:stCxn id="10" idx="6"/>
            <a:endCxn id="5" idx="3"/>
          </p:cNvCxnSpPr>
          <p:nvPr/>
        </p:nvCxnSpPr>
        <p:spPr>
          <a:xfrm flipV="1">
            <a:off x="6682382" y="3230469"/>
            <a:ext cx="403297" cy="268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751A984-521A-9C46-BBE2-265131D545D5}"/>
              </a:ext>
            </a:extLst>
          </p:cNvPr>
          <p:cNvCxnSpPr>
            <a:stCxn id="8" idx="7"/>
            <a:endCxn id="5" idx="4"/>
          </p:cNvCxnSpPr>
          <p:nvPr/>
        </p:nvCxnSpPr>
        <p:spPr>
          <a:xfrm flipV="1">
            <a:off x="7178596" y="3310387"/>
            <a:ext cx="124072" cy="494304"/>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BF0FDA7-0A62-DC4D-A161-25789B5EFE27}"/>
              </a:ext>
            </a:extLst>
          </p:cNvPr>
          <p:cNvSpPr/>
          <p:nvPr/>
        </p:nvSpPr>
        <p:spPr>
          <a:xfrm>
            <a:off x="6389455" y="4309403"/>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884A633-5E95-D142-94CB-4D644B0DEB48}"/>
              </a:ext>
            </a:extLst>
          </p:cNvPr>
          <p:cNvSpPr/>
          <p:nvPr/>
        </p:nvSpPr>
        <p:spPr>
          <a:xfrm>
            <a:off x="5634864" y="3726019"/>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88550B9-86C1-5143-8C23-92975C3E1A63}"/>
              </a:ext>
            </a:extLst>
          </p:cNvPr>
          <p:cNvSpPr/>
          <p:nvPr/>
        </p:nvSpPr>
        <p:spPr>
          <a:xfrm>
            <a:off x="5610248" y="2321368"/>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3BC9C35-09E7-BB4A-BE69-0ADDE96853ED}"/>
              </a:ext>
            </a:extLst>
          </p:cNvPr>
          <p:cNvSpPr/>
          <p:nvPr/>
        </p:nvSpPr>
        <p:spPr>
          <a:xfrm>
            <a:off x="6471453" y="1397394"/>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3E2E3FD-7B77-0347-8107-87689272FAD4}"/>
              </a:ext>
            </a:extLst>
          </p:cNvPr>
          <p:cNvSpPr/>
          <p:nvPr/>
        </p:nvSpPr>
        <p:spPr>
          <a:xfrm>
            <a:off x="7240632" y="990986"/>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4D7A291-6FED-F146-9704-2E16DA0AFC37}"/>
              </a:ext>
            </a:extLst>
          </p:cNvPr>
          <p:cNvSpPr/>
          <p:nvPr/>
        </p:nvSpPr>
        <p:spPr>
          <a:xfrm>
            <a:off x="8267323" y="480050"/>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CFD5629-8C3C-9545-83CA-56EC09509BFA}"/>
              </a:ext>
            </a:extLst>
          </p:cNvPr>
          <p:cNvSpPr/>
          <p:nvPr/>
        </p:nvSpPr>
        <p:spPr>
          <a:xfrm>
            <a:off x="9412255" y="990986"/>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5CD42CA-D557-7B4D-912B-264695A831F8}"/>
              </a:ext>
            </a:extLst>
          </p:cNvPr>
          <p:cNvSpPr/>
          <p:nvPr/>
        </p:nvSpPr>
        <p:spPr>
          <a:xfrm>
            <a:off x="10215338" y="1480681"/>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AFA8B05-C312-8A40-A056-2552891E9364}"/>
              </a:ext>
            </a:extLst>
          </p:cNvPr>
          <p:cNvSpPr/>
          <p:nvPr/>
        </p:nvSpPr>
        <p:spPr>
          <a:xfrm>
            <a:off x="10995213" y="2252359"/>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82B21B4-8B9A-8540-9B3E-555DAD7EDCE6}"/>
              </a:ext>
            </a:extLst>
          </p:cNvPr>
          <p:cNvSpPr/>
          <p:nvPr/>
        </p:nvSpPr>
        <p:spPr>
          <a:xfrm>
            <a:off x="10995213" y="3652744"/>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DEABEDD-54B2-F34F-87C8-92C816C3963E}"/>
              </a:ext>
            </a:extLst>
          </p:cNvPr>
          <p:cNvSpPr/>
          <p:nvPr/>
        </p:nvSpPr>
        <p:spPr>
          <a:xfrm>
            <a:off x="10211908" y="4226016"/>
            <a:ext cx="378690" cy="329700"/>
          </a:xfrm>
          <a:prstGeom prst="ellipse">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A404C200-BDA8-D64B-A932-23BB61C42F06}"/>
              </a:ext>
            </a:extLst>
          </p:cNvPr>
          <p:cNvCxnSpPr>
            <a:stCxn id="33" idx="7"/>
            <a:endCxn id="8" idx="3"/>
          </p:cNvCxnSpPr>
          <p:nvPr/>
        </p:nvCxnSpPr>
        <p:spPr>
          <a:xfrm flipV="1">
            <a:off x="6712687" y="4037825"/>
            <a:ext cx="198135" cy="319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223BC4-7B02-5D40-8851-F6E3B1AE51AD}"/>
              </a:ext>
            </a:extLst>
          </p:cNvPr>
          <p:cNvCxnSpPr>
            <a:stCxn id="34" idx="7"/>
            <a:endCxn id="10" idx="3"/>
          </p:cNvCxnSpPr>
          <p:nvPr/>
        </p:nvCxnSpPr>
        <p:spPr>
          <a:xfrm flipV="1">
            <a:off x="5958096" y="3615285"/>
            <a:ext cx="401054" cy="159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04C09A-552E-F64E-8429-708D24B0192A}"/>
              </a:ext>
            </a:extLst>
          </p:cNvPr>
          <p:cNvCxnSpPr>
            <a:stCxn id="35" idx="5"/>
            <a:endCxn id="9" idx="1"/>
          </p:cNvCxnSpPr>
          <p:nvPr/>
        </p:nvCxnSpPr>
        <p:spPr>
          <a:xfrm>
            <a:off x="5933480" y="2602785"/>
            <a:ext cx="415855" cy="63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8C94712-8120-8A44-8E94-57C9E468AD83}"/>
              </a:ext>
            </a:extLst>
          </p:cNvPr>
          <p:cNvCxnSpPr>
            <a:stCxn id="36" idx="5"/>
            <a:endCxn id="11" idx="1"/>
          </p:cNvCxnSpPr>
          <p:nvPr/>
        </p:nvCxnSpPr>
        <p:spPr>
          <a:xfrm>
            <a:off x="6794685" y="1678811"/>
            <a:ext cx="116137" cy="4859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3AF78ED-4970-9844-888F-731B248196DD}"/>
              </a:ext>
            </a:extLst>
          </p:cNvPr>
          <p:cNvCxnSpPr>
            <a:stCxn id="37" idx="4"/>
            <a:endCxn id="12" idx="1"/>
          </p:cNvCxnSpPr>
          <p:nvPr/>
        </p:nvCxnSpPr>
        <p:spPr>
          <a:xfrm>
            <a:off x="7429977" y="1320686"/>
            <a:ext cx="216276" cy="421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4B4942-D01A-1D47-9784-1908757C4A33}"/>
              </a:ext>
            </a:extLst>
          </p:cNvPr>
          <p:cNvCxnSpPr>
            <a:stCxn id="38" idx="4"/>
            <a:endCxn id="13" idx="0"/>
          </p:cNvCxnSpPr>
          <p:nvPr/>
        </p:nvCxnSpPr>
        <p:spPr>
          <a:xfrm>
            <a:off x="8456668" y="809750"/>
            <a:ext cx="0" cy="5285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9B83AB7-853B-364B-AFAD-65562DB19468}"/>
              </a:ext>
            </a:extLst>
          </p:cNvPr>
          <p:cNvCxnSpPr>
            <a:stCxn id="39" idx="4"/>
            <a:endCxn id="14" idx="7"/>
          </p:cNvCxnSpPr>
          <p:nvPr/>
        </p:nvCxnSpPr>
        <p:spPr>
          <a:xfrm flipH="1">
            <a:off x="9245931" y="1320686"/>
            <a:ext cx="355669" cy="437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7A951F0-05FC-7E49-B690-668DD6D78F73}"/>
              </a:ext>
            </a:extLst>
          </p:cNvPr>
          <p:cNvCxnSpPr>
            <a:stCxn id="40" idx="3"/>
            <a:endCxn id="15" idx="7"/>
          </p:cNvCxnSpPr>
          <p:nvPr/>
        </p:nvCxnSpPr>
        <p:spPr>
          <a:xfrm flipH="1">
            <a:off x="9947419" y="1762098"/>
            <a:ext cx="323377" cy="371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ADAF6B-2D7A-B046-B603-70E223FC12D9}"/>
              </a:ext>
            </a:extLst>
          </p:cNvPr>
          <p:cNvCxnSpPr>
            <a:stCxn id="41" idx="3"/>
            <a:endCxn id="16" idx="6"/>
          </p:cNvCxnSpPr>
          <p:nvPr/>
        </p:nvCxnSpPr>
        <p:spPr>
          <a:xfrm flipH="1">
            <a:off x="10594028" y="2533776"/>
            <a:ext cx="456643" cy="175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B8EBFB7-C322-254E-88A6-0932F27359FB}"/>
              </a:ext>
            </a:extLst>
          </p:cNvPr>
          <p:cNvCxnSpPr>
            <a:stCxn id="42" idx="2"/>
            <a:endCxn id="17" idx="5"/>
          </p:cNvCxnSpPr>
          <p:nvPr/>
        </p:nvCxnSpPr>
        <p:spPr>
          <a:xfrm flipH="1" flipV="1">
            <a:off x="10538570" y="3549733"/>
            <a:ext cx="456643" cy="267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C5F26A-E829-C44B-9E91-CE21779C6CED}"/>
              </a:ext>
            </a:extLst>
          </p:cNvPr>
          <p:cNvCxnSpPr>
            <a:stCxn id="43" idx="1"/>
            <a:endCxn id="18" idx="5"/>
          </p:cNvCxnSpPr>
          <p:nvPr/>
        </p:nvCxnSpPr>
        <p:spPr>
          <a:xfrm flipH="1" flipV="1">
            <a:off x="9947419" y="3970363"/>
            <a:ext cx="319947" cy="303936"/>
          </a:xfrm>
          <a:prstGeom prst="line">
            <a:avLst/>
          </a:prstGeom>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4EA06B3C-95F8-F541-824F-4CA64AD19F53}"/>
              </a:ext>
            </a:extLst>
          </p:cNvPr>
          <p:cNvSpPr/>
          <p:nvPr/>
        </p:nvSpPr>
        <p:spPr>
          <a:xfrm>
            <a:off x="7629100" y="4400978"/>
            <a:ext cx="1655136" cy="112977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 Link</a:t>
            </a:r>
          </a:p>
        </p:txBody>
      </p:sp>
      <p:cxnSp>
        <p:nvCxnSpPr>
          <p:cNvPr id="56" name="Straight Arrow Connector 55">
            <a:extLst>
              <a:ext uri="{FF2B5EF4-FFF2-40B4-BE49-F238E27FC236}">
                <a16:creationId xmlns:a16="http://schemas.microsoft.com/office/drawing/2014/main" id="{64C94E29-B8DF-F24D-BB76-55B994709B13}"/>
              </a:ext>
            </a:extLst>
          </p:cNvPr>
          <p:cNvCxnSpPr>
            <a:stCxn id="55" idx="0"/>
            <a:endCxn id="4" idx="4"/>
          </p:cNvCxnSpPr>
          <p:nvPr/>
        </p:nvCxnSpPr>
        <p:spPr>
          <a:xfrm flipV="1">
            <a:off x="8456668" y="3993728"/>
            <a:ext cx="1" cy="407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125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446EC52-178E-714F-B050-820C272C3CD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4FB283-4258-4443-BC09-0BEB5CC4A4DD}"/>
              </a:ext>
            </a:extLst>
          </p:cNvPr>
          <p:cNvSpPr>
            <a:spLocks noGrp="1"/>
          </p:cNvSpPr>
          <p:nvPr>
            <p:ph type="title"/>
          </p:nvPr>
        </p:nvSpPr>
        <p:spPr/>
        <p:txBody>
          <a:bodyPr/>
          <a:lstStyle/>
          <a:p>
            <a:r>
              <a:rPr lang="en-US" dirty="0"/>
              <a:t>Experiential vs Collaborative</a:t>
            </a:r>
          </a:p>
        </p:txBody>
      </p:sp>
      <p:sp>
        <p:nvSpPr>
          <p:cNvPr id="3" name="Text Placeholder 2">
            <a:extLst>
              <a:ext uri="{FF2B5EF4-FFF2-40B4-BE49-F238E27FC236}">
                <a16:creationId xmlns:a16="http://schemas.microsoft.com/office/drawing/2014/main" id="{36515A1C-BAD9-9F4B-9E5C-A71E8FB74075}"/>
              </a:ext>
            </a:extLst>
          </p:cNvPr>
          <p:cNvSpPr>
            <a:spLocks noGrp="1"/>
          </p:cNvSpPr>
          <p:nvPr>
            <p:ph type="body" idx="1"/>
          </p:nvPr>
        </p:nvSpPr>
        <p:spPr>
          <a:xfrm>
            <a:off x="1995075" y="2497014"/>
            <a:ext cx="2328448" cy="495108"/>
          </a:xfrm>
        </p:spPr>
        <p:txBody>
          <a:bodyPr/>
          <a:lstStyle/>
          <a:p>
            <a:r>
              <a:rPr lang="en-US" dirty="0"/>
              <a:t>Experiential VR</a:t>
            </a:r>
          </a:p>
        </p:txBody>
      </p:sp>
      <p:sp>
        <p:nvSpPr>
          <p:cNvPr id="4" name="Content Placeholder 3">
            <a:extLst>
              <a:ext uri="{FF2B5EF4-FFF2-40B4-BE49-F238E27FC236}">
                <a16:creationId xmlns:a16="http://schemas.microsoft.com/office/drawing/2014/main" id="{A5F34CD0-51DC-DD4D-8F86-5474942C3D69}"/>
              </a:ext>
            </a:extLst>
          </p:cNvPr>
          <p:cNvSpPr>
            <a:spLocks noGrp="1"/>
          </p:cNvSpPr>
          <p:nvPr>
            <p:ph sz="half" idx="2"/>
          </p:nvPr>
        </p:nvSpPr>
        <p:spPr>
          <a:xfrm>
            <a:off x="1995075" y="3082424"/>
            <a:ext cx="3829258" cy="2148406"/>
          </a:xfrm>
        </p:spPr>
        <p:txBody>
          <a:bodyPr/>
          <a:lstStyle/>
          <a:p>
            <a:r>
              <a:rPr lang="en-US" sz="1200" dirty="0"/>
              <a:t>Simulates a specific, interactive environment</a:t>
            </a:r>
          </a:p>
          <a:p>
            <a:r>
              <a:rPr lang="en-US" sz="1200" dirty="0"/>
              <a:t>Change of environment requires change of application</a:t>
            </a:r>
          </a:p>
          <a:p>
            <a:r>
              <a:rPr lang="en-US" sz="1200" dirty="0"/>
              <a:t>Interaction is designed to emulate a task, activity, or process</a:t>
            </a:r>
          </a:p>
          <a:p>
            <a:r>
              <a:rPr lang="en-US" sz="1200" dirty="0"/>
              <a:t>Testing can be built into the simulation to accurately assess user programs</a:t>
            </a:r>
          </a:p>
          <a:p>
            <a:r>
              <a:rPr lang="en-US" sz="1200" dirty="0"/>
              <a:t>Typically not collaborative</a:t>
            </a:r>
          </a:p>
          <a:p>
            <a:endParaRPr lang="en-US" dirty="0"/>
          </a:p>
        </p:txBody>
      </p:sp>
      <p:sp>
        <p:nvSpPr>
          <p:cNvPr id="5" name="Text Placeholder 4">
            <a:extLst>
              <a:ext uri="{FF2B5EF4-FFF2-40B4-BE49-F238E27FC236}">
                <a16:creationId xmlns:a16="http://schemas.microsoft.com/office/drawing/2014/main" id="{47297689-16CB-BD44-A15B-6F5D457827D0}"/>
              </a:ext>
            </a:extLst>
          </p:cNvPr>
          <p:cNvSpPr>
            <a:spLocks noGrp="1"/>
          </p:cNvSpPr>
          <p:nvPr>
            <p:ph type="body" sz="quarter" idx="3"/>
          </p:nvPr>
        </p:nvSpPr>
        <p:spPr>
          <a:xfrm>
            <a:off x="7356066" y="2497014"/>
            <a:ext cx="2563187" cy="506896"/>
          </a:xfrm>
        </p:spPr>
        <p:txBody>
          <a:bodyPr/>
          <a:lstStyle/>
          <a:p>
            <a:r>
              <a:rPr lang="en-US" dirty="0"/>
              <a:t>Collaborative VR</a:t>
            </a:r>
          </a:p>
        </p:txBody>
      </p:sp>
      <p:sp>
        <p:nvSpPr>
          <p:cNvPr id="6" name="Content Placeholder 5">
            <a:extLst>
              <a:ext uri="{FF2B5EF4-FFF2-40B4-BE49-F238E27FC236}">
                <a16:creationId xmlns:a16="http://schemas.microsoft.com/office/drawing/2014/main" id="{041DE151-5A10-9343-A57F-8863025F7956}"/>
              </a:ext>
            </a:extLst>
          </p:cNvPr>
          <p:cNvSpPr>
            <a:spLocks noGrp="1"/>
          </p:cNvSpPr>
          <p:nvPr>
            <p:ph sz="quarter" idx="4"/>
          </p:nvPr>
        </p:nvSpPr>
        <p:spPr>
          <a:xfrm>
            <a:off x="7356065" y="3082424"/>
            <a:ext cx="3829258" cy="2148406"/>
          </a:xfrm>
        </p:spPr>
        <p:txBody>
          <a:bodyPr/>
          <a:lstStyle/>
          <a:p>
            <a:r>
              <a:rPr lang="en-US" sz="1200" dirty="0"/>
              <a:t>Simulates a largely non-interactive space</a:t>
            </a:r>
          </a:p>
          <a:p>
            <a:r>
              <a:rPr lang="en-US" sz="1200" dirty="0"/>
              <a:t>Spaces can be repurposed without major change</a:t>
            </a:r>
          </a:p>
          <a:p>
            <a:r>
              <a:rPr lang="en-US" sz="1200" dirty="0"/>
              <a:t>VR is a delivery platform for diverse content</a:t>
            </a:r>
          </a:p>
          <a:p>
            <a:r>
              <a:rPr lang="en-US" sz="1200" dirty="0"/>
              <a:t>Groups can converse, interact, and participate in VR events together</a:t>
            </a:r>
          </a:p>
          <a:p>
            <a:r>
              <a:rPr lang="en-US" sz="1200" dirty="0"/>
              <a:t>Testing in the environment is limited (usually browser-based)</a:t>
            </a:r>
          </a:p>
        </p:txBody>
      </p:sp>
    </p:spTree>
    <p:extLst>
      <p:ext uri="{BB962C8B-B14F-4D97-AF65-F5344CB8AC3E}">
        <p14:creationId xmlns:p14="http://schemas.microsoft.com/office/powerpoint/2010/main" val="351163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9B7239B1-E17D-924E-ACCC-E0267856D4B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547152" y="1902208"/>
            <a:ext cx="5873526" cy="778303"/>
          </a:xfrm>
        </p:spPr>
        <p:txBody>
          <a:bodyPr>
            <a:normAutofit fontScale="90000"/>
          </a:bodyPr>
          <a:lstStyle/>
          <a:p>
            <a:pPr algn="l"/>
            <a:r>
              <a:rPr lang="en-US" dirty="0"/>
              <a:t>Faculty Adoption Strategies</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838199" y="2673623"/>
            <a:ext cx="3932584" cy="2305881"/>
          </a:xfrm>
        </p:spPr>
        <p:txBody>
          <a:bodyPr/>
          <a:lstStyle/>
          <a:p>
            <a:pPr>
              <a:lnSpc>
                <a:spcPct val="100000"/>
              </a:lnSpc>
            </a:pPr>
            <a:r>
              <a:rPr lang="en-US" sz="2000" dirty="0"/>
              <a:t>Steven King -- </a:t>
            </a:r>
            <a:r>
              <a:rPr lang="en-US" sz="2000" dirty="0" err="1"/>
              <a:t>Hussman</a:t>
            </a:r>
            <a:r>
              <a:rPr lang="en-US" sz="2000" dirty="0"/>
              <a:t> School of Journalism and Media</a:t>
            </a:r>
          </a:p>
          <a:p>
            <a:pPr>
              <a:lnSpc>
                <a:spcPct val="100000"/>
              </a:lnSpc>
            </a:pPr>
            <a:r>
              <a:rPr lang="en-US" sz="2000" dirty="0"/>
              <a:t>Alan </a:t>
            </a:r>
            <a:r>
              <a:rPr lang="en-US" sz="2000" dirty="0" err="1"/>
              <a:t>Srock</a:t>
            </a:r>
            <a:r>
              <a:rPr lang="en-US" sz="2000" dirty="0"/>
              <a:t> and Rachel Humphrey – SCSU AHS</a:t>
            </a:r>
          </a:p>
          <a:p>
            <a:pPr>
              <a:lnSpc>
                <a:spcPct val="100000"/>
              </a:lnSpc>
            </a:pPr>
            <a:r>
              <a:rPr lang="en-US" sz="2000" dirty="0"/>
              <a:t>This event</a:t>
            </a:r>
          </a:p>
        </p:txBody>
      </p:sp>
      <p:sp>
        <p:nvSpPr>
          <p:cNvPr id="5" name="TextBox 4">
            <a:extLst>
              <a:ext uri="{FF2B5EF4-FFF2-40B4-BE49-F238E27FC236}">
                <a16:creationId xmlns:a16="http://schemas.microsoft.com/office/drawing/2014/main" id="{EE5881DC-3F83-764B-BA68-253B600C8852}"/>
              </a:ext>
            </a:extLst>
          </p:cNvPr>
          <p:cNvSpPr txBox="1"/>
          <p:nvPr/>
        </p:nvSpPr>
        <p:spPr>
          <a:xfrm>
            <a:off x="1144230" y="4979504"/>
            <a:ext cx="8752115" cy="369332"/>
          </a:xfrm>
          <a:prstGeom prst="rect">
            <a:avLst/>
          </a:prstGeom>
          <a:noFill/>
        </p:spPr>
        <p:txBody>
          <a:bodyPr wrap="square" rtlCol="0">
            <a:spAutoFit/>
          </a:bodyPr>
          <a:lstStyle/>
          <a:p>
            <a:r>
              <a:rPr lang="en-US" dirty="0">
                <a:hlinkClick r:id="rId3"/>
              </a:rPr>
              <a:t>https://www.dailytarheel.com/article/2020/04/virtual-reality-classroom-0407</a:t>
            </a:r>
            <a:endParaRPr lang="en-US" dirty="0"/>
          </a:p>
        </p:txBody>
      </p:sp>
      <p:pic>
        <p:nvPicPr>
          <p:cNvPr id="7" name="Picture 2" descr="'An immersive experience': Professor uses virtual reality to replicate the classroom ">
            <a:extLst>
              <a:ext uri="{FF2B5EF4-FFF2-40B4-BE49-F238E27FC236}">
                <a16:creationId xmlns:a16="http://schemas.microsoft.com/office/drawing/2014/main" id="{16185E3D-3D82-5247-B332-24D1CB4F2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6131" y="2014334"/>
            <a:ext cx="3932584" cy="296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086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B87A2AEF-4B00-2541-BCFB-12C2E5A4E22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196FE86-3A4B-224C-8ECD-49645A58999A}"/>
              </a:ext>
            </a:extLst>
          </p:cNvPr>
          <p:cNvSpPr>
            <a:spLocks noGrp="1"/>
          </p:cNvSpPr>
          <p:nvPr>
            <p:ph type="title"/>
          </p:nvPr>
        </p:nvSpPr>
        <p:spPr>
          <a:xfrm>
            <a:off x="502813" y="1962635"/>
            <a:ext cx="6205331" cy="551965"/>
          </a:xfrm>
        </p:spPr>
        <p:txBody>
          <a:bodyPr>
            <a:normAutofit/>
          </a:bodyPr>
          <a:lstStyle/>
          <a:p>
            <a:pPr algn="l"/>
            <a:r>
              <a:rPr lang="en-US" sz="2800" dirty="0"/>
              <a:t>Future Direction for Education</a:t>
            </a:r>
          </a:p>
        </p:txBody>
      </p:sp>
      <p:sp>
        <p:nvSpPr>
          <p:cNvPr id="3" name="Content Placeholder 2">
            <a:extLst>
              <a:ext uri="{FF2B5EF4-FFF2-40B4-BE49-F238E27FC236}">
                <a16:creationId xmlns:a16="http://schemas.microsoft.com/office/drawing/2014/main" id="{3CBA446F-107E-D547-B9C5-DAA4B0211A9A}"/>
              </a:ext>
            </a:extLst>
          </p:cNvPr>
          <p:cNvSpPr>
            <a:spLocks noGrp="1"/>
          </p:cNvSpPr>
          <p:nvPr>
            <p:ph idx="1"/>
          </p:nvPr>
        </p:nvSpPr>
        <p:spPr>
          <a:xfrm>
            <a:off x="866940" y="2651486"/>
            <a:ext cx="4696242" cy="2117037"/>
          </a:xfrm>
        </p:spPr>
        <p:txBody>
          <a:bodyPr/>
          <a:lstStyle/>
          <a:p>
            <a:r>
              <a:rPr lang="en-US" sz="1400" dirty="0"/>
              <a:t>According to </a:t>
            </a:r>
            <a:r>
              <a:rPr lang="en-US" sz="1400" dirty="0" err="1"/>
              <a:t>Futuresource</a:t>
            </a:r>
            <a:r>
              <a:rPr lang="en-US" sz="1400" dirty="0"/>
              <a:t> Consulting, the number of students using virtual reality and augmented reality will grow from 2.1 million in 2016 to 83 million in 2021. And – in a forecast by </a:t>
            </a:r>
            <a:r>
              <a:rPr lang="en-US" sz="1400" dirty="0" err="1"/>
              <a:t>Technavio</a:t>
            </a:r>
            <a:r>
              <a:rPr lang="en-US" sz="1400" dirty="0"/>
              <a:t> – the K-12 game-based learning market is expected to grow at a compound annual growth rate of nearly 28 percent through 2021. </a:t>
            </a:r>
          </a:p>
        </p:txBody>
      </p:sp>
      <p:pic>
        <p:nvPicPr>
          <p:cNvPr id="4" name="Picture 2" descr="students pointing up wearing VR headsets">
            <a:extLst>
              <a:ext uri="{FF2B5EF4-FFF2-40B4-BE49-F238E27FC236}">
                <a16:creationId xmlns:a16="http://schemas.microsoft.com/office/drawing/2014/main" id="{555C0477-B134-794E-95E5-27D4B0F79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568" y="1693023"/>
            <a:ext cx="3471953" cy="3471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CE7530-BC2A-2C4D-9BB4-7A9597221B06}"/>
              </a:ext>
            </a:extLst>
          </p:cNvPr>
          <p:cNvSpPr txBox="1"/>
          <p:nvPr/>
        </p:nvSpPr>
        <p:spPr>
          <a:xfrm>
            <a:off x="578931" y="5301862"/>
            <a:ext cx="9631680" cy="369332"/>
          </a:xfrm>
          <a:prstGeom prst="rect">
            <a:avLst/>
          </a:prstGeom>
          <a:noFill/>
        </p:spPr>
        <p:txBody>
          <a:bodyPr wrap="square" rtlCol="0">
            <a:spAutoFit/>
          </a:bodyPr>
          <a:lstStyle/>
          <a:p>
            <a:r>
              <a:rPr lang="en-US" dirty="0">
                <a:hlinkClick r:id="rId4"/>
              </a:rPr>
              <a:t>https://www.k12blueprint.com/news/reality-bytes-virtual-reality-and-k-12-education</a:t>
            </a:r>
            <a:endParaRPr lang="en-US" dirty="0"/>
          </a:p>
        </p:txBody>
      </p:sp>
    </p:spTree>
    <p:extLst>
      <p:ext uri="{BB962C8B-B14F-4D97-AF65-F5344CB8AC3E}">
        <p14:creationId xmlns:p14="http://schemas.microsoft.com/office/powerpoint/2010/main" val="1464878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4EE56D8-B5FA-7940-82B6-05199CAD5BE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BF97C3-8227-CA45-A2F4-5F69E258D2AB}"/>
              </a:ext>
            </a:extLst>
          </p:cNvPr>
          <p:cNvSpPr>
            <a:spLocks noGrp="1"/>
          </p:cNvSpPr>
          <p:nvPr>
            <p:ph type="title"/>
          </p:nvPr>
        </p:nvSpPr>
        <p:spPr>
          <a:xfrm>
            <a:off x="493647" y="1769164"/>
            <a:ext cx="5287616" cy="477079"/>
          </a:xfrm>
        </p:spPr>
        <p:txBody>
          <a:bodyPr/>
          <a:lstStyle/>
          <a:p>
            <a:r>
              <a:rPr lang="en-US" dirty="0"/>
              <a:t>MN-Nice (May it rest in peace)</a:t>
            </a:r>
          </a:p>
        </p:txBody>
      </p:sp>
      <p:sp>
        <p:nvSpPr>
          <p:cNvPr id="4" name="Text Placeholder 3">
            <a:extLst>
              <a:ext uri="{FF2B5EF4-FFF2-40B4-BE49-F238E27FC236}">
                <a16:creationId xmlns:a16="http://schemas.microsoft.com/office/drawing/2014/main" id="{8C096992-CBED-FB43-BACC-6EC202AF0E2E}"/>
              </a:ext>
            </a:extLst>
          </p:cNvPr>
          <p:cNvSpPr>
            <a:spLocks noGrp="1"/>
          </p:cNvSpPr>
          <p:nvPr>
            <p:ph type="body" sz="half" idx="2"/>
          </p:nvPr>
        </p:nvSpPr>
        <p:spPr>
          <a:xfrm>
            <a:off x="625957" y="2315817"/>
            <a:ext cx="3932237" cy="3190461"/>
          </a:xfrm>
        </p:spPr>
        <p:txBody>
          <a:bodyPr/>
          <a:lstStyle/>
          <a:p>
            <a:pPr marL="285750" indent="-285750">
              <a:buFont typeface="Arial" panose="020B0604020202020204" pitchFamily="34" charset="0"/>
              <a:buChar char="•"/>
            </a:pPr>
            <a:r>
              <a:rPr lang="en-US" dirty="0"/>
              <a:t>Networked Immersive Collaborative Environment</a:t>
            </a:r>
          </a:p>
          <a:p>
            <a:pPr marL="285750" indent="-285750">
              <a:buFont typeface="Arial" panose="020B0604020202020204" pitchFamily="34" charset="0"/>
              <a:buChar char="•"/>
            </a:pPr>
            <a:r>
              <a:rPr lang="en-US" dirty="0"/>
              <a:t>Multiple VR Users in a shared physical space</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Classroom Scale</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Shared Equipment</a:t>
            </a:r>
          </a:p>
          <a:p>
            <a:pPr marL="285750" indent="-285750">
              <a:buFont typeface="Arial" panose="020B0604020202020204" pitchFamily="34" charset="0"/>
              <a:buChar char="•"/>
            </a:pPr>
            <a:r>
              <a:rPr lang="en-US" dirty="0"/>
              <a:t>Physics interactions and collaborative activities </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Games, Educational Material, Music Performances </a:t>
            </a:r>
          </a:p>
          <a:p>
            <a:pPr marL="285750" indent="-285750">
              <a:buFont typeface="Arial" panose="020B0604020202020204" pitchFamily="34" charset="0"/>
              <a:buChar char="•"/>
            </a:pPr>
            <a:r>
              <a:rPr lang="en-US" dirty="0"/>
              <a:t>May not have survived COVID-19 but set the stage for what came next. </a:t>
            </a:r>
            <a:endParaRPr lang="en-US"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9340B89-C657-3F4B-B67F-3A30220FC89F}"/>
              </a:ext>
            </a:extLst>
          </p:cNvPr>
          <p:cNvPicPr>
            <a:picLocks noChangeAspect="1"/>
          </p:cNvPicPr>
          <p:nvPr/>
        </p:nvPicPr>
        <p:blipFill>
          <a:blip r:embed="rId3"/>
          <a:stretch>
            <a:fillRect/>
          </a:stretch>
        </p:blipFill>
        <p:spPr>
          <a:xfrm>
            <a:off x="6114222" y="1810578"/>
            <a:ext cx="4927600" cy="3695700"/>
          </a:xfrm>
          <a:prstGeom prst="rect">
            <a:avLst/>
          </a:prstGeom>
        </p:spPr>
      </p:pic>
      <p:pic>
        <p:nvPicPr>
          <p:cNvPr id="8" name="Picture 7">
            <a:extLst>
              <a:ext uri="{FF2B5EF4-FFF2-40B4-BE49-F238E27FC236}">
                <a16:creationId xmlns:a16="http://schemas.microsoft.com/office/drawing/2014/main" id="{A5EA1253-0CD5-AC43-8C2C-513D71826F11}"/>
              </a:ext>
            </a:extLst>
          </p:cNvPr>
          <p:cNvPicPr>
            <a:picLocks noChangeAspect="1"/>
          </p:cNvPicPr>
          <p:nvPr/>
        </p:nvPicPr>
        <p:blipFill>
          <a:blip r:embed="rId4"/>
          <a:stretch>
            <a:fillRect/>
          </a:stretch>
        </p:blipFill>
        <p:spPr>
          <a:xfrm>
            <a:off x="7337291" y="683314"/>
            <a:ext cx="4343400" cy="2171700"/>
          </a:xfrm>
          <a:prstGeom prst="rect">
            <a:avLst/>
          </a:prstGeom>
        </p:spPr>
      </p:pic>
    </p:spTree>
    <p:extLst>
      <p:ext uri="{BB962C8B-B14F-4D97-AF65-F5344CB8AC3E}">
        <p14:creationId xmlns:p14="http://schemas.microsoft.com/office/powerpoint/2010/main" val="3682035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5B8B098-675C-F146-A944-29DC6A87996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FFDD2F-5298-AF46-A5EF-C3DBA49126E5}"/>
              </a:ext>
            </a:extLst>
          </p:cNvPr>
          <p:cNvSpPr>
            <a:spLocks noGrp="1"/>
          </p:cNvSpPr>
          <p:nvPr>
            <p:ph type="title"/>
          </p:nvPr>
        </p:nvSpPr>
        <p:spPr>
          <a:xfrm>
            <a:off x="868017" y="1974835"/>
            <a:ext cx="8083825" cy="778303"/>
          </a:xfrm>
        </p:spPr>
        <p:txBody>
          <a:bodyPr/>
          <a:lstStyle/>
          <a:p>
            <a:pPr algn="l"/>
            <a:r>
              <a:rPr lang="en-US" dirty="0"/>
              <a:t>Plan For Your VR Course</a:t>
            </a:r>
          </a:p>
        </p:txBody>
      </p:sp>
      <p:sp>
        <p:nvSpPr>
          <p:cNvPr id="3" name="Content Placeholder 2">
            <a:extLst>
              <a:ext uri="{FF2B5EF4-FFF2-40B4-BE49-F238E27FC236}">
                <a16:creationId xmlns:a16="http://schemas.microsoft.com/office/drawing/2014/main" id="{87196074-D9BE-984A-AF8D-1CDED20238E8}"/>
              </a:ext>
            </a:extLst>
          </p:cNvPr>
          <p:cNvSpPr>
            <a:spLocks noGrp="1"/>
          </p:cNvSpPr>
          <p:nvPr>
            <p:ph idx="1"/>
          </p:nvPr>
        </p:nvSpPr>
        <p:spPr>
          <a:xfrm>
            <a:off x="1593573" y="2753138"/>
            <a:ext cx="5980044" cy="3041925"/>
          </a:xfrm>
        </p:spPr>
        <p:txBody>
          <a:bodyPr/>
          <a:lstStyle/>
          <a:p>
            <a:r>
              <a:rPr lang="en-US" sz="2000" dirty="0"/>
              <a:t>Not limited to STEM/Technology courses</a:t>
            </a:r>
          </a:p>
          <a:p>
            <a:r>
              <a:rPr lang="en-US" sz="2000" dirty="0"/>
              <a:t>Videos/Slides/Images transition directly</a:t>
            </a:r>
          </a:p>
          <a:p>
            <a:r>
              <a:rPr lang="en-US" sz="2000" dirty="0"/>
              <a:t>Get a headset, get into VR and get comfortable</a:t>
            </a:r>
          </a:p>
          <a:p>
            <a:r>
              <a:rPr lang="en-US" sz="2000" dirty="0"/>
              <a:t>Practice</a:t>
            </a:r>
          </a:p>
          <a:p>
            <a:r>
              <a:rPr lang="en-US" sz="2000" dirty="0"/>
              <a:t>Engage with a community</a:t>
            </a:r>
          </a:p>
          <a:p>
            <a:r>
              <a:rPr lang="en-US" sz="2000" dirty="0"/>
              <a:t>Provide multiple solutions for your students</a:t>
            </a:r>
          </a:p>
          <a:p>
            <a:pPr lvl="1"/>
            <a:r>
              <a:rPr lang="en-US" sz="1600" dirty="0"/>
              <a:t>3D &gt; 2D &gt; Zoom</a:t>
            </a:r>
          </a:p>
        </p:txBody>
      </p:sp>
    </p:spTree>
    <p:extLst>
      <p:ext uri="{BB962C8B-B14F-4D97-AF65-F5344CB8AC3E}">
        <p14:creationId xmlns:p14="http://schemas.microsoft.com/office/powerpoint/2010/main" val="230636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49EB61A5-B709-9743-A8B5-D29AC9CE56C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196FE86-3A4B-224C-8ECD-49645A58999A}"/>
              </a:ext>
            </a:extLst>
          </p:cNvPr>
          <p:cNvSpPr>
            <a:spLocks noGrp="1"/>
          </p:cNvSpPr>
          <p:nvPr>
            <p:ph type="title"/>
          </p:nvPr>
        </p:nvSpPr>
        <p:spPr>
          <a:xfrm>
            <a:off x="502813" y="1962635"/>
            <a:ext cx="6205331" cy="551965"/>
          </a:xfrm>
        </p:spPr>
        <p:txBody>
          <a:bodyPr>
            <a:normAutofit/>
          </a:bodyPr>
          <a:lstStyle/>
          <a:p>
            <a:pPr algn="l"/>
            <a:r>
              <a:rPr lang="en-US" sz="2800" dirty="0"/>
              <a:t>Finally…</a:t>
            </a:r>
          </a:p>
        </p:txBody>
      </p:sp>
      <p:sp>
        <p:nvSpPr>
          <p:cNvPr id="3" name="Content Placeholder 2">
            <a:extLst>
              <a:ext uri="{FF2B5EF4-FFF2-40B4-BE49-F238E27FC236}">
                <a16:creationId xmlns:a16="http://schemas.microsoft.com/office/drawing/2014/main" id="{3CBA446F-107E-D547-B9C5-DAA4B0211A9A}"/>
              </a:ext>
            </a:extLst>
          </p:cNvPr>
          <p:cNvSpPr>
            <a:spLocks noGrp="1"/>
          </p:cNvSpPr>
          <p:nvPr>
            <p:ph idx="1"/>
          </p:nvPr>
        </p:nvSpPr>
        <p:spPr>
          <a:xfrm>
            <a:off x="866940" y="2651486"/>
            <a:ext cx="4696242" cy="2117037"/>
          </a:xfrm>
        </p:spPr>
        <p:txBody>
          <a:bodyPr/>
          <a:lstStyle/>
          <a:p>
            <a:r>
              <a:rPr lang="en-US" sz="1400" dirty="0"/>
              <a:t>Faculty and Admin buy-in is critical</a:t>
            </a:r>
          </a:p>
          <a:p>
            <a:r>
              <a:rPr lang="en-US" sz="1400" dirty="0"/>
              <a:t>Explore – try them all to see which is the best fit</a:t>
            </a:r>
          </a:p>
          <a:p>
            <a:r>
              <a:rPr lang="en-US" sz="1400" dirty="0"/>
              <a:t>Leverage the social benefits of social VR</a:t>
            </a:r>
          </a:p>
          <a:p>
            <a:pPr lvl="1"/>
            <a:r>
              <a:rPr lang="en-US" sz="1000" dirty="0"/>
              <a:t>Connect with others in the community</a:t>
            </a:r>
          </a:p>
          <a:p>
            <a:r>
              <a:rPr lang="en-US" sz="1400" dirty="0"/>
              <a:t>Plan for your VR Course</a:t>
            </a:r>
          </a:p>
          <a:p>
            <a:r>
              <a:rPr lang="en-US" sz="1400" dirty="0"/>
              <a:t>Use the tools that are best for your material</a:t>
            </a:r>
          </a:p>
        </p:txBody>
      </p:sp>
      <p:pic>
        <p:nvPicPr>
          <p:cNvPr id="6" name="Picture 5">
            <a:extLst>
              <a:ext uri="{FF2B5EF4-FFF2-40B4-BE49-F238E27FC236}">
                <a16:creationId xmlns:a16="http://schemas.microsoft.com/office/drawing/2014/main" id="{14637785-7D39-ED47-B991-D10935662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481" y="1554480"/>
            <a:ext cx="5623560" cy="3749040"/>
          </a:xfrm>
          <a:prstGeom prst="rect">
            <a:avLst/>
          </a:prstGeom>
        </p:spPr>
      </p:pic>
    </p:spTree>
    <p:extLst>
      <p:ext uri="{BB962C8B-B14F-4D97-AF65-F5344CB8AC3E}">
        <p14:creationId xmlns:p14="http://schemas.microsoft.com/office/powerpoint/2010/main" val="2309015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1DF9E15-2C66-7B48-A03A-B5B236B2208C}"/>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picture containing transport, wheel&#10;&#10;Description automatically generated">
            <a:extLst>
              <a:ext uri="{FF2B5EF4-FFF2-40B4-BE49-F238E27FC236}">
                <a16:creationId xmlns:a16="http://schemas.microsoft.com/office/drawing/2014/main" id="{27DC480D-54C7-1744-A352-6D837CD97E9B}"/>
              </a:ext>
            </a:extLst>
          </p:cNvPr>
          <p:cNvPicPr>
            <a:picLocks noChangeAspect="1"/>
          </p:cNvPicPr>
          <p:nvPr/>
        </p:nvPicPr>
        <p:blipFill>
          <a:blip r:embed="rId3"/>
          <a:stretch>
            <a:fillRect/>
          </a:stretch>
        </p:blipFill>
        <p:spPr>
          <a:xfrm>
            <a:off x="4794604" y="1961513"/>
            <a:ext cx="2602789" cy="2616392"/>
          </a:xfrm>
          <a:prstGeom prst="rect">
            <a:avLst/>
          </a:prstGeom>
        </p:spPr>
      </p:pic>
      <p:sp>
        <p:nvSpPr>
          <p:cNvPr id="4" name="TextBox 3">
            <a:extLst>
              <a:ext uri="{FF2B5EF4-FFF2-40B4-BE49-F238E27FC236}">
                <a16:creationId xmlns:a16="http://schemas.microsoft.com/office/drawing/2014/main" id="{14F73A32-53A3-E44C-9B9D-B76B5E21C089}"/>
              </a:ext>
            </a:extLst>
          </p:cNvPr>
          <p:cNvSpPr txBox="1"/>
          <p:nvPr/>
        </p:nvSpPr>
        <p:spPr>
          <a:xfrm>
            <a:off x="871589" y="4896487"/>
            <a:ext cx="10448820" cy="430887"/>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This material is based upon work supported by the National Science Foundation under Grant No. 1902574. Any opinions, findings, and conclusions or recommendations expressed in this material are those of the author(s) and do not necessarily reflect the views of the National Science Foundation.</a:t>
            </a:r>
          </a:p>
        </p:txBody>
      </p:sp>
    </p:spTree>
    <p:extLst>
      <p:ext uri="{BB962C8B-B14F-4D97-AF65-F5344CB8AC3E}">
        <p14:creationId xmlns:p14="http://schemas.microsoft.com/office/powerpoint/2010/main" val="107911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AF8F3E6F-340E-1342-A59D-AB64A30E921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BF97C3-8227-CA45-A2F4-5F69E258D2AB}"/>
              </a:ext>
            </a:extLst>
          </p:cNvPr>
          <p:cNvSpPr>
            <a:spLocks noGrp="1"/>
          </p:cNvSpPr>
          <p:nvPr>
            <p:ph type="title"/>
          </p:nvPr>
        </p:nvSpPr>
        <p:spPr>
          <a:xfrm>
            <a:off x="493646" y="1977883"/>
            <a:ext cx="5377065" cy="546653"/>
          </a:xfrm>
        </p:spPr>
        <p:txBody>
          <a:bodyPr>
            <a:normAutofit/>
          </a:bodyPr>
          <a:lstStyle/>
          <a:p>
            <a:r>
              <a:rPr lang="en-US" dirty="0"/>
              <a:t>Educators in VR / IEEEVR 2020</a:t>
            </a:r>
          </a:p>
        </p:txBody>
      </p:sp>
      <p:sp>
        <p:nvSpPr>
          <p:cNvPr id="4" name="Text Placeholder 3">
            <a:extLst>
              <a:ext uri="{FF2B5EF4-FFF2-40B4-BE49-F238E27FC236}">
                <a16:creationId xmlns:a16="http://schemas.microsoft.com/office/drawing/2014/main" id="{8C096992-CBED-FB43-BACC-6EC202AF0E2E}"/>
              </a:ext>
            </a:extLst>
          </p:cNvPr>
          <p:cNvSpPr>
            <a:spLocks noGrp="1"/>
          </p:cNvSpPr>
          <p:nvPr>
            <p:ph type="body" sz="half" idx="2"/>
          </p:nvPr>
        </p:nvSpPr>
        <p:spPr>
          <a:xfrm>
            <a:off x="625957" y="2524536"/>
            <a:ext cx="3932237" cy="3190461"/>
          </a:xfrm>
        </p:spPr>
        <p:txBody>
          <a:bodyPr/>
          <a:lstStyle/>
          <a:p>
            <a:pPr marL="285750" indent="-285750">
              <a:buFont typeface="Arial" panose="020B0604020202020204" pitchFamily="34" charset="0"/>
              <a:buChar char="•"/>
            </a:pPr>
            <a:r>
              <a:rPr lang="en-US" dirty="0"/>
              <a:t>Educators in VR:</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6 Days</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150 Speakers</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6,000 Attendees</a:t>
            </a:r>
          </a:p>
          <a:p>
            <a:pPr marL="285750" indent="-285750">
              <a:buFont typeface="Arial" panose="020B0604020202020204" pitchFamily="34" charset="0"/>
              <a:buChar char="•"/>
            </a:pPr>
            <a:r>
              <a:rPr lang="en-US" dirty="0"/>
              <a:t>IEEVR</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Cancelled by COVID</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Transitioned all proceedings to Mozilla Hubs</a:t>
            </a:r>
          </a:p>
        </p:txBody>
      </p:sp>
      <p:pic>
        <p:nvPicPr>
          <p:cNvPr id="5" name="Picture 4" descr="A picture containing sitting, player, light, sky&#10;&#10;Description automatically generated">
            <a:extLst>
              <a:ext uri="{FF2B5EF4-FFF2-40B4-BE49-F238E27FC236}">
                <a16:creationId xmlns:a16="http://schemas.microsoft.com/office/drawing/2014/main" id="{2479FE45-3311-A04C-857E-1478986B3194}"/>
              </a:ext>
            </a:extLst>
          </p:cNvPr>
          <p:cNvPicPr>
            <a:picLocks noChangeAspect="1"/>
          </p:cNvPicPr>
          <p:nvPr/>
        </p:nvPicPr>
        <p:blipFill>
          <a:blip r:embed="rId3"/>
          <a:stretch>
            <a:fillRect/>
          </a:stretch>
        </p:blipFill>
        <p:spPr>
          <a:xfrm>
            <a:off x="6321287" y="767245"/>
            <a:ext cx="5377066" cy="2688533"/>
          </a:xfrm>
          <a:prstGeom prst="rect">
            <a:avLst/>
          </a:prstGeom>
        </p:spPr>
      </p:pic>
      <p:pic>
        <p:nvPicPr>
          <p:cNvPr id="9" name="Picture 8" descr="A picture containing indoor, ceiling, computer, table&#10;&#10;Description automatically generated">
            <a:extLst>
              <a:ext uri="{FF2B5EF4-FFF2-40B4-BE49-F238E27FC236}">
                <a16:creationId xmlns:a16="http://schemas.microsoft.com/office/drawing/2014/main" id="{E4579D5F-7AA3-FD4B-8701-A9FD8A481199}"/>
              </a:ext>
            </a:extLst>
          </p:cNvPr>
          <p:cNvPicPr>
            <a:picLocks noChangeAspect="1"/>
          </p:cNvPicPr>
          <p:nvPr/>
        </p:nvPicPr>
        <p:blipFill>
          <a:blip r:embed="rId4"/>
          <a:stretch>
            <a:fillRect/>
          </a:stretch>
        </p:blipFill>
        <p:spPr>
          <a:xfrm>
            <a:off x="7124697" y="3455778"/>
            <a:ext cx="3770246" cy="2128970"/>
          </a:xfrm>
          <a:prstGeom prst="rect">
            <a:avLst/>
          </a:prstGeom>
        </p:spPr>
      </p:pic>
    </p:spTree>
    <p:extLst>
      <p:ext uri="{BB962C8B-B14F-4D97-AF65-F5344CB8AC3E}">
        <p14:creationId xmlns:p14="http://schemas.microsoft.com/office/powerpoint/2010/main" val="184604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54C8B11-8C0E-D94A-8E37-A9BB849E447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66E151-19FC-EE4E-9961-60C15D4122B1}"/>
              </a:ext>
            </a:extLst>
          </p:cNvPr>
          <p:cNvSpPr>
            <a:spLocks noGrp="1"/>
          </p:cNvSpPr>
          <p:nvPr>
            <p:ph type="title"/>
          </p:nvPr>
        </p:nvSpPr>
        <p:spPr>
          <a:xfrm>
            <a:off x="1850335" y="1496247"/>
            <a:ext cx="8491330" cy="685668"/>
          </a:xfrm>
        </p:spPr>
        <p:txBody>
          <a:bodyPr/>
          <a:lstStyle/>
          <a:p>
            <a:r>
              <a:rPr lang="en-US" dirty="0"/>
              <a:t>What is Social VR</a:t>
            </a:r>
          </a:p>
        </p:txBody>
      </p:sp>
      <p:pic>
        <p:nvPicPr>
          <p:cNvPr id="4" name="Picture 3" descr="A group of people in a room&#10;&#10;Description automatically generated">
            <a:extLst>
              <a:ext uri="{FF2B5EF4-FFF2-40B4-BE49-F238E27FC236}">
                <a16:creationId xmlns:a16="http://schemas.microsoft.com/office/drawing/2014/main" id="{151131FB-1B4D-4941-9E1B-3882C9392880}"/>
              </a:ext>
            </a:extLst>
          </p:cNvPr>
          <p:cNvPicPr>
            <a:picLocks noChangeAspect="1"/>
          </p:cNvPicPr>
          <p:nvPr/>
        </p:nvPicPr>
        <p:blipFill>
          <a:blip r:embed="rId3"/>
          <a:stretch>
            <a:fillRect/>
          </a:stretch>
        </p:blipFill>
        <p:spPr>
          <a:xfrm>
            <a:off x="2981325" y="2181915"/>
            <a:ext cx="6229350" cy="3501294"/>
          </a:xfrm>
          <a:prstGeom prst="rect">
            <a:avLst/>
          </a:prstGeom>
        </p:spPr>
      </p:pic>
    </p:spTree>
    <p:extLst>
      <p:ext uri="{BB962C8B-B14F-4D97-AF65-F5344CB8AC3E}">
        <p14:creationId xmlns:p14="http://schemas.microsoft.com/office/powerpoint/2010/main" val="426080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971511E0-CC8A-574A-ADB9-5C4AE902F8C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838199" y="1656784"/>
            <a:ext cx="8083825" cy="778303"/>
          </a:xfrm>
        </p:spPr>
        <p:txBody>
          <a:bodyPr/>
          <a:lstStyle/>
          <a:p>
            <a:pPr algn="l"/>
            <a:r>
              <a:rPr lang="en-US" dirty="0"/>
              <a:t>A New Demand</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838199" y="2435087"/>
            <a:ext cx="4986131" cy="2365513"/>
          </a:xfrm>
        </p:spPr>
        <p:txBody>
          <a:bodyPr/>
          <a:lstStyle/>
          <a:p>
            <a:r>
              <a:rPr lang="en-US" sz="2200" dirty="0"/>
              <a:t>Innovations and Alternatives in Online Education</a:t>
            </a:r>
          </a:p>
          <a:p>
            <a:r>
              <a:rPr lang="en-US" sz="2200" dirty="0"/>
              <a:t>Online replacement of cancelled Face-to-Face Functions</a:t>
            </a:r>
          </a:p>
          <a:p>
            <a:r>
              <a:rPr lang="en-US" sz="2200" dirty="0"/>
              <a:t>Social Engagement</a:t>
            </a:r>
          </a:p>
          <a:p>
            <a:r>
              <a:rPr lang="en-US" sz="2200" dirty="0"/>
              <a:t>Zoom Fatigue </a:t>
            </a:r>
          </a:p>
        </p:txBody>
      </p:sp>
      <p:pic>
        <p:nvPicPr>
          <p:cNvPr id="4" name="Picture 2" descr="virtual reality vr">
            <a:extLst>
              <a:ext uri="{FF2B5EF4-FFF2-40B4-BE49-F238E27FC236}">
                <a16:creationId xmlns:a16="http://schemas.microsoft.com/office/drawing/2014/main" id="{843F72F6-F601-9044-9594-673F9E492C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61" t="27991" r="33813" b="11006"/>
          <a:stretch/>
        </p:blipFill>
        <p:spPr bwMode="auto">
          <a:xfrm>
            <a:off x="7140156" y="1656784"/>
            <a:ext cx="3563736" cy="33863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C0D4E0-3B6F-F24E-8780-EB66D5EBD97F}"/>
              </a:ext>
            </a:extLst>
          </p:cNvPr>
          <p:cNvSpPr txBox="1"/>
          <p:nvPr/>
        </p:nvSpPr>
        <p:spPr>
          <a:xfrm>
            <a:off x="1040674" y="5209571"/>
            <a:ext cx="10110651" cy="307777"/>
          </a:xfrm>
          <a:prstGeom prst="rect">
            <a:avLst/>
          </a:prstGeom>
          <a:noFill/>
        </p:spPr>
        <p:txBody>
          <a:bodyPr wrap="square" rtlCol="0">
            <a:spAutoFit/>
          </a:bodyPr>
          <a:lstStyle/>
          <a:p>
            <a:r>
              <a:rPr lang="en-US" sz="1400" dirty="0">
                <a:hlinkClick r:id="rId4"/>
              </a:rPr>
              <a:t>https://singularityhub.com/2020/04/19/what-makes-virtual-worlds-unique-in-the-era-of-zoom-meetings/</a:t>
            </a:r>
            <a:endParaRPr lang="en-US" sz="1400" dirty="0"/>
          </a:p>
        </p:txBody>
      </p:sp>
    </p:spTree>
    <p:extLst>
      <p:ext uri="{BB962C8B-B14F-4D97-AF65-F5344CB8AC3E}">
        <p14:creationId xmlns:p14="http://schemas.microsoft.com/office/powerpoint/2010/main" val="2996815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368C6F2-0855-D441-A7BF-168C5FDB149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838199" y="1656784"/>
            <a:ext cx="8083825" cy="778303"/>
          </a:xfrm>
        </p:spPr>
        <p:txBody>
          <a:bodyPr/>
          <a:lstStyle/>
          <a:p>
            <a:pPr algn="l"/>
            <a:r>
              <a:rPr lang="en-US" dirty="0"/>
              <a:t>Secondary Benefits</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838199" y="2435087"/>
            <a:ext cx="4986131" cy="2365513"/>
          </a:xfrm>
        </p:spPr>
        <p:txBody>
          <a:bodyPr/>
          <a:lstStyle/>
          <a:p>
            <a:r>
              <a:rPr lang="en-US" sz="2200" dirty="0"/>
              <a:t>Saves expenses and time</a:t>
            </a:r>
          </a:p>
          <a:p>
            <a:r>
              <a:rPr lang="en-US" sz="2200" dirty="0"/>
              <a:t>Reduced carbon emissions</a:t>
            </a:r>
          </a:p>
          <a:p>
            <a:r>
              <a:rPr lang="en-US" sz="2200" dirty="0"/>
              <a:t>Support and connection</a:t>
            </a:r>
          </a:p>
        </p:txBody>
      </p:sp>
      <p:pic>
        <p:nvPicPr>
          <p:cNvPr id="6" name="Picture 2" descr="The Coronavirus Outbreak Is Curbing China's CO2 Emissions - IEEE ...">
            <a:extLst>
              <a:ext uri="{FF2B5EF4-FFF2-40B4-BE49-F238E27FC236}">
                <a16:creationId xmlns:a16="http://schemas.microsoft.com/office/drawing/2014/main" id="{9A9DDF00-94C5-9546-9D88-AE43B986B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672" y="1656784"/>
            <a:ext cx="4986129" cy="3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5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DE5CC4-F321-D649-B465-106E87E67CD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838199" y="1656784"/>
            <a:ext cx="8083825" cy="778303"/>
          </a:xfrm>
        </p:spPr>
        <p:txBody>
          <a:bodyPr/>
          <a:lstStyle/>
          <a:p>
            <a:pPr algn="l"/>
            <a:r>
              <a:rPr lang="en-US" dirty="0"/>
              <a:t>Examples: Mozilla Hubs</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838199" y="2435087"/>
            <a:ext cx="4986131" cy="2365513"/>
          </a:xfrm>
        </p:spPr>
        <p:txBody>
          <a:bodyPr/>
          <a:lstStyle/>
          <a:p>
            <a:r>
              <a:rPr lang="en-US" sz="2200" dirty="0"/>
              <a:t>Open source and free</a:t>
            </a:r>
          </a:p>
          <a:p>
            <a:r>
              <a:rPr lang="en-US" sz="2200" dirty="0"/>
              <a:t>Browser based</a:t>
            </a:r>
          </a:p>
          <a:p>
            <a:r>
              <a:rPr lang="en-US" sz="2200" dirty="0"/>
              <a:t>Supports everything*</a:t>
            </a:r>
          </a:p>
        </p:txBody>
      </p:sp>
      <p:pic>
        <p:nvPicPr>
          <p:cNvPr id="5" name="Picture 4" descr="Hubs by Mozilla: A new way to get together online">
            <a:extLst>
              <a:ext uri="{FF2B5EF4-FFF2-40B4-BE49-F238E27FC236}">
                <a16:creationId xmlns:a16="http://schemas.microsoft.com/office/drawing/2014/main" id="{6B3085E0-2522-8D4E-9B34-CD5FD4D5C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330" y="2566957"/>
            <a:ext cx="4205861" cy="29448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ozilla Hubs: 2020 Educators in VR International Summit ...">
            <a:extLst>
              <a:ext uri="{FF2B5EF4-FFF2-40B4-BE49-F238E27FC236}">
                <a16:creationId xmlns:a16="http://schemas.microsoft.com/office/drawing/2014/main" id="{495445C3-1CAB-6049-8F03-9EC5DB654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260" y="656185"/>
            <a:ext cx="3616541" cy="203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41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BB4D928D-6887-5449-823D-B98E618FBDC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3210338" y="1411357"/>
            <a:ext cx="5771323" cy="778303"/>
          </a:xfrm>
        </p:spPr>
        <p:txBody>
          <a:bodyPr/>
          <a:lstStyle/>
          <a:p>
            <a:pPr algn="l"/>
            <a:r>
              <a:rPr lang="en-US" dirty="0"/>
              <a:t>Examples: ALTSPACE-VR</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7338388" y="2349521"/>
            <a:ext cx="3863011" cy="3220279"/>
          </a:xfrm>
        </p:spPr>
        <p:txBody>
          <a:bodyPr/>
          <a:lstStyle/>
          <a:p>
            <a:r>
              <a:rPr lang="en-US" sz="2200" dirty="0"/>
              <a:t>Focus on social interaction, presentations</a:t>
            </a:r>
          </a:p>
          <a:p>
            <a:r>
              <a:rPr lang="en-US" sz="2200" dirty="0"/>
              <a:t>Free to use/host/build</a:t>
            </a:r>
          </a:p>
          <a:p>
            <a:r>
              <a:rPr lang="en-US" sz="2200" dirty="0"/>
              <a:t>Supports Oculus and PC tethered headsets</a:t>
            </a:r>
          </a:p>
        </p:txBody>
      </p:sp>
      <p:pic>
        <p:nvPicPr>
          <p:cNvPr id="5" name="Picture 2" descr="AltspaceVR | Oculus Quest, Oculus Go, + the Rift Platform - YouTube">
            <a:extLst>
              <a:ext uri="{FF2B5EF4-FFF2-40B4-BE49-F238E27FC236}">
                <a16:creationId xmlns:a16="http://schemas.microsoft.com/office/drawing/2014/main" id="{CAC4099C-4008-0D4D-8D48-F01A6C83D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132" y="2189660"/>
            <a:ext cx="5505994" cy="309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28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434F885-CE8B-B842-AA63-EF326107D8C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4BDFC3-8190-7C4C-972A-F76EBC9E4457}"/>
              </a:ext>
            </a:extLst>
          </p:cNvPr>
          <p:cNvSpPr>
            <a:spLocks noGrp="1"/>
          </p:cNvSpPr>
          <p:nvPr>
            <p:ph type="title"/>
          </p:nvPr>
        </p:nvSpPr>
        <p:spPr>
          <a:xfrm>
            <a:off x="838199" y="1656784"/>
            <a:ext cx="8083825" cy="778303"/>
          </a:xfrm>
        </p:spPr>
        <p:txBody>
          <a:bodyPr/>
          <a:lstStyle/>
          <a:p>
            <a:pPr algn="l"/>
            <a:r>
              <a:rPr lang="en-US" dirty="0"/>
              <a:t>Examples: Engage</a:t>
            </a:r>
          </a:p>
        </p:txBody>
      </p:sp>
      <p:sp>
        <p:nvSpPr>
          <p:cNvPr id="3" name="Content Placeholder 2">
            <a:extLst>
              <a:ext uri="{FF2B5EF4-FFF2-40B4-BE49-F238E27FC236}">
                <a16:creationId xmlns:a16="http://schemas.microsoft.com/office/drawing/2014/main" id="{9DD4681C-9C41-A64D-B7D8-DC15282B75E7}"/>
              </a:ext>
            </a:extLst>
          </p:cNvPr>
          <p:cNvSpPr>
            <a:spLocks noGrp="1"/>
          </p:cNvSpPr>
          <p:nvPr>
            <p:ph idx="1"/>
          </p:nvPr>
        </p:nvSpPr>
        <p:spPr>
          <a:xfrm>
            <a:off x="838199" y="2435087"/>
            <a:ext cx="4986131" cy="2365513"/>
          </a:xfrm>
        </p:spPr>
        <p:txBody>
          <a:bodyPr/>
          <a:lstStyle/>
          <a:p>
            <a:r>
              <a:rPr lang="en-US" sz="2200" dirty="0"/>
              <a:t>PC based but Quest support is available</a:t>
            </a:r>
          </a:p>
          <a:p>
            <a:r>
              <a:rPr lang="en-US" sz="2200" dirty="0"/>
              <a:t>Designed for educational experiences</a:t>
            </a:r>
          </a:p>
          <a:p>
            <a:r>
              <a:rPr lang="en-US" sz="2200" dirty="0"/>
              <a:t>Pricing structure – Individual, Pro, Enterprise</a:t>
            </a:r>
          </a:p>
        </p:txBody>
      </p:sp>
      <p:pic>
        <p:nvPicPr>
          <p:cNvPr id="6" name="Picture 2" descr="This immersive VR platform was designed with education in mind">
            <a:extLst>
              <a:ext uri="{FF2B5EF4-FFF2-40B4-BE49-F238E27FC236}">
                <a16:creationId xmlns:a16="http://schemas.microsoft.com/office/drawing/2014/main" id="{5AAEFA6A-C2DD-0647-9673-1C336E036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737" y="1876607"/>
            <a:ext cx="6026481" cy="3324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320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4BC0F078-005B-0B42-8804-AF09A4E3954B}" vid="{C1283206-F7E6-204A-84C5-C0886358A166}"/>
    </a:ext>
  </a:extLst>
</a:theme>
</file>

<file path=docProps/app.xml><?xml version="1.0" encoding="utf-8"?>
<Properties xmlns="http://schemas.openxmlformats.org/officeDocument/2006/extended-properties" xmlns:vt="http://schemas.openxmlformats.org/officeDocument/2006/docPropsVTypes">
  <Template>Office Theme</Template>
  <TotalTime>84</TotalTime>
  <Words>761</Words>
  <Application>Microsoft Macintosh PowerPoint</Application>
  <PresentationFormat>Widescreen</PresentationFormat>
  <Paragraphs>136</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Calibri</vt:lpstr>
      <vt:lpstr>Wingdings</vt:lpstr>
      <vt:lpstr>Office Theme</vt:lpstr>
      <vt:lpstr>Teaching Using Social VR</vt:lpstr>
      <vt:lpstr>MN-Nice (May it rest in peace)</vt:lpstr>
      <vt:lpstr>Educators in VR / IEEEVR 2020</vt:lpstr>
      <vt:lpstr>What is Social VR</vt:lpstr>
      <vt:lpstr>A New Demand</vt:lpstr>
      <vt:lpstr>Secondary Benefits</vt:lpstr>
      <vt:lpstr>Examples: Mozilla Hubs</vt:lpstr>
      <vt:lpstr>Examples: ALTSPACE-VR</vt:lpstr>
      <vt:lpstr>Examples: Engage</vt:lpstr>
      <vt:lpstr>Examples: Glue</vt:lpstr>
      <vt:lpstr>Non-VR Users</vt:lpstr>
      <vt:lpstr>Desktop VR</vt:lpstr>
      <vt:lpstr>Quality and Audience</vt:lpstr>
      <vt:lpstr>Content</vt:lpstr>
      <vt:lpstr>Common Limitations</vt:lpstr>
      <vt:lpstr>Large Events</vt:lpstr>
      <vt:lpstr>Experiential vs Collaborative</vt:lpstr>
      <vt:lpstr>Faculty Adoption Strategies</vt:lpstr>
      <vt:lpstr>Future Direction for Education</vt:lpstr>
      <vt:lpstr>Plan For Your VR Course</vt:lpstr>
      <vt:lpstr>Finally…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Using Social VR</dc:title>
  <dc:creator>Bladow, Chelsea J</dc:creator>
  <cp:lastModifiedBy>Bladow, Chelsea J</cp:lastModifiedBy>
  <cp:revision>10</cp:revision>
  <dcterms:created xsi:type="dcterms:W3CDTF">2020-04-21T14:54:21Z</dcterms:created>
  <dcterms:modified xsi:type="dcterms:W3CDTF">2020-04-21T17:05:26Z</dcterms:modified>
</cp:coreProperties>
</file>