
<file path=[Content_Types].xml><?xml version="1.0" encoding="utf-8"?>
<Types xmlns="http://schemas.openxmlformats.org/package/2006/content-types">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227" r:id="rId1"/>
  </p:sldMasterIdLst>
  <p:notesMasterIdLst>
    <p:notesMasterId r:id="rId20"/>
  </p:notesMasterIdLst>
  <p:handoutMasterIdLst>
    <p:handoutMasterId r:id="rId21"/>
  </p:handoutMasterIdLst>
  <p:sldIdLst>
    <p:sldId id="542" r:id="rId2"/>
    <p:sldId id="563" r:id="rId3"/>
    <p:sldId id="561" r:id="rId4"/>
    <p:sldId id="564" r:id="rId5"/>
    <p:sldId id="570" r:id="rId6"/>
    <p:sldId id="579" r:id="rId7"/>
    <p:sldId id="580" r:id="rId8"/>
    <p:sldId id="588" r:id="rId9"/>
    <p:sldId id="584" r:id="rId10"/>
    <p:sldId id="585" r:id="rId11"/>
    <p:sldId id="566" r:id="rId12"/>
    <p:sldId id="565" r:id="rId13"/>
    <p:sldId id="568" r:id="rId14"/>
    <p:sldId id="574" r:id="rId15"/>
    <p:sldId id="581" r:id="rId16"/>
    <p:sldId id="578" r:id="rId17"/>
    <p:sldId id="586" r:id="rId18"/>
    <p:sldId id="582" r:id="rId19"/>
  </p:sldIdLst>
  <p:sldSz cx="9144000" cy="5143500" type="screen16x9"/>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3" autoAdjust="0"/>
    <p:restoredTop sz="94660"/>
  </p:normalViewPr>
  <p:slideViewPr>
    <p:cSldViewPr snapToGrid="0">
      <p:cViewPr varScale="1">
        <p:scale>
          <a:sx n="92" d="100"/>
          <a:sy n="92" d="100"/>
        </p:scale>
        <p:origin x="82" y="1008"/>
      </p:cViewPr>
      <p:guideLst>
        <p:guide orient="horz" pos="1620"/>
        <p:guide pos="2880"/>
      </p:guideLst>
    </p:cSldViewPr>
  </p:slideViewPr>
  <p:outlineViewPr>
    <p:cViewPr>
      <p:scale>
        <a:sx n="33" d="100"/>
        <a:sy n="33" d="100"/>
      </p:scale>
      <p:origin x="0" y="2602"/>
    </p:cViewPr>
  </p:outlineViewPr>
  <p:notesTextViewPr>
    <p:cViewPr>
      <p:scale>
        <a:sx n="100" d="100"/>
        <a:sy n="100" d="100"/>
      </p:scale>
      <p:origin x="0" y="0"/>
    </p:cViewPr>
  </p:notesTextViewPr>
  <p:sorterViewPr>
    <p:cViewPr>
      <p:scale>
        <a:sx n="118" d="100"/>
        <a:sy n="118" d="100"/>
      </p:scale>
      <p:origin x="0" y="0"/>
    </p:cViewPr>
  </p:sorterViewPr>
  <p:notesViewPr>
    <p:cSldViewPr snapToGrid="0">
      <p:cViewPr varScale="1">
        <p:scale>
          <a:sx n="88" d="100"/>
          <a:sy n="88" d="100"/>
        </p:scale>
        <p:origin x="2309" y="7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Calibri"/>
                <a:ea typeface="+mn-ea"/>
                <a:cs typeface="+mn-cs"/>
              </a:defRPr>
            </a:lvl1pPr>
          </a:lstStyle>
          <a:p>
            <a:pPr>
              <a:defRPr/>
            </a:pPr>
            <a:endParaRPr lang="en-US" dirty="0"/>
          </a:p>
        </p:txBody>
      </p:sp>
      <p:sp>
        <p:nvSpPr>
          <p:cNvPr id="5939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Calibri"/>
                <a:ea typeface="+mn-ea"/>
                <a:cs typeface="+mn-cs"/>
              </a:defRPr>
            </a:lvl1pPr>
          </a:lstStyle>
          <a:p>
            <a:pPr>
              <a:defRPr/>
            </a:pPr>
            <a:endParaRPr lang="en-US" dirty="0"/>
          </a:p>
        </p:txBody>
      </p:sp>
      <p:sp>
        <p:nvSpPr>
          <p:cNvPr id="5939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Calibri"/>
                <a:ea typeface="+mn-ea"/>
                <a:cs typeface="+mn-cs"/>
              </a:defRPr>
            </a:lvl1pPr>
          </a:lstStyle>
          <a:p>
            <a:pPr>
              <a:defRPr/>
            </a:pPr>
            <a:endParaRPr lang="en-US" dirty="0"/>
          </a:p>
        </p:txBody>
      </p:sp>
      <p:sp>
        <p:nvSpPr>
          <p:cNvPr id="5939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Calibri" pitchFamily="34" charset="0"/>
              </a:defRPr>
            </a:lvl1pPr>
          </a:lstStyle>
          <a:p>
            <a:fld id="{D5501819-4133-4E91-8DDD-F09C4B30224E}" type="slidenum">
              <a:rPr lang="en-US"/>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Welcome to a GeoTech Center Concept Module for Statistics. This Concept Module will cover introductory level use of statistics for geospatial technology. Its creation is supported by a grant from the National Science Foundation .  After viewing the Concept Module you can take a short quiz on the topic and earn a Badge on the Concept.  If you need more help, please see the geotechcenter.org webpage from more resources and full Model Courses covering most concepts. </a:t>
            </a:r>
          </a:p>
        </p:txBody>
      </p:sp>
    </p:spTree>
    <p:extLst>
      <p:ext uri="{BB962C8B-B14F-4D97-AF65-F5344CB8AC3E}">
        <p14:creationId xmlns:p14="http://schemas.microsoft.com/office/powerpoint/2010/main" val="2841862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Each Concept Module will increase learning outcomes for the Module topic.  These are the  outcomes that should occur from reviewing the content on each slide (read the bullet points) </a:t>
            </a:r>
          </a:p>
          <a:p>
            <a:endParaRPr lang="en-US" dirty="0"/>
          </a:p>
        </p:txBody>
      </p:sp>
    </p:spTree>
    <p:extLst>
      <p:ext uri="{BB962C8B-B14F-4D97-AF65-F5344CB8AC3E}">
        <p14:creationId xmlns:p14="http://schemas.microsoft.com/office/powerpoint/2010/main" val="2630424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The term Datum is used in many contexts – it is really the “starting point” or reference point where something is measured or calculated.  </a:t>
            </a:r>
            <a:br>
              <a:rPr lang="en-US" dirty="0"/>
            </a:br>
            <a:endParaRPr lang="en-US" dirty="0"/>
          </a:p>
          <a:p>
            <a:r>
              <a:rPr lang="en-US" dirty="0"/>
              <a:t>In Geospatial technology we needed to have methods that provided “a reference point or points” and Earth Model to accurately locate features on the spherical Earth.  The designation of a Datum provided two specific values: the starting or reference for a specific method and the Model of the Earth’s spheroid that specifies the size and the shape of the Earth.  </a:t>
            </a:r>
          </a:p>
        </p:txBody>
      </p:sp>
    </p:spTree>
    <p:extLst>
      <p:ext uri="{BB962C8B-B14F-4D97-AF65-F5344CB8AC3E}">
        <p14:creationId xmlns:p14="http://schemas.microsoft.com/office/powerpoint/2010/main" val="128913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3"/>
            <a:ext cx="7772400" cy="1102519"/>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endParaRPr lang="en-US" altLang="en-US" dirty="0"/>
          </a:p>
        </p:txBody>
      </p:sp>
      <p:sp>
        <p:nvSpPr>
          <p:cNvPr id="5" name="Footer Placeholder 4"/>
          <p:cNvSpPr>
            <a:spLocks noGrp="1"/>
          </p:cNvSpPr>
          <p:nvPr>
            <p:ph type="ftr" sz="quarter" idx="11"/>
          </p:nvPr>
        </p:nvSpPr>
        <p:spPr/>
        <p:txBody>
          <a:bodyPr/>
          <a:lstStyle/>
          <a:p>
            <a:pPr>
              <a:defRPr/>
            </a:pPr>
            <a:endParaRPr lang="en-US"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altLang="en-US" dirty="0"/>
          </a:p>
        </p:txBody>
      </p:sp>
      <p:sp>
        <p:nvSpPr>
          <p:cNvPr id="5" name="Footer Placeholder 4"/>
          <p:cNvSpPr>
            <a:spLocks noGrp="1"/>
          </p:cNvSpPr>
          <p:nvPr>
            <p:ph type="ftr" sz="quarter" idx="11"/>
          </p:nvPr>
        </p:nvSpPr>
        <p:spPr/>
        <p:txBody>
          <a:bodyPr/>
          <a:lstStyle/>
          <a:p>
            <a:pPr>
              <a:defRPr/>
            </a:pPr>
            <a:endParaRPr lang="en-US" altLang="en-US" dirty="0"/>
          </a:p>
        </p:txBody>
      </p:sp>
      <p:sp>
        <p:nvSpPr>
          <p:cNvPr id="6" name="Slide Number Placeholder 5"/>
          <p:cNvSpPr>
            <a:spLocks noGrp="1"/>
          </p:cNvSpPr>
          <p:nvPr>
            <p:ph type="sldNum" sz="quarter" idx="12"/>
          </p:nvPr>
        </p:nvSpPr>
        <p:spPr/>
        <p:txBody>
          <a:bodyPr/>
          <a:lstStyle/>
          <a:p>
            <a:fld id="{D469F62F-6F10-44F0-9C55-BC2CC7906F87}"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3"/>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3"/>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altLang="en-US" dirty="0"/>
          </a:p>
        </p:txBody>
      </p:sp>
      <p:sp>
        <p:nvSpPr>
          <p:cNvPr id="5" name="Footer Placeholder 4"/>
          <p:cNvSpPr>
            <a:spLocks noGrp="1"/>
          </p:cNvSpPr>
          <p:nvPr>
            <p:ph type="ftr" sz="quarter" idx="11"/>
          </p:nvPr>
        </p:nvSpPr>
        <p:spPr/>
        <p:txBody>
          <a:bodyPr/>
          <a:lstStyle/>
          <a:p>
            <a:pPr>
              <a:defRPr/>
            </a:pPr>
            <a:endParaRPr lang="en-US" altLang="en-US" dirty="0"/>
          </a:p>
        </p:txBody>
      </p:sp>
      <p:sp>
        <p:nvSpPr>
          <p:cNvPr id="6" name="Slide Number Placeholder 5"/>
          <p:cNvSpPr>
            <a:spLocks noGrp="1"/>
          </p:cNvSpPr>
          <p:nvPr>
            <p:ph type="sldNum" sz="quarter" idx="12"/>
          </p:nvPr>
        </p:nvSpPr>
        <p:spPr/>
        <p:txBody>
          <a:bodyPr/>
          <a:lstStyle/>
          <a:p>
            <a:fld id="{55F918E3-548C-4F50-BE73-B2832FD0F2ED}"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400050"/>
            <a:ext cx="77724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85800" y="4799410"/>
            <a:ext cx="1905000" cy="342900"/>
          </a:xfrm>
        </p:spPr>
        <p:txBody>
          <a:bodyPr/>
          <a:lstStyle>
            <a:lvl1pPr>
              <a:defRPr/>
            </a:lvl1pPr>
          </a:lstStyle>
          <a:p>
            <a:pPr>
              <a:defRPr/>
            </a:pPr>
            <a:endParaRPr lang="en-US" altLang="en-US" dirty="0"/>
          </a:p>
        </p:txBody>
      </p:sp>
      <p:sp>
        <p:nvSpPr>
          <p:cNvPr id="4" name="Footer Placeholder 3"/>
          <p:cNvSpPr>
            <a:spLocks noGrp="1"/>
          </p:cNvSpPr>
          <p:nvPr>
            <p:ph type="ftr" sz="quarter" idx="11"/>
          </p:nvPr>
        </p:nvSpPr>
        <p:spPr>
          <a:xfrm>
            <a:off x="3124200" y="4799410"/>
            <a:ext cx="2895600" cy="342900"/>
          </a:xfrm>
        </p:spPr>
        <p:txBody>
          <a:bodyPr/>
          <a:lstStyle>
            <a:lvl1pPr>
              <a:defRPr/>
            </a:lvl1pPr>
          </a:lstStyle>
          <a:p>
            <a:pPr>
              <a:defRPr/>
            </a:pPr>
            <a:endParaRPr lang="en-US" altLang="en-US" dirty="0"/>
          </a:p>
        </p:txBody>
      </p:sp>
      <p:sp>
        <p:nvSpPr>
          <p:cNvPr id="5" name="Slide Number Placeholder 4"/>
          <p:cNvSpPr>
            <a:spLocks noGrp="1"/>
          </p:cNvSpPr>
          <p:nvPr>
            <p:ph type="sldNum" sz="quarter" idx="12"/>
          </p:nvPr>
        </p:nvSpPr>
        <p:spPr>
          <a:xfrm>
            <a:off x="6553200" y="4799410"/>
            <a:ext cx="1905000" cy="342900"/>
          </a:xfrm>
        </p:spPr>
        <p:txBody>
          <a:bodyPr/>
          <a:lstStyle>
            <a:lvl1pPr>
              <a:defRPr/>
            </a:lvl1pPr>
          </a:lstStyle>
          <a:p>
            <a:fld id="{310E1D02-721C-4804-9E93-FFC739BB260D}"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normAutofit/>
          </a:bodyPr>
          <a:lstStyle>
            <a:lvl1pPr>
              <a:defRPr sz="2400"/>
            </a:lvl1pPr>
            <a:lvl2pPr>
              <a:defRPr sz="1800"/>
            </a:lvl2pPr>
            <a:lvl3pPr>
              <a:defRPr sz="16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ltLang="en-US" dirty="0"/>
          </a:p>
        </p:txBody>
      </p:sp>
      <p:sp>
        <p:nvSpPr>
          <p:cNvPr id="5" name="Footer Placeholder 4"/>
          <p:cNvSpPr>
            <a:spLocks noGrp="1"/>
          </p:cNvSpPr>
          <p:nvPr>
            <p:ph type="ftr" sz="quarter" idx="11"/>
          </p:nvPr>
        </p:nvSpPr>
        <p:spPr/>
        <p:txBody>
          <a:bodyPr/>
          <a:lstStyle/>
          <a:p>
            <a:pPr>
              <a:defRPr/>
            </a:pPr>
            <a:endParaRPr lang="en-US" altLang="en-US" dirty="0"/>
          </a:p>
        </p:txBody>
      </p:sp>
      <p:sp>
        <p:nvSpPr>
          <p:cNvPr id="6" name="Slide Number Placeholder 5"/>
          <p:cNvSpPr>
            <a:spLocks noGrp="1"/>
          </p:cNvSpPr>
          <p:nvPr>
            <p:ph type="sldNum" sz="quarter" idx="12"/>
          </p:nvPr>
        </p:nvSpPr>
        <p:spPr/>
        <p:txBody>
          <a:bodyPr/>
          <a:lstStyle/>
          <a:p>
            <a:fld id="{D8B49891-0BC9-4AC8-860D-2D9C98536120}"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Content Placeholder 2"/>
          <p:cNvSpPr>
            <a:spLocks noGrp="1"/>
          </p:cNvSpPr>
          <p:nvPr>
            <p:ph sz="half" idx="1"/>
          </p:nvPr>
        </p:nvSpPr>
        <p:spPr>
          <a:xfrm>
            <a:off x="457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endParaRPr lang="en-US" altLang="en-US" dirty="0"/>
          </a:p>
        </p:txBody>
      </p:sp>
      <p:sp>
        <p:nvSpPr>
          <p:cNvPr id="6" name="Footer Placeholder 5"/>
          <p:cNvSpPr>
            <a:spLocks noGrp="1"/>
          </p:cNvSpPr>
          <p:nvPr>
            <p:ph type="ftr" sz="quarter" idx="11"/>
          </p:nvPr>
        </p:nvSpPr>
        <p:spPr/>
        <p:txBody>
          <a:bodyPr/>
          <a:lstStyle/>
          <a:p>
            <a:pPr>
              <a:defRPr/>
            </a:pPr>
            <a:endParaRPr lang="en-US" altLang="en-US" dirty="0"/>
          </a:p>
        </p:txBody>
      </p:sp>
      <p:sp>
        <p:nvSpPr>
          <p:cNvPr id="7" name="Slide Number Placeholder 6"/>
          <p:cNvSpPr>
            <a:spLocks noGrp="1"/>
          </p:cNvSpPr>
          <p:nvPr>
            <p:ph type="sldNum" sz="quarter" idx="12"/>
          </p:nvPr>
        </p:nvSpPr>
        <p:spPr/>
        <p:txBody>
          <a:bodyPr/>
          <a:lstStyle/>
          <a:p>
            <a:fld id="{6A46403D-8195-43F1-9574-4E3F084C757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normAutofit/>
          </a:bodyPr>
          <a:lstStyle>
            <a:lvl1pPr>
              <a:defRPr sz="3600"/>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endParaRPr lang="en-US" altLang="en-US" dirty="0"/>
          </a:p>
        </p:txBody>
      </p:sp>
      <p:sp>
        <p:nvSpPr>
          <p:cNvPr id="8" name="Footer Placeholder 7"/>
          <p:cNvSpPr>
            <a:spLocks noGrp="1"/>
          </p:cNvSpPr>
          <p:nvPr>
            <p:ph type="ftr" sz="quarter" idx="11"/>
          </p:nvPr>
        </p:nvSpPr>
        <p:spPr/>
        <p:txBody>
          <a:bodyPr/>
          <a:lstStyle/>
          <a:p>
            <a:pPr>
              <a:defRPr/>
            </a:pPr>
            <a:endParaRPr lang="en-US" altLang="en-US" dirty="0"/>
          </a:p>
        </p:txBody>
      </p:sp>
      <p:sp>
        <p:nvSpPr>
          <p:cNvPr id="9" name="Slide Number Placeholder 8"/>
          <p:cNvSpPr>
            <a:spLocks noGrp="1"/>
          </p:cNvSpPr>
          <p:nvPr>
            <p:ph type="sldNum" sz="quarter" idx="12"/>
          </p:nvPr>
        </p:nvSpPr>
        <p:spPr/>
        <p:txBody>
          <a:bodyPr/>
          <a:lstStyle/>
          <a:p>
            <a:fld id="{E704348B-9230-4CEA-82E7-85FAF3589330}"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a:t>Click to edit Master title style</a:t>
            </a:r>
          </a:p>
        </p:txBody>
      </p:sp>
      <p:sp>
        <p:nvSpPr>
          <p:cNvPr id="3" name="Date Placeholder 2"/>
          <p:cNvSpPr>
            <a:spLocks noGrp="1"/>
          </p:cNvSpPr>
          <p:nvPr>
            <p:ph type="dt" sz="half" idx="10"/>
          </p:nvPr>
        </p:nvSpPr>
        <p:spPr/>
        <p:txBody>
          <a:bodyPr/>
          <a:lstStyle/>
          <a:p>
            <a:pPr>
              <a:defRPr/>
            </a:pPr>
            <a:endParaRPr lang="en-US" altLang="en-US" dirty="0"/>
          </a:p>
        </p:txBody>
      </p:sp>
      <p:sp>
        <p:nvSpPr>
          <p:cNvPr id="4" name="Footer Placeholder 3"/>
          <p:cNvSpPr>
            <a:spLocks noGrp="1"/>
          </p:cNvSpPr>
          <p:nvPr>
            <p:ph type="ftr" sz="quarter" idx="11"/>
          </p:nvPr>
        </p:nvSpPr>
        <p:spPr/>
        <p:txBody>
          <a:bodyPr/>
          <a:lstStyle/>
          <a:p>
            <a:pPr>
              <a:defRPr/>
            </a:pPr>
            <a:endParaRPr lang="en-US" altLang="en-US" dirty="0"/>
          </a:p>
        </p:txBody>
      </p:sp>
      <p:sp>
        <p:nvSpPr>
          <p:cNvPr id="5" name="Slide Number Placeholder 4"/>
          <p:cNvSpPr>
            <a:spLocks noGrp="1"/>
          </p:cNvSpPr>
          <p:nvPr>
            <p:ph type="sldNum" sz="quarter" idx="12"/>
          </p:nvPr>
        </p:nvSpPr>
        <p:spPr/>
        <p:txBody>
          <a:bodyPr/>
          <a:lstStyle/>
          <a:p>
            <a:fld id="{8E9DD1E1-1A5F-4E35-82A4-17F537227D3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US" dirty="0"/>
          </a:p>
        </p:txBody>
      </p:sp>
      <p:sp>
        <p:nvSpPr>
          <p:cNvPr id="3" name="Footer Placeholder 2"/>
          <p:cNvSpPr>
            <a:spLocks noGrp="1"/>
          </p:cNvSpPr>
          <p:nvPr>
            <p:ph type="ftr" sz="quarter" idx="11"/>
          </p:nvPr>
        </p:nvSpPr>
        <p:spPr/>
        <p:txBody>
          <a:bodyPr/>
          <a:lstStyle/>
          <a:p>
            <a:pPr>
              <a:defRPr/>
            </a:pPr>
            <a:endParaRPr lang="en-US" altLang="en-US" dirty="0"/>
          </a:p>
        </p:txBody>
      </p:sp>
      <p:sp>
        <p:nvSpPr>
          <p:cNvPr id="4" name="Slide Number Placeholder 3"/>
          <p:cNvSpPr>
            <a:spLocks noGrp="1"/>
          </p:cNvSpPr>
          <p:nvPr>
            <p:ph type="sldNum" sz="quarter" idx="12"/>
          </p:nvPr>
        </p:nvSpPr>
        <p:spPr/>
        <p:txBody>
          <a:bodyPr/>
          <a:lstStyle/>
          <a:p>
            <a:fld id="{7FD4BC51-C6AF-4232-AFED-EAAB4ACDAA9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9"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2"/>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dirty="0"/>
          </a:p>
        </p:txBody>
      </p:sp>
      <p:sp>
        <p:nvSpPr>
          <p:cNvPr id="6" name="Footer Placeholder 5"/>
          <p:cNvSpPr>
            <a:spLocks noGrp="1"/>
          </p:cNvSpPr>
          <p:nvPr>
            <p:ph type="ftr" sz="quarter" idx="11"/>
          </p:nvPr>
        </p:nvSpPr>
        <p:spPr/>
        <p:txBody>
          <a:bodyPr/>
          <a:lstStyle/>
          <a:p>
            <a:pPr>
              <a:defRPr/>
            </a:pPr>
            <a:endParaRPr lang="en-US" altLang="en-US" dirty="0"/>
          </a:p>
        </p:txBody>
      </p:sp>
      <p:sp>
        <p:nvSpPr>
          <p:cNvPr id="7" name="Slide Number Placeholder 6"/>
          <p:cNvSpPr>
            <a:spLocks noGrp="1"/>
          </p:cNvSpPr>
          <p:nvPr>
            <p:ph type="sldNum" sz="quarter" idx="12"/>
          </p:nvPr>
        </p:nvSpPr>
        <p:spPr/>
        <p:txBody>
          <a:bodyPr/>
          <a:lstStyle/>
          <a:p>
            <a:fld id="{96D31E70-6836-4CAF-8E78-318814619D6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4025507"/>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dirty="0"/>
          </a:p>
        </p:txBody>
      </p:sp>
      <p:sp>
        <p:nvSpPr>
          <p:cNvPr id="6" name="Footer Placeholder 5"/>
          <p:cNvSpPr>
            <a:spLocks noGrp="1"/>
          </p:cNvSpPr>
          <p:nvPr>
            <p:ph type="ftr" sz="quarter" idx="11"/>
          </p:nvPr>
        </p:nvSpPr>
        <p:spPr/>
        <p:txBody>
          <a:bodyPr/>
          <a:lstStyle/>
          <a:p>
            <a:pPr>
              <a:defRPr/>
            </a:pPr>
            <a:endParaRPr lang="en-US" altLang="en-US" dirty="0"/>
          </a:p>
        </p:txBody>
      </p:sp>
      <p:sp>
        <p:nvSpPr>
          <p:cNvPr id="7" name="Slide Number Placeholder 6"/>
          <p:cNvSpPr>
            <a:spLocks noGrp="1"/>
          </p:cNvSpPr>
          <p:nvPr>
            <p:ph type="sldNum" sz="quarter" idx="12"/>
          </p:nvPr>
        </p:nvSpPr>
        <p:spPr/>
        <p:txBody>
          <a:bodyPr/>
          <a:lstStyle/>
          <a:p>
            <a:fld id="{D04A9AE6-8E10-4FF4-8E22-B54D0982E30E}"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en-US" dirty="0"/>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en-US" dirty="0"/>
          </a:p>
        </p:txBody>
      </p:sp>
      <p:sp>
        <p:nvSpPr>
          <p:cNvPr id="6" name="Slide Number Placeholder 5"/>
          <p:cNvSpPr>
            <a:spLocks noGrp="1"/>
          </p:cNvSpPr>
          <p:nvPr>
            <p:ph type="sldNum" sz="quarter" idx="4"/>
          </p:nvPr>
        </p:nvSpPr>
        <p:spPr>
          <a:xfrm>
            <a:off x="6670431" y="4829908"/>
            <a:ext cx="2028092" cy="313592"/>
          </a:xfrm>
          <a:prstGeom prst="rect">
            <a:avLst/>
          </a:prstGeom>
        </p:spPr>
        <p:txBody>
          <a:bodyPr vert="horz" lIns="91440" tIns="45720" rIns="91440" bIns="45720" rtlCol="0" anchor="ctr"/>
          <a:lstStyle>
            <a:lvl1pPr algn="r">
              <a:defRPr sz="1200">
                <a:solidFill>
                  <a:schemeClr val="tx1">
                    <a:tint val="75000"/>
                  </a:schemeClr>
                </a:solidFill>
              </a:defRPr>
            </a:lvl1pPr>
          </a:lstStyle>
          <a:p>
            <a:fld id="{310E1D02-721C-4804-9E93-FFC739BB260D}" type="slidenum">
              <a:rPr lang="en-US" smtClean="0"/>
              <a:pPr/>
              <a:t>‹#›</a:t>
            </a:fld>
            <a:endParaRPr lang="en-US" dirty="0"/>
          </a:p>
        </p:txBody>
      </p:sp>
      <p:pic>
        <p:nvPicPr>
          <p:cNvPr id="8" name="Picture 6"/>
          <p:cNvPicPr>
            <a:picLocks noChangeAspect="1"/>
          </p:cNvPicPr>
          <p:nvPr userDrawn="1"/>
        </p:nvPicPr>
        <p:blipFill>
          <a:blip r:embed="rId14" cstate="print"/>
          <a:srcRect/>
          <a:stretch>
            <a:fillRect/>
          </a:stretch>
        </p:blipFill>
        <p:spPr bwMode="auto">
          <a:xfrm>
            <a:off x="7045569" y="4689231"/>
            <a:ext cx="1963495" cy="45426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28" r:id="rId1"/>
    <p:sldLayoutId id="2147484229" r:id="rId2"/>
    <p:sldLayoutId id="2147484230" r:id="rId3"/>
    <p:sldLayoutId id="2147484231" r:id="rId4"/>
    <p:sldLayoutId id="2147484232" r:id="rId5"/>
    <p:sldLayoutId id="2147484233" r:id="rId6"/>
    <p:sldLayoutId id="2147484234" r:id="rId7"/>
    <p:sldLayoutId id="2147484235" r:id="rId8"/>
    <p:sldLayoutId id="2147484236" r:id="rId9"/>
    <p:sldLayoutId id="2147484237" r:id="rId10"/>
    <p:sldLayoutId id="2147484238" r:id="rId11"/>
    <p:sldLayoutId id="2147484239" r:id="rId12"/>
  </p:sldLayoutIdLst>
  <p:txStyles>
    <p:titleStyle>
      <a:lvl1pPr algn="ctr" defTabSz="914400" rtl="0" eaLnBrk="1" latinLnBrk="0" hangingPunct="1">
        <a:spcBef>
          <a:spcPct val="0"/>
        </a:spcBef>
        <a:buNone/>
        <a:defRPr sz="3600" kern="1200">
          <a:solidFill>
            <a:schemeClr val="accent1">
              <a:lumMod val="50000"/>
            </a:schemeClr>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2">
              <a:lumMod val="7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2">
              <a:lumMod val="7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2">
              <a:lumMod val="7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audio" Target="../media/media10.m4a"/><Relationship Id="rId7" Type="http://schemas.openxmlformats.org/officeDocument/2006/relationships/image" Target="../media/image4.png"/><Relationship Id="rId2" Type="http://schemas.microsoft.com/office/2007/relationships/media" Target="../media/media10.m4a"/><Relationship Id="rId1" Type="http://schemas.openxmlformats.org/officeDocument/2006/relationships/tags" Target="../tags/tag4.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audio" Target="../media/media11.m4a"/><Relationship Id="rId7" Type="http://schemas.openxmlformats.org/officeDocument/2006/relationships/image" Target="../media/image4.png"/><Relationship Id="rId2" Type="http://schemas.microsoft.com/office/2007/relationships/media" Target="../media/media11.m4a"/><Relationship Id="rId1" Type="http://schemas.openxmlformats.org/officeDocument/2006/relationships/tags" Target="../tags/tag5.xml"/><Relationship Id="rId6" Type="http://schemas.openxmlformats.org/officeDocument/2006/relationships/image" Target="../media/image9.png"/><Relationship Id="rId5" Type="http://schemas.openxmlformats.org/officeDocument/2006/relationships/hyperlink" Target="https://magoosh.com/mat/miller-analogies-test-bell-curve/" TargetMode="Externa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4.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4.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slideLayout" Target="../slideLayouts/slideLayout2.xml"/><Relationship Id="rId7" Type="http://schemas.openxmlformats.org/officeDocument/2006/relationships/image" Target="../media/image15.png"/><Relationship Id="rId12" Type="http://schemas.openxmlformats.org/officeDocument/2006/relationships/image" Target="../media/image4.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4.png"/><Relationship Id="rId5" Type="http://schemas.openxmlformats.org/officeDocument/2006/relationships/image" Target="../media/image23.png"/><Relationship Id="rId4" Type="http://schemas.openxmlformats.org/officeDocument/2006/relationships/hyperlink" Target="mailto:ann@baremt.com"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1.xml"/><Relationship Id="rId5" Type="http://schemas.openxmlformats.org/officeDocument/2006/relationships/image" Target="../media/image4.png"/><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6.m4a"/><Relationship Id="rId7" Type="http://schemas.openxmlformats.org/officeDocument/2006/relationships/image" Target="../media/image6.png"/><Relationship Id="rId2" Type="http://schemas.microsoft.com/office/2007/relationships/media" Target="../media/media6.m4a"/><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hyperlink" Target="https://www.mathsisfun.com/data/standard-deviation-formulas.html" TargetMode="External"/><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audio" Target="../media/media9.m4a"/><Relationship Id="rId2" Type="http://schemas.microsoft.com/office/2007/relationships/media" Target="../media/media9.m4a"/><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3252"/>
            <a:ext cx="9144000" cy="51435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BCDFFC"/>
              </a:solidFill>
            </a:endParaRPr>
          </a:p>
        </p:txBody>
      </p:sp>
      <p:sp>
        <p:nvSpPr>
          <p:cNvPr id="2" name="Title 1"/>
          <p:cNvSpPr>
            <a:spLocks noGrp="1"/>
          </p:cNvSpPr>
          <p:nvPr>
            <p:ph type="ctrTitle"/>
          </p:nvPr>
        </p:nvSpPr>
        <p:spPr>
          <a:xfrm>
            <a:off x="914401" y="925910"/>
            <a:ext cx="7589838" cy="1102519"/>
          </a:xfrm>
        </p:spPr>
        <p:txBody>
          <a:bodyPr>
            <a:normAutofit/>
          </a:bodyPr>
          <a:lstStyle/>
          <a:p>
            <a:r>
              <a:rPr lang="en-US" b="1" dirty="0">
                <a:solidFill>
                  <a:schemeClr val="tx2">
                    <a:lumMod val="75000"/>
                  </a:schemeClr>
                </a:solidFill>
              </a:rPr>
              <a:t>Statistics - Concept Module</a:t>
            </a:r>
            <a:br>
              <a:rPr lang="en-US" b="1" dirty="0">
                <a:solidFill>
                  <a:schemeClr val="tx2">
                    <a:lumMod val="75000"/>
                  </a:schemeClr>
                </a:solidFill>
              </a:rPr>
            </a:br>
            <a:r>
              <a:rPr lang="en-US" sz="2700" b="1" dirty="0">
                <a:solidFill>
                  <a:schemeClr val="tx2">
                    <a:lumMod val="75000"/>
                  </a:schemeClr>
                </a:solidFill>
              </a:rPr>
              <a:t>Part 1 – Basic Statistics for Geospatial Technology</a:t>
            </a:r>
          </a:p>
        </p:txBody>
      </p:sp>
      <p:sp>
        <p:nvSpPr>
          <p:cNvPr id="3" name="Subtitle 2"/>
          <p:cNvSpPr>
            <a:spLocks noGrp="1"/>
          </p:cNvSpPr>
          <p:nvPr>
            <p:ph type="subTitle" idx="1"/>
          </p:nvPr>
        </p:nvSpPr>
        <p:spPr>
          <a:xfrm>
            <a:off x="304800" y="2263631"/>
            <a:ext cx="5202382" cy="1314450"/>
          </a:xfrm>
        </p:spPr>
        <p:txBody>
          <a:bodyPr>
            <a:noAutofit/>
          </a:bodyPr>
          <a:lstStyle/>
          <a:p>
            <a:pPr algn="l">
              <a:spcBef>
                <a:spcPts val="0"/>
              </a:spcBef>
            </a:pPr>
            <a:r>
              <a:rPr lang="en-US" sz="2000" b="1" dirty="0">
                <a:solidFill>
                  <a:schemeClr val="tx2">
                    <a:lumMod val="50000"/>
                  </a:schemeClr>
                </a:solidFill>
              </a:rPr>
              <a:t>Body of Knowledge </a:t>
            </a:r>
          </a:p>
          <a:p>
            <a:pPr algn="l">
              <a:spcBef>
                <a:spcPts val="0"/>
              </a:spcBef>
            </a:pPr>
            <a:r>
              <a:rPr lang="en-US" sz="2000" b="1" dirty="0">
                <a:solidFill>
                  <a:schemeClr val="tx2">
                    <a:lumMod val="50000"/>
                  </a:schemeClr>
                </a:solidFill>
              </a:rPr>
              <a:t>Knowledge Area 4:  GIS Analytical Methods</a:t>
            </a:r>
          </a:p>
          <a:p>
            <a:pPr algn="l">
              <a:spcBef>
                <a:spcPts val="0"/>
              </a:spcBef>
            </a:pPr>
            <a:r>
              <a:rPr lang="en-US" sz="2000" b="1" dirty="0">
                <a:solidFill>
                  <a:schemeClr val="tx2">
                    <a:lumMod val="50000"/>
                  </a:schemeClr>
                </a:solidFill>
              </a:rPr>
              <a:t>  KA 428 Knowledge of Statistics</a:t>
            </a:r>
          </a:p>
          <a:p>
            <a:pPr algn="l">
              <a:spcBef>
                <a:spcPts val="0"/>
              </a:spcBef>
            </a:pPr>
            <a:r>
              <a:rPr lang="en-US" sz="2000" b="1" dirty="0">
                <a:solidFill>
                  <a:schemeClr val="tx2">
                    <a:lumMod val="50000"/>
                  </a:schemeClr>
                </a:solidFill>
              </a:rPr>
              <a:t>    Description and Basic Concepts</a:t>
            </a:r>
          </a:p>
          <a:p>
            <a:pPr algn="l">
              <a:spcBef>
                <a:spcPts val="0"/>
              </a:spcBef>
            </a:pPr>
            <a:r>
              <a:rPr lang="en-US" sz="2000" b="1" dirty="0">
                <a:solidFill>
                  <a:schemeClr val="tx2">
                    <a:lumMod val="50000"/>
                  </a:schemeClr>
                </a:solidFill>
              </a:rPr>
              <a:t>                  </a:t>
            </a:r>
          </a:p>
        </p:txBody>
      </p:sp>
      <p:sp>
        <p:nvSpPr>
          <p:cNvPr id="19458" name="AutoShape 2" descr="data:image/jpeg;base64,/9j/4AAQSkZJRgABAQAAAQABAAD/2wCEAAkGBhMQERQUExQWFBQUGBYYGBgXFxYVFxgWFBgVFxcYGBcYHCYeFxojGhcUHy8gIycrLCwsFR4xNTAqNSYsLCkBCQoKDgwOGg8PGiwkHyU0LCwpKS0sLC0sNS8sLCosLC8sLCwvLCwsKiwsLCwsLCwtLCwsLCwsLCwsLCwsLCwsKf/AABEIAOEA4QMBIgACEQEDEQH/xAAcAAEAAgMBAQEAAAAAAAAAAAAABQYDBAcCAQj/xABEEAABAgMFBQUGAgkCBgMAAAABAAIDBBEFBhIhMUFRYXGBEyKRobEHMkJSwdFy8BQjM2KCkqKy4RbCJDRDc9LxFSV0/8QAGgEAAgMBAQAAAAAAAAAAAAAAAAQBAwUCBv/EAC4RAAIBAwMDAgUEAwEAAAAAAAECAAMEERIhMSJBURNxMmGBkdEUM7HBI0LhBf/aAAwDAQACEQMRAD8A7iiIiEIiIhCIiIQiLHBmGvrhINDQ03qMiEyIiKYQiIiEKIvS+ks7iWj+oH6KXVXvhOg4YY2d53PQDwqeoVFwwWmZbRXLifblu/aj8J/uVnVFu5PiFGFcmvGE8K6Hx9VelXaMDTx4ndwuHzCIibi8IiIhCLWtC0WQG4ohoKgb8zw/OiyS00yI0OY4OadoUahnHeTg4zMqIimRCIiIQiIiEIiIhCIiIQiIiEIiIhMM5L9oxza0qNVVpGddLxDUZaOHL6hW9VO3WAR3U20PiEheDTioORGrc5yh4lol5hsRoc01BWRUWBNvhmrHFvoeY2rd/wBRRt4/lCEvlx1DeDWxztLascaYawVc4NHE0VZgRpuY91xDd+TR4gVPRbbLq1ziRHOPD7mqtFdnHQv32nBpqvxNPlo3qaARC7x+YigHTUqrxYhcSSak5kneVb/9KQf3/wCb/Cq0/KGFEcw54TrvBzHkUjcirsX4jNE0+Fmmp6yr1OhgNiDG0aEe8B9VA0VqlbnNwjtHuxbQ2gA4Zg1XFuKhOac7qlMdcl5K2YMb3Hiu45O8Ct1V2JcqH8L3jnhP0CwRbFm4I/VRi8DZWh8HVC0hUqqOpft+InoQ/C33lpWGam2Qmlz3BoG0/TeVQ414ZppLXRHNI1GFoPoo2YmXxDV7i47ySfVUNfAfCPvLVtT3M3LwW2ZqJlUMbkwbc9p4lXmxLNEvBazbq473HX7dFzqy2gx4QOhez+4Lqiiz62ao3MLnpAQcQiItGJwiIiEIiIhCIiIQiIiEIiIhCIiIT4SqbaEz2kRzthOXIZBTNuWj/wBJmbjrT05la0tdtzhV7sPClT1Wdclqp0IM45jdHCDU0g3LesSXZEigP0oSBvI2evgsE9KOhPLXbPMbCsMOIWkEGhGYPELPXofqHEaPUu0voFF9WlZVptjsro4e8OO/kt1b6sGGRMsgg4MKi2/ExTETmB4ABXh7qAk6DPwVJsuTMzHz0JLncq1p1Jok7zLaUHcxm32yxkVWhruXS4b8QBGhAPiqheWxRCIfDFGHIjcdnQ/RWGwJjHLwztAwn+HL0AXNqppuyGdVyHUMJIIi07UtJsvDL3a7BtJ3J8kKMmKAEnAlavxGaXw2imMAkngaUB8CVWFlmpl0R7nuNXONT+dySss6K9rG6uNAsGq/qOSO81kXQuDNeHELSHDUEEcxmF1OQnGxobXt0cK8jtHQ5KuRbhtwd2IcfEDCegzHmo6yp+JZ8Uw4wIY7Uaj8bTt4pujqtz1jYxapprDp5EviLzDiBwBBBBFQRoQV6WpEYRERCEREQhEREIRFgnmvMNwZTERlXLn1UE4GZI3Mz1RU+FORYBw1LafCcx4fZb7bzupmwV5kJRbxP9tjLzbt23lhUTaltBnch5vOVRnT7lRM3bcSJlXCNzfvqtm7koHOLz8OQ5nb4eq4NyaraKffvOhR0DU/2klZVl9mMTs4h1OtK7B91IoicRAgwIuzFjkyEvPK1Y141aaHkf8APqo2xrLbHx1JGGlKU1NdfBWadgdpDc3eD47PNQl1H96IODfqkqtIGuueDGEc+kcdppR7OjSjsbcwPiGlNzhsCsNl2q2O3LJw1bu+4W6Qqxbko2XcIkJ4Y6vu1z5gbt40XZQ2/Uvw9x+JAYVdjz5kteCZ7OA/e7uj+LXyqsN15LBBxHWJn/CNPqeqr1q206YDAQG4a1odSdvD/K9vvsWANHZNoAAM9B1XC1lerqGTgbbTo0ytPB2lvnpQRYbmH4hTkdh8aKCujHLTEhOyLTWn9LvooyHfp52wj4/+S1YFtFsftqAknMDIGood/NFWsodWwR5yO0EQlSuQZeJ+fZAYXvOWwbSdwVSbLxrQiFx7rBlU+60bh8xXqUiidj1jvDWj3WVpXgD67T6XGFDDQA0AAaAaLvH6jf8A1/mc/s+8p947vwpeC1zK4sQBJNa1B2aDML1ciRq98U/D3RzOZ8qeKkb7O/4dvF49HLautLYJZm91XH+LTyouBSX9RsNgMzs1D6O/eSy1LSsxkwwseK7jtB3grbRPkAjBigJG4lIkrSiWbF7GLV0I5tI2A/E3hvb+TcpaaZFaHMcHNO0fnJQ19JNr5YuNA6GQWnmQCOv0CoEvaESCaw3uYeB15jQrPNY2zaDuO0bFMVl1DYzrqwTc6yC0uiODGjaT6bzwXOHXymyKdr1wsr6LUlpWPPRAAXPdtc4kho3k7BwCk3oOyAkyBakbsdp1SWmGxGNew1a4Ag8CsqjrCsn9FgiHjL6EmpyArqANgr6qRTykkDPMVbGdoREXUiEREQmnaVmtjNocnD3TuP2VPiNLSWnUGh6K+KpXjaBHNNoaTz09AFnXtMY1943buc6ZHY1uWbazoJOVWnUfUHesYsqKW4sDqHx8NVqkLPGumQ3EaOlhiW+Wt+E/bhO52Xnot9jwRUEEcM1T5Cx3xmlzcIANMzt6Bbbbux25te0Hg5w+i0qdeqRkrmKPSQHZpZ1WJWM2Xm4gcaNOLzo4fZeosWcgNxOIc0ak0P2Kr9q2qXOxOpidQUGQ3KKtUsVCg6s94KoQEsdpNWreomoh9xu/4jy3Ktxor31I1O05nqsbKnvO3eGY2efVSErJufRzchsFK14lN07bP+Soc+/GfGJnVbs/DT2/n7yOgwHOHe1FQaqOnJHMkDKtNmqnOxNTqDt2LWiyy3qNuEcsD9JlPVLDBlcdDLTVesVRVuW+hz3KSiQKEc1rR5QA5CmzLIUz1H50VV6E2yN/MsoE9pjZaz2a94ZcDsGu/XwVmsK+LmUDTibtY7Uct3oqhFbn+eP1IWlEyo6tC06g0zGVfUrEa3UnKbH5fiatO5YbNuJ0+8NsMmmwWQ61LswRQgmjRwOpVygwg1oaNGgAdBRcase2i8iuT2moI0JG7jkrfIfpc6HER8IBoRiwnPgwaJZKjpUYOvUY8VV0BQ7S5TU/DhCr3tbzIHltUDP35gsyhh0Q/wArfE5+S1m3DJzdGqeDa+ZctW1bmNgwnxO2PdFaFozOwa7SuqlSvjIXEhEpZwTmQ1r3gizJ75o0aNbkOfE81FRCsjWkmgzJ3KcgXGmHsxHCw7GuJxdaCg6rMCvVORvHspTGOJXmMLiAMySAOZyC6vYlkNloQYNdXH5nbT9lzWzIBZNQmuFCIrAQdhDgutJ6xQbseYrdNwIREWnEYRERCEREQhVgwu3nXD4WnPkwAU8VYpqOIbHOOjQT4KEuoyvaPOpIHqT6pWthnVPr9pfT6VZvpLAou17FEYVb3X79h4H7qURXugcYaVKxU5EqdiThl4phxO6HZGux2w8j9lbFo2rZLY7c8nDR30O8KFhW6+A18KIDjaKNPpXeNoKWVv0/S3HY/wBS5h6u6895r3ttkVLa9yHrxdu6aeKp7Ihc4k76+A8sj5JbU3VwbXTM8zv/ADtWKWcMs/zn9Pou6Ckg1G5P8RS6ff0xwP5k/Z8P88xRWKThgDgB6KuyMTbz9f8A0t6PaHwg5beKbpUjUbAiJcLuZtzbGvOICn14qLmYVFuNm8lpTMWq16akbRRjncyKm2KNMSlQeFFJztRqCOiiHCrgc6V12ZZ0qmKyhqZDStCQ201ZqDU6nWutNvlqo+YlquqfDiApOORTP94nlkfDVaUV+YO6nkRn5nyWGtRl4M0tIM1qUOWVNNnXh/hW+6N4jDc19a07rxvbv57eYVOe6n53aLLZ8z2cRp2aHkcz56ckrXplxkcjcRu3qaGweDzP0LDiBwBBqCAQd4Oipd6rUdMxGy0HvUOdPifu5NzqfstGUvHFEAS8MEvcaNcNQ13wjjXbsBVru5d9sqypoYrh3ju/dHD1Sxc3A0rx3P8AUd0iidR+n5nm792WSwDnUdFOrtjeDfuptETaIqDCxdmLHJlIvrI9jHhTA0Lm4vxMIIPUD+lXYGqhr4yvaScXe0B4/hOflVZLrz/bSsN20DC7mzLzFD1VKAJVYed/zLWOqmD42ksiImZRCIiIQiiIl6pcaOJ5NP1oouevcXCkIYf3jmeg0Hml3uaajn7S1aLntM96rTFBCac9XfQfXwWW6EWsN42h1ehA+xVVc6pqcyV6gx3MNWuLTvBos0XJ9X1DHTR6NAnR1hjzjIfvua3mQFRH2lFdrEef4j91t2ZYMSP3j3WfMdTyG3mmxdlzhF3lBtwoyxk3M3rhN90F5/lHic/JV+1590Zwc5mDLLXMV3nVWyRsSFB0bV3zOzP+OirN9Y9IhPyw6/3Fc11qlOs/QSaRQN0j6zncvap7dz2mjsZc05HIUA1FNBoV1668+JqXbEcxodUtNAKEtyqNw4LhEKIQQRqFfJG23S8hKxWnCRHijaRoag01BW3Wt9GNPExqVbJJaWS8tjGE4xWD9W4HFTLA47fwnyPPKIs+0XwM2kEEioycD+c9FdrItWFOwMTaEOFHtOdCRm07x9FRreu6ZWLl+yce4dSP3TxG/au7Z1GVYgD2nFxTOzpJm81pERTDFAwBpoANoBzOu1bboP6LJmMADFcGnERXDjI05A+Kr18CRMv3YWf2NVxu/aMOalm6Oo0MiNOdCBQ1G46q12C0kK8d/wDshFLVXB53xKL/AKrjsdXtC8bWv7zSNxB06LdvVPwoknLxITWsa6I6rQAKPwEOBpty15KQt32eB9XS7sB+R1S3o7VvWq57a8KPL/qIwcwB2MNOlSMOIEZGoFKjcrf8VbdNpWRUpZDby/XDtV8d8SHEwvDWtLSWtqKHCRUDMFevaJa8SUEHscLMePEcDHHu4KDvA7yob2TRiY8YHZDb/cpP2n2HMzRlhLw3Pw9piphAFezpUuIA0KzjSIfQTHVbNPIldsz2hRobwYzIcWGaV/Vsa4DaQWgCoGdCPBaXtFc0zziymF0OEQRpQtBBy/Oa3r6WMZOUk4TjV9YxfTTE8MJAO4Cg6Knzcy59C9xdQBgrrhYC1rRyAoq4Engy3XYtd8Ls4jAHOAw0IrXYdNuWxXmSv5CdlEa6Gd47zfLPyVBuFEpFg8ItPEj7rq1oWHBjj9YwE/MMnfzDNZtNKgZtB4PBmmzIVUsO3M9ydsQY37OIx3Cor4HNbi59blyHwQXwiYjBmR8bR/u6Z8FAwLXjQx3Ir28A408NENdtTOKiwFurjKNOmXljBspHJ+Rw6uyHmVULhWyIcR0Fxo2JQt/GMqdR6BV6btWNGyiRHvA2Ekjw0WrWiUqXeqoHUcRhKGEKnvO2oud2N7QHwwGxm9oB8QNH9a5O8lPt9oEoRUl44Fh+lVpJdUmGc494k1B1PEsqKO/+fg/MfAorta+ZXpPiRjrlt2RHdWgqNnrrxYYq2jwPl1/l+yuyKhrSmRsMS0XDicxXuHDc40aCTwBPop+9lmBpEVooHGjqfNsPXPwUldOEBArTMudU8jQJBbYmp6ZMbNYBNYlQiS72+81w5tI9QpayLzOhANeMbBpT3gOG8K5rUmLJgxPehtPGlD4jNNC0ZDlGlBrqwwwiStWFG9xwJ3aO8CqjfhtYj+ML6OU1M3QhnNjnMP8AMPv5qAtqzokFze0djqKA1JNBsz01UV2qaOpfqJNJU1dJnI4T1bJp3/1Mv/8Aoi/2qrfoTu3MIYQcZaMTgxuRNKucQAKbSr7MWCw2ZCgialTGhxHRC3t4eEh9RhDq6gU4ar07OOkzACHcSFureV8lGD25sdQPZsc3/wAhsP3XZYsOFOwNcUOIKgjUbiNxBX58iAtcWkirSRkQ4VB2EZEcQrrcW+Yl34Hn9U896pzY4/EBu379diWu14YSy3fGVM3b7RsM48Vyozj8A8FoznayUwQ15bEbTvNqAQ4AjX3tdDuXq/ccfp0Qg5YYeY21Y3bVWS99mQZtwEONCEzDaGljnAYmkVA194Vy5pMEjiWlckz5Y3tIaaNmQG1oO0bpzc3YOIWx7UJBr5IxDTFCc0tPB7g1w5GoPQKkuuVNPIa9ogsqMUR72BobtPvZ5bvJbntFvpCiw2ysu7GxpaXvGhwe61p+LPMngFfRUlgRIZughpk9j7v+Ij/9tv8Aetn2zTT4ZlCxzmH9dm0lp/6W0LH7MpZko6LFjzEuztGNa1vbwi7XES6jstmXNZ/afLw59kEwJmWc6EX1aY8JpIfhzBLqZYdu9XEj189v+SAP8WJW7cvGZyRk3RHYo0N0Zj9KmmDC4jZUUz2kFVrb/nqtaAwse9ppVtQcJDhUGho4VBGuYNFnP58CqKyhX2kqSRvLfcOHWJCrtjN8i37Lrk/asKAKxHhvDaeTRmVya6lmOi9lDY4McRixEkU+LKmdVepS4EMGsWI+IdtO6OpzJ8Vj03cs+gd+ZqsqhV1HtxIy3L9OiAsgjA0ihc73jXcNG+vJViFIRYnuQ3u/C1x9AurSlhwIXuQmA76VPic1vIa0eoc1Gki4VBhFnGJqSiQjSIxzCdjgR6rXcV1K+suHScQkZso4HcQ4Vp0JCqVxbDEeKYjxVkKmR0LzpXeBSvgkqlqVqimp5jKVwULntNeyLlzEwA6ghsOhfWpHBoz8aKdZ7M2U70Zx/C1o9aq6otFLKko3GYm1y542le/0bD+d/wDT9kVhRXehT8Sv1W8wiIrpXNS1ZPtYL2bSMvxDMeajbnRawC3a1586H7qdVXsiOIM5FhHJryac/eb5EjwS1TC1Fb6fiXJ1IV+stCItS0bSZAZieeQ2k7gmCQBkyoAk4E+2laLIDC93QbSdwVTfZ0aba+Ydll3W7wNg3DXmV5lw+fmO+aNGZA0a3cOJ3q7MhhoAAoAKAcAkwP1GSfh7fmMfs8cz893xkSyKIg92IM/xNy8xTwKgWvXWb+XcHeYBRsTvMOxrhs/OwrkkaGWOLXCjmmhHELX/APOraqfpN8S7fTtM+8pYbWOD/PeZmxVkZHoQd35K1A5fcS0iARiI4k8Iun3OnmvkSLtNeXLwWjJxat5bdabvzwWKbmzUtBNBrxWWKRL6YxnbM8xI5calYnRFjLl5LlqDAGBF56JWNzl8L14JROsTPKxw051z3LelD2z2sAyJzPDb5KLa2qvdwbsGM9tRQvzJ+WGNTzOXks6+ZUXV/sdh7xu2Qu2DxyZZJK7kfsGzMPItNWtHvYW/EN+dctwVyu1eds03C6jYoGY2O/eb9timoUIMaGtFA0AAbgMgqJfSxTLvExB7oLs8OWF+wjcD681immbca13Hcf3NMOKx0t9JfkVZute5swBDikNi7DoH8tzuHgrMnKdRai6lizoUODIO+sYNkov72Fo6ub9Kr7c6z+xlGfM/vn+LT+nCoe/s1jfAlgc3uDndTgb6uPRXFjAAANBkOQVC4asW8ACWt00wPO89IiJqUQiIiEIiIhC5/eh5bNvINCMBB44Wq/veACTkBmTwC5na0720Z7xo45chkPIJC+YBAPnG7UdRMnhfl2CnZjHTXF3a76Ur0qq7OTz4zi57iSfAcANgWBeocMuIDQSToBmSs96z1NmMcWmqbgSwXbt6FLscHtdic6tQAaigoNdmfipV99oI0bEPQD6qLs+5cR9DFdgG4Zu+w81YJS7MvD+DEd7+95aeSfoivpAGAPnFKhpZzzK/alvOnGdmyATmCDm4gjdQUG7qqJem6znknCWRmjQ5YhsB47iu3MYAKAADcMlSo8l+mT8VhJDWg5jZgAaP6l0wqUnWorZbiQpSopQjpnCngtJBBBGRByIKY11C9dwjq9vKKzyDh9D0K57aF340HMtxN+ZuY67R1W3b3yVelulvB/rzMyrasm43HmYpKYoaHQ815nKB2W3qtWhWWBAxVqaU8ymSAra8xfkYnguXkuX0QyVkbKncVYWAkYmFe2w1twLOe80a2vKnnuVuuvcF8dwqK01+RvM/EeASla7SntnJ8DmMUqDPv28yFsCwTEc1zm1BIwt2uJ0y3eq6RYtrRJAOD5Y941LiHMNBoKkEU18Ut2whIOgPa4uzqa/Mwh2Q2AjZwXRGODgCMwRXoVhk1K9UsxwRwOeZp9FJAAMgyqQ/aNB+KHEHItP1C1rXvxAjQYkMQ3kvaQMWEAHYcidDQ9FZZy78vF9+EwneBhPi2hVftD2dMOcGIWnc/vDxGY81zUW5xgEGSho53BEodaKekL9zMJuElsQbMYNR1BFeqjrYsKNKmkRtAdHDNp6/QqOWUGekdtjHiFqDzJSWtJ0achxYhqTFhk7AAHNAA3ABddXDS6i63dm3GzcBrq99tA8bnb+R1/8AS0LCpksp5O8Uuk2BEl0RFqRGEREQhY5iYbDaXPIa0akrIsczLtiMcxwq1wIPIqDnG0kfOUe8d6THBhw6iHtOhd9hwUC2C46NceQJXRLNuzAgD3cbvmdQnoNApUBZ5tXqHVUbeNi4VBhBORnJXK4bWYYhy7QHPfhIFKcK1VhnbNhxhSIwO47RyOoVTmrKi2fFEaHV8PQ78J1DvvvXIoGg4fkTo1RVXTwZdkWvIT7I7A9hqD4g7QdxWwtIEEZESIxsZ5iRA0EnQAk8hmqdcl2OPGedSK/zOqfRTd7J3spV+9/cH8WvlVVm5NoMhxYmNzWgsFC4gCoOmfA+STrOPWRYzTU+kxl9IrqqNe2Tl2ODYQPbOIqxmbaHeNhOwBbVtX0r+rlgSTljpv2MG08SpC7d2+x/Wxe9GdnnnhrrntdvP5JUYVzoTfyfHtIQGl1N9pQbYu0YRb20MAvFQRSvEEjaN3FYo3s9i69lE6UcPJX+/Uljlw/bDcD/AAuyPnh8Fu3WtARpZhrVzO47m3TxFCuFRlqGnqPkSWKsgfSPnOYQvZ3GOsOKedB6r5Z10REimC1lXgurjOQLcjWmWuXVddtSeECC+IfhBI4nQDqaKs+z+UJEWM7MuOEH+p3iSPBdOra1TWd+faQmnSW0iQFhyMCDMGHNsLaZAaMDt7qag7DoulwITWtAYAG7A0ACnCijreu+ybZn3Xj3X7RwO8cFTJS3ZmzonZRBiaPhccqb2O2Dy4KFP6Y4YbHv+Z0R6w6efH4k/wC0Nn/DNO6IPNrgpO6s52spCO0Nwnmzu+gCrN6L0wZmVDWVxlzSWkUIAqSa6Hd1WX2dWj+0gk/vt8g7/afFQtVf1Gx2IgaZ9HccGXdEWvPTzIDC+IcLW/mg3ngnyQBkxQDMhb9zTGSjmupieQGjiCCT0A81zSXlnxDhY1z3bmgk+St0GzotrRu1fWHAbk3fQbG8Ttd9ldrPs2HAZghtDRw1PEnUnms1qJuX18L2+cdWoKK6eTOVuuhOUr2DvFpPgDVakrNxpOLVuKG8aggio3Fp1C7QtW0LLhTDcMVgeOOo5HUdFLWAG6NvAXWdmG00rsW26bgdo5mA1LeDiKVLdtNnQqXWGUlGwmNYwYWtFAOCzLQQEKAx3ijEE7QiIupzCIiIQiIiEL45oIIIqDqCvqIhKXakpEs6J2sD9i895hzAO48Nx2ac5ezr4QIo7zuydtDtOjtD5KZmZdsRrmOFWuFCOBXK7YkTLxnwznhOR3tOYPgs+qWtzlPhPaOUwtYYbnzJS91uiYeGsNYbK5/M46nls8VALx2ik7sSwjTUNr/dqTTfhBcB5LOJNV9+THABTX2lqujdvswI0Qd8+6D8IO38R8laURbtOmKa6RMp3LnJmvaMqIsJ7D8bSOpGXmueXTtv9FjUflDfk790jR3TMHgeC6WuRW3DDJiM3dEfTliJCTvCUK1BGbYBgyGWK/NuiIWwYbgWjvOINQTsFRu16jcrNdeU7OVhDaW4jzf3vqFypgxENG0geOS7RDYGgAaAADkMlFqxq1GqGFdQiBBPSirw2Cybh4Tk8ZsduO48DtUqifZQwwYorFTkTi0zLuhvcx4o5pII4herOtB0CKyIzVhrzG0HgRUKye0eCwRobh77mnEOAIwk+Y6Korz1VfSqEA8TYRtaZPedJi+0KXEPE0Pc/wCSlKHi45U5VURZ8vGtWL2kY4YDD7oyBPyjed7lT2MLiANSQBzJoF2azZFsCEyG3RgA5naepqeqfoM9yevgdopVVaI6eTM0KEGNDWgAAUAGQAC9oi1IjCIiIQiIiEIiIhCIiIQiIiEIiIhC577QQP0hm/sxX+Z1F0JcsvBPGam3dmC6pDGAbaZCnM1PVJXrD08eY1ajrzIlbcrJx6h8NkSozDmtdlxBAV9u/dGHAAdEAfF3nNreDR9VYUvTsSRljiWvdAHCjMosnfeNCymIRcPmoWO6gih8lMQL+SrtXOZzaT5tqrC5tdc1FT91paN70MNPzM7h8sj1Teiso6Wz7iL66bcjHtMES+soBXtK8Ax9fMLnFpznbRokSlMbi6m4E5KwW3cSJBBfCPaMGZFO+ByGTungqqs26qVWwtQYjtBEG6GZIMXC5rvlIPgarqMve6Ve0HtWt4Oq0jhn9FykuVrsK4T4zQ+M4w2nMNA75HGuTfNFq9RSQgzCuqEZY4lmm77ykMftMZ3MBPmaDzULOXrm5gUloD2tPx4S53Q0wjzVls67kvA9yG2vzO7zvE6dFJrTNOq46mx7fmI6kXgZ95yeNdqdeS50KI5xzJJBJ8TVRc5KRIJpEY5h3OBHhXVdsWvPSEOOwsiNDmnYfUHYeISz2AI6Tv8AOXrdnuJx2yXgTEEnQRIdeWILtS5Hee7rpOLQEmG7NjtuWw/vBdIu3a36TLsifFTC78bcj469VFllGam3MLnqAccSUREWnEoRERCEREQhEREIRERCEREQhEREJ5iQw4Fp0IIPI5FQlj3RhS0V0RpLsqNDqHBXWh27lOouGRWIJHE6DEAgQiIu5zCIiIQua38sYQYwiMFGxakjYHj3vGoPiulKre0SEDKtPyxG+YcPslbtA1I/LeX27FXErFyLIEeYq4VZCGIjYXfCPGp/hXUFT/ZrCHYxXbTEA/laD/uKuCizQLSB8ybhsv7QiIm4vCIiITUtKy4cywMitxNBDqVIzHEdR1WeBAaxoawBrRkABQDoFkRRgZzJycYhERTIhEREIRERCEREQhEREIRERCEREQhEREIRERCEREQhV2/f/KH8TPVEVVb9tvaWUvjEw+zz/ln/APdP9rFaERRb/tiTW+MwiIrpVCIiIQiIiEIiIhCIiIQiIiEIiIhP/9k="/>
          <p:cNvSpPr>
            <a:spLocks noChangeAspect="1" noChangeArrowheads="1"/>
          </p:cNvSpPr>
          <p:nvPr/>
        </p:nvSpPr>
        <p:spPr bwMode="auto">
          <a:xfrm>
            <a:off x="155575" y="-136525"/>
            <a:ext cx="298450" cy="298450"/>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19460" name="AutoShape 4" descr="data:image/jpeg;base64,/9j/4AAQSkZJRgABAQAAAQABAAD/2wCEAAkGBhMQERQUExQWFBQUGBYYGBgXFxYVFxgWFBgVFxcYGBcYHCYeFxojGhcUHy8gIycrLCwsFR4xNTAqNSYsLCkBCQoKDgwOGg8PGiwkHyU0LCwpKS0sLC0sNS8sLCosLC8sLCwvLCwsKiwsLCwsLCwtLCwsLCwsLCwsLCwsLCwsKf/AABEIAOEA4QMBIgACEQEDEQH/xAAcAAEAAgMBAQEAAAAAAAAAAAAABQYDBAcCAQj/xABEEAABAgMFBQUGAgkCBgMAAAABAAIDBBEFBhIhMUFRYXGBEyKRobEHMkJSwdFy8BQjM2KCkqKy4RbCJDRDc9LxFSV0/8QAGgEAAgMBAQAAAAAAAAAAAAAAAAQBAwUCBv/EAC4RAAIBAwMDAgUEAwEAAAAAAAECAAMEERIhMSJBURNxMmGBkdEUM7HBI0LhBf/aAAwDAQACEQMRAD8A7iiIiEIiIhCIiIQiLHBmGvrhINDQ03qMiEyIiKYQiIiEKIvS+ks7iWj+oH6KXVXvhOg4YY2d53PQDwqeoVFwwWmZbRXLifblu/aj8J/uVnVFu5PiFGFcmvGE8K6Hx9VelXaMDTx4ndwuHzCIibi8IiIhCLWtC0WQG4ohoKgb8zw/OiyS00yI0OY4OadoUahnHeTg4zMqIimRCIiIQiIiEIiIhCIiIQiIiEIiIhMM5L9oxza0qNVVpGddLxDUZaOHL6hW9VO3WAR3U20PiEheDTioORGrc5yh4lol5hsRoc01BWRUWBNvhmrHFvoeY2rd/wBRRt4/lCEvlx1DeDWxztLascaYawVc4NHE0VZgRpuY91xDd+TR4gVPRbbLq1ziRHOPD7mqtFdnHQv32nBpqvxNPlo3qaARC7x+YigHTUqrxYhcSSak5kneVb/9KQf3/wCb/Cq0/KGFEcw54TrvBzHkUjcirsX4jNE0+Fmmp6yr1OhgNiDG0aEe8B9VA0VqlbnNwjtHuxbQ2gA4Zg1XFuKhOac7qlMdcl5K2YMb3Hiu45O8Ct1V2JcqH8L3jnhP0CwRbFm4I/VRi8DZWh8HVC0hUqqOpft+InoQ/C33lpWGam2Qmlz3BoG0/TeVQ414ZppLXRHNI1GFoPoo2YmXxDV7i47ySfVUNfAfCPvLVtT3M3LwW2ZqJlUMbkwbc9p4lXmxLNEvBazbq473HX7dFzqy2gx4QOhez+4Lqiiz62ao3MLnpAQcQiItGJwiIiEIiIhCIiIQiIiEIiIhCIiIT4SqbaEz2kRzthOXIZBTNuWj/wBJmbjrT05la0tdtzhV7sPClT1Wdclqp0IM45jdHCDU0g3LesSXZEigP0oSBvI2evgsE9KOhPLXbPMbCsMOIWkEGhGYPELPXofqHEaPUu0voFF9WlZVptjsro4e8OO/kt1b6sGGRMsgg4MKi2/ExTETmB4ABXh7qAk6DPwVJsuTMzHz0JLncq1p1Jok7zLaUHcxm32yxkVWhruXS4b8QBGhAPiqheWxRCIfDFGHIjcdnQ/RWGwJjHLwztAwn+HL0AXNqppuyGdVyHUMJIIi07UtJsvDL3a7BtJ3J8kKMmKAEnAlavxGaXw2imMAkngaUB8CVWFlmpl0R7nuNXONT+dySss6K9rG6uNAsGq/qOSO81kXQuDNeHELSHDUEEcxmF1OQnGxobXt0cK8jtHQ5KuRbhtwd2IcfEDCegzHmo6yp+JZ8Uw4wIY7Uaj8bTt4pujqtz1jYxapprDp5EviLzDiBwBBBBFQRoQV6WpEYRERCEREQhEREIRFgnmvMNwZTERlXLn1UE4GZI3Mz1RU+FORYBw1LafCcx4fZb7bzupmwV5kJRbxP9tjLzbt23lhUTaltBnch5vOVRnT7lRM3bcSJlXCNzfvqtm7koHOLz8OQ5nb4eq4NyaraKffvOhR0DU/2klZVl9mMTs4h1OtK7B91IoicRAgwIuzFjkyEvPK1Y141aaHkf8APqo2xrLbHx1JGGlKU1NdfBWadgdpDc3eD47PNQl1H96IODfqkqtIGuueDGEc+kcdppR7OjSjsbcwPiGlNzhsCsNl2q2O3LJw1bu+4W6Qqxbko2XcIkJ4Y6vu1z5gbt40XZQ2/Uvw9x+JAYVdjz5kteCZ7OA/e7uj+LXyqsN15LBBxHWJn/CNPqeqr1q206YDAQG4a1odSdvD/K9vvsWANHZNoAAM9B1XC1lerqGTgbbTo0ytPB2lvnpQRYbmH4hTkdh8aKCujHLTEhOyLTWn9LvooyHfp52wj4/+S1YFtFsftqAknMDIGood/NFWsodWwR5yO0EQlSuQZeJ+fZAYXvOWwbSdwVSbLxrQiFx7rBlU+60bh8xXqUiidj1jvDWj3WVpXgD67T6XGFDDQA0AAaAaLvH6jf8A1/mc/s+8p947vwpeC1zK4sQBJNa1B2aDML1ciRq98U/D3RzOZ8qeKkb7O/4dvF49HLautLYJZm91XH+LTyouBSX9RsNgMzs1D6O/eSy1LSsxkwwseK7jtB3grbRPkAjBigJG4lIkrSiWbF7GLV0I5tI2A/E3hvb+TcpaaZFaHMcHNO0fnJQ19JNr5YuNA6GQWnmQCOv0CoEvaESCaw3uYeB15jQrPNY2zaDuO0bFMVl1DYzrqwTc6yC0uiODGjaT6bzwXOHXymyKdr1wsr6LUlpWPPRAAXPdtc4kho3k7BwCk3oOyAkyBakbsdp1SWmGxGNew1a4Ag8CsqjrCsn9FgiHjL6EmpyArqANgr6qRTykkDPMVbGdoREXUiEREQmnaVmtjNocnD3TuP2VPiNLSWnUGh6K+KpXjaBHNNoaTz09AFnXtMY1943buc6ZHY1uWbazoJOVWnUfUHesYsqKW4sDqHx8NVqkLPGumQ3EaOlhiW+Wt+E/bhO52Xnot9jwRUEEcM1T5Cx3xmlzcIANMzt6Bbbbux25te0Hg5w+i0qdeqRkrmKPSQHZpZ1WJWM2Xm4gcaNOLzo4fZeosWcgNxOIc0ak0P2Kr9q2qXOxOpidQUGQ3KKtUsVCg6s94KoQEsdpNWreomoh9xu/4jy3Ktxor31I1O05nqsbKnvO3eGY2efVSErJufRzchsFK14lN07bP+Soc+/GfGJnVbs/DT2/n7yOgwHOHe1FQaqOnJHMkDKtNmqnOxNTqDt2LWiyy3qNuEcsD9JlPVLDBlcdDLTVesVRVuW+hz3KSiQKEc1rR5QA5CmzLIUz1H50VV6E2yN/MsoE9pjZaz2a94ZcDsGu/XwVmsK+LmUDTibtY7Uct3oqhFbn+eP1IWlEyo6tC06g0zGVfUrEa3UnKbH5fiatO5YbNuJ0+8NsMmmwWQ61LswRQgmjRwOpVygwg1oaNGgAdBRcase2i8iuT2moI0JG7jkrfIfpc6HER8IBoRiwnPgwaJZKjpUYOvUY8VV0BQ7S5TU/DhCr3tbzIHltUDP35gsyhh0Q/wArfE5+S1m3DJzdGqeDa+ZctW1bmNgwnxO2PdFaFozOwa7SuqlSvjIXEhEpZwTmQ1r3gizJ75o0aNbkOfE81FRCsjWkmgzJ3KcgXGmHsxHCw7GuJxdaCg6rMCvVORvHspTGOJXmMLiAMySAOZyC6vYlkNloQYNdXH5nbT9lzWzIBZNQmuFCIrAQdhDgutJ6xQbseYrdNwIREWnEYRERCEREQhVgwu3nXD4WnPkwAU8VYpqOIbHOOjQT4KEuoyvaPOpIHqT6pWthnVPr9pfT6VZvpLAou17FEYVb3X79h4H7qURXugcYaVKxU5EqdiThl4phxO6HZGux2w8j9lbFo2rZLY7c8nDR30O8KFhW6+A18KIDjaKNPpXeNoKWVv0/S3HY/wBS5h6u6895r3ttkVLa9yHrxdu6aeKp7Ihc4k76+A8sj5JbU3VwbXTM8zv/ADtWKWcMs/zn9Pou6Ckg1G5P8RS6ff0xwP5k/Z8P88xRWKThgDgB6KuyMTbz9f8A0t6PaHwg5beKbpUjUbAiJcLuZtzbGvOICn14qLmYVFuNm8lpTMWq16akbRRjncyKm2KNMSlQeFFJztRqCOiiHCrgc6V12ZZ0qmKyhqZDStCQ201ZqDU6nWutNvlqo+YlquqfDiApOORTP94nlkfDVaUV+YO6nkRn5nyWGtRl4M0tIM1qUOWVNNnXh/hW+6N4jDc19a07rxvbv57eYVOe6n53aLLZ8z2cRp2aHkcz56ckrXplxkcjcRu3qaGweDzP0LDiBwBBqCAQd4Oipd6rUdMxGy0HvUOdPifu5NzqfstGUvHFEAS8MEvcaNcNQ13wjjXbsBVru5d9sqypoYrh3ju/dHD1Sxc3A0rx3P8AUd0iidR+n5nm792WSwDnUdFOrtjeDfuptETaIqDCxdmLHJlIvrI9jHhTA0Lm4vxMIIPUD+lXYGqhr4yvaScXe0B4/hOflVZLrz/bSsN20DC7mzLzFD1VKAJVYed/zLWOqmD42ksiImZRCIiIQiiIl6pcaOJ5NP1oouevcXCkIYf3jmeg0Hml3uaajn7S1aLntM96rTFBCac9XfQfXwWW6EWsN42h1ehA+xVVc6pqcyV6gx3MNWuLTvBos0XJ9X1DHTR6NAnR1hjzjIfvua3mQFRH2lFdrEef4j91t2ZYMSP3j3WfMdTyG3mmxdlzhF3lBtwoyxk3M3rhN90F5/lHic/JV+1590Zwc5mDLLXMV3nVWyRsSFB0bV3zOzP+OirN9Y9IhPyw6/3Fc11qlOs/QSaRQN0j6zncvap7dz2mjsZc05HIUA1FNBoV1668+JqXbEcxodUtNAKEtyqNw4LhEKIQQRqFfJG23S8hKxWnCRHijaRoag01BW3Wt9GNPExqVbJJaWS8tjGE4xWD9W4HFTLA47fwnyPPKIs+0XwM2kEEioycD+c9FdrItWFOwMTaEOFHtOdCRm07x9FRreu6ZWLl+yce4dSP3TxG/au7Z1GVYgD2nFxTOzpJm81pERTDFAwBpoANoBzOu1bboP6LJmMADFcGnERXDjI05A+Kr18CRMv3YWf2NVxu/aMOalm6Oo0MiNOdCBQ1G46q12C0kK8d/wDshFLVXB53xKL/AKrjsdXtC8bWv7zSNxB06LdvVPwoknLxITWsa6I6rQAKPwEOBpty15KQt32eB9XS7sB+R1S3o7VvWq57a8KPL/qIwcwB2MNOlSMOIEZGoFKjcrf8VbdNpWRUpZDby/XDtV8d8SHEwvDWtLSWtqKHCRUDMFevaJa8SUEHscLMePEcDHHu4KDvA7yob2TRiY8YHZDb/cpP2n2HMzRlhLw3Pw9piphAFezpUuIA0KzjSIfQTHVbNPIldsz2hRobwYzIcWGaV/Vsa4DaQWgCoGdCPBaXtFc0zziymF0OEQRpQtBBy/Oa3r6WMZOUk4TjV9YxfTTE8MJAO4Cg6Knzcy59C9xdQBgrrhYC1rRyAoq4Engy3XYtd8Ls4jAHOAw0IrXYdNuWxXmSv5CdlEa6Gd47zfLPyVBuFEpFg8ItPEj7rq1oWHBjj9YwE/MMnfzDNZtNKgZtB4PBmmzIVUsO3M9ydsQY37OIx3Cor4HNbi59blyHwQXwiYjBmR8bR/u6Z8FAwLXjQx3Ir28A408NENdtTOKiwFurjKNOmXljBspHJ+Rw6uyHmVULhWyIcR0Fxo2JQt/GMqdR6BV6btWNGyiRHvA2Ekjw0WrWiUqXeqoHUcRhKGEKnvO2oud2N7QHwwGxm9oB8QNH9a5O8lPt9oEoRUl44Fh+lVpJdUmGc494k1B1PEsqKO/+fg/MfAorta+ZXpPiRjrlt2RHdWgqNnrrxYYq2jwPl1/l+yuyKhrSmRsMS0XDicxXuHDc40aCTwBPop+9lmBpEVooHGjqfNsPXPwUldOEBArTMudU8jQJBbYmp6ZMbNYBNYlQiS72+81w5tI9QpayLzOhANeMbBpT3gOG8K5rUmLJgxPehtPGlD4jNNC0ZDlGlBrqwwwiStWFG9xwJ3aO8CqjfhtYj+ML6OU1M3QhnNjnMP8AMPv5qAtqzokFze0djqKA1JNBsz01UV2qaOpfqJNJU1dJnI4T1bJp3/1Mv/8Aoi/2qrfoTu3MIYQcZaMTgxuRNKucQAKbSr7MWCw2ZCgialTGhxHRC3t4eEh9RhDq6gU4ar07OOkzACHcSFureV8lGD25sdQPZsc3/wAhsP3XZYsOFOwNcUOIKgjUbiNxBX58iAtcWkirSRkQ4VB2EZEcQrrcW+Yl34Hn9U896pzY4/EBu379diWu14YSy3fGVM3b7RsM48Vyozj8A8FoznayUwQ15bEbTvNqAQ4AjX3tdDuXq/ccfp0Qg5YYeY21Y3bVWS99mQZtwEONCEzDaGljnAYmkVA194Vy5pMEjiWlckz5Y3tIaaNmQG1oO0bpzc3YOIWx7UJBr5IxDTFCc0tPB7g1w5GoPQKkuuVNPIa9ogsqMUR72BobtPvZ5bvJbntFvpCiw2ysu7GxpaXvGhwe61p+LPMngFfRUlgRIZughpk9j7v+Ij/9tv8Aetn2zTT4ZlCxzmH9dm0lp/6W0LH7MpZko6LFjzEuztGNa1vbwi7XES6jstmXNZ/afLw59kEwJmWc6EX1aY8JpIfhzBLqZYdu9XEj189v+SAP8WJW7cvGZyRk3RHYo0N0Zj9KmmDC4jZUUz2kFVrb/nqtaAwse9ppVtQcJDhUGho4VBGuYNFnP58CqKyhX2kqSRvLfcOHWJCrtjN8i37Lrk/asKAKxHhvDaeTRmVya6lmOi9lDY4McRixEkU+LKmdVepS4EMGsWI+IdtO6OpzJ8Vj03cs+gd+ZqsqhV1HtxIy3L9OiAsgjA0ihc73jXcNG+vJViFIRYnuQ3u/C1x9AurSlhwIXuQmA76VPic1vIa0eoc1Gki4VBhFnGJqSiQjSIxzCdjgR6rXcV1K+suHScQkZso4HcQ4Vp0JCqVxbDEeKYjxVkKmR0LzpXeBSvgkqlqVqimp5jKVwULntNeyLlzEwA6ghsOhfWpHBoz8aKdZ7M2U70Zx/C1o9aq6otFLKko3GYm1y542le/0bD+d/wDT9kVhRXehT8Sv1W8wiIrpXNS1ZPtYL2bSMvxDMeajbnRawC3a1586H7qdVXsiOIM5FhHJryac/eb5EjwS1TC1Fb6fiXJ1IV+stCItS0bSZAZieeQ2k7gmCQBkyoAk4E+2laLIDC93QbSdwVTfZ0aba+Ydll3W7wNg3DXmV5lw+fmO+aNGZA0a3cOJ3q7MhhoAAoAKAcAkwP1GSfh7fmMfs8cz893xkSyKIg92IM/xNy8xTwKgWvXWb+XcHeYBRsTvMOxrhs/OwrkkaGWOLXCjmmhHELX/APOraqfpN8S7fTtM+8pYbWOD/PeZmxVkZHoQd35K1A5fcS0iARiI4k8Iun3OnmvkSLtNeXLwWjJxat5bdabvzwWKbmzUtBNBrxWWKRL6YxnbM8xI5calYnRFjLl5LlqDAGBF56JWNzl8L14JROsTPKxw051z3LelD2z2sAyJzPDb5KLa2qvdwbsGM9tRQvzJ+WGNTzOXks6+ZUXV/sdh7xu2Qu2DxyZZJK7kfsGzMPItNWtHvYW/EN+dctwVyu1eds03C6jYoGY2O/eb9timoUIMaGtFA0AAbgMgqJfSxTLvExB7oLs8OWF+wjcD681immbca13Hcf3NMOKx0t9JfkVZute5swBDikNi7DoH8tzuHgrMnKdRai6lizoUODIO+sYNkov72Fo6ub9Kr7c6z+xlGfM/vn+LT+nCoe/s1jfAlgc3uDndTgb6uPRXFjAAANBkOQVC4asW8ACWt00wPO89IiJqUQiIiEIiIhC5/eh5bNvINCMBB44Wq/veACTkBmTwC5na0720Z7xo45chkPIJC+YBAPnG7UdRMnhfl2CnZjHTXF3a76Ur0qq7OTz4zi57iSfAcANgWBeocMuIDQSToBmSs96z1NmMcWmqbgSwXbt6FLscHtdic6tQAaigoNdmfipV99oI0bEPQD6qLs+5cR9DFdgG4Zu+w81YJS7MvD+DEd7+95aeSfoivpAGAPnFKhpZzzK/alvOnGdmyATmCDm4gjdQUG7qqJem6znknCWRmjQ5YhsB47iu3MYAKAADcMlSo8l+mT8VhJDWg5jZgAaP6l0wqUnWorZbiQpSopQjpnCngtJBBBGRByIKY11C9dwjq9vKKzyDh9D0K57aF340HMtxN+ZuY67R1W3b3yVelulvB/rzMyrasm43HmYpKYoaHQ815nKB2W3qtWhWWBAxVqaU8ymSAra8xfkYnguXkuX0QyVkbKncVYWAkYmFe2w1twLOe80a2vKnnuVuuvcF8dwqK01+RvM/EeASla7SntnJ8DmMUqDPv28yFsCwTEc1zm1BIwt2uJ0y3eq6RYtrRJAOD5Y941LiHMNBoKkEU18Ut2whIOgPa4uzqa/Mwh2Q2AjZwXRGODgCMwRXoVhk1K9UsxwRwOeZp9FJAAMgyqQ/aNB+KHEHItP1C1rXvxAjQYkMQ3kvaQMWEAHYcidDQ9FZZy78vF9+EwneBhPi2hVftD2dMOcGIWnc/vDxGY81zUW5xgEGSho53BEodaKekL9zMJuElsQbMYNR1BFeqjrYsKNKmkRtAdHDNp6/QqOWUGekdtjHiFqDzJSWtJ0achxYhqTFhk7AAHNAA3ABddXDS6i63dm3GzcBrq99tA8bnb+R1/8AS0LCpksp5O8Uuk2BEl0RFqRGEREQhY5iYbDaXPIa0akrIsczLtiMcxwq1wIPIqDnG0kfOUe8d6THBhw6iHtOhd9hwUC2C46NceQJXRLNuzAgD3cbvmdQnoNApUBZ5tXqHVUbeNi4VBhBORnJXK4bWYYhy7QHPfhIFKcK1VhnbNhxhSIwO47RyOoVTmrKi2fFEaHV8PQ78J1DvvvXIoGg4fkTo1RVXTwZdkWvIT7I7A9hqD4g7QdxWwtIEEZESIxsZ5iRA0EnQAk8hmqdcl2OPGedSK/zOqfRTd7J3spV+9/cH8WvlVVm5NoMhxYmNzWgsFC4gCoOmfA+STrOPWRYzTU+kxl9IrqqNe2Tl2ODYQPbOIqxmbaHeNhOwBbVtX0r+rlgSTljpv2MG08SpC7d2+x/Wxe9GdnnnhrrntdvP5JUYVzoTfyfHtIQGl1N9pQbYu0YRb20MAvFQRSvEEjaN3FYo3s9i69lE6UcPJX+/Uljlw/bDcD/AAuyPnh8Fu3WtARpZhrVzO47m3TxFCuFRlqGnqPkSWKsgfSPnOYQvZ3GOsOKedB6r5Z10REimC1lXgurjOQLcjWmWuXVddtSeECC+IfhBI4nQDqaKs+z+UJEWM7MuOEH+p3iSPBdOra1TWd+faQmnSW0iQFhyMCDMGHNsLaZAaMDt7qag7DoulwITWtAYAG7A0ACnCijreu+ybZn3Xj3X7RwO8cFTJS3ZmzonZRBiaPhccqb2O2Dy4KFP6Y4YbHv+Z0R6w6efH4k/wC0Nn/DNO6IPNrgpO6s52spCO0Nwnmzu+gCrN6L0wZmVDWVxlzSWkUIAqSa6Hd1WX2dWj+0gk/vt8g7/afFQtVf1Gx2IgaZ9HccGXdEWvPTzIDC+IcLW/mg3ngnyQBkxQDMhb9zTGSjmupieQGjiCCT0A81zSXlnxDhY1z3bmgk+St0GzotrRu1fWHAbk3fQbG8Ttd9ldrPs2HAZghtDRw1PEnUnms1qJuX18L2+cdWoKK6eTOVuuhOUr2DvFpPgDVakrNxpOLVuKG8aggio3Fp1C7QtW0LLhTDcMVgeOOo5HUdFLWAG6NvAXWdmG00rsW26bgdo5mA1LeDiKVLdtNnQqXWGUlGwmNYwYWtFAOCzLQQEKAx3ijEE7QiIupzCIiIQiIiEL45oIIIqDqCvqIhKXakpEs6J2sD9i895hzAO48Nx2ac5ezr4QIo7zuydtDtOjtD5KZmZdsRrmOFWuFCOBXK7YkTLxnwznhOR3tOYPgs+qWtzlPhPaOUwtYYbnzJS91uiYeGsNYbK5/M46nls8VALx2ik7sSwjTUNr/dqTTfhBcB5LOJNV9+THABTX2lqujdvswI0Qd8+6D8IO38R8laURbtOmKa6RMp3LnJmvaMqIsJ7D8bSOpGXmueXTtv9FjUflDfk790jR3TMHgeC6WuRW3DDJiM3dEfTliJCTvCUK1BGbYBgyGWK/NuiIWwYbgWjvOINQTsFRu16jcrNdeU7OVhDaW4jzf3vqFypgxENG0geOS7RDYGgAaAADkMlFqxq1GqGFdQiBBPSirw2Cybh4Tk8ZsduO48DtUqifZQwwYorFTkTi0zLuhvcx4o5pII4herOtB0CKyIzVhrzG0HgRUKye0eCwRobh77mnEOAIwk+Y6Korz1VfSqEA8TYRtaZPedJi+0KXEPE0Pc/wCSlKHi45U5VURZ8vGtWL2kY4YDD7oyBPyjed7lT2MLiANSQBzJoF2azZFsCEyG3RgA5naepqeqfoM9yevgdopVVaI6eTM0KEGNDWgAAUAGQAC9oi1IjCIiIQiIiEIiIhCIiIQiIiEIiIhC577QQP0hm/sxX+Z1F0JcsvBPGam3dmC6pDGAbaZCnM1PVJXrD08eY1ajrzIlbcrJx6h8NkSozDmtdlxBAV9u/dGHAAdEAfF3nNreDR9VYUvTsSRljiWvdAHCjMosnfeNCymIRcPmoWO6gih8lMQL+SrtXOZzaT5tqrC5tdc1FT91paN70MNPzM7h8sj1Teiso6Wz7iL66bcjHtMES+soBXtK8Ax9fMLnFpznbRokSlMbi6m4E5KwW3cSJBBfCPaMGZFO+ByGTungqqs26qVWwtQYjtBEG6GZIMXC5rvlIPgarqMve6Ve0HtWt4Oq0jhn9FykuVrsK4T4zQ+M4w2nMNA75HGuTfNFq9RSQgzCuqEZY4lmm77ykMftMZ3MBPmaDzULOXrm5gUloD2tPx4S53Q0wjzVls67kvA9yG2vzO7zvE6dFJrTNOq46mx7fmI6kXgZ95yeNdqdeS50KI5xzJJBJ8TVRc5KRIJpEY5h3OBHhXVdsWvPSEOOwsiNDmnYfUHYeISz2AI6Tv8AOXrdnuJx2yXgTEEnQRIdeWILtS5Hee7rpOLQEmG7NjtuWw/vBdIu3a36TLsifFTC78bcj469VFllGam3MLnqAccSUREWnEoRERCEREQhEREIRERCEREQhEREJ5iQw4Fp0IIPI5FQlj3RhS0V0RpLsqNDqHBXWh27lOouGRWIJHE6DEAgQiIu5zCIiIQua38sYQYwiMFGxakjYHj3vGoPiulKre0SEDKtPyxG+YcPslbtA1I/LeX27FXErFyLIEeYq4VZCGIjYXfCPGp/hXUFT/ZrCHYxXbTEA/laD/uKuCizQLSB8ybhsv7QiIm4vCIiITUtKy4cywMitxNBDqVIzHEdR1WeBAaxoawBrRkABQDoFkRRgZzJycYhERTIhEREIRERCEREQhEREIRERCEREQhEREIRERCEREQhV2/f/KH8TPVEVVb9tvaWUvjEw+zz/ln/APdP9rFaERRb/tiTW+MwiIrpVCIiIQiIiEIiIhCIiIQiIiEIiIhP/9k="/>
          <p:cNvSpPr>
            <a:spLocks noChangeAspect="1" noChangeArrowheads="1"/>
          </p:cNvSpPr>
          <p:nvPr/>
        </p:nvSpPr>
        <p:spPr bwMode="auto">
          <a:xfrm>
            <a:off x="155575" y="-136525"/>
            <a:ext cx="298450" cy="298450"/>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11" name="Picture 43" descr="GeoTechLogo_Draft04_Transp.png"/>
          <p:cNvPicPr>
            <a:picLocks noChangeAspect="1"/>
          </p:cNvPicPr>
          <p:nvPr/>
        </p:nvPicPr>
        <p:blipFill>
          <a:blip r:embed="rId5" cstate="print"/>
          <a:srcRect/>
          <a:stretch>
            <a:fillRect/>
          </a:stretch>
        </p:blipFill>
        <p:spPr bwMode="auto">
          <a:xfrm>
            <a:off x="5334000" y="2647951"/>
            <a:ext cx="3581400" cy="946555"/>
          </a:xfrm>
          <a:prstGeom prst="rect">
            <a:avLst/>
          </a:prstGeom>
          <a:noFill/>
          <a:ln w="9525">
            <a:noFill/>
            <a:miter lim="800000"/>
            <a:headEnd/>
            <a:tailEnd/>
          </a:ln>
        </p:spPr>
      </p:pic>
      <p:sp>
        <p:nvSpPr>
          <p:cNvPr id="13" name="TextBox 12"/>
          <p:cNvSpPr txBox="1"/>
          <p:nvPr/>
        </p:nvSpPr>
        <p:spPr>
          <a:xfrm>
            <a:off x="5638800" y="3790951"/>
            <a:ext cx="3908612" cy="646331"/>
          </a:xfrm>
          <a:prstGeom prst="rect">
            <a:avLst/>
          </a:prstGeom>
          <a:noFill/>
          <a:ln>
            <a:noFill/>
          </a:ln>
        </p:spPr>
        <p:txBody>
          <a:bodyPr wrap="square" rtlCol="0">
            <a:spAutoFit/>
          </a:bodyPr>
          <a:lstStyle/>
          <a:p>
            <a:r>
              <a:rPr lang="en-US" sz="1800" b="1" i="1" dirty="0">
                <a:solidFill>
                  <a:schemeClr val="tx2">
                    <a:lumMod val="60000"/>
                    <a:lumOff val="40000"/>
                  </a:schemeClr>
                </a:solidFill>
              </a:rPr>
              <a:t>Empowering Colleges</a:t>
            </a:r>
            <a:r>
              <a:rPr lang="en-US" sz="1800" i="1" dirty="0">
                <a:solidFill>
                  <a:schemeClr val="tx2">
                    <a:lumMod val="60000"/>
                    <a:lumOff val="40000"/>
                  </a:schemeClr>
                </a:solidFill>
              </a:rPr>
              <a:t>: </a:t>
            </a:r>
          </a:p>
          <a:p>
            <a:r>
              <a:rPr lang="en-US" sz="1800" b="1" i="1" dirty="0">
                <a:solidFill>
                  <a:schemeClr val="tx2">
                    <a:lumMod val="60000"/>
                    <a:lumOff val="40000"/>
                  </a:schemeClr>
                </a:solidFill>
              </a:rPr>
              <a:t>     Growing the Workforce</a:t>
            </a:r>
          </a:p>
        </p:txBody>
      </p:sp>
      <p:sp>
        <p:nvSpPr>
          <p:cNvPr id="17" name="Rectangle 16"/>
          <p:cNvSpPr/>
          <p:nvPr/>
        </p:nvSpPr>
        <p:spPr>
          <a:xfrm>
            <a:off x="846666" y="4222462"/>
            <a:ext cx="3971823" cy="584775"/>
          </a:xfrm>
          <a:prstGeom prst="rect">
            <a:avLst/>
          </a:prstGeom>
        </p:spPr>
        <p:txBody>
          <a:bodyPr wrap="square">
            <a:spAutoFit/>
          </a:bodyPr>
          <a:lstStyle/>
          <a:p>
            <a:pPr fontAlgn="auto">
              <a:spcBef>
                <a:spcPts val="0"/>
              </a:spcBef>
              <a:spcAft>
                <a:spcPts val="0"/>
              </a:spcAft>
              <a:defRPr/>
            </a:pPr>
            <a:r>
              <a:rPr lang="en-US" sz="800" dirty="0">
                <a:solidFill>
                  <a:schemeClr val="tx1"/>
                </a:solidFill>
                <a:latin typeface="Arial" pitchFamily="34" charset="0"/>
                <a:cs typeface="Arial" pitchFamily="34" charset="0"/>
              </a:rPr>
              <a:t>Based upon work supported by the National Science Foundation under Grant DUE ATE 1304591, 1644409 and 1700496.  Any opinions, findings, and conclusions or recommendations expressed in this material are those of the author(s) and do not necessarily reflect the views of the National Science Foundation.</a:t>
            </a:r>
            <a:endParaRPr lang="en-US" sz="800" dirty="0">
              <a:solidFill>
                <a:schemeClr val="tx1"/>
              </a:solidFill>
            </a:endParaRPr>
          </a:p>
        </p:txBody>
      </p:sp>
      <p:pic>
        <p:nvPicPr>
          <p:cNvPr id="18" name="Picture 5" descr="C:\Users\Ann\Documents\GeoTech Center\LOGOS\600px-NSF_Logo.PNG"/>
          <p:cNvPicPr>
            <a:picLocks noChangeAspect="1" noChangeArrowheads="1"/>
          </p:cNvPicPr>
          <p:nvPr/>
        </p:nvPicPr>
        <p:blipFill>
          <a:blip r:embed="rId6" cstate="print"/>
          <a:srcRect/>
          <a:stretch>
            <a:fillRect/>
          </a:stretch>
        </p:blipFill>
        <p:spPr bwMode="auto">
          <a:xfrm>
            <a:off x="381000" y="4248150"/>
            <a:ext cx="514350" cy="514350"/>
          </a:xfrm>
          <a:prstGeom prst="rect">
            <a:avLst/>
          </a:prstGeom>
          <a:noFill/>
        </p:spPr>
      </p:pic>
      <p:pic>
        <p:nvPicPr>
          <p:cNvPr id="5" name="Audio 4">
            <a:hlinkClick r:id="" action="ppaction://media"/>
            <a:extLst>
              <a:ext uri="{FF2B5EF4-FFF2-40B4-BE49-F238E27FC236}">
                <a16:creationId xmlns:a16="http://schemas.microsoft.com/office/drawing/2014/main" id="{D9861546-11D4-4064-9B80-47F9253622EE}"/>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04238" y="4503738"/>
            <a:ext cx="487362" cy="4873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2202"/>
    </mc:Choice>
    <mc:Fallback xmlns="">
      <p:transition spd="slow" advTm="222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B02B8-BDA7-44E2-9508-864C458F88CD}"/>
              </a:ext>
            </a:extLst>
          </p:cNvPr>
          <p:cNvSpPr>
            <a:spLocks noGrp="1"/>
          </p:cNvSpPr>
          <p:nvPr>
            <p:ph type="title"/>
          </p:nvPr>
        </p:nvSpPr>
        <p:spPr>
          <a:xfrm>
            <a:off x="457200" y="205979"/>
            <a:ext cx="8229600" cy="857250"/>
          </a:xfrm>
        </p:spPr>
        <p:txBody>
          <a:bodyPr>
            <a:normAutofit fontScale="90000"/>
          </a:bodyPr>
          <a:lstStyle/>
          <a:p>
            <a:r>
              <a:rPr lang="en-US" dirty="0"/>
              <a:t>Correlation Coefficient “r” Graph of x, y Values - Tutorial from Khan Academy*</a:t>
            </a:r>
          </a:p>
        </p:txBody>
      </p:sp>
      <p:sp>
        <p:nvSpPr>
          <p:cNvPr id="3" name="Content Placeholder 2">
            <a:extLst>
              <a:ext uri="{FF2B5EF4-FFF2-40B4-BE49-F238E27FC236}">
                <a16:creationId xmlns:a16="http://schemas.microsoft.com/office/drawing/2014/main" id="{29005C82-562B-474F-AE34-3FA81E23E2F8}"/>
              </a:ext>
            </a:extLst>
          </p:cNvPr>
          <p:cNvSpPr>
            <a:spLocks noGrp="1"/>
          </p:cNvSpPr>
          <p:nvPr>
            <p:ph idx="1"/>
          </p:nvPr>
        </p:nvSpPr>
        <p:spPr>
          <a:xfrm>
            <a:off x="457199" y="1200151"/>
            <a:ext cx="2829912" cy="3394472"/>
          </a:xfrm>
        </p:spPr>
        <p:txBody>
          <a:bodyPr>
            <a:normAutofit fontScale="62500" lnSpcReduction="20000"/>
          </a:bodyPr>
          <a:lstStyle/>
          <a:p>
            <a:r>
              <a:rPr lang="en-US" dirty="0"/>
              <a:t>Mean of x = 2</a:t>
            </a:r>
          </a:p>
          <a:p>
            <a:r>
              <a:rPr lang="en-US" dirty="0"/>
              <a:t>s of x = 0.816</a:t>
            </a:r>
          </a:p>
          <a:p>
            <a:r>
              <a:rPr lang="en-US" dirty="0"/>
              <a:t>Mean of y = 3</a:t>
            </a:r>
          </a:p>
          <a:p>
            <a:r>
              <a:rPr lang="en-US" dirty="0"/>
              <a:t>s of y = 2.160</a:t>
            </a:r>
          </a:p>
          <a:p>
            <a:r>
              <a:rPr lang="en-US" dirty="0"/>
              <a:t>n = number of values = 4</a:t>
            </a:r>
          </a:p>
          <a:p>
            <a:r>
              <a:rPr lang="en-US" dirty="0"/>
              <a:t>r = 0.946</a:t>
            </a:r>
          </a:p>
          <a:p>
            <a:pPr marL="0" indent="0">
              <a:buNone/>
            </a:pPr>
            <a:endParaRPr lang="en-US" dirty="0"/>
          </a:p>
          <a:p>
            <a:pPr marL="0" indent="0">
              <a:buNone/>
            </a:pPr>
            <a:r>
              <a:rPr lang="en-US" dirty="0"/>
              <a:t>Suggesting a </a:t>
            </a:r>
            <a:r>
              <a:rPr lang="en-US" b="1" dirty="0"/>
              <a:t>positive</a:t>
            </a:r>
            <a:r>
              <a:rPr lang="en-US" dirty="0"/>
              <a:t> correlation (relationship) between x, y variables for these data</a:t>
            </a:r>
          </a:p>
          <a:p>
            <a:pPr marL="0" indent="0">
              <a:buNone/>
            </a:pPr>
            <a:r>
              <a:rPr lang="en-US" dirty="0"/>
              <a:t>   Note: line is approximate</a:t>
            </a:r>
          </a:p>
          <a:p>
            <a:pPr marL="0" indent="0">
              <a:buNone/>
            </a:pPr>
            <a:endParaRPr lang="en-US" dirty="0"/>
          </a:p>
          <a:p>
            <a:pPr marL="0" indent="0">
              <a:buNone/>
            </a:pPr>
            <a:r>
              <a:rPr lang="en-US" dirty="0"/>
              <a:t>If it was a </a:t>
            </a:r>
            <a:r>
              <a:rPr lang="en-US" b="1" dirty="0"/>
              <a:t>negative</a:t>
            </a:r>
            <a:r>
              <a:rPr lang="en-US" dirty="0"/>
              <a:t> correlation it would slope downward</a:t>
            </a:r>
          </a:p>
          <a:p>
            <a:endParaRPr lang="en-US" dirty="0"/>
          </a:p>
        </p:txBody>
      </p:sp>
      <p:pic>
        <p:nvPicPr>
          <p:cNvPr id="4" name="Picture 3">
            <a:extLst>
              <a:ext uri="{FF2B5EF4-FFF2-40B4-BE49-F238E27FC236}">
                <a16:creationId xmlns:a16="http://schemas.microsoft.com/office/drawing/2014/main" id="{C20F6866-5A98-4B19-AC9A-BA9394C5158A}"/>
              </a:ext>
            </a:extLst>
          </p:cNvPr>
          <p:cNvPicPr>
            <a:picLocks noChangeAspect="1"/>
          </p:cNvPicPr>
          <p:nvPr/>
        </p:nvPicPr>
        <p:blipFill>
          <a:blip r:embed="rId5"/>
          <a:stretch>
            <a:fillRect/>
          </a:stretch>
        </p:blipFill>
        <p:spPr>
          <a:xfrm>
            <a:off x="3287112" y="1094482"/>
            <a:ext cx="2025867" cy="1696525"/>
          </a:xfrm>
          <a:prstGeom prst="rect">
            <a:avLst/>
          </a:prstGeom>
        </p:spPr>
      </p:pic>
      <p:grpSp>
        <p:nvGrpSpPr>
          <p:cNvPr id="7" name="Group 6">
            <a:extLst>
              <a:ext uri="{FF2B5EF4-FFF2-40B4-BE49-F238E27FC236}">
                <a16:creationId xmlns:a16="http://schemas.microsoft.com/office/drawing/2014/main" id="{CE29901F-DA16-4995-9945-E16B6A54450C}"/>
              </a:ext>
            </a:extLst>
          </p:cNvPr>
          <p:cNvGrpSpPr/>
          <p:nvPr/>
        </p:nvGrpSpPr>
        <p:grpSpPr>
          <a:xfrm>
            <a:off x="3287111" y="2953209"/>
            <a:ext cx="2025867" cy="1696525"/>
            <a:chOff x="3287111" y="2953209"/>
            <a:chExt cx="2025867" cy="1696525"/>
          </a:xfrm>
        </p:grpSpPr>
        <p:pic>
          <p:nvPicPr>
            <p:cNvPr id="6" name="Picture 5">
              <a:extLst>
                <a:ext uri="{FF2B5EF4-FFF2-40B4-BE49-F238E27FC236}">
                  <a16:creationId xmlns:a16="http://schemas.microsoft.com/office/drawing/2014/main" id="{B732DA5E-00B7-4426-B5A8-005324523CF0}"/>
                </a:ext>
              </a:extLst>
            </p:cNvPr>
            <p:cNvPicPr>
              <a:picLocks noChangeAspect="1"/>
            </p:cNvPicPr>
            <p:nvPr/>
          </p:nvPicPr>
          <p:blipFill>
            <a:blip r:embed="rId5"/>
            <a:stretch>
              <a:fillRect/>
            </a:stretch>
          </p:blipFill>
          <p:spPr>
            <a:xfrm>
              <a:off x="3287111" y="2953209"/>
              <a:ext cx="2025867" cy="1696525"/>
            </a:xfrm>
            <a:prstGeom prst="rect">
              <a:avLst/>
            </a:prstGeom>
          </p:spPr>
        </p:pic>
        <p:cxnSp>
          <p:nvCxnSpPr>
            <p:cNvPr id="8" name="Straight Connector 7">
              <a:extLst>
                <a:ext uri="{FF2B5EF4-FFF2-40B4-BE49-F238E27FC236}">
                  <a16:creationId xmlns:a16="http://schemas.microsoft.com/office/drawing/2014/main" id="{43314F8F-82AC-4701-AA89-5B339A1F6490}"/>
                </a:ext>
              </a:extLst>
            </p:cNvPr>
            <p:cNvCxnSpPr/>
            <p:nvPr/>
          </p:nvCxnSpPr>
          <p:spPr>
            <a:xfrm flipV="1">
              <a:off x="3649718" y="3145221"/>
              <a:ext cx="922282" cy="135480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9" name="Rectangle 8">
            <a:extLst>
              <a:ext uri="{FF2B5EF4-FFF2-40B4-BE49-F238E27FC236}">
                <a16:creationId xmlns:a16="http://schemas.microsoft.com/office/drawing/2014/main" id="{651DA53F-CEC8-4612-AD23-09A15E21E6E7}"/>
              </a:ext>
            </a:extLst>
          </p:cNvPr>
          <p:cNvSpPr/>
          <p:nvPr/>
        </p:nvSpPr>
        <p:spPr>
          <a:xfrm>
            <a:off x="323193" y="4703637"/>
            <a:ext cx="4572000" cy="430887"/>
          </a:xfrm>
          <a:prstGeom prst="rect">
            <a:avLst/>
          </a:prstGeom>
        </p:spPr>
        <p:txBody>
          <a:bodyPr>
            <a:spAutoFit/>
          </a:bodyPr>
          <a:lstStyle/>
          <a:p>
            <a:r>
              <a:rPr lang="en-US" sz="1100" dirty="0"/>
              <a:t>*https://www.khanacademy.org/math/ap-statistics/bivariate-data-ap/correlation-coefficient-r/v/calculating-correlation-coefficient-r</a:t>
            </a:r>
          </a:p>
        </p:txBody>
      </p:sp>
      <p:pic>
        <p:nvPicPr>
          <p:cNvPr id="11" name="Picture 10">
            <a:extLst>
              <a:ext uri="{FF2B5EF4-FFF2-40B4-BE49-F238E27FC236}">
                <a16:creationId xmlns:a16="http://schemas.microsoft.com/office/drawing/2014/main" id="{33ADDCF8-6794-4A76-9FFE-A36332113288}"/>
              </a:ext>
            </a:extLst>
          </p:cNvPr>
          <p:cNvPicPr>
            <a:picLocks noChangeAspect="1"/>
          </p:cNvPicPr>
          <p:nvPr/>
        </p:nvPicPr>
        <p:blipFill>
          <a:blip r:embed="rId6"/>
          <a:stretch>
            <a:fillRect/>
          </a:stretch>
        </p:blipFill>
        <p:spPr>
          <a:xfrm>
            <a:off x="5567457" y="2136711"/>
            <a:ext cx="3361092" cy="551944"/>
          </a:xfrm>
          <a:prstGeom prst="rect">
            <a:avLst/>
          </a:prstGeom>
        </p:spPr>
      </p:pic>
      <p:pic>
        <p:nvPicPr>
          <p:cNvPr id="5" name="Audio 4">
            <a:hlinkClick r:id="" action="ppaction://media"/>
            <a:extLst>
              <a:ext uri="{FF2B5EF4-FFF2-40B4-BE49-F238E27FC236}">
                <a16:creationId xmlns:a16="http://schemas.microsoft.com/office/drawing/2014/main" id="{06FF1AA8-58DD-48AD-A4EA-855E1813B5D0}"/>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504238" y="4503738"/>
            <a:ext cx="487362" cy="487362"/>
          </a:xfrm>
          <a:prstGeom prst="rect">
            <a:avLst/>
          </a:prstGeom>
        </p:spPr>
      </p:pic>
    </p:spTree>
    <p:custDataLst>
      <p:tags r:id="rId1"/>
    </p:custDataLst>
    <p:extLst>
      <p:ext uri="{BB962C8B-B14F-4D97-AF65-F5344CB8AC3E}">
        <p14:creationId xmlns:p14="http://schemas.microsoft.com/office/powerpoint/2010/main" val="2325435853"/>
      </p:ext>
    </p:extLst>
  </p:cSld>
  <p:clrMapOvr>
    <a:masterClrMapping/>
  </p:clrMapOvr>
  <mc:AlternateContent xmlns:mc="http://schemas.openxmlformats.org/markup-compatibility/2006" xmlns:p14="http://schemas.microsoft.com/office/powerpoint/2010/main">
    <mc:Choice Requires="p14">
      <p:transition spd="slow" p14:dur="2000" advTm="57236"/>
    </mc:Choice>
    <mc:Fallback xmlns="">
      <p:transition spd="slow" advTm="572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55FF64C-7CE9-4A4B-9630-2FE26CB98F06}"/>
              </a:ext>
            </a:extLst>
          </p:cNvPr>
          <p:cNvSpPr/>
          <p:nvPr/>
        </p:nvSpPr>
        <p:spPr>
          <a:xfrm>
            <a:off x="3932238" y="4127747"/>
            <a:ext cx="4572000" cy="276999"/>
          </a:xfrm>
          <a:prstGeom prst="rect">
            <a:avLst/>
          </a:prstGeom>
        </p:spPr>
        <p:txBody>
          <a:bodyPr>
            <a:spAutoFit/>
          </a:bodyPr>
          <a:lstStyle/>
          <a:p>
            <a:r>
              <a:rPr lang="en-US" sz="1200" dirty="0">
                <a:hlinkClick r:id="rId5"/>
              </a:rPr>
              <a:t>Image credit: Bertrand</a:t>
            </a:r>
            <a:r>
              <a:rPr lang="en-US" sz="1200" dirty="0"/>
              <a:t> – Modified by Wing Cheung </a:t>
            </a:r>
          </a:p>
        </p:txBody>
      </p:sp>
      <p:sp>
        <p:nvSpPr>
          <p:cNvPr id="5" name="Rectangle 4">
            <a:extLst>
              <a:ext uri="{FF2B5EF4-FFF2-40B4-BE49-F238E27FC236}">
                <a16:creationId xmlns:a16="http://schemas.microsoft.com/office/drawing/2014/main" id="{D4767D3E-2CF0-465C-AB9F-B6F0D1DA4D20}"/>
              </a:ext>
            </a:extLst>
          </p:cNvPr>
          <p:cNvSpPr/>
          <p:nvPr/>
        </p:nvSpPr>
        <p:spPr>
          <a:xfrm>
            <a:off x="73519" y="372963"/>
            <a:ext cx="3363364" cy="4201150"/>
          </a:xfrm>
          <a:prstGeom prst="rect">
            <a:avLst/>
          </a:prstGeom>
        </p:spPr>
        <p:txBody>
          <a:bodyPr wrap="square">
            <a:spAutoFit/>
          </a:bodyPr>
          <a:lstStyle/>
          <a:p>
            <a:r>
              <a:rPr lang="en-US" sz="1600" dirty="0">
                <a:solidFill>
                  <a:srgbClr val="222222"/>
                </a:solidFill>
                <a:latin typeface="+mn-lt"/>
              </a:rPr>
              <a:t>Graphing observed values can help visualize the distribution of values in a data set. </a:t>
            </a:r>
          </a:p>
          <a:p>
            <a:endParaRPr lang="en-US" sz="900" dirty="0">
              <a:solidFill>
                <a:srgbClr val="222222"/>
              </a:solidFill>
              <a:latin typeface="+mn-lt"/>
            </a:endParaRPr>
          </a:p>
          <a:p>
            <a:pPr marL="380990" indent="-380990">
              <a:buFont typeface="Arial" panose="020B0604020202020204" pitchFamily="34" charset="0"/>
              <a:buChar char="•"/>
            </a:pPr>
            <a:r>
              <a:rPr lang="en-US" sz="1400" dirty="0">
                <a:solidFill>
                  <a:srgbClr val="222222"/>
                </a:solidFill>
                <a:latin typeface="+mn-lt"/>
              </a:rPr>
              <a:t>A bell-shaped curve suggests data  va</a:t>
            </a:r>
            <a:r>
              <a:rPr lang="en-US" sz="1400" dirty="0"/>
              <a:t>lues are distributed equally around the mean (e.g. $100/month for internet)</a:t>
            </a:r>
            <a:endParaRPr lang="en-US" sz="800" dirty="0"/>
          </a:p>
          <a:p>
            <a:pPr marL="380990" indent="-380990">
              <a:buFont typeface="Arial" panose="020B0604020202020204" pitchFamily="34" charset="0"/>
              <a:buChar char="•"/>
            </a:pPr>
            <a:endParaRPr lang="en-US" sz="1400" dirty="0"/>
          </a:p>
          <a:p>
            <a:pPr marL="380990" indent="-380990">
              <a:buFont typeface="Arial" panose="020B0604020202020204" pitchFamily="34" charset="0"/>
              <a:buChar char="•"/>
            </a:pPr>
            <a:r>
              <a:rPr lang="en-US" sz="1400" dirty="0"/>
              <a:t>68% of data values are found </a:t>
            </a:r>
            <a:r>
              <a:rPr lang="en-US" sz="1400" u="sng" dirty="0"/>
              <a:t>+</a:t>
            </a:r>
            <a:r>
              <a:rPr lang="en-US" sz="1400" dirty="0"/>
              <a:t> 1</a:t>
            </a:r>
            <a:r>
              <a:rPr lang="el-GR" sz="1400" dirty="0"/>
              <a:t> σ</a:t>
            </a:r>
            <a:r>
              <a:rPr lang="en-US" sz="1400" dirty="0"/>
              <a:t> (e.g. 68% of households in the country spend between $90 [-1 </a:t>
            </a:r>
            <a:r>
              <a:rPr lang="el-GR" sz="1400" dirty="0"/>
              <a:t>σ</a:t>
            </a:r>
            <a:r>
              <a:rPr lang="en-US" sz="1400" dirty="0"/>
              <a:t>] and $110 [+1</a:t>
            </a:r>
            <a:r>
              <a:rPr lang="el-GR" sz="1400" dirty="0"/>
              <a:t> σ </a:t>
            </a:r>
            <a:r>
              <a:rPr lang="en-US" sz="1400" dirty="0"/>
              <a:t>] on internet per month) </a:t>
            </a:r>
          </a:p>
          <a:p>
            <a:pPr marL="380990" indent="-380990">
              <a:buFont typeface="Arial" panose="020B0604020202020204" pitchFamily="34" charset="0"/>
              <a:buChar char="•"/>
            </a:pPr>
            <a:endParaRPr lang="en-US" sz="1400" dirty="0"/>
          </a:p>
          <a:p>
            <a:pPr marL="380990" indent="-380990">
              <a:buFont typeface="Arial" panose="020B0604020202020204" pitchFamily="34" charset="0"/>
              <a:buChar char="•"/>
            </a:pPr>
            <a:r>
              <a:rPr lang="en-US" sz="1400" dirty="0"/>
              <a:t>How many percent of the households in the country spend between $80 and $120 on internet per month?</a:t>
            </a:r>
          </a:p>
        </p:txBody>
      </p:sp>
      <p:sp>
        <p:nvSpPr>
          <p:cNvPr id="2" name="TextBox 1">
            <a:extLst>
              <a:ext uri="{FF2B5EF4-FFF2-40B4-BE49-F238E27FC236}">
                <a16:creationId xmlns:a16="http://schemas.microsoft.com/office/drawing/2014/main" id="{10DBF510-65AA-460C-A051-29B2BE3B5183}"/>
              </a:ext>
            </a:extLst>
          </p:cNvPr>
          <p:cNvSpPr txBox="1"/>
          <p:nvPr/>
        </p:nvSpPr>
        <p:spPr>
          <a:xfrm>
            <a:off x="3838903" y="138589"/>
            <a:ext cx="4603531" cy="861774"/>
          </a:xfrm>
          <a:prstGeom prst="rect">
            <a:avLst/>
          </a:prstGeom>
          <a:noFill/>
        </p:spPr>
        <p:txBody>
          <a:bodyPr wrap="square" rtlCol="0">
            <a:spAutoFit/>
          </a:bodyPr>
          <a:lstStyle/>
          <a:p>
            <a:pPr algn="ctr"/>
            <a:r>
              <a:rPr lang="en-US" dirty="0"/>
              <a:t>Normal Distribution</a:t>
            </a:r>
          </a:p>
          <a:p>
            <a:pPr algn="ctr"/>
            <a:r>
              <a:rPr lang="en-US" sz="1600" dirty="0"/>
              <a:t>Example: </a:t>
            </a:r>
            <a:r>
              <a:rPr lang="en-US" sz="1600" b="1" dirty="0"/>
              <a:t>Household spending on internet  service per month in U.S.</a:t>
            </a:r>
          </a:p>
        </p:txBody>
      </p:sp>
      <p:pic>
        <p:nvPicPr>
          <p:cNvPr id="9" name="Picture 8">
            <a:extLst>
              <a:ext uri="{FF2B5EF4-FFF2-40B4-BE49-F238E27FC236}">
                <a16:creationId xmlns:a16="http://schemas.microsoft.com/office/drawing/2014/main" id="{7845ECFB-2E58-4090-884F-4636D78D0615}"/>
              </a:ext>
            </a:extLst>
          </p:cNvPr>
          <p:cNvPicPr>
            <a:picLocks noChangeAspect="1"/>
          </p:cNvPicPr>
          <p:nvPr/>
        </p:nvPicPr>
        <p:blipFill>
          <a:blip r:embed="rId6"/>
          <a:stretch>
            <a:fillRect/>
          </a:stretch>
        </p:blipFill>
        <p:spPr>
          <a:xfrm>
            <a:off x="3660838" y="1099355"/>
            <a:ext cx="4957145" cy="2730907"/>
          </a:xfrm>
          <a:prstGeom prst="rect">
            <a:avLst/>
          </a:prstGeom>
        </p:spPr>
      </p:pic>
      <p:grpSp>
        <p:nvGrpSpPr>
          <p:cNvPr id="11" name="Group 10">
            <a:extLst>
              <a:ext uri="{FF2B5EF4-FFF2-40B4-BE49-F238E27FC236}">
                <a16:creationId xmlns:a16="http://schemas.microsoft.com/office/drawing/2014/main" id="{C5102C6E-4654-4873-A23D-86C4CD71B6CE}"/>
              </a:ext>
            </a:extLst>
          </p:cNvPr>
          <p:cNvGrpSpPr/>
          <p:nvPr/>
        </p:nvGrpSpPr>
        <p:grpSpPr>
          <a:xfrm>
            <a:off x="4863475" y="2240172"/>
            <a:ext cx="2709526" cy="297454"/>
            <a:chOff x="6575126" y="3532634"/>
            <a:chExt cx="3584512" cy="297462"/>
          </a:xfrm>
        </p:grpSpPr>
        <p:sp>
          <p:nvSpPr>
            <p:cNvPr id="12" name="TextBox 11">
              <a:extLst>
                <a:ext uri="{FF2B5EF4-FFF2-40B4-BE49-F238E27FC236}">
                  <a16:creationId xmlns:a16="http://schemas.microsoft.com/office/drawing/2014/main" id="{7AF41D32-D399-4A1C-9557-979481E6699B}"/>
                </a:ext>
              </a:extLst>
            </p:cNvPr>
            <p:cNvSpPr txBox="1"/>
            <p:nvPr/>
          </p:nvSpPr>
          <p:spPr>
            <a:xfrm>
              <a:off x="8451577" y="3532642"/>
              <a:ext cx="655479" cy="297454"/>
            </a:xfrm>
            <a:prstGeom prst="rect">
              <a:avLst/>
            </a:prstGeom>
            <a:noFill/>
          </p:spPr>
          <p:txBody>
            <a:bodyPr wrap="square" rtlCol="0">
              <a:spAutoFit/>
            </a:bodyPr>
            <a:lstStyle/>
            <a:p>
              <a:pPr algn="ctr"/>
              <a:r>
                <a:rPr lang="en-US" sz="1333" b="1" i="1" spc="-133" dirty="0"/>
                <a:t>$110</a:t>
              </a:r>
            </a:p>
          </p:txBody>
        </p:sp>
        <p:sp>
          <p:nvSpPr>
            <p:cNvPr id="13" name="TextBox 12">
              <a:extLst>
                <a:ext uri="{FF2B5EF4-FFF2-40B4-BE49-F238E27FC236}">
                  <a16:creationId xmlns:a16="http://schemas.microsoft.com/office/drawing/2014/main" id="{CFBFDE5B-76DF-44FB-A659-59F785CDA095}"/>
                </a:ext>
              </a:extLst>
            </p:cNvPr>
            <p:cNvSpPr txBox="1"/>
            <p:nvPr/>
          </p:nvSpPr>
          <p:spPr>
            <a:xfrm>
              <a:off x="7963245" y="3532640"/>
              <a:ext cx="655479" cy="297454"/>
            </a:xfrm>
            <a:prstGeom prst="rect">
              <a:avLst/>
            </a:prstGeom>
            <a:noFill/>
          </p:spPr>
          <p:txBody>
            <a:bodyPr wrap="square" rtlCol="0">
              <a:spAutoFit/>
            </a:bodyPr>
            <a:lstStyle/>
            <a:p>
              <a:pPr algn="ctr"/>
              <a:r>
                <a:rPr lang="en-US" sz="1333" b="1" i="1" spc="-133" dirty="0"/>
                <a:t>$100</a:t>
              </a:r>
            </a:p>
          </p:txBody>
        </p:sp>
        <p:sp>
          <p:nvSpPr>
            <p:cNvPr id="14" name="TextBox 13">
              <a:extLst>
                <a:ext uri="{FF2B5EF4-FFF2-40B4-BE49-F238E27FC236}">
                  <a16:creationId xmlns:a16="http://schemas.microsoft.com/office/drawing/2014/main" id="{4B5664BA-CE00-4235-B84C-AFB61D7675BC}"/>
                </a:ext>
              </a:extLst>
            </p:cNvPr>
            <p:cNvSpPr txBox="1"/>
            <p:nvPr/>
          </p:nvSpPr>
          <p:spPr>
            <a:xfrm>
              <a:off x="7474913" y="3532639"/>
              <a:ext cx="655479" cy="297454"/>
            </a:xfrm>
            <a:prstGeom prst="rect">
              <a:avLst/>
            </a:prstGeom>
            <a:noFill/>
          </p:spPr>
          <p:txBody>
            <a:bodyPr wrap="square" rtlCol="0">
              <a:spAutoFit/>
            </a:bodyPr>
            <a:lstStyle/>
            <a:p>
              <a:pPr algn="ctr"/>
              <a:r>
                <a:rPr lang="en-US" sz="1333" b="1" i="1" spc="-133" dirty="0"/>
                <a:t>$90</a:t>
              </a:r>
            </a:p>
          </p:txBody>
        </p:sp>
        <p:sp>
          <p:nvSpPr>
            <p:cNvPr id="15" name="TextBox 14">
              <a:extLst>
                <a:ext uri="{FF2B5EF4-FFF2-40B4-BE49-F238E27FC236}">
                  <a16:creationId xmlns:a16="http://schemas.microsoft.com/office/drawing/2014/main" id="{AC83B829-3E5E-4357-9670-1C25398DF536}"/>
                </a:ext>
              </a:extLst>
            </p:cNvPr>
            <p:cNvSpPr txBox="1"/>
            <p:nvPr/>
          </p:nvSpPr>
          <p:spPr>
            <a:xfrm>
              <a:off x="6986581" y="3532639"/>
              <a:ext cx="655479" cy="297454"/>
            </a:xfrm>
            <a:prstGeom prst="rect">
              <a:avLst/>
            </a:prstGeom>
            <a:noFill/>
          </p:spPr>
          <p:txBody>
            <a:bodyPr wrap="square" rtlCol="0">
              <a:spAutoFit/>
            </a:bodyPr>
            <a:lstStyle/>
            <a:p>
              <a:pPr algn="ctr"/>
              <a:r>
                <a:rPr lang="en-US" sz="1333" b="1" i="1" spc="-133" dirty="0"/>
                <a:t>$80</a:t>
              </a:r>
            </a:p>
          </p:txBody>
        </p:sp>
        <p:sp>
          <p:nvSpPr>
            <p:cNvPr id="16" name="TextBox 15">
              <a:extLst>
                <a:ext uri="{FF2B5EF4-FFF2-40B4-BE49-F238E27FC236}">
                  <a16:creationId xmlns:a16="http://schemas.microsoft.com/office/drawing/2014/main" id="{F70F8459-EC94-49C4-83E8-E14F790AF1D9}"/>
                </a:ext>
              </a:extLst>
            </p:cNvPr>
            <p:cNvSpPr txBox="1"/>
            <p:nvPr/>
          </p:nvSpPr>
          <p:spPr>
            <a:xfrm>
              <a:off x="8940191" y="3532638"/>
              <a:ext cx="655479" cy="297454"/>
            </a:xfrm>
            <a:prstGeom prst="rect">
              <a:avLst/>
            </a:prstGeom>
            <a:noFill/>
          </p:spPr>
          <p:txBody>
            <a:bodyPr wrap="square" rtlCol="0">
              <a:spAutoFit/>
            </a:bodyPr>
            <a:lstStyle/>
            <a:p>
              <a:pPr algn="ctr"/>
              <a:r>
                <a:rPr lang="en-US" sz="1333" b="1" i="1" spc="-133" dirty="0"/>
                <a:t>$120</a:t>
              </a:r>
            </a:p>
          </p:txBody>
        </p:sp>
        <p:sp>
          <p:nvSpPr>
            <p:cNvPr id="17" name="TextBox 16">
              <a:extLst>
                <a:ext uri="{FF2B5EF4-FFF2-40B4-BE49-F238E27FC236}">
                  <a16:creationId xmlns:a16="http://schemas.microsoft.com/office/drawing/2014/main" id="{E012469D-4C39-4C1A-A990-4425AA4AD77A}"/>
                </a:ext>
              </a:extLst>
            </p:cNvPr>
            <p:cNvSpPr txBox="1"/>
            <p:nvPr/>
          </p:nvSpPr>
          <p:spPr>
            <a:xfrm>
              <a:off x="6575126" y="3532638"/>
              <a:ext cx="655479" cy="297454"/>
            </a:xfrm>
            <a:prstGeom prst="rect">
              <a:avLst/>
            </a:prstGeom>
            <a:noFill/>
          </p:spPr>
          <p:txBody>
            <a:bodyPr wrap="square" rtlCol="0">
              <a:spAutoFit/>
            </a:bodyPr>
            <a:lstStyle/>
            <a:p>
              <a:pPr algn="ctr"/>
              <a:r>
                <a:rPr lang="en-US" sz="1333" b="1" i="1" spc="-133" dirty="0"/>
                <a:t>$70</a:t>
              </a:r>
            </a:p>
          </p:txBody>
        </p:sp>
        <p:sp>
          <p:nvSpPr>
            <p:cNvPr id="18" name="TextBox 17">
              <a:extLst>
                <a:ext uri="{FF2B5EF4-FFF2-40B4-BE49-F238E27FC236}">
                  <a16:creationId xmlns:a16="http://schemas.microsoft.com/office/drawing/2014/main" id="{41C05B6C-BB6B-40A8-9FFB-A3B3A7AF85AA}"/>
                </a:ext>
              </a:extLst>
            </p:cNvPr>
            <p:cNvSpPr txBox="1"/>
            <p:nvPr/>
          </p:nvSpPr>
          <p:spPr>
            <a:xfrm>
              <a:off x="9504159" y="3532634"/>
              <a:ext cx="655479" cy="297454"/>
            </a:xfrm>
            <a:prstGeom prst="rect">
              <a:avLst/>
            </a:prstGeom>
            <a:noFill/>
          </p:spPr>
          <p:txBody>
            <a:bodyPr wrap="square" rtlCol="0">
              <a:spAutoFit/>
            </a:bodyPr>
            <a:lstStyle/>
            <a:p>
              <a:pPr algn="ctr"/>
              <a:r>
                <a:rPr lang="en-US" sz="1333" b="1" i="1" spc="-133" dirty="0"/>
                <a:t>$130</a:t>
              </a:r>
            </a:p>
          </p:txBody>
        </p:sp>
      </p:grpSp>
      <p:pic>
        <p:nvPicPr>
          <p:cNvPr id="3" name="Audio 2">
            <a:hlinkClick r:id="" action="ppaction://media"/>
            <a:extLst>
              <a:ext uri="{FF2B5EF4-FFF2-40B4-BE49-F238E27FC236}">
                <a16:creationId xmlns:a16="http://schemas.microsoft.com/office/drawing/2014/main" id="{27E4A6D6-5F60-4838-9476-F8275E9D459F}"/>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504238" y="4503738"/>
            <a:ext cx="487362" cy="487362"/>
          </a:xfrm>
          <a:prstGeom prst="rect">
            <a:avLst/>
          </a:prstGeom>
        </p:spPr>
      </p:pic>
    </p:spTree>
    <p:custDataLst>
      <p:tags r:id="rId1"/>
    </p:custDataLst>
    <p:extLst>
      <p:ext uri="{BB962C8B-B14F-4D97-AF65-F5344CB8AC3E}">
        <p14:creationId xmlns:p14="http://schemas.microsoft.com/office/powerpoint/2010/main" val="3632035354"/>
      </p:ext>
    </p:extLst>
  </p:cSld>
  <p:clrMapOvr>
    <a:masterClrMapping/>
  </p:clrMapOvr>
  <mc:AlternateContent xmlns:mc="http://schemas.openxmlformats.org/markup-compatibility/2006" xmlns:p14="http://schemas.microsoft.com/office/powerpoint/2010/main">
    <mc:Choice Requires="p14">
      <p:transition spd="slow" p14:dur="2000" advTm="62760"/>
    </mc:Choice>
    <mc:Fallback xmlns="">
      <p:transition spd="slow" advTm="627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5"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42DDD-5BAE-41CC-B2E9-A8D13FCDB503}"/>
              </a:ext>
            </a:extLst>
          </p:cNvPr>
          <p:cNvSpPr>
            <a:spLocks noGrp="1"/>
          </p:cNvSpPr>
          <p:nvPr>
            <p:ph type="title"/>
          </p:nvPr>
        </p:nvSpPr>
        <p:spPr/>
        <p:txBody>
          <a:bodyPr/>
          <a:lstStyle/>
          <a:p>
            <a:endParaRPr lang="en-US" dirty="0"/>
          </a:p>
        </p:txBody>
      </p:sp>
      <p:pic>
        <p:nvPicPr>
          <p:cNvPr id="2050" name="Picture 2" descr="https://upload.wikimedia.org/wikipedia/commons/thumb/f/f9/Comparison_standard_deviations.svg/612px-Comparison_standard_deviations.svg.png">
            <a:extLst>
              <a:ext uri="{FF2B5EF4-FFF2-40B4-BE49-F238E27FC236}">
                <a16:creationId xmlns:a16="http://schemas.microsoft.com/office/drawing/2014/main" id="{DCB67920-C99C-471B-8F6F-D5065C044B78}"/>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007803" y="1225131"/>
            <a:ext cx="4260221" cy="3153399"/>
          </a:xfrm>
          <a:prstGeom prst="rect">
            <a:avLst/>
          </a:prstGeom>
          <a:noFill/>
          <a:ln>
            <a:solidFill>
              <a:schemeClr val="tx2">
                <a:lumMod val="75000"/>
              </a:schemeClr>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657674E5-B97C-4449-AE92-CA3B9EEABAD7}"/>
              </a:ext>
            </a:extLst>
          </p:cNvPr>
          <p:cNvSpPr/>
          <p:nvPr/>
        </p:nvSpPr>
        <p:spPr>
          <a:xfrm>
            <a:off x="4363453" y="4378531"/>
            <a:ext cx="4572000" cy="400110"/>
          </a:xfrm>
          <a:prstGeom prst="rect">
            <a:avLst/>
          </a:prstGeom>
        </p:spPr>
        <p:txBody>
          <a:bodyPr>
            <a:spAutoFit/>
          </a:bodyPr>
          <a:lstStyle/>
          <a:p>
            <a:r>
              <a:rPr lang="en-US" sz="1000" dirty="0"/>
              <a:t>By </a:t>
            </a:r>
            <a:r>
              <a:rPr lang="en-US" sz="1000" dirty="0" err="1"/>
              <a:t>JRBrown</a:t>
            </a:r>
            <a:r>
              <a:rPr lang="en-US" sz="1000" dirty="0"/>
              <a:t> - Own work, Public Domain, https://commons.wikimedia.org/w/index.php?curid=10777712</a:t>
            </a:r>
          </a:p>
        </p:txBody>
      </p:sp>
      <p:sp>
        <p:nvSpPr>
          <p:cNvPr id="5" name="Rectangle 4">
            <a:extLst>
              <a:ext uri="{FF2B5EF4-FFF2-40B4-BE49-F238E27FC236}">
                <a16:creationId xmlns:a16="http://schemas.microsoft.com/office/drawing/2014/main" id="{E576287A-4D9E-48C6-A70E-63DBE57989EC}"/>
              </a:ext>
            </a:extLst>
          </p:cNvPr>
          <p:cNvSpPr/>
          <p:nvPr/>
        </p:nvSpPr>
        <p:spPr>
          <a:xfrm>
            <a:off x="400637" y="1173182"/>
            <a:ext cx="3665621" cy="3693319"/>
          </a:xfrm>
          <a:prstGeom prst="rect">
            <a:avLst/>
          </a:prstGeom>
        </p:spPr>
        <p:txBody>
          <a:bodyPr wrap="square">
            <a:spAutoFit/>
          </a:bodyPr>
          <a:lstStyle/>
          <a:p>
            <a:r>
              <a:rPr lang="en-US" dirty="0">
                <a:solidFill>
                  <a:srgbClr val="222222"/>
                </a:solidFill>
              </a:rPr>
              <a:t>Example of values from two different data sets with the same mean but very different graphs and standard deviations (SD)</a:t>
            </a:r>
          </a:p>
          <a:p>
            <a:endParaRPr lang="en-US" dirty="0">
              <a:solidFill>
                <a:srgbClr val="222222"/>
              </a:solidFill>
            </a:endParaRPr>
          </a:p>
          <a:p>
            <a:r>
              <a:rPr lang="en-US" dirty="0">
                <a:solidFill>
                  <a:srgbClr val="222222"/>
                </a:solidFill>
              </a:rPr>
              <a:t>Red population has mean of 100 and </a:t>
            </a:r>
            <a:r>
              <a:rPr lang="en-US" dirty="0"/>
              <a:t>SD</a:t>
            </a:r>
            <a:r>
              <a:rPr lang="en-US" b="1" dirty="0"/>
              <a:t> </a:t>
            </a:r>
            <a:r>
              <a:rPr lang="en-US" dirty="0"/>
              <a:t>of</a:t>
            </a:r>
            <a:r>
              <a:rPr lang="en-US" dirty="0">
                <a:solidFill>
                  <a:srgbClr val="222222"/>
                </a:solidFill>
              </a:rPr>
              <a:t> 10; </a:t>
            </a:r>
          </a:p>
          <a:p>
            <a:endParaRPr lang="en-US" dirty="0">
              <a:solidFill>
                <a:srgbClr val="222222"/>
              </a:solidFill>
            </a:endParaRPr>
          </a:p>
          <a:p>
            <a:r>
              <a:rPr lang="en-US" dirty="0">
                <a:solidFill>
                  <a:srgbClr val="222222"/>
                </a:solidFill>
              </a:rPr>
              <a:t>Blue population has mean of 100 and SD 50.</a:t>
            </a:r>
          </a:p>
          <a:p>
            <a:endParaRPr lang="en-US" dirty="0">
              <a:solidFill>
                <a:srgbClr val="222222"/>
              </a:solidFill>
            </a:endParaRPr>
          </a:p>
          <a:p>
            <a:r>
              <a:rPr lang="en-US" dirty="0">
                <a:solidFill>
                  <a:srgbClr val="222222"/>
                </a:solidFill>
              </a:rPr>
              <a:t>Larger SD value suggests a larger spread of observed values</a:t>
            </a:r>
            <a:endParaRPr lang="en-US" dirty="0"/>
          </a:p>
        </p:txBody>
      </p:sp>
      <p:pic>
        <p:nvPicPr>
          <p:cNvPr id="3" name="Audio 2">
            <a:hlinkClick r:id="" action="ppaction://media"/>
            <a:extLst>
              <a:ext uri="{FF2B5EF4-FFF2-40B4-BE49-F238E27FC236}">
                <a16:creationId xmlns:a16="http://schemas.microsoft.com/office/drawing/2014/main" id="{62FDA21D-4C3E-4691-9967-06B90A39C2A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4182508269"/>
      </p:ext>
    </p:extLst>
  </p:cSld>
  <p:clrMapOvr>
    <a:masterClrMapping/>
  </p:clrMapOvr>
  <mc:AlternateContent xmlns:mc="http://schemas.openxmlformats.org/markup-compatibility/2006" xmlns:p14="http://schemas.microsoft.com/office/powerpoint/2010/main">
    <mc:Choice Requires="p14">
      <p:transition spd="slow" p14:dur="2000" advTm="35236"/>
    </mc:Choice>
    <mc:Fallback xmlns="">
      <p:transition spd="slow" advTm="352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F36D2DD-7F94-43D8-873D-78EAA5C886C6}"/>
              </a:ext>
            </a:extLst>
          </p:cNvPr>
          <p:cNvSpPr>
            <a:spLocks noGrp="1"/>
          </p:cNvSpPr>
          <p:nvPr>
            <p:ph idx="1"/>
          </p:nvPr>
        </p:nvSpPr>
        <p:spPr>
          <a:xfrm>
            <a:off x="118070" y="692101"/>
            <a:ext cx="3744577" cy="3394472"/>
          </a:xfrm>
        </p:spPr>
        <p:txBody>
          <a:bodyPr>
            <a:normAutofit fontScale="85000" lnSpcReduction="20000"/>
          </a:bodyPr>
          <a:lstStyle/>
          <a:p>
            <a:pPr marL="0" indent="0">
              <a:buNone/>
            </a:pPr>
            <a:r>
              <a:rPr lang="en-US" sz="1800" dirty="0"/>
              <a:t>Comparison of the arithmetic mean, median and mode of two </a:t>
            </a:r>
            <a:r>
              <a:rPr lang="en-US" sz="1800" b="1" dirty="0"/>
              <a:t>skewed</a:t>
            </a:r>
            <a:r>
              <a:rPr lang="en-US" sz="1800" dirty="0"/>
              <a:t> data sets.  </a:t>
            </a:r>
          </a:p>
          <a:p>
            <a:pPr marL="0" indent="0">
              <a:buNone/>
            </a:pPr>
            <a:r>
              <a:rPr lang="en-US" sz="1800" dirty="0"/>
              <a:t>The term “skewed” is used when observed values are </a:t>
            </a:r>
            <a:r>
              <a:rPr lang="en-US" sz="1800" b="1" dirty="0"/>
              <a:t>not</a:t>
            </a:r>
            <a:r>
              <a:rPr lang="en-US" sz="1800" dirty="0"/>
              <a:t> equally distributed around the mean and a graph of the values create a “</a:t>
            </a:r>
            <a:r>
              <a:rPr lang="en-US" sz="1800" b="1" dirty="0"/>
              <a:t>tail</a:t>
            </a:r>
            <a:r>
              <a:rPr lang="en-US" sz="1800" dirty="0"/>
              <a:t>” of data.</a:t>
            </a:r>
          </a:p>
          <a:p>
            <a:pPr marL="0" indent="0">
              <a:buNone/>
            </a:pPr>
            <a:endParaRPr lang="en-US" sz="900" dirty="0"/>
          </a:p>
          <a:p>
            <a:pPr marL="0" indent="0">
              <a:buNone/>
            </a:pPr>
            <a:r>
              <a:rPr lang="en-US" sz="1800" dirty="0"/>
              <a:t>The solid blue curve and solid lines:</a:t>
            </a:r>
          </a:p>
          <a:p>
            <a:pPr marL="0" indent="0">
              <a:buNone/>
            </a:pPr>
            <a:r>
              <a:rPr lang="en-US" sz="1800" dirty="0"/>
              <a:t>   </a:t>
            </a:r>
            <a:r>
              <a:rPr lang="en-US" sz="1500" dirty="0"/>
              <a:t>a low </a:t>
            </a:r>
            <a:r>
              <a:rPr lang="el-GR" sz="1500" b="1" dirty="0"/>
              <a:t>σ </a:t>
            </a:r>
            <a:r>
              <a:rPr lang="en-US" sz="1500" dirty="0"/>
              <a:t>value (0.25) suggests observed values are closer to the mean but is skewed with more values around the mode than on the tails of the graph</a:t>
            </a:r>
          </a:p>
          <a:p>
            <a:pPr marL="0" indent="0">
              <a:buNone/>
            </a:pPr>
            <a:endParaRPr lang="en-US" sz="1800" dirty="0"/>
          </a:p>
          <a:p>
            <a:pPr marL="0" indent="0">
              <a:buNone/>
            </a:pPr>
            <a:r>
              <a:rPr lang="en-US" sz="1800" dirty="0"/>
              <a:t>The dashed purple curve and dashed lines:</a:t>
            </a:r>
          </a:p>
          <a:p>
            <a:pPr marL="0" indent="0">
              <a:buNone/>
            </a:pPr>
            <a:r>
              <a:rPr lang="en-US" sz="1500" dirty="0"/>
              <a:t>   a higher </a:t>
            </a:r>
            <a:r>
              <a:rPr lang="el-GR" sz="1500" b="1" dirty="0"/>
              <a:t>σ</a:t>
            </a:r>
            <a:r>
              <a:rPr lang="en-US" sz="1500" b="1" dirty="0"/>
              <a:t> </a:t>
            </a:r>
            <a:r>
              <a:rPr lang="en-US" sz="1500" dirty="0"/>
              <a:t>value (1) skews the curve to one side where more values occur (mode) and are spread further from the mean</a:t>
            </a:r>
            <a:endParaRPr lang="en-US" sz="1800" dirty="0"/>
          </a:p>
        </p:txBody>
      </p:sp>
      <p:pic>
        <p:nvPicPr>
          <p:cNvPr id="4" name="Picture 3">
            <a:extLst>
              <a:ext uri="{FF2B5EF4-FFF2-40B4-BE49-F238E27FC236}">
                <a16:creationId xmlns:a16="http://schemas.microsoft.com/office/drawing/2014/main" id="{5CDE88FC-7332-4EC1-9E1C-F86BAC1C3CB8}"/>
              </a:ext>
            </a:extLst>
          </p:cNvPr>
          <p:cNvPicPr>
            <a:picLocks noChangeAspect="1"/>
          </p:cNvPicPr>
          <p:nvPr/>
        </p:nvPicPr>
        <p:blipFill>
          <a:blip r:embed="rId4"/>
          <a:stretch>
            <a:fillRect/>
          </a:stretch>
        </p:blipFill>
        <p:spPr>
          <a:xfrm>
            <a:off x="3979269" y="293717"/>
            <a:ext cx="5007868" cy="3792856"/>
          </a:xfrm>
          <a:prstGeom prst="rect">
            <a:avLst/>
          </a:prstGeom>
        </p:spPr>
      </p:pic>
      <p:sp>
        <p:nvSpPr>
          <p:cNvPr id="5" name="Rectangle 4">
            <a:extLst>
              <a:ext uri="{FF2B5EF4-FFF2-40B4-BE49-F238E27FC236}">
                <a16:creationId xmlns:a16="http://schemas.microsoft.com/office/drawing/2014/main" id="{171F1FF4-906D-422F-8AEB-EAEA53BD51C5}"/>
              </a:ext>
            </a:extLst>
          </p:cNvPr>
          <p:cNvSpPr/>
          <p:nvPr/>
        </p:nvSpPr>
        <p:spPr>
          <a:xfrm>
            <a:off x="4879572" y="4264366"/>
            <a:ext cx="4572000" cy="430887"/>
          </a:xfrm>
          <a:prstGeom prst="rect">
            <a:avLst/>
          </a:prstGeom>
        </p:spPr>
        <p:txBody>
          <a:bodyPr>
            <a:spAutoFit/>
          </a:bodyPr>
          <a:lstStyle/>
          <a:p>
            <a:r>
              <a:rPr lang="en-US" sz="1100" dirty="0"/>
              <a:t>By </a:t>
            </a:r>
            <a:r>
              <a:rPr lang="en-US" sz="1100" dirty="0" err="1"/>
              <a:t>Cmglee</a:t>
            </a:r>
            <a:r>
              <a:rPr lang="en-US" sz="1100" dirty="0"/>
              <a:t> - Own work, CC BY-SA 3.0, https://commons.wikimedia.org/w/index.php?curid=15147460</a:t>
            </a:r>
          </a:p>
        </p:txBody>
      </p:sp>
      <p:pic>
        <p:nvPicPr>
          <p:cNvPr id="2" name="Audio 1">
            <a:hlinkClick r:id="" action="ppaction://media"/>
            <a:extLst>
              <a:ext uri="{FF2B5EF4-FFF2-40B4-BE49-F238E27FC236}">
                <a16:creationId xmlns:a16="http://schemas.microsoft.com/office/drawing/2014/main" id="{38317FF3-B5DA-4254-8088-50D1781F2CA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975348771"/>
      </p:ext>
    </p:extLst>
  </p:cSld>
  <p:clrMapOvr>
    <a:masterClrMapping/>
  </p:clrMapOvr>
  <mc:AlternateContent xmlns:mc="http://schemas.openxmlformats.org/markup-compatibility/2006" xmlns:p14="http://schemas.microsoft.com/office/powerpoint/2010/main">
    <mc:Choice Requires="p14">
      <p:transition spd="slow" p14:dur="2000" advTm="50618"/>
    </mc:Choice>
    <mc:Fallback xmlns="">
      <p:transition spd="slow" advTm="506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95AC4-9DD7-4EE3-8613-DD2A8C273213}"/>
              </a:ext>
            </a:extLst>
          </p:cNvPr>
          <p:cNvSpPr>
            <a:spLocks noGrp="1"/>
          </p:cNvSpPr>
          <p:nvPr>
            <p:ph type="title"/>
          </p:nvPr>
        </p:nvSpPr>
        <p:spPr>
          <a:xfrm>
            <a:off x="395056" y="548877"/>
            <a:ext cx="8229600" cy="857250"/>
          </a:xfrm>
        </p:spPr>
        <p:txBody>
          <a:bodyPr>
            <a:normAutofit fontScale="90000"/>
          </a:bodyPr>
          <a:lstStyle/>
          <a:p>
            <a:r>
              <a:rPr lang="en-US" dirty="0"/>
              <a:t>Classification of Numerical Data</a:t>
            </a:r>
            <a:br>
              <a:rPr lang="en-US" dirty="0"/>
            </a:br>
            <a:endParaRPr lang="en-US" dirty="0"/>
          </a:p>
        </p:txBody>
      </p:sp>
      <p:sp>
        <p:nvSpPr>
          <p:cNvPr id="3" name="Content Placeholder 2">
            <a:extLst>
              <a:ext uri="{FF2B5EF4-FFF2-40B4-BE49-F238E27FC236}">
                <a16:creationId xmlns:a16="http://schemas.microsoft.com/office/drawing/2014/main" id="{92A86874-F80F-46BE-A22A-97A0BBB2FAA1}"/>
              </a:ext>
            </a:extLst>
          </p:cNvPr>
          <p:cNvSpPr>
            <a:spLocks noGrp="1"/>
          </p:cNvSpPr>
          <p:nvPr>
            <p:ph idx="1"/>
          </p:nvPr>
        </p:nvSpPr>
        <p:spPr>
          <a:xfrm>
            <a:off x="395056" y="977502"/>
            <a:ext cx="8229600" cy="3394472"/>
          </a:xfrm>
        </p:spPr>
        <p:txBody>
          <a:bodyPr>
            <a:normAutofit fontScale="92500" lnSpcReduction="10000"/>
          </a:bodyPr>
          <a:lstStyle/>
          <a:p>
            <a:r>
              <a:rPr lang="en-US" dirty="0"/>
              <a:t>Numeric values of an analysis can be group or clustered using different methods including:</a:t>
            </a:r>
          </a:p>
          <a:p>
            <a:pPr lvl="1"/>
            <a:r>
              <a:rPr lang="en-US" dirty="0"/>
              <a:t>Quantile – Dividing values into 4 parts</a:t>
            </a:r>
          </a:p>
          <a:p>
            <a:pPr lvl="1"/>
            <a:r>
              <a:rPr lang="en-US" dirty="0"/>
              <a:t>Equal Interval – Dividing values into equal numbers of values per desired number of intervals</a:t>
            </a:r>
          </a:p>
          <a:p>
            <a:pPr lvl="1"/>
            <a:r>
              <a:rPr lang="en-US" dirty="0"/>
              <a:t>Standard Deviation – Dividing Positive or Negative values above and below a median value (-3 to 3 standard deviation categories)</a:t>
            </a:r>
          </a:p>
          <a:p>
            <a:pPr marL="457200" lvl="1" indent="0">
              <a:buNone/>
            </a:pPr>
            <a:endParaRPr lang="en-US" dirty="0"/>
          </a:p>
          <a:p>
            <a:r>
              <a:rPr lang="en-US" dirty="0"/>
              <a:t>Now that we have reviewed some basic statistical operations, let’s look at applying this to visualization (map) of the statistical data geographically!</a:t>
            </a:r>
          </a:p>
        </p:txBody>
      </p:sp>
      <p:pic>
        <p:nvPicPr>
          <p:cNvPr id="4" name="Audio 3">
            <a:hlinkClick r:id="" action="ppaction://media"/>
            <a:extLst>
              <a:ext uri="{FF2B5EF4-FFF2-40B4-BE49-F238E27FC236}">
                <a16:creationId xmlns:a16="http://schemas.microsoft.com/office/drawing/2014/main" id="{B9D8FF66-9DB1-47E0-9724-C8FA8AB1DF2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507143170"/>
      </p:ext>
    </p:extLst>
  </p:cSld>
  <p:clrMapOvr>
    <a:masterClrMapping/>
  </p:clrMapOvr>
  <mc:AlternateContent xmlns:mc="http://schemas.openxmlformats.org/markup-compatibility/2006" xmlns:p14="http://schemas.microsoft.com/office/powerpoint/2010/main">
    <mc:Choice Requires="p14">
      <p:transition spd="slow" p14:dur="2000" advTm="35466"/>
    </mc:Choice>
    <mc:Fallback xmlns="">
      <p:transition spd="slow" advTm="354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73D81-A1E8-4966-BAE9-13C4D736ECAB}"/>
              </a:ext>
            </a:extLst>
          </p:cNvPr>
          <p:cNvSpPr/>
          <p:nvPr/>
        </p:nvSpPr>
        <p:spPr>
          <a:xfrm>
            <a:off x="6948180" y="4733941"/>
            <a:ext cx="2278529" cy="49198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DE4CEAFB-F5F7-4DEA-A304-75329F86A989}"/>
              </a:ext>
            </a:extLst>
          </p:cNvPr>
          <p:cNvPicPr>
            <a:picLocks noChangeAspect="1"/>
          </p:cNvPicPr>
          <p:nvPr/>
        </p:nvPicPr>
        <p:blipFill>
          <a:blip r:embed="rId4"/>
          <a:stretch>
            <a:fillRect/>
          </a:stretch>
        </p:blipFill>
        <p:spPr>
          <a:xfrm>
            <a:off x="7833842" y="4015332"/>
            <a:ext cx="1231725" cy="849276"/>
          </a:xfrm>
          <a:prstGeom prst="rect">
            <a:avLst/>
          </a:prstGeom>
        </p:spPr>
      </p:pic>
      <p:pic>
        <p:nvPicPr>
          <p:cNvPr id="12" name="Picture 11">
            <a:extLst>
              <a:ext uri="{FF2B5EF4-FFF2-40B4-BE49-F238E27FC236}">
                <a16:creationId xmlns:a16="http://schemas.microsoft.com/office/drawing/2014/main" id="{3C7F9996-3F3B-4E10-B2CC-BA557ED04DED}"/>
              </a:ext>
            </a:extLst>
          </p:cNvPr>
          <p:cNvPicPr>
            <a:picLocks noChangeAspect="1"/>
          </p:cNvPicPr>
          <p:nvPr/>
        </p:nvPicPr>
        <p:blipFill>
          <a:blip r:embed="rId5"/>
          <a:stretch>
            <a:fillRect/>
          </a:stretch>
        </p:blipFill>
        <p:spPr>
          <a:xfrm>
            <a:off x="5338649" y="4024121"/>
            <a:ext cx="1254595" cy="977739"/>
          </a:xfrm>
          <a:prstGeom prst="rect">
            <a:avLst/>
          </a:prstGeom>
        </p:spPr>
      </p:pic>
      <p:pic>
        <p:nvPicPr>
          <p:cNvPr id="14" name="Picture 13">
            <a:extLst>
              <a:ext uri="{FF2B5EF4-FFF2-40B4-BE49-F238E27FC236}">
                <a16:creationId xmlns:a16="http://schemas.microsoft.com/office/drawing/2014/main" id="{4D28D53C-662E-45D3-9A9A-BDCAC0CA17F8}"/>
              </a:ext>
            </a:extLst>
          </p:cNvPr>
          <p:cNvPicPr>
            <a:picLocks noChangeAspect="1"/>
          </p:cNvPicPr>
          <p:nvPr/>
        </p:nvPicPr>
        <p:blipFill>
          <a:blip r:embed="rId6"/>
          <a:stretch>
            <a:fillRect/>
          </a:stretch>
        </p:blipFill>
        <p:spPr>
          <a:xfrm>
            <a:off x="3490355" y="4047365"/>
            <a:ext cx="707329" cy="937205"/>
          </a:xfrm>
          <a:prstGeom prst="rect">
            <a:avLst/>
          </a:prstGeom>
        </p:spPr>
      </p:pic>
      <p:pic>
        <p:nvPicPr>
          <p:cNvPr id="17" name="Picture 16">
            <a:extLst>
              <a:ext uri="{FF2B5EF4-FFF2-40B4-BE49-F238E27FC236}">
                <a16:creationId xmlns:a16="http://schemas.microsoft.com/office/drawing/2014/main" id="{D9DDD0AA-E50A-4B33-AD83-18FE0CA7F479}"/>
              </a:ext>
            </a:extLst>
          </p:cNvPr>
          <p:cNvPicPr>
            <a:picLocks noChangeAspect="1"/>
          </p:cNvPicPr>
          <p:nvPr/>
        </p:nvPicPr>
        <p:blipFill>
          <a:blip r:embed="rId7"/>
          <a:stretch>
            <a:fillRect/>
          </a:stretch>
        </p:blipFill>
        <p:spPr>
          <a:xfrm>
            <a:off x="1275226" y="4099592"/>
            <a:ext cx="585551" cy="937205"/>
          </a:xfrm>
          <a:prstGeom prst="rect">
            <a:avLst/>
          </a:prstGeom>
        </p:spPr>
      </p:pic>
      <p:sp>
        <p:nvSpPr>
          <p:cNvPr id="2" name="Title 1">
            <a:extLst>
              <a:ext uri="{FF2B5EF4-FFF2-40B4-BE49-F238E27FC236}">
                <a16:creationId xmlns:a16="http://schemas.microsoft.com/office/drawing/2014/main" id="{6C532F2C-2B50-4D0A-B31A-6C8471A03BE0}"/>
              </a:ext>
            </a:extLst>
          </p:cNvPr>
          <p:cNvSpPr>
            <a:spLocks noGrp="1"/>
          </p:cNvSpPr>
          <p:nvPr>
            <p:ph type="title"/>
          </p:nvPr>
        </p:nvSpPr>
        <p:spPr>
          <a:xfrm>
            <a:off x="493577" y="62340"/>
            <a:ext cx="8229600" cy="857250"/>
          </a:xfrm>
        </p:spPr>
        <p:txBody>
          <a:bodyPr>
            <a:normAutofit fontScale="90000"/>
          </a:bodyPr>
          <a:lstStyle/>
          <a:p>
            <a:r>
              <a:rPr lang="en-US" sz="2800" dirty="0"/>
              <a:t>Looking at the Fabulous Coffee Houses Data Set Geographically</a:t>
            </a:r>
          </a:p>
        </p:txBody>
      </p:sp>
      <p:sp>
        <p:nvSpPr>
          <p:cNvPr id="3" name="Content Placeholder 2">
            <a:extLst>
              <a:ext uri="{FF2B5EF4-FFF2-40B4-BE49-F238E27FC236}">
                <a16:creationId xmlns:a16="http://schemas.microsoft.com/office/drawing/2014/main" id="{205816FD-B6AD-41FB-A4BC-D04EB7257C3F}"/>
              </a:ext>
            </a:extLst>
          </p:cNvPr>
          <p:cNvSpPr>
            <a:spLocks noGrp="1"/>
          </p:cNvSpPr>
          <p:nvPr>
            <p:ph idx="1"/>
          </p:nvPr>
        </p:nvSpPr>
        <p:spPr>
          <a:xfrm>
            <a:off x="420823" y="902884"/>
            <a:ext cx="9084365" cy="3394472"/>
          </a:xfrm>
        </p:spPr>
        <p:txBody>
          <a:bodyPr/>
          <a:lstStyle/>
          <a:p>
            <a:pPr marL="0" indent="0">
              <a:buNone/>
            </a:pPr>
            <a:r>
              <a:rPr lang="en-US" sz="2000" dirty="0"/>
              <a:t>Our Fabulous Coffee Houses data set included values of 8, 5, 4, 3, 7, 6, 9, 5, 8, 7  </a:t>
            </a:r>
          </a:p>
          <a:p>
            <a:r>
              <a:rPr lang="en-US" sz="2000" dirty="0"/>
              <a:t>If each value represents the number of Fabulous Coffee Houses in a county, the data can be visualized using a county polygon. Visualization of different classification schemes can create very different visualization!</a:t>
            </a:r>
          </a:p>
        </p:txBody>
      </p:sp>
      <p:pic>
        <p:nvPicPr>
          <p:cNvPr id="5" name="Picture 4">
            <a:extLst>
              <a:ext uri="{FF2B5EF4-FFF2-40B4-BE49-F238E27FC236}">
                <a16:creationId xmlns:a16="http://schemas.microsoft.com/office/drawing/2014/main" id="{B2D6BAA3-77E3-4F15-B199-CA381A3110EB}"/>
              </a:ext>
            </a:extLst>
          </p:cNvPr>
          <p:cNvPicPr>
            <a:picLocks noChangeAspect="1"/>
          </p:cNvPicPr>
          <p:nvPr/>
        </p:nvPicPr>
        <p:blipFill>
          <a:blip r:embed="rId8"/>
          <a:stretch>
            <a:fillRect/>
          </a:stretch>
        </p:blipFill>
        <p:spPr>
          <a:xfrm>
            <a:off x="6697585" y="2299583"/>
            <a:ext cx="2164896" cy="1887998"/>
          </a:xfrm>
          <a:prstGeom prst="rect">
            <a:avLst/>
          </a:prstGeom>
        </p:spPr>
      </p:pic>
      <p:pic>
        <p:nvPicPr>
          <p:cNvPr id="7" name="Picture 6">
            <a:extLst>
              <a:ext uri="{FF2B5EF4-FFF2-40B4-BE49-F238E27FC236}">
                <a16:creationId xmlns:a16="http://schemas.microsoft.com/office/drawing/2014/main" id="{0A9000B6-990C-43AD-9242-B18201EBD5CF}"/>
              </a:ext>
            </a:extLst>
          </p:cNvPr>
          <p:cNvPicPr>
            <a:picLocks noChangeAspect="1"/>
          </p:cNvPicPr>
          <p:nvPr/>
        </p:nvPicPr>
        <p:blipFill>
          <a:blip r:embed="rId9"/>
          <a:stretch>
            <a:fillRect/>
          </a:stretch>
        </p:blipFill>
        <p:spPr>
          <a:xfrm>
            <a:off x="2349390" y="2279738"/>
            <a:ext cx="2128557" cy="1887998"/>
          </a:xfrm>
          <a:prstGeom prst="rect">
            <a:avLst/>
          </a:prstGeom>
        </p:spPr>
      </p:pic>
      <p:pic>
        <p:nvPicPr>
          <p:cNvPr id="11" name="Picture 10">
            <a:extLst>
              <a:ext uri="{FF2B5EF4-FFF2-40B4-BE49-F238E27FC236}">
                <a16:creationId xmlns:a16="http://schemas.microsoft.com/office/drawing/2014/main" id="{A4035E01-6EFC-4ED4-A1DE-E5D8CE437CF3}"/>
              </a:ext>
            </a:extLst>
          </p:cNvPr>
          <p:cNvPicPr>
            <a:picLocks noChangeAspect="1"/>
          </p:cNvPicPr>
          <p:nvPr/>
        </p:nvPicPr>
        <p:blipFill>
          <a:blip r:embed="rId10"/>
          <a:stretch>
            <a:fillRect/>
          </a:stretch>
        </p:blipFill>
        <p:spPr>
          <a:xfrm>
            <a:off x="4550167" y="2271451"/>
            <a:ext cx="2167161" cy="1905245"/>
          </a:xfrm>
          <a:prstGeom prst="rect">
            <a:avLst/>
          </a:prstGeom>
        </p:spPr>
      </p:pic>
      <p:pic>
        <p:nvPicPr>
          <p:cNvPr id="16" name="Picture 15">
            <a:extLst>
              <a:ext uri="{FF2B5EF4-FFF2-40B4-BE49-F238E27FC236}">
                <a16:creationId xmlns:a16="http://schemas.microsoft.com/office/drawing/2014/main" id="{159B28B2-90A6-454C-B926-FEF3512E2D91}"/>
              </a:ext>
            </a:extLst>
          </p:cNvPr>
          <p:cNvPicPr>
            <a:picLocks noChangeAspect="1"/>
          </p:cNvPicPr>
          <p:nvPr/>
        </p:nvPicPr>
        <p:blipFill>
          <a:blip r:embed="rId11"/>
          <a:stretch>
            <a:fillRect/>
          </a:stretch>
        </p:blipFill>
        <p:spPr>
          <a:xfrm>
            <a:off x="106909" y="2288687"/>
            <a:ext cx="2174003" cy="1898894"/>
          </a:xfrm>
          <a:prstGeom prst="rect">
            <a:avLst/>
          </a:prstGeom>
        </p:spPr>
      </p:pic>
      <p:sp>
        <p:nvSpPr>
          <p:cNvPr id="18" name="TextBox 17">
            <a:extLst>
              <a:ext uri="{FF2B5EF4-FFF2-40B4-BE49-F238E27FC236}">
                <a16:creationId xmlns:a16="http://schemas.microsoft.com/office/drawing/2014/main" id="{9952CEF4-2CE8-4A01-BDCB-5C4F81D03A46}"/>
              </a:ext>
            </a:extLst>
          </p:cNvPr>
          <p:cNvSpPr txBox="1"/>
          <p:nvPr/>
        </p:nvSpPr>
        <p:spPr>
          <a:xfrm>
            <a:off x="140048" y="4390466"/>
            <a:ext cx="1230414" cy="646331"/>
          </a:xfrm>
          <a:prstGeom prst="rect">
            <a:avLst/>
          </a:prstGeom>
          <a:noFill/>
        </p:spPr>
        <p:txBody>
          <a:bodyPr wrap="square" rtlCol="0">
            <a:spAutoFit/>
          </a:bodyPr>
          <a:lstStyle/>
          <a:p>
            <a:r>
              <a:rPr lang="en-US" sz="1200" dirty="0"/>
              <a:t>Random Colors - unclassified</a:t>
            </a:r>
          </a:p>
        </p:txBody>
      </p:sp>
      <p:sp>
        <p:nvSpPr>
          <p:cNvPr id="19" name="TextBox 18">
            <a:extLst>
              <a:ext uri="{FF2B5EF4-FFF2-40B4-BE49-F238E27FC236}">
                <a16:creationId xmlns:a16="http://schemas.microsoft.com/office/drawing/2014/main" id="{148647F3-6B6E-4C83-9EA8-0512D9890449}"/>
              </a:ext>
            </a:extLst>
          </p:cNvPr>
          <p:cNvSpPr txBox="1"/>
          <p:nvPr/>
        </p:nvSpPr>
        <p:spPr>
          <a:xfrm>
            <a:off x="4518423" y="4456716"/>
            <a:ext cx="1230414" cy="461665"/>
          </a:xfrm>
          <a:prstGeom prst="rect">
            <a:avLst/>
          </a:prstGeom>
          <a:noFill/>
        </p:spPr>
        <p:txBody>
          <a:bodyPr wrap="square" rtlCol="0">
            <a:spAutoFit/>
          </a:bodyPr>
          <a:lstStyle/>
          <a:p>
            <a:r>
              <a:rPr lang="en-US" sz="1200" dirty="0"/>
              <a:t>Standard Deviation  </a:t>
            </a:r>
          </a:p>
        </p:txBody>
      </p:sp>
      <p:sp>
        <p:nvSpPr>
          <p:cNvPr id="20" name="TextBox 19">
            <a:extLst>
              <a:ext uri="{FF2B5EF4-FFF2-40B4-BE49-F238E27FC236}">
                <a16:creationId xmlns:a16="http://schemas.microsoft.com/office/drawing/2014/main" id="{D43ED42C-A1BD-41EA-BA6B-77A09B2AA211}"/>
              </a:ext>
            </a:extLst>
          </p:cNvPr>
          <p:cNvSpPr txBox="1"/>
          <p:nvPr/>
        </p:nvSpPr>
        <p:spPr>
          <a:xfrm>
            <a:off x="6717328" y="4210494"/>
            <a:ext cx="1136257" cy="769441"/>
          </a:xfrm>
          <a:prstGeom prst="rect">
            <a:avLst/>
          </a:prstGeom>
          <a:noFill/>
        </p:spPr>
        <p:txBody>
          <a:bodyPr wrap="square" rtlCol="0">
            <a:spAutoFit/>
          </a:bodyPr>
          <a:lstStyle/>
          <a:p>
            <a:r>
              <a:rPr lang="en-US" sz="1100" dirty="0"/>
              <a:t>Standard Deviation</a:t>
            </a:r>
          </a:p>
          <a:p>
            <a:r>
              <a:rPr lang="en-US" sz="1100" dirty="0"/>
              <a:t>Normalized</a:t>
            </a:r>
          </a:p>
          <a:p>
            <a:r>
              <a:rPr lang="en-US" sz="1100" dirty="0"/>
              <a:t>By Area (</a:t>
            </a:r>
            <a:r>
              <a:rPr lang="en-US" sz="1100" dirty="0" err="1"/>
              <a:t>SqMi</a:t>
            </a:r>
            <a:r>
              <a:rPr lang="en-US" sz="1100" dirty="0"/>
              <a:t>)  </a:t>
            </a:r>
          </a:p>
        </p:txBody>
      </p:sp>
      <p:sp>
        <p:nvSpPr>
          <p:cNvPr id="21" name="TextBox 20">
            <a:extLst>
              <a:ext uri="{FF2B5EF4-FFF2-40B4-BE49-F238E27FC236}">
                <a16:creationId xmlns:a16="http://schemas.microsoft.com/office/drawing/2014/main" id="{E9E26FEA-2144-427A-9B23-E47CB6043A3F}"/>
              </a:ext>
            </a:extLst>
          </p:cNvPr>
          <p:cNvSpPr txBox="1"/>
          <p:nvPr/>
        </p:nvSpPr>
        <p:spPr>
          <a:xfrm>
            <a:off x="2291526" y="4272050"/>
            <a:ext cx="1230414" cy="646331"/>
          </a:xfrm>
          <a:prstGeom prst="rect">
            <a:avLst/>
          </a:prstGeom>
          <a:noFill/>
        </p:spPr>
        <p:txBody>
          <a:bodyPr wrap="square" rtlCol="0">
            <a:spAutoFit/>
          </a:bodyPr>
          <a:lstStyle/>
          <a:p>
            <a:r>
              <a:rPr lang="en-US" sz="1200" dirty="0"/>
              <a:t>Simple Color Ramp (Low to High Values)</a:t>
            </a:r>
          </a:p>
        </p:txBody>
      </p:sp>
      <p:sp>
        <p:nvSpPr>
          <p:cNvPr id="6" name="TextBox 5">
            <a:extLst>
              <a:ext uri="{FF2B5EF4-FFF2-40B4-BE49-F238E27FC236}">
                <a16:creationId xmlns:a16="http://schemas.microsoft.com/office/drawing/2014/main" id="{7FE9E65B-4DC8-4C47-A4A6-116FA5C5F95C}"/>
              </a:ext>
            </a:extLst>
          </p:cNvPr>
          <p:cNvSpPr txBox="1"/>
          <p:nvPr/>
        </p:nvSpPr>
        <p:spPr>
          <a:xfrm>
            <a:off x="-1665777" y="3917292"/>
            <a:ext cx="1399406" cy="215444"/>
          </a:xfrm>
          <a:prstGeom prst="rect">
            <a:avLst/>
          </a:prstGeom>
          <a:solidFill>
            <a:schemeClr val="bg1"/>
          </a:solidFill>
        </p:spPr>
        <p:txBody>
          <a:bodyPr wrap="square" rtlCol="0">
            <a:spAutoFit/>
          </a:bodyPr>
          <a:lstStyle/>
          <a:p>
            <a:r>
              <a:rPr lang="en-US" sz="800" dirty="0"/>
              <a:t>Fabulous Coffee Houses</a:t>
            </a:r>
          </a:p>
        </p:txBody>
      </p:sp>
      <p:pic>
        <p:nvPicPr>
          <p:cNvPr id="4" name="Audio 3">
            <a:hlinkClick r:id="" action="ppaction://media"/>
            <a:extLst>
              <a:ext uri="{FF2B5EF4-FFF2-40B4-BE49-F238E27FC236}">
                <a16:creationId xmlns:a16="http://schemas.microsoft.com/office/drawing/2014/main" id="{B406D83F-9044-40E6-9616-8B9058F32B49}"/>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1149593479"/>
      </p:ext>
    </p:extLst>
  </p:cSld>
  <p:clrMapOvr>
    <a:masterClrMapping/>
  </p:clrMapOvr>
  <mc:AlternateContent xmlns:mc="http://schemas.openxmlformats.org/markup-compatibility/2006" xmlns:p14="http://schemas.microsoft.com/office/powerpoint/2010/main">
    <mc:Choice Requires="p14">
      <p:transition spd="slow" p14:dur="2000" advTm="99505"/>
    </mc:Choice>
    <mc:Fallback xmlns="">
      <p:transition spd="slow" advTm="995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B461A6B-FBE8-464D-8244-248447E8B590}"/>
              </a:ext>
            </a:extLst>
          </p:cNvPr>
          <p:cNvSpPr/>
          <p:nvPr/>
        </p:nvSpPr>
        <p:spPr>
          <a:xfrm>
            <a:off x="6591854" y="4565672"/>
            <a:ext cx="2544417" cy="743697"/>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1FE6D8-6DDB-436C-A815-9BC09E059465}"/>
              </a:ext>
            </a:extLst>
          </p:cNvPr>
          <p:cNvSpPr>
            <a:spLocks noGrp="1"/>
          </p:cNvSpPr>
          <p:nvPr>
            <p:ph type="title"/>
          </p:nvPr>
        </p:nvSpPr>
        <p:spPr/>
        <p:txBody>
          <a:bodyPr/>
          <a:lstStyle/>
          <a:p>
            <a:r>
              <a:rPr lang="en-US" dirty="0"/>
              <a:t>Same Data But Different Area Boundary</a:t>
            </a:r>
          </a:p>
        </p:txBody>
      </p:sp>
      <p:sp>
        <p:nvSpPr>
          <p:cNvPr id="3" name="Content Placeholder 2">
            <a:extLst>
              <a:ext uri="{FF2B5EF4-FFF2-40B4-BE49-F238E27FC236}">
                <a16:creationId xmlns:a16="http://schemas.microsoft.com/office/drawing/2014/main" id="{C8B27915-0529-47FD-BADA-C1B79F976AC5}"/>
              </a:ext>
            </a:extLst>
          </p:cNvPr>
          <p:cNvSpPr>
            <a:spLocks noGrp="1"/>
          </p:cNvSpPr>
          <p:nvPr>
            <p:ph idx="1"/>
          </p:nvPr>
        </p:nvSpPr>
        <p:spPr>
          <a:xfrm>
            <a:off x="405417" y="874514"/>
            <a:ext cx="8229600" cy="3394472"/>
          </a:xfrm>
        </p:spPr>
        <p:txBody>
          <a:bodyPr/>
          <a:lstStyle/>
          <a:p>
            <a:r>
              <a:rPr lang="en-US" dirty="0"/>
              <a:t>Modifiable Areal Unit Problem (MAUP)</a:t>
            </a:r>
          </a:p>
          <a:p>
            <a:pPr lvl="1"/>
            <a:r>
              <a:rPr lang="en-US" dirty="0"/>
              <a:t>Can be a source of statistical bias impacting the perceived results and maps</a:t>
            </a:r>
          </a:p>
          <a:p>
            <a:pPr lvl="1"/>
            <a:r>
              <a:rPr lang="en-US" dirty="0"/>
              <a:t>Data can be assigned to small areas (census tracts) to state boundaries affecting the interpretation of the subject and misinterpreting outputs</a:t>
            </a:r>
          </a:p>
          <a:p>
            <a:pPr lvl="1"/>
            <a:r>
              <a:rPr lang="en-US" dirty="0"/>
              <a:t>Are data “raw” numbers or normalized to total population in an area unit?</a:t>
            </a:r>
          </a:p>
          <a:p>
            <a:pPr lvl="1"/>
            <a:r>
              <a:rPr lang="en-US" dirty="0"/>
              <a:t>Color ramp with Darker Red higher population per squire mile for different area units – State, County and Census Tracts.  </a:t>
            </a:r>
          </a:p>
          <a:p>
            <a:pPr lvl="1"/>
            <a:endParaRPr lang="en-US" dirty="0"/>
          </a:p>
        </p:txBody>
      </p:sp>
      <p:sp>
        <p:nvSpPr>
          <p:cNvPr id="9" name="TextBox 8">
            <a:extLst>
              <a:ext uri="{FF2B5EF4-FFF2-40B4-BE49-F238E27FC236}">
                <a16:creationId xmlns:a16="http://schemas.microsoft.com/office/drawing/2014/main" id="{9E43DB11-B71F-4489-B98C-8EF7219BAFA7}"/>
              </a:ext>
            </a:extLst>
          </p:cNvPr>
          <p:cNvSpPr txBox="1"/>
          <p:nvPr/>
        </p:nvSpPr>
        <p:spPr>
          <a:xfrm>
            <a:off x="1173281" y="4715474"/>
            <a:ext cx="1100831" cy="369332"/>
          </a:xfrm>
          <a:prstGeom prst="rect">
            <a:avLst/>
          </a:prstGeom>
          <a:noFill/>
        </p:spPr>
        <p:txBody>
          <a:bodyPr wrap="square" rtlCol="0">
            <a:spAutoFit/>
          </a:bodyPr>
          <a:lstStyle/>
          <a:p>
            <a:r>
              <a:rPr lang="en-US" dirty="0"/>
              <a:t>By State</a:t>
            </a:r>
          </a:p>
        </p:txBody>
      </p:sp>
      <p:sp>
        <p:nvSpPr>
          <p:cNvPr id="10" name="TextBox 9">
            <a:extLst>
              <a:ext uri="{FF2B5EF4-FFF2-40B4-BE49-F238E27FC236}">
                <a16:creationId xmlns:a16="http://schemas.microsoft.com/office/drawing/2014/main" id="{176770D9-725B-4A20-A8A2-2770A262374F}"/>
              </a:ext>
            </a:extLst>
          </p:cNvPr>
          <p:cNvSpPr txBox="1"/>
          <p:nvPr/>
        </p:nvSpPr>
        <p:spPr>
          <a:xfrm>
            <a:off x="3872147" y="4715474"/>
            <a:ext cx="1296139" cy="369332"/>
          </a:xfrm>
          <a:prstGeom prst="rect">
            <a:avLst/>
          </a:prstGeom>
          <a:noFill/>
        </p:spPr>
        <p:txBody>
          <a:bodyPr wrap="square" rtlCol="0">
            <a:spAutoFit/>
          </a:bodyPr>
          <a:lstStyle/>
          <a:p>
            <a:r>
              <a:rPr lang="en-US" dirty="0"/>
              <a:t>By County</a:t>
            </a:r>
          </a:p>
        </p:txBody>
      </p:sp>
      <p:sp>
        <p:nvSpPr>
          <p:cNvPr id="11" name="TextBox 10">
            <a:extLst>
              <a:ext uri="{FF2B5EF4-FFF2-40B4-BE49-F238E27FC236}">
                <a16:creationId xmlns:a16="http://schemas.microsoft.com/office/drawing/2014/main" id="{377222A0-5BE0-4BF7-A3EB-7174B2BA3B22}"/>
              </a:ext>
            </a:extLst>
          </p:cNvPr>
          <p:cNvSpPr txBox="1"/>
          <p:nvPr/>
        </p:nvSpPr>
        <p:spPr>
          <a:xfrm>
            <a:off x="6666584" y="4750334"/>
            <a:ext cx="1968433" cy="369332"/>
          </a:xfrm>
          <a:prstGeom prst="rect">
            <a:avLst/>
          </a:prstGeom>
          <a:noFill/>
        </p:spPr>
        <p:txBody>
          <a:bodyPr wrap="square" rtlCol="0">
            <a:spAutoFit/>
          </a:bodyPr>
          <a:lstStyle/>
          <a:p>
            <a:r>
              <a:rPr lang="en-US" dirty="0"/>
              <a:t>By Census Tract</a:t>
            </a:r>
          </a:p>
        </p:txBody>
      </p:sp>
      <p:pic>
        <p:nvPicPr>
          <p:cNvPr id="12" name="Picture 11">
            <a:extLst>
              <a:ext uri="{FF2B5EF4-FFF2-40B4-BE49-F238E27FC236}">
                <a16:creationId xmlns:a16="http://schemas.microsoft.com/office/drawing/2014/main" id="{BE883E75-FB3F-4645-802B-8C3CB20ECA30}"/>
              </a:ext>
            </a:extLst>
          </p:cNvPr>
          <p:cNvPicPr>
            <a:picLocks noChangeAspect="1"/>
          </p:cNvPicPr>
          <p:nvPr/>
        </p:nvPicPr>
        <p:blipFill>
          <a:blip r:embed="rId4"/>
          <a:stretch>
            <a:fillRect/>
          </a:stretch>
        </p:blipFill>
        <p:spPr>
          <a:xfrm>
            <a:off x="127610" y="3214173"/>
            <a:ext cx="2763078" cy="1524695"/>
          </a:xfrm>
          <a:prstGeom prst="rect">
            <a:avLst/>
          </a:prstGeom>
        </p:spPr>
      </p:pic>
      <p:pic>
        <p:nvPicPr>
          <p:cNvPr id="13" name="Content Placeholder 4">
            <a:extLst>
              <a:ext uri="{FF2B5EF4-FFF2-40B4-BE49-F238E27FC236}">
                <a16:creationId xmlns:a16="http://schemas.microsoft.com/office/drawing/2014/main" id="{9FD93E8F-7FA7-4D19-A229-52437497CE98}"/>
              </a:ext>
            </a:extLst>
          </p:cNvPr>
          <p:cNvPicPr>
            <a:picLocks noChangeAspect="1"/>
          </p:cNvPicPr>
          <p:nvPr/>
        </p:nvPicPr>
        <p:blipFill>
          <a:blip r:embed="rId5"/>
          <a:stretch>
            <a:fillRect/>
          </a:stretch>
        </p:blipFill>
        <p:spPr>
          <a:xfrm>
            <a:off x="3124967" y="3214172"/>
            <a:ext cx="2850311" cy="1524695"/>
          </a:xfrm>
          <a:prstGeom prst="rect">
            <a:avLst/>
          </a:prstGeom>
        </p:spPr>
      </p:pic>
      <p:pic>
        <p:nvPicPr>
          <p:cNvPr id="14" name="Picture 13">
            <a:extLst>
              <a:ext uri="{FF2B5EF4-FFF2-40B4-BE49-F238E27FC236}">
                <a16:creationId xmlns:a16="http://schemas.microsoft.com/office/drawing/2014/main" id="{B6003CD0-8C70-4A67-A0B9-8539A21084CC}"/>
              </a:ext>
            </a:extLst>
          </p:cNvPr>
          <p:cNvPicPr>
            <a:picLocks noChangeAspect="1"/>
          </p:cNvPicPr>
          <p:nvPr/>
        </p:nvPicPr>
        <p:blipFill>
          <a:blip r:embed="rId6"/>
          <a:stretch>
            <a:fillRect/>
          </a:stretch>
        </p:blipFill>
        <p:spPr>
          <a:xfrm>
            <a:off x="6149745" y="3224812"/>
            <a:ext cx="2910700" cy="1541145"/>
          </a:xfrm>
          <a:prstGeom prst="rect">
            <a:avLst/>
          </a:prstGeom>
        </p:spPr>
      </p:pic>
      <p:pic>
        <p:nvPicPr>
          <p:cNvPr id="4" name="Audio 3">
            <a:hlinkClick r:id="" action="ppaction://media"/>
            <a:extLst>
              <a:ext uri="{FF2B5EF4-FFF2-40B4-BE49-F238E27FC236}">
                <a16:creationId xmlns:a16="http://schemas.microsoft.com/office/drawing/2014/main" id="{E06D6ADB-C8A9-4A25-9AC2-32D25F8FC64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1256926568"/>
      </p:ext>
    </p:extLst>
  </p:cSld>
  <p:clrMapOvr>
    <a:masterClrMapping/>
  </p:clrMapOvr>
  <mc:AlternateContent xmlns:mc="http://schemas.openxmlformats.org/markup-compatibility/2006" xmlns:p14="http://schemas.microsoft.com/office/powerpoint/2010/main">
    <mc:Choice Requires="p14">
      <p:transition spd="slow" p14:dur="2000" advTm="54145"/>
    </mc:Choice>
    <mc:Fallback xmlns="">
      <p:transition spd="slow" advTm="541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40B9FA-B0E9-4DB6-8DE1-E6F575A78A77}"/>
              </a:ext>
            </a:extLst>
          </p:cNvPr>
          <p:cNvSpPr>
            <a:spLocks noGrp="1"/>
          </p:cNvSpPr>
          <p:nvPr>
            <p:ph idx="1"/>
          </p:nvPr>
        </p:nvSpPr>
        <p:spPr/>
        <p:txBody>
          <a:bodyPr>
            <a:normAutofit/>
          </a:bodyPr>
          <a:lstStyle/>
          <a:p>
            <a:pPr marL="0" indent="0">
              <a:buNone/>
            </a:pPr>
            <a:r>
              <a:rPr lang="en-US" dirty="0"/>
              <a:t>This is the end of Concept Module Part 1 for a </a:t>
            </a:r>
            <a:r>
              <a:rPr lang="en-US" b="1" dirty="0">
                <a:solidFill>
                  <a:srgbClr val="C00000"/>
                </a:solidFill>
              </a:rPr>
              <a:t>review</a:t>
            </a:r>
            <a:r>
              <a:rPr lang="en-US" dirty="0"/>
              <a:t> of Basic Statistics for Geospatial Technology – see links on the slides for more information about the topics.</a:t>
            </a:r>
          </a:p>
          <a:p>
            <a:endParaRPr lang="en-US" dirty="0"/>
          </a:p>
          <a:p>
            <a:r>
              <a:rPr lang="en-US" dirty="0"/>
              <a:t>Please continue on to GeoTech Center Concept Module Part 2 for </a:t>
            </a:r>
            <a:r>
              <a:rPr lang="en-US" b="1" dirty="0">
                <a:solidFill>
                  <a:srgbClr val="C00000"/>
                </a:solidFill>
              </a:rPr>
              <a:t>review</a:t>
            </a:r>
            <a:r>
              <a:rPr lang="en-US" dirty="0">
                <a:solidFill>
                  <a:srgbClr val="C00000"/>
                </a:solidFill>
              </a:rPr>
              <a:t> </a:t>
            </a:r>
            <a:r>
              <a:rPr lang="en-US" dirty="0"/>
              <a:t>of additional topics on Advanced Geospatial  Statistics for Geospatial Technology</a:t>
            </a:r>
          </a:p>
        </p:txBody>
      </p:sp>
      <p:sp>
        <p:nvSpPr>
          <p:cNvPr id="5" name="Title 4">
            <a:extLst>
              <a:ext uri="{FF2B5EF4-FFF2-40B4-BE49-F238E27FC236}">
                <a16:creationId xmlns:a16="http://schemas.microsoft.com/office/drawing/2014/main" id="{6BF2F971-AD33-451D-AC84-739DF62BC4D3}"/>
              </a:ext>
            </a:extLst>
          </p:cNvPr>
          <p:cNvSpPr>
            <a:spLocks noGrp="1"/>
          </p:cNvSpPr>
          <p:nvPr>
            <p:ph type="title"/>
          </p:nvPr>
        </p:nvSpPr>
        <p:spPr/>
        <p:txBody>
          <a:bodyPr/>
          <a:lstStyle/>
          <a:p>
            <a:endParaRPr lang="en-US"/>
          </a:p>
        </p:txBody>
      </p:sp>
      <p:pic>
        <p:nvPicPr>
          <p:cNvPr id="2" name="Audio 1">
            <a:hlinkClick r:id="" action="ppaction://media"/>
            <a:extLst>
              <a:ext uri="{FF2B5EF4-FFF2-40B4-BE49-F238E27FC236}">
                <a16:creationId xmlns:a16="http://schemas.microsoft.com/office/drawing/2014/main" id="{A652E452-EA36-409C-B300-C96F139B3F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3338375421"/>
      </p:ext>
    </p:extLst>
  </p:cSld>
  <p:clrMapOvr>
    <a:masterClrMapping/>
  </p:clrMapOvr>
  <mc:AlternateContent xmlns:mc="http://schemas.openxmlformats.org/markup-compatibility/2006" xmlns:p14="http://schemas.microsoft.com/office/powerpoint/2010/main">
    <mc:Choice Requires="p14">
      <p:transition spd="slow" p14:dur="2000" advTm="18083"/>
    </mc:Choice>
    <mc:Fallback xmlns="">
      <p:transition spd="slow" advTm="180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066" y="2501002"/>
            <a:ext cx="8265380" cy="664863"/>
          </a:xfrm>
        </p:spPr>
        <p:txBody>
          <a:bodyPr>
            <a:noAutofit/>
          </a:bodyPr>
          <a:lstStyle/>
          <a:p>
            <a:r>
              <a:rPr lang="en-US" sz="1600" dirty="0"/>
              <a:t>See GeoTech Center website (geotechcenter.org) for additional Concept Modules and to take a Quiz on this Concept Module topic to earn a Micro Certificate Badge.</a:t>
            </a:r>
            <a:br>
              <a:rPr lang="en-US" sz="1600" dirty="0"/>
            </a:br>
            <a:br>
              <a:rPr lang="en-US" sz="1600" dirty="0"/>
            </a:br>
            <a:r>
              <a:rPr lang="en-US" sz="1600" dirty="0"/>
              <a:t>If you need more detailed help, you will find other resources on the GeoTech Center website including Model Courses on topics needed by the geospatial technology workforce.</a:t>
            </a:r>
            <a:br>
              <a:rPr lang="en-US" sz="1600" dirty="0"/>
            </a:br>
            <a:br>
              <a:rPr lang="en-US" sz="1600" dirty="0"/>
            </a:br>
            <a:r>
              <a:rPr lang="en-US" sz="1600" dirty="0"/>
              <a:t>This Module Is Licensed Under Creative Commons</a:t>
            </a:r>
            <a:br>
              <a:rPr lang="en-US" sz="1600" dirty="0"/>
            </a:br>
            <a:br>
              <a:rPr lang="en-US" sz="1600" dirty="0"/>
            </a:br>
            <a:br>
              <a:rPr lang="en-US" sz="1600" dirty="0"/>
            </a:br>
            <a:br>
              <a:rPr lang="en-US" sz="1600" dirty="0"/>
            </a:br>
            <a:br>
              <a:rPr lang="en-US" sz="1600" dirty="0"/>
            </a:br>
            <a:r>
              <a:rPr lang="en-US" sz="1600" dirty="0"/>
              <a:t>By: GeoTech Center geotechcenter.org</a:t>
            </a:r>
            <a:br>
              <a:rPr lang="en-US" sz="1600" dirty="0"/>
            </a:br>
            <a:r>
              <a:rPr lang="en-US" sz="1600" dirty="0"/>
              <a:t>Note: some content is a derivative of other CC authors</a:t>
            </a:r>
            <a:br>
              <a:rPr lang="en-US" sz="2400" dirty="0"/>
            </a:br>
            <a:br>
              <a:rPr lang="en-US" sz="2400" dirty="0"/>
            </a:br>
            <a:br>
              <a:rPr lang="en-US" sz="2400" dirty="0"/>
            </a:br>
            <a:endParaRPr lang="en-US" sz="2400" dirty="0"/>
          </a:p>
        </p:txBody>
      </p:sp>
      <p:sp>
        <p:nvSpPr>
          <p:cNvPr id="3" name="Content Placeholder 2"/>
          <p:cNvSpPr>
            <a:spLocks noGrp="1"/>
          </p:cNvSpPr>
          <p:nvPr>
            <p:ph idx="1"/>
          </p:nvPr>
        </p:nvSpPr>
        <p:spPr>
          <a:xfrm>
            <a:off x="339066" y="3939375"/>
            <a:ext cx="8229600" cy="1475463"/>
          </a:xfrm>
        </p:spPr>
        <p:txBody>
          <a:bodyPr>
            <a:normAutofit fontScale="25000" lnSpcReduction="20000"/>
          </a:bodyPr>
          <a:lstStyle/>
          <a:p>
            <a:pPr>
              <a:buNone/>
            </a:pPr>
            <a:endParaRPr lang="en-US" dirty="0"/>
          </a:p>
          <a:p>
            <a:pPr marL="0">
              <a:lnSpc>
                <a:spcPct val="110000"/>
              </a:lnSpc>
              <a:spcBef>
                <a:spcPts val="0"/>
              </a:spcBef>
              <a:buNone/>
            </a:pPr>
            <a:r>
              <a:rPr lang="en-US" sz="4000" dirty="0"/>
              <a:t>Ann Johnson</a:t>
            </a:r>
          </a:p>
          <a:p>
            <a:pPr marL="0">
              <a:lnSpc>
                <a:spcPct val="110000"/>
              </a:lnSpc>
              <a:spcBef>
                <a:spcPts val="0"/>
              </a:spcBef>
              <a:buNone/>
            </a:pPr>
            <a:r>
              <a:rPr lang="en-US" sz="4000" dirty="0"/>
              <a:t>GeoTech Center</a:t>
            </a:r>
          </a:p>
          <a:p>
            <a:pPr marL="0">
              <a:lnSpc>
                <a:spcPct val="110000"/>
              </a:lnSpc>
              <a:spcBef>
                <a:spcPts val="0"/>
              </a:spcBef>
              <a:buNone/>
            </a:pPr>
            <a:r>
              <a:rPr lang="en-US" sz="4000" dirty="0"/>
              <a:t>Co-PI, Associate Director</a:t>
            </a:r>
          </a:p>
          <a:p>
            <a:pPr marL="0">
              <a:lnSpc>
                <a:spcPct val="110000"/>
              </a:lnSpc>
              <a:spcBef>
                <a:spcPts val="0"/>
              </a:spcBef>
              <a:buNone/>
            </a:pPr>
            <a:r>
              <a:rPr lang="en-US" sz="4000" dirty="0">
                <a:hlinkClick r:id="rId4"/>
              </a:rPr>
              <a:t>ann@baremt.com</a:t>
            </a:r>
            <a:endParaRPr lang="en-US" sz="4000" dirty="0"/>
          </a:p>
          <a:p>
            <a:pPr>
              <a:buNone/>
            </a:pPr>
            <a:endParaRPr lang="en-US" dirty="0"/>
          </a:p>
          <a:p>
            <a:pPr>
              <a:buNone/>
            </a:pPr>
            <a:endParaRPr lang="en-US" sz="5600" dirty="0"/>
          </a:p>
          <a:p>
            <a:pPr>
              <a:buNone/>
            </a:pPr>
            <a:r>
              <a:rPr lang="en-US" sz="5600" dirty="0"/>
              <a:t>11-13-2019 V9</a:t>
            </a:r>
          </a:p>
        </p:txBody>
      </p:sp>
      <p:pic>
        <p:nvPicPr>
          <p:cNvPr id="1026" name="Picture 2" descr="By bw.png">
            <a:extLst>
              <a:ext uri="{FF2B5EF4-FFF2-40B4-BE49-F238E27FC236}">
                <a16:creationId xmlns:a16="http://schemas.microsoft.com/office/drawing/2014/main" id="{E50805AD-457C-41BC-8A18-A0AF2651695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68918" y="2571750"/>
            <a:ext cx="1010287" cy="681944"/>
          </a:xfrm>
          <a:prstGeom prst="rect">
            <a:avLst/>
          </a:prstGeom>
          <a:noFill/>
          <a:extLst>
            <a:ext uri="{909E8E84-426E-40DD-AFC4-6F175D3DCCD1}">
              <a14:hiddenFill xmlns:a14="http://schemas.microsoft.com/office/drawing/2010/main">
                <a:solidFill>
                  <a:srgbClr val="FFFFFF"/>
                </a:solidFill>
              </a14:hiddenFill>
            </a:ext>
          </a:extLst>
        </p:spPr>
      </p:pic>
      <p:pic>
        <p:nvPicPr>
          <p:cNvPr id="4" name="Audio 3">
            <a:hlinkClick r:id="" action="ppaction://media"/>
            <a:extLst>
              <a:ext uri="{FF2B5EF4-FFF2-40B4-BE49-F238E27FC236}">
                <a16:creationId xmlns:a16="http://schemas.microsoft.com/office/drawing/2014/main" id="{F8F27BCF-4443-49A2-8C33-3B9266FB27E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3824841132"/>
      </p:ext>
    </p:extLst>
  </p:cSld>
  <p:clrMapOvr>
    <a:masterClrMapping/>
  </p:clrMapOvr>
  <mc:AlternateContent xmlns:mc="http://schemas.openxmlformats.org/markup-compatibility/2006" xmlns:p14="http://schemas.microsoft.com/office/powerpoint/2010/main">
    <mc:Choice Requires="p14">
      <p:transition spd="slow" p14:dur="2000" advTm="12361"/>
    </mc:Choice>
    <mc:Fallback xmlns="">
      <p:transition spd="slow" advTm="123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319F6E-CA39-4030-9DFD-65D638D32BD1}"/>
              </a:ext>
            </a:extLst>
          </p:cNvPr>
          <p:cNvSpPr>
            <a:spLocks noGrp="1"/>
          </p:cNvSpPr>
          <p:nvPr>
            <p:ph type="title"/>
          </p:nvPr>
        </p:nvSpPr>
        <p:spPr/>
        <p:txBody>
          <a:bodyPr/>
          <a:lstStyle/>
          <a:p>
            <a:r>
              <a:rPr lang="en-US" dirty="0"/>
              <a:t>This Statistics Concept Module will:</a:t>
            </a:r>
          </a:p>
        </p:txBody>
      </p:sp>
      <p:sp>
        <p:nvSpPr>
          <p:cNvPr id="3" name="Content Placeholder 2">
            <a:extLst>
              <a:ext uri="{FF2B5EF4-FFF2-40B4-BE49-F238E27FC236}">
                <a16:creationId xmlns:a16="http://schemas.microsoft.com/office/drawing/2014/main" id="{84DFB8C0-52DE-4C6F-9179-CF6229761888}"/>
              </a:ext>
            </a:extLst>
          </p:cNvPr>
          <p:cNvSpPr>
            <a:spLocks noGrp="1"/>
          </p:cNvSpPr>
          <p:nvPr>
            <p:ph idx="1"/>
          </p:nvPr>
        </p:nvSpPr>
        <p:spPr/>
        <p:txBody>
          <a:bodyPr>
            <a:normAutofit/>
          </a:bodyPr>
          <a:lstStyle/>
          <a:p>
            <a:r>
              <a:rPr lang="en-US" dirty="0"/>
              <a:t>Define and compare the words </a:t>
            </a:r>
            <a:r>
              <a:rPr lang="en-US" b="1" dirty="0"/>
              <a:t>Statistics </a:t>
            </a:r>
            <a:r>
              <a:rPr lang="en-US" dirty="0"/>
              <a:t>and </a:t>
            </a:r>
            <a:r>
              <a:rPr lang="en-US" b="1" dirty="0" err="1"/>
              <a:t>Geostatistics</a:t>
            </a:r>
            <a:endParaRPr lang="en-US" b="1" dirty="0"/>
          </a:p>
          <a:p>
            <a:r>
              <a:rPr lang="en-US" b="1" dirty="0">
                <a:solidFill>
                  <a:srgbClr val="C00000"/>
                </a:solidFill>
              </a:rPr>
              <a:t>Review</a:t>
            </a:r>
            <a:r>
              <a:rPr lang="en-US" dirty="0"/>
              <a:t> key terms and some important concepts</a:t>
            </a:r>
          </a:p>
          <a:p>
            <a:pPr lvl="1"/>
            <a:r>
              <a:rPr lang="en-US" dirty="0"/>
              <a:t>Descriptive and Summary Statistics</a:t>
            </a:r>
          </a:p>
          <a:p>
            <a:pPr lvl="1"/>
            <a:r>
              <a:rPr lang="en-US" dirty="0"/>
              <a:t>Investigate Standard Deviation</a:t>
            </a:r>
          </a:p>
          <a:p>
            <a:pPr lvl="1"/>
            <a:r>
              <a:rPr lang="en-US" dirty="0"/>
              <a:t>Variance </a:t>
            </a:r>
          </a:p>
          <a:p>
            <a:pPr lvl="1"/>
            <a:r>
              <a:rPr lang="en-US" dirty="0"/>
              <a:t>Correlation Coefficient</a:t>
            </a:r>
          </a:p>
          <a:p>
            <a:pPr lvl="1"/>
            <a:r>
              <a:rPr lang="en-US" dirty="0"/>
              <a:t>Normal Distribution – Bell Curve, Skewness</a:t>
            </a:r>
          </a:p>
          <a:p>
            <a:r>
              <a:rPr lang="en-US" dirty="0"/>
              <a:t>Review how classification of data and visual presentation methods can influence interpretation of the same data </a:t>
            </a:r>
          </a:p>
        </p:txBody>
      </p:sp>
      <p:pic>
        <p:nvPicPr>
          <p:cNvPr id="6" name="Audio 5">
            <a:hlinkClick r:id="" action="ppaction://media"/>
            <a:extLst>
              <a:ext uri="{FF2B5EF4-FFF2-40B4-BE49-F238E27FC236}">
                <a16:creationId xmlns:a16="http://schemas.microsoft.com/office/drawing/2014/main" id="{C49100BC-E85F-4C37-8FAC-2848731EEB8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2300729384"/>
      </p:ext>
    </p:extLst>
  </p:cSld>
  <p:clrMapOvr>
    <a:masterClrMapping/>
  </p:clrMapOvr>
  <mc:AlternateContent xmlns:mc="http://schemas.openxmlformats.org/markup-compatibility/2006" xmlns:p14="http://schemas.microsoft.com/office/powerpoint/2010/main">
    <mc:Choice Requires="p14">
      <p:transition spd="slow" p14:dur="2000" advTm="36245"/>
    </mc:Choice>
    <mc:Fallback xmlns="">
      <p:transition spd="slow" advTm="362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79341-CD9C-4E0C-88E9-B1C825ECB3B4}"/>
              </a:ext>
            </a:extLst>
          </p:cNvPr>
          <p:cNvSpPr>
            <a:spLocks noGrp="1"/>
          </p:cNvSpPr>
          <p:nvPr>
            <p:ph type="title"/>
          </p:nvPr>
        </p:nvSpPr>
        <p:spPr>
          <a:xfrm>
            <a:off x="-976394" y="302217"/>
            <a:ext cx="10779072" cy="857250"/>
          </a:xfrm>
        </p:spPr>
        <p:txBody>
          <a:bodyPr>
            <a:normAutofit fontScale="90000"/>
          </a:bodyPr>
          <a:lstStyle/>
          <a:p>
            <a:r>
              <a:rPr lang="en-US" sz="4000" dirty="0"/>
              <a:t>Statistics Definition </a:t>
            </a:r>
            <a:br>
              <a:rPr lang="en-US" dirty="0"/>
            </a:br>
            <a:endParaRPr lang="en-US" sz="2700" dirty="0"/>
          </a:p>
        </p:txBody>
      </p:sp>
      <p:sp>
        <p:nvSpPr>
          <p:cNvPr id="3" name="Content Placeholder 2">
            <a:extLst>
              <a:ext uri="{FF2B5EF4-FFF2-40B4-BE49-F238E27FC236}">
                <a16:creationId xmlns:a16="http://schemas.microsoft.com/office/drawing/2014/main" id="{0D822332-41E6-4107-8471-AED8BE362A3A}"/>
              </a:ext>
            </a:extLst>
          </p:cNvPr>
          <p:cNvSpPr>
            <a:spLocks noGrp="1"/>
          </p:cNvSpPr>
          <p:nvPr>
            <p:ph idx="1"/>
          </p:nvPr>
        </p:nvSpPr>
        <p:spPr>
          <a:xfrm>
            <a:off x="388823" y="874514"/>
            <a:ext cx="8260372" cy="3394472"/>
          </a:xfrm>
        </p:spPr>
        <p:txBody>
          <a:bodyPr>
            <a:normAutofit/>
          </a:bodyPr>
          <a:lstStyle/>
          <a:p>
            <a:pPr marL="0" indent="0">
              <a:buNone/>
            </a:pPr>
            <a:r>
              <a:rPr lang="en-US" sz="2000" b="1" dirty="0"/>
              <a:t>Statistics</a:t>
            </a:r>
            <a:r>
              <a:rPr lang="en-US" sz="2000" dirty="0"/>
              <a:t> is defined in the online Merriam-Webster* as: </a:t>
            </a:r>
          </a:p>
          <a:p>
            <a:pPr marL="0" indent="0">
              <a:buNone/>
            </a:pPr>
            <a:r>
              <a:rPr lang="en-US" sz="2000" dirty="0"/>
              <a:t>	a branch of mathematics dealing with the collection, analysis,</a:t>
            </a:r>
          </a:p>
          <a:p>
            <a:pPr marL="0" indent="0">
              <a:buNone/>
            </a:pPr>
            <a:r>
              <a:rPr lang="en-US" sz="2000" dirty="0"/>
              <a:t>	interpretation and presentation of masses of numerical data </a:t>
            </a:r>
          </a:p>
          <a:p>
            <a:pPr marL="0" indent="0">
              <a:buNone/>
            </a:pPr>
            <a:endParaRPr lang="en-US" sz="800" dirty="0"/>
          </a:p>
          <a:p>
            <a:pPr marL="0" indent="0">
              <a:buNone/>
            </a:pPr>
            <a:r>
              <a:rPr lang="en-US" sz="2000" b="1" dirty="0"/>
              <a:t>Spatial or Geospatial Statistics </a:t>
            </a:r>
            <a:r>
              <a:rPr lang="en-US" sz="2000" dirty="0"/>
              <a:t>includes a spatial or location component. A Definition from Esri** is:	</a:t>
            </a:r>
          </a:p>
          <a:p>
            <a:pPr marL="0" indent="0">
              <a:buNone/>
            </a:pPr>
            <a:r>
              <a:rPr lang="en-US" sz="2000" dirty="0"/>
              <a:t>	The field of study concerning statistical methods that use space and 	spatial relationships (such as distance, area, volume, length, height, 	orientation, centrality and/or other spatial characteristics of data) 	directly in their mathematical computations.</a:t>
            </a:r>
          </a:p>
        </p:txBody>
      </p:sp>
      <p:sp>
        <p:nvSpPr>
          <p:cNvPr id="4" name="Rectangle 3">
            <a:extLst>
              <a:ext uri="{FF2B5EF4-FFF2-40B4-BE49-F238E27FC236}">
                <a16:creationId xmlns:a16="http://schemas.microsoft.com/office/drawing/2014/main" id="{F8C64FDD-E4CC-4D29-A75F-1FDC58BB8074}"/>
              </a:ext>
            </a:extLst>
          </p:cNvPr>
          <p:cNvSpPr/>
          <p:nvPr/>
        </p:nvSpPr>
        <p:spPr>
          <a:xfrm>
            <a:off x="86711" y="4354624"/>
            <a:ext cx="5887453" cy="369332"/>
          </a:xfrm>
          <a:prstGeom prst="rect">
            <a:avLst/>
          </a:prstGeom>
        </p:spPr>
        <p:txBody>
          <a:bodyPr wrap="square">
            <a:spAutoFit/>
          </a:bodyPr>
          <a:lstStyle/>
          <a:p>
            <a:r>
              <a:rPr lang="en-US" sz="900" dirty="0"/>
              <a:t>*https://www.merriam-webster.com/dictionary/statistics. Retrieved 1-2-2018.</a:t>
            </a:r>
          </a:p>
          <a:p>
            <a:r>
              <a:rPr lang="en-US" sz="900" dirty="0"/>
              <a:t> </a:t>
            </a:r>
          </a:p>
        </p:txBody>
      </p:sp>
      <p:sp>
        <p:nvSpPr>
          <p:cNvPr id="6" name="Rectangle 5">
            <a:extLst>
              <a:ext uri="{FF2B5EF4-FFF2-40B4-BE49-F238E27FC236}">
                <a16:creationId xmlns:a16="http://schemas.microsoft.com/office/drawing/2014/main" id="{EF76EB09-030F-4DA8-A3F7-B3D911FB25B8}"/>
              </a:ext>
            </a:extLst>
          </p:cNvPr>
          <p:cNvSpPr/>
          <p:nvPr/>
        </p:nvSpPr>
        <p:spPr>
          <a:xfrm>
            <a:off x="86711" y="4503738"/>
            <a:ext cx="6865882" cy="523220"/>
          </a:xfrm>
          <a:prstGeom prst="rect">
            <a:avLst/>
          </a:prstGeom>
        </p:spPr>
        <p:txBody>
          <a:bodyPr wrap="square">
            <a:spAutoFit/>
          </a:bodyPr>
          <a:lstStyle/>
          <a:p>
            <a:r>
              <a:rPr lang="en-US" sz="1000" dirty="0"/>
              <a:t>**https://support.esri.com/en/other-resources/gis-dictionary/term/spatial%20statistics. Retrieved 5-1-2018</a:t>
            </a:r>
          </a:p>
          <a:p>
            <a:endParaRPr lang="en-US" dirty="0"/>
          </a:p>
        </p:txBody>
      </p:sp>
      <p:pic>
        <p:nvPicPr>
          <p:cNvPr id="7" name="Audio 6">
            <a:hlinkClick r:id="" action="ppaction://media"/>
            <a:extLst>
              <a:ext uri="{FF2B5EF4-FFF2-40B4-BE49-F238E27FC236}">
                <a16:creationId xmlns:a16="http://schemas.microsoft.com/office/drawing/2014/main" id="{3B70A0F5-22C5-49A5-9AD6-93B55CB0CF8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1725368151"/>
      </p:ext>
    </p:extLst>
  </p:cSld>
  <p:clrMapOvr>
    <a:masterClrMapping/>
  </p:clrMapOvr>
  <mc:AlternateContent xmlns:mc="http://schemas.openxmlformats.org/markup-compatibility/2006" xmlns:p14="http://schemas.microsoft.com/office/powerpoint/2010/main">
    <mc:Choice Requires="p14">
      <p:transition spd="slow" p14:dur="2000" advTm="36913"/>
    </mc:Choice>
    <mc:Fallback xmlns="">
      <p:transition spd="slow" advTm="369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047D6-1325-454D-8460-8C7CCA8FC392}"/>
              </a:ext>
            </a:extLst>
          </p:cNvPr>
          <p:cNvSpPr>
            <a:spLocks noGrp="1"/>
          </p:cNvSpPr>
          <p:nvPr>
            <p:ph type="title"/>
          </p:nvPr>
        </p:nvSpPr>
        <p:spPr>
          <a:xfrm>
            <a:off x="457200" y="0"/>
            <a:ext cx="8229600" cy="857250"/>
          </a:xfrm>
        </p:spPr>
        <p:txBody>
          <a:bodyPr/>
          <a:lstStyle/>
          <a:p>
            <a:r>
              <a:rPr lang="en-US" dirty="0"/>
              <a:t>Some Common Statistical Terms</a:t>
            </a:r>
          </a:p>
        </p:txBody>
      </p:sp>
      <p:sp>
        <p:nvSpPr>
          <p:cNvPr id="3" name="Content Placeholder 2">
            <a:extLst>
              <a:ext uri="{FF2B5EF4-FFF2-40B4-BE49-F238E27FC236}">
                <a16:creationId xmlns:a16="http://schemas.microsoft.com/office/drawing/2014/main" id="{1E849BA3-25BA-4AC8-83BD-66CA624F4353}"/>
              </a:ext>
            </a:extLst>
          </p:cNvPr>
          <p:cNvSpPr>
            <a:spLocks noGrp="1"/>
          </p:cNvSpPr>
          <p:nvPr>
            <p:ph idx="1"/>
          </p:nvPr>
        </p:nvSpPr>
        <p:spPr>
          <a:xfrm>
            <a:off x="280602" y="557705"/>
            <a:ext cx="8506782" cy="4716934"/>
          </a:xfrm>
        </p:spPr>
        <p:txBody>
          <a:bodyPr>
            <a:normAutofit lnSpcReduction="10000"/>
          </a:bodyPr>
          <a:lstStyle/>
          <a:p>
            <a:pPr>
              <a:lnSpc>
                <a:spcPct val="110000"/>
              </a:lnSpc>
              <a:spcBef>
                <a:spcPts val="0"/>
              </a:spcBef>
            </a:pPr>
            <a:r>
              <a:rPr lang="en-US" sz="2200" b="1" dirty="0"/>
              <a:t>Mean</a:t>
            </a:r>
            <a:r>
              <a:rPr lang="en-US" sz="2200" dirty="0"/>
              <a:t>:  </a:t>
            </a:r>
          </a:p>
          <a:p>
            <a:pPr lvl="1">
              <a:lnSpc>
                <a:spcPct val="110000"/>
              </a:lnSpc>
              <a:spcBef>
                <a:spcPts val="0"/>
              </a:spcBef>
            </a:pPr>
            <a:r>
              <a:rPr lang="en-US" sz="1600" dirty="0"/>
              <a:t>The </a:t>
            </a:r>
            <a:r>
              <a:rPr lang="en-US" sz="1600" b="1" dirty="0"/>
              <a:t>average</a:t>
            </a:r>
            <a:r>
              <a:rPr lang="en-US" sz="1600" dirty="0"/>
              <a:t> value calculated as the sum of the values divided by the number of values in a data set.  </a:t>
            </a:r>
          </a:p>
          <a:p>
            <a:pPr lvl="1">
              <a:lnSpc>
                <a:spcPct val="110000"/>
              </a:lnSpc>
              <a:spcBef>
                <a:spcPts val="0"/>
              </a:spcBef>
            </a:pPr>
            <a:r>
              <a:rPr lang="en-US" sz="1600" dirty="0"/>
              <a:t>As an example, lets look at made up data set of the number of </a:t>
            </a:r>
            <a:r>
              <a:rPr lang="en-US" sz="1600" b="1" dirty="0"/>
              <a:t>Fabulous Coffee Houses </a:t>
            </a:r>
            <a:r>
              <a:rPr lang="en-US" sz="1600" dirty="0"/>
              <a:t>in several fictitious </a:t>
            </a:r>
            <a:r>
              <a:rPr lang="en-US" sz="1600" b="1" dirty="0"/>
              <a:t>counties</a:t>
            </a:r>
            <a:r>
              <a:rPr lang="en-US" sz="1600" dirty="0"/>
              <a:t> with values of:  8, 5, 4, 3, 7, 6, 9, 5, 8, 7  per county</a:t>
            </a:r>
          </a:p>
          <a:p>
            <a:pPr lvl="2">
              <a:lnSpc>
                <a:spcPct val="110000"/>
              </a:lnSpc>
              <a:spcBef>
                <a:spcPts val="0"/>
              </a:spcBef>
            </a:pPr>
            <a:r>
              <a:rPr lang="en-US" sz="1400" dirty="0"/>
              <a:t>The average is calculated by adding all values and dividing by the number of values which is 10: </a:t>
            </a:r>
          </a:p>
          <a:p>
            <a:pPr marL="1371600" lvl="3" indent="0">
              <a:lnSpc>
                <a:spcPct val="110000"/>
              </a:lnSpc>
              <a:spcBef>
                <a:spcPts val="0"/>
              </a:spcBef>
              <a:buNone/>
            </a:pPr>
            <a:r>
              <a:rPr lang="en-US" sz="1400" dirty="0"/>
              <a:t>(8 + 5 + 4 + 3 + 7 + 6 + 9 + 5 + 8 + 7)/10 = 62/10  = </a:t>
            </a:r>
            <a:r>
              <a:rPr lang="en-US" sz="1400" b="1" dirty="0">
                <a:solidFill>
                  <a:srgbClr val="C00000"/>
                </a:solidFill>
              </a:rPr>
              <a:t>6.2</a:t>
            </a:r>
            <a:r>
              <a:rPr lang="en-US" sz="1400" dirty="0"/>
              <a:t> Fabulous Coffee Houses per county</a:t>
            </a:r>
            <a:endParaRPr lang="en-US" sz="800" dirty="0"/>
          </a:p>
          <a:p>
            <a:pPr>
              <a:lnSpc>
                <a:spcPct val="110000"/>
              </a:lnSpc>
              <a:spcBef>
                <a:spcPts val="0"/>
              </a:spcBef>
            </a:pPr>
            <a:r>
              <a:rPr lang="en-US" sz="2200" b="1" dirty="0"/>
              <a:t>Median</a:t>
            </a:r>
            <a:r>
              <a:rPr lang="en-US" sz="2200" dirty="0"/>
              <a:t>: </a:t>
            </a:r>
          </a:p>
          <a:p>
            <a:pPr lvl="1">
              <a:lnSpc>
                <a:spcPct val="110000"/>
              </a:lnSpc>
              <a:spcBef>
                <a:spcPts val="0"/>
              </a:spcBef>
            </a:pPr>
            <a:r>
              <a:rPr lang="en-US" sz="1600" dirty="0"/>
              <a:t>The value in a set of observed values </a:t>
            </a:r>
            <a:r>
              <a:rPr lang="en-US" sz="1600" b="1" dirty="0"/>
              <a:t>halfway</a:t>
            </a:r>
            <a:r>
              <a:rPr lang="en-US" sz="1600" dirty="0"/>
              <a:t> between highest and lowest value (middle value of an ordered list). It is the “positional average” of data and is not sensitive to outliers. </a:t>
            </a:r>
          </a:p>
          <a:p>
            <a:pPr lvl="1">
              <a:lnSpc>
                <a:spcPct val="110000"/>
              </a:lnSpc>
              <a:spcBef>
                <a:spcPts val="0"/>
              </a:spcBef>
            </a:pPr>
            <a:r>
              <a:rPr lang="en-US" sz="1600" dirty="0"/>
              <a:t>Putting our values in order:  3, 4, 5, 5, </a:t>
            </a:r>
            <a:r>
              <a:rPr lang="en-US" sz="1600" b="1" dirty="0">
                <a:solidFill>
                  <a:srgbClr val="C00000"/>
                </a:solidFill>
              </a:rPr>
              <a:t>6, 7</a:t>
            </a:r>
            <a:r>
              <a:rPr lang="en-US" sz="1600" dirty="0"/>
              <a:t>, 7, 8, 8, 9</a:t>
            </a:r>
          </a:p>
          <a:p>
            <a:pPr lvl="2">
              <a:lnSpc>
                <a:spcPct val="110000"/>
              </a:lnSpc>
              <a:spcBef>
                <a:spcPts val="0"/>
              </a:spcBef>
            </a:pPr>
            <a:r>
              <a:rPr lang="en-US" sz="1400" dirty="0"/>
              <a:t>For the data set above the highest is 9 and the lowest is 3, with an equal number of values so the Median is </a:t>
            </a:r>
            <a:r>
              <a:rPr lang="en-US" sz="1400" b="1" dirty="0"/>
              <a:t>6.5 </a:t>
            </a:r>
            <a:r>
              <a:rPr lang="en-US" sz="1400" dirty="0"/>
              <a:t>Fabulous Coffee Houses per county </a:t>
            </a:r>
            <a:endParaRPr lang="en-US" sz="800" dirty="0"/>
          </a:p>
          <a:p>
            <a:pPr>
              <a:lnSpc>
                <a:spcPct val="110000"/>
              </a:lnSpc>
              <a:spcBef>
                <a:spcPts val="0"/>
              </a:spcBef>
            </a:pPr>
            <a:r>
              <a:rPr lang="en-US" sz="2200" b="1" dirty="0"/>
              <a:t>Mode</a:t>
            </a:r>
            <a:r>
              <a:rPr lang="en-US" sz="2200" dirty="0"/>
              <a:t>: </a:t>
            </a:r>
          </a:p>
          <a:p>
            <a:pPr lvl="1">
              <a:lnSpc>
                <a:spcPct val="110000"/>
              </a:lnSpc>
              <a:spcBef>
                <a:spcPts val="0"/>
              </a:spcBef>
            </a:pPr>
            <a:r>
              <a:rPr lang="en-US" sz="1600" dirty="0"/>
              <a:t>The value that appears </a:t>
            </a:r>
            <a:r>
              <a:rPr lang="en-US" sz="1600" b="1" dirty="0"/>
              <a:t>most frequently </a:t>
            </a:r>
            <a:r>
              <a:rPr lang="en-US" sz="1600" dirty="0"/>
              <a:t>in a set of numbers 3, 4, </a:t>
            </a:r>
            <a:r>
              <a:rPr lang="en-US" sz="1600" b="1" dirty="0">
                <a:solidFill>
                  <a:srgbClr val="C00000"/>
                </a:solidFill>
              </a:rPr>
              <a:t>5</a:t>
            </a:r>
            <a:r>
              <a:rPr lang="en-US" sz="1600" dirty="0"/>
              <a:t>, </a:t>
            </a:r>
            <a:r>
              <a:rPr lang="en-US" sz="1600" b="1" dirty="0">
                <a:solidFill>
                  <a:srgbClr val="C00000"/>
                </a:solidFill>
              </a:rPr>
              <a:t>5</a:t>
            </a:r>
            <a:r>
              <a:rPr lang="en-US" sz="1600" dirty="0"/>
              <a:t>, </a:t>
            </a:r>
            <a:r>
              <a:rPr lang="en-US" sz="1600" dirty="0">
                <a:solidFill>
                  <a:srgbClr val="000000"/>
                </a:solidFill>
              </a:rPr>
              <a:t>6</a:t>
            </a:r>
            <a:r>
              <a:rPr lang="en-US" sz="1600" b="1" dirty="0">
                <a:solidFill>
                  <a:srgbClr val="000000"/>
                </a:solidFill>
              </a:rPr>
              <a:t>, </a:t>
            </a:r>
            <a:r>
              <a:rPr lang="en-US" sz="1600" b="1" dirty="0">
                <a:solidFill>
                  <a:srgbClr val="C00000"/>
                </a:solidFill>
              </a:rPr>
              <a:t>7</a:t>
            </a:r>
            <a:r>
              <a:rPr lang="en-US" sz="1600" dirty="0"/>
              <a:t>, </a:t>
            </a:r>
            <a:r>
              <a:rPr lang="en-US" sz="1600" b="1" dirty="0">
                <a:solidFill>
                  <a:srgbClr val="C00000"/>
                </a:solidFill>
              </a:rPr>
              <a:t>7</a:t>
            </a:r>
            <a:r>
              <a:rPr lang="en-US" sz="1600" dirty="0"/>
              <a:t>, </a:t>
            </a:r>
            <a:r>
              <a:rPr lang="en-US" sz="1600" b="1" dirty="0">
                <a:solidFill>
                  <a:srgbClr val="C00000"/>
                </a:solidFill>
              </a:rPr>
              <a:t>8</a:t>
            </a:r>
            <a:r>
              <a:rPr lang="en-US" sz="1600" dirty="0"/>
              <a:t>, </a:t>
            </a:r>
            <a:r>
              <a:rPr lang="en-US" sz="1600" b="1" dirty="0">
                <a:solidFill>
                  <a:srgbClr val="C00000"/>
                </a:solidFill>
              </a:rPr>
              <a:t>8</a:t>
            </a:r>
            <a:r>
              <a:rPr lang="en-US" sz="1600" dirty="0"/>
              <a:t>, 9</a:t>
            </a:r>
          </a:p>
          <a:p>
            <a:pPr lvl="2">
              <a:lnSpc>
                <a:spcPct val="110000"/>
              </a:lnSpc>
              <a:spcBef>
                <a:spcPts val="0"/>
              </a:spcBef>
            </a:pPr>
            <a:r>
              <a:rPr lang="en-US" sz="1400" dirty="0"/>
              <a:t>For the example, 5, 7 and 8 are the values that occurs most frequently and is referred to as </a:t>
            </a:r>
            <a:r>
              <a:rPr lang="en-US" sz="1400" b="1" dirty="0"/>
              <a:t>trimodal</a:t>
            </a:r>
            <a:r>
              <a:rPr lang="en-US" sz="1400" dirty="0"/>
              <a:t> with three values occurring most frequently.</a:t>
            </a:r>
          </a:p>
          <a:p>
            <a:pPr lvl="1">
              <a:lnSpc>
                <a:spcPct val="110000"/>
              </a:lnSpc>
              <a:spcBef>
                <a:spcPts val="0"/>
              </a:spcBef>
            </a:pPr>
            <a:endParaRPr lang="en-US" sz="800" dirty="0"/>
          </a:p>
          <a:p>
            <a:pPr lvl="1"/>
            <a:endParaRPr lang="en-US" sz="1600" dirty="0"/>
          </a:p>
        </p:txBody>
      </p:sp>
      <p:sp>
        <p:nvSpPr>
          <p:cNvPr id="4" name="AutoShape 2" descr="\sigma ^{2}">
            <a:extLst>
              <a:ext uri="{FF2B5EF4-FFF2-40B4-BE49-F238E27FC236}">
                <a16:creationId xmlns:a16="http://schemas.microsoft.com/office/drawing/2014/main" id="{45194696-EB5C-435A-B874-14AA882BF0FB}"/>
              </a:ext>
            </a:extLst>
          </p:cNvPr>
          <p:cNvSpPr>
            <a:spLocks noChangeAspect="1" noChangeArrowheads="1"/>
          </p:cNvSpPr>
          <p:nvPr/>
        </p:nvSpPr>
        <p:spPr bwMode="auto">
          <a:xfrm>
            <a:off x="4419599" y="2282427"/>
            <a:ext cx="328863" cy="328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Audio 4">
            <a:hlinkClick r:id="" action="ppaction://media"/>
            <a:extLst>
              <a:ext uri="{FF2B5EF4-FFF2-40B4-BE49-F238E27FC236}">
                <a16:creationId xmlns:a16="http://schemas.microsoft.com/office/drawing/2014/main" id="{13A899C9-B2A0-43EC-B98A-DAAE23FF04E1}"/>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8504238" y="4503738"/>
            <a:ext cx="487362" cy="487362"/>
          </a:xfrm>
          <a:prstGeom prst="rect">
            <a:avLst/>
          </a:prstGeom>
        </p:spPr>
      </p:pic>
    </p:spTree>
    <p:custDataLst>
      <p:tags r:id="rId1"/>
    </p:custDataLst>
    <p:extLst>
      <p:ext uri="{BB962C8B-B14F-4D97-AF65-F5344CB8AC3E}">
        <p14:creationId xmlns:p14="http://schemas.microsoft.com/office/powerpoint/2010/main" val="1604232343"/>
      </p:ext>
    </p:extLst>
  </p:cSld>
  <p:clrMapOvr>
    <a:masterClrMapping/>
  </p:clrMapOvr>
  <mc:AlternateContent xmlns:mc="http://schemas.openxmlformats.org/markup-compatibility/2006" xmlns:p14="http://schemas.microsoft.com/office/powerpoint/2010/main">
    <mc:Choice Requires="p14">
      <p:transition spd="slow" p14:dur="2000" advTm="113385"/>
    </mc:Choice>
    <mc:Fallback xmlns="">
      <p:transition spd="slow" advTm="1133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C8E3E-45ED-46FD-8E13-297B7004F095}"/>
              </a:ext>
            </a:extLst>
          </p:cNvPr>
          <p:cNvSpPr>
            <a:spLocks noGrp="1"/>
          </p:cNvSpPr>
          <p:nvPr>
            <p:ph type="title"/>
          </p:nvPr>
        </p:nvSpPr>
        <p:spPr/>
        <p:txBody>
          <a:bodyPr/>
          <a:lstStyle/>
          <a:p>
            <a:r>
              <a:rPr lang="en-US" dirty="0"/>
              <a:t>Descriptive Statistics</a:t>
            </a:r>
          </a:p>
        </p:txBody>
      </p:sp>
      <p:sp>
        <p:nvSpPr>
          <p:cNvPr id="3" name="Content Placeholder 2">
            <a:extLst>
              <a:ext uri="{FF2B5EF4-FFF2-40B4-BE49-F238E27FC236}">
                <a16:creationId xmlns:a16="http://schemas.microsoft.com/office/drawing/2014/main" id="{67B8C06D-A9FF-43CD-8EF6-D02CD5F81804}"/>
              </a:ext>
            </a:extLst>
          </p:cNvPr>
          <p:cNvSpPr>
            <a:spLocks noGrp="1"/>
          </p:cNvSpPr>
          <p:nvPr>
            <p:ph idx="1"/>
          </p:nvPr>
        </p:nvSpPr>
        <p:spPr>
          <a:xfrm>
            <a:off x="457200" y="1109266"/>
            <a:ext cx="8229600" cy="3394472"/>
          </a:xfrm>
        </p:spPr>
        <p:txBody>
          <a:bodyPr>
            <a:normAutofit fontScale="92500" lnSpcReduction="20000"/>
          </a:bodyPr>
          <a:lstStyle/>
          <a:p>
            <a:r>
              <a:rPr lang="en-US" dirty="0"/>
              <a:t>Describes (summarizes) quantitative numerical values in a data set</a:t>
            </a:r>
          </a:p>
          <a:p>
            <a:r>
              <a:rPr lang="en-US" dirty="0"/>
              <a:t>Simple summaries can be quantitative statistics or graphs:</a:t>
            </a:r>
          </a:p>
          <a:p>
            <a:pPr lvl="1"/>
            <a:r>
              <a:rPr lang="en-US" dirty="0"/>
              <a:t>Sample size</a:t>
            </a:r>
          </a:p>
          <a:p>
            <a:pPr lvl="1"/>
            <a:r>
              <a:rPr lang="en-US" dirty="0"/>
              <a:t>Maximum and minimum values</a:t>
            </a:r>
          </a:p>
          <a:p>
            <a:pPr lvl="1"/>
            <a:r>
              <a:rPr lang="en-US" dirty="0"/>
              <a:t>Central Tendency – average or Mean</a:t>
            </a:r>
          </a:p>
          <a:p>
            <a:pPr lvl="1"/>
            <a:r>
              <a:rPr lang="en-US" dirty="0"/>
              <a:t>Variability or dispersion </a:t>
            </a:r>
          </a:p>
          <a:p>
            <a:pPr lvl="1"/>
            <a:r>
              <a:rPr lang="en-US" dirty="0"/>
              <a:t>Standard Deviation</a:t>
            </a:r>
          </a:p>
          <a:p>
            <a:pPr lvl="1"/>
            <a:r>
              <a:rPr lang="en-US" dirty="0"/>
              <a:t>Sum</a:t>
            </a:r>
          </a:p>
          <a:p>
            <a:pPr lvl="1"/>
            <a:r>
              <a:rPr lang="en-US" dirty="0"/>
              <a:t>Range of values</a:t>
            </a:r>
          </a:p>
          <a:p>
            <a:r>
              <a:rPr lang="en-US" dirty="0"/>
              <a:t>Numerical data should be reviewed and descriptive statistics determined as part of any geospatial analysis </a:t>
            </a:r>
          </a:p>
          <a:p>
            <a:pPr lvl="1"/>
            <a:endParaRPr lang="en-US" dirty="0"/>
          </a:p>
        </p:txBody>
      </p:sp>
      <p:pic>
        <p:nvPicPr>
          <p:cNvPr id="6" name="Audio 5">
            <a:hlinkClick r:id="" action="ppaction://media"/>
            <a:extLst>
              <a:ext uri="{FF2B5EF4-FFF2-40B4-BE49-F238E27FC236}">
                <a16:creationId xmlns:a16="http://schemas.microsoft.com/office/drawing/2014/main" id="{6839BAAA-934C-472A-8807-78FD4118CA1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51093578"/>
      </p:ext>
    </p:extLst>
  </p:cSld>
  <p:clrMapOvr>
    <a:masterClrMapping/>
  </p:clrMapOvr>
  <mc:AlternateContent xmlns:mc="http://schemas.openxmlformats.org/markup-compatibility/2006" xmlns:p14="http://schemas.microsoft.com/office/powerpoint/2010/main">
    <mc:Choice Requires="p14">
      <p:transition spd="slow" p14:dur="2000" advTm="30783"/>
    </mc:Choice>
    <mc:Fallback xmlns="">
      <p:transition spd="slow" advTm="307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78D5F-5390-4963-AFB4-BC492D749661}"/>
              </a:ext>
            </a:extLst>
          </p:cNvPr>
          <p:cNvSpPr>
            <a:spLocks noGrp="1"/>
          </p:cNvSpPr>
          <p:nvPr>
            <p:ph type="title"/>
          </p:nvPr>
        </p:nvSpPr>
        <p:spPr>
          <a:xfrm>
            <a:off x="457200" y="7196"/>
            <a:ext cx="8229600" cy="445295"/>
          </a:xfrm>
        </p:spPr>
        <p:txBody>
          <a:bodyPr>
            <a:noAutofit/>
          </a:bodyPr>
          <a:lstStyle/>
          <a:p>
            <a:r>
              <a:rPr lang="en-US" sz="2400" dirty="0"/>
              <a:t>More Statistical Terms</a:t>
            </a:r>
          </a:p>
        </p:txBody>
      </p:sp>
      <p:sp>
        <p:nvSpPr>
          <p:cNvPr id="3" name="Content Placeholder 2">
            <a:extLst>
              <a:ext uri="{FF2B5EF4-FFF2-40B4-BE49-F238E27FC236}">
                <a16:creationId xmlns:a16="http://schemas.microsoft.com/office/drawing/2014/main" id="{D4A78ACB-5E29-40DC-B6EC-09A953FBF328}"/>
              </a:ext>
            </a:extLst>
          </p:cNvPr>
          <p:cNvSpPr>
            <a:spLocks noGrp="1"/>
          </p:cNvSpPr>
          <p:nvPr>
            <p:ph idx="1"/>
          </p:nvPr>
        </p:nvSpPr>
        <p:spPr>
          <a:xfrm>
            <a:off x="186854" y="452491"/>
            <a:ext cx="8893535" cy="4243874"/>
          </a:xfrm>
        </p:spPr>
        <p:txBody>
          <a:bodyPr>
            <a:normAutofit fontScale="77500" lnSpcReduction="20000"/>
          </a:bodyPr>
          <a:lstStyle/>
          <a:p>
            <a:pPr marL="0" indent="0">
              <a:lnSpc>
                <a:spcPct val="110000"/>
              </a:lnSpc>
              <a:spcBef>
                <a:spcPts val="0"/>
              </a:spcBef>
              <a:buNone/>
            </a:pPr>
            <a:r>
              <a:rPr lang="en-US" sz="2200" b="1" dirty="0"/>
              <a:t>Standard Deviation:</a:t>
            </a:r>
            <a:r>
              <a:rPr lang="en-US" sz="2200" dirty="0"/>
              <a:t> two methods and symbols used:</a:t>
            </a:r>
          </a:p>
          <a:p>
            <a:pPr marL="0" indent="0">
              <a:lnSpc>
                <a:spcPct val="110000"/>
              </a:lnSpc>
              <a:spcBef>
                <a:spcPts val="0"/>
              </a:spcBef>
              <a:buNone/>
            </a:pPr>
            <a:r>
              <a:rPr lang="en-US" sz="2200" b="1" dirty="0"/>
              <a:t>	</a:t>
            </a:r>
            <a:r>
              <a:rPr lang="el-GR" sz="2200" b="1" dirty="0">
                <a:solidFill>
                  <a:srgbClr val="C00000"/>
                </a:solidFill>
              </a:rPr>
              <a:t>σ</a:t>
            </a:r>
            <a:r>
              <a:rPr lang="en-US" sz="2200" b="1" dirty="0"/>
              <a:t> entire</a:t>
            </a:r>
            <a:r>
              <a:rPr lang="en-US" sz="2200" dirty="0"/>
              <a:t> population – if </a:t>
            </a:r>
            <a:r>
              <a:rPr lang="en-US" sz="2200" b="1" dirty="0"/>
              <a:t>ALL</a:t>
            </a:r>
            <a:r>
              <a:rPr lang="en-US" sz="2200" dirty="0"/>
              <a:t> of the Fabulous Coffee Houses in the counties were counted</a:t>
            </a:r>
          </a:p>
          <a:p>
            <a:pPr marL="0" indent="0">
              <a:lnSpc>
                <a:spcPct val="110000"/>
              </a:lnSpc>
              <a:spcBef>
                <a:spcPts val="0"/>
              </a:spcBef>
              <a:buNone/>
            </a:pPr>
            <a:r>
              <a:rPr lang="en-US" sz="2200" b="1" dirty="0"/>
              <a:t>	</a:t>
            </a:r>
            <a:r>
              <a:rPr lang="en-US" sz="2200" b="1" dirty="0">
                <a:solidFill>
                  <a:srgbClr val="C00000"/>
                </a:solidFill>
              </a:rPr>
              <a:t>s</a:t>
            </a:r>
            <a:r>
              <a:rPr lang="en-US" sz="2200" dirty="0">
                <a:solidFill>
                  <a:srgbClr val="C00000"/>
                </a:solidFill>
              </a:rPr>
              <a:t> </a:t>
            </a:r>
            <a:r>
              <a:rPr lang="en-US" sz="2200" b="1" dirty="0"/>
              <a:t>sample</a:t>
            </a:r>
            <a:r>
              <a:rPr lang="en-US" sz="2200" dirty="0"/>
              <a:t> population or if only a </a:t>
            </a:r>
            <a:r>
              <a:rPr lang="en-US" sz="2200" b="1" dirty="0"/>
              <a:t>few</a:t>
            </a:r>
            <a:r>
              <a:rPr lang="en-US" sz="2200" dirty="0"/>
              <a:t> of the Fabulous Coffee Houses were counted</a:t>
            </a:r>
          </a:p>
          <a:p>
            <a:pPr lvl="1">
              <a:lnSpc>
                <a:spcPct val="110000"/>
              </a:lnSpc>
              <a:spcBef>
                <a:spcPts val="0"/>
              </a:spcBef>
            </a:pPr>
            <a:endParaRPr lang="en-US" dirty="0"/>
          </a:p>
          <a:p>
            <a:pPr>
              <a:lnSpc>
                <a:spcPct val="110000"/>
              </a:lnSpc>
              <a:spcBef>
                <a:spcPts val="0"/>
              </a:spcBef>
            </a:pPr>
            <a:r>
              <a:rPr lang="en-US" sz="1800" dirty="0"/>
              <a:t>Using </a:t>
            </a:r>
            <a:r>
              <a:rPr lang="el-GR" sz="1800" b="1" dirty="0">
                <a:solidFill>
                  <a:srgbClr val="C00000"/>
                </a:solidFill>
              </a:rPr>
              <a:t>σ </a:t>
            </a:r>
            <a:r>
              <a:rPr lang="en-US" sz="1800" dirty="0"/>
              <a:t>quantifies the variation of a set of values for the Fabulous Coffee Houses </a:t>
            </a:r>
            <a:r>
              <a:rPr lang="en-US" sz="1800" b="1" dirty="0">
                <a:solidFill>
                  <a:srgbClr val="C00000"/>
                </a:solidFill>
              </a:rPr>
              <a:t>total population</a:t>
            </a:r>
            <a:r>
              <a:rPr lang="en-US" sz="1800" b="1" dirty="0"/>
              <a:t>:</a:t>
            </a:r>
          </a:p>
          <a:p>
            <a:pPr lvl="1">
              <a:lnSpc>
                <a:spcPct val="110000"/>
              </a:lnSpc>
              <a:spcBef>
                <a:spcPts val="0"/>
              </a:spcBef>
            </a:pPr>
            <a:r>
              <a:rPr lang="en-US" dirty="0"/>
              <a:t>Where x</a:t>
            </a:r>
            <a:r>
              <a:rPr lang="en-US" baseline="-25000" dirty="0"/>
              <a:t>1</a:t>
            </a:r>
            <a:r>
              <a:rPr lang="en-US" dirty="0"/>
              <a:t>, x</a:t>
            </a:r>
            <a:r>
              <a:rPr lang="en-US" baseline="-25000" dirty="0"/>
              <a:t>2</a:t>
            </a:r>
            <a:r>
              <a:rPr lang="en-US" dirty="0"/>
              <a:t>, …</a:t>
            </a:r>
            <a:r>
              <a:rPr lang="en-US" dirty="0" err="1"/>
              <a:t>x</a:t>
            </a:r>
            <a:r>
              <a:rPr lang="en-US" baseline="-25000" dirty="0" err="1"/>
              <a:t>N</a:t>
            </a:r>
            <a:r>
              <a:rPr lang="en-US" dirty="0"/>
              <a:t> are the observed values, </a:t>
            </a:r>
            <a:r>
              <a:rPr lang="en-US" dirty="0">
                <a:latin typeface="Symbol" panose="05050102010706020507" pitchFamily="18" charset="2"/>
              </a:rPr>
              <a:t>m</a:t>
            </a:r>
            <a:r>
              <a:rPr lang="en-US" dirty="0"/>
              <a:t>  is mean (6.2), N is number of observed values (10)</a:t>
            </a:r>
          </a:p>
          <a:p>
            <a:pPr lvl="1">
              <a:lnSpc>
                <a:spcPct val="110000"/>
              </a:lnSpc>
              <a:spcBef>
                <a:spcPts val="0"/>
              </a:spcBef>
            </a:pPr>
            <a:r>
              <a:rPr lang="en-US" dirty="0"/>
              <a:t>The values are 8, 5, 4, 3, 7, 6, 9,  5, 8, 7 using the equation the Standard Deviation </a:t>
            </a:r>
            <a:r>
              <a:rPr lang="el-GR" b="1" dirty="0"/>
              <a:t>σ</a:t>
            </a:r>
            <a:r>
              <a:rPr lang="en-US" b="1" dirty="0"/>
              <a:t> is  1.833 </a:t>
            </a:r>
          </a:p>
          <a:p>
            <a:pPr marL="457200" lvl="1" indent="0">
              <a:lnSpc>
                <a:spcPct val="110000"/>
              </a:lnSpc>
              <a:spcBef>
                <a:spcPts val="0"/>
              </a:spcBef>
              <a:buNone/>
            </a:pPr>
            <a:endParaRPr lang="en-US" b="1" dirty="0"/>
          </a:p>
          <a:p>
            <a:pPr marL="457200" lvl="1" indent="0">
              <a:lnSpc>
                <a:spcPct val="110000"/>
              </a:lnSpc>
              <a:spcBef>
                <a:spcPts val="0"/>
              </a:spcBef>
              <a:buNone/>
            </a:pPr>
            <a:endParaRPr lang="en-US" dirty="0"/>
          </a:p>
          <a:p>
            <a:pPr marL="457200" lvl="1" indent="0">
              <a:lnSpc>
                <a:spcPct val="110000"/>
              </a:lnSpc>
              <a:spcBef>
                <a:spcPts val="0"/>
              </a:spcBef>
              <a:buNone/>
            </a:pPr>
            <a:endParaRPr lang="en-US" dirty="0"/>
          </a:p>
          <a:p>
            <a:pPr marL="457200" lvl="1" indent="0">
              <a:lnSpc>
                <a:spcPct val="110000"/>
              </a:lnSpc>
              <a:spcBef>
                <a:spcPts val="0"/>
              </a:spcBef>
              <a:buNone/>
            </a:pPr>
            <a:endParaRPr lang="en-US" dirty="0"/>
          </a:p>
          <a:p>
            <a:pPr>
              <a:lnSpc>
                <a:spcPct val="110000"/>
              </a:lnSpc>
              <a:spcBef>
                <a:spcPts val="0"/>
              </a:spcBef>
            </a:pPr>
            <a:r>
              <a:rPr lang="en-US" sz="1800" dirty="0"/>
              <a:t>Using </a:t>
            </a:r>
            <a:r>
              <a:rPr lang="en-US" sz="1800" b="1" dirty="0">
                <a:solidFill>
                  <a:srgbClr val="C00000"/>
                </a:solidFill>
              </a:rPr>
              <a:t>s</a:t>
            </a:r>
            <a:r>
              <a:rPr lang="en-US" sz="1800" dirty="0"/>
              <a:t> quantifies the variation of a </a:t>
            </a:r>
            <a:r>
              <a:rPr lang="en-US" sz="1800" b="1" dirty="0">
                <a:solidFill>
                  <a:srgbClr val="C00000"/>
                </a:solidFill>
              </a:rPr>
              <a:t>subset of a population or a sample data set </a:t>
            </a:r>
          </a:p>
          <a:p>
            <a:pPr lvl="1">
              <a:lnSpc>
                <a:spcPct val="110000"/>
              </a:lnSpc>
              <a:spcBef>
                <a:spcPts val="0"/>
              </a:spcBef>
            </a:pPr>
            <a:r>
              <a:rPr lang="en-US" dirty="0"/>
              <a:t>Uses a similar equation but divides the number of values by N - 1.  </a:t>
            </a:r>
            <a:r>
              <a:rPr lang="en-US" b="1" dirty="0"/>
              <a:t>s = 1.9322 </a:t>
            </a:r>
          </a:p>
          <a:p>
            <a:pPr>
              <a:lnSpc>
                <a:spcPct val="110000"/>
              </a:lnSpc>
              <a:spcBef>
                <a:spcPts val="0"/>
              </a:spcBef>
            </a:pPr>
            <a:endParaRPr lang="en-US" sz="2200" b="1" dirty="0"/>
          </a:p>
          <a:p>
            <a:pPr marL="0" indent="0">
              <a:lnSpc>
                <a:spcPct val="110000"/>
              </a:lnSpc>
              <a:spcBef>
                <a:spcPts val="0"/>
              </a:spcBef>
              <a:buNone/>
            </a:pPr>
            <a:endParaRPr lang="en-US" sz="2200" b="1" dirty="0"/>
          </a:p>
          <a:p>
            <a:pPr>
              <a:lnSpc>
                <a:spcPct val="110000"/>
              </a:lnSpc>
              <a:spcBef>
                <a:spcPts val="0"/>
              </a:spcBef>
            </a:pPr>
            <a:endParaRPr lang="en-US" sz="2200" b="1" dirty="0"/>
          </a:p>
          <a:p>
            <a:pPr lvl="1">
              <a:lnSpc>
                <a:spcPct val="110000"/>
              </a:lnSpc>
              <a:spcBef>
                <a:spcPts val="0"/>
              </a:spcBef>
            </a:pPr>
            <a:r>
              <a:rPr lang="en-US" dirty="0"/>
              <a:t>A low value suggests the values are close to the </a:t>
            </a:r>
            <a:r>
              <a:rPr lang="en-US" b="1" dirty="0"/>
              <a:t>mean</a:t>
            </a:r>
            <a:r>
              <a:rPr lang="en-US" dirty="0"/>
              <a:t> (average of all values)</a:t>
            </a:r>
            <a:r>
              <a:rPr lang="el-GR" b="1" dirty="0"/>
              <a:t> </a:t>
            </a:r>
            <a:endParaRPr lang="en-US" b="1" dirty="0"/>
          </a:p>
          <a:p>
            <a:pPr lvl="1">
              <a:lnSpc>
                <a:spcPct val="110000"/>
              </a:lnSpc>
              <a:spcBef>
                <a:spcPts val="0"/>
              </a:spcBef>
            </a:pPr>
            <a:r>
              <a:rPr lang="en-US" dirty="0"/>
              <a:t>A high value suggests the values are </a:t>
            </a:r>
            <a:r>
              <a:rPr lang="en-US" b="1" dirty="0"/>
              <a:t>spread out </a:t>
            </a:r>
            <a:r>
              <a:rPr lang="en-US" dirty="0"/>
              <a:t>over a larger range of values</a:t>
            </a:r>
          </a:p>
        </p:txBody>
      </p:sp>
      <p:sp>
        <p:nvSpPr>
          <p:cNvPr id="6" name="TextBox 5">
            <a:extLst>
              <a:ext uri="{FF2B5EF4-FFF2-40B4-BE49-F238E27FC236}">
                <a16:creationId xmlns:a16="http://schemas.microsoft.com/office/drawing/2014/main" id="{06F197B5-647B-4BF7-8FAA-5B24F5E83F31}"/>
              </a:ext>
            </a:extLst>
          </p:cNvPr>
          <p:cNvSpPr txBox="1"/>
          <p:nvPr/>
        </p:nvSpPr>
        <p:spPr>
          <a:xfrm>
            <a:off x="63611" y="4448198"/>
            <a:ext cx="8491573" cy="861774"/>
          </a:xfrm>
          <a:prstGeom prst="rect">
            <a:avLst/>
          </a:prstGeom>
          <a:noFill/>
        </p:spPr>
        <p:txBody>
          <a:bodyPr wrap="square" rtlCol="0">
            <a:spAutoFit/>
          </a:bodyPr>
          <a:lstStyle/>
          <a:p>
            <a:r>
              <a:rPr lang="en-US" sz="1200" b="1" dirty="0"/>
              <a:t>For a </a:t>
            </a:r>
            <a:r>
              <a:rPr lang="en-US" sz="1200" b="1" dirty="0">
                <a:solidFill>
                  <a:srgbClr val="FF0000"/>
                </a:solidFill>
              </a:rPr>
              <a:t>Tutorial and Calculation tools </a:t>
            </a:r>
            <a:r>
              <a:rPr lang="en-US" sz="1200" b="1" dirty="0"/>
              <a:t>See: </a:t>
            </a:r>
            <a:r>
              <a:rPr lang="en-US" sz="1200" b="1" dirty="0">
                <a:hlinkClick r:id="rId5"/>
              </a:rPr>
              <a:t>https://www.mathsisfun.com/data/standard-deviation-formulas.html</a:t>
            </a:r>
            <a:r>
              <a:rPr lang="en-US" sz="1200" b="1" dirty="0"/>
              <a:t> and</a:t>
            </a:r>
          </a:p>
          <a:p>
            <a:r>
              <a:rPr lang="en-US" sz="1200" dirty="0"/>
              <a:t>See Wikipedia Link for explanation of </a:t>
            </a:r>
            <a:r>
              <a:rPr lang="en-US" sz="1200" b="1" dirty="0">
                <a:solidFill>
                  <a:srgbClr val="C00000"/>
                </a:solidFill>
              </a:rPr>
              <a:t>mathematical symbols with explanations and examples </a:t>
            </a:r>
            <a:r>
              <a:rPr lang="en-US" sz="1200" dirty="0"/>
              <a:t>(https://en.wikipedia.org/wiki/List_of_mathematical_symbols)</a:t>
            </a:r>
          </a:p>
          <a:p>
            <a:endParaRPr lang="en-US" sz="1400" dirty="0"/>
          </a:p>
        </p:txBody>
      </p:sp>
      <p:pic>
        <p:nvPicPr>
          <p:cNvPr id="7" name="Picture 6">
            <a:extLst>
              <a:ext uri="{FF2B5EF4-FFF2-40B4-BE49-F238E27FC236}">
                <a16:creationId xmlns:a16="http://schemas.microsoft.com/office/drawing/2014/main" id="{661DC819-11BA-4279-A101-6293C68BB6BF}"/>
              </a:ext>
            </a:extLst>
          </p:cNvPr>
          <p:cNvPicPr>
            <a:picLocks noChangeAspect="1"/>
          </p:cNvPicPr>
          <p:nvPr/>
        </p:nvPicPr>
        <p:blipFill>
          <a:blip r:embed="rId6"/>
          <a:stretch>
            <a:fillRect/>
          </a:stretch>
        </p:blipFill>
        <p:spPr>
          <a:xfrm>
            <a:off x="4051342" y="3189604"/>
            <a:ext cx="1869182" cy="520357"/>
          </a:xfrm>
          <a:prstGeom prst="rect">
            <a:avLst/>
          </a:prstGeom>
        </p:spPr>
      </p:pic>
      <p:pic>
        <p:nvPicPr>
          <p:cNvPr id="8" name="Picture 7">
            <a:extLst>
              <a:ext uri="{FF2B5EF4-FFF2-40B4-BE49-F238E27FC236}">
                <a16:creationId xmlns:a16="http://schemas.microsoft.com/office/drawing/2014/main" id="{ECC07753-7543-439C-A809-818F67EB2FB9}"/>
              </a:ext>
            </a:extLst>
          </p:cNvPr>
          <p:cNvPicPr>
            <a:picLocks noChangeAspect="1"/>
          </p:cNvPicPr>
          <p:nvPr/>
        </p:nvPicPr>
        <p:blipFill>
          <a:blip r:embed="rId7"/>
          <a:stretch>
            <a:fillRect/>
          </a:stretch>
        </p:blipFill>
        <p:spPr>
          <a:xfrm>
            <a:off x="4051342" y="2068014"/>
            <a:ext cx="1529726" cy="520357"/>
          </a:xfrm>
          <a:prstGeom prst="rect">
            <a:avLst/>
          </a:prstGeom>
        </p:spPr>
      </p:pic>
      <p:pic>
        <p:nvPicPr>
          <p:cNvPr id="9" name="Audio 8">
            <a:hlinkClick r:id="" action="ppaction://media"/>
            <a:extLst>
              <a:ext uri="{FF2B5EF4-FFF2-40B4-BE49-F238E27FC236}">
                <a16:creationId xmlns:a16="http://schemas.microsoft.com/office/drawing/2014/main" id="{6460ED11-1214-4AEF-92C1-8D90C393779C}"/>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8504238" y="4503738"/>
            <a:ext cx="487362" cy="487362"/>
          </a:xfrm>
          <a:prstGeom prst="rect">
            <a:avLst/>
          </a:prstGeom>
        </p:spPr>
      </p:pic>
    </p:spTree>
    <p:custDataLst>
      <p:tags r:id="rId1"/>
    </p:custDataLst>
    <p:extLst>
      <p:ext uri="{BB962C8B-B14F-4D97-AF65-F5344CB8AC3E}">
        <p14:creationId xmlns:p14="http://schemas.microsoft.com/office/powerpoint/2010/main" val="3349050737"/>
      </p:ext>
    </p:extLst>
  </p:cSld>
  <p:clrMapOvr>
    <a:masterClrMapping/>
  </p:clrMapOvr>
  <mc:AlternateContent xmlns:mc="http://schemas.openxmlformats.org/markup-compatibility/2006" xmlns:p14="http://schemas.microsoft.com/office/powerpoint/2010/main">
    <mc:Choice Requires="p14">
      <p:transition spd="slow" p14:dur="2000" advTm="130287"/>
    </mc:Choice>
    <mc:Fallback xmlns="">
      <p:transition spd="slow" advTm="1302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6" end="16"/>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7" end="1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3" fill="hold" display="0">
                  <p:stCondLst>
                    <p:cond delay="indefinite"/>
                  </p:stCondLst>
                  <p:endCondLst>
                    <p:cond evt="onStopAudio" delay="0">
                      <p:tgtEl>
                        <p:sldTgt/>
                      </p:tgtEl>
                    </p:cond>
                  </p:endCondLst>
                </p:cTn>
                <p:tgtEl>
                  <p:spTgt spid="9"/>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38CF84E-482B-4A5F-A5E8-C7752800C839}"/>
              </a:ext>
            </a:extLst>
          </p:cNvPr>
          <p:cNvSpPr>
            <a:spLocks noGrp="1"/>
          </p:cNvSpPr>
          <p:nvPr>
            <p:ph idx="1"/>
          </p:nvPr>
        </p:nvSpPr>
        <p:spPr>
          <a:xfrm>
            <a:off x="322028" y="220381"/>
            <a:ext cx="8229600" cy="4388644"/>
          </a:xfrm>
        </p:spPr>
        <p:txBody>
          <a:bodyPr>
            <a:normAutofit/>
          </a:bodyPr>
          <a:lstStyle/>
          <a:p>
            <a:pPr marL="0" indent="0">
              <a:lnSpc>
                <a:spcPct val="110000"/>
              </a:lnSpc>
              <a:spcBef>
                <a:spcPts val="0"/>
              </a:spcBef>
              <a:buNone/>
            </a:pPr>
            <a:r>
              <a:rPr lang="en-US" sz="2200" b="1" dirty="0"/>
              <a:t>Variance</a:t>
            </a:r>
            <a:r>
              <a:rPr lang="en-US" sz="2200" dirty="0"/>
              <a:t>:  </a:t>
            </a:r>
          </a:p>
          <a:p>
            <a:pPr lvl="1">
              <a:lnSpc>
                <a:spcPct val="110000"/>
              </a:lnSpc>
              <a:spcBef>
                <a:spcPts val="0"/>
              </a:spcBef>
            </a:pPr>
            <a:r>
              <a:rPr lang="en-US" sz="1600" dirty="0"/>
              <a:t>How far observed values for one variable in a data set are spread out from the data set’s </a:t>
            </a:r>
            <a:r>
              <a:rPr lang="en-US" sz="1600" b="1" dirty="0"/>
              <a:t>average value </a:t>
            </a:r>
            <a:r>
              <a:rPr lang="en-US" sz="1600" dirty="0"/>
              <a:t>(mean)</a:t>
            </a:r>
          </a:p>
          <a:p>
            <a:pPr lvl="1">
              <a:lnSpc>
                <a:spcPct val="110000"/>
              </a:lnSpc>
              <a:spcBef>
                <a:spcPts val="0"/>
              </a:spcBef>
            </a:pPr>
            <a:r>
              <a:rPr lang="en-US" sz="1600" dirty="0"/>
              <a:t>Calculated as the </a:t>
            </a:r>
            <a:r>
              <a:rPr lang="en-US" sz="1600" b="1" dirty="0"/>
              <a:t>Standard Deviation </a:t>
            </a:r>
            <a:r>
              <a:rPr lang="en-US" b="1" dirty="0">
                <a:solidFill>
                  <a:srgbClr val="C00000"/>
                </a:solidFill>
              </a:rPr>
              <a:t>squared</a:t>
            </a:r>
            <a:r>
              <a:rPr lang="en-US" b="1" dirty="0"/>
              <a:t> </a:t>
            </a:r>
            <a:endParaRPr lang="en-US" sz="1700" b="1" dirty="0"/>
          </a:p>
          <a:p>
            <a:pPr lvl="2">
              <a:lnSpc>
                <a:spcPct val="110000"/>
              </a:lnSpc>
              <a:spcBef>
                <a:spcPts val="0"/>
              </a:spcBef>
            </a:pPr>
            <a:r>
              <a:rPr lang="en-US" sz="1700" dirty="0"/>
              <a:t>Using our observed values 8, 5, 4, 3, 7, 6, 9, 5, 8, 7  and the calculated values for </a:t>
            </a:r>
            <a:r>
              <a:rPr lang="el-GR" sz="1800" b="1" dirty="0"/>
              <a:t>σ</a:t>
            </a:r>
            <a:r>
              <a:rPr lang="en-US" sz="1800" dirty="0"/>
              <a:t> of 1.9322 and </a:t>
            </a:r>
            <a:r>
              <a:rPr lang="en-US" sz="1800" b="1" dirty="0"/>
              <a:t>s</a:t>
            </a:r>
            <a:r>
              <a:rPr lang="en-US" sz="1800" dirty="0"/>
              <a:t> of 1.833 the </a:t>
            </a:r>
            <a:r>
              <a:rPr lang="en-US" sz="1800" b="1" dirty="0"/>
              <a:t>Variance</a:t>
            </a:r>
            <a:r>
              <a:rPr lang="en-US" sz="1800" dirty="0"/>
              <a:t> is (spread of values from the mean of 6.2)</a:t>
            </a:r>
            <a:endParaRPr lang="en-US" sz="1700" dirty="0"/>
          </a:p>
          <a:p>
            <a:pPr lvl="4">
              <a:lnSpc>
                <a:spcPct val="110000"/>
              </a:lnSpc>
              <a:spcBef>
                <a:spcPts val="0"/>
              </a:spcBef>
            </a:pPr>
            <a:r>
              <a:rPr lang="en-US" b="1" dirty="0"/>
              <a:t>Total Population </a:t>
            </a:r>
            <a:r>
              <a:rPr lang="el-GR" b="1" dirty="0"/>
              <a:t>σ</a:t>
            </a:r>
            <a:r>
              <a:rPr lang="en-US" b="1" baseline="30000" dirty="0"/>
              <a:t>2</a:t>
            </a:r>
            <a:r>
              <a:rPr lang="en-US" b="1" dirty="0"/>
              <a:t> = 1.9322</a:t>
            </a:r>
            <a:r>
              <a:rPr lang="en-US" b="1" baseline="30000" dirty="0"/>
              <a:t>2</a:t>
            </a:r>
            <a:r>
              <a:rPr lang="en-US" b="1" dirty="0"/>
              <a:t> = 3.7334</a:t>
            </a:r>
          </a:p>
          <a:p>
            <a:pPr lvl="4">
              <a:lnSpc>
                <a:spcPct val="110000"/>
              </a:lnSpc>
              <a:spcBef>
                <a:spcPts val="0"/>
              </a:spcBef>
            </a:pPr>
            <a:r>
              <a:rPr lang="en-US" b="1" dirty="0"/>
              <a:t>Sample Population s</a:t>
            </a:r>
            <a:r>
              <a:rPr lang="en-US" b="1" baseline="30000" dirty="0"/>
              <a:t>2</a:t>
            </a:r>
            <a:r>
              <a:rPr lang="en-US" b="1" dirty="0"/>
              <a:t> = 1.833</a:t>
            </a:r>
            <a:r>
              <a:rPr lang="en-US" b="1" baseline="30000" dirty="0"/>
              <a:t>2</a:t>
            </a:r>
            <a:r>
              <a:rPr lang="en-US" b="1" dirty="0"/>
              <a:t> = 3.3599</a:t>
            </a:r>
          </a:p>
          <a:p>
            <a:pPr lvl="1">
              <a:lnSpc>
                <a:spcPct val="110000"/>
              </a:lnSpc>
              <a:spcBef>
                <a:spcPts val="0"/>
              </a:spcBef>
            </a:pPr>
            <a:r>
              <a:rPr lang="en-US" dirty="0"/>
              <a:t>The number of Fabulous Coffee Houses in each county “varies” from the average of 6.2 Fabulous Coffee Houses by 3.7 to 3.3 Fabulous Coffee Houses </a:t>
            </a:r>
          </a:p>
          <a:p>
            <a:pPr lvl="2">
              <a:lnSpc>
                <a:spcPct val="110000"/>
              </a:lnSpc>
              <a:spcBef>
                <a:spcPts val="0"/>
              </a:spcBef>
            </a:pPr>
            <a:r>
              <a:rPr lang="en-US" dirty="0"/>
              <a:t>Difference in the two values based on if it is the total population or a subset of the population</a:t>
            </a:r>
          </a:p>
          <a:p>
            <a:pPr lvl="1">
              <a:lnSpc>
                <a:spcPct val="110000"/>
              </a:lnSpc>
              <a:spcBef>
                <a:spcPts val="0"/>
              </a:spcBef>
            </a:pPr>
            <a:endParaRPr lang="en-US" sz="1600" b="1" dirty="0"/>
          </a:p>
          <a:p>
            <a:pPr lvl="1">
              <a:lnSpc>
                <a:spcPct val="110000"/>
              </a:lnSpc>
              <a:spcBef>
                <a:spcPts val="0"/>
              </a:spcBef>
            </a:pPr>
            <a:endParaRPr lang="en-US" sz="1600" dirty="0"/>
          </a:p>
          <a:p>
            <a:pPr lvl="1">
              <a:lnSpc>
                <a:spcPct val="110000"/>
              </a:lnSpc>
              <a:spcBef>
                <a:spcPts val="0"/>
              </a:spcBef>
            </a:pPr>
            <a:endParaRPr lang="en-US" sz="1600" dirty="0"/>
          </a:p>
          <a:p>
            <a:pPr lvl="1">
              <a:lnSpc>
                <a:spcPct val="110000"/>
              </a:lnSpc>
              <a:spcBef>
                <a:spcPts val="0"/>
              </a:spcBef>
            </a:pPr>
            <a:endParaRPr lang="en-US" sz="1600" b="1" dirty="0"/>
          </a:p>
          <a:p>
            <a:endParaRPr lang="en-US" dirty="0"/>
          </a:p>
        </p:txBody>
      </p:sp>
      <p:pic>
        <p:nvPicPr>
          <p:cNvPr id="4" name="Audio 3">
            <a:hlinkClick r:id="" action="ppaction://media"/>
            <a:extLst>
              <a:ext uri="{FF2B5EF4-FFF2-40B4-BE49-F238E27FC236}">
                <a16:creationId xmlns:a16="http://schemas.microsoft.com/office/drawing/2014/main" id="{B7973550-03B5-4ADC-AFF6-1DA95583A23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879137749"/>
      </p:ext>
    </p:extLst>
  </p:cSld>
  <p:clrMapOvr>
    <a:masterClrMapping/>
  </p:clrMapOvr>
  <mc:AlternateContent xmlns:mc="http://schemas.openxmlformats.org/markup-compatibility/2006" xmlns:p14="http://schemas.microsoft.com/office/powerpoint/2010/main">
    <mc:Choice Requires="p14">
      <p:transition spd="slow" p14:dur="2000" advTm="41856"/>
    </mc:Choice>
    <mc:Fallback xmlns="">
      <p:transition spd="slow" advTm="418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7C013-19B4-4CD4-B671-B6DE4388AC59}"/>
              </a:ext>
            </a:extLst>
          </p:cNvPr>
          <p:cNvSpPr>
            <a:spLocks noGrp="1"/>
          </p:cNvSpPr>
          <p:nvPr>
            <p:ph type="title"/>
          </p:nvPr>
        </p:nvSpPr>
        <p:spPr>
          <a:xfrm>
            <a:off x="457200" y="452867"/>
            <a:ext cx="8229600" cy="857250"/>
          </a:xfrm>
        </p:spPr>
        <p:txBody>
          <a:bodyPr>
            <a:normAutofit fontScale="90000"/>
          </a:bodyPr>
          <a:lstStyle/>
          <a:p>
            <a:r>
              <a:rPr lang="en-US" sz="2700" b="1" dirty="0"/>
              <a:t>Statistical Dependence</a:t>
            </a:r>
            <a:r>
              <a:rPr lang="en-US" sz="2700" dirty="0"/>
              <a:t> versus </a:t>
            </a:r>
            <a:r>
              <a:rPr lang="en-US" sz="2700" b="1" dirty="0"/>
              <a:t>Independence</a:t>
            </a:r>
            <a:br>
              <a:rPr lang="en-US" b="1" dirty="0"/>
            </a:br>
            <a:endParaRPr lang="en-US" dirty="0"/>
          </a:p>
        </p:txBody>
      </p:sp>
      <p:sp>
        <p:nvSpPr>
          <p:cNvPr id="3" name="Content Placeholder 2">
            <a:extLst>
              <a:ext uri="{FF2B5EF4-FFF2-40B4-BE49-F238E27FC236}">
                <a16:creationId xmlns:a16="http://schemas.microsoft.com/office/drawing/2014/main" id="{56A28351-C092-445E-A5EE-027EAFBFFA25}"/>
              </a:ext>
            </a:extLst>
          </p:cNvPr>
          <p:cNvSpPr>
            <a:spLocks noGrp="1"/>
          </p:cNvSpPr>
          <p:nvPr>
            <p:ph idx="1"/>
          </p:nvPr>
        </p:nvSpPr>
        <p:spPr>
          <a:xfrm>
            <a:off x="584421" y="881492"/>
            <a:ext cx="8229600" cy="3394472"/>
          </a:xfrm>
        </p:spPr>
        <p:txBody>
          <a:bodyPr>
            <a:normAutofit fontScale="92500" lnSpcReduction="20000"/>
          </a:bodyPr>
          <a:lstStyle/>
          <a:p>
            <a:pPr>
              <a:lnSpc>
                <a:spcPct val="110000"/>
              </a:lnSpc>
              <a:spcBef>
                <a:spcPts val="0"/>
              </a:spcBef>
            </a:pPr>
            <a:r>
              <a:rPr lang="en-US" sz="2200" dirty="0"/>
              <a:t>When comparing observed values for </a:t>
            </a:r>
            <a:r>
              <a:rPr lang="en-US" sz="2200" b="1" dirty="0"/>
              <a:t>more than one variable </a:t>
            </a:r>
            <a:r>
              <a:rPr lang="en-US" sz="2200" dirty="0"/>
              <a:t>the relationship between data can be used to suggest that the variables exhibit: </a:t>
            </a:r>
          </a:p>
          <a:p>
            <a:pPr lvl="1">
              <a:lnSpc>
                <a:spcPct val="110000"/>
              </a:lnSpc>
              <a:spcBef>
                <a:spcPts val="0"/>
              </a:spcBef>
            </a:pPr>
            <a:r>
              <a:rPr lang="en-US" sz="1600" b="1" dirty="0"/>
              <a:t>Dependence</a:t>
            </a:r>
            <a:r>
              <a:rPr lang="en-US" sz="1600" dirty="0"/>
              <a:t>: when one variable changes the value for the other variable changes proportionally - values are dependent</a:t>
            </a:r>
          </a:p>
          <a:p>
            <a:pPr lvl="1">
              <a:lnSpc>
                <a:spcPct val="110000"/>
              </a:lnSpc>
              <a:spcBef>
                <a:spcPts val="0"/>
              </a:spcBef>
            </a:pPr>
            <a:r>
              <a:rPr lang="en-US" sz="1600" b="1" dirty="0"/>
              <a:t>Independence</a:t>
            </a:r>
            <a:r>
              <a:rPr lang="en-US" sz="1600" dirty="0"/>
              <a:t>: when one variable changes the value for the other variable are not affected – values are independent</a:t>
            </a:r>
          </a:p>
          <a:p>
            <a:pPr lvl="1">
              <a:lnSpc>
                <a:spcPct val="110000"/>
              </a:lnSpc>
              <a:spcBef>
                <a:spcPts val="0"/>
              </a:spcBef>
            </a:pPr>
            <a:endParaRPr lang="en-US" sz="1600" dirty="0"/>
          </a:p>
          <a:p>
            <a:pPr marL="0" indent="0">
              <a:lnSpc>
                <a:spcPct val="110000"/>
              </a:lnSpc>
              <a:spcBef>
                <a:spcPts val="0"/>
              </a:spcBef>
              <a:buNone/>
            </a:pPr>
            <a:r>
              <a:rPr lang="en-US" sz="2200" dirty="0"/>
              <a:t>We investigated the number of </a:t>
            </a:r>
            <a:r>
              <a:rPr lang="en-US" sz="2200" b="1" dirty="0"/>
              <a:t>Fabulous Coffee Houses </a:t>
            </a:r>
            <a:r>
              <a:rPr lang="en-US" sz="2200" dirty="0"/>
              <a:t>per county, but what if we looked their locations within the counties and then noted that Fabulous Coffee Houses are only located in places that have </a:t>
            </a:r>
            <a:r>
              <a:rPr lang="en-US" sz="2200" b="1" dirty="0"/>
              <a:t>Hamburger Havens </a:t>
            </a:r>
            <a:r>
              <a:rPr lang="en-US" sz="2200" dirty="0"/>
              <a:t>(fast food) within one mile</a:t>
            </a:r>
          </a:p>
          <a:p>
            <a:pPr marL="0" indent="0">
              <a:lnSpc>
                <a:spcPct val="110000"/>
              </a:lnSpc>
              <a:spcBef>
                <a:spcPts val="0"/>
              </a:spcBef>
              <a:buNone/>
            </a:pPr>
            <a:r>
              <a:rPr lang="en-US" sz="2200" dirty="0"/>
              <a:t>	Could this be a dependent or independent relationship?</a:t>
            </a:r>
          </a:p>
          <a:p>
            <a:endParaRPr lang="en-US" dirty="0"/>
          </a:p>
        </p:txBody>
      </p:sp>
      <p:pic>
        <p:nvPicPr>
          <p:cNvPr id="4" name="Audio 3">
            <a:hlinkClick r:id="" action="ppaction://media"/>
            <a:extLst>
              <a:ext uri="{FF2B5EF4-FFF2-40B4-BE49-F238E27FC236}">
                <a16:creationId xmlns:a16="http://schemas.microsoft.com/office/drawing/2014/main" id="{34A2ED83-80AA-4CFF-AB88-2949778F0EA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466265228"/>
      </p:ext>
    </p:extLst>
  </p:cSld>
  <p:clrMapOvr>
    <a:masterClrMapping/>
  </p:clrMapOvr>
  <mc:AlternateContent xmlns:mc="http://schemas.openxmlformats.org/markup-compatibility/2006" xmlns:p14="http://schemas.microsoft.com/office/powerpoint/2010/main">
    <mc:Choice Requires="p14">
      <p:transition spd="slow" p14:dur="2000" advTm="57620"/>
    </mc:Choice>
    <mc:Fallback xmlns="">
      <p:transition spd="slow" advTm="576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64CDB2-0D21-4070-9E07-98E296294BC2}"/>
              </a:ext>
            </a:extLst>
          </p:cNvPr>
          <p:cNvSpPr>
            <a:spLocks noGrp="1"/>
          </p:cNvSpPr>
          <p:nvPr>
            <p:ph type="title"/>
          </p:nvPr>
        </p:nvSpPr>
        <p:spPr/>
        <p:txBody>
          <a:bodyPr/>
          <a:lstStyle/>
          <a:p>
            <a:r>
              <a:rPr lang="en-US" dirty="0"/>
              <a:t>Correlation Coefficient r (relationship)</a:t>
            </a:r>
          </a:p>
        </p:txBody>
      </p:sp>
      <p:sp>
        <p:nvSpPr>
          <p:cNvPr id="3" name="Content Placeholder 2">
            <a:extLst>
              <a:ext uri="{FF2B5EF4-FFF2-40B4-BE49-F238E27FC236}">
                <a16:creationId xmlns:a16="http://schemas.microsoft.com/office/drawing/2014/main" id="{E51A7793-1CD8-4EE9-A8FB-11BAAFAA4129}"/>
              </a:ext>
            </a:extLst>
          </p:cNvPr>
          <p:cNvSpPr>
            <a:spLocks noGrp="1"/>
          </p:cNvSpPr>
          <p:nvPr>
            <p:ph idx="1"/>
          </p:nvPr>
        </p:nvSpPr>
        <p:spPr>
          <a:xfrm>
            <a:off x="457200" y="937765"/>
            <a:ext cx="8379372" cy="3394472"/>
          </a:xfrm>
        </p:spPr>
        <p:txBody>
          <a:bodyPr>
            <a:normAutofit fontScale="92500"/>
          </a:bodyPr>
          <a:lstStyle/>
          <a:p>
            <a:pPr marL="0" indent="0">
              <a:lnSpc>
                <a:spcPct val="110000"/>
              </a:lnSpc>
              <a:spcBef>
                <a:spcPts val="0"/>
              </a:spcBef>
              <a:buNone/>
            </a:pPr>
            <a:r>
              <a:rPr lang="en-US" sz="2200" b="1" dirty="0"/>
              <a:t>Correlation Coefficient or “r” of two variables “x” and “y”  </a:t>
            </a:r>
          </a:p>
          <a:p>
            <a:pPr lvl="1">
              <a:lnSpc>
                <a:spcPct val="110000"/>
              </a:lnSpc>
              <a:spcBef>
                <a:spcPts val="0"/>
              </a:spcBef>
            </a:pPr>
            <a:r>
              <a:rPr lang="en-US" sz="1600" b="1" dirty="0">
                <a:solidFill>
                  <a:srgbClr val="C00000"/>
                </a:solidFill>
              </a:rPr>
              <a:t>r</a:t>
            </a:r>
            <a:r>
              <a:rPr lang="en-US" sz="1600" dirty="0"/>
              <a:t> describes the </a:t>
            </a:r>
            <a:r>
              <a:rPr lang="en-US" sz="1600" b="1" dirty="0"/>
              <a:t>relative strength </a:t>
            </a:r>
            <a:r>
              <a:rPr lang="en-US" sz="1600" dirty="0"/>
              <a:t>of a relationship between the </a:t>
            </a:r>
            <a:r>
              <a:rPr lang="en-US" sz="1600" b="1" dirty="0"/>
              <a:t>two variables</a:t>
            </a:r>
            <a:r>
              <a:rPr lang="en-US" sz="1600" dirty="0"/>
              <a:t>*</a:t>
            </a:r>
          </a:p>
          <a:p>
            <a:pPr lvl="1">
              <a:lnSpc>
                <a:spcPct val="110000"/>
              </a:lnSpc>
              <a:spcBef>
                <a:spcPts val="0"/>
              </a:spcBef>
            </a:pPr>
            <a:r>
              <a:rPr lang="en-US" sz="1600" dirty="0"/>
              <a:t>Is calculated by </a:t>
            </a:r>
            <a:r>
              <a:rPr lang="en-US" sz="1600" b="1" dirty="0"/>
              <a:t>summing</a:t>
            </a:r>
            <a:r>
              <a:rPr lang="en-US" sz="1600" dirty="0"/>
              <a:t> the </a:t>
            </a:r>
            <a:r>
              <a:rPr lang="en-US" sz="1600" b="1" dirty="0"/>
              <a:t>multiplied</a:t>
            </a:r>
            <a:r>
              <a:rPr lang="en-US" sz="1600" dirty="0"/>
              <a:t> </a:t>
            </a:r>
            <a:r>
              <a:rPr lang="en-US" sz="1600" b="1" dirty="0"/>
              <a:t>standard deviations </a:t>
            </a:r>
            <a:r>
              <a:rPr lang="en-US" sz="1600" dirty="0"/>
              <a:t>(</a:t>
            </a:r>
            <a:r>
              <a:rPr lang="en-US" sz="1600" dirty="0" err="1"/>
              <a:t>s</a:t>
            </a:r>
            <a:r>
              <a:rPr lang="en-US" sz="1600" baseline="-25000" dirty="0" err="1"/>
              <a:t>x</a:t>
            </a:r>
            <a:r>
              <a:rPr lang="en-US" sz="1600" dirty="0"/>
              <a:t>, </a:t>
            </a:r>
            <a:r>
              <a:rPr lang="en-US" sz="1600" dirty="0" err="1"/>
              <a:t>s</a:t>
            </a:r>
            <a:r>
              <a:rPr lang="en-US" sz="1600" baseline="-25000" dirty="0" err="1"/>
              <a:t>y</a:t>
            </a:r>
            <a:r>
              <a:rPr lang="en-US" sz="1600" dirty="0"/>
              <a:t>) of </a:t>
            </a:r>
            <a:r>
              <a:rPr lang="en-US" sz="1600" b="1" dirty="0"/>
              <a:t>two variables </a:t>
            </a:r>
            <a:r>
              <a:rPr lang="en-US" sz="1600" dirty="0"/>
              <a:t>(x</a:t>
            </a:r>
            <a:r>
              <a:rPr lang="en-US" sz="1600" baseline="-25000" dirty="0"/>
              <a:t>i</a:t>
            </a:r>
            <a:r>
              <a:rPr lang="en-US" sz="1600" dirty="0"/>
              <a:t>, </a:t>
            </a:r>
            <a:r>
              <a:rPr lang="en-US" sz="1600" dirty="0" err="1"/>
              <a:t>y</a:t>
            </a:r>
            <a:r>
              <a:rPr lang="en-US" sz="1600" baseline="-25000" dirty="0" err="1"/>
              <a:t>i</a:t>
            </a:r>
            <a:r>
              <a:rPr lang="en-US" sz="1600" dirty="0"/>
              <a:t>) </a:t>
            </a:r>
            <a:r>
              <a:rPr lang="en-US" sz="1600" b="1" dirty="0"/>
              <a:t>minus its mean</a:t>
            </a:r>
            <a:r>
              <a:rPr lang="en-US" sz="1600" dirty="0"/>
              <a:t> and </a:t>
            </a:r>
            <a:r>
              <a:rPr lang="en-US" sz="1600" b="1" dirty="0"/>
              <a:t>dividing </a:t>
            </a:r>
            <a:r>
              <a:rPr lang="en-US" sz="1600" dirty="0"/>
              <a:t>by the number of observed values -1 (n – 1) </a:t>
            </a:r>
          </a:p>
          <a:p>
            <a:pPr lvl="1"/>
            <a:endParaRPr lang="en-US" dirty="0"/>
          </a:p>
          <a:p>
            <a:pPr marL="457200" lvl="1" indent="0">
              <a:buNone/>
            </a:pPr>
            <a:endParaRPr lang="en-US" dirty="0"/>
          </a:p>
          <a:p>
            <a:pPr lvl="1"/>
            <a:endParaRPr lang="en-US" dirty="0"/>
          </a:p>
          <a:p>
            <a:pPr lvl="1">
              <a:lnSpc>
                <a:spcPct val="110000"/>
              </a:lnSpc>
              <a:spcBef>
                <a:spcPts val="0"/>
              </a:spcBef>
            </a:pPr>
            <a:r>
              <a:rPr lang="en-US" sz="1600" dirty="0"/>
              <a:t>Calculation of r values range from -1 to 1 </a:t>
            </a:r>
          </a:p>
          <a:p>
            <a:pPr lvl="2">
              <a:lnSpc>
                <a:spcPct val="110000"/>
              </a:lnSpc>
              <a:spcBef>
                <a:spcPts val="0"/>
              </a:spcBef>
            </a:pPr>
            <a:r>
              <a:rPr lang="en-US" sz="1500" b="1" dirty="0"/>
              <a:t>r = -1 </a:t>
            </a:r>
            <a:r>
              <a:rPr lang="en-US" sz="1500" dirty="0"/>
              <a:t>suggests that as one variable increases proportionally as the other variable decreases </a:t>
            </a:r>
          </a:p>
          <a:p>
            <a:pPr lvl="2">
              <a:lnSpc>
                <a:spcPct val="110000"/>
              </a:lnSpc>
              <a:spcBef>
                <a:spcPts val="0"/>
              </a:spcBef>
            </a:pPr>
            <a:r>
              <a:rPr lang="en-US" sz="1500" b="1" dirty="0"/>
              <a:t>r = 1 </a:t>
            </a:r>
            <a:r>
              <a:rPr lang="en-US" sz="1500" dirty="0"/>
              <a:t>suggests that as one variable increases there is a proportional increase in the other variable</a:t>
            </a:r>
          </a:p>
          <a:p>
            <a:pPr lvl="2">
              <a:lnSpc>
                <a:spcPct val="110000"/>
              </a:lnSpc>
              <a:spcBef>
                <a:spcPts val="0"/>
              </a:spcBef>
            </a:pPr>
            <a:r>
              <a:rPr lang="en-US" sz="1500" dirty="0"/>
              <a:t>r values near or at 0 (zero) suggest there is no relationship between the variables</a:t>
            </a:r>
          </a:p>
          <a:p>
            <a:pPr lvl="1"/>
            <a:r>
              <a:rPr lang="en-US" dirty="0"/>
              <a:t>The relationship can also be shown graphically</a:t>
            </a:r>
          </a:p>
        </p:txBody>
      </p:sp>
      <p:pic>
        <p:nvPicPr>
          <p:cNvPr id="4" name="Picture 3">
            <a:extLst>
              <a:ext uri="{FF2B5EF4-FFF2-40B4-BE49-F238E27FC236}">
                <a16:creationId xmlns:a16="http://schemas.microsoft.com/office/drawing/2014/main" id="{78FD5363-F4EA-4240-8E50-D8370A3E1378}"/>
              </a:ext>
            </a:extLst>
          </p:cNvPr>
          <p:cNvPicPr>
            <a:picLocks noChangeAspect="1"/>
          </p:cNvPicPr>
          <p:nvPr/>
        </p:nvPicPr>
        <p:blipFill>
          <a:blip r:embed="rId5"/>
          <a:stretch>
            <a:fillRect/>
          </a:stretch>
        </p:blipFill>
        <p:spPr>
          <a:xfrm>
            <a:off x="2474946" y="2197656"/>
            <a:ext cx="3886200" cy="638175"/>
          </a:xfrm>
          <a:prstGeom prst="rect">
            <a:avLst/>
          </a:prstGeom>
        </p:spPr>
      </p:pic>
      <p:sp>
        <p:nvSpPr>
          <p:cNvPr id="5" name="Rectangle 4">
            <a:extLst>
              <a:ext uri="{FF2B5EF4-FFF2-40B4-BE49-F238E27FC236}">
                <a16:creationId xmlns:a16="http://schemas.microsoft.com/office/drawing/2014/main" id="{67D12D80-EA2D-4111-96E3-B0217C1B5044}"/>
              </a:ext>
            </a:extLst>
          </p:cNvPr>
          <p:cNvSpPr/>
          <p:nvPr/>
        </p:nvSpPr>
        <p:spPr>
          <a:xfrm>
            <a:off x="110358" y="4608434"/>
            <a:ext cx="6250788" cy="523220"/>
          </a:xfrm>
          <a:prstGeom prst="rect">
            <a:avLst/>
          </a:prstGeom>
        </p:spPr>
        <p:txBody>
          <a:bodyPr wrap="square">
            <a:spAutoFit/>
          </a:bodyPr>
          <a:lstStyle/>
          <a:p>
            <a:r>
              <a:rPr lang="en-US" sz="1000" dirty="0">
                <a:solidFill>
                  <a:srgbClr val="C00000"/>
                </a:solidFill>
              </a:rPr>
              <a:t>*</a:t>
            </a:r>
            <a:r>
              <a:rPr lang="en-US" sz="1400" dirty="0">
                <a:solidFill>
                  <a:srgbClr val="C00000"/>
                </a:solidFill>
              </a:rPr>
              <a:t>Tutorial for r:  </a:t>
            </a:r>
            <a:r>
              <a:rPr lang="en-US" sz="1400" dirty="0"/>
              <a:t>https://www.khanacademy.org/math/ap-statistics/bivariate-data-ap/correlation-coefficient-r/v/calculating-correlation-coefficient-r</a:t>
            </a:r>
          </a:p>
        </p:txBody>
      </p:sp>
      <p:pic>
        <p:nvPicPr>
          <p:cNvPr id="6" name="Audio 5">
            <a:hlinkClick r:id="" action="ppaction://media"/>
            <a:extLst>
              <a:ext uri="{FF2B5EF4-FFF2-40B4-BE49-F238E27FC236}">
                <a16:creationId xmlns:a16="http://schemas.microsoft.com/office/drawing/2014/main" id="{DD0DC00D-8478-48B2-84EB-3B7D693FDBDB}"/>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504238" y="4503738"/>
            <a:ext cx="487362" cy="487362"/>
          </a:xfrm>
          <a:prstGeom prst="rect">
            <a:avLst/>
          </a:prstGeom>
        </p:spPr>
      </p:pic>
    </p:spTree>
    <p:custDataLst>
      <p:tags r:id="rId1"/>
    </p:custDataLst>
    <p:extLst>
      <p:ext uri="{BB962C8B-B14F-4D97-AF65-F5344CB8AC3E}">
        <p14:creationId xmlns:p14="http://schemas.microsoft.com/office/powerpoint/2010/main" val="257175749"/>
      </p:ext>
    </p:extLst>
  </p:cSld>
  <p:clrMapOvr>
    <a:masterClrMapping/>
  </p:clrMapOvr>
  <mc:AlternateContent xmlns:mc="http://schemas.openxmlformats.org/markup-compatibility/2006" xmlns:p14="http://schemas.microsoft.com/office/powerpoint/2010/main">
    <mc:Choice Requires="p14">
      <p:transition spd="slow" p14:dur="2000" advTm="85515"/>
    </mc:Choice>
    <mc:Fallback xmlns="">
      <p:transition spd="slow" advTm="855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6"/>
                </p:tgtEl>
              </p:cMediaNode>
            </p:audio>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7.2|55.7|33.2"/>
</p:tagLst>
</file>

<file path=ppt/tags/tag2.xml><?xml version="1.0" encoding="utf-8"?>
<p:tagLst xmlns:a="http://schemas.openxmlformats.org/drawingml/2006/main" xmlns:r="http://schemas.openxmlformats.org/officeDocument/2006/relationships" xmlns:p="http://schemas.openxmlformats.org/presentationml/2006/main">
  <p:tag name="TIMING" val="|35.7|26.9|13|10.1|10.8|11.9|7"/>
</p:tagLst>
</file>

<file path=ppt/tags/tag3.xml><?xml version="1.0" encoding="utf-8"?>
<p:tagLst xmlns:a="http://schemas.openxmlformats.org/drawingml/2006/main" xmlns:r="http://schemas.openxmlformats.org/officeDocument/2006/relationships" xmlns:p="http://schemas.openxmlformats.org/presentationml/2006/main">
  <p:tag name="TIMING" val="|14.2|18|18.9|27.3"/>
</p:tagLst>
</file>

<file path=ppt/tags/tag4.xml><?xml version="1.0" encoding="utf-8"?>
<p:tagLst xmlns:a="http://schemas.openxmlformats.org/drawingml/2006/main" xmlns:r="http://schemas.openxmlformats.org/officeDocument/2006/relationships" xmlns:p="http://schemas.openxmlformats.org/presentationml/2006/main">
  <p:tag name="TIMING" val="|32.3|2.9|1.9|14.5"/>
</p:tagLst>
</file>

<file path=ppt/tags/tag5.xml><?xml version="1.0" encoding="utf-8"?>
<p:tagLst xmlns:a="http://schemas.openxmlformats.org/drawingml/2006/main" xmlns:r="http://schemas.openxmlformats.org/officeDocument/2006/relationships" xmlns:p="http://schemas.openxmlformats.org/presentationml/2006/main">
  <p:tag name="TIMING" val="|27.6|21"/>
</p:tagLst>
</file>

<file path=ppt/theme/theme1.xml><?xml version="1.0" encoding="utf-8"?>
<a:theme xmlns:a="http://schemas.openxmlformats.org/drawingml/2006/main" name="GeoTechCenterTemplateMay201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Understanding Spatial Data Module 2 Unit 3 Spatial Data Quality Oct 8 2014 V1</Template>
  <TotalTime>40343</TotalTime>
  <Words>2416</Words>
  <Application>Microsoft Office PowerPoint</Application>
  <PresentationFormat>On-screen Show (16:9)</PresentationFormat>
  <Paragraphs>193</Paragraphs>
  <Slides>18</Slides>
  <Notes>3</Notes>
  <HiddenSlides>0</HiddenSlides>
  <MMClips>18</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Symbol</vt:lpstr>
      <vt:lpstr>Times New Roman</vt:lpstr>
      <vt:lpstr>GeoTechCenterTemplateMay2014</vt:lpstr>
      <vt:lpstr>Statistics - Concept Module Part 1 – Basic Statistics for Geospatial Technology</vt:lpstr>
      <vt:lpstr>This Statistics Concept Module will:</vt:lpstr>
      <vt:lpstr>Statistics Definition  </vt:lpstr>
      <vt:lpstr>Some Common Statistical Terms</vt:lpstr>
      <vt:lpstr>Descriptive Statistics</vt:lpstr>
      <vt:lpstr>More Statistical Terms</vt:lpstr>
      <vt:lpstr>PowerPoint Presentation</vt:lpstr>
      <vt:lpstr>Statistical Dependence versus Independence </vt:lpstr>
      <vt:lpstr>Correlation Coefficient r (relationship)</vt:lpstr>
      <vt:lpstr>Correlation Coefficient “r” Graph of x, y Values - Tutorial from Khan Academy*</vt:lpstr>
      <vt:lpstr>PowerPoint Presentation</vt:lpstr>
      <vt:lpstr>PowerPoint Presentation</vt:lpstr>
      <vt:lpstr>PowerPoint Presentation</vt:lpstr>
      <vt:lpstr>Classification of Numerical Data </vt:lpstr>
      <vt:lpstr>Looking at the Fabulous Coffee Houses Data Set Geographically</vt:lpstr>
      <vt:lpstr>Same Data But Different Area Boundary</vt:lpstr>
      <vt:lpstr>PowerPoint Presentation</vt:lpstr>
      <vt:lpstr>See GeoTech Center website (geotechcenter.org) for additional Concept Modules and to take a Quiz on this Concept Module topic to earn a Micro Certificate Badge.  If you need more detailed help, you will find other resources on the GeoTech Center website including Model Courses on topics needed by the geospatial technology workforce.  This Module Is Licensed Under Creative Commons     By: GeoTech Center geotechcenter.org Note: some content is a derivative of other CC authors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Ann Johnson</dc:creator>
  <cp:lastModifiedBy>Ann Johnson</cp:lastModifiedBy>
  <cp:revision>587</cp:revision>
  <dcterms:created xsi:type="dcterms:W3CDTF">1996-09-27T23:15:22Z</dcterms:created>
  <dcterms:modified xsi:type="dcterms:W3CDTF">2019-11-13T21:47:57Z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Type">
    <vt:i4>1</vt:i4>
  </property>
  <property fmtid="{D5CDD505-2E9C-101B-9397-08002B2CF9AE}" pid="3" name="GraphicType">
    <vt:i4>2</vt:i4>
  </property>
  <property fmtid="{D5CDD505-2E9C-101B-9397-08002B2CF9AE}" pid="4" name="Compression">
    <vt:i4>100</vt:i4>
  </property>
  <property fmtid="{D5CDD505-2E9C-101B-9397-08002B2CF9AE}" pid="5" name="ScreenSize">
    <vt:i4>2</vt:i4>
  </property>
  <property fmtid="{D5CDD505-2E9C-101B-9397-08002B2CF9AE}" pid="6" name="ScreenUsage">
    <vt:i4>2</vt:i4>
  </property>
  <property fmtid="{D5CDD505-2E9C-101B-9397-08002B2CF9AE}" pid="7" name="MailAddress">
    <vt:lpwstr/>
  </property>
  <property fmtid="{D5CDD505-2E9C-101B-9397-08002B2CF9AE}" pid="8" name="HomePage">
    <vt:lpwstr/>
  </property>
  <property fmtid="{D5CDD505-2E9C-101B-9397-08002B2CF9AE}" pid="9" name="Other">
    <vt:lpwstr/>
  </property>
  <property fmtid="{D5CDD505-2E9C-101B-9397-08002B2CF9AE}" pid="10" name="DownloadOriginal">
    <vt:bool>true</vt:bool>
  </property>
  <property fmtid="{D5CDD505-2E9C-101B-9397-08002B2CF9AE}" pid="11" name="DownloadIEButton">
    <vt:bool>false</vt:bool>
  </property>
  <property fmtid="{D5CDD505-2E9C-101B-9397-08002B2CF9AE}" pid="12" name="UseBrowserColor">
    <vt:bool>true</vt:bool>
  </property>
  <property fmtid="{D5CDD505-2E9C-101B-9397-08002B2CF9AE}" pid="13" name="BackColor">
    <vt:i4>15132390</vt:i4>
  </property>
  <property fmtid="{D5CDD505-2E9C-101B-9397-08002B2CF9AE}" pid="14" name="TextColor">
    <vt:i4>0</vt:i4>
  </property>
  <property fmtid="{D5CDD505-2E9C-101B-9397-08002B2CF9AE}" pid="15" name="LinkColor">
    <vt:i4>16711782</vt:i4>
  </property>
  <property fmtid="{D5CDD505-2E9C-101B-9397-08002B2CF9AE}" pid="16" name="VisitedColor">
    <vt:i4>10040268</vt:i4>
  </property>
  <property fmtid="{D5CDD505-2E9C-101B-9397-08002B2CF9AE}" pid="17" name="TransparentButton">
    <vt:i4>0</vt:i4>
  </property>
  <property fmtid="{D5CDD505-2E9C-101B-9397-08002B2CF9AE}" pid="18" name="ButtonType">
    <vt:i4>3</vt:i4>
  </property>
  <property fmtid="{D5CDD505-2E9C-101B-9397-08002B2CF9AE}" pid="19" name="ShowNotes">
    <vt:bool>false</vt:bool>
  </property>
  <property fmtid="{D5CDD505-2E9C-101B-9397-08002B2CF9AE}" pid="20" name="NavBtnPos">
    <vt:i4>1</vt:i4>
  </property>
  <property fmtid="{D5CDD505-2E9C-101B-9397-08002B2CF9AE}" pid="21" name="OutputDir">
    <vt:lpwstr>E:\ANNS_FOLDER\Prenhall</vt:lpwstr>
  </property>
</Properties>
</file>