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4"/>
  </p:notesMasterIdLst>
  <p:sldIdLst>
    <p:sldId id="259" r:id="rId2"/>
    <p:sldId id="258" r:id="rId3"/>
    <p:sldId id="271" r:id="rId4"/>
    <p:sldId id="262" r:id="rId5"/>
    <p:sldId id="272" r:id="rId6"/>
    <p:sldId id="273" r:id="rId7"/>
    <p:sldId id="274" r:id="rId8"/>
    <p:sldId id="275" r:id="rId9"/>
    <p:sldId id="276" r:id="rId10"/>
    <p:sldId id="554" r:id="rId11"/>
    <p:sldId id="555" r:id="rId12"/>
    <p:sldId id="553" r:id="rId13"/>
  </p:sldIdLst>
  <p:sldSz cx="12192000" cy="6858000"/>
  <p:notesSz cx="6858000" cy="9144000"/>
  <p:custDataLst>
    <p:tags r:id="rId1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n Johnson" initials="AJ" lastIdx="2" clrIdx="0">
    <p:extLst>
      <p:ext uri="{19B8F6BF-5375-455C-9EA6-DF929625EA0E}">
        <p15:presenceInfo xmlns:p15="http://schemas.microsoft.com/office/powerpoint/2012/main" userId="5fa0c1133c7f52af"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EAEA"/>
    <a:srgbClr val="9F9F9F"/>
    <a:srgbClr val="277AC0"/>
    <a:srgbClr val="55BDE1"/>
    <a:srgbClr val="1E85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73" d="100"/>
          <a:sy n="73" d="100"/>
        </p:scale>
        <p:origin x="77" y="9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D506794-5F0A-4E4A-A9A7-6DEE6E9CBD5D}" type="datetimeFigureOut">
              <a:rPr lang="en-US" smtClean="0"/>
              <a:t>11/13/2019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CD328FF-4232-4A18-9A53-0597F4B848BC}" type="slidenum">
              <a:rPr lang="en-US" smtClean="0"/>
              <a:t>‹#›</a:t>
            </a:fld>
            <a:endParaRPr lang="en-US"/>
          </a:p>
        </p:txBody>
      </p:sp>
    </p:spTree>
    <p:extLst>
      <p:ext uri="{BB962C8B-B14F-4D97-AF65-F5344CB8AC3E}">
        <p14:creationId xmlns:p14="http://schemas.microsoft.com/office/powerpoint/2010/main" val="2659195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a:prstGeom prst="rect">
            <a:avLst/>
          </a:prstGeom>
          <a:noFill/>
          <a:ln w="12700">
            <a:solidFill>
              <a:prstClr val="black"/>
            </a:solidFill>
          </a:ln>
        </p:spPr>
      </p:sp>
      <p:sp>
        <p:nvSpPr>
          <p:cNvPr id="3" name="Notes Placeholder 2"/>
          <p:cNvSpPr>
            <a:spLocks noGrp="1"/>
          </p:cNvSpPr>
          <p:nvPr>
            <p:ph type="body" idx="1"/>
          </p:nvPr>
        </p:nvSpPr>
        <p:spPr>
          <a:xfrm>
            <a:off x="685800" y="4400550"/>
            <a:ext cx="5486400" cy="3600450"/>
          </a:xfrm>
          <a:prstGeom prst="rect">
            <a:avLst/>
          </a:prstGeom>
        </p:spPr>
        <p:txBody>
          <a:bodyPr/>
          <a:lstStyle/>
          <a:p>
            <a:endParaRPr lang="en-US" dirty="0"/>
          </a:p>
        </p:txBody>
      </p:sp>
    </p:spTree>
    <p:extLst>
      <p:ext uri="{BB962C8B-B14F-4D97-AF65-F5344CB8AC3E}">
        <p14:creationId xmlns:p14="http://schemas.microsoft.com/office/powerpoint/2010/main" val="5486022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9905896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6BBD1AF-C740-439F-8FB0-4B5F6CE4CA43}" type="datetimeFigureOut">
              <a:rPr lang="en-US" smtClean="0"/>
              <a:t>11/13/2019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1BDF4EF-A2FC-467C-B258-821E655902AF}" type="slidenum">
              <a:rPr lang="en-US" smtClean="0"/>
              <a:t>‹#›</a:t>
            </a:fld>
            <a:endParaRPr lang="en-US"/>
          </a:p>
        </p:txBody>
      </p:sp>
    </p:spTree>
    <p:extLst>
      <p:ext uri="{BB962C8B-B14F-4D97-AF65-F5344CB8AC3E}">
        <p14:creationId xmlns:p14="http://schemas.microsoft.com/office/powerpoint/2010/main" val="25283734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1" y="675726"/>
            <a:ext cx="2004164" cy="518307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36BBD1AF-C740-439F-8FB0-4B5F6CE4CA43}" type="datetimeFigureOut">
              <a:rPr lang="en-US" smtClean="0"/>
              <a:t>11/13/2019</a:t>
            </a:fld>
            <a:endParaRPr lang="en-US"/>
          </a:p>
        </p:txBody>
      </p:sp>
      <p:sp>
        <p:nvSpPr>
          <p:cNvPr id="5" name="Footer Placeholder 4"/>
          <p:cNvSpPr>
            <a:spLocks noGrp="1"/>
          </p:cNvSpPr>
          <p:nvPr>
            <p:ph type="ftr" sz="quarter" idx="11"/>
          </p:nvPr>
        </p:nvSpPr>
        <p:spPr>
          <a:xfrm>
            <a:off x="774923" y="5951811"/>
            <a:ext cx="7896279" cy="365125"/>
          </a:xfrm>
        </p:spPr>
        <p:txBody>
          <a:bodyPr/>
          <a:lstStyle/>
          <a:p>
            <a:endParaRPr lang="en-US"/>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C1BDF4EF-A2FC-467C-B258-821E655902AF}" type="slidenum">
              <a:rPr lang="en-US" smtClean="0"/>
              <a:t>‹#›</a:t>
            </a:fld>
            <a:endParaRPr lang="en-US"/>
          </a:p>
        </p:txBody>
      </p:sp>
    </p:spTree>
    <p:extLst>
      <p:ext uri="{BB962C8B-B14F-4D97-AF65-F5344CB8AC3E}">
        <p14:creationId xmlns:p14="http://schemas.microsoft.com/office/powerpoint/2010/main" val="36010683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2" y="702156"/>
            <a:ext cx="11029616" cy="1013800"/>
          </a:xfrm>
        </p:spPr>
        <p:txBody>
          <a:bodyPr/>
          <a:lstStyle>
            <a:lvl1pPr>
              <a:defRPr>
                <a:solidFill>
                  <a:srgbClr val="0070C0"/>
                </a:solidFill>
              </a:defRPr>
            </a:lvl1pPr>
          </a:lstStyle>
          <a:p>
            <a:r>
              <a:rPr lang="en-US"/>
              <a:t>Click to edit Master title style</a:t>
            </a:r>
            <a:endParaRPr lang="en-US" dirty="0"/>
          </a:p>
        </p:txBody>
      </p:sp>
      <p:sp>
        <p:nvSpPr>
          <p:cNvPr id="3" name="Content Placeholder 2"/>
          <p:cNvSpPr>
            <a:spLocks noGrp="1"/>
          </p:cNvSpPr>
          <p:nvPr>
            <p:ph idx="1"/>
          </p:nvPr>
        </p:nvSpPr>
        <p:spPr>
          <a:xfrm>
            <a:off x="581193" y="2207873"/>
            <a:ext cx="11029615" cy="3678303"/>
          </a:xfrm>
        </p:spPr>
        <p:txBody>
          <a:bodyPr/>
          <a:lstStyle>
            <a:lvl1pPr>
              <a:defRPr>
                <a:solidFill>
                  <a:srgbClr val="0070C0"/>
                </a:solidFill>
              </a:defRPr>
            </a:lvl1pPr>
            <a:lvl2pPr>
              <a:defRPr>
                <a:solidFill>
                  <a:srgbClr val="0070C0"/>
                </a:solidFill>
              </a:defRPr>
            </a:lvl2pPr>
            <a:lvl3pPr>
              <a:defRPr>
                <a:solidFill>
                  <a:srgbClr val="0070C0"/>
                </a:solidFill>
              </a:defRPr>
            </a:lvl3pPr>
            <a:lvl4pPr>
              <a:defRPr>
                <a:solidFill>
                  <a:srgbClr val="0070C0"/>
                </a:solidFill>
              </a:defRPr>
            </a:lvl4pPr>
            <a:lvl5pPr>
              <a:defRPr>
                <a:solidFill>
                  <a:srgbClr val="0070C0"/>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6BBD1AF-C740-439F-8FB0-4B5F6CE4CA43}" type="datetimeFigureOut">
              <a:rPr lang="en-US" smtClean="0"/>
              <a:t>11/13/2019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558300" y="5956137"/>
            <a:ext cx="1052508" cy="365125"/>
          </a:xfrm>
        </p:spPr>
        <p:txBody>
          <a:bodyPr/>
          <a:lstStyle/>
          <a:p>
            <a:fld id="{C1BDF4EF-A2FC-467C-B258-821E655902AF}" type="slidenum">
              <a:rPr lang="en-US" smtClean="0"/>
              <a:t>‹#›</a:t>
            </a:fld>
            <a:endParaRPr lang="en-US"/>
          </a:p>
        </p:txBody>
      </p:sp>
      <p:pic>
        <p:nvPicPr>
          <p:cNvPr id="7" name="Picture 43" descr="GeoTechLogo_Draft04_Transp.png"/>
          <p:cNvPicPr>
            <a:picLocks noChangeAspect="1"/>
          </p:cNvPicPr>
          <p:nvPr userDrawn="1"/>
        </p:nvPicPr>
        <p:blipFill>
          <a:blip r:embed="rId2" cstate="print"/>
          <a:srcRect/>
          <a:stretch>
            <a:fillRect/>
          </a:stretch>
        </p:blipFill>
        <p:spPr bwMode="auto">
          <a:xfrm>
            <a:off x="10290700" y="6166323"/>
            <a:ext cx="1734067" cy="504553"/>
          </a:xfrm>
          <a:prstGeom prst="rect">
            <a:avLst/>
          </a:prstGeom>
          <a:noFill/>
          <a:ln w="9525">
            <a:noFill/>
            <a:miter lim="800000"/>
            <a:headEnd/>
            <a:tailEnd/>
          </a:ln>
        </p:spPr>
      </p:pic>
    </p:spTree>
    <p:extLst>
      <p:ext uri="{BB962C8B-B14F-4D97-AF65-F5344CB8AC3E}">
        <p14:creationId xmlns:p14="http://schemas.microsoft.com/office/powerpoint/2010/main" val="29071595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36BBD1AF-C740-439F-8FB0-4B5F6CE4CA43}" type="datetimeFigureOut">
              <a:rPr lang="en-US" smtClean="0"/>
              <a:t>11/13/2019</a:t>
            </a:fld>
            <a:endParaRPr lang="en-US"/>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C1BDF4EF-A2FC-467C-B258-821E655902AF}" type="slidenum">
              <a:rPr lang="en-US" smtClean="0"/>
              <a:t>‹#›</a:t>
            </a:fld>
            <a:endParaRPr lang="en-US"/>
          </a:p>
        </p:txBody>
      </p:sp>
    </p:spTree>
    <p:extLst>
      <p:ext uri="{BB962C8B-B14F-4D97-AF65-F5344CB8AC3E}">
        <p14:creationId xmlns:p14="http://schemas.microsoft.com/office/powerpoint/2010/main" val="12205214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6BBD1AF-C740-439F-8FB0-4B5F6CE4CA43}" type="datetimeFigureOut">
              <a:rPr lang="en-US" smtClean="0"/>
              <a:t>11/13/2019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BDF4EF-A2FC-467C-B258-821E655902AF}" type="slidenum">
              <a:rPr lang="en-US" smtClean="0"/>
              <a:t>‹#›</a:t>
            </a:fld>
            <a:endParaRPr lang="en-US"/>
          </a:p>
        </p:txBody>
      </p:sp>
    </p:spTree>
    <p:extLst>
      <p:ext uri="{BB962C8B-B14F-4D97-AF65-F5344CB8AC3E}">
        <p14:creationId xmlns:p14="http://schemas.microsoft.com/office/powerpoint/2010/main" val="28513933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6BBD1AF-C740-439F-8FB0-4B5F6CE4CA43}" type="datetimeFigureOut">
              <a:rPr lang="en-US" smtClean="0"/>
              <a:t>11/13/2019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1BDF4EF-A2FC-467C-B258-821E655902AF}" type="slidenum">
              <a:rPr lang="en-US" smtClean="0"/>
              <a:t>‹#›</a:t>
            </a:fld>
            <a:endParaRPr lang="en-US"/>
          </a:p>
        </p:txBody>
      </p:sp>
    </p:spTree>
    <p:extLst>
      <p:ext uri="{BB962C8B-B14F-4D97-AF65-F5344CB8AC3E}">
        <p14:creationId xmlns:p14="http://schemas.microsoft.com/office/powerpoint/2010/main" val="10358714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 name="Title 1"/>
          <p:cNvSpPr>
            <a:spLocks noGrp="1"/>
          </p:cNvSpPr>
          <p:nvPr>
            <p:ph type="title" hasCustomPrompt="1"/>
          </p:nvPr>
        </p:nvSpPr>
        <p:spPr>
          <a:xfrm>
            <a:off x="575894" y="729658"/>
            <a:ext cx="11029616" cy="988332"/>
          </a:xfrm>
        </p:spPr>
        <p:txBody>
          <a:bodyPr/>
          <a:lstStyle>
            <a:lvl1pPr>
              <a:defRPr/>
            </a:lvl1pPr>
          </a:lstStyle>
          <a:p>
            <a:r>
              <a:rPr lang="en-US" dirty="0" err="1"/>
              <a:t>ster</a:t>
            </a:r>
            <a:r>
              <a:rPr lang="en-US" dirty="0"/>
              <a:t> title style</a:t>
            </a:r>
          </a:p>
        </p:txBody>
      </p:sp>
    </p:spTree>
    <p:extLst>
      <p:ext uri="{BB962C8B-B14F-4D97-AF65-F5344CB8AC3E}">
        <p14:creationId xmlns:p14="http://schemas.microsoft.com/office/powerpoint/2010/main" val="17166883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BBD1AF-C740-439F-8FB0-4B5F6CE4CA43}" type="datetimeFigureOut">
              <a:rPr lang="en-US" smtClean="0"/>
              <a:t>11/13/2019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1BDF4EF-A2FC-467C-B258-821E655902AF}" type="slidenum">
              <a:rPr lang="en-US" smtClean="0"/>
              <a:t>‹#›</a:t>
            </a:fld>
            <a:endParaRPr lang="en-US"/>
          </a:p>
        </p:txBody>
      </p:sp>
    </p:spTree>
    <p:extLst>
      <p:ext uri="{BB962C8B-B14F-4D97-AF65-F5344CB8AC3E}">
        <p14:creationId xmlns:p14="http://schemas.microsoft.com/office/powerpoint/2010/main" val="19346068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en-US"/>
              <a:t>Click to edit Master title style</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36BBD1AF-C740-439F-8FB0-4B5F6CE4CA43}" type="datetimeFigureOut">
              <a:rPr lang="en-US" smtClean="0"/>
              <a:t>11/13/2019</a:t>
            </a:fld>
            <a:endParaRPr lang="en-US"/>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C1BDF4EF-A2FC-467C-B258-821E655902AF}" type="slidenum">
              <a:rPr lang="en-US" smtClean="0"/>
              <a:t>‹#›</a:t>
            </a:fld>
            <a:endParaRPr lang="en-US"/>
          </a:p>
        </p:txBody>
      </p:sp>
    </p:spTree>
    <p:extLst>
      <p:ext uri="{BB962C8B-B14F-4D97-AF65-F5344CB8AC3E}">
        <p14:creationId xmlns:p14="http://schemas.microsoft.com/office/powerpoint/2010/main" val="31615133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6BBD1AF-C740-439F-8FB0-4B5F6CE4CA43}" type="datetimeFigureOut">
              <a:rPr lang="en-US" smtClean="0"/>
              <a:t>11/13/2019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1BDF4EF-A2FC-467C-B258-821E655902AF}" type="slidenum">
              <a:rPr lang="en-US" smtClean="0"/>
              <a:t>‹#›</a:t>
            </a:fld>
            <a:endParaRPr lang="en-US"/>
          </a:p>
        </p:txBody>
      </p:sp>
    </p:spTree>
    <p:extLst>
      <p:ext uri="{BB962C8B-B14F-4D97-AF65-F5344CB8AC3E}">
        <p14:creationId xmlns:p14="http://schemas.microsoft.com/office/powerpoint/2010/main" val="31813525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36BBD1AF-C740-439F-8FB0-4B5F6CE4CA43}" type="datetimeFigureOut">
              <a:rPr lang="en-US" smtClean="0"/>
              <a:t>11/13/2019</a:t>
            </a:fld>
            <a:endParaRPr lang="en-US"/>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en-US"/>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C1BDF4EF-A2FC-467C-B258-821E655902AF}" type="slidenum">
              <a:rPr lang="en-US" smtClean="0"/>
              <a:t>‹#›</a:t>
            </a:fld>
            <a:endParaRPr lang="en-US"/>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389985696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3.xml"/><Relationship Id="rId1" Type="http://schemas.openxmlformats.org/officeDocument/2006/relationships/tags" Target="../tags/tag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AEAEA"/>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44054" y="3037931"/>
            <a:ext cx="11029615" cy="1497507"/>
          </a:xfrm>
        </p:spPr>
        <p:txBody>
          <a:bodyPr>
            <a:normAutofit fontScale="90000"/>
          </a:bodyPr>
          <a:lstStyle/>
          <a:p>
            <a:pPr algn="ctr"/>
            <a:r>
              <a:rPr lang="en-US" sz="4900" b="1" dirty="0" err="1">
                <a:solidFill>
                  <a:srgbClr val="277AC0"/>
                </a:solidFill>
                <a:latin typeface="Calibri" panose="020F0502020204030204" pitchFamily="34" charset="0"/>
                <a:cs typeface="Calibri" panose="020F0502020204030204" pitchFamily="34" charset="0"/>
              </a:rPr>
              <a:t>QUIz</a:t>
            </a:r>
            <a:br>
              <a:rPr lang="en-US" sz="4900" b="1" dirty="0">
                <a:solidFill>
                  <a:srgbClr val="277AC0"/>
                </a:solidFill>
                <a:latin typeface="Calibri" panose="020F0502020204030204" pitchFamily="34" charset="0"/>
                <a:cs typeface="Calibri" panose="020F0502020204030204" pitchFamily="34" charset="0"/>
              </a:rPr>
            </a:br>
            <a:r>
              <a:rPr lang="en-US" sz="4900" b="1" dirty="0">
                <a:solidFill>
                  <a:srgbClr val="277AC0"/>
                </a:solidFill>
                <a:latin typeface="Calibri" panose="020F0502020204030204" pitchFamily="34" charset="0"/>
                <a:cs typeface="Calibri" panose="020F0502020204030204" pitchFamily="34" charset="0"/>
              </a:rPr>
              <a:t>Statistics Part 1 concept module</a:t>
            </a:r>
            <a:br>
              <a:rPr lang="en-US" b="1" dirty="0">
                <a:solidFill>
                  <a:srgbClr val="277AC0"/>
                </a:solidFill>
                <a:latin typeface="Calibri" panose="020F0502020204030204" pitchFamily="34" charset="0"/>
                <a:cs typeface="Calibri" panose="020F0502020204030204" pitchFamily="34" charset="0"/>
              </a:rPr>
            </a:br>
            <a:endParaRPr lang="en-US" b="1" dirty="0">
              <a:solidFill>
                <a:srgbClr val="277AC0"/>
              </a:solidFill>
              <a:latin typeface="Calibri" panose="020F0502020204030204" pitchFamily="34" charset="0"/>
              <a:cs typeface="Calibri" panose="020F0502020204030204" pitchFamily="34" charset="0"/>
            </a:endParaRPr>
          </a:p>
        </p:txBody>
      </p:sp>
      <p:grpSp>
        <p:nvGrpSpPr>
          <p:cNvPr id="4" name="Group 3"/>
          <p:cNvGrpSpPr/>
          <p:nvPr/>
        </p:nvGrpSpPr>
        <p:grpSpPr>
          <a:xfrm>
            <a:off x="421175" y="705777"/>
            <a:ext cx="4488770" cy="1684646"/>
            <a:chOff x="4986271" y="2738033"/>
            <a:chExt cx="4488770" cy="1684646"/>
          </a:xfrm>
        </p:grpSpPr>
        <p:pic>
          <p:nvPicPr>
            <p:cNvPr id="5" name="Picture 43" descr="GeoTechLogo_Draft04_Transp.png"/>
            <p:cNvPicPr>
              <a:picLocks noChangeAspect="1"/>
            </p:cNvPicPr>
            <p:nvPr/>
          </p:nvPicPr>
          <p:blipFill>
            <a:blip r:embed="rId3" cstate="print"/>
            <a:srcRect/>
            <a:stretch>
              <a:fillRect/>
            </a:stretch>
          </p:blipFill>
          <p:spPr bwMode="auto">
            <a:xfrm>
              <a:off x="4986271" y="2738033"/>
              <a:ext cx="3581400" cy="946555"/>
            </a:xfrm>
            <a:prstGeom prst="rect">
              <a:avLst/>
            </a:prstGeom>
            <a:noFill/>
            <a:ln w="9525">
              <a:noFill/>
              <a:miter lim="800000"/>
              <a:headEnd/>
              <a:tailEnd/>
            </a:ln>
          </p:spPr>
        </p:pic>
        <p:sp>
          <p:nvSpPr>
            <p:cNvPr id="6" name="TextBox 5"/>
            <p:cNvSpPr txBox="1"/>
            <p:nvPr/>
          </p:nvSpPr>
          <p:spPr>
            <a:xfrm>
              <a:off x="5209150" y="3776348"/>
              <a:ext cx="4265891" cy="646331"/>
            </a:xfrm>
            <a:prstGeom prst="rect">
              <a:avLst/>
            </a:prstGeom>
            <a:noFill/>
            <a:ln>
              <a:noFill/>
            </a:ln>
          </p:spPr>
          <p:txBody>
            <a:bodyPr wrap="square" rtlCol="0">
              <a:spAutoFit/>
            </a:bodyPr>
            <a:lstStyle/>
            <a:p>
              <a:r>
                <a:rPr lang="en-US" sz="1800" b="1" i="1" dirty="0">
                  <a:solidFill>
                    <a:srgbClr val="55BDE1"/>
                  </a:solidFill>
                  <a:latin typeface="Calibri" panose="020F0502020204030204" pitchFamily="34" charset="0"/>
                  <a:cs typeface="Calibri" panose="020F0502020204030204" pitchFamily="34" charset="0"/>
                </a:rPr>
                <a:t>Empowering Colleges</a:t>
              </a:r>
              <a:r>
                <a:rPr lang="en-US" sz="1800" i="1" dirty="0">
                  <a:solidFill>
                    <a:srgbClr val="55BDE1"/>
                  </a:solidFill>
                  <a:latin typeface="Calibri" panose="020F0502020204030204" pitchFamily="34" charset="0"/>
                  <a:cs typeface="Calibri" panose="020F0502020204030204" pitchFamily="34" charset="0"/>
                </a:rPr>
                <a:t>: </a:t>
              </a:r>
            </a:p>
            <a:p>
              <a:r>
                <a:rPr lang="en-US" sz="1800" b="1" i="1" dirty="0">
                  <a:solidFill>
                    <a:srgbClr val="55BDE1"/>
                  </a:solidFill>
                  <a:latin typeface="Calibri" panose="020F0502020204030204" pitchFamily="34" charset="0"/>
                  <a:cs typeface="Calibri" panose="020F0502020204030204" pitchFamily="34" charset="0"/>
                </a:rPr>
                <a:t>     Expanding the Geospatial Workforce</a:t>
              </a:r>
            </a:p>
          </p:txBody>
        </p:sp>
      </p:grpSp>
      <p:pic>
        <p:nvPicPr>
          <p:cNvPr id="7" name="Picture 6"/>
          <p:cNvPicPr>
            <a:picLocks noChangeAspect="1"/>
          </p:cNvPicPr>
          <p:nvPr/>
        </p:nvPicPr>
        <p:blipFill>
          <a:blip r:embed="rId4"/>
          <a:stretch>
            <a:fillRect/>
          </a:stretch>
        </p:blipFill>
        <p:spPr>
          <a:xfrm>
            <a:off x="280750" y="6022355"/>
            <a:ext cx="792315" cy="676535"/>
          </a:xfrm>
          <a:prstGeom prst="rect">
            <a:avLst/>
          </a:prstGeom>
        </p:spPr>
      </p:pic>
      <p:sp>
        <p:nvSpPr>
          <p:cNvPr id="8" name="TextBox 7"/>
          <p:cNvSpPr txBox="1"/>
          <p:nvPr/>
        </p:nvSpPr>
        <p:spPr>
          <a:xfrm>
            <a:off x="1073065" y="5991004"/>
            <a:ext cx="4637314" cy="707886"/>
          </a:xfrm>
          <a:prstGeom prst="rect">
            <a:avLst/>
          </a:prstGeom>
          <a:noFill/>
        </p:spPr>
        <p:txBody>
          <a:bodyPr wrap="square" rtlCol="0">
            <a:spAutoFit/>
          </a:bodyPr>
          <a:lstStyle/>
          <a:p>
            <a:r>
              <a:rPr lang="en-US" sz="1000" dirty="0">
                <a:solidFill>
                  <a:srgbClr val="9F9F9F"/>
                </a:solidFill>
              </a:rPr>
              <a:t>Based upon work supported by the National Science Foundation under Grants DUE ATE 1304591, DUE ATE 164409, and DUE ATE 1700496. Any opinions, findings, and conclusions or recommendations expressed in this material are those of the author(s) and do not necessarily reflect the views of the National Science Foundation</a:t>
            </a:r>
            <a:r>
              <a:rPr lang="en-US" sz="1000" dirty="0">
                <a:solidFill>
                  <a:schemeClr val="tx1">
                    <a:lumMod val="50000"/>
                    <a:lumOff val="50000"/>
                  </a:schemeClr>
                </a:solidFill>
              </a:rPr>
              <a:t>. </a:t>
            </a:r>
          </a:p>
        </p:txBody>
      </p:sp>
      <p:sp>
        <p:nvSpPr>
          <p:cNvPr id="3" name="TextBox 2"/>
          <p:cNvSpPr txBox="1"/>
          <p:nvPr/>
        </p:nvSpPr>
        <p:spPr>
          <a:xfrm>
            <a:off x="9801054" y="6444604"/>
            <a:ext cx="2732249" cy="369332"/>
          </a:xfrm>
          <a:prstGeom prst="rect">
            <a:avLst/>
          </a:prstGeom>
          <a:noFill/>
        </p:spPr>
        <p:txBody>
          <a:bodyPr wrap="square" rtlCol="0">
            <a:spAutoFit/>
          </a:bodyPr>
          <a:lstStyle/>
          <a:p>
            <a:r>
              <a:rPr lang="en-US" dirty="0">
                <a:solidFill>
                  <a:srgbClr val="9F9F9F"/>
                </a:solidFill>
              </a:rPr>
              <a:t>www.geotechcenter.org</a:t>
            </a:r>
          </a:p>
        </p:txBody>
      </p:sp>
    </p:spTree>
    <p:custDataLst>
      <p:tags r:id="rId1"/>
    </p:custDataLst>
    <p:extLst>
      <p:ext uri="{BB962C8B-B14F-4D97-AF65-F5344CB8AC3E}">
        <p14:creationId xmlns:p14="http://schemas.microsoft.com/office/powerpoint/2010/main" val="21458382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EAEAE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81192" y="1826873"/>
            <a:ext cx="11029615" cy="3678303"/>
          </a:xfrm>
        </p:spPr>
        <p:txBody>
          <a:bodyPr>
            <a:normAutofit/>
          </a:bodyPr>
          <a:lstStyle/>
          <a:p>
            <a:pPr marL="514350" indent="-514350">
              <a:buClr>
                <a:schemeClr val="accent1">
                  <a:lumMod val="75000"/>
                </a:schemeClr>
              </a:buClr>
              <a:buAutoNum type="arabicPeriod" startAt="9"/>
            </a:pPr>
            <a:r>
              <a:rPr lang="en-US" sz="3200" dirty="0"/>
              <a:t>There is only one formula used to calculate Standard Deviation</a:t>
            </a:r>
          </a:p>
          <a:p>
            <a:pPr marL="838350" lvl="1" indent="-514350">
              <a:buClr>
                <a:schemeClr val="accent1">
                  <a:lumMod val="75000"/>
                </a:schemeClr>
              </a:buClr>
              <a:buAutoNum type="alphaLcParenR"/>
            </a:pPr>
            <a:r>
              <a:rPr lang="en-US" sz="2800" dirty="0">
                <a:solidFill>
                  <a:srgbClr val="277AC0"/>
                </a:solidFill>
                <a:latin typeface="Calibri" panose="020F0502020204030204" pitchFamily="34" charset="0"/>
                <a:cs typeface="Calibri" panose="020F0502020204030204" pitchFamily="34" charset="0"/>
              </a:rPr>
              <a:t>True</a:t>
            </a:r>
          </a:p>
          <a:p>
            <a:pPr marL="838350" lvl="1" indent="-514350">
              <a:buClr>
                <a:schemeClr val="accent1">
                  <a:lumMod val="75000"/>
                </a:schemeClr>
              </a:buClr>
              <a:buAutoNum type="alphaLcParenR"/>
            </a:pPr>
            <a:r>
              <a:rPr lang="en-US" sz="2800" b="1" dirty="0">
                <a:solidFill>
                  <a:srgbClr val="277AC0"/>
                </a:solidFill>
                <a:latin typeface="Calibri" panose="020F0502020204030204" pitchFamily="34" charset="0"/>
                <a:cs typeface="Calibri" panose="020F0502020204030204" pitchFamily="34" charset="0"/>
              </a:rPr>
              <a:t>False</a:t>
            </a:r>
          </a:p>
          <a:p>
            <a:pPr marL="838350" lvl="1" indent="-514350">
              <a:buClr>
                <a:schemeClr val="accent1">
                  <a:lumMod val="75000"/>
                </a:schemeClr>
              </a:buClr>
              <a:buAutoNum type="alphaLcParenR"/>
            </a:pPr>
            <a:endParaRPr lang="en-US" sz="2800" dirty="0">
              <a:solidFill>
                <a:srgbClr val="277AC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9766086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EAEAE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81192" y="1826873"/>
            <a:ext cx="11029615" cy="3678303"/>
          </a:xfrm>
        </p:spPr>
        <p:txBody>
          <a:bodyPr>
            <a:normAutofit/>
          </a:bodyPr>
          <a:lstStyle/>
          <a:p>
            <a:pPr marL="0" indent="0">
              <a:buClr>
                <a:schemeClr val="accent1">
                  <a:lumMod val="75000"/>
                </a:schemeClr>
              </a:buClr>
              <a:buNone/>
            </a:pPr>
            <a:r>
              <a:rPr lang="en-US" sz="3200" dirty="0"/>
              <a:t>10.  The Modifiable Areal Unit Problem (MAUP) is based on the selection of colors used for a data set</a:t>
            </a:r>
          </a:p>
          <a:p>
            <a:pPr marL="838350" lvl="1" indent="-514350">
              <a:buClr>
                <a:schemeClr val="accent1">
                  <a:lumMod val="75000"/>
                </a:schemeClr>
              </a:buClr>
              <a:buAutoNum type="alphaLcParenR"/>
            </a:pPr>
            <a:r>
              <a:rPr lang="en-US" sz="2800" dirty="0">
                <a:solidFill>
                  <a:srgbClr val="277AC0"/>
                </a:solidFill>
                <a:latin typeface="Calibri" panose="020F0502020204030204" pitchFamily="34" charset="0"/>
                <a:cs typeface="Calibri" panose="020F0502020204030204" pitchFamily="34" charset="0"/>
              </a:rPr>
              <a:t>True</a:t>
            </a:r>
          </a:p>
          <a:p>
            <a:pPr marL="838350" lvl="1" indent="-514350">
              <a:buClr>
                <a:schemeClr val="accent1">
                  <a:lumMod val="75000"/>
                </a:schemeClr>
              </a:buClr>
              <a:buAutoNum type="alphaLcParenR"/>
            </a:pPr>
            <a:r>
              <a:rPr lang="en-US" sz="2800" b="1" dirty="0">
                <a:solidFill>
                  <a:srgbClr val="277AC0"/>
                </a:solidFill>
                <a:latin typeface="Calibri" panose="020F0502020204030204" pitchFamily="34" charset="0"/>
                <a:cs typeface="Calibri" panose="020F0502020204030204" pitchFamily="34" charset="0"/>
              </a:rPr>
              <a:t>False</a:t>
            </a:r>
          </a:p>
          <a:p>
            <a:pPr marL="838350" lvl="1" indent="-514350">
              <a:buClr>
                <a:schemeClr val="accent1">
                  <a:lumMod val="75000"/>
                </a:schemeClr>
              </a:buClr>
              <a:buAutoNum type="alphaLcParenR"/>
            </a:pPr>
            <a:endParaRPr lang="en-US" sz="2800" dirty="0">
              <a:solidFill>
                <a:srgbClr val="277AC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637516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EAEAEA"/>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62020" y="5562601"/>
            <a:ext cx="11020507" cy="886484"/>
          </a:xfrm>
        </p:spPr>
        <p:txBody>
          <a:bodyPr>
            <a:noAutofit/>
          </a:bodyPr>
          <a:lstStyle/>
          <a:p>
            <a:r>
              <a:rPr lang="en-US" sz="1600" dirty="0"/>
              <a:t>See GeoTech Center website (geotechcenter.org) for additional Concept Modules and to take a Quiz on this Concept Module topic to earn a Micro Certificate Badge.</a:t>
            </a:r>
            <a:br>
              <a:rPr lang="en-US" sz="1600" dirty="0"/>
            </a:br>
            <a:br>
              <a:rPr lang="en-US" sz="1600" dirty="0"/>
            </a:br>
            <a:r>
              <a:rPr lang="en-US" sz="1600" dirty="0"/>
              <a:t>If you need more detailed help, you will find other resources on the GeoTech Center website including Model Courses on topics needed by the geospatial technology workforce.</a:t>
            </a:r>
            <a:br>
              <a:rPr lang="en-US" sz="1600" dirty="0"/>
            </a:br>
            <a:br>
              <a:rPr lang="en-US" sz="1600" dirty="0"/>
            </a:br>
            <a:r>
              <a:rPr lang="en-US" sz="1600" dirty="0"/>
              <a:t>This Module Is Licensed Under Creative Commons</a:t>
            </a:r>
            <a:br>
              <a:rPr lang="en-US" sz="2133" dirty="0"/>
            </a:br>
            <a:br>
              <a:rPr lang="en-US" sz="2133" dirty="0"/>
            </a:br>
            <a:br>
              <a:rPr lang="en-US" sz="2133" dirty="0"/>
            </a:br>
            <a:br>
              <a:rPr lang="en-US" sz="2133" dirty="0"/>
            </a:br>
            <a:br>
              <a:rPr lang="en-US" sz="2133" dirty="0"/>
            </a:br>
            <a:br>
              <a:rPr lang="en-US" sz="1600" dirty="0"/>
            </a:br>
            <a:r>
              <a:rPr lang="en-US" sz="1600" dirty="0"/>
              <a:t>By: GeoTech Center geotechcenter.org</a:t>
            </a:r>
            <a:br>
              <a:rPr lang="en-US" sz="1600" dirty="0"/>
            </a:br>
            <a:r>
              <a:rPr lang="en-US" sz="1600" dirty="0"/>
              <a:t>Note: some content is a derivative of other CC authors</a:t>
            </a:r>
            <a:br>
              <a:rPr lang="en-US" sz="3200" dirty="0"/>
            </a:br>
            <a:br>
              <a:rPr lang="en-US" sz="3200" dirty="0"/>
            </a:br>
            <a:br>
              <a:rPr lang="en-US" sz="3200" dirty="0"/>
            </a:br>
            <a:endParaRPr lang="en-US" sz="3200" dirty="0"/>
          </a:p>
        </p:txBody>
      </p:sp>
      <p:sp>
        <p:nvSpPr>
          <p:cNvPr id="3" name="Content Placeholder 2"/>
          <p:cNvSpPr>
            <a:spLocks noGrp="1"/>
          </p:cNvSpPr>
          <p:nvPr>
            <p:ph idx="1"/>
          </p:nvPr>
        </p:nvSpPr>
        <p:spPr>
          <a:xfrm>
            <a:off x="508000" y="4890717"/>
            <a:ext cx="10972800" cy="1967284"/>
          </a:xfrm>
        </p:spPr>
        <p:txBody>
          <a:bodyPr>
            <a:normAutofit fontScale="40000" lnSpcReduction="20000"/>
          </a:bodyPr>
          <a:lstStyle/>
          <a:p>
            <a:pPr>
              <a:buNone/>
            </a:pPr>
            <a:endParaRPr lang="en-US" dirty="0"/>
          </a:p>
          <a:p>
            <a:pPr marL="0">
              <a:lnSpc>
                <a:spcPct val="120000"/>
              </a:lnSpc>
              <a:spcBef>
                <a:spcPts val="0"/>
              </a:spcBef>
              <a:spcAft>
                <a:spcPts val="0"/>
              </a:spcAft>
              <a:buNone/>
            </a:pPr>
            <a:r>
              <a:rPr lang="en-US" sz="5333" dirty="0"/>
              <a:t>Ann Johnson</a:t>
            </a:r>
          </a:p>
          <a:p>
            <a:pPr marL="0">
              <a:lnSpc>
                <a:spcPct val="120000"/>
              </a:lnSpc>
              <a:spcBef>
                <a:spcPts val="0"/>
              </a:spcBef>
              <a:spcAft>
                <a:spcPts val="0"/>
              </a:spcAft>
              <a:buNone/>
            </a:pPr>
            <a:r>
              <a:rPr lang="en-US" sz="5333" dirty="0"/>
              <a:t>GeoTech Center</a:t>
            </a:r>
          </a:p>
          <a:p>
            <a:pPr marL="0">
              <a:lnSpc>
                <a:spcPct val="120000"/>
              </a:lnSpc>
              <a:spcBef>
                <a:spcPts val="0"/>
              </a:spcBef>
              <a:spcAft>
                <a:spcPts val="0"/>
              </a:spcAft>
              <a:buNone/>
            </a:pPr>
            <a:r>
              <a:rPr lang="en-US" sz="5333" dirty="0"/>
              <a:t>Co-PI, Associate Director</a:t>
            </a:r>
          </a:p>
          <a:p>
            <a:pPr marL="0">
              <a:lnSpc>
                <a:spcPct val="120000"/>
              </a:lnSpc>
              <a:spcBef>
                <a:spcPts val="0"/>
              </a:spcBef>
              <a:spcAft>
                <a:spcPts val="0"/>
              </a:spcAft>
              <a:buNone/>
            </a:pPr>
            <a:r>
              <a:rPr lang="en-US" sz="5333" dirty="0"/>
              <a:t>ann@baremt.com</a:t>
            </a:r>
          </a:p>
          <a:p>
            <a:pPr>
              <a:buNone/>
            </a:pPr>
            <a:r>
              <a:rPr lang="en-US" sz="4000" dirty="0"/>
              <a:t>Quiz for 3-26-2018 V3</a:t>
            </a:r>
          </a:p>
        </p:txBody>
      </p:sp>
      <p:pic>
        <p:nvPicPr>
          <p:cNvPr id="1026" name="Picture 2" descr="By bw.png">
            <a:extLst>
              <a:ext uri="{FF2B5EF4-FFF2-40B4-BE49-F238E27FC236}">
                <a16:creationId xmlns:a16="http://schemas.microsoft.com/office/drawing/2014/main" id="{E50805AD-457C-41BC-8A18-A0AF2651695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25225" y="3429000"/>
            <a:ext cx="1347049" cy="9092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73210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AEAE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449873" y="1826873"/>
            <a:ext cx="11029615" cy="3678303"/>
          </a:xfrm>
        </p:spPr>
        <p:txBody>
          <a:bodyPr>
            <a:normAutofit/>
          </a:bodyPr>
          <a:lstStyle/>
          <a:p>
            <a:pPr marL="514350" indent="-514350">
              <a:buClr>
                <a:schemeClr val="accent1">
                  <a:lumMod val="75000"/>
                </a:schemeClr>
              </a:buClr>
              <a:buFont typeface="+mj-lt"/>
              <a:buAutoNum type="arabicPeriod"/>
            </a:pPr>
            <a:r>
              <a:rPr lang="en-US" sz="3200" dirty="0"/>
              <a:t>Which is </a:t>
            </a:r>
            <a:r>
              <a:rPr lang="en-US" sz="3200" b="1" u="sng" dirty="0"/>
              <a:t>NOT</a:t>
            </a:r>
            <a:r>
              <a:rPr lang="en-US" sz="3200" dirty="0"/>
              <a:t> an average</a:t>
            </a:r>
            <a:endParaRPr lang="en-US" sz="3200" dirty="0">
              <a:solidFill>
                <a:srgbClr val="277AC0"/>
              </a:solidFill>
              <a:latin typeface="Calibri" panose="020F0502020204030204" pitchFamily="34" charset="0"/>
              <a:cs typeface="Calibri" panose="020F0502020204030204" pitchFamily="34" charset="0"/>
            </a:endParaRPr>
          </a:p>
          <a:p>
            <a:pPr marL="838350" lvl="1" indent="-514350">
              <a:buClr>
                <a:schemeClr val="accent1">
                  <a:lumMod val="75000"/>
                </a:schemeClr>
              </a:buClr>
              <a:buFont typeface="+mj-lt"/>
              <a:buAutoNum type="alphaLcParenR"/>
            </a:pPr>
            <a:r>
              <a:rPr lang="en-US" sz="3200" dirty="0">
                <a:solidFill>
                  <a:srgbClr val="277AC0"/>
                </a:solidFill>
                <a:latin typeface="Calibri" panose="020F0502020204030204" pitchFamily="34" charset="0"/>
                <a:cs typeface="Calibri" panose="020F0502020204030204" pitchFamily="34" charset="0"/>
              </a:rPr>
              <a:t>Mean</a:t>
            </a:r>
          </a:p>
          <a:p>
            <a:pPr marL="838350" lvl="1" indent="-514350">
              <a:buClr>
                <a:schemeClr val="accent1">
                  <a:lumMod val="75000"/>
                </a:schemeClr>
              </a:buClr>
              <a:buFont typeface="+mj-lt"/>
              <a:buAutoNum type="alphaLcParenR"/>
            </a:pPr>
            <a:r>
              <a:rPr lang="en-US" sz="3200" dirty="0">
                <a:solidFill>
                  <a:srgbClr val="277AC0"/>
                </a:solidFill>
                <a:latin typeface="Calibri" panose="020F0502020204030204" pitchFamily="34" charset="0"/>
                <a:cs typeface="Calibri" panose="020F0502020204030204" pitchFamily="34" charset="0"/>
              </a:rPr>
              <a:t>Median</a:t>
            </a:r>
          </a:p>
          <a:p>
            <a:pPr marL="838350" lvl="1" indent="-514350">
              <a:buClr>
                <a:schemeClr val="accent1">
                  <a:lumMod val="75000"/>
                </a:schemeClr>
              </a:buClr>
              <a:buFont typeface="+mj-lt"/>
              <a:buAutoNum type="alphaLcParenR"/>
            </a:pPr>
            <a:r>
              <a:rPr lang="en-US" sz="3200" b="1" dirty="0">
                <a:solidFill>
                  <a:srgbClr val="277AC0"/>
                </a:solidFill>
                <a:latin typeface="Calibri" panose="020F0502020204030204" pitchFamily="34" charset="0"/>
                <a:cs typeface="Calibri" panose="020F0502020204030204" pitchFamily="34" charset="0"/>
              </a:rPr>
              <a:t>Frequency</a:t>
            </a:r>
          </a:p>
          <a:p>
            <a:pPr marL="838350" lvl="1" indent="-514350">
              <a:buClr>
                <a:schemeClr val="accent1">
                  <a:lumMod val="75000"/>
                </a:schemeClr>
              </a:buClr>
              <a:buFont typeface="+mj-lt"/>
              <a:buAutoNum type="alphaLcParenR"/>
            </a:pPr>
            <a:r>
              <a:rPr lang="en-US" sz="3200" dirty="0">
                <a:solidFill>
                  <a:srgbClr val="277AC0"/>
                </a:solidFill>
                <a:latin typeface="Calibri" panose="020F0502020204030204" pitchFamily="34" charset="0"/>
                <a:cs typeface="Calibri" panose="020F0502020204030204" pitchFamily="34" charset="0"/>
              </a:rPr>
              <a:t>Mode</a:t>
            </a:r>
          </a:p>
          <a:p>
            <a:pPr marL="781200" lvl="1" indent="-457200">
              <a:buFont typeface="+mj-lt"/>
              <a:buAutoNum type="alphaLcParenR"/>
            </a:pPr>
            <a:endParaRPr lang="en-US" sz="3200" dirty="0">
              <a:solidFill>
                <a:srgbClr val="277AC0"/>
              </a:solidFill>
              <a:latin typeface="Calibri" panose="020F0502020204030204" pitchFamily="34" charset="0"/>
              <a:cs typeface="Calibri" panose="020F0502020204030204" pitchFamily="34" charset="0"/>
            </a:endParaRPr>
          </a:p>
          <a:p>
            <a:pPr marL="781200" lvl="1" indent="-457200">
              <a:buFont typeface="+mj-lt"/>
              <a:buAutoNum type="alphaLcParenR"/>
            </a:pPr>
            <a:endParaRPr lang="en-US" sz="3200" dirty="0">
              <a:solidFill>
                <a:srgbClr val="277AC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8875726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EAEAE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404153" y="1979273"/>
            <a:ext cx="11029615" cy="3678303"/>
          </a:xfrm>
        </p:spPr>
        <p:txBody>
          <a:bodyPr>
            <a:normAutofit/>
          </a:bodyPr>
          <a:lstStyle/>
          <a:p>
            <a:pPr marL="0" indent="0">
              <a:buClr>
                <a:schemeClr val="accent1">
                  <a:lumMod val="75000"/>
                </a:schemeClr>
              </a:buClr>
              <a:buNone/>
            </a:pPr>
            <a:r>
              <a:rPr lang="en-US" sz="3200" dirty="0"/>
              <a:t>2.  Which is </a:t>
            </a:r>
            <a:r>
              <a:rPr lang="en-US" sz="3200" b="1" u="sng" dirty="0"/>
              <a:t>NOT</a:t>
            </a:r>
            <a:r>
              <a:rPr lang="en-US" sz="3200" dirty="0"/>
              <a:t> a descriptive statistic:</a:t>
            </a:r>
          </a:p>
          <a:p>
            <a:pPr marL="838350" lvl="1" indent="-514350">
              <a:buClr>
                <a:schemeClr val="accent1">
                  <a:lumMod val="75000"/>
                </a:schemeClr>
              </a:buClr>
              <a:buFont typeface="+mj-lt"/>
              <a:buAutoNum type="alphaLcParenR"/>
            </a:pPr>
            <a:r>
              <a:rPr lang="en-US" sz="3000" dirty="0">
                <a:solidFill>
                  <a:srgbClr val="277AC0"/>
                </a:solidFill>
                <a:latin typeface="Calibri" panose="020F0502020204030204" pitchFamily="34" charset="0"/>
                <a:cs typeface="Calibri" panose="020F0502020204030204" pitchFamily="34" charset="0"/>
              </a:rPr>
              <a:t>Average</a:t>
            </a:r>
          </a:p>
          <a:p>
            <a:pPr marL="838350" lvl="1" indent="-514350">
              <a:buClr>
                <a:schemeClr val="accent1">
                  <a:lumMod val="75000"/>
                </a:schemeClr>
              </a:buClr>
              <a:buFont typeface="+mj-lt"/>
              <a:buAutoNum type="alphaLcParenR"/>
            </a:pPr>
            <a:r>
              <a:rPr lang="en-US" sz="3000" dirty="0">
                <a:solidFill>
                  <a:srgbClr val="277AC0"/>
                </a:solidFill>
                <a:latin typeface="Calibri" panose="020F0502020204030204" pitchFamily="34" charset="0"/>
                <a:cs typeface="Calibri" panose="020F0502020204030204" pitchFamily="34" charset="0"/>
              </a:rPr>
              <a:t>Sum</a:t>
            </a:r>
          </a:p>
          <a:p>
            <a:pPr marL="838350" lvl="1" indent="-514350">
              <a:buClr>
                <a:schemeClr val="accent1">
                  <a:lumMod val="75000"/>
                </a:schemeClr>
              </a:buClr>
              <a:buFont typeface="+mj-lt"/>
              <a:buAutoNum type="alphaLcParenR"/>
            </a:pPr>
            <a:r>
              <a:rPr lang="en-US" sz="3000" b="1" dirty="0">
                <a:solidFill>
                  <a:srgbClr val="277AC0"/>
                </a:solidFill>
                <a:latin typeface="Calibri" panose="020F0502020204030204" pitchFamily="34" charset="0"/>
                <a:cs typeface="Calibri" panose="020F0502020204030204" pitchFamily="34" charset="0"/>
              </a:rPr>
              <a:t>Dispersion</a:t>
            </a:r>
          </a:p>
          <a:p>
            <a:pPr marL="838350" lvl="1" indent="-514350">
              <a:buClr>
                <a:schemeClr val="accent1">
                  <a:lumMod val="75000"/>
                </a:schemeClr>
              </a:buClr>
              <a:buFont typeface="+mj-lt"/>
              <a:buAutoNum type="alphaLcParenR"/>
            </a:pPr>
            <a:r>
              <a:rPr lang="en-US" sz="3000" dirty="0">
                <a:solidFill>
                  <a:srgbClr val="277AC0"/>
                </a:solidFill>
                <a:latin typeface="Calibri" panose="020F0502020204030204" pitchFamily="34" charset="0"/>
                <a:cs typeface="Calibri" panose="020F0502020204030204" pitchFamily="34" charset="0"/>
              </a:rPr>
              <a:t>Color</a:t>
            </a:r>
          </a:p>
          <a:p>
            <a:pPr marL="838350" lvl="1" indent="-514350">
              <a:buClr>
                <a:schemeClr val="accent1">
                  <a:lumMod val="75000"/>
                </a:schemeClr>
              </a:buClr>
              <a:buFont typeface="+mj-lt"/>
              <a:buAutoNum type="alphaLcParenR"/>
            </a:pPr>
            <a:endParaRPr lang="en-US" sz="3000" dirty="0">
              <a:solidFill>
                <a:srgbClr val="277AC0"/>
              </a:solidFill>
              <a:latin typeface="Calibri" panose="020F0502020204030204" pitchFamily="34" charset="0"/>
              <a:cs typeface="Calibri" panose="020F0502020204030204" pitchFamily="34" charset="0"/>
            </a:endParaRPr>
          </a:p>
          <a:p>
            <a:pPr marL="781200" lvl="1" indent="-457200">
              <a:buFont typeface="+mj-lt"/>
              <a:buAutoNum type="alphaLcParenR"/>
            </a:pPr>
            <a:endParaRPr lang="en-US" sz="3200" dirty="0">
              <a:solidFill>
                <a:srgbClr val="277AC0"/>
              </a:solidFill>
              <a:latin typeface="Calibri" panose="020F0502020204030204" pitchFamily="34" charset="0"/>
              <a:cs typeface="Calibri" panose="020F0502020204030204" pitchFamily="34" charset="0"/>
            </a:endParaRPr>
          </a:p>
          <a:p>
            <a:pPr marL="781200" lvl="1" indent="-457200">
              <a:buFont typeface="+mj-lt"/>
              <a:buAutoNum type="alphaLcParenR"/>
            </a:pPr>
            <a:endParaRPr lang="en-US" sz="3200" dirty="0">
              <a:solidFill>
                <a:srgbClr val="277AC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901456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AEAE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Clr>
                <a:schemeClr val="accent1">
                  <a:lumMod val="75000"/>
                </a:schemeClr>
              </a:buClr>
              <a:buNone/>
            </a:pPr>
            <a:r>
              <a:rPr lang="en-US" sz="3200" dirty="0"/>
              <a:t>3.  The Greek symbol sigma (σ) means the standard deviation of:</a:t>
            </a:r>
          </a:p>
          <a:p>
            <a:pPr marL="838350" lvl="1" indent="-514350">
              <a:buClr>
                <a:schemeClr val="accent1">
                  <a:lumMod val="75000"/>
                </a:schemeClr>
              </a:buClr>
              <a:buFont typeface="+mj-lt"/>
              <a:buAutoNum type="alphaLcParenR"/>
            </a:pPr>
            <a:r>
              <a:rPr lang="en-US" sz="3000" dirty="0">
                <a:solidFill>
                  <a:srgbClr val="277AC0"/>
                </a:solidFill>
                <a:latin typeface="Calibri" panose="020F0502020204030204" pitchFamily="34" charset="0"/>
                <a:cs typeface="Calibri" panose="020F0502020204030204" pitchFamily="34" charset="0"/>
              </a:rPr>
              <a:t>More than half of the population</a:t>
            </a:r>
          </a:p>
          <a:p>
            <a:pPr marL="838350" lvl="1" indent="-514350">
              <a:buClr>
                <a:schemeClr val="accent1">
                  <a:lumMod val="75000"/>
                </a:schemeClr>
              </a:buClr>
              <a:buFont typeface="+mj-lt"/>
              <a:buAutoNum type="alphaLcParenR"/>
            </a:pPr>
            <a:r>
              <a:rPr lang="en-US" sz="3000" dirty="0">
                <a:solidFill>
                  <a:srgbClr val="277AC0"/>
                </a:solidFill>
                <a:latin typeface="Calibri" panose="020F0502020204030204" pitchFamily="34" charset="0"/>
                <a:cs typeface="Calibri" panose="020F0502020204030204" pitchFamily="34" charset="0"/>
              </a:rPr>
              <a:t>The mean number of the population</a:t>
            </a:r>
          </a:p>
          <a:p>
            <a:pPr marL="838350" lvl="1" indent="-514350">
              <a:buClr>
                <a:schemeClr val="accent1">
                  <a:lumMod val="75000"/>
                </a:schemeClr>
              </a:buClr>
              <a:buFont typeface="+mj-lt"/>
              <a:buAutoNum type="alphaLcParenR"/>
            </a:pPr>
            <a:r>
              <a:rPr lang="en-US" sz="3000" b="1" dirty="0">
                <a:solidFill>
                  <a:srgbClr val="277AC0"/>
                </a:solidFill>
                <a:latin typeface="Calibri" panose="020F0502020204030204" pitchFamily="34" charset="0"/>
                <a:cs typeface="Calibri" panose="020F0502020204030204" pitchFamily="34" charset="0"/>
              </a:rPr>
              <a:t>All of the population</a:t>
            </a:r>
          </a:p>
          <a:p>
            <a:pPr marL="838350" lvl="1" indent="-514350">
              <a:buClr>
                <a:schemeClr val="accent1">
                  <a:lumMod val="75000"/>
                </a:schemeClr>
              </a:buClr>
              <a:buFont typeface="+mj-lt"/>
              <a:buAutoNum type="alphaLcParenR"/>
            </a:pPr>
            <a:r>
              <a:rPr lang="en-US" sz="3000" dirty="0">
                <a:solidFill>
                  <a:srgbClr val="277AC0"/>
                </a:solidFill>
                <a:latin typeface="Calibri" panose="020F0502020204030204" pitchFamily="34" charset="0"/>
                <a:cs typeface="Calibri" panose="020F0502020204030204" pitchFamily="34" charset="0"/>
              </a:rPr>
              <a:t>Not more than 10% of the population</a:t>
            </a:r>
          </a:p>
        </p:txBody>
      </p:sp>
    </p:spTree>
    <p:extLst>
      <p:ext uri="{BB962C8B-B14F-4D97-AF65-F5344CB8AC3E}">
        <p14:creationId xmlns:p14="http://schemas.microsoft.com/office/powerpoint/2010/main" val="33283284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AEAE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Clr>
                <a:schemeClr val="accent1">
                  <a:lumMod val="75000"/>
                </a:schemeClr>
              </a:buClr>
              <a:buNone/>
            </a:pPr>
            <a:r>
              <a:rPr lang="en-US" sz="3200" dirty="0"/>
              <a:t>4.  Variation is calculated by:</a:t>
            </a:r>
          </a:p>
          <a:p>
            <a:pPr marL="838350" lvl="1" indent="-514350">
              <a:buClr>
                <a:schemeClr val="accent1">
                  <a:lumMod val="75000"/>
                </a:schemeClr>
              </a:buClr>
              <a:buFont typeface="+mj-lt"/>
              <a:buAutoNum type="alphaLcParenR"/>
            </a:pPr>
            <a:r>
              <a:rPr lang="en-US" sz="3000" b="1" dirty="0">
                <a:solidFill>
                  <a:srgbClr val="277AC0"/>
                </a:solidFill>
                <a:latin typeface="Calibri" panose="020F0502020204030204" pitchFamily="34" charset="0"/>
                <a:cs typeface="Calibri" panose="020F0502020204030204" pitchFamily="34" charset="0"/>
              </a:rPr>
              <a:t>Squaring the Standard Deviation</a:t>
            </a:r>
          </a:p>
          <a:p>
            <a:pPr marL="838350" lvl="1" indent="-514350">
              <a:buClr>
                <a:schemeClr val="accent1">
                  <a:lumMod val="75000"/>
                </a:schemeClr>
              </a:buClr>
              <a:buFont typeface="+mj-lt"/>
              <a:buAutoNum type="alphaLcParenR"/>
            </a:pPr>
            <a:r>
              <a:rPr lang="en-US" sz="3000" dirty="0">
                <a:solidFill>
                  <a:srgbClr val="277AC0"/>
                </a:solidFill>
                <a:latin typeface="Calibri" panose="020F0502020204030204" pitchFamily="34" charset="0"/>
                <a:cs typeface="Calibri" panose="020F0502020204030204" pitchFamily="34" charset="0"/>
              </a:rPr>
              <a:t>Dividing the Standard Deviation by the square root of the mean</a:t>
            </a:r>
          </a:p>
          <a:p>
            <a:pPr marL="838350" lvl="1" indent="-514350">
              <a:buClr>
                <a:schemeClr val="accent1">
                  <a:lumMod val="75000"/>
                </a:schemeClr>
              </a:buClr>
              <a:buFont typeface="+mj-lt"/>
              <a:buAutoNum type="alphaLcParenR"/>
            </a:pPr>
            <a:r>
              <a:rPr lang="en-US" sz="3000" dirty="0">
                <a:solidFill>
                  <a:srgbClr val="277AC0"/>
                </a:solidFill>
                <a:latin typeface="Calibri" panose="020F0502020204030204" pitchFamily="34" charset="0"/>
                <a:cs typeface="Calibri" panose="020F0502020204030204" pitchFamily="34" charset="0"/>
              </a:rPr>
              <a:t>Taking the square root of the Standard Deviation</a:t>
            </a:r>
          </a:p>
          <a:p>
            <a:pPr marL="838350" lvl="1" indent="-514350">
              <a:buClr>
                <a:schemeClr val="accent1">
                  <a:lumMod val="75000"/>
                </a:schemeClr>
              </a:buClr>
              <a:buFont typeface="+mj-lt"/>
              <a:buAutoNum type="alphaLcParenR"/>
            </a:pPr>
            <a:r>
              <a:rPr lang="en-US" sz="3000" dirty="0">
                <a:solidFill>
                  <a:srgbClr val="277AC0"/>
                </a:solidFill>
                <a:latin typeface="Calibri" panose="020F0502020204030204" pitchFamily="34" charset="0"/>
                <a:cs typeface="Calibri" panose="020F0502020204030204" pitchFamily="34" charset="0"/>
              </a:rPr>
              <a:t>Multiplying the average by the Standard Deviation</a:t>
            </a:r>
          </a:p>
        </p:txBody>
      </p:sp>
    </p:spTree>
    <p:extLst>
      <p:ext uri="{BB962C8B-B14F-4D97-AF65-F5344CB8AC3E}">
        <p14:creationId xmlns:p14="http://schemas.microsoft.com/office/powerpoint/2010/main" val="29267229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EAEAE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Clr>
                <a:schemeClr val="accent1">
                  <a:lumMod val="75000"/>
                </a:schemeClr>
              </a:buClr>
              <a:buNone/>
            </a:pPr>
            <a:r>
              <a:rPr lang="en-US" sz="3200" dirty="0"/>
              <a:t>5.  Statistical Dependence means that when one variable is changed, the other variables: </a:t>
            </a:r>
          </a:p>
          <a:p>
            <a:pPr marL="838350" lvl="1" indent="-514350">
              <a:buClr>
                <a:schemeClr val="accent1">
                  <a:lumMod val="75000"/>
                </a:schemeClr>
              </a:buClr>
              <a:buFont typeface="+mj-lt"/>
              <a:buAutoNum type="alphaLcParenR"/>
            </a:pPr>
            <a:r>
              <a:rPr lang="en-US" sz="3000" dirty="0">
                <a:solidFill>
                  <a:srgbClr val="277AC0"/>
                </a:solidFill>
                <a:latin typeface="Calibri" panose="020F0502020204030204" pitchFamily="34" charset="0"/>
                <a:cs typeface="Calibri" panose="020F0502020204030204" pitchFamily="34" charset="0"/>
              </a:rPr>
              <a:t>Are not affected</a:t>
            </a:r>
          </a:p>
          <a:p>
            <a:pPr marL="838350" lvl="1" indent="-514350">
              <a:buClr>
                <a:schemeClr val="accent1">
                  <a:lumMod val="75000"/>
                </a:schemeClr>
              </a:buClr>
              <a:buFont typeface="+mj-lt"/>
              <a:buAutoNum type="alphaLcParenR"/>
            </a:pPr>
            <a:r>
              <a:rPr lang="en-US" sz="3000" b="1" dirty="0">
                <a:solidFill>
                  <a:srgbClr val="277AC0"/>
                </a:solidFill>
                <a:latin typeface="Calibri" panose="020F0502020204030204" pitchFamily="34" charset="0"/>
                <a:cs typeface="Calibri" panose="020F0502020204030204" pitchFamily="34" charset="0"/>
              </a:rPr>
              <a:t>Change Proportionally</a:t>
            </a:r>
          </a:p>
          <a:p>
            <a:pPr marL="838350" lvl="1" indent="-514350">
              <a:buClr>
                <a:schemeClr val="accent1">
                  <a:lumMod val="75000"/>
                </a:schemeClr>
              </a:buClr>
              <a:buFont typeface="+mj-lt"/>
              <a:buAutoNum type="alphaLcParenR"/>
            </a:pPr>
            <a:r>
              <a:rPr lang="en-US" sz="3000" dirty="0">
                <a:solidFill>
                  <a:srgbClr val="277AC0"/>
                </a:solidFill>
                <a:latin typeface="Calibri" panose="020F0502020204030204" pitchFamily="34" charset="0"/>
                <a:cs typeface="Calibri" panose="020F0502020204030204" pitchFamily="34" charset="0"/>
              </a:rPr>
              <a:t>May or may not change</a:t>
            </a:r>
          </a:p>
          <a:p>
            <a:pPr marL="838350" lvl="1" indent="-514350">
              <a:buClr>
                <a:schemeClr val="accent1">
                  <a:lumMod val="75000"/>
                </a:schemeClr>
              </a:buClr>
              <a:buFont typeface="+mj-lt"/>
              <a:buAutoNum type="alphaLcParenR"/>
            </a:pPr>
            <a:r>
              <a:rPr lang="en-US" sz="3000" dirty="0">
                <a:solidFill>
                  <a:srgbClr val="277AC0"/>
                </a:solidFill>
                <a:latin typeface="Calibri" panose="020F0502020204030204" pitchFamily="34" charset="0"/>
                <a:cs typeface="Calibri" panose="020F0502020204030204" pitchFamily="34" charset="0"/>
              </a:rPr>
              <a:t>Change by the square root of the Standard Deviation</a:t>
            </a:r>
          </a:p>
        </p:txBody>
      </p:sp>
    </p:spTree>
    <p:extLst>
      <p:ext uri="{BB962C8B-B14F-4D97-AF65-F5344CB8AC3E}">
        <p14:creationId xmlns:p14="http://schemas.microsoft.com/office/powerpoint/2010/main" val="41808595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AEAE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514350" indent="-514350">
              <a:buClr>
                <a:schemeClr val="accent1">
                  <a:lumMod val="75000"/>
                </a:schemeClr>
              </a:buClr>
              <a:buAutoNum type="arabicPeriod" startAt="6"/>
            </a:pPr>
            <a:r>
              <a:rPr lang="en-US" sz="3200" dirty="0"/>
              <a:t>Correlation Coefficient “r” has a positive correlation when a graphic of the slope of r</a:t>
            </a:r>
          </a:p>
          <a:p>
            <a:pPr marL="838350" lvl="1" indent="-514350">
              <a:buClr>
                <a:schemeClr val="accent1">
                  <a:lumMod val="75000"/>
                </a:schemeClr>
              </a:buClr>
              <a:buAutoNum type="alphaLcParenR"/>
            </a:pPr>
            <a:r>
              <a:rPr lang="en-US" sz="2800" b="1" dirty="0">
                <a:solidFill>
                  <a:srgbClr val="277AC0"/>
                </a:solidFill>
                <a:latin typeface="Calibri" panose="020F0502020204030204" pitchFamily="34" charset="0"/>
                <a:cs typeface="Calibri" panose="020F0502020204030204" pitchFamily="34" charset="0"/>
              </a:rPr>
              <a:t>Is rising upward </a:t>
            </a:r>
          </a:p>
          <a:p>
            <a:pPr marL="838350" lvl="1" indent="-514350">
              <a:buClr>
                <a:schemeClr val="accent1">
                  <a:lumMod val="75000"/>
                </a:schemeClr>
              </a:buClr>
              <a:buAutoNum type="alphaLcParenR"/>
            </a:pPr>
            <a:r>
              <a:rPr lang="en-US" sz="2800" dirty="0">
                <a:solidFill>
                  <a:srgbClr val="277AC0"/>
                </a:solidFill>
                <a:latin typeface="Calibri" panose="020F0502020204030204" pitchFamily="34" charset="0"/>
                <a:cs typeface="Calibri" panose="020F0502020204030204" pitchFamily="34" charset="0"/>
              </a:rPr>
              <a:t>Is falling downward </a:t>
            </a:r>
          </a:p>
          <a:p>
            <a:pPr marL="838350" lvl="1" indent="-514350">
              <a:buClr>
                <a:schemeClr val="accent1">
                  <a:lumMod val="75000"/>
                </a:schemeClr>
              </a:buClr>
              <a:buAutoNum type="alphaLcParenR"/>
            </a:pPr>
            <a:r>
              <a:rPr lang="en-US" sz="2800" dirty="0">
                <a:solidFill>
                  <a:srgbClr val="277AC0"/>
                </a:solidFill>
                <a:latin typeface="Calibri" panose="020F0502020204030204" pitchFamily="34" charset="0"/>
                <a:cs typeface="Calibri" panose="020F0502020204030204" pitchFamily="34" charset="0"/>
              </a:rPr>
              <a:t>Is level</a:t>
            </a:r>
          </a:p>
          <a:p>
            <a:pPr marL="838350" lvl="1" indent="-514350">
              <a:buClr>
                <a:schemeClr val="accent1">
                  <a:lumMod val="75000"/>
                </a:schemeClr>
              </a:buClr>
              <a:buAutoNum type="alphaLcParenR"/>
            </a:pPr>
            <a:r>
              <a:rPr lang="en-US" sz="2800" dirty="0">
                <a:solidFill>
                  <a:srgbClr val="277AC0"/>
                </a:solidFill>
                <a:latin typeface="Calibri" panose="020F0502020204030204" pitchFamily="34" charset="0"/>
                <a:cs typeface="Calibri" panose="020F0502020204030204" pitchFamily="34" charset="0"/>
              </a:rPr>
              <a:t>Equals 0 (zero)</a:t>
            </a:r>
          </a:p>
        </p:txBody>
      </p:sp>
    </p:spTree>
    <p:extLst>
      <p:ext uri="{BB962C8B-B14F-4D97-AF65-F5344CB8AC3E}">
        <p14:creationId xmlns:p14="http://schemas.microsoft.com/office/powerpoint/2010/main" val="14762155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EAEAE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Clr>
                <a:schemeClr val="accent1">
                  <a:lumMod val="75000"/>
                </a:schemeClr>
              </a:buClr>
              <a:buNone/>
            </a:pPr>
            <a:r>
              <a:rPr lang="en-US" sz="3200" dirty="0"/>
              <a:t>7.  A bell-shaped curve suggests data values are distributed equally.  A skewed curve suggests that: </a:t>
            </a:r>
          </a:p>
          <a:p>
            <a:pPr marL="838350" lvl="1" indent="-514350">
              <a:buClr>
                <a:schemeClr val="accent1">
                  <a:lumMod val="75000"/>
                </a:schemeClr>
              </a:buClr>
              <a:buAutoNum type="alphaLcParenR"/>
            </a:pPr>
            <a:r>
              <a:rPr lang="en-US" sz="2800" dirty="0">
                <a:solidFill>
                  <a:srgbClr val="277AC0"/>
                </a:solidFill>
                <a:latin typeface="Calibri" panose="020F0502020204030204" pitchFamily="34" charset="0"/>
                <a:cs typeface="Calibri" panose="020F0502020204030204" pitchFamily="34" charset="0"/>
              </a:rPr>
              <a:t>Data values are positive</a:t>
            </a:r>
          </a:p>
          <a:p>
            <a:pPr marL="838350" lvl="1" indent="-514350">
              <a:buClr>
                <a:schemeClr val="accent1">
                  <a:lumMod val="75000"/>
                </a:schemeClr>
              </a:buClr>
              <a:buAutoNum type="alphaLcParenR"/>
            </a:pPr>
            <a:r>
              <a:rPr lang="en-US" sz="2800" dirty="0">
                <a:solidFill>
                  <a:srgbClr val="277AC0"/>
                </a:solidFill>
                <a:latin typeface="Calibri" panose="020F0502020204030204" pitchFamily="34" charset="0"/>
                <a:cs typeface="Calibri" panose="020F0502020204030204" pitchFamily="34" charset="0"/>
              </a:rPr>
              <a:t>Data Values are negative</a:t>
            </a:r>
          </a:p>
          <a:p>
            <a:pPr marL="838350" lvl="1" indent="-514350">
              <a:buClr>
                <a:schemeClr val="accent1">
                  <a:lumMod val="75000"/>
                </a:schemeClr>
              </a:buClr>
              <a:buAutoNum type="alphaLcParenR"/>
            </a:pPr>
            <a:r>
              <a:rPr lang="en-US" sz="2800" b="1" dirty="0">
                <a:solidFill>
                  <a:srgbClr val="277AC0"/>
                </a:solidFill>
                <a:latin typeface="Calibri" panose="020F0502020204030204" pitchFamily="34" charset="0"/>
                <a:cs typeface="Calibri" panose="020F0502020204030204" pitchFamily="34" charset="0"/>
              </a:rPr>
              <a:t>The curve is shifted to the left or right</a:t>
            </a:r>
          </a:p>
          <a:p>
            <a:pPr marL="838350" lvl="1" indent="-514350">
              <a:buClr>
                <a:schemeClr val="accent1">
                  <a:lumMod val="75000"/>
                </a:schemeClr>
              </a:buClr>
              <a:buAutoNum type="alphaLcParenR"/>
            </a:pPr>
            <a:r>
              <a:rPr lang="en-US" sz="2800" dirty="0">
                <a:solidFill>
                  <a:srgbClr val="277AC0"/>
                </a:solidFill>
                <a:latin typeface="Calibri" panose="020F0502020204030204" pitchFamily="34" charset="0"/>
                <a:cs typeface="Calibri" panose="020F0502020204030204" pitchFamily="34" charset="0"/>
              </a:rPr>
              <a:t>The curve is upside down</a:t>
            </a:r>
          </a:p>
          <a:p>
            <a:pPr marL="838350" lvl="1" indent="-514350">
              <a:buClr>
                <a:schemeClr val="accent1">
                  <a:lumMod val="75000"/>
                </a:schemeClr>
              </a:buClr>
              <a:buAutoNum type="alphaLcParenR"/>
            </a:pPr>
            <a:endParaRPr lang="en-US" sz="2800" dirty="0">
              <a:solidFill>
                <a:srgbClr val="277AC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9765551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EAEAEA"/>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81192" y="1826873"/>
            <a:ext cx="11029615" cy="3678303"/>
          </a:xfrm>
        </p:spPr>
        <p:txBody>
          <a:bodyPr>
            <a:normAutofit/>
          </a:bodyPr>
          <a:lstStyle/>
          <a:p>
            <a:pPr marL="514350" indent="-514350">
              <a:buClr>
                <a:schemeClr val="accent1">
                  <a:lumMod val="75000"/>
                </a:schemeClr>
              </a:buClr>
              <a:buAutoNum type="arabicPeriod" startAt="8"/>
            </a:pPr>
            <a:r>
              <a:rPr lang="en-US" sz="3200" dirty="0"/>
              <a:t>Which is</a:t>
            </a:r>
            <a:r>
              <a:rPr lang="en-US" sz="3200" b="1" u="sng" dirty="0"/>
              <a:t> NOT </a:t>
            </a:r>
            <a:r>
              <a:rPr lang="en-US" sz="3200" dirty="0"/>
              <a:t>a classification of numerical data</a:t>
            </a:r>
          </a:p>
          <a:p>
            <a:pPr marL="838350" lvl="1" indent="-514350">
              <a:buClr>
                <a:schemeClr val="accent1">
                  <a:lumMod val="75000"/>
                </a:schemeClr>
              </a:buClr>
              <a:buAutoNum type="alphaLcParenR"/>
            </a:pPr>
            <a:r>
              <a:rPr lang="en-US" sz="2800" dirty="0">
                <a:solidFill>
                  <a:srgbClr val="277AC0"/>
                </a:solidFill>
                <a:latin typeface="Calibri" panose="020F0502020204030204" pitchFamily="34" charset="0"/>
                <a:cs typeface="Calibri" panose="020F0502020204030204" pitchFamily="34" charset="0"/>
              </a:rPr>
              <a:t>Quantile</a:t>
            </a:r>
          </a:p>
          <a:p>
            <a:pPr marL="838350" lvl="1" indent="-514350">
              <a:buClr>
                <a:schemeClr val="accent1">
                  <a:lumMod val="75000"/>
                </a:schemeClr>
              </a:buClr>
              <a:buAutoNum type="alphaLcParenR"/>
            </a:pPr>
            <a:r>
              <a:rPr lang="en-US" sz="2800" dirty="0">
                <a:solidFill>
                  <a:srgbClr val="277AC0"/>
                </a:solidFill>
                <a:latin typeface="Calibri" panose="020F0502020204030204" pitchFamily="34" charset="0"/>
                <a:cs typeface="Calibri" panose="020F0502020204030204" pitchFamily="34" charset="0"/>
              </a:rPr>
              <a:t>Equal Interval</a:t>
            </a:r>
          </a:p>
          <a:p>
            <a:pPr marL="838350" lvl="1" indent="-514350">
              <a:buClr>
                <a:schemeClr val="accent1">
                  <a:lumMod val="75000"/>
                </a:schemeClr>
              </a:buClr>
              <a:buAutoNum type="alphaLcParenR"/>
            </a:pPr>
            <a:r>
              <a:rPr lang="en-US" sz="2800" b="1" dirty="0">
                <a:solidFill>
                  <a:srgbClr val="277AC0"/>
                </a:solidFill>
                <a:latin typeface="Calibri" panose="020F0502020204030204" pitchFamily="34" charset="0"/>
                <a:cs typeface="Calibri" panose="020F0502020204030204" pitchFamily="34" charset="0"/>
              </a:rPr>
              <a:t>Fractal</a:t>
            </a:r>
          </a:p>
          <a:p>
            <a:pPr marL="838350" lvl="1" indent="-514350">
              <a:buClr>
                <a:schemeClr val="accent1">
                  <a:lumMod val="75000"/>
                </a:schemeClr>
              </a:buClr>
              <a:buAutoNum type="alphaLcParenR"/>
            </a:pPr>
            <a:r>
              <a:rPr lang="en-US" sz="2800" dirty="0">
                <a:solidFill>
                  <a:srgbClr val="277AC0"/>
                </a:solidFill>
                <a:latin typeface="Calibri" panose="020F0502020204030204" pitchFamily="34" charset="0"/>
                <a:cs typeface="Calibri" panose="020F0502020204030204" pitchFamily="34" charset="0"/>
              </a:rPr>
              <a:t>Standard Deviation</a:t>
            </a:r>
          </a:p>
          <a:p>
            <a:pPr marL="838350" lvl="1" indent="-514350">
              <a:buClr>
                <a:schemeClr val="accent1">
                  <a:lumMod val="75000"/>
                </a:schemeClr>
              </a:buClr>
              <a:buAutoNum type="alphaLcParenR"/>
            </a:pPr>
            <a:endParaRPr lang="en-US" sz="2800" dirty="0">
              <a:solidFill>
                <a:srgbClr val="277AC0"/>
              </a:solidFill>
              <a:latin typeface="Calibri" panose="020F0502020204030204" pitchFamily="34" charset="0"/>
              <a:cs typeface="Calibri" panose="020F0502020204030204" pitchFamily="34" charset="0"/>
            </a:endParaRPr>
          </a:p>
          <a:p>
            <a:pPr marL="838350" lvl="1" indent="-514350">
              <a:buClr>
                <a:schemeClr val="accent1">
                  <a:lumMod val="75000"/>
                </a:schemeClr>
              </a:buClr>
              <a:buAutoNum type="alphaLcParenR"/>
            </a:pPr>
            <a:endParaRPr lang="en-US" sz="2800" dirty="0">
              <a:solidFill>
                <a:srgbClr val="277AC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34747673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THUMBNAIL_REFRESH" val="1"/>
  <p:tag name="ARTICULATE_PROJECT_OPEN" val="0"/>
  <p:tag name="ARTICULATE_SLIDE_COUNT" val="3"/>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ividend">
  <a:themeElements>
    <a:clrScheme name="Custom 4">
      <a:dk1>
        <a:sysClr val="windowText" lastClr="000000"/>
      </a:dk1>
      <a:lt1>
        <a:sysClr val="window" lastClr="FFFFFF"/>
      </a:lt1>
      <a:dk2>
        <a:srgbClr val="3D3D3D"/>
      </a:dk2>
      <a:lt2>
        <a:srgbClr val="FFFFFF"/>
      </a:lt2>
      <a:accent1>
        <a:srgbClr val="277AC0"/>
      </a:accent1>
      <a:accent2>
        <a:srgbClr val="55BDE1"/>
      </a:accent2>
      <a:accent3>
        <a:srgbClr val="B4EAF5"/>
      </a:accent3>
      <a:accent4>
        <a:srgbClr val="9F9F9F"/>
      </a:accent4>
      <a:accent5>
        <a:srgbClr val="A2C777"/>
      </a:accent5>
      <a:accent6>
        <a:srgbClr val="42955F"/>
      </a:accent6>
      <a:hlink>
        <a:srgbClr val="828282"/>
      </a:hlink>
      <a:folHlink>
        <a:srgbClr val="A5A5A5"/>
      </a:folHlink>
    </a:clrScheme>
    <a:fontScheme name="Dividend">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Presentation Template V7 Final.pptx" id="{69062E66-DBCA-43D8-B0A0-8921E754566B}" vid="{DB89E73E-2D77-4606-84C9-828D8D218BF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Presentation Template V7 Final 9-25-19</Template>
  <TotalTime>100</TotalTime>
  <Words>447</Words>
  <Application>Microsoft Office PowerPoint</Application>
  <PresentationFormat>Widescreen</PresentationFormat>
  <Paragraphs>59</Paragraphs>
  <Slides>12</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Calibri</vt:lpstr>
      <vt:lpstr>Gill Sans MT</vt:lpstr>
      <vt:lpstr>Wingdings 2</vt:lpstr>
      <vt:lpstr>Dividend</vt:lpstr>
      <vt:lpstr>QUIz Statistics Part 1 concept module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See GeoTech Center website (geotechcenter.org) for additional Concept Modules and to take a Quiz on this Concept Module topic to earn a Micro Certificate Badge.  If you need more detailed help, you will find other resources on the GeoTech Center website including Model Courses on topics needed by the geospatial technology workforce.  This Module Is Licensed Under Creative Commons      By: GeoTech Center geotechcenter.org Note: some content is a derivative of other CC authors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XXXXXXXXXXXXXXXXXXXX</dc:title>
  <dc:creator>Ann Johnson</dc:creator>
  <cp:lastModifiedBy>Ann Johnson</cp:lastModifiedBy>
  <cp:revision>8</cp:revision>
  <dcterms:created xsi:type="dcterms:W3CDTF">2019-09-26T14:54:46Z</dcterms:created>
  <dcterms:modified xsi:type="dcterms:W3CDTF">2019-11-13T21:43:11Z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B70CEFC0-2FD1-4C4E-8C57-F4EDC9410DD6</vt:lpwstr>
  </property>
  <property fmtid="{D5CDD505-2E9C-101B-9397-08002B2CF9AE}" pid="3" name="ArticulatePath">
    <vt:lpwstr>Presentation1</vt:lpwstr>
  </property>
</Properties>
</file>