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314" r:id="rId3"/>
    <p:sldId id="257" r:id="rId4"/>
    <p:sldId id="315" r:id="rId5"/>
    <p:sldId id="316" r:id="rId6"/>
    <p:sldId id="284" r:id="rId7"/>
    <p:sldId id="287" r:id="rId8"/>
    <p:sldId id="320" r:id="rId9"/>
    <p:sldId id="31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2072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Inductance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Inductance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0515600" cy="4010296"/>
          </a:xfrm>
        </p:spPr>
        <p:txBody>
          <a:bodyPr/>
          <a:lstStyle/>
          <a:p>
            <a:r>
              <a:rPr lang="en-US" dirty="0"/>
              <a:t>The electric inductance of an inductor is known as a Henry.</a:t>
            </a:r>
          </a:p>
          <a:p>
            <a:r>
              <a:rPr lang="en-US" dirty="0"/>
              <a:t>Since one Henry, H, is very large, most common inductors are rated in milli- or </a:t>
            </a:r>
            <a:r>
              <a:rPr lang="en-US" dirty="0" err="1"/>
              <a:t>microhenrys</a:t>
            </a:r>
            <a:r>
              <a:rPr lang="en-US" dirty="0"/>
              <a:t>.</a:t>
            </a:r>
          </a:p>
          <a:p>
            <a:r>
              <a:rPr lang="en-US" dirty="0"/>
              <a:t>Unlike most capacitors and resistors, the inductance of an inductor is not directly indicated on the side of the inductor.</a:t>
            </a:r>
          </a:p>
          <a:p>
            <a:r>
              <a:rPr lang="en-US" dirty="0"/>
              <a:t>The number marked on the side of an inductor may be used to find the manufacturer’s data sheet for the inductor.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ntroduction to Inductors - What is Inductor, Basics, Types and ...">
            <a:extLst>
              <a:ext uri="{FF2B5EF4-FFF2-40B4-BE49-F238E27FC236}">
                <a16:creationId xmlns:a16="http://schemas.microsoft.com/office/drawing/2014/main" id="{6FFD3A25-E201-4E89-AC50-F5A63D33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" y="4321918"/>
            <a:ext cx="2175753" cy="19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F Choke vs. Inductor - EEE Parts Database | doEEEt.com">
            <a:extLst>
              <a:ext uri="{FF2B5EF4-FFF2-40B4-BE49-F238E27FC236}">
                <a16:creationId xmlns:a16="http://schemas.microsoft.com/office/drawing/2014/main" id="{71CF7FB4-4E6F-475F-ACD1-D1E09D4B3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4346"/>
          <a:stretch/>
        </p:blipFill>
        <p:spPr bwMode="auto">
          <a:xfrm>
            <a:off x="3696510" y="4431747"/>
            <a:ext cx="2276272" cy="15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3R106C - MURATA POWER SOLUTIONS - Inductor, Radial, 1300R Series">
            <a:extLst>
              <a:ext uri="{FF2B5EF4-FFF2-40B4-BE49-F238E27FC236}">
                <a16:creationId xmlns:a16="http://schemas.microsoft.com/office/drawing/2014/main" id="{0DBEADBF-3214-4215-B09D-1E2A392D8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r="34014"/>
          <a:stretch/>
        </p:blipFill>
        <p:spPr bwMode="auto">
          <a:xfrm>
            <a:off x="6666688" y="4517470"/>
            <a:ext cx="1860415" cy="14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MCS-45333G02 TOKO INDUCTOR VARIABLE | eBay">
            <a:extLst>
              <a:ext uri="{FF2B5EF4-FFF2-40B4-BE49-F238E27FC236}">
                <a16:creationId xmlns:a16="http://schemas.microsoft.com/office/drawing/2014/main" id="{43574637-2548-4337-B19E-31EF0EF0B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 bwMode="auto">
          <a:xfrm>
            <a:off x="9490591" y="4437205"/>
            <a:ext cx="1634983" cy="15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Determining Inductance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7453087" cy="42200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factors affect inductance:</a:t>
            </a:r>
          </a:p>
          <a:p>
            <a:pPr lvl="1"/>
            <a:r>
              <a:rPr lang="en-US" dirty="0"/>
              <a:t>Number of turns of the coil of wire</a:t>
            </a:r>
          </a:p>
          <a:p>
            <a:pPr lvl="1"/>
            <a:r>
              <a:rPr lang="en-US" dirty="0"/>
              <a:t>Distance between windings</a:t>
            </a:r>
          </a:p>
          <a:p>
            <a:pPr lvl="1"/>
            <a:r>
              <a:rPr lang="en-US" dirty="0"/>
              <a:t>Cross-sectional area of core</a:t>
            </a:r>
          </a:p>
          <a:p>
            <a:pPr lvl="1"/>
            <a:r>
              <a:rPr lang="en-US" dirty="0"/>
              <a:t>Permeability of core (i.e. how well it responds to magnetic fields)</a:t>
            </a:r>
          </a:p>
          <a:p>
            <a:r>
              <a:rPr lang="en-US" dirty="0"/>
              <a:t>The </a:t>
            </a:r>
            <a:r>
              <a:rPr lang="en-US" u="sng" dirty="0"/>
              <a:t>more</a:t>
            </a:r>
            <a:r>
              <a:rPr lang="en-US" dirty="0"/>
              <a:t> turns of the coil, the </a:t>
            </a:r>
            <a:r>
              <a:rPr lang="en-US" u="sng" dirty="0"/>
              <a:t>more</a:t>
            </a:r>
            <a:r>
              <a:rPr lang="en-US" dirty="0"/>
              <a:t> inductance.</a:t>
            </a:r>
          </a:p>
          <a:p>
            <a:r>
              <a:rPr lang="en-US" dirty="0"/>
              <a:t>The </a:t>
            </a:r>
            <a:r>
              <a:rPr lang="en-US" u="sng" dirty="0"/>
              <a:t>closer</a:t>
            </a:r>
            <a:r>
              <a:rPr lang="en-US" dirty="0"/>
              <a:t> the windings of the coil, the </a:t>
            </a:r>
            <a:r>
              <a:rPr lang="en-US" u="sng" dirty="0"/>
              <a:t>more</a:t>
            </a:r>
            <a:r>
              <a:rPr lang="en-US" dirty="0"/>
              <a:t> inductance.</a:t>
            </a:r>
          </a:p>
          <a:p>
            <a:r>
              <a:rPr lang="en-US" dirty="0"/>
              <a:t>The </a:t>
            </a:r>
            <a:r>
              <a:rPr lang="en-US" u="sng" dirty="0"/>
              <a:t>larger</a:t>
            </a:r>
            <a:r>
              <a:rPr lang="en-US" dirty="0"/>
              <a:t> the cross-sectional area, the </a:t>
            </a:r>
            <a:r>
              <a:rPr lang="en-US" u="sng" dirty="0"/>
              <a:t>more</a:t>
            </a:r>
            <a:r>
              <a:rPr lang="en-US" dirty="0"/>
              <a:t> inductance.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F4A89C-0FD6-434B-8571-638667104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73644"/>
              </p:ext>
            </p:extLst>
          </p:nvPr>
        </p:nvGraphicFramePr>
        <p:xfrm>
          <a:off x="7790617" y="384339"/>
          <a:ext cx="3582098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9016">
                  <a:extLst>
                    <a:ext uri="{9D8B030D-6E8A-4147-A177-3AD203B41FA5}">
                      <a16:colId xmlns:a16="http://schemas.microsoft.com/office/drawing/2014/main" val="1513152289"/>
                    </a:ext>
                  </a:extLst>
                </a:gridCol>
                <a:gridCol w="2223082">
                  <a:extLst>
                    <a:ext uri="{9D8B030D-6E8A-4147-A177-3AD203B41FA5}">
                      <a16:colId xmlns:a16="http://schemas.microsoft.com/office/drawing/2014/main" val="272768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Permeability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5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1.00000037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7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Carbon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4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6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1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4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Nickel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100-600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8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7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Teflon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8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4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1.00000043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321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A005A2-91B1-40C0-B719-97FFFF6EB7E8}"/>
              </a:ext>
            </a:extLst>
          </p:cNvPr>
          <p:cNvSpPr txBox="1">
            <a:spLocks/>
          </p:cNvSpPr>
          <p:nvPr/>
        </p:nvSpPr>
        <p:spPr>
          <a:xfrm>
            <a:off x="248007" y="4796316"/>
            <a:ext cx="11110688" cy="1227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permeability of a core is rated in a term known as </a:t>
            </a:r>
            <a:r>
              <a:rPr lang="en-US" b="1" dirty="0"/>
              <a:t>relative permeability, µ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u="sng" dirty="0"/>
              <a:t>higher</a:t>
            </a:r>
            <a:r>
              <a:rPr lang="en-US" dirty="0"/>
              <a:t> the relative permeability, the </a:t>
            </a:r>
            <a:r>
              <a:rPr lang="en-US" u="sng" dirty="0"/>
              <a:t>more</a:t>
            </a:r>
            <a:r>
              <a:rPr lang="en-US" dirty="0"/>
              <a:t> inductance.</a:t>
            </a:r>
          </a:p>
        </p:txBody>
      </p:sp>
    </p:spTree>
    <p:extLst>
      <p:ext uri="{BB962C8B-B14F-4D97-AF65-F5344CB8AC3E}">
        <p14:creationId xmlns:p14="http://schemas.microsoft.com/office/powerpoint/2010/main" val="31514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Relating Inductance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0783517" cy="55094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Inductance,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is related to current by: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the magnetic flux (how much magnetic field is created), and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the current flowing through the inductor.</a:t>
                </a:r>
              </a:p>
              <a:p>
                <a:r>
                  <a:rPr lang="en-US" dirty="0"/>
                  <a:t>Magnetic flux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has the units of Weber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𝑊𝑏</m:t>
                    </m:r>
                  </m:oMath>
                </a14:m>
                <a:r>
                  <a:rPr lang="en-US" dirty="0"/>
                  <a:t>) which is a volt-second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𝑉𝑠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Looking at the units of the inductance shows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Recall from Ohm’s Law that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a cylindrical core, the inductance is given by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12.566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relative permeability,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turns of the 	coil,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cross-section area of the coil,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is the length of the coil.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0783517" cy="5509420"/>
              </a:xfrm>
              <a:blipFill>
                <a:blip r:embed="rId2"/>
                <a:stretch>
                  <a:fillRect l="-904" t="-2765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1E98B69-7D06-489B-85B1-1B83A150CE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7579" y="506736"/>
                <a:ext cx="4463816" cy="901934"/>
              </a:xfrm>
              <a:prstGeom prst="rect">
                <a:avLst/>
              </a:prstGeom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.566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permeability of free space.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1E98B69-7D06-489B-85B1-1B83A150C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79" y="506736"/>
                <a:ext cx="4463816" cy="901934"/>
              </a:xfrm>
              <a:prstGeom prst="rect">
                <a:avLst/>
              </a:prstGeom>
              <a:blipFill>
                <a:blip r:embed="rId3"/>
                <a:stretch>
                  <a:fillRect t="-6566"/>
                </a:stretch>
              </a:blip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32A773-535D-42B9-8B64-B5E9AEA5C76B}"/>
              </a:ext>
            </a:extLst>
          </p:cNvPr>
          <p:cNvGrpSpPr>
            <a:grpSpLocks noChangeAspect="1"/>
          </p:cNvGrpSpPr>
          <p:nvPr/>
        </p:nvGrpSpPr>
        <p:grpSpPr>
          <a:xfrm>
            <a:off x="9220200" y="2771124"/>
            <a:ext cx="2641195" cy="3078633"/>
            <a:chOff x="2494628" y="4165160"/>
            <a:chExt cx="955751" cy="1114044"/>
          </a:xfrm>
        </p:grpSpPr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96FB299B-F113-491C-9014-28A8B97AC277}"/>
                </a:ext>
              </a:extLst>
            </p:cNvPr>
            <p:cNvSpPr/>
            <p:nvPr/>
          </p:nvSpPr>
          <p:spPr>
            <a:xfrm rot="16200000">
              <a:off x="2819543" y="4223786"/>
              <a:ext cx="306769" cy="954903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B165BCB-AC40-427B-AE20-315D68CF1981}"/>
                </a:ext>
              </a:extLst>
            </p:cNvPr>
            <p:cNvSpPr/>
            <p:nvPr/>
          </p:nvSpPr>
          <p:spPr>
            <a:xfrm>
              <a:off x="2586795" y="45092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D10EAA0B-A334-4979-BEC7-42CB542BF1CC}"/>
                </a:ext>
              </a:extLst>
            </p:cNvPr>
            <p:cNvSpPr/>
            <p:nvPr/>
          </p:nvSpPr>
          <p:spPr>
            <a:xfrm>
              <a:off x="2678633" y="45092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238717C-6B4B-4529-94F1-ABDA25648576}"/>
                </a:ext>
              </a:extLst>
            </p:cNvPr>
            <p:cNvSpPr/>
            <p:nvPr/>
          </p:nvSpPr>
          <p:spPr>
            <a:xfrm>
              <a:off x="2769147" y="45092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03E352A-5A5D-47E0-BCB6-90D4AFCB888F}"/>
                </a:ext>
              </a:extLst>
            </p:cNvPr>
            <p:cNvSpPr/>
            <p:nvPr/>
          </p:nvSpPr>
          <p:spPr>
            <a:xfrm>
              <a:off x="2864666" y="45092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0D08B7DC-950D-498F-9759-B8E911FC4A49}"/>
                </a:ext>
              </a:extLst>
            </p:cNvPr>
            <p:cNvSpPr/>
            <p:nvPr/>
          </p:nvSpPr>
          <p:spPr>
            <a:xfrm>
              <a:off x="2951621" y="45092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7CA388D-705D-4B25-9F57-31640D1AA48B}"/>
                </a:ext>
              </a:extLst>
            </p:cNvPr>
            <p:cNvSpPr/>
            <p:nvPr/>
          </p:nvSpPr>
          <p:spPr>
            <a:xfrm>
              <a:off x="3042135" y="451100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25CAA6CC-009A-4AA0-A65F-AC9C45E7D4FC}"/>
                </a:ext>
              </a:extLst>
            </p:cNvPr>
            <p:cNvSpPr/>
            <p:nvPr/>
          </p:nvSpPr>
          <p:spPr>
            <a:xfrm>
              <a:off x="3139259" y="4511004"/>
              <a:ext cx="228600" cy="350920"/>
            </a:xfrm>
            <a:prstGeom prst="arc">
              <a:avLst>
                <a:gd name="adj1" fmla="val 20410060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1A13A56-8EA9-4DE4-8C90-A6AEDA1F582A}"/>
                </a:ext>
              </a:extLst>
            </p:cNvPr>
            <p:cNvSpPr/>
            <p:nvPr/>
          </p:nvSpPr>
          <p:spPr>
            <a:xfrm>
              <a:off x="2494628" y="4509264"/>
              <a:ext cx="228600" cy="350920"/>
            </a:xfrm>
            <a:prstGeom prst="arc">
              <a:avLst>
                <a:gd name="adj1" fmla="val 16181450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48535688-F352-48D4-871F-3339DE426E95}"/>
                </a:ext>
              </a:extLst>
            </p:cNvPr>
            <p:cNvCxnSpPr>
              <a:stCxn id="24" idx="0"/>
            </p:cNvCxnSpPr>
            <p:nvPr/>
          </p:nvCxnSpPr>
          <p:spPr>
            <a:xfrm rot="16200000" flipV="1">
              <a:off x="2937817" y="4219321"/>
              <a:ext cx="481173" cy="37285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2F72839C-3454-40B7-B8FB-4C6254D7B821}"/>
                </a:ext>
              </a:extLst>
            </p:cNvPr>
            <p:cNvCxnSpPr>
              <a:endCxn id="25" idx="0"/>
            </p:cNvCxnSpPr>
            <p:nvPr/>
          </p:nvCxnSpPr>
          <p:spPr>
            <a:xfrm rot="16200000" flipV="1">
              <a:off x="2417402" y="4699849"/>
              <a:ext cx="769934" cy="388775"/>
            </a:xfrm>
            <a:prstGeom prst="curvedConnector4">
              <a:avLst>
                <a:gd name="adj1" fmla="val 38963"/>
                <a:gd name="adj2" fmla="val 153657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430971-61CB-4C74-9B01-EBF2715C56A6}"/>
                  </a:ext>
                </a:extLst>
              </p:cNvPr>
              <p:cNvSpPr txBox="1"/>
              <p:nvPr/>
            </p:nvSpPr>
            <p:spPr>
              <a:xfrm>
                <a:off x="8300851" y="4739729"/>
                <a:ext cx="267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430971-61CB-4C74-9B01-EBF2715C5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1" y="4739729"/>
                <a:ext cx="267509" cy="369332"/>
              </a:xfrm>
              <a:prstGeom prst="rect">
                <a:avLst/>
              </a:prstGeom>
              <a:blipFill>
                <a:blip r:embed="rId4"/>
                <a:stretch>
                  <a:fillRect l="-27273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0C602C-8AC5-4F8B-93D3-388A79FD0D73}"/>
                  </a:ext>
                </a:extLst>
              </p:cNvPr>
              <p:cNvSpPr txBox="1"/>
              <p:nvPr/>
            </p:nvSpPr>
            <p:spPr>
              <a:xfrm>
                <a:off x="8975658" y="2993333"/>
                <a:ext cx="302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0C602C-8AC5-4F8B-93D3-388A79FD0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58" y="2993333"/>
                <a:ext cx="302455" cy="369332"/>
              </a:xfrm>
              <a:prstGeom prst="rect">
                <a:avLst/>
              </a:prstGeom>
              <a:blipFill>
                <a:blip r:embed="rId5"/>
                <a:stretch>
                  <a:fillRect l="-22000" r="-22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FA97D85-29CC-4431-9EFD-EE318F1E76BD}"/>
              </a:ext>
            </a:extLst>
          </p:cNvPr>
          <p:cNvCxnSpPr>
            <a:stCxn id="30" idx="3"/>
          </p:cNvCxnSpPr>
          <p:nvPr/>
        </p:nvCxnSpPr>
        <p:spPr>
          <a:xfrm flipV="1">
            <a:off x="8568360" y="4338536"/>
            <a:ext cx="770193" cy="58585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E053089-D797-4DD9-8473-D5A3FC8FF768}"/>
              </a:ext>
            </a:extLst>
          </p:cNvPr>
          <p:cNvCxnSpPr>
            <a:stCxn id="31" idx="3"/>
            <a:endCxn id="25" idx="0"/>
          </p:cNvCxnSpPr>
          <p:nvPr/>
        </p:nvCxnSpPr>
        <p:spPr>
          <a:xfrm>
            <a:off x="9278113" y="3177999"/>
            <a:ext cx="255336" cy="544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EF96FC-353E-4D05-9CCF-D3BFBBDC802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518350" cy="535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9F592C-B41C-4CDC-9063-2E155C69129A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783317" cy="535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A3FAA89-E9A3-4318-A886-6600BFCA69C4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1008687" cy="535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EA7812-4828-4C8E-96DE-D972DF491576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1276120" cy="535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E4A88F-31AE-4D51-B3B2-A04FE40252B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1526224" cy="535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B372945-A6AA-4F7A-8EAD-D0D48DE10EED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9278113" y="3177999"/>
            <a:ext cx="1770974" cy="539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3C78103-1200-496F-BEDE-BD53DE268E6A}"/>
              </a:ext>
            </a:extLst>
          </p:cNvPr>
          <p:cNvCxnSpPr/>
          <p:nvPr/>
        </p:nvCxnSpPr>
        <p:spPr>
          <a:xfrm>
            <a:off x="11521440" y="4847662"/>
            <a:ext cx="0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D78EB0D-E92E-44F9-B732-FDB8FC6F0FAB}"/>
              </a:ext>
            </a:extLst>
          </p:cNvPr>
          <p:cNvCxnSpPr/>
          <p:nvPr/>
        </p:nvCxnSpPr>
        <p:spPr>
          <a:xfrm>
            <a:off x="9533449" y="4846868"/>
            <a:ext cx="0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3A06246-8CC4-486F-B524-877574F63926}"/>
              </a:ext>
            </a:extLst>
          </p:cNvPr>
          <p:cNvCxnSpPr/>
          <p:nvPr/>
        </p:nvCxnSpPr>
        <p:spPr>
          <a:xfrm flipH="1">
            <a:off x="9533449" y="5032328"/>
            <a:ext cx="198799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F544E8-7226-48C6-A402-35D934B4E0A8}"/>
                  </a:ext>
                </a:extLst>
              </p:cNvPr>
              <p:cNvSpPr txBox="1"/>
              <p:nvPr/>
            </p:nvSpPr>
            <p:spPr>
              <a:xfrm>
                <a:off x="10483089" y="4855282"/>
                <a:ext cx="17645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F544E8-7226-48C6-A402-35D934B4E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089" y="4855282"/>
                <a:ext cx="176459" cy="369332"/>
              </a:xfrm>
              <a:prstGeom prst="rect">
                <a:avLst/>
              </a:prstGeom>
              <a:blipFill>
                <a:blip r:embed="rId6"/>
                <a:stretch>
                  <a:fillRect l="-41379" r="-3793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9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302180"/>
                <a:ext cx="11318180" cy="4473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rgbClr val="CB333B"/>
                    </a:solidFill>
                  </a:rPr>
                  <a:t>Class Problem:</a:t>
                </a:r>
                <a:r>
                  <a:rPr lang="en-US" dirty="0"/>
                  <a:t> You want to construct an inductor by coiling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0.06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diameter wire around one of two cylindrical cores, copper or platinum. The copper core has a diameter and length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, respectively, while the platinum core has a diameter and length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, respectively. If you only want to coil the wire around the core in a single pass (i.e. not multiple layers of wire laid upon itself):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What core should be used to produce the highest inductance?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How much wire is needed in that case?</a:t>
                </a:r>
              </a:p>
              <a:p>
                <a:pPr marL="0" indent="0">
                  <a:buNone/>
                </a:pPr>
                <a:r>
                  <a:rPr lang="en-US" dirty="0"/>
                  <a:t>Note: Each turn of the wire around the coil may be approximated by the core’s circumference.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302180"/>
                <a:ext cx="11318180" cy="4473387"/>
              </a:xfrm>
              <a:blipFill>
                <a:blip r:embed="rId2"/>
                <a:stretch>
                  <a:fillRect l="-1131" t="-2319" r="-1024" b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2CAA7-C4E6-4557-871F-77A067A819F0}"/>
              </a:ext>
            </a:extLst>
          </p:cNvPr>
          <p:cNvSpPr txBox="1">
            <a:spLocks/>
          </p:cNvSpPr>
          <p:nvPr/>
        </p:nvSpPr>
        <p:spPr>
          <a:xfrm>
            <a:off x="248007" y="4775568"/>
            <a:ext cx="11318180" cy="102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CB333B"/>
                </a:solidFill>
              </a:rPr>
              <a:t>Solution:</a:t>
            </a:r>
          </a:p>
          <a:p>
            <a:pPr marL="0" indent="0">
              <a:buNone/>
            </a:pPr>
            <a:r>
              <a:rPr lang="en-US" dirty="0"/>
              <a:t>What is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64AD8C-7F89-4A4E-A080-3412A391B146}"/>
                  </a:ext>
                </a:extLst>
              </p:cNvPr>
              <p:cNvSpPr txBox="1"/>
              <p:nvPr/>
            </p:nvSpPr>
            <p:spPr>
              <a:xfrm>
                <a:off x="248007" y="5789208"/>
                <a:ext cx="23702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=0.06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64AD8C-7F89-4A4E-A080-3412A391B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7" y="5789208"/>
                <a:ext cx="237026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18B537-0439-4F8C-8832-1337FF8EAA8F}"/>
                  </a:ext>
                </a:extLst>
              </p:cNvPr>
              <p:cNvSpPr txBox="1"/>
              <p:nvPr/>
            </p:nvSpPr>
            <p:spPr>
              <a:xfrm>
                <a:off x="2788547" y="5796997"/>
                <a:ext cx="2017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18B537-0439-4F8C-8832-1337FF8E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47" y="5796997"/>
                <a:ext cx="201760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7B40A-2DBB-4162-8040-BA2E8D7D41C1}"/>
                  </a:ext>
                </a:extLst>
              </p:cNvPr>
              <p:cNvSpPr txBox="1"/>
              <p:nvPr/>
            </p:nvSpPr>
            <p:spPr>
              <a:xfrm>
                <a:off x="2788547" y="6279694"/>
                <a:ext cx="1845826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57B40A-2DBB-4162-8040-BA2E8D7D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47" y="6279694"/>
                <a:ext cx="1845826" cy="464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1D3EF-D20A-4252-8773-99822D7E9B98}"/>
                  </a:ext>
                </a:extLst>
              </p:cNvPr>
              <p:cNvSpPr txBox="1"/>
              <p:nvPr/>
            </p:nvSpPr>
            <p:spPr>
              <a:xfrm>
                <a:off x="4976427" y="5796997"/>
                <a:ext cx="1903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1D3EF-D20A-4252-8773-99822D7E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27" y="5796997"/>
                <a:ext cx="190398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E80EFD-4DD1-4C77-B6EE-F314631017A3}"/>
                  </a:ext>
                </a:extLst>
              </p:cNvPr>
              <p:cNvSpPr txBox="1"/>
              <p:nvPr/>
            </p:nvSpPr>
            <p:spPr>
              <a:xfrm>
                <a:off x="4976427" y="6279694"/>
                <a:ext cx="1930978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E80EFD-4DD1-4C77-B6EE-F3146310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27" y="6279694"/>
                <a:ext cx="1930978" cy="464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C872B50-3A4A-4E3A-A160-5945FB3F30E1}"/>
              </a:ext>
            </a:extLst>
          </p:cNvPr>
          <p:cNvSpPr txBox="1">
            <a:spLocks/>
          </p:cNvSpPr>
          <p:nvPr/>
        </p:nvSpPr>
        <p:spPr>
          <a:xfrm>
            <a:off x="7050686" y="5794291"/>
            <a:ext cx="3029312" cy="57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Copper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1F733F-FE63-4732-92DB-823F22FD005F}"/>
                  </a:ext>
                </a:extLst>
              </p:cNvPr>
              <p:cNvSpPr txBox="1"/>
              <p:nvPr/>
            </p:nvSpPr>
            <p:spPr>
              <a:xfrm>
                <a:off x="8826286" y="5802080"/>
                <a:ext cx="2168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=0.99997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1F733F-FE63-4732-92DB-823F22FD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286" y="5802080"/>
                <a:ext cx="216873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471FF6B-8805-41BB-9102-DD7BD2B5FB01}"/>
              </a:ext>
            </a:extLst>
          </p:cNvPr>
          <p:cNvSpPr txBox="1">
            <a:spLocks/>
          </p:cNvSpPr>
          <p:nvPr/>
        </p:nvSpPr>
        <p:spPr>
          <a:xfrm>
            <a:off x="7050686" y="6304698"/>
            <a:ext cx="3029312" cy="57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Platinum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9DBF1C-E94F-4981-931C-EB626D8EAE81}"/>
                  </a:ext>
                </a:extLst>
              </p:cNvPr>
              <p:cNvSpPr txBox="1"/>
              <p:nvPr/>
            </p:nvSpPr>
            <p:spPr>
              <a:xfrm>
                <a:off x="9069567" y="6312487"/>
                <a:ext cx="2394502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=1.000265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9DBF1C-E94F-4981-931C-EB626D8EA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67" y="6312487"/>
                <a:ext cx="2394502" cy="4641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6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2CAA7-C4E6-4557-871F-77A067A819F0}"/>
              </a:ext>
            </a:extLst>
          </p:cNvPr>
          <p:cNvSpPr txBox="1">
            <a:spLocks/>
          </p:cNvSpPr>
          <p:nvPr/>
        </p:nvSpPr>
        <p:spPr>
          <a:xfrm>
            <a:off x="248007" y="301558"/>
            <a:ext cx="11318180" cy="110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CB333B"/>
                </a:solidFill>
              </a:rPr>
              <a:t>Solution (contd.):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problem asking in part a)?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2B1399-2D44-407E-88A7-637B9C8C7C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13" y="1410512"/>
                <a:ext cx="10940374" cy="573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part a), which core will produce the highest inductance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32B1399-2D44-407E-88A7-637B9C8C7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3" y="1410512"/>
                <a:ext cx="10940374" cy="573933"/>
              </a:xfrm>
              <a:prstGeom prst="rect">
                <a:avLst/>
              </a:prstGeom>
              <a:blipFill>
                <a:blip r:embed="rId2"/>
                <a:stretch>
                  <a:fillRect l="-1171" t="-1684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65D90B-5454-4C71-BF0A-C63E1A2F31DB}"/>
              </a:ext>
            </a:extLst>
          </p:cNvPr>
          <p:cNvSpPr txBox="1">
            <a:spLocks/>
          </p:cNvSpPr>
          <p:nvPr/>
        </p:nvSpPr>
        <p:spPr>
          <a:xfrm>
            <a:off x="248007" y="1981204"/>
            <a:ext cx="11318180" cy="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Is there enough information to find part a)?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794763-7E36-4FD7-A46E-36CA73EC2327}"/>
              </a:ext>
            </a:extLst>
          </p:cNvPr>
          <p:cNvSpPr txBox="1">
            <a:spLocks/>
          </p:cNvSpPr>
          <p:nvPr/>
        </p:nvSpPr>
        <p:spPr>
          <a:xfrm>
            <a:off x="625813" y="2519468"/>
            <a:ext cx="9399031" cy="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Inductance with a cylindrical core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2392F-B6F9-4616-A055-3F8F231E6BA1}"/>
                  </a:ext>
                </a:extLst>
              </p:cNvPr>
              <p:cNvSpPr/>
              <p:nvPr/>
            </p:nvSpPr>
            <p:spPr>
              <a:xfrm>
                <a:off x="625813" y="3057730"/>
                <a:ext cx="5519716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=12.566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A82392F-B6F9-4616-A055-3F8F231E6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3" y="3057730"/>
                <a:ext cx="5519716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94CF6F-A7AC-4094-A098-AB22895ED034}"/>
                  </a:ext>
                </a:extLst>
              </p:cNvPr>
              <p:cNvSpPr/>
              <p:nvPr/>
            </p:nvSpPr>
            <p:spPr>
              <a:xfrm>
                <a:off x="2228110" y="4656473"/>
                <a:ext cx="5729325" cy="982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=166.7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≈166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94CF6F-A7AC-4094-A098-AB22895ED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0" y="4656473"/>
                <a:ext cx="5729325" cy="982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2CD36E-9F93-49C0-B4EE-10DE3F24EA65}"/>
              </a:ext>
            </a:extLst>
          </p:cNvPr>
          <p:cNvSpPr txBox="1">
            <a:spLocks/>
          </p:cNvSpPr>
          <p:nvPr/>
        </p:nvSpPr>
        <p:spPr>
          <a:xfrm>
            <a:off x="625813" y="4118210"/>
            <a:ext cx="10422789" cy="53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Using the wire diameter, the number of terms may be determined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B6C701-BA21-4BD1-B1C0-8E499B23AFE1}"/>
                  </a:ext>
                </a:extLst>
              </p:cNvPr>
              <p:cNvSpPr/>
              <p:nvPr/>
            </p:nvSpPr>
            <p:spPr>
              <a:xfrm>
                <a:off x="2228109" y="5639371"/>
                <a:ext cx="5756319" cy="993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=416.7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≈416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B6C701-BA21-4BD1-B1C0-8E499B23A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09" y="5639371"/>
                <a:ext cx="5756319" cy="99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6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2CAA7-C4E6-4557-871F-77A067A819F0}"/>
              </a:ext>
            </a:extLst>
          </p:cNvPr>
          <p:cNvSpPr txBox="1">
            <a:spLocks/>
          </p:cNvSpPr>
          <p:nvPr/>
        </p:nvSpPr>
        <p:spPr>
          <a:xfrm>
            <a:off x="248007" y="301558"/>
            <a:ext cx="11318180" cy="5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CB333B"/>
                </a:solidFill>
              </a:rPr>
              <a:t>Solution (contd.):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F6B46-64E8-4D09-BF53-9F5A2F7A178A}"/>
              </a:ext>
            </a:extLst>
          </p:cNvPr>
          <p:cNvSpPr txBox="1">
            <a:spLocks/>
          </p:cNvSpPr>
          <p:nvPr/>
        </p:nvSpPr>
        <p:spPr>
          <a:xfrm>
            <a:off x="625813" y="872248"/>
            <a:ext cx="9399031" cy="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Area may be determined using the core diameter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BF5E48-3E4E-456F-B588-0D456B314FAE}"/>
                  </a:ext>
                </a:extLst>
              </p:cNvPr>
              <p:cNvSpPr/>
              <p:nvPr/>
            </p:nvSpPr>
            <p:spPr>
              <a:xfrm>
                <a:off x="625814" y="1410510"/>
                <a:ext cx="6386428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=176.7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BF5E48-3E4E-456F-B588-0D456B314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4" y="1410510"/>
                <a:ext cx="6386428" cy="8244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8AD213-B573-4204-A88C-C4FC92D0FCF9}"/>
                  </a:ext>
                </a:extLst>
              </p:cNvPr>
              <p:cNvSpPr/>
              <p:nvPr/>
            </p:nvSpPr>
            <p:spPr>
              <a:xfrm>
                <a:off x="625813" y="2234966"/>
                <a:ext cx="6037166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=50.27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8AD213-B573-4204-A88C-C4FC92D0F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3" y="2234966"/>
                <a:ext cx="6037166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560548-12CE-475A-A679-D45B0BE1683E}"/>
              </a:ext>
            </a:extLst>
          </p:cNvPr>
          <p:cNvSpPr txBox="1">
            <a:spLocks/>
          </p:cNvSpPr>
          <p:nvPr/>
        </p:nvSpPr>
        <p:spPr>
          <a:xfrm>
            <a:off x="625813" y="3059422"/>
            <a:ext cx="10422789" cy="53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inductances may then be found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723455-BDB5-4B5C-B4F3-D36C665748B1}"/>
                  </a:ext>
                </a:extLst>
              </p:cNvPr>
              <p:cNvSpPr/>
              <p:nvPr/>
            </p:nvSpPr>
            <p:spPr>
              <a:xfrm>
                <a:off x="625813" y="3429000"/>
                <a:ext cx="8400742" cy="2617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=12.566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12.566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0.9997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166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176.7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=611.9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723455-BDB5-4B5C-B4F3-D36C66574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3" y="3429000"/>
                <a:ext cx="8400742" cy="26175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6D7C29-3775-4120-B30B-45F24F6E4118}"/>
                  </a:ext>
                </a:extLst>
              </p:cNvPr>
              <p:cNvSpPr/>
              <p:nvPr/>
            </p:nvSpPr>
            <p:spPr>
              <a:xfrm>
                <a:off x="8704495" y="3689046"/>
                <a:ext cx="2666168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=437.4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6D7C29-3775-4120-B30B-45F24F6E4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495" y="3689046"/>
                <a:ext cx="2666168" cy="556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013CDB7-8B38-4F55-AB25-7180D78B78DF}"/>
              </a:ext>
            </a:extLst>
          </p:cNvPr>
          <p:cNvSpPr txBox="1">
            <a:spLocks/>
          </p:cNvSpPr>
          <p:nvPr/>
        </p:nvSpPr>
        <p:spPr>
          <a:xfrm>
            <a:off x="2212731" y="6149192"/>
            <a:ext cx="7007469" cy="53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copper core should be used.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0C18A3-7E73-4E5D-8B9C-C9AFE526FC3F}"/>
              </a:ext>
            </a:extLst>
          </p:cNvPr>
          <p:cNvSpPr/>
          <p:nvPr/>
        </p:nvSpPr>
        <p:spPr>
          <a:xfrm>
            <a:off x="648173" y="5377932"/>
            <a:ext cx="1895196" cy="5232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EA1D1C0-1F40-4DFB-A588-4759B66AC406}"/>
              </a:ext>
            </a:extLst>
          </p:cNvPr>
          <p:cNvSpPr txBox="1">
            <a:spLocks/>
          </p:cNvSpPr>
          <p:nvPr/>
        </p:nvSpPr>
        <p:spPr>
          <a:xfrm>
            <a:off x="2521010" y="5390369"/>
            <a:ext cx="864297" cy="57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275279-DDF4-4179-87AF-3AF8D121C20A}"/>
                  </a:ext>
                </a:extLst>
              </p:cNvPr>
              <p:cNvSpPr txBox="1"/>
              <p:nvPr/>
            </p:nvSpPr>
            <p:spPr>
              <a:xfrm>
                <a:off x="8924902" y="4387884"/>
                <a:ext cx="190052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sz="28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275279-DDF4-4179-87AF-3AF8D121C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902" y="4387884"/>
                <a:ext cx="1900520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6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2CAA7-C4E6-4557-871F-77A067A819F0}"/>
              </a:ext>
            </a:extLst>
          </p:cNvPr>
          <p:cNvSpPr txBox="1">
            <a:spLocks/>
          </p:cNvSpPr>
          <p:nvPr/>
        </p:nvSpPr>
        <p:spPr>
          <a:xfrm>
            <a:off x="248007" y="301558"/>
            <a:ext cx="11318180" cy="57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CB333B"/>
                </a:solidFill>
              </a:rPr>
              <a:t>Solution (contd.):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F6B46-64E8-4D09-BF53-9F5A2F7A178A}"/>
              </a:ext>
            </a:extLst>
          </p:cNvPr>
          <p:cNvSpPr txBox="1">
            <a:spLocks/>
          </p:cNvSpPr>
          <p:nvPr/>
        </p:nvSpPr>
        <p:spPr>
          <a:xfrm>
            <a:off x="625813" y="1410512"/>
            <a:ext cx="9399031" cy="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length of wire to be used with the copper core.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BF5E48-3E4E-456F-B588-0D456B314FAE}"/>
                  </a:ext>
                </a:extLst>
              </p:cNvPr>
              <p:cNvSpPr/>
              <p:nvPr/>
            </p:nvSpPr>
            <p:spPr>
              <a:xfrm>
                <a:off x="625811" y="2487038"/>
                <a:ext cx="36331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=47.12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BF5E48-3E4E-456F-B588-0D456B314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1" y="2487038"/>
                <a:ext cx="36331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98FCC2-02B9-421F-AA3D-6848DADDDFB3}"/>
              </a:ext>
            </a:extLst>
          </p:cNvPr>
          <p:cNvSpPr txBox="1">
            <a:spLocks/>
          </p:cNvSpPr>
          <p:nvPr/>
        </p:nvSpPr>
        <p:spPr>
          <a:xfrm>
            <a:off x="248007" y="301558"/>
            <a:ext cx="11318180" cy="110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CB333B"/>
                </a:solidFill>
              </a:rPr>
              <a:t>Solution (contd.):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problem asking in part b)?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4AAECC5-52A1-4878-97E3-5F5CE6FAE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5812" y="1948776"/>
                <a:ext cx="9399031" cy="5382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This may be found using the circumference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of the core.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4AAECC5-52A1-4878-97E3-5F5CE6FA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2" y="1948776"/>
                <a:ext cx="9399031" cy="538262"/>
              </a:xfrm>
              <a:prstGeom prst="rect">
                <a:avLst/>
              </a:prstGeom>
              <a:blipFill>
                <a:blip r:embed="rId3"/>
                <a:stretch>
                  <a:fillRect l="-1363"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932EB8-97AC-43C6-8402-049EA7E6CBC4}"/>
              </a:ext>
            </a:extLst>
          </p:cNvPr>
          <p:cNvSpPr txBox="1">
            <a:spLocks/>
          </p:cNvSpPr>
          <p:nvPr/>
        </p:nvSpPr>
        <p:spPr>
          <a:xfrm>
            <a:off x="625812" y="3010258"/>
            <a:ext cx="9399031" cy="5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required length is 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FC5F098-D3B3-4E1F-8E1E-D223D290C4FC}"/>
                  </a:ext>
                </a:extLst>
              </p:cNvPr>
              <p:cNvSpPr/>
              <p:nvPr/>
            </p:nvSpPr>
            <p:spPr>
              <a:xfrm>
                <a:off x="625811" y="3548520"/>
                <a:ext cx="35435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=7.823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FC5F098-D3B3-4E1F-8E1E-D223D290C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1" y="3548520"/>
                <a:ext cx="35435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3F46FBA-C78F-4706-AF3E-AEEA4091011E}"/>
              </a:ext>
            </a:extLst>
          </p:cNvPr>
          <p:cNvSpPr/>
          <p:nvPr/>
        </p:nvSpPr>
        <p:spPr>
          <a:xfrm>
            <a:off x="2442366" y="3563564"/>
            <a:ext cx="1659615" cy="5232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EFE2AF-C0D0-4B54-98DD-D0653EDE7879}"/>
              </a:ext>
            </a:extLst>
          </p:cNvPr>
          <p:cNvSpPr txBox="1">
            <a:spLocks/>
          </p:cNvSpPr>
          <p:nvPr/>
        </p:nvSpPr>
        <p:spPr>
          <a:xfrm>
            <a:off x="4101981" y="3563564"/>
            <a:ext cx="864297" cy="57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2854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  <p:bldP spid="18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799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Inductance</vt:lpstr>
      <vt:lpstr>DISCLAIMER &amp; USAGE</vt:lpstr>
      <vt:lpstr>Inductance</vt:lpstr>
      <vt:lpstr>Determining Inductance</vt:lpstr>
      <vt:lpstr>Relating Inductance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Krystal Corbett</cp:lastModifiedBy>
  <cp:revision>76</cp:revision>
  <dcterms:created xsi:type="dcterms:W3CDTF">2017-03-05T23:41:57Z</dcterms:created>
  <dcterms:modified xsi:type="dcterms:W3CDTF">2020-11-09T15:34:32Z</dcterms:modified>
</cp:coreProperties>
</file>