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304" r:id="rId2"/>
    <p:sldId id="269" r:id="rId3"/>
    <p:sldId id="300" r:id="rId4"/>
    <p:sldId id="309" r:id="rId5"/>
    <p:sldId id="257" r:id="rId6"/>
    <p:sldId id="265" r:id="rId7"/>
    <p:sldId id="301" r:id="rId8"/>
    <p:sldId id="297" r:id="rId9"/>
    <p:sldId id="298" r:id="rId10"/>
    <p:sldId id="262" r:id="rId11"/>
    <p:sldId id="271" r:id="rId12"/>
    <p:sldId id="285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2FC0CA-31BA-4E58-B3CD-BAB9E94619C5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D42E19-3ED9-4A17-8D77-C31A75B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7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6BC6B-60C7-4337-93CB-1A5B031755F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477F9-84FF-4248-8AF6-B0E3ECC0B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:notes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2AA9-E1CB-4B04-94CB-8688F861D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60C6-C538-48D9-881A-D4503D3A7B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2C2AA9-E1CB-4B04-94CB-8688F861D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94160C6-C538-48D9-881A-D4503D3A7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hyperlink" Target="http://www.rcbc.edu/" TargetMode="External"/><Relationship Id="rId4" Type="http://schemas.openxmlformats.org/officeDocument/2006/relationships/image" Target="../media/image20.jpg"/><Relationship Id="rId9" Type="http://schemas.openxmlformats.org/officeDocument/2006/relationships/hyperlink" Target="mailto:etetteh@rcb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>
            <a:off x="1524000" y="-9291"/>
            <a:ext cx="9144000" cy="686729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13"/>
          <p:cNvCxnSpPr/>
          <p:nvPr/>
        </p:nvCxnSpPr>
        <p:spPr>
          <a:xfrm>
            <a:off x="1509239" y="4796192"/>
            <a:ext cx="9144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128" name="Google Shape;128;p13" descr="H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8245" y="5128123"/>
            <a:ext cx="6945987" cy="16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 descr="Image result for rowan college at burlington coun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1015" y="76202"/>
            <a:ext cx="3885987" cy="27245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0" name="Google Shape;130;p13" descr="Image result for rowan college at burlington count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6856" y="1426891"/>
            <a:ext cx="1900237" cy="13710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13" descr="http://www.rcbc.edu/files/styles/news_full/public/news/Laurel%20Hall%20Lounge.jpg?itok=OlYeBlG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6856" y="81988"/>
            <a:ext cx="1905000" cy="127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2" name="Google Shape;132;p13"/>
          <p:cNvPicPr preferRelativeResize="0"/>
          <p:nvPr/>
        </p:nvPicPr>
        <p:blipFill rotWithShape="1">
          <a:blip r:embed="rId7">
            <a:alphaModFix/>
          </a:blip>
          <a:srcRect l="10067" t="2912" r="-153" b="9205"/>
          <a:stretch/>
        </p:blipFill>
        <p:spPr>
          <a:xfrm>
            <a:off x="8625899" y="76200"/>
            <a:ext cx="1962087" cy="1272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3" name="Google Shape;133;p13"/>
          <p:cNvPicPr preferRelativeResize="0"/>
          <p:nvPr/>
        </p:nvPicPr>
        <p:blipFill rotWithShape="1">
          <a:blip r:embed="rId8">
            <a:alphaModFix/>
          </a:blip>
          <a:srcRect b="16034"/>
          <a:stretch/>
        </p:blipFill>
        <p:spPr>
          <a:xfrm>
            <a:off x="1597717" y="76201"/>
            <a:ext cx="1011287" cy="12728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" name="Google Shape;134;p13"/>
          <p:cNvPicPr preferRelativeResize="0"/>
          <p:nvPr/>
        </p:nvPicPr>
        <p:blipFill rotWithShape="1">
          <a:blip r:embed="rId9">
            <a:alphaModFix/>
          </a:blip>
          <a:srcRect l="27688" r="25409" b="4374"/>
          <a:stretch/>
        </p:blipFill>
        <p:spPr>
          <a:xfrm>
            <a:off x="1605533" y="1432310"/>
            <a:ext cx="1002713" cy="13629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5" name="Google Shape;135;p13"/>
          <p:cNvPicPr preferRelativeResize="0"/>
          <p:nvPr/>
        </p:nvPicPr>
        <p:blipFill rotWithShape="1">
          <a:blip r:embed="rId10">
            <a:alphaModFix/>
          </a:blip>
          <a:srcRect l="25580" t="1366" r="27006" b="2289"/>
          <a:stretch/>
        </p:blipFill>
        <p:spPr>
          <a:xfrm flipH="1">
            <a:off x="8626373" y="1426890"/>
            <a:ext cx="1017643" cy="1375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11">
            <a:alphaModFix/>
          </a:blip>
          <a:srcRect l="55152" r="3504" b="3046"/>
          <a:stretch/>
        </p:blipFill>
        <p:spPr>
          <a:xfrm>
            <a:off x="9704935" y="1426892"/>
            <a:ext cx="880908" cy="13758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7" name="Google Shape;137;p13"/>
          <p:cNvSpPr txBox="1"/>
          <p:nvPr/>
        </p:nvSpPr>
        <p:spPr>
          <a:xfrm>
            <a:off x="1597718" y="2795212"/>
            <a:ext cx="8801341" cy="55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667" b="1" dirty="0">
                <a:solidFill>
                  <a:schemeClr val="accent6">
                    <a:lumMod val="1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 Narrow"/>
              </a:rPr>
              <a:t>National Science Foundation - Grant Summary </a:t>
            </a:r>
            <a:br>
              <a:rPr lang="en-US" sz="2667" b="1" dirty="0">
                <a:solidFill>
                  <a:schemeClr val="accent6">
                    <a:lumMod val="1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 Narrow"/>
              </a:rPr>
            </a:br>
            <a:r>
              <a:rPr lang="en-US" sz="2667" b="1" dirty="0">
                <a:solidFill>
                  <a:schemeClr val="accent6">
                    <a:lumMod val="1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 Narrow"/>
              </a:rPr>
              <a:t>AAS. Mechanical Engineering Technology (MET)</a:t>
            </a:r>
            <a:endParaRPr sz="2667" b="1" dirty="0">
              <a:solidFill>
                <a:schemeClr val="accent6">
                  <a:lumMod val="1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 Narrow"/>
            </a:endParaRPr>
          </a:p>
        </p:txBody>
      </p:sp>
      <p:sp>
        <p:nvSpPr>
          <p:cNvPr id="14" name="Google Shape;9149;p32">
            <a:extLst>
              <a:ext uri="{FF2B5EF4-FFF2-40B4-BE49-F238E27FC236}">
                <a16:creationId xmlns:a16="http://schemas.microsoft.com/office/drawing/2014/main" id="{B638B1E4-BDC8-4526-9006-28253674AEA0}"/>
              </a:ext>
            </a:extLst>
          </p:cNvPr>
          <p:cNvSpPr txBox="1"/>
          <p:nvPr/>
        </p:nvSpPr>
        <p:spPr>
          <a:xfrm>
            <a:off x="1597718" y="3860801"/>
            <a:ext cx="8988125" cy="89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t" anchorCtr="0">
            <a:noAutofit/>
          </a:bodyPr>
          <a:lstStyle/>
          <a:p>
            <a:pPr algn="ctr"/>
            <a:r>
              <a:rPr lang="en-US" sz="2400" b="1" dirty="0">
                <a:latin typeface="Open Sans"/>
                <a:ea typeface="Open Sans"/>
                <a:cs typeface="Open Sans"/>
                <a:sym typeface="Open Sans"/>
              </a:rPr>
              <a:t>Dr. </a:t>
            </a:r>
            <a:r>
              <a:rPr lang="en-US" sz="2400" b="1">
                <a:latin typeface="Open Sans"/>
                <a:ea typeface="Open Sans"/>
                <a:cs typeface="Open Sans"/>
                <a:sym typeface="Open Sans"/>
              </a:rPr>
              <a:t>Edem G. </a:t>
            </a:r>
            <a:r>
              <a:rPr lang="en-US" sz="2400" b="1" dirty="0">
                <a:latin typeface="Open Sans"/>
                <a:ea typeface="Open Sans"/>
                <a:cs typeface="Open Sans"/>
                <a:sym typeface="Open Sans"/>
              </a:rPr>
              <a:t>Tetteh, Dean</a:t>
            </a:r>
            <a:endParaRPr sz="2400" b="1" dirty="0"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r>
              <a:rPr lang="en-US" sz="2400" b="1" dirty="0">
                <a:latin typeface="Open Sans"/>
                <a:ea typeface="Open Sans"/>
                <a:cs typeface="Open Sans"/>
                <a:sym typeface="Open Sans"/>
              </a:rPr>
              <a:t>Science, Technology, </a:t>
            </a:r>
            <a:r>
              <a:rPr lang="en" sz="2400" b="1" dirty="0">
                <a:latin typeface="Open Sans"/>
                <a:ea typeface="Open Sans"/>
                <a:cs typeface="Open Sans"/>
                <a:sym typeface="Open Sans"/>
              </a:rPr>
              <a:t>Engineering, and Technology</a:t>
            </a:r>
            <a:endParaRPr sz="2400" b="1" dirty="0"/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B2466-1DD8-4B53-A25A-C87C70A61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fontAlgn="base"/>
            <a:r>
              <a:rPr lang="en-US" dirty="0"/>
              <a:t>Development of many stackable certificates as an important component of the ET strategic plan  </a:t>
            </a:r>
          </a:p>
          <a:p>
            <a:pPr lvl="0" fontAlgn="base"/>
            <a:r>
              <a:rPr lang="en-US" dirty="0"/>
              <a:t>Sharing of critical staff positions of the ET program with Rowan University </a:t>
            </a:r>
          </a:p>
          <a:p>
            <a:pPr lvl="0" fontAlgn="base"/>
            <a:r>
              <a:rPr lang="en-US" dirty="0"/>
              <a:t>Development of new online delivery of several Engineering Technology programs</a:t>
            </a:r>
            <a:r>
              <a:rPr lang="en-US" b="1" dirty="0"/>
              <a:t> </a:t>
            </a:r>
            <a:endParaRPr lang="en-US" dirty="0"/>
          </a:p>
          <a:p>
            <a:pPr lvl="0" fontAlgn="base"/>
            <a:r>
              <a:rPr lang="en-US" dirty="0"/>
              <a:t>Development of a long-term commitment from Rowan University toward the ET programs  </a:t>
            </a:r>
          </a:p>
          <a:p>
            <a:pPr lvl="0" fontAlgn="base"/>
            <a:r>
              <a:rPr lang="en-US" dirty="0"/>
              <a:t>The cost of the outreach, recruitment, and job placement will be supported and shared by industry partners and Rowan University from the first year of the programs </a:t>
            </a:r>
          </a:p>
          <a:p>
            <a:pPr lvl="0" fontAlgn="base"/>
            <a:r>
              <a:rPr lang="en-US" dirty="0"/>
              <a:t>Appeal to potential Drexel University student pools by building a required internship in the ET degrees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0C21D-2A56-45B5-A1A9-B7B389B9A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7" name="Google Shape;145;p14">
            <a:extLst>
              <a:ext uri="{FF2B5EF4-FFF2-40B4-BE49-F238E27FC236}">
                <a16:creationId xmlns:a16="http://schemas.microsoft.com/office/drawing/2014/main" id="{B5E6C216-AA4A-4448-980D-555912CD5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Sustainability Plan Cont.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5757-C51B-4286-856C-E3B87FE6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8125"/>
            <a:ext cx="10972800" cy="5075237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 agreed-upon determination regarding the viability of “3+1” ET programs, and MET must be made within RCBC to fully determine the path forward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Regardless of the outcome of recommendation 1, RCBC should affirm its commitment to continue to offer the Associates of Applied Science degree in MET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 thorough assessment of RCBC’s capacity to support additional infrastructure investment for engineering technology programs must be made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Conversations with Rowan University regarding shared commitment for required infrastructure and resources, possibly including revenue sharing, should progress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Additionally, RCBC should invest resources to pursue support and commitment, for engineering technology programs, from industry partners, government funding agencies, and private funding sources.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Seek ABET accreditation for the program in 2022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+mj-lt"/>
              <a:buAutoNum type="arabicPeriod"/>
            </a:pPr>
            <a:endParaRPr lang="en-US" sz="72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8A66B-E6D1-4EDF-B6DD-43F5EE95F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7" name="Google Shape;145;p14">
            <a:extLst>
              <a:ext uri="{FF2B5EF4-FFF2-40B4-BE49-F238E27FC236}">
                <a16:creationId xmlns:a16="http://schemas.microsoft.com/office/drawing/2014/main" id="{749BCD8E-5D33-4B29-83EC-AE9E48E82F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Moving Forward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6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91C103-5D22-4CFA-873E-222C851BB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7" name="Google Shape;145;p14">
            <a:extLst>
              <a:ext uri="{FF2B5EF4-FFF2-40B4-BE49-F238E27FC236}">
                <a16:creationId xmlns:a16="http://schemas.microsoft.com/office/drawing/2014/main" id="{9CD1397A-12C8-4495-BFF6-894AA82353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4400" y="1828800"/>
            <a:ext cx="5164667" cy="1435037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Questions!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" name="Google Shape;357;p25" descr="Academic Advising">
            <a:extLst>
              <a:ext uri="{FF2B5EF4-FFF2-40B4-BE49-F238E27FC236}">
                <a16:creationId xmlns:a16="http://schemas.microsoft.com/office/drawing/2014/main" id="{D794D039-1251-42F9-9A62-2B89E02CAF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712" r="40523"/>
          <a:stretch/>
        </p:blipFill>
        <p:spPr>
          <a:xfrm>
            <a:off x="834859" y="1667108"/>
            <a:ext cx="4295941" cy="17929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Google Shape;358;p25" descr="Transfer Center">
            <a:extLst>
              <a:ext uri="{FF2B5EF4-FFF2-40B4-BE49-F238E27FC236}">
                <a16:creationId xmlns:a16="http://schemas.microsoft.com/office/drawing/2014/main" id="{930828B0-D5E4-4CA3-B049-4D480B2C9E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137" r="37004"/>
          <a:stretch/>
        </p:blipFill>
        <p:spPr>
          <a:xfrm>
            <a:off x="3031746" y="2838839"/>
            <a:ext cx="2007983" cy="1435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Google Shape;361;p25" descr="Alumni Association">
            <a:extLst>
              <a:ext uri="{FF2B5EF4-FFF2-40B4-BE49-F238E27FC236}">
                <a16:creationId xmlns:a16="http://schemas.microsoft.com/office/drawing/2014/main" id="{2BE738C1-B005-4367-AD72-F6190DC58B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2199"/>
          <a:stretch/>
        </p:blipFill>
        <p:spPr>
          <a:xfrm>
            <a:off x="2092512" y="4388026"/>
            <a:ext cx="3183347" cy="1450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Google Shape;362;p25" descr="Academic Studies at BCC">
            <a:extLst>
              <a:ext uri="{FF2B5EF4-FFF2-40B4-BE49-F238E27FC236}">
                <a16:creationId xmlns:a16="http://schemas.microsoft.com/office/drawing/2014/main" id="{16F98604-40C0-40D4-B26F-80FD0C8FA3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826" r="28788"/>
          <a:stretch/>
        </p:blipFill>
        <p:spPr>
          <a:xfrm>
            <a:off x="870217" y="2946400"/>
            <a:ext cx="3183347" cy="1327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Google Shape;363;p25">
            <a:extLst>
              <a:ext uri="{FF2B5EF4-FFF2-40B4-BE49-F238E27FC236}">
                <a16:creationId xmlns:a16="http://schemas.microsoft.com/office/drawing/2014/main" id="{D6B59FDF-76CB-4098-891E-F85DAD8B52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4025"/>
          <a:stretch/>
        </p:blipFill>
        <p:spPr>
          <a:xfrm>
            <a:off x="709431" y="4367182"/>
            <a:ext cx="2329422" cy="14748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365;p25">
            <a:extLst>
              <a:ext uri="{FF2B5EF4-FFF2-40B4-BE49-F238E27FC236}">
                <a16:creationId xmlns:a16="http://schemas.microsoft.com/office/drawing/2014/main" id="{E7D4CEDD-F3EF-4350-83FC-69A2B90F90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34831"/>
          <a:stretch/>
        </p:blipFill>
        <p:spPr>
          <a:xfrm>
            <a:off x="1106932" y="3553642"/>
            <a:ext cx="1260143" cy="15429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3D514F9-BEDA-4124-8287-0883D5331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400" y="3815085"/>
            <a:ext cx="5486400" cy="2410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Dr. Edem G. Tetteh</a:t>
            </a:r>
            <a:br>
              <a:rPr lang="en-US" sz="2800" dirty="0"/>
            </a:br>
            <a:r>
              <a:rPr lang="en-US" sz="2800" dirty="0"/>
              <a:t>Dean - Division of STEM</a:t>
            </a:r>
            <a:br>
              <a:rPr lang="en-US" sz="2800" dirty="0"/>
            </a:br>
            <a:r>
              <a:rPr lang="en-US" sz="2800" dirty="0"/>
              <a:t>Phone: (856) 222-9311, ext.1372</a:t>
            </a:r>
            <a:br>
              <a:rPr lang="en-US" sz="2800" dirty="0"/>
            </a:br>
            <a:r>
              <a:rPr lang="en-US" sz="2800" dirty="0"/>
              <a:t>Email: </a:t>
            </a:r>
            <a:r>
              <a:rPr lang="en-US" sz="2800" dirty="0">
                <a:hlinkClick r:id="rId9"/>
              </a:rPr>
              <a:t>etetteh@rcbc.edu</a:t>
            </a:r>
            <a:r>
              <a:rPr lang="en-US" sz="2800" dirty="0"/>
              <a:t> </a:t>
            </a:r>
            <a:br>
              <a:rPr lang="en-US" sz="2800" dirty="0"/>
            </a:br>
            <a:r>
              <a:rPr lang="en-US" sz="2800" dirty="0"/>
              <a:t>Website: </a:t>
            </a:r>
            <a:r>
              <a:rPr lang="en-US" sz="2800" dirty="0">
                <a:hlinkClick r:id="rId10"/>
              </a:rPr>
              <a:t>www.rcbc.edu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417638"/>
            <a:ext cx="11138751" cy="49469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Designed to be a 3+1 that will be transferable primarily to a Rowan University BS in MET</a:t>
            </a:r>
          </a:p>
          <a:p>
            <a:r>
              <a:rPr lang="en-US" dirty="0"/>
              <a:t>Provide opportunities for accessible and affordable educational pathways</a:t>
            </a:r>
          </a:p>
          <a:p>
            <a:r>
              <a:rPr lang="en-US" dirty="0"/>
              <a:t>Provide a high-quality educational opportunity that prepares students to achieve career goals in the field of MET</a:t>
            </a:r>
          </a:p>
          <a:p>
            <a:r>
              <a:rPr lang="en-US" dirty="0"/>
              <a:t>Support the needs of the manufacturing and service industry in Burlington County, NJ and beyond</a:t>
            </a:r>
          </a:p>
          <a:p>
            <a:r>
              <a:rPr lang="en-US" dirty="0"/>
              <a:t>New Jersey Department of Labor and Workforce Development projects 7.5% employment growth for this sector between 2012 and 2022, which means 313,150 additional jobs</a:t>
            </a:r>
          </a:p>
        </p:txBody>
      </p:sp>
      <p:sp>
        <p:nvSpPr>
          <p:cNvPr id="6" name="Google Shape;145;p14">
            <a:extLst>
              <a:ext uri="{FF2B5EF4-FFF2-40B4-BE49-F238E27FC236}">
                <a16:creationId xmlns:a16="http://schemas.microsoft.com/office/drawing/2014/main" id="{BFD8A71F-5C12-403B-9593-926B0D7A12FB}"/>
              </a:ext>
            </a:extLst>
          </p:cNvPr>
          <p:cNvSpPr txBox="1"/>
          <p:nvPr/>
        </p:nvSpPr>
        <p:spPr>
          <a:xfrm>
            <a:off x="876300" y="417513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Background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127AD-7F34-4BDB-B7E3-F6A3BAC38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dirty="0"/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300" dirty="0"/>
              <a:t>An ability to apply knowledge, techniques, skills and modern tools of mathematics, science, engineering, and technology to solve well-defined engineering problems appropriate to the discipline.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An ability to design solutions for well-defined technical problems and assist with engineering design of systems, components, or processes appropriate to the discipline.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An ability to apply written, oral, and graphical communication in both technical and non-technical environments; and an ability to identify and use appropriate technical literature.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An ability to conduct standard tests and measurements, and to conduct, analyze, and interpret experiments.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 An ability to function effectively as a member of a technical team.</a:t>
            </a:r>
          </a:p>
          <a:p>
            <a:endParaRPr lang="en-US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3" name="Google Shape;145;p14">
            <a:extLst>
              <a:ext uri="{FF2B5EF4-FFF2-40B4-BE49-F238E27FC236}">
                <a16:creationId xmlns:a16="http://schemas.microsoft.com/office/drawing/2014/main" id="{BC7F8ED8-53DC-4663-A848-22722CD84BB8}"/>
              </a:ext>
            </a:extLst>
          </p:cNvPr>
          <p:cNvSpPr txBox="1"/>
          <p:nvPr/>
        </p:nvSpPr>
        <p:spPr>
          <a:xfrm>
            <a:off x="1187450" y="303209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AAS. MET Degree: ABET-ETAC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1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sz="27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41420"/>
              </p:ext>
            </p:extLst>
          </p:nvPr>
        </p:nvGraphicFramePr>
        <p:xfrm>
          <a:off x="1191986" y="1194313"/>
          <a:ext cx="9797143" cy="4928260"/>
        </p:xfrm>
        <a:graphic>
          <a:graphicData uri="http://schemas.openxmlformats.org/drawingml/2006/table">
            <a:tbl>
              <a:tblPr firstRow="1" firstCol="1" bandRow="1"/>
              <a:tblGrid>
                <a:gridCol w="2797686">
                  <a:extLst>
                    <a:ext uri="{9D8B030D-6E8A-4147-A177-3AD203B41FA5}">
                      <a16:colId xmlns:a16="http://schemas.microsoft.com/office/drawing/2014/main" val="796274410"/>
                    </a:ext>
                  </a:extLst>
                </a:gridCol>
                <a:gridCol w="477807">
                  <a:extLst>
                    <a:ext uri="{9D8B030D-6E8A-4147-A177-3AD203B41FA5}">
                      <a16:colId xmlns:a16="http://schemas.microsoft.com/office/drawing/2014/main" val="1602184585"/>
                    </a:ext>
                  </a:extLst>
                </a:gridCol>
                <a:gridCol w="1619934">
                  <a:extLst>
                    <a:ext uri="{9D8B030D-6E8A-4147-A177-3AD203B41FA5}">
                      <a16:colId xmlns:a16="http://schemas.microsoft.com/office/drawing/2014/main" val="3961659407"/>
                    </a:ext>
                  </a:extLst>
                </a:gridCol>
                <a:gridCol w="2806071">
                  <a:extLst>
                    <a:ext uri="{9D8B030D-6E8A-4147-A177-3AD203B41FA5}">
                      <a16:colId xmlns:a16="http://schemas.microsoft.com/office/drawing/2014/main" val="401835639"/>
                    </a:ext>
                  </a:extLst>
                </a:gridCol>
                <a:gridCol w="477807">
                  <a:extLst>
                    <a:ext uri="{9D8B030D-6E8A-4147-A177-3AD203B41FA5}">
                      <a16:colId xmlns:a16="http://schemas.microsoft.com/office/drawing/2014/main" val="2683504205"/>
                    </a:ext>
                  </a:extLst>
                </a:gridCol>
                <a:gridCol w="1617838">
                  <a:extLst>
                    <a:ext uri="{9D8B030D-6E8A-4147-A177-3AD203B41FA5}">
                      <a16:colId xmlns:a16="http://schemas.microsoft.com/office/drawing/2014/main" val="849304807"/>
                    </a:ext>
                  </a:extLst>
                </a:gridCol>
              </a:tblGrid>
              <a:tr h="25658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Fall Semester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Spring Semester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188708"/>
                  </a:ext>
                </a:extLst>
              </a:tr>
              <a:tr h="43101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First Year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255563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Freshman Engineering Clinic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EGR 151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Freshman Engineering Clinic 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EGR 152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725001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College Composition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ENG 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Society, Ethics and Technology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SOC 160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569660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Precalculus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MTH 130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Calculus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MTH 118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612425"/>
                  </a:ext>
                </a:extLst>
              </a:tr>
              <a:tr h="496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General Chemistry I with Lab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CHE 115/116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Mat Science and Manufacturing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MET 235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040447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Intro to Comp Sci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CSE 110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Circuits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EET 121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851115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195525"/>
                  </a:ext>
                </a:extLst>
              </a:tr>
              <a:tr h="256581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999197"/>
                  </a:ext>
                </a:extLst>
              </a:tr>
              <a:tr h="256581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Second Year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47957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Sophomore Engineering Clinic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EGR 251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Sophomore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Engin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Clinic 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EGR 252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6492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Technical Writing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ENG 105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Public Speaking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SPE 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271238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ART 101, MUS 101, or THR 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Strength of Materials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EGR 230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998292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General Physics I with Lab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PHY 210/211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Intro to Mechanical Design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MET 220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348481"/>
                  </a:ext>
                </a:extLst>
              </a:tr>
              <a:tr h="3948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Engineering Statics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EGR 201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Applied Thermal Energy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MET 215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010539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CNC Programming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MET 210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655328"/>
                  </a:ext>
                </a:extLst>
              </a:tr>
              <a:tr h="256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88026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1A938B3-4153-4FDD-B3E7-DFC5610CC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4" name="Google Shape;145;p14">
            <a:extLst>
              <a:ext uri="{FF2B5EF4-FFF2-40B4-BE49-F238E27FC236}">
                <a16:creationId xmlns:a16="http://schemas.microsoft.com/office/drawing/2014/main" id="{BB48306F-CB54-4501-A1CA-005A7D5D619A}"/>
              </a:ext>
            </a:extLst>
          </p:cNvPr>
          <p:cNvSpPr txBox="1"/>
          <p:nvPr/>
        </p:nvSpPr>
        <p:spPr>
          <a:xfrm>
            <a:off x="1191986" y="209550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First Year Course Sequence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4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1447800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Certified Production Technician Certification</a:t>
            </a:r>
          </a:p>
          <a:p>
            <a:pPr lvl="1"/>
            <a:r>
              <a:rPr lang="en-US" u="sng" dirty="0"/>
              <a:t>TEC 120 Safety Management-3 credits</a:t>
            </a:r>
          </a:p>
          <a:p>
            <a:pPr marL="457200" lvl="1" indent="0">
              <a:buNone/>
            </a:pPr>
            <a:r>
              <a:rPr lang="en-US" sz="2400" dirty="0"/>
              <a:t>Based on the Manufacturing Skill Standards Council (MSSC) credentialing system leading to a CPT covering </a:t>
            </a:r>
            <a:r>
              <a:rPr lang="en-US" sz="2400" i="1" dirty="0"/>
              <a:t>Safety, Quality &amp; Continuous Improvement, Manufacturing Processes &amp; Production, and Maintenance Awareness</a:t>
            </a:r>
            <a:endParaRPr lang="en-US" sz="2400" dirty="0"/>
          </a:p>
          <a:p>
            <a:r>
              <a:rPr lang="en-US" b="1" dirty="0"/>
              <a:t>AutoCAD 2018 Certified User Certificate (Ed2Go)</a:t>
            </a:r>
          </a:p>
          <a:p>
            <a:pPr lvl="1"/>
            <a:r>
              <a:rPr lang="en-US" u="sng" dirty="0"/>
              <a:t>EGR110-Design Computer Graphics I -3 credits</a:t>
            </a:r>
          </a:p>
          <a:p>
            <a:pPr marL="457200" lvl="1" indent="0">
              <a:buNone/>
            </a:pPr>
            <a:r>
              <a:rPr lang="en-US" sz="2400" dirty="0"/>
              <a:t>Teaches the basic and advanced 2D functionality of </a:t>
            </a:r>
            <a:r>
              <a:rPr lang="en-US" sz="2400" i="1" dirty="0"/>
              <a:t>AutoCAD 2018</a:t>
            </a:r>
            <a:r>
              <a:rPr lang="en-US" sz="2400" dirty="0"/>
              <a:t>. Covers the necessary tools to prepare for the Autodesk AutoCAD 2018 Certified User Exam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3" name="Google Shape;145;p14">
            <a:extLst>
              <a:ext uri="{FF2B5EF4-FFF2-40B4-BE49-F238E27FC236}">
                <a16:creationId xmlns:a16="http://schemas.microsoft.com/office/drawing/2014/main" id="{22FC6006-77C5-43A2-B956-1F7FB245853B}"/>
              </a:ext>
            </a:extLst>
          </p:cNvPr>
          <p:cNvSpPr txBox="1"/>
          <p:nvPr/>
        </p:nvSpPr>
        <p:spPr>
          <a:xfrm>
            <a:off x="1187450" y="417513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Stackable Certificates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8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buClr>
                <a:schemeClr val="lt2"/>
              </a:buClr>
            </a:pP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C5C32-A9C1-4162-BB54-37623EA65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3442" y="297121"/>
            <a:ext cx="2886493" cy="38486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172F5EC-9420-45BE-89D0-5D3FA0F68E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15438" y="375320"/>
            <a:ext cx="2210149" cy="165761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D0ED9-77B5-49C9-AAA4-82A6D9C2D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0128" y="4911833"/>
            <a:ext cx="1086014" cy="1448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05" y="6196572"/>
            <a:ext cx="4364400" cy="600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A460E5-D75B-4775-8152-FB4BF0649BC2}"/>
              </a:ext>
            </a:extLst>
          </p:cNvPr>
          <p:cNvSpPr/>
          <p:nvPr/>
        </p:nvSpPr>
        <p:spPr>
          <a:xfrm>
            <a:off x="7677634" y="2424609"/>
            <a:ext cx="4364383" cy="41558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600" b="1" dirty="0"/>
              <a:t>Applied Fluid Mechanics</a:t>
            </a:r>
          </a:p>
          <a:p>
            <a:r>
              <a:rPr lang="en-US" dirty="0"/>
              <a:t>1. Pneumatics</a:t>
            </a:r>
          </a:p>
          <a:p>
            <a:r>
              <a:rPr lang="en-US" dirty="0"/>
              <a:t>2. Hydraulics</a:t>
            </a:r>
            <a:br>
              <a:rPr lang="en-US" sz="2600" b="1" dirty="0"/>
            </a:br>
            <a:r>
              <a:rPr lang="en-US" sz="2600" b="1" dirty="0"/>
              <a:t>Mechanical Design</a:t>
            </a:r>
          </a:p>
          <a:p>
            <a:r>
              <a:rPr lang="en-US" dirty="0"/>
              <a:t>1. Mechanical Trainer (Gear &amp; Gear Train, Chain, Sprockets, Belt, Motor, Pulley,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2. Full </a:t>
            </a:r>
            <a:r>
              <a:rPr lang="en-US" dirty="0" err="1"/>
              <a:t>Craftman</a:t>
            </a:r>
            <a:r>
              <a:rPr lang="en-US" dirty="0"/>
              <a:t> Tool Boxes/Accessories</a:t>
            </a:r>
          </a:p>
          <a:p>
            <a:r>
              <a:rPr lang="en-US" dirty="0"/>
              <a:t>3. Tensile Strength biomaterials Tester – Series Labs include tensile, compression, point bending testing, </a:t>
            </a:r>
            <a:r>
              <a:rPr lang="en-US" dirty="0" err="1"/>
              <a:t>etc</a:t>
            </a:r>
            <a:endParaRPr lang="en-US" sz="2800" b="1" dirty="0"/>
          </a:p>
          <a:p>
            <a:r>
              <a:rPr lang="en-US" sz="2600" b="1" dirty="0"/>
              <a:t>HASS TL-1 CNC </a:t>
            </a:r>
          </a:p>
          <a:p>
            <a:r>
              <a:rPr lang="en-US" sz="2600" b="1" dirty="0"/>
              <a:t>PLCs</a:t>
            </a:r>
          </a:p>
          <a:p>
            <a:r>
              <a:rPr lang="en-US" sz="2600" b="1" dirty="0"/>
              <a:t>3-D Printers</a:t>
            </a:r>
          </a:p>
          <a:p>
            <a:pPr marL="342900" indent="-228600" defTabSz="914400">
              <a:lnSpc>
                <a:spcPct val="90000"/>
              </a:lnSpc>
              <a:spcAft>
                <a:spcPts val="800"/>
              </a:spcAft>
              <a:buSzPts val="14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ts val="14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20A31F90-F541-4E72-9C4D-3B9C5D50FE5B}"/>
              </a:ext>
            </a:extLst>
          </p:cNvPr>
          <p:cNvSpPr txBox="1">
            <a:spLocks/>
          </p:cNvSpPr>
          <p:nvPr/>
        </p:nvSpPr>
        <p:spPr>
          <a:xfrm>
            <a:off x="4800600" y="3429000"/>
            <a:ext cx="3241232" cy="2547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lnSpc>
                <a:spcPct val="90000"/>
              </a:lnSpc>
              <a:buClr>
                <a:schemeClr val="lt2"/>
              </a:buClr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6" name="Google Shape;145;p14">
            <a:extLst>
              <a:ext uri="{FF2B5EF4-FFF2-40B4-BE49-F238E27FC236}">
                <a16:creationId xmlns:a16="http://schemas.microsoft.com/office/drawing/2014/main" id="{B15CFE05-332D-4E8C-9E77-64E1AEBA08E6}"/>
              </a:ext>
            </a:extLst>
          </p:cNvPr>
          <p:cNvSpPr txBox="1"/>
          <p:nvPr/>
        </p:nvSpPr>
        <p:spPr>
          <a:xfrm>
            <a:off x="7787397" y="396496"/>
            <a:ext cx="4022368" cy="1832271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</a:rPr>
              <a:t>Infrastructure </a:t>
            </a:r>
          </a:p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</a:rPr>
              <a:t> &amp;  Facilities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EC11C4B-A5CA-49B6-A0E8-F8795F729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25" y="4627831"/>
            <a:ext cx="3196027" cy="1468164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52295ED-F8C6-4E92-8B41-840435DF2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912" y="2491903"/>
            <a:ext cx="2205168" cy="165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C343-FD39-4B7E-892C-8811613B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 descr="A bus that is parked on the side of a road&#10;&#10;Description automatically generated">
            <a:extLst>
              <a:ext uri="{FF2B5EF4-FFF2-40B4-BE49-F238E27FC236}">
                <a16:creationId xmlns:a16="http://schemas.microsoft.com/office/drawing/2014/main" id="{0308C139-1A84-40A3-B9FC-D92AB3016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8828"/>
            <a:ext cx="3456442" cy="1628968"/>
          </a:xfrm>
        </p:spPr>
      </p:pic>
      <p:sp>
        <p:nvSpPr>
          <p:cNvPr id="4" name="Google Shape;174;p16">
            <a:extLst>
              <a:ext uri="{FF2B5EF4-FFF2-40B4-BE49-F238E27FC236}">
                <a16:creationId xmlns:a16="http://schemas.microsoft.com/office/drawing/2014/main" id="{B993EBAB-56AE-4F4C-ADCE-6294EDE16FD6}"/>
              </a:ext>
            </a:extLst>
          </p:cNvPr>
          <p:cNvSpPr txBox="1"/>
          <p:nvPr/>
        </p:nvSpPr>
        <p:spPr>
          <a:xfrm>
            <a:off x="4103946" y="1478827"/>
            <a:ext cx="4054500" cy="150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</a:rPr>
              <a:t>Community Outreach Events</a:t>
            </a:r>
          </a:p>
          <a:p>
            <a:pPr>
              <a:buClr>
                <a:schemeClr val="accent1"/>
              </a:buClr>
            </a:pPr>
            <a:r>
              <a:rPr lang="en-US" sz="1600" b="1" dirty="0"/>
              <a:t>- Life Radio</a:t>
            </a:r>
          </a:p>
          <a:p>
            <a:pPr>
              <a:buClr>
                <a:schemeClr val="accent1"/>
              </a:buClr>
            </a:pPr>
            <a:r>
              <a:rPr lang="en-US" sz="1600" b="1" dirty="0"/>
              <a:t>- Abundant Life Fellowship Church</a:t>
            </a:r>
          </a:p>
          <a:p>
            <a:pPr>
              <a:buClr>
                <a:schemeClr val="accent1"/>
              </a:buClr>
            </a:pPr>
            <a:r>
              <a:rPr lang="en-US" sz="1600" b="1" dirty="0"/>
              <a:t>- Youth Achievers Science Fair</a:t>
            </a:r>
          </a:p>
          <a:p>
            <a:pPr>
              <a:buClr>
                <a:schemeClr val="accent1"/>
              </a:buClr>
            </a:pPr>
            <a:r>
              <a:rPr lang="en-US" sz="1600" b="1" dirty="0"/>
              <a:t>- STEM Scouts</a:t>
            </a:r>
          </a:p>
          <a:p>
            <a:pPr marL="285750" indent="-285750">
              <a:buClr>
                <a:schemeClr val="accent1"/>
              </a:buClr>
              <a:buFontTx/>
              <a:buChar char="-"/>
            </a:pPr>
            <a:endParaRPr sz="1600" b="1" dirty="0"/>
          </a:p>
          <a:p>
            <a:pPr algn="ctr">
              <a:spcBef>
                <a:spcPts val="480"/>
              </a:spcBef>
              <a:buClr>
                <a:srgbClr val="D28888"/>
              </a:buClr>
            </a:pPr>
            <a:endParaRPr sz="24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spcBef>
                <a:spcPts val="480"/>
              </a:spcBef>
              <a:buClr>
                <a:srgbClr val="D28888"/>
              </a:buClr>
            </a:pPr>
            <a:endParaRPr sz="2400" dirty="0">
              <a:solidFill>
                <a:srgbClr val="D2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8;p16">
            <a:extLst>
              <a:ext uri="{FF2B5EF4-FFF2-40B4-BE49-F238E27FC236}">
                <a16:creationId xmlns:a16="http://schemas.microsoft.com/office/drawing/2014/main" id="{8F95E923-74CA-4272-ACCE-B3F5619061EE}"/>
              </a:ext>
            </a:extLst>
          </p:cNvPr>
          <p:cNvSpPr txBox="1"/>
          <p:nvPr/>
        </p:nvSpPr>
        <p:spPr>
          <a:xfrm>
            <a:off x="7733465" y="3013783"/>
            <a:ext cx="3098800" cy="179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Meet and Greet Events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US" sz="1600" b="1" dirty="0"/>
              <a:t>- National Engineers Week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US" sz="1600" b="1" dirty="0"/>
              <a:t>- Burlington County Library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US" sz="1600" b="1" dirty="0">
                <a:latin typeface="+mj-lt"/>
                <a:ea typeface="Arial Narrow"/>
                <a:cs typeface="Arial Narrow"/>
                <a:sym typeface="Arial Narrow"/>
              </a:rPr>
              <a:t>- Camden Youth Aviation</a:t>
            </a:r>
            <a:endParaRPr sz="1600" b="1" dirty="0">
              <a:latin typeface="+mj-lt"/>
              <a:ea typeface="Arial Narrow"/>
              <a:cs typeface="Arial Narrow"/>
              <a:sym typeface="Arial Narrow"/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- Future Cities</a:t>
            </a:r>
            <a:endParaRPr sz="16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179;p16">
            <a:extLst>
              <a:ext uri="{FF2B5EF4-FFF2-40B4-BE49-F238E27FC236}">
                <a16:creationId xmlns:a16="http://schemas.microsoft.com/office/drawing/2014/main" id="{3EB4C91E-5BA8-4948-954D-3CF3F3FFE03C}"/>
              </a:ext>
            </a:extLst>
          </p:cNvPr>
          <p:cNvCxnSpPr>
            <a:cxnSpLocks/>
          </p:cNvCxnSpPr>
          <p:nvPr/>
        </p:nvCxnSpPr>
        <p:spPr>
          <a:xfrm>
            <a:off x="609600" y="3196836"/>
            <a:ext cx="3306701" cy="0"/>
          </a:xfrm>
          <a:prstGeom prst="straightConnector1">
            <a:avLst/>
          </a:prstGeom>
          <a:noFill/>
          <a:ln w="76200" cap="flat" cmpd="sng">
            <a:solidFill>
              <a:srgbClr val="902431"/>
            </a:solidFill>
            <a:prstDash val="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0" name="Google Shape;180;p16">
            <a:extLst>
              <a:ext uri="{FF2B5EF4-FFF2-40B4-BE49-F238E27FC236}">
                <a16:creationId xmlns:a16="http://schemas.microsoft.com/office/drawing/2014/main" id="{BF46E1BD-D49D-4E2D-83E7-63F8CC5E8420}"/>
              </a:ext>
            </a:extLst>
          </p:cNvPr>
          <p:cNvCxnSpPr>
            <a:cxnSpLocks/>
          </p:cNvCxnSpPr>
          <p:nvPr/>
        </p:nvCxnSpPr>
        <p:spPr>
          <a:xfrm>
            <a:off x="4066042" y="3162440"/>
            <a:ext cx="0" cy="1631950"/>
          </a:xfrm>
          <a:prstGeom prst="straightConnector1">
            <a:avLst/>
          </a:prstGeom>
          <a:noFill/>
          <a:ln w="76200" cap="flat" cmpd="sng">
            <a:solidFill>
              <a:srgbClr val="902431"/>
            </a:solidFill>
            <a:prstDash val="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1" name="Google Shape;181;p16">
            <a:extLst>
              <a:ext uri="{FF2B5EF4-FFF2-40B4-BE49-F238E27FC236}">
                <a16:creationId xmlns:a16="http://schemas.microsoft.com/office/drawing/2014/main" id="{CA69D087-5614-46E0-9A99-55D38F7F9EE5}"/>
              </a:ext>
            </a:extLst>
          </p:cNvPr>
          <p:cNvCxnSpPr>
            <a:cxnSpLocks/>
          </p:cNvCxnSpPr>
          <p:nvPr/>
        </p:nvCxnSpPr>
        <p:spPr>
          <a:xfrm>
            <a:off x="4215783" y="4805114"/>
            <a:ext cx="3488882" cy="0"/>
          </a:xfrm>
          <a:prstGeom prst="straightConnector1">
            <a:avLst/>
          </a:prstGeom>
          <a:noFill/>
          <a:ln w="76200" cap="flat" cmpd="sng">
            <a:solidFill>
              <a:srgbClr val="902431"/>
            </a:solidFill>
            <a:prstDash val="dash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771F1AE-01E8-487B-917B-782FAD519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27" name="Google Shape;145;p14">
            <a:extLst>
              <a:ext uri="{FF2B5EF4-FFF2-40B4-BE49-F238E27FC236}">
                <a16:creationId xmlns:a16="http://schemas.microsoft.com/office/drawing/2014/main" id="{7EC092F9-042F-4448-B212-E98A04675EA3}"/>
              </a:ext>
            </a:extLst>
          </p:cNvPr>
          <p:cNvSpPr txBox="1"/>
          <p:nvPr/>
        </p:nvSpPr>
        <p:spPr>
          <a:xfrm>
            <a:off x="1015165" y="448108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Recruitment and Retention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7" name="Picture 1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F400EA5-9125-4887-BA79-A0AAFAC2C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783" y="3013783"/>
            <a:ext cx="3488882" cy="1633688"/>
          </a:xfrm>
          <a:prstGeom prst="rect">
            <a:avLst/>
          </a:prstGeom>
        </p:spPr>
      </p:pic>
      <p:sp>
        <p:nvSpPr>
          <p:cNvPr id="18" name="Google Shape;178;p16">
            <a:extLst>
              <a:ext uri="{FF2B5EF4-FFF2-40B4-BE49-F238E27FC236}">
                <a16:creationId xmlns:a16="http://schemas.microsoft.com/office/drawing/2014/main" id="{AAA8C189-21B0-4521-BB3A-4D7172231262}"/>
              </a:ext>
            </a:extLst>
          </p:cNvPr>
          <p:cNvSpPr txBox="1"/>
          <p:nvPr/>
        </p:nvSpPr>
        <p:spPr>
          <a:xfrm>
            <a:off x="9832035" y="4805113"/>
            <a:ext cx="2359965" cy="17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Other Events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US" sz="1600" b="1" dirty="0">
                <a:latin typeface="+mj-lt"/>
              </a:rPr>
              <a:t>- Science Slam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US" sz="1600" b="1" dirty="0">
                <a:ea typeface="Arial Narrow"/>
                <a:cs typeface="Arial Narrow"/>
                <a:sym typeface="Arial Narrow"/>
              </a:rPr>
              <a:t>- </a:t>
            </a:r>
            <a:r>
              <a:rPr lang="en-US" sz="1600" b="1" dirty="0">
                <a:latin typeface="+mj-lt"/>
              </a:rPr>
              <a:t>Palmyra Cove</a:t>
            </a:r>
            <a:endParaRPr sz="1600" b="1"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</a:pPr>
            <a:r>
              <a:rPr lang="en-US" sz="1600" b="1" dirty="0">
                <a:latin typeface="+mj-lt"/>
                <a:ea typeface="Arial Narrow"/>
                <a:cs typeface="Arial Narrow"/>
                <a:sym typeface="Arial Narrow"/>
              </a:rPr>
              <a:t>- Career Fairs</a:t>
            </a:r>
            <a:endParaRPr sz="1600" b="1" dirty="0">
              <a:latin typeface="+mj-lt"/>
              <a:ea typeface="Arial Narrow"/>
              <a:cs typeface="Arial Narrow"/>
              <a:sym typeface="Arial Narrow"/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</a:pPr>
            <a:r>
              <a:rPr lang="en-US" sz="1600" b="1" dirty="0">
                <a:ea typeface="Arial Narrow"/>
                <a:cs typeface="Arial Narrow"/>
                <a:sym typeface="Arial Narrow"/>
              </a:rPr>
              <a:t>- </a:t>
            </a: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Girl Scouts</a:t>
            </a:r>
            <a:endParaRPr sz="16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74107E0-8CBA-4132-A3E8-9D8D67568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187" y="4655428"/>
            <a:ext cx="4054495" cy="19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4F2A-1E8B-4087-8791-0192576E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5C696-5465-4DCC-88E2-7FF3F0D38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12" name="Google Shape;145;p14">
            <a:extLst>
              <a:ext uri="{FF2B5EF4-FFF2-40B4-BE49-F238E27FC236}">
                <a16:creationId xmlns:a16="http://schemas.microsoft.com/office/drawing/2014/main" id="{687AC560-55CC-4D2D-9B64-033E65573A14}"/>
              </a:ext>
            </a:extLst>
          </p:cNvPr>
          <p:cNvSpPr txBox="1"/>
          <p:nvPr/>
        </p:nvSpPr>
        <p:spPr>
          <a:xfrm>
            <a:off x="1123951" y="417513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Enrollment Trends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aphicFrame>
        <p:nvGraphicFramePr>
          <p:cNvPr id="31" name="Content Placeholder 30">
            <a:extLst>
              <a:ext uri="{FF2B5EF4-FFF2-40B4-BE49-F238E27FC236}">
                <a16:creationId xmlns:a16="http://schemas.microsoft.com/office/drawing/2014/main" id="{C1B84484-731E-46F0-8B11-92179DC414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936290"/>
              </p:ext>
            </p:extLst>
          </p:nvPr>
        </p:nvGraphicFramePr>
        <p:xfrm>
          <a:off x="609600" y="1672486"/>
          <a:ext cx="7653868" cy="1387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974">
                  <a:extLst>
                    <a:ext uri="{9D8B030D-6E8A-4147-A177-3AD203B41FA5}">
                      <a16:colId xmlns:a16="http://schemas.microsoft.com/office/drawing/2014/main" val="2478622722"/>
                    </a:ext>
                  </a:extLst>
                </a:gridCol>
                <a:gridCol w="1279188">
                  <a:extLst>
                    <a:ext uri="{9D8B030D-6E8A-4147-A177-3AD203B41FA5}">
                      <a16:colId xmlns:a16="http://schemas.microsoft.com/office/drawing/2014/main" val="698064849"/>
                    </a:ext>
                  </a:extLst>
                </a:gridCol>
                <a:gridCol w="1573296">
                  <a:extLst>
                    <a:ext uri="{9D8B030D-6E8A-4147-A177-3AD203B41FA5}">
                      <a16:colId xmlns:a16="http://schemas.microsoft.com/office/drawing/2014/main" val="3302039694"/>
                    </a:ext>
                  </a:extLst>
                </a:gridCol>
                <a:gridCol w="1275645">
                  <a:extLst>
                    <a:ext uri="{9D8B030D-6E8A-4147-A177-3AD203B41FA5}">
                      <a16:colId xmlns:a16="http://schemas.microsoft.com/office/drawing/2014/main" val="3838537279"/>
                    </a:ext>
                  </a:extLst>
                </a:gridCol>
                <a:gridCol w="1706765">
                  <a:extLst>
                    <a:ext uri="{9D8B030D-6E8A-4147-A177-3AD203B41FA5}">
                      <a16:colId xmlns:a16="http://schemas.microsoft.com/office/drawing/2014/main" val="179270402"/>
                    </a:ext>
                  </a:extLst>
                </a:gridCol>
              </a:tblGrid>
              <a:tr h="25770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Enrollment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080115"/>
                  </a:ext>
                </a:extLst>
              </a:tr>
              <a:tr h="75818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Program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Fall 2019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Spring 2020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Returning 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Retention Rate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New Students in Spring 2020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7408558"/>
                  </a:ext>
                </a:extLst>
              </a:tr>
              <a:tr h="3714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MET-AAS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68%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4104836"/>
                  </a:ext>
                </a:extLst>
              </a:tr>
            </a:tbl>
          </a:graphicData>
        </a:graphic>
      </p:graphicFrame>
      <p:grpSp>
        <p:nvGrpSpPr>
          <p:cNvPr id="14" name="Google Shape;228;p19">
            <a:extLst>
              <a:ext uri="{FF2B5EF4-FFF2-40B4-BE49-F238E27FC236}">
                <a16:creationId xmlns:a16="http://schemas.microsoft.com/office/drawing/2014/main" id="{50D7668F-2202-4A6D-9E73-41752A8E9AF8}"/>
              </a:ext>
            </a:extLst>
          </p:cNvPr>
          <p:cNvGrpSpPr/>
          <p:nvPr/>
        </p:nvGrpSpPr>
        <p:grpSpPr>
          <a:xfrm>
            <a:off x="5486612" y="3205327"/>
            <a:ext cx="3720888" cy="3227228"/>
            <a:chOff x="378460" y="0"/>
            <a:chExt cx="3738900" cy="2450006"/>
          </a:xfrm>
        </p:grpSpPr>
        <p:sp>
          <p:nvSpPr>
            <p:cNvPr id="15" name="Google Shape;229;p19">
              <a:extLst>
                <a:ext uri="{FF2B5EF4-FFF2-40B4-BE49-F238E27FC236}">
                  <a16:creationId xmlns:a16="http://schemas.microsoft.com/office/drawing/2014/main" id="{EBD4DD30-64E4-43EA-AF62-25BEE2705D26}"/>
                </a:ext>
              </a:extLst>
            </p:cNvPr>
            <p:cNvSpPr/>
            <p:nvPr/>
          </p:nvSpPr>
          <p:spPr>
            <a:xfrm>
              <a:off x="378460" y="0"/>
              <a:ext cx="3738900" cy="233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1251" y="15000"/>
                  </a:quadBezTo>
                  <a:lnTo>
                    <a:pt x="100195" y="0"/>
                  </a:lnTo>
                  <a:lnTo>
                    <a:pt x="120000" y="24000"/>
                  </a:lnTo>
                  <a:lnTo>
                    <a:pt x="104420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DBCAC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" name="Google Shape;230;p19">
              <a:extLst>
                <a:ext uri="{FF2B5EF4-FFF2-40B4-BE49-F238E27FC236}">
                  <a16:creationId xmlns:a16="http://schemas.microsoft.com/office/drawing/2014/main" id="{A14B933B-968C-4D9C-BF48-4CE9ED28A1C6}"/>
                </a:ext>
              </a:extLst>
            </p:cNvPr>
            <p:cNvSpPr/>
            <p:nvPr/>
          </p:nvSpPr>
          <p:spPr>
            <a:xfrm>
              <a:off x="853297" y="1612859"/>
              <a:ext cx="97200" cy="972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" name="Google Shape;231;p19">
              <a:extLst>
                <a:ext uri="{FF2B5EF4-FFF2-40B4-BE49-F238E27FC236}">
                  <a16:creationId xmlns:a16="http://schemas.microsoft.com/office/drawing/2014/main" id="{DA41826F-5C70-4627-AE3F-E46B7E24BCA7}"/>
                </a:ext>
              </a:extLst>
            </p:cNvPr>
            <p:cNvSpPr/>
            <p:nvPr/>
          </p:nvSpPr>
          <p:spPr>
            <a:xfrm>
              <a:off x="762003" y="1661464"/>
              <a:ext cx="871200" cy="6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" name="Google Shape;232;p19">
              <a:extLst>
                <a:ext uri="{FF2B5EF4-FFF2-40B4-BE49-F238E27FC236}">
                  <a16:creationId xmlns:a16="http://schemas.microsoft.com/office/drawing/2014/main" id="{5D20D5E1-37F9-4605-BD96-F046D7113548}"/>
                </a:ext>
              </a:extLst>
            </p:cNvPr>
            <p:cNvSpPr txBox="1"/>
            <p:nvPr/>
          </p:nvSpPr>
          <p:spPr>
            <a:xfrm>
              <a:off x="746907" y="1774706"/>
              <a:ext cx="871201" cy="6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625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i="1" dirty="0">
                  <a:solidFill>
                    <a:srgbClr val="90243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2018</a:t>
              </a:r>
              <a:endParaRPr sz="1200" i="1" dirty="0">
                <a:solidFill>
                  <a:srgbClr val="90243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" name="Google Shape;233;p19">
              <a:extLst>
                <a:ext uri="{FF2B5EF4-FFF2-40B4-BE49-F238E27FC236}">
                  <a16:creationId xmlns:a16="http://schemas.microsoft.com/office/drawing/2014/main" id="{861039D8-0D68-474C-8CF8-2D7A01F2879F}"/>
                </a:ext>
              </a:extLst>
            </p:cNvPr>
            <p:cNvSpPr/>
            <p:nvPr/>
          </p:nvSpPr>
          <p:spPr>
            <a:xfrm>
              <a:off x="1711370" y="977717"/>
              <a:ext cx="175800" cy="1758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" name="Google Shape;234;p19">
              <a:extLst>
                <a:ext uri="{FF2B5EF4-FFF2-40B4-BE49-F238E27FC236}">
                  <a16:creationId xmlns:a16="http://schemas.microsoft.com/office/drawing/2014/main" id="{F2D019D9-45D0-4348-835A-E392B2A27121}"/>
                </a:ext>
              </a:extLst>
            </p:cNvPr>
            <p:cNvSpPr/>
            <p:nvPr/>
          </p:nvSpPr>
          <p:spPr>
            <a:xfrm>
              <a:off x="1799234" y="1077358"/>
              <a:ext cx="8973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" name="Google Shape;235;p19">
              <a:extLst>
                <a:ext uri="{FF2B5EF4-FFF2-40B4-BE49-F238E27FC236}">
                  <a16:creationId xmlns:a16="http://schemas.microsoft.com/office/drawing/2014/main" id="{B9B0852A-75DB-47E9-8417-C66A4F7C1255}"/>
                </a:ext>
              </a:extLst>
            </p:cNvPr>
            <p:cNvSpPr txBox="1"/>
            <p:nvPr/>
          </p:nvSpPr>
          <p:spPr>
            <a:xfrm>
              <a:off x="1568097" y="1323421"/>
              <a:ext cx="897300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825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i="1" dirty="0">
                  <a:solidFill>
                    <a:srgbClr val="90243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2019</a:t>
              </a:r>
              <a:endParaRPr sz="1200" i="1" dirty="0">
                <a:solidFill>
                  <a:srgbClr val="90243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2" name="Google Shape;236;p19">
              <a:extLst>
                <a:ext uri="{FF2B5EF4-FFF2-40B4-BE49-F238E27FC236}">
                  <a16:creationId xmlns:a16="http://schemas.microsoft.com/office/drawing/2014/main" id="{90D3CD76-2EB5-4A88-B7C7-B812FDFBA257}"/>
                </a:ext>
              </a:extLst>
            </p:cNvPr>
            <p:cNvSpPr/>
            <p:nvPr/>
          </p:nvSpPr>
          <p:spPr>
            <a:xfrm>
              <a:off x="2743301" y="591210"/>
              <a:ext cx="243000" cy="2430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" name="Google Shape;237;p19">
              <a:extLst>
                <a:ext uri="{FF2B5EF4-FFF2-40B4-BE49-F238E27FC236}">
                  <a16:creationId xmlns:a16="http://schemas.microsoft.com/office/drawing/2014/main" id="{CCADE5B0-A1A3-4DB1-8D3E-4203402E540B}"/>
                </a:ext>
              </a:extLst>
            </p:cNvPr>
            <p:cNvSpPr/>
            <p:nvPr/>
          </p:nvSpPr>
          <p:spPr>
            <a:xfrm>
              <a:off x="2893152" y="905355"/>
              <a:ext cx="1145400" cy="47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Google Shape;238;p19">
              <a:extLst>
                <a:ext uri="{FF2B5EF4-FFF2-40B4-BE49-F238E27FC236}">
                  <a16:creationId xmlns:a16="http://schemas.microsoft.com/office/drawing/2014/main" id="{9A4547E0-3DCC-4C60-9324-FFB257762653}"/>
                </a:ext>
              </a:extLst>
            </p:cNvPr>
            <p:cNvSpPr txBox="1"/>
            <p:nvPr/>
          </p:nvSpPr>
          <p:spPr>
            <a:xfrm>
              <a:off x="2438666" y="1053784"/>
              <a:ext cx="1145399" cy="47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81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i="1" dirty="0">
                  <a:solidFill>
                    <a:srgbClr val="90243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2020</a:t>
              </a:r>
              <a:endParaRPr sz="1200" i="1" dirty="0">
                <a:solidFill>
                  <a:srgbClr val="90243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5" name="Google Shape;239;p19">
            <a:extLst>
              <a:ext uri="{FF2B5EF4-FFF2-40B4-BE49-F238E27FC236}">
                <a16:creationId xmlns:a16="http://schemas.microsoft.com/office/drawing/2014/main" id="{24E2234B-2E0A-4C0E-9151-B65D8A683A0C}"/>
              </a:ext>
            </a:extLst>
          </p:cNvPr>
          <p:cNvSpPr/>
          <p:nvPr/>
        </p:nvSpPr>
        <p:spPr>
          <a:xfrm>
            <a:off x="1600200" y="2387983"/>
            <a:ext cx="4232634" cy="87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42863" indent="-4763">
              <a:buClr>
                <a:srgbClr val="C00000"/>
              </a:buClr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49956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4D1B-3EEC-49C3-B6AF-B2E7FEFB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470C-2A05-4C37-B4A7-A91E9CC5D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AAS in Applied Technology Management 	</a:t>
            </a:r>
          </a:p>
          <a:p>
            <a:r>
              <a:rPr lang="en-US" dirty="0"/>
              <a:t>AAS in Sustainability Technology</a:t>
            </a:r>
          </a:p>
          <a:p>
            <a:r>
              <a:rPr lang="en-US" dirty="0"/>
              <a:t>AAS in Chemical Process Manufacturing</a:t>
            </a:r>
          </a:p>
          <a:p>
            <a:r>
              <a:rPr lang="en-US" dirty="0"/>
              <a:t>AAS in Logistics Engineering Technology</a:t>
            </a:r>
          </a:p>
          <a:p>
            <a:r>
              <a:rPr lang="en-US" dirty="0"/>
              <a:t>AAS in Aviation Management </a:t>
            </a:r>
          </a:p>
          <a:p>
            <a:r>
              <a:rPr lang="en-US" dirty="0"/>
              <a:t>AAS in Mechatronics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0EA67-302B-48A8-9F9B-74CB5190D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2" y="6225760"/>
            <a:ext cx="4059917" cy="556041"/>
          </a:xfrm>
          <a:prstGeom prst="rect">
            <a:avLst/>
          </a:prstGeom>
        </p:spPr>
      </p:pic>
      <p:sp>
        <p:nvSpPr>
          <p:cNvPr id="7" name="Google Shape;145;p14">
            <a:extLst>
              <a:ext uri="{FF2B5EF4-FFF2-40B4-BE49-F238E27FC236}">
                <a16:creationId xmlns:a16="http://schemas.microsoft.com/office/drawing/2014/main" id="{EF466580-6DC8-4DB7-A8E3-D2A378176881}"/>
              </a:ext>
            </a:extLst>
          </p:cNvPr>
          <p:cNvSpPr txBox="1"/>
          <p:nvPr/>
        </p:nvSpPr>
        <p:spPr>
          <a:xfrm>
            <a:off x="1047750" y="417513"/>
            <a:ext cx="9817100" cy="857250"/>
          </a:xfrm>
          <a:prstGeom prst="rect">
            <a:avLst/>
          </a:prstGeom>
          <a:solidFill>
            <a:srgbClr val="9024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2"/>
              </a:buClr>
            </a:pPr>
            <a:r>
              <a:rPr lang="en-US" sz="44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Sustainability Plan</a:t>
            </a:r>
            <a:endParaRPr sz="44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cxnSp>
        <p:nvCxnSpPr>
          <p:cNvPr id="6" name="Google Shape;150;p14">
            <a:extLst>
              <a:ext uri="{FF2B5EF4-FFF2-40B4-BE49-F238E27FC236}">
                <a16:creationId xmlns:a16="http://schemas.microsoft.com/office/drawing/2014/main" id="{8FB1142A-3ED7-4345-B8DF-F04293883551}"/>
              </a:ext>
            </a:extLst>
          </p:cNvPr>
          <p:cNvCxnSpPr>
            <a:cxnSpLocks/>
          </p:cNvCxnSpPr>
          <p:nvPr/>
        </p:nvCxnSpPr>
        <p:spPr>
          <a:xfrm>
            <a:off x="9014959" y="2184977"/>
            <a:ext cx="0" cy="2488045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FD40651-8B34-4FBF-AB29-6B5779720403}"/>
              </a:ext>
            </a:extLst>
          </p:cNvPr>
          <p:cNvSpPr/>
          <p:nvPr/>
        </p:nvSpPr>
        <p:spPr>
          <a:xfrm>
            <a:off x="7973558" y="1600203"/>
            <a:ext cx="2694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Spring 2020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744CA-C030-4183-BF38-7FAC02E3E24F}"/>
              </a:ext>
            </a:extLst>
          </p:cNvPr>
          <p:cNvSpPr/>
          <p:nvPr/>
        </p:nvSpPr>
        <p:spPr>
          <a:xfrm>
            <a:off x="8125959" y="4563199"/>
            <a:ext cx="2694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Fall 2023 </a:t>
            </a:r>
          </a:p>
        </p:txBody>
      </p:sp>
    </p:spTree>
    <p:extLst>
      <p:ext uri="{BB962C8B-B14F-4D97-AF65-F5344CB8AC3E}">
        <p14:creationId xmlns:p14="http://schemas.microsoft.com/office/powerpoint/2010/main" val="4047859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957</Words>
  <Application>Microsoft Office PowerPoint</Application>
  <PresentationFormat>Widescreen</PresentationFormat>
  <Paragraphs>178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Open Sans</vt:lpstr>
      <vt:lpstr>Times New Roman</vt:lpstr>
      <vt:lpstr>Office Theme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Plan Cont.</vt:lpstr>
      <vt:lpstr>Moving Forward</vt:lpstr>
      <vt:lpstr>Questions!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Edem Tetteh</dc:creator>
  <cp:lastModifiedBy>David Spang</cp:lastModifiedBy>
  <cp:revision>12</cp:revision>
  <dcterms:created xsi:type="dcterms:W3CDTF">2020-07-28T13:10:33Z</dcterms:created>
  <dcterms:modified xsi:type="dcterms:W3CDTF">2020-07-29T13:10:16Z</dcterms:modified>
</cp:coreProperties>
</file>