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79" r:id="rId2"/>
    <p:sldId id="388" r:id="rId3"/>
    <p:sldId id="387" r:id="rId4"/>
    <p:sldId id="384" r:id="rId5"/>
    <p:sldId id="381" r:id="rId6"/>
    <p:sldId id="383" r:id="rId7"/>
    <p:sldId id="385" r:id="rId8"/>
    <p:sldId id="386" r:id="rId9"/>
    <p:sldId id="373" r:id="rId10"/>
    <p:sldId id="377" r:id="rId11"/>
    <p:sldId id="390" r:id="rId12"/>
    <p:sldId id="3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52D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60"/>
  </p:normalViewPr>
  <p:slideViewPr>
    <p:cSldViewPr snapToGrid="0">
      <p:cViewPr varScale="1">
        <p:scale>
          <a:sx n="90" d="100"/>
          <a:sy n="90" d="100"/>
        </p:scale>
        <p:origin x="480"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2D764F-A110-4C24-9FB7-1B2315B472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8C590DC-07DA-49F4-B459-DCF3BCA777B2}">
      <dgm:prSet/>
      <dgm:spPr>
        <a:solidFill>
          <a:schemeClr val="accent2">
            <a:lumMod val="40000"/>
            <a:lumOff val="60000"/>
          </a:schemeClr>
        </a:solidFill>
      </dgm:spPr>
      <dgm:t>
        <a:bodyPr/>
        <a:lstStyle/>
        <a:p>
          <a:pPr rtl="0"/>
          <a:r>
            <a:rPr lang="en-US" dirty="0">
              <a:solidFill>
                <a:srgbClr val="002060"/>
              </a:solidFill>
            </a:rPr>
            <a:t>Richer practice-based engineering experience for students </a:t>
          </a:r>
        </a:p>
      </dgm:t>
    </dgm:pt>
    <dgm:pt modelId="{244E3C87-06B3-4EA5-9BDC-9EAB05F2E0C3}" type="parTrans" cxnId="{CC781CED-EDB2-4F24-A59B-E6C3CACFAE54}">
      <dgm:prSet/>
      <dgm:spPr/>
      <dgm:t>
        <a:bodyPr/>
        <a:lstStyle/>
        <a:p>
          <a:endParaRPr lang="en-US">
            <a:solidFill>
              <a:srgbClr val="002060"/>
            </a:solidFill>
          </a:endParaRPr>
        </a:p>
      </dgm:t>
    </dgm:pt>
    <dgm:pt modelId="{A6D28273-F333-4BCD-B38A-642E0C2457F0}" type="sibTrans" cxnId="{CC781CED-EDB2-4F24-A59B-E6C3CACFAE54}">
      <dgm:prSet/>
      <dgm:spPr/>
      <dgm:t>
        <a:bodyPr/>
        <a:lstStyle/>
        <a:p>
          <a:endParaRPr lang="en-US">
            <a:solidFill>
              <a:srgbClr val="002060"/>
            </a:solidFill>
          </a:endParaRPr>
        </a:p>
      </dgm:t>
    </dgm:pt>
    <dgm:pt modelId="{B724B1A0-1F56-4BA6-AB85-7C93E84CD239}">
      <dgm:prSet/>
      <dgm:spPr>
        <a:solidFill>
          <a:schemeClr val="accent2">
            <a:lumMod val="40000"/>
            <a:lumOff val="60000"/>
          </a:schemeClr>
        </a:solidFill>
      </dgm:spPr>
      <dgm:t>
        <a:bodyPr/>
        <a:lstStyle/>
        <a:p>
          <a:pPr rtl="0"/>
          <a:r>
            <a:rPr lang="en-US" dirty="0">
              <a:solidFill>
                <a:srgbClr val="002060"/>
              </a:solidFill>
            </a:rPr>
            <a:t>New balance of faculty research/practice skills in ME programs </a:t>
          </a:r>
        </a:p>
      </dgm:t>
    </dgm:pt>
    <dgm:pt modelId="{200FF171-6649-4EDD-8758-B82A7EE9792C}" type="parTrans" cxnId="{FFA01D4A-8363-4CBB-A4A5-DA419C621072}">
      <dgm:prSet/>
      <dgm:spPr/>
      <dgm:t>
        <a:bodyPr/>
        <a:lstStyle/>
        <a:p>
          <a:endParaRPr lang="en-US">
            <a:solidFill>
              <a:srgbClr val="002060"/>
            </a:solidFill>
          </a:endParaRPr>
        </a:p>
      </dgm:t>
    </dgm:pt>
    <dgm:pt modelId="{BE063B78-E162-4E00-AC92-AB30FF611A5F}" type="sibTrans" cxnId="{FFA01D4A-8363-4CBB-A4A5-DA419C621072}">
      <dgm:prSet/>
      <dgm:spPr/>
      <dgm:t>
        <a:bodyPr/>
        <a:lstStyle/>
        <a:p>
          <a:endParaRPr lang="en-US">
            <a:solidFill>
              <a:srgbClr val="002060"/>
            </a:solidFill>
          </a:endParaRPr>
        </a:p>
      </dgm:t>
    </dgm:pt>
    <dgm:pt modelId="{B07FDE6F-C63A-4612-837D-4EFCFF7981BC}">
      <dgm:prSet/>
      <dgm:spPr>
        <a:solidFill>
          <a:schemeClr val="accent2">
            <a:lumMod val="40000"/>
            <a:lumOff val="60000"/>
          </a:schemeClr>
        </a:solidFill>
      </dgm:spPr>
      <dgm:t>
        <a:bodyPr/>
        <a:lstStyle/>
        <a:p>
          <a:pPr rtl="0"/>
          <a:r>
            <a:rPr lang="en-US" dirty="0">
              <a:solidFill>
                <a:srgbClr val="002060"/>
              </a:solidFill>
            </a:rPr>
            <a:t>Greater cultivation of Innovation and Creativity </a:t>
          </a:r>
        </a:p>
      </dgm:t>
    </dgm:pt>
    <dgm:pt modelId="{0AFF9A90-BD67-4D34-96D5-9F74BE274096}" type="parTrans" cxnId="{BD88C4B4-A78B-4A75-B78F-493E1D1CE2E5}">
      <dgm:prSet/>
      <dgm:spPr/>
      <dgm:t>
        <a:bodyPr/>
        <a:lstStyle/>
        <a:p>
          <a:endParaRPr lang="en-US">
            <a:solidFill>
              <a:srgbClr val="002060"/>
            </a:solidFill>
          </a:endParaRPr>
        </a:p>
      </dgm:t>
    </dgm:pt>
    <dgm:pt modelId="{F6DF1722-9353-4A10-AE58-6A842BE73689}" type="sibTrans" cxnId="{BD88C4B4-A78B-4A75-B78F-493E1D1CE2E5}">
      <dgm:prSet/>
      <dgm:spPr/>
      <dgm:t>
        <a:bodyPr/>
        <a:lstStyle/>
        <a:p>
          <a:endParaRPr lang="en-US">
            <a:solidFill>
              <a:srgbClr val="002060"/>
            </a:solidFill>
          </a:endParaRPr>
        </a:p>
      </dgm:t>
    </dgm:pt>
    <dgm:pt modelId="{03673680-572E-47A3-B1F7-8C23AF9081DF}">
      <dgm:prSet/>
      <dgm:spPr>
        <a:solidFill>
          <a:schemeClr val="accent2">
            <a:lumMod val="40000"/>
            <a:lumOff val="60000"/>
          </a:schemeClr>
        </a:solidFill>
      </dgm:spPr>
      <dgm:t>
        <a:bodyPr/>
        <a:lstStyle/>
        <a:p>
          <a:pPr rtl="0"/>
          <a:r>
            <a:rPr lang="en-US" dirty="0">
              <a:solidFill>
                <a:srgbClr val="002060"/>
              </a:solidFill>
            </a:rPr>
            <a:t>Increased curricular flexibility </a:t>
          </a:r>
        </a:p>
      </dgm:t>
    </dgm:pt>
    <dgm:pt modelId="{58225BE3-DBE4-41B4-8760-0E5F41B9E539}" type="parTrans" cxnId="{FE732663-A928-4BA8-9AD7-F032975A3A06}">
      <dgm:prSet/>
      <dgm:spPr/>
      <dgm:t>
        <a:bodyPr/>
        <a:lstStyle/>
        <a:p>
          <a:endParaRPr lang="en-US">
            <a:solidFill>
              <a:srgbClr val="002060"/>
            </a:solidFill>
          </a:endParaRPr>
        </a:p>
      </dgm:t>
    </dgm:pt>
    <dgm:pt modelId="{9C0F0BA1-DEED-4DEE-B1CC-758AD0406B73}" type="sibTrans" cxnId="{FE732663-A928-4BA8-9AD7-F032975A3A06}">
      <dgm:prSet/>
      <dgm:spPr/>
      <dgm:t>
        <a:bodyPr/>
        <a:lstStyle/>
        <a:p>
          <a:endParaRPr lang="en-US">
            <a:solidFill>
              <a:srgbClr val="002060"/>
            </a:solidFill>
          </a:endParaRPr>
        </a:p>
      </dgm:t>
    </dgm:pt>
    <dgm:pt modelId="{96CE1C03-1F52-4A7E-8798-FF55FD3D789C}">
      <dgm:prSet/>
      <dgm:spPr>
        <a:solidFill>
          <a:schemeClr val="accent2">
            <a:lumMod val="40000"/>
            <a:lumOff val="60000"/>
          </a:schemeClr>
        </a:solidFill>
      </dgm:spPr>
      <dgm:t>
        <a:bodyPr/>
        <a:lstStyle/>
        <a:p>
          <a:pPr rtl="0"/>
          <a:r>
            <a:rPr lang="en-US" dirty="0">
              <a:solidFill>
                <a:srgbClr val="002060"/>
              </a:solidFill>
            </a:rPr>
            <a:t>Development of students’ professional skills to higher standards </a:t>
          </a:r>
        </a:p>
      </dgm:t>
    </dgm:pt>
    <dgm:pt modelId="{2B0EE850-08DE-4D41-AAE3-198ACAB19616}" type="parTrans" cxnId="{161AF530-5148-4174-9010-DF7E760C6396}">
      <dgm:prSet/>
      <dgm:spPr/>
      <dgm:t>
        <a:bodyPr/>
        <a:lstStyle/>
        <a:p>
          <a:endParaRPr lang="en-US">
            <a:solidFill>
              <a:srgbClr val="002060"/>
            </a:solidFill>
          </a:endParaRPr>
        </a:p>
      </dgm:t>
    </dgm:pt>
    <dgm:pt modelId="{F8A1D81B-1B4E-4BB6-80A3-E4952FBB76B2}" type="sibTrans" cxnId="{161AF530-5148-4174-9010-DF7E760C6396}">
      <dgm:prSet/>
      <dgm:spPr/>
      <dgm:t>
        <a:bodyPr/>
        <a:lstStyle/>
        <a:p>
          <a:endParaRPr lang="en-US">
            <a:solidFill>
              <a:srgbClr val="002060"/>
            </a:solidFill>
          </a:endParaRPr>
        </a:p>
      </dgm:t>
    </dgm:pt>
    <dgm:pt modelId="{80C0637A-B419-4939-9C47-90A04AA8A35B}">
      <dgm:prSet/>
      <dgm:spPr>
        <a:solidFill>
          <a:schemeClr val="accent2">
            <a:lumMod val="40000"/>
            <a:lumOff val="60000"/>
          </a:schemeClr>
        </a:solidFill>
      </dgm:spPr>
      <dgm:t>
        <a:bodyPr/>
        <a:lstStyle/>
        <a:p>
          <a:pPr rtl="0"/>
          <a:r>
            <a:rPr lang="en-US" dirty="0">
              <a:solidFill>
                <a:srgbClr val="002060"/>
              </a:solidFill>
            </a:rPr>
            <a:t>Greater diversity among students and faculty </a:t>
          </a:r>
        </a:p>
      </dgm:t>
    </dgm:pt>
    <dgm:pt modelId="{436F7CC1-D97E-4796-BF4A-A084B3FE81F8}" type="parTrans" cxnId="{B39155D6-B1F0-496E-A286-012D162025D1}">
      <dgm:prSet/>
      <dgm:spPr/>
      <dgm:t>
        <a:bodyPr/>
        <a:lstStyle/>
        <a:p>
          <a:endParaRPr lang="en-US">
            <a:solidFill>
              <a:srgbClr val="002060"/>
            </a:solidFill>
          </a:endParaRPr>
        </a:p>
      </dgm:t>
    </dgm:pt>
    <dgm:pt modelId="{0CED8416-23AC-4BBD-94B3-6E000960FABE}" type="sibTrans" cxnId="{B39155D6-B1F0-496E-A286-012D162025D1}">
      <dgm:prSet/>
      <dgm:spPr/>
      <dgm:t>
        <a:bodyPr/>
        <a:lstStyle/>
        <a:p>
          <a:endParaRPr lang="en-US">
            <a:solidFill>
              <a:srgbClr val="002060"/>
            </a:solidFill>
          </a:endParaRPr>
        </a:p>
      </dgm:t>
    </dgm:pt>
    <dgm:pt modelId="{2B6E8154-CEF9-4637-8912-1E88EBC0143E}" type="pres">
      <dgm:prSet presAssocID="{E52D764F-A110-4C24-9FB7-1B2315B47280}" presName="linear" presStyleCnt="0">
        <dgm:presLayoutVars>
          <dgm:animLvl val="lvl"/>
          <dgm:resizeHandles val="exact"/>
        </dgm:presLayoutVars>
      </dgm:prSet>
      <dgm:spPr/>
    </dgm:pt>
    <dgm:pt modelId="{69EF9A27-588D-4017-A20A-BDD741882FEA}" type="pres">
      <dgm:prSet presAssocID="{98C590DC-07DA-49F4-B459-DCF3BCA777B2}" presName="parentText" presStyleLbl="node1" presStyleIdx="0" presStyleCnt="6" custLinFactNeighborY="-36368">
        <dgm:presLayoutVars>
          <dgm:chMax val="0"/>
          <dgm:bulletEnabled val="1"/>
        </dgm:presLayoutVars>
      </dgm:prSet>
      <dgm:spPr/>
    </dgm:pt>
    <dgm:pt modelId="{BCD561F0-7B41-446E-9DA6-127AE5895160}" type="pres">
      <dgm:prSet presAssocID="{A6D28273-F333-4BCD-B38A-642E0C2457F0}" presName="spacer" presStyleCnt="0"/>
      <dgm:spPr/>
    </dgm:pt>
    <dgm:pt modelId="{50BDF1E3-40C3-42B8-BABC-01DAE42AE502}" type="pres">
      <dgm:prSet presAssocID="{B724B1A0-1F56-4BA6-AB85-7C93E84CD239}" presName="parentText" presStyleLbl="node1" presStyleIdx="1" presStyleCnt="6">
        <dgm:presLayoutVars>
          <dgm:chMax val="0"/>
          <dgm:bulletEnabled val="1"/>
        </dgm:presLayoutVars>
      </dgm:prSet>
      <dgm:spPr/>
    </dgm:pt>
    <dgm:pt modelId="{97FE9F7B-3172-44F0-9EEA-211CF1DABA04}" type="pres">
      <dgm:prSet presAssocID="{BE063B78-E162-4E00-AC92-AB30FF611A5F}" presName="spacer" presStyleCnt="0"/>
      <dgm:spPr/>
    </dgm:pt>
    <dgm:pt modelId="{85DA2AF3-2D92-436B-B277-3E8BDB13DC40}" type="pres">
      <dgm:prSet presAssocID="{B07FDE6F-C63A-4612-837D-4EFCFF7981BC}" presName="parentText" presStyleLbl="node1" presStyleIdx="2" presStyleCnt="6">
        <dgm:presLayoutVars>
          <dgm:chMax val="0"/>
          <dgm:bulletEnabled val="1"/>
        </dgm:presLayoutVars>
      </dgm:prSet>
      <dgm:spPr/>
    </dgm:pt>
    <dgm:pt modelId="{BEE2AD42-2558-4371-A78C-B91C471739A3}" type="pres">
      <dgm:prSet presAssocID="{F6DF1722-9353-4A10-AE58-6A842BE73689}" presName="spacer" presStyleCnt="0"/>
      <dgm:spPr/>
    </dgm:pt>
    <dgm:pt modelId="{A9C188C0-6BCF-4975-B3D2-5CC0EE0328EA}" type="pres">
      <dgm:prSet presAssocID="{03673680-572E-47A3-B1F7-8C23AF9081DF}" presName="parentText" presStyleLbl="node1" presStyleIdx="3" presStyleCnt="6">
        <dgm:presLayoutVars>
          <dgm:chMax val="0"/>
          <dgm:bulletEnabled val="1"/>
        </dgm:presLayoutVars>
      </dgm:prSet>
      <dgm:spPr/>
    </dgm:pt>
    <dgm:pt modelId="{6D042622-E041-477C-B77F-CA93E11A8F68}" type="pres">
      <dgm:prSet presAssocID="{9C0F0BA1-DEED-4DEE-B1CC-758AD0406B73}" presName="spacer" presStyleCnt="0"/>
      <dgm:spPr/>
    </dgm:pt>
    <dgm:pt modelId="{C492C63D-5675-4C3B-9581-79094AD22A2E}" type="pres">
      <dgm:prSet presAssocID="{96CE1C03-1F52-4A7E-8798-FF55FD3D789C}" presName="parentText" presStyleLbl="node1" presStyleIdx="4" presStyleCnt="6">
        <dgm:presLayoutVars>
          <dgm:chMax val="0"/>
          <dgm:bulletEnabled val="1"/>
        </dgm:presLayoutVars>
      </dgm:prSet>
      <dgm:spPr/>
    </dgm:pt>
    <dgm:pt modelId="{DF01E911-F7A1-45CA-9FCB-FE078FFB8F1E}" type="pres">
      <dgm:prSet presAssocID="{F8A1D81B-1B4E-4BB6-80A3-E4952FBB76B2}" presName="spacer" presStyleCnt="0"/>
      <dgm:spPr/>
    </dgm:pt>
    <dgm:pt modelId="{B45F53E5-1961-44F8-88BA-F0FA51577A13}" type="pres">
      <dgm:prSet presAssocID="{80C0637A-B419-4939-9C47-90A04AA8A35B}" presName="parentText" presStyleLbl="node1" presStyleIdx="5" presStyleCnt="6">
        <dgm:presLayoutVars>
          <dgm:chMax val="0"/>
          <dgm:bulletEnabled val="1"/>
        </dgm:presLayoutVars>
      </dgm:prSet>
      <dgm:spPr/>
    </dgm:pt>
  </dgm:ptLst>
  <dgm:cxnLst>
    <dgm:cxn modelId="{7F85AD16-A24B-4D9B-9D0D-93E1FBA54BE6}" type="presOf" srcId="{96CE1C03-1F52-4A7E-8798-FF55FD3D789C}" destId="{C492C63D-5675-4C3B-9581-79094AD22A2E}" srcOrd="0" destOrd="0" presId="urn:microsoft.com/office/officeart/2005/8/layout/vList2"/>
    <dgm:cxn modelId="{1E267D20-5CD3-4EEF-9026-9BA2085BEFF9}" type="presOf" srcId="{E52D764F-A110-4C24-9FB7-1B2315B47280}" destId="{2B6E8154-CEF9-4637-8912-1E88EBC0143E}" srcOrd="0" destOrd="0" presId="urn:microsoft.com/office/officeart/2005/8/layout/vList2"/>
    <dgm:cxn modelId="{02D9A720-7C72-4FF5-9E07-0E36DB83284D}" type="presOf" srcId="{80C0637A-B419-4939-9C47-90A04AA8A35B}" destId="{B45F53E5-1961-44F8-88BA-F0FA51577A13}" srcOrd="0" destOrd="0" presId="urn:microsoft.com/office/officeart/2005/8/layout/vList2"/>
    <dgm:cxn modelId="{CBE94A23-5A33-4619-9763-7D389AC5BC67}" type="presOf" srcId="{B07FDE6F-C63A-4612-837D-4EFCFF7981BC}" destId="{85DA2AF3-2D92-436B-B277-3E8BDB13DC40}" srcOrd="0" destOrd="0" presId="urn:microsoft.com/office/officeart/2005/8/layout/vList2"/>
    <dgm:cxn modelId="{161AF530-5148-4174-9010-DF7E760C6396}" srcId="{E52D764F-A110-4C24-9FB7-1B2315B47280}" destId="{96CE1C03-1F52-4A7E-8798-FF55FD3D789C}" srcOrd="4" destOrd="0" parTransId="{2B0EE850-08DE-4D41-AAE3-198ACAB19616}" sibTransId="{F8A1D81B-1B4E-4BB6-80A3-E4952FBB76B2}"/>
    <dgm:cxn modelId="{FE732663-A928-4BA8-9AD7-F032975A3A06}" srcId="{E52D764F-A110-4C24-9FB7-1B2315B47280}" destId="{03673680-572E-47A3-B1F7-8C23AF9081DF}" srcOrd="3" destOrd="0" parTransId="{58225BE3-DBE4-41B4-8760-0E5F41B9E539}" sibTransId="{9C0F0BA1-DEED-4DEE-B1CC-758AD0406B73}"/>
    <dgm:cxn modelId="{FFA01D4A-8363-4CBB-A4A5-DA419C621072}" srcId="{E52D764F-A110-4C24-9FB7-1B2315B47280}" destId="{B724B1A0-1F56-4BA6-AB85-7C93E84CD239}" srcOrd="1" destOrd="0" parTransId="{200FF171-6649-4EDD-8758-B82A7EE9792C}" sibTransId="{BE063B78-E162-4E00-AC92-AB30FF611A5F}"/>
    <dgm:cxn modelId="{8B321457-C640-4799-B493-23317E944212}" type="presOf" srcId="{03673680-572E-47A3-B1F7-8C23AF9081DF}" destId="{A9C188C0-6BCF-4975-B3D2-5CC0EE0328EA}" srcOrd="0" destOrd="0" presId="urn:microsoft.com/office/officeart/2005/8/layout/vList2"/>
    <dgm:cxn modelId="{BD88C4B4-A78B-4A75-B78F-493E1D1CE2E5}" srcId="{E52D764F-A110-4C24-9FB7-1B2315B47280}" destId="{B07FDE6F-C63A-4612-837D-4EFCFF7981BC}" srcOrd="2" destOrd="0" parTransId="{0AFF9A90-BD67-4D34-96D5-9F74BE274096}" sibTransId="{F6DF1722-9353-4A10-AE58-6A842BE73689}"/>
    <dgm:cxn modelId="{A9693CBF-5B33-4C9B-AAA2-EE701D6129F1}" type="presOf" srcId="{98C590DC-07DA-49F4-B459-DCF3BCA777B2}" destId="{69EF9A27-588D-4017-A20A-BDD741882FEA}" srcOrd="0" destOrd="0" presId="urn:microsoft.com/office/officeart/2005/8/layout/vList2"/>
    <dgm:cxn modelId="{B39155D6-B1F0-496E-A286-012D162025D1}" srcId="{E52D764F-A110-4C24-9FB7-1B2315B47280}" destId="{80C0637A-B419-4939-9C47-90A04AA8A35B}" srcOrd="5" destOrd="0" parTransId="{436F7CC1-D97E-4796-BF4A-A084B3FE81F8}" sibTransId="{0CED8416-23AC-4BBD-94B3-6E000960FABE}"/>
    <dgm:cxn modelId="{787271E3-F9B0-43BE-90C2-8F887A4837C2}" type="presOf" srcId="{B724B1A0-1F56-4BA6-AB85-7C93E84CD239}" destId="{50BDF1E3-40C3-42B8-BABC-01DAE42AE502}" srcOrd="0" destOrd="0" presId="urn:microsoft.com/office/officeart/2005/8/layout/vList2"/>
    <dgm:cxn modelId="{CC781CED-EDB2-4F24-A59B-E6C3CACFAE54}" srcId="{E52D764F-A110-4C24-9FB7-1B2315B47280}" destId="{98C590DC-07DA-49F4-B459-DCF3BCA777B2}" srcOrd="0" destOrd="0" parTransId="{244E3C87-06B3-4EA5-9BDC-9EAB05F2E0C3}" sibTransId="{A6D28273-F333-4BCD-B38A-642E0C2457F0}"/>
    <dgm:cxn modelId="{F453C8E4-5276-4EFA-9DD9-11993B505844}" type="presParOf" srcId="{2B6E8154-CEF9-4637-8912-1E88EBC0143E}" destId="{69EF9A27-588D-4017-A20A-BDD741882FEA}" srcOrd="0" destOrd="0" presId="urn:microsoft.com/office/officeart/2005/8/layout/vList2"/>
    <dgm:cxn modelId="{D058BC7A-A43A-4D13-B7AE-D07792841589}" type="presParOf" srcId="{2B6E8154-CEF9-4637-8912-1E88EBC0143E}" destId="{BCD561F0-7B41-446E-9DA6-127AE5895160}" srcOrd="1" destOrd="0" presId="urn:microsoft.com/office/officeart/2005/8/layout/vList2"/>
    <dgm:cxn modelId="{1C455F9B-F2D6-4011-86B1-D3CDF572F9FC}" type="presParOf" srcId="{2B6E8154-CEF9-4637-8912-1E88EBC0143E}" destId="{50BDF1E3-40C3-42B8-BABC-01DAE42AE502}" srcOrd="2" destOrd="0" presId="urn:microsoft.com/office/officeart/2005/8/layout/vList2"/>
    <dgm:cxn modelId="{26E4FF2F-5F62-4CD0-B400-462D21B1EED4}" type="presParOf" srcId="{2B6E8154-CEF9-4637-8912-1E88EBC0143E}" destId="{97FE9F7B-3172-44F0-9EEA-211CF1DABA04}" srcOrd="3" destOrd="0" presId="urn:microsoft.com/office/officeart/2005/8/layout/vList2"/>
    <dgm:cxn modelId="{167BBFA2-964B-47F6-BB8B-DC65F866942D}" type="presParOf" srcId="{2B6E8154-CEF9-4637-8912-1E88EBC0143E}" destId="{85DA2AF3-2D92-436B-B277-3E8BDB13DC40}" srcOrd="4" destOrd="0" presId="urn:microsoft.com/office/officeart/2005/8/layout/vList2"/>
    <dgm:cxn modelId="{75E6188D-64C2-44F0-A594-C3526AB4F7EF}" type="presParOf" srcId="{2B6E8154-CEF9-4637-8912-1E88EBC0143E}" destId="{BEE2AD42-2558-4371-A78C-B91C471739A3}" srcOrd="5" destOrd="0" presId="urn:microsoft.com/office/officeart/2005/8/layout/vList2"/>
    <dgm:cxn modelId="{D39B233E-99DA-4E66-B570-04023347B06A}" type="presParOf" srcId="{2B6E8154-CEF9-4637-8912-1E88EBC0143E}" destId="{A9C188C0-6BCF-4975-B3D2-5CC0EE0328EA}" srcOrd="6" destOrd="0" presId="urn:microsoft.com/office/officeart/2005/8/layout/vList2"/>
    <dgm:cxn modelId="{D1D3DE8D-B642-4393-9407-B82C4303173D}" type="presParOf" srcId="{2B6E8154-CEF9-4637-8912-1E88EBC0143E}" destId="{6D042622-E041-477C-B77F-CA93E11A8F68}" srcOrd="7" destOrd="0" presId="urn:microsoft.com/office/officeart/2005/8/layout/vList2"/>
    <dgm:cxn modelId="{55390814-6D46-48C5-AC4D-80482F689C98}" type="presParOf" srcId="{2B6E8154-CEF9-4637-8912-1E88EBC0143E}" destId="{C492C63D-5675-4C3B-9581-79094AD22A2E}" srcOrd="8" destOrd="0" presId="urn:microsoft.com/office/officeart/2005/8/layout/vList2"/>
    <dgm:cxn modelId="{F5CC619E-9779-4163-8566-23E7CDB5D266}" type="presParOf" srcId="{2B6E8154-CEF9-4637-8912-1E88EBC0143E}" destId="{DF01E911-F7A1-45CA-9FCB-FE078FFB8F1E}" srcOrd="9" destOrd="0" presId="urn:microsoft.com/office/officeart/2005/8/layout/vList2"/>
    <dgm:cxn modelId="{C88D6EAA-0BA4-4E59-9810-13A8E389A9B8}" type="presParOf" srcId="{2B6E8154-CEF9-4637-8912-1E88EBC0143E}" destId="{B45F53E5-1961-44F8-88BA-F0FA51577A1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F9A27-588D-4017-A20A-BDD741882FEA}">
      <dsp:nvSpPr>
        <dsp:cNvPr id="0" name=""/>
        <dsp:cNvSpPr/>
      </dsp:nvSpPr>
      <dsp:spPr>
        <a:xfrm>
          <a:off x="0" y="0"/>
          <a:ext cx="10190375" cy="561599"/>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002060"/>
              </a:solidFill>
            </a:rPr>
            <a:t>Richer practice-based engineering experience for students </a:t>
          </a:r>
        </a:p>
      </dsp:txBody>
      <dsp:txXfrm>
        <a:off x="27415" y="27415"/>
        <a:ext cx="10135545" cy="506769"/>
      </dsp:txXfrm>
    </dsp:sp>
    <dsp:sp modelId="{50BDF1E3-40C3-42B8-BABC-01DAE42AE502}">
      <dsp:nvSpPr>
        <dsp:cNvPr id="0" name=""/>
        <dsp:cNvSpPr/>
      </dsp:nvSpPr>
      <dsp:spPr>
        <a:xfrm>
          <a:off x="0" y="641540"/>
          <a:ext cx="10190375" cy="561599"/>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002060"/>
              </a:solidFill>
            </a:rPr>
            <a:t>New balance of faculty research/practice skills in ME programs </a:t>
          </a:r>
        </a:p>
      </dsp:txBody>
      <dsp:txXfrm>
        <a:off x="27415" y="668955"/>
        <a:ext cx="10135545" cy="506769"/>
      </dsp:txXfrm>
    </dsp:sp>
    <dsp:sp modelId="{85DA2AF3-2D92-436B-B277-3E8BDB13DC40}">
      <dsp:nvSpPr>
        <dsp:cNvPr id="0" name=""/>
        <dsp:cNvSpPr/>
      </dsp:nvSpPr>
      <dsp:spPr>
        <a:xfrm>
          <a:off x="0" y="1272260"/>
          <a:ext cx="10190375" cy="561599"/>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002060"/>
              </a:solidFill>
            </a:rPr>
            <a:t>Greater cultivation of Innovation and Creativity </a:t>
          </a:r>
        </a:p>
      </dsp:txBody>
      <dsp:txXfrm>
        <a:off x="27415" y="1299675"/>
        <a:ext cx="10135545" cy="506769"/>
      </dsp:txXfrm>
    </dsp:sp>
    <dsp:sp modelId="{A9C188C0-6BCF-4975-B3D2-5CC0EE0328EA}">
      <dsp:nvSpPr>
        <dsp:cNvPr id="0" name=""/>
        <dsp:cNvSpPr/>
      </dsp:nvSpPr>
      <dsp:spPr>
        <a:xfrm>
          <a:off x="0" y="1902980"/>
          <a:ext cx="10190375" cy="561599"/>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002060"/>
              </a:solidFill>
            </a:rPr>
            <a:t>Increased curricular flexibility </a:t>
          </a:r>
        </a:p>
      </dsp:txBody>
      <dsp:txXfrm>
        <a:off x="27415" y="1930395"/>
        <a:ext cx="10135545" cy="506769"/>
      </dsp:txXfrm>
    </dsp:sp>
    <dsp:sp modelId="{C492C63D-5675-4C3B-9581-79094AD22A2E}">
      <dsp:nvSpPr>
        <dsp:cNvPr id="0" name=""/>
        <dsp:cNvSpPr/>
      </dsp:nvSpPr>
      <dsp:spPr>
        <a:xfrm>
          <a:off x="0" y="2533700"/>
          <a:ext cx="10190375" cy="561599"/>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002060"/>
              </a:solidFill>
            </a:rPr>
            <a:t>Development of students’ professional skills to higher standards </a:t>
          </a:r>
        </a:p>
      </dsp:txBody>
      <dsp:txXfrm>
        <a:off x="27415" y="2561115"/>
        <a:ext cx="10135545" cy="506769"/>
      </dsp:txXfrm>
    </dsp:sp>
    <dsp:sp modelId="{B45F53E5-1961-44F8-88BA-F0FA51577A13}">
      <dsp:nvSpPr>
        <dsp:cNvPr id="0" name=""/>
        <dsp:cNvSpPr/>
      </dsp:nvSpPr>
      <dsp:spPr>
        <a:xfrm>
          <a:off x="0" y="3164420"/>
          <a:ext cx="10190375" cy="561599"/>
        </a:xfrm>
        <a:prstGeom prst="roundRect">
          <a:avLst/>
        </a:prstGeom>
        <a:solidFill>
          <a:schemeClr val="accent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solidFill>
                <a:srgbClr val="002060"/>
              </a:solidFill>
            </a:rPr>
            <a:t>Greater diversity among students and faculty </a:t>
          </a:r>
        </a:p>
      </dsp:txBody>
      <dsp:txXfrm>
        <a:off x="27415" y="3191835"/>
        <a:ext cx="10135545" cy="5067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71B63-1F49-4FE8-AF84-F39117D3AD7A}"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90FAE-6B5F-435B-A98F-7A9510076431}" type="slidenum">
              <a:rPr lang="en-US" smtClean="0"/>
              <a:t>‹#›</a:t>
            </a:fld>
            <a:endParaRPr lang="en-US"/>
          </a:p>
        </p:txBody>
      </p:sp>
    </p:spTree>
    <p:extLst>
      <p:ext uri="{BB962C8B-B14F-4D97-AF65-F5344CB8AC3E}">
        <p14:creationId xmlns:p14="http://schemas.microsoft.com/office/powerpoint/2010/main" val="1599738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DFD397-6826-4B4D-AE6C-B20371617394}" type="slidenum">
              <a:rPr lang="en-US" altLang="en-US" smtClean="0">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2146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9126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4924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7363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222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3734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4217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475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32077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0BF7E52C-D3F5-4EE9-B198-01BCA279EB67}"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58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12192000" cy="3701700"/>
          </a:xfrm>
          <a:prstGeom prst="rect">
            <a:avLst/>
          </a:prstGeom>
          <a:gradFill>
            <a:gsLst>
              <a:gs pos="0">
                <a:schemeClr val="tx2"/>
              </a:gs>
              <a:gs pos="100000">
                <a:srgbClr val="663012"/>
              </a:gs>
            </a:gsLst>
            <a:lin ang="5400000" scaled="0"/>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940800" y="4206240"/>
            <a:ext cx="1280160" cy="457200"/>
          </a:xfrm>
        </p:spPr>
        <p:txBody>
          <a:bodyPr/>
          <a:lstStyle/>
          <a:p>
            <a:endParaRPr lang="en-US"/>
          </a:p>
        </p:txBody>
      </p:sp>
      <p:sp>
        <p:nvSpPr>
          <p:cNvPr id="17" name="Footer Placeholder 16"/>
          <p:cNvSpPr>
            <a:spLocks noGrp="1"/>
          </p:cNvSpPr>
          <p:nvPr>
            <p:ph type="ftr" sz="quarter" idx="11"/>
          </p:nvPr>
        </p:nvSpPr>
        <p:spPr>
          <a:xfrm>
            <a:off x="7213600" y="4205288"/>
            <a:ext cx="1727200" cy="457200"/>
          </a:xfrm>
        </p:spPr>
        <p:txBody>
          <a:bodyPr/>
          <a:lstStyle/>
          <a:p>
            <a:endParaRPr lang="en-US"/>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53FCDDE6-D01B-4650-9DAD-3A4BC2065F5D}" type="slidenum">
              <a:rPr lang="en-US" smtClean="0"/>
              <a:pPr/>
              <a:t>‹#›</a:t>
            </a:fld>
            <a:endParaRPr lang="en-US"/>
          </a:p>
        </p:txBody>
      </p:sp>
    </p:spTree>
    <p:extLst>
      <p:ext uri="{BB962C8B-B14F-4D97-AF65-F5344CB8AC3E}">
        <p14:creationId xmlns:p14="http://schemas.microsoft.com/office/powerpoint/2010/main" val="2669854746"/>
      </p:ext>
    </p:extLst>
  </p:cSld>
  <p:clrMapOvr>
    <a:masterClrMapping/>
  </p:clrMapOvr>
  <p:transition spd="med" advTm="1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CDDE6-D01B-4650-9DAD-3A4BC2065F5D}" type="slidenum">
              <a:rPr lang="en-US" smtClean="0"/>
              <a:pPr/>
              <a:t>‹#›</a:t>
            </a:fld>
            <a:endParaRPr lang="en-US"/>
          </a:p>
        </p:txBody>
      </p:sp>
    </p:spTree>
    <p:extLst>
      <p:ext uri="{BB962C8B-B14F-4D97-AF65-F5344CB8AC3E}">
        <p14:creationId xmlns:p14="http://schemas.microsoft.com/office/powerpoint/2010/main" val="3836024284"/>
      </p:ext>
    </p:extLst>
  </p:cSld>
  <p:clrMapOvr>
    <a:masterClrMapping/>
  </p:clrMapOvr>
  <p:transition spd="med" advTm="1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1143000"/>
            <a:ext cx="2540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1143000"/>
            <a:ext cx="83312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CDDE6-D01B-4650-9DAD-3A4BC2065F5D}" type="slidenum">
              <a:rPr lang="en-US" smtClean="0"/>
              <a:pPr/>
              <a:t>‹#›</a:t>
            </a:fld>
            <a:endParaRPr lang="en-US"/>
          </a:p>
        </p:txBody>
      </p:sp>
    </p:spTree>
    <p:extLst>
      <p:ext uri="{BB962C8B-B14F-4D97-AF65-F5344CB8AC3E}">
        <p14:creationId xmlns:p14="http://schemas.microsoft.com/office/powerpoint/2010/main" val="3457886790"/>
      </p:ext>
    </p:extLst>
  </p:cSld>
  <p:clrMapOvr>
    <a:masterClrMapping/>
  </p:clrMapOvr>
  <p:transition spd="med" advTm="10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12800" y="990601"/>
            <a:ext cx="10668000" cy="1216025"/>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755651" y="1752600"/>
            <a:ext cx="5232400" cy="2057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1251" y="1752600"/>
            <a:ext cx="5232400" cy="2057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55651" y="3962400"/>
            <a:ext cx="5232400" cy="2057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191251" y="3962400"/>
            <a:ext cx="5232400" cy="2057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4"/>
            <a:r>
              <a:rPr lang="en-US" dirty="0"/>
              <a:t>Fifth level</a:t>
            </a:r>
          </a:p>
        </p:txBody>
      </p:sp>
    </p:spTree>
    <p:extLst>
      <p:ext uri="{BB962C8B-B14F-4D97-AF65-F5344CB8AC3E}">
        <p14:creationId xmlns:p14="http://schemas.microsoft.com/office/powerpoint/2010/main" val="74983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85152"/>
            <a:ext cx="10972800" cy="1066800"/>
          </a:xfrm>
        </p:spPr>
        <p:txBody>
          <a:bodyPr/>
          <a:lstStyle>
            <a:lvl1pPr algn="r">
              <a:defRPr b="1" cap="small" baseline="0">
                <a:latin typeface="Calibri" panose="020F0502020204030204" pitchFamily="34" charset="0"/>
              </a:defRPr>
            </a:lvl1pPr>
          </a:lstStyle>
          <a:p>
            <a:r>
              <a:rPr kumimoji="0" lang="en-US" dirty="0"/>
              <a:t>Click to edit Master title style</a:t>
            </a:r>
          </a:p>
        </p:txBody>
      </p:sp>
      <p:sp>
        <p:nvSpPr>
          <p:cNvPr id="3" name="Content Placeholder 2"/>
          <p:cNvSpPr>
            <a:spLocks noGrp="1"/>
          </p:cNvSpPr>
          <p:nvPr>
            <p:ph idx="1" hasCustomPrompt="1"/>
          </p:nvPr>
        </p:nvSpPr>
        <p:spPr>
          <a:xfrm>
            <a:off x="228600" y="1415781"/>
            <a:ext cx="11772900" cy="4975493"/>
          </a:xfrm>
        </p:spPr>
        <p:txBody>
          <a:bodyPr/>
          <a:lstStyle>
            <a:lvl1pPr>
              <a:spcBef>
                <a:spcPts val="1200"/>
              </a:spcBef>
              <a:defRPr sz="2400">
                <a:latin typeface="Calibri" panose="020F0502020204030204" pitchFamily="34" charset="0"/>
                <a:cs typeface="Calibri" panose="020F0502020204030204" pitchFamily="34" charset="0"/>
              </a:defRPr>
            </a:lvl1pPr>
            <a:lvl2pPr>
              <a:buClr>
                <a:schemeClr val="tx2"/>
              </a:buClr>
              <a:defRPr sz="2000">
                <a:solidFill>
                  <a:schemeClr val="tx2"/>
                </a:solidFill>
              </a:defRPr>
            </a:lvl2pPr>
            <a:lvl3pPr>
              <a:buClr>
                <a:schemeClr val="accent5"/>
              </a:buClr>
              <a:defRPr sz="1800" b="1">
                <a:solidFill>
                  <a:srgbClr val="0070C0"/>
                </a:solidFill>
                <a:latin typeface="Calibri" panose="020F0502020204030204" pitchFamily="34" charset="0"/>
                <a:cs typeface="Calibri" panose="020F0502020204030204" pitchFamily="34" charset="0"/>
              </a:defRPr>
            </a:lvl3pPr>
            <a:lvl4pPr>
              <a:buClr>
                <a:schemeClr val="accent5"/>
              </a:buClr>
              <a:defRPr>
                <a:solidFill>
                  <a:schemeClr val="accent5"/>
                </a:solidFill>
              </a:defRPr>
            </a:lvl4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p:txBody>
      </p:sp>
      <p:sp>
        <p:nvSpPr>
          <p:cNvPr id="6" name="Slide Number Placeholder 5"/>
          <p:cNvSpPr>
            <a:spLocks noGrp="1"/>
          </p:cNvSpPr>
          <p:nvPr>
            <p:ph type="sldNum" sz="quarter" idx="12"/>
          </p:nvPr>
        </p:nvSpPr>
        <p:spPr/>
        <p:txBody>
          <a:bodyPr/>
          <a:lstStyle/>
          <a:p>
            <a:fld id="{6A15CD28-9E1B-49DF-A00D-417862488B12}" type="slidenum">
              <a:rPr lang="en-US" smtClean="0"/>
              <a:pPr/>
              <a:t>‹#›</a:t>
            </a:fld>
            <a:endParaRPr lang="en-US"/>
          </a:p>
        </p:txBody>
      </p:sp>
    </p:spTree>
    <p:extLst>
      <p:ext uri="{BB962C8B-B14F-4D97-AF65-F5344CB8AC3E}">
        <p14:creationId xmlns:p14="http://schemas.microsoft.com/office/powerpoint/2010/main" val="4079122493"/>
      </p:ext>
    </p:extLst>
  </p:cSld>
  <p:clrMapOvr>
    <a:masterClrMapping/>
  </p:clrMapOvr>
  <p:transition spd="med"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81201"/>
            <a:ext cx="10363200" cy="1362075"/>
          </a:xfrm>
        </p:spPr>
        <p:txBody>
          <a:bodyPr anchor="b">
            <a:noAutofit/>
          </a:bodyPr>
          <a:lstStyle>
            <a:lvl1pPr algn="l">
              <a:buNone/>
              <a:defRPr sz="4300" b="1" cap="none" spc="0" baseline="0">
                <a:ln w="12700">
                  <a:noFill/>
                  <a:prstDash val="solid"/>
                </a:ln>
                <a:solidFill>
                  <a:schemeClr val="tx2"/>
                </a:solidFill>
                <a:effectLst>
                  <a:outerShdw blurRad="41275" dist="20320" dir="1800000" algn="tl" rotWithShape="0">
                    <a:srgbClr val="000000">
                      <a:alpha val="40000"/>
                    </a:srgbClr>
                  </a:outerShdw>
                </a:effectLst>
                <a:latin typeface="Garamond" pitchFamily="18" charset="0"/>
              </a:defRPr>
            </a:lvl1pPr>
          </a:lstStyle>
          <a:p>
            <a:r>
              <a:rPr kumimoji="0" lang="en-US" dirty="0"/>
              <a:t>Click to edit Master title style</a:t>
            </a:r>
          </a:p>
        </p:txBody>
      </p:sp>
      <p:sp>
        <p:nvSpPr>
          <p:cNvPr id="3" name="Text Placeholder 2"/>
          <p:cNvSpPr>
            <a:spLocks noGrp="1"/>
          </p:cNvSpPr>
          <p:nvPr>
            <p:ph type="body" idx="1" hasCustomPrompt="1"/>
          </p:nvPr>
        </p:nvSpPr>
        <p:spPr>
          <a:xfrm>
            <a:off x="963084" y="3367088"/>
            <a:ext cx="10363200" cy="1509712"/>
          </a:xfrm>
        </p:spPr>
        <p:txBody>
          <a:bodyPr anchor="t"/>
          <a:lstStyle>
            <a:lvl1pPr marL="45720" indent="0">
              <a:buFont typeface="Arial" pitchFamily="34" charset="0"/>
              <a:buChar char="•"/>
              <a:defRPr sz="2100" b="0">
                <a:solidFill>
                  <a:schemeClr val="accent5"/>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 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CDDE6-D01B-4650-9DAD-3A4BC2065F5D}" type="slidenum">
              <a:rPr lang="en-US" smtClean="0"/>
              <a:pPr/>
              <a:t>‹#›</a:t>
            </a:fld>
            <a:endParaRPr lang="en-US"/>
          </a:p>
        </p:txBody>
      </p:sp>
      <p:cxnSp>
        <p:nvCxnSpPr>
          <p:cNvPr id="8" name="Straight Connector 7"/>
          <p:cNvCxnSpPr/>
          <p:nvPr userDrawn="1"/>
        </p:nvCxnSpPr>
        <p:spPr>
          <a:xfrm>
            <a:off x="812800" y="3352800"/>
            <a:ext cx="9245600" cy="0"/>
          </a:xfrm>
          <a:prstGeom prst="line">
            <a:avLst/>
          </a:prstGeom>
          <a:ln>
            <a:solidFill>
              <a:schemeClr val="accent2"/>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93594315"/>
      </p:ext>
    </p:extLst>
  </p:cSld>
  <p:clrMapOvr>
    <a:masterClrMapping/>
  </p:clrMapOvr>
  <p:transition spd="med" advTm="1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CDDE6-D01B-4650-9DAD-3A4BC2065F5D}" type="slidenum">
              <a:rPr lang="en-US" smtClean="0"/>
              <a:pPr/>
              <a:t>‹#›</a:t>
            </a:fld>
            <a:endParaRPr lang="en-US"/>
          </a:p>
        </p:txBody>
      </p:sp>
    </p:spTree>
    <p:extLst>
      <p:ext uri="{BB962C8B-B14F-4D97-AF65-F5344CB8AC3E}">
        <p14:creationId xmlns:p14="http://schemas.microsoft.com/office/powerpoint/2010/main" val="3909053264"/>
      </p:ext>
    </p:extLst>
  </p:cSld>
  <p:clrMapOvr>
    <a:masterClrMapping/>
  </p:clrMapOvr>
  <p:transition spd="med" advTm="1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endParaRPr lang="en-US"/>
          </a:p>
        </p:txBody>
      </p:sp>
      <p:sp>
        <p:nvSpPr>
          <p:cNvPr id="27" name="Slide Number Placeholder 26"/>
          <p:cNvSpPr>
            <a:spLocks noGrp="1"/>
          </p:cNvSpPr>
          <p:nvPr>
            <p:ph type="sldNum" sz="quarter" idx="11"/>
          </p:nvPr>
        </p:nvSpPr>
        <p:spPr/>
        <p:txBody>
          <a:bodyPr rtlCol="0"/>
          <a:lstStyle/>
          <a:p>
            <a:fld id="{53FCDDE6-D01B-4650-9DAD-3A4BC2065F5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2389317085"/>
      </p:ext>
    </p:extLst>
  </p:cSld>
  <p:clrMapOvr>
    <a:masterClrMapping/>
  </p:clrMapOvr>
  <p:transition spd="med" advTm="1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8778240" y="612648"/>
            <a:ext cx="1276352" cy="457200"/>
          </a:xfrm>
        </p:spPr>
        <p:txBody>
          <a:bodyPr/>
          <a:lstStyle/>
          <a:p>
            <a:endParaRPr lang="en-US"/>
          </a:p>
        </p:txBody>
      </p:sp>
      <p:sp>
        <p:nvSpPr>
          <p:cNvPr id="4" name="Footer Placeholder 3"/>
          <p:cNvSpPr>
            <a:spLocks noGrp="1"/>
          </p:cNvSpPr>
          <p:nvPr>
            <p:ph type="ftr" sz="quarter" idx="11"/>
          </p:nvPr>
        </p:nvSpPr>
        <p:spPr>
          <a:xfrm>
            <a:off x="7010400" y="612648"/>
            <a:ext cx="1767840" cy="457200"/>
          </a:xfrm>
        </p:spPr>
        <p:txBody>
          <a:bodyPr/>
          <a:lstStyle/>
          <a:p>
            <a:endParaRPr lang="en-US"/>
          </a:p>
        </p:txBody>
      </p:sp>
      <p:sp>
        <p:nvSpPr>
          <p:cNvPr id="5" name="Slide Number Placeholder 4"/>
          <p:cNvSpPr>
            <a:spLocks noGrp="1"/>
          </p:cNvSpPr>
          <p:nvPr>
            <p:ph type="sldNum" sz="quarter" idx="12"/>
          </p:nvPr>
        </p:nvSpPr>
        <p:spPr>
          <a:xfrm>
            <a:off x="10899648" y="2272"/>
            <a:ext cx="1016000" cy="365760"/>
          </a:xfrm>
        </p:spPr>
        <p:txBody>
          <a:bodyPr/>
          <a:lstStyle/>
          <a:p>
            <a:fld id="{53FCDDE6-D01B-4650-9DAD-3A4BC2065F5D}" type="slidenum">
              <a:rPr lang="en-US" smtClean="0"/>
              <a:pPr/>
              <a:t>‹#›</a:t>
            </a:fld>
            <a:endParaRPr lang="en-US"/>
          </a:p>
        </p:txBody>
      </p:sp>
    </p:spTree>
    <p:extLst>
      <p:ext uri="{BB962C8B-B14F-4D97-AF65-F5344CB8AC3E}">
        <p14:creationId xmlns:p14="http://schemas.microsoft.com/office/powerpoint/2010/main" val="1302284345"/>
      </p:ext>
    </p:extLst>
  </p:cSld>
  <p:clrMapOvr>
    <a:masterClrMapping/>
  </p:clrMapOvr>
  <p:transition spd="med" advTm="1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CDDE6-D01B-4650-9DAD-3A4BC2065F5D}" type="slidenum">
              <a:rPr lang="en-US" smtClean="0"/>
              <a:pPr/>
              <a:t>‹#›</a:t>
            </a:fld>
            <a:endParaRPr lang="en-US"/>
          </a:p>
        </p:txBody>
      </p:sp>
    </p:spTree>
    <p:extLst>
      <p:ext uri="{BB962C8B-B14F-4D97-AF65-F5344CB8AC3E}">
        <p14:creationId xmlns:p14="http://schemas.microsoft.com/office/powerpoint/2010/main" val="81357974"/>
      </p:ext>
    </p:extLst>
  </p:cSld>
  <p:clrMapOvr>
    <a:masterClrMapping/>
  </p:clrMapOvr>
  <p:transition spd="med" advTm="1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CDDE6-D01B-4650-9DAD-3A4BC2065F5D}" type="slidenum">
              <a:rPr lang="en-US" smtClean="0"/>
              <a:pPr/>
              <a:t>‹#›</a:t>
            </a:fld>
            <a:endParaRPr lang="en-US"/>
          </a:p>
        </p:txBody>
      </p:sp>
    </p:spTree>
    <p:extLst>
      <p:ext uri="{BB962C8B-B14F-4D97-AF65-F5344CB8AC3E}">
        <p14:creationId xmlns:p14="http://schemas.microsoft.com/office/powerpoint/2010/main" val="861172503"/>
      </p:ext>
    </p:extLst>
  </p:cSld>
  <p:clrMapOvr>
    <a:masterClrMapping/>
  </p:clrMapOvr>
  <p:transition spd="med" advTm="1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CDDE6-D01B-4650-9DAD-3A4BC2065F5D}" type="slidenum">
              <a:rPr lang="en-US" smtClean="0"/>
              <a:pPr/>
              <a:t>‹#›</a:t>
            </a:fld>
            <a:endParaRPr lang="en-US"/>
          </a:p>
        </p:txBody>
      </p:sp>
    </p:spTree>
    <p:extLst>
      <p:ext uri="{BB962C8B-B14F-4D97-AF65-F5344CB8AC3E}">
        <p14:creationId xmlns:p14="http://schemas.microsoft.com/office/powerpoint/2010/main" val="1694795864"/>
      </p:ext>
    </p:extLst>
  </p:cSld>
  <p:clrMapOvr>
    <a:masterClrMapping/>
  </p:clrMapOvr>
  <p:transition spd="med" advTm="1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endParaRPr lang="en-US"/>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53FCDDE6-D01B-4650-9DAD-3A4BC2065F5D}" type="slidenum">
              <a:rPr lang="en-US" smtClean="0"/>
              <a:pPr/>
              <a:t>‹#›</a:t>
            </a:fld>
            <a:endParaRPr lang="en-US"/>
          </a:p>
        </p:txBody>
      </p:sp>
      <p:pic>
        <p:nvPicPr>
          <p:cNvPr id="21" name="Picture 2" descr="Image result for henry m rowan college of engineering">
            <a:extLst>
              <a:ext uri="{FF2B5EF4-FFF2-40B4-BE49-F238E27FC236}">
                <a16:creationId xmlns:a16="http://schemas.microsoft.com/office/drawing/2014/main" id="{B077F17A-E446-481C-938E-3C4E924F5360}"/>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173467" y="308277"/>
            <a:ext cx="2538229" cy="6599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userDrawn="1"/>
        </p:nvPicPr>
        <p:blipFill>
          <a:blip r:embed="rId15"/>
          <a:stretch>
            <a:fillRect/>
          </a:stretch>
        </p:blipFill>
        <p:spPr>
          <a:xfrm>
            <a:off x="8177259" y="183288"/>
            <a:ext cx="4023709" cy="736523"/>
          </a:xfrm>
          <a:prstGeom prst="rect">
            <a:avLst/>
          </a:prstGeom>
        </p:spPr>
      </p:pic>
    </p:spTree>
    <p:extLst>
      <p:ext uri="{BB962C8B-B14F-4D97-AF65-F5344CB8AC3E}">
        <p14:creationId xmlns:p14="http://schemas.microsoft.com/office/powerpoint/2010/main" val="30941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advTm="10000">
    <p:fade/>
  </p:transition>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nap.edu/23402"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diagramLayout" Target="../diagrams/layout1.xml"/><Relationship Id="rId7" Type="http://schemas.openxmlformats.org/officeDocument/2006/relationships/image" Target="../media/image9.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29938"/>
            <a:ext cx="12220963" cy="5176903"/>
          </a:xfrm>
          <a:prstGeom prst="rect">
            <a:avLst/>
          </a:prstGeom>
        </p:spPr>
      </p:pic>
      <p:sp>
        <p:nvSpPr>
          <p:cNvPr id="4" name="TextBox 3"/>
          <p:cNvSpPr txBox="1"/>
          <p:nvPr/>
        </p:nvSpPr>
        <p:spPr>
          <a:xfrm>
            <a:off x="989816" y="3874417"/>
            <a:ext cx="9920139" cy="1569660"/>
          </a:xfrm>
          <a:prstGeom prst="rect">
            <a:avLst/>
          </a:prstGeom>
          <a:noFill/>
        </p:spPr>
        <p:txBody>
          <a:bodyPr wrap="square" rtlCol="0">
            <a:spAutoFit/>
          </a:bodyPr>
          <a:lstStyle/>
          <a:p>
            <a:pPr marL="457200" lvl="0" algn="ctr"/>
            <a:r>
              <a:rPr lang="en-US" sz="3200" b="1" i="1" dirty="0">
                <a:solidFill>
                  <a:srgbClr val="652D03"/>
                </a:solidFill>
                <a:latin typeface="Cambria" panose="02040503050406030204" pitchFamily="18" charset="0"/>
              </a:rPr>
              <a:t>Henry M. Rowan College of Engineering</a:t>
            </a:r>
          </a:p>
          <a:p>
            <a:pPr marL="457200" lvl="0" algn="ctr"/>
            <a:r>
              <a:rPr lang="en-US" sz="3200" b="1" i="1" dirty="0">
                <a:solidFill>
                  <a:srgbClr val="652D03"/>
                </a:solidFill>
                <a:latin typeface="Cambria" panose="02040503050406030204" pitchFamily="18" charset="0"/>
              </a:rPr>
              <a:t>Rowan University, Glassboro, NJ</a:t>
            </a:r>
            <a:endParaRPr lang="en-US" sz="3200" i="1" dirty="0">
              <a:solidFill>
                <a:srgbClr val="652D03"/>
              </a:solidFill>
              <a:latin typeface="Cambria" panose="02040503050406030204" pitchFamily="18" charset="0"/>
            </a:endParaRPr>
          </a:p>
          <a:p>
            <a:endParaRPr lang="en-US" sz="3200" dirty="0">
              <a:solidFill>
                <a:srgbClr val="652D03"/>
              </a:solidFill>
            </a:endParaRPr>
          </a:p>
        </p:txBody>
      </p:sp>
      <p:sp>
        <p:nvSpPr>
          <p:cNvPr id="7" name="Rounded Rectangle 4"/>
          <p:cNvSpPr/>
          <p:nvPr/>
        </p:nvSpPr>
        <p:spPr bwMode="auto">
          <a:xfrm>
            <a:off x="0" y="5596201"/>
            <a:ext cx="12191999" cy="1063073"/>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fontAlgn="base">
              <a:spcBef>
                <a:spcPct val="0"/>
              </a:spcBef>
              <a:spcAft>
                <a:spcPct val="0"/>
              </a:spcAft>
              <a:buFontTx/>
              <a:buNone/>
            </a:pPr>
            <a:r>
              <a:rPr lang="en-US" altLang="en-US" sz="2800" b="1" dirty="0">
                <a:solidFill>
                  <a:srgbClr val="652D03"/>
                </a:solidFill>
                <a:latin typeface="Cambria" panose="02040503050406030204" pitchFamily="18" charset="0"/>
              </a:rPr>
              <a:t>Welcome to Mechanical Engineering</a:t>
            </a:r>
          </a:p>
          <a:p>
            <a:pPr algn="ctr" fontAlgn="base">
              <a:spcBef>
                <a:spcPct val="0"/>
              </a:spcBef>
              <a:spcAft>
                <a:spcPct val="0"/>
              </a:spcAft>
              <a:buFontTx/>
              <a:buNone/>
            </a:pPr>
            <a:r>
              <a:rPr lang="en-US" sz="2400" dirty="0">
                <a:solidFill>
                  <a:srgbClr val="002060"/>
                </a:solidFill>
                <a:latin typeface="Cambria" panose="02040503050406030204" pitchFamily="18" charset="0"/>
              </a:rPr>
              <a:t>Ratneshwar (Ratan) Jha, </a:t>
            </a:r>
            <a:r>
              <a:rPr lang="en-US" sz="2400" i="1" dirty="0">
                <a:solidFill>
                  <a:srgbClr val="002060"/>
                </a:solidFill>
                <a:latin typeface="Cambria" panose="02040503050406030204" pitchFamily="18" charset="0"/>
              </a:rPr>
              <a:t>ASME Fellow, AIAA Associate Fellow</a:t>
            </a:r>
          </a:p>
          <a:p>
            <a:pPr algn="ctr">
              <a:defRPr/>
            </a:pPr>
            <a:r>
              <a:rPr lang="en-US" sz="2400" dirty="0">
                <a:solidFill>
                  <a:srgbClr val="002060"/>
                </a:solidFill>
                <a:latin typeface="Cambria" panose="02040503050406030204" pitchFamily="18" charset="0"/>
              </a:rPr>
              <a:t>Department Head &amp; Professor, Mechanical Engineering</a:t>
            </a:r>
            <a:endParaRPr lang="en-US" altLang="en-US" sz="2400" dirty="0">
              <a:solidFill>
                <a:srgbClr val="652D03"/>
              </a:solidFill>
              <a:latin typeface="Cambria" panose="02040503050406030204" pitchFamily="18" charset="0"/>
            </a:endParaRPr>
          </a:p>
        </p:txBody>
      </p:sp>
    </p:spTree>
    <p:extLst>
      <p:ext uri="{BB962C8B-B14F-4D97-AF65-F5344CB8AC3E}">
        <p14:creationId xmlns:p14="http://schemas.microsoft.com/office/powerpoint/2010/main" val="3883599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956" y="2560320"/>
            <a:ext cx="2992582" cy="906087"/>
          </a:xfrm>
          <a:prstGeom prst="rect">
            <a:avLst/>
          </a:prstGeom>
          <a:noFill/>
        </p:spPr>
        <p:txBody>
          <a:bodyPr wrap="square" rtlCol="0">
            <a:spAutoFit/>
          </a:bodyPr>
          <a:lstStyle/>
          <a:p>
            <a:endParaRPr lang="en-US" dirty="0"/>
          </a:p>
        </p:txBody>
      </p:sp>
      <p:sp>
        <p:nvSpPr>
          <p:cNvPr id="12" name="Rectangle 11"/>
          <p:cNvSpPr/>
          <p:nvPr/>
        </p:nvSpPr>
        <p:spPr>
          <a:xfrm>
            <a:off x="7767916" y="1870131"/>
            <a:ext cx="4075946" cy="1380378"/>
          </a:xfrm>
          <a:prstGeom prst="rect">
            <a:avLst/>
          </a:prstGeom>
        </p:spPr>
        <p:txBody>
          <a:bodyPr wrap="square">
            <a:spAutoFit/>
          </a:bodyPr>
          <a:lstStyle/>
          <a:p>
            <a:pPr marL="342900" lvl="0" indent="-342900" defTabSz="1422400">
              <a:lnSpc>
                <a:spcPct val="90000"/>
              </a:lnSpc>
              <a:spcAft>
                <a:spcPct val="35000"/>
              </a:spcAft>
              <a:buFont typeface="Wingdings" panose="05000000000000000000" pitchFamily="2" charset="2"/>
              <a:buChar char="§"/>
              <a:defRPr/>
            </a:pPr>
            <a:r>
              <a:rPr lang="en-US" dirty="0">
                <a:solidFill>
                  <a:srgbClr val="002060"/>
                </a:solidFill>
                <a:latin typeface="Cambria" panose="02040503050406030204" pitchFamily="18" charset="0"/>
                <a:cs typeface="Calibri" panose="020F0502020204030204" pitchFamily="34" charset="0"/>
              </a:rPr>
              <a:t>Multidisciplinary team projects</a:t>
            </a:r>
          </a:p>
          <a:p>
            <a:pPr marL="342900" lvl="0" indent="-342900" defTabSz="1422400">
              <a:lnSpc>
                <a:spcPct val="90000"/>
              </a:lnSpc>
              <a:spcAft>
                <a:spcPct val="35000"/>
              </a:spcAft>
              <a:buFont typeface="Wingdings" panose="05000000000000000000" pitchFamily="2" charset="2"/>
              <a:buChar char="§"/>
              <a:defRPr/>
            </a:pPr>
            <a:r>
              <a:rPr lang="en-US" dirty="0">
                <a:solidFill>
                  <a:srgbClr val="002060"/>
                </a:solidFill>
                <a:latin typeface="Cambria" panose="02040503050406030204" pitchFamily="18" charset="0"/>
                <a:cs typeface="Calibri" panose="020F0502020204030204" pitchFamily="34" charset="0"/>
              </a:rPr>
              <a:t>Required all 4 semesters</a:t>
            </a:r>
          </a:p>
          <a:p>
            <a:pPr marL="342900" lvl="0" indent="-342900" defTabSz="1422400">
              <a:lnSpc>
                <a:spcPct val="90000"/>
              </a:lnSpc>
              <a:spcAft>
                <a:spcPct val="35000"/>
              </a:spcAft>
              <a:buFont typeface="Wingdings" panose="05000000000000000000" pitchFamily="2" charset="2"/>
              <a:buChar char="§"/>
              <a:defRPr/>
            </a:pPr>
            <a:r>
              <a:rPr lang="en-US" dirty="0">
                <a:solidFill>
                  <a:srgbClr val="002060"/>
                </a:solidFill>
                <a:latin typeface="Cambria" panose="02040503050406030204" pitchFamily="18" charset="0"/>
                <a:cs typeface="Calibri" panose="020F0502020204030204" pitchFamily="34" charset="0"/>
              </a:rPr>
              <a:t>Teams of 2 – 20 students</a:t>
            </a:r>
          </a:p>
          <a:p>
            <a:pPr marL="342900" lvl="0" indent="-342900" defTabSz="1422400">
              <a:lnSpc>
                <a:spcPct val="90000"/>
              </a:lnSpc>
              <a:spcAft>
                <a:spcPct val="35000"/>
              </a:spcAft>
              <a:buFont typeface="Wingdings" panose="05000000000000000000" pitchFamily="2" charset="2"/>
              <a:buChar char="§"/>
              <a:defRPr/>
            </a:pPr>
            <a:r>
              <a:rPr lang="en-US" dirty="0">
                <a:solidFill>
                  <a:srgbClr val="002060"/>
                </a:solidFill>
                <a:latin typeface="Cambria" panose="02040503050406030204" pitchFamily="18" charset="0"/>
                <a:cs typeface="Calibri" panose="020F0502020204030204" pitchFamily="34" charset="0"/>
              </a:rPr>
              <a:t>About 150 Jr/</a:t>
            </a:r>
            <a:r>
              <a:rPr lang="en-US" dirty="0" err="1">
                <a:solidFill>
                  <a:srgbClr val="002060"/>
                </a:solidFill>
                <a:latin typeface="Cambria" panose="02040503050406030204" pitchFamily="18" charset="0"/>
                <a:cs typeface="Calibri" panose="020F0502020204030204" pitchFamily="34" charset="0"/>
              </a:rPr>
              <a:t>Sr</a:t>
            </a:r>
            <a:r>
              <a:rPr lang="en-US" dirty="0">
                <a:solidFill>
                  <a:srgbClr val="002060"/>
                </a:solidFill>
                <a:latin typeface="Cambria" panose="02040503050406030204" pitchFamily="18" charset="0"/>
                <a:cs typeface="Calibri" panose="020F0502020204030204" pitchFamily="34" charset="0"/>
              </a:rPr>
              <a:t> Clinics currently</a:t>
            </a:r>
          </a:p>
        </p:txBody>
      </p:sp>
      <p:pic>
        <p:nvPicPr>
          <p:cNvPr id="1026" name="Picture 2" descr="https://engineering.rowan.edu/_images/chemical/news/clinic-showcase/showca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710" y="3532730"/>
            <a:ext cx="4516594" cy="30120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61051" y="989204"/>
            <a:ext cx="9762845" cy="480131"/>
          </a:xfrm>
          <a:prstGeom prst="rect">
            <a:avLst/>
          </a:prstGeom>
        </p:spPr>
        <p:txBody>
          <a:bodyPr wrap="square">
            <a:spAutoFit/>
          </a:bodyPr>
          <a:lstStyle/>
          <a:p>
            <a:pPr lvl="0" algn="ctr" defTabSz="1422400">
              <a:lnSpc>
                <a:spcPct val="90000"/>
              </a:lnSpc>
              <a:spcAft>
                <a:spcPct val="35000"/>
              </a:spcAft>
              <a:defRPr/>
            </a:pPr>
            <a:r>
              <a:rPr lang="en-US" sz="2800" b="1" dirty="0">
                <a:solidFill>
                  <a:srgbClr val="964305">
                    <a:lumMod val="50000"/>
                  </a:srgbClr>
                </a:solidFill>
                <a:latin typeface="Cambria" panose="02040503050406030204" pitchFamily="18" charset="0"/>
                <a:cs typeface="Calibri" panose="020F0502020204030204" pitchFamily="34" charset="0"/>
              </a:rPr>
              <a:t>Jr/</a:t>
            </a:r>
            <a:r>
              <a:rPr lang="en-US" sz="2800" b="1" dirty="0" err="1">
                <a:solidFill>
                  <a:srgbClr val="964305">
                    <a:lumMod val="50000"/>
                  </a:srgbClr>
                </a:solidFill>
                <a:latin typeface="Cambria" panose="02040503050406030204" pitchFamily="18" charset="0"/>
                <a:cs typeface="Calibri" panose="020F0502020204030204" pitchFamily="34" charset="0"/>
              </a:rPr>
              <a:t>Sr</a:t>
            </a:r>
            <a:r>
              <a:rPr lang="en-US" sz="2800" b="1" dirty="0">
                <a:solidFill>
                  <a:srgbClr val="964305">
                    <a:lumMod val="50000"/>
                  </a:srgbClr>
                </a:solidFill>
                <a:latin typeface="Cambria" panose="02040503050406030204" pitchFamily="18" charset="0"/>
                <a:cs typeface="Calibri" panose="020F0502020204030204" pitchFamily="34" charset="0"/>
              </a:rPr>
              <a:t> Clinics – Defining Feature of Rowan Engineering</a:t>
            </a:r>
          </a:p>
        </p:txBody>
      </p:sp>
      <p:pic>
        <p:nvPicPr>
          <p:cNvPr id="3" name="Picture 2" descr="https://engineering.rowan.edu/programs/mechanical/clinics/images/ME_Clinic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40" y="1690969"/>
            <a:ext cx="7365505" cy="485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420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956" y="2560320"/>
            <a:ext cx="2992582" cy="906087"/>
          </a:xfrm>
          <a:prstGeom prst="rect">
            <a:avLst/>
          </a:prstGeom>
          <a:noFill/>
        </p:spPr>
        <p:txBody>
          <a:bodyPr wrap="square" rtlCol="0">
            <a:spAutoFit/>
          </a:bodyPr>
          <a:lstStyle/>
          <a:p>
            <a:endParaRPr lang="en-US" dirty="0"/>
          </a:p>
        </p:txBody>
      </p:sp>
      <p:sp>
        <p:nvSpPr>
          <p:cNvPr id="4" name="Rectangle 3"/>
          <p:cNvSpPr/>
          <p:nvPr/>
        </p:nvSpPr>
        <p:spPr>
          <a:xfrm>
            <a:off x="1187421" y="1849356"/>
            <a:ext cx="4540785" cy="1421928"/>
          </a:xfrm>
          <a:prstGeom prst="rect">
            <a:avLst/>
          </a:prstGeom>
        </p:spPr>
        <p:txBody>
          <a:bodyPr wrap="square">
            <a:spAutoFit/>
          </a:bodyPr>
          <a:lstStyle/>
          <a:p>
            <a:pPr lvl="0" algn="ctr" defTabSz="1422400">
              <a:lnSpc>
                <a:spcPct val="90000"/>
              </a:lnSpc>
              <a:spcAft>
                <a:spcPct val="35000"/>
              </a:spcAft>
              <a:defRPr/>
            </a:pPr>
            <a:r>
              <a:rPr lang="en-US" sz="2400" b="1" dirty="0">
                <a:solidFill>
                  <a:srgbClr val="964305">
                    <a:lumMod val="50000"/>
                  </a:srgbClr>
                </a:solidFill>
                <a:latin typeface="Cambria" panose="02040503050406030204" pitchFamily="18" charset="0"/>
                <a:cs typeface="Calibri" panose="020F0502020204030204" pitchFamily="34" charset="0"/>
              </a:rPr>
              <a:t>Program Educational Objectives for Associate and Baccalaureate Degree Programs</a:t>
            </a:r>
          </a:p>
        </p:txBody>
      </p:sp>
      <p:pic>
        <p:nvPicPr>
          <p:cNvPr id="5" name="Picture 4"/>
          <p:cNvPicPr>
            <a:picLocks noChangeAspect="1"/>
          </p:cNvPicPr>
          <p:nvPr/>
        </p:nvPicPr>
        <p:blipFill>
          <a:blip r:embed="rId3"/>
          <a:stretch>
            <a:fillRect/>
          </a:stretch>
        </p:blipFill>
        <p:spPr>
          <a:xfrm>
            <a:off x="5728206" y="224588"/>
            <a:ext cx="6463794" cy="6662968"/>
          </a:xfrm>
          <a:prstGeom prst="rect">
            <a:avLst/>
          </a:prstGeom>
        </p:spPr>
      </p:pic>
    </p:spTree>
    <p:extLst>
      <p:ext uri="{BB962C8B-B14F-4D97-AF65-F5344CB8AC3E}">
        <p14:creationId xmlns:p14="http://schemas.microsoft.com/office/powerpoint/2010/main" val="1571451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956" y="2560320"/>
            <a:ext cx="2992582" cy="906087"/>
          </a:xfrm>
          <a:prstGeom prst="rect">
            <a:avLst/>
          </a:prstGeom>
          <a:noFill/>
        </p:spPr>
        <p:txBody>
          <a:bodyPr wrap="square" rtlCol="0">
            <a:spAutoFit/>
          </a:bodyPr>
          <a:lstStyle/>
          <a:p>
            <a:endParaRPr lang="en-US" dirty="0"/>
          </a:p>
        </p:txBody>
      </p:sp>
      <p:sp>
        <p:nvSpPr>
          <p:cNvPr id="4" name="Rectangle 3"/>
          <p:cNvSpPr/>
          <p:nvPr/>
        </p:nvSpPr>
        <p:spPr>
          <a:xfrm>
            <a:off x="-81276" y="2083844"/>
            <a:ext cx="4553523" cy="1089529"/>
          </a:xfrm>
          <a:prstGeom prst="rect">
            <a:avLst/>
          </a:prstGeom>
        </p:spPr>
        <p:txBody>
          <a:bodyPr wrap="square">
            <a:spAutoFit/>
          </a:bodyPr>
          <a:lstStyle/>
          <a:p>
            <a:pPr lvl="0" algn="ctr" defTabSz="1422400">
              <a:lnSpc>
                <a:spcPct val="90000"/>
              </a:lnSpc>
              <a:spcAft>
                <a:spcPct val="35000"/>
              </a:spcAft>
              <a:defRPr/>
            </a:pPr>
            <a:r>
              <a:rPr lang="en-US" sz="2400" b="1" dirty="0">
                <a:solidFill>
                  <a:srgbClr val="964305">
                    <a:lumMod val="50000"/>
                  </a:srgbClr>
                </a:solidFill>
                <a:latin typeface="Cambria" panose="02040503050406030204" pitchFamily="18" charset="0"/>
                <a:cs typeface="Calibri" panose="020F0502020204030204" pitchFamily="34" charset="0"/>
              </a:rPr>
              <a:t>Student Outcomes for Associate and Baccalaureate Degree Programs</a:t>
            </a:r>
          </a:p>
        </p:txBody>
      </p:sp>
      <p:pic>
        <p:nvPicPr>
          <p:cNvPr id="3" name="Picture 2"/>
          <p:cNvPicPr>
            <a:picLocks noChangeAspect="1"/>
          </p:cNvPicPr>
          <p:nvPr/>
        </p:nvPicPr>
        <p:blipFill>
          <a:blip r:embed="rId3"/>
          <a:stretch>
            <a:fillRect/>
          </a:stretch>
        </p:blipFill>
        <p:spPr>
          <a:xfrm>
            <a:off x="4202545" y="693607"/>
            <a:ext cx="7838783" cy="5894429"/>
          </a:xfrm>
          <a:prstGeom prst="rect">
            <a:avLst/>
          </a:prstGeom>
        </p:spPr>
      </p:pic>
    </p:spTree>
    <p:extLst>
      <p:ext uri="{BB962C8B-B14F-4D97-AF65-F5344CB8AC3E}">
        <p14:creationId xmlns:p14="http://schemas.microsoft.com/office/powerpoint/2010/main" val="50000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4"/>
          <p:cNvSpPr/>
          <p:nvPr/>
        </p:nvSpPr>
        <p:spPr bwMode="auto">
          <a:xfrm>
            <a:off x="7566436" y="1132010"/>
            <a:ext cx="4584298" cy="5725990"/>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150000"/>
              </a:lnSpc>
              <a:spcAft>
                <a:spcPct val="35000"/>
              </a:spcAft>
              <a:defRPr/>
            </a:pPr>
            <a:r>
              <a:rPr lang="en-US" sz="2400" b="1" dirty="0">
                <a:solidFill>
                  <a:schemeClr val="accent5">
                    <a:lumMod val="50000"/>
                  </a:schemeClr>
                </a:solidFill>
                <a:latin typeface="Cambria" panose="02040503050406030204" pitchFamily="18" charset="0"/>
                <a:cs typeface="Calibri" panose="020F0502020204030204" pitchFamily="34" charset="0"/>
              </a:rPr>
              <a:t>“</a:t>
            </a:r>
            <a:r>
              <a:rPr lang="en-US" sz="2800" b="1" i="1" dirty="0">
                <a:solidFill>
                  <a:srgbClr val="002060"/>
                </a:solidFill>
                <a:latin typeface="Cambria" panose="02040503050406030204" pitchFamily="18" charset="0"/>
                <a:cs typeface="Calibri" panose="020F0502020204030204" pitchFamily="34" charset="0"/>
              </a:rPr>
              <a:t>Mechanical Engineering at Rowan University is a Selective and Rigorous Program, Based on Minds-on Hands-on Approach, that Produces Great Engineers”</a:t>
            </a:r>
            <a:endParaRPr lang="en-US" sz="2400" b="1" dirty="0">
              <a:solidFill>
                <a:schemeClr val="accent5">
                  <a:lumMod val="50000"/>
                </a:schemeClr>
              </a:solidFill>
              <a:latin typeface="Cambria" panose="02040503050406030204" pitchFamily="18"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8177259" y="183288"/>
            <a:ext cx="4023709" cy="736523"/>
          </a:xfrm>
          <a:prstGeom prst="rect">
            <a:avLst/>
          </a:prstGeom>
        </p:spPr>
      </p:pic>
      <p:pic>
        <p:nvPicPr>
          <p:cNvPr id="5" name="Picture 4"/>
          <p:cNvPicPr>
            <a:picLocks noChangeAspect="1"/>
          </p:cNvPicPr>
          <p:nvPr/>
        </p:nvPicPr>
        <p:blipFill rotWithShape="1">
          <a:blip r:embed="rId4"/>
          <a:srcRect l="39047" t="20612" r="31667" b="29987"/>
          <a:stretch/>
        </p:blipFill>
        <p:spPr>
          <a:xfrm>
            <a:off x="0" y="1014058"/>
            <a:ext cx="7566436" cy="5843942"/>
          </a:xfrm>
          <a:prstGeom prst="rect">
            <a:avLst/>
          </a:prstGeom>
        </p:spPr>
      </p:pic>
    </p:spTree>
    <p:extLst>
      <p:ext uri="{BB962C8B-B14F-4D97-AF65-F5344CB8AC3E}">
        <p14:creationId xmlns:p14="http://schemas.microsoft.com/office/powerpoint/2010/main" val="205916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48236962"/>
              </p:ext>
            </p:extLst>
          </p:nvPr>
        </p:nvGraphicFramePr>
        <p:xfrm>
          <a:off x="682824" y="1157969"/>
          <a:ext cx="6503324" cy="2301240"/>
        </p:xfrm>
        <a:graphic>
          <a:graphicData uri="http://schemas.openxmlformats.org/drawingml/2006/table">
            <a:tbl>
              <a:tblPr firstRow="1" bandRow="1">
                <a:tableStyleId>{5C22544A-7EE6-4342-B048-85BDC9FD1C3A}</a:tableStyleId>
              </a:tblPr>
              <a:tblGrid>
                <a:gridCol w="1470228">
                  <a:extLst>
                    <a:ext uri="{9D8B030D-6E8A-4147-A177-3AD203B41FA5}">
                      <a16:colId xmlns:a16="http://schemas.microsoft.com/office/drawing/2014/main" val="3232309192"/>
                    </a:ext>
                  </a:extLst>
                </a:gridCol>
                <a:gridCol w="1447556">
                  <a:extLst>
                    <a:ext uri="{9D8B030D-6E8A-4147-A177-3AD203B41FA5}">
                      <a16:colId xmlns:a16="http://schemas.microsoft.com/office/drawing/2014/main" val="1884096621"/>
                    </a:ext>
                  </a:extLst>
                </a:gridCol>
                <a:gridCol w="1792770">
                  <a:extLst>
                    <a:ext uri="{9D8B030D-6E8A-4147-A177-3AD203B41FA5}">
                      <a16:colId xmlns:a16="http://schemas.microsoft.com/office/drawing/2014/main" val="2330647294"/>
                    </a:ext>
                  </a:extLst>
                </a:gridCol>
                <a:gridCol w="1792770">
                  <a:extLst>
                    <a:ext uri="{9D8B030D-6E8A-4147-A177-3AD203B41FA5}">
                      <a16:colId xmlns:a16="http://schemas.microsoft.com/office/drawing/2014/main" val="3876857627"/>
                    </a:ext>
                  </a:extLst>
                </a:gridCol>
              </a:tblGrid>
              <a:tr h="434804">
                <a:tc>
                  <a:txBody>
                    <a:bodyPr/>
                    <a:lstStyle/>
                    <a:p>
                      <a:r>
                        <a:rPr lang="en-US" dirty="0"/>
                        <a:t>Undergrad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Fall 2012</a:t>
                      </a:r>
                    </a:p>
                    <a:p>
                      <a:pPr algn="ctr"/>
                      <a:endParaRPr lang="en-US" dirty="0"/>
                    </a:p>
                  </a:txBody>
                  <a:tcPr/>
                </a:tc>
                <a:tc>
                  <a:txBody>
                    <a:bodyPr/>
                    <a:lstStyle/>
                    <a:p>
                      <a:pPr algn="ctr"/>
                      <a:r>
                        <a:rPr lang="en-US" dirty="0"/>
                        <a:t>Fall 2018</a:t>
                      </a:r>
                    </a:p>
                  </a:txBody>
                  <a:tcPr/>
                </a:tc>
                <a:tc>
                  <a:txBody>
                    <a:bodyPr/>
                    <a:lstStyle/>
                    <a:p>
                      <a:pPr algn="ctr"/>
                      <a:r>
                        <a:rPr lang="en-US" dirty="0"/>
                        <a:t>Fall 2019</a:t>
                      </a:r>
                    </a:p>
                  </a:txBody>
                  <a:tcPr/>
                </a:tc>
                <a:extLst>
                  <a:ext uri="{0D108BD9-81ED-4DB2-BD59-A6C34878D82A}">
                    <a16:rowId xmlns:a16="http://schemas.microsoft.com/office/drawing/2014/main" val="639715394"/>
                  </a:ext>
                </a:extLst>
              </a:tr>
              <a:tr h="370840">
                <a:tc>
                  <a:txBody>
                    <a:bodyPr/>
                    <a:lstStyle/>
                    <a:p>
                      <a:r>
                        <a:rPr lang="en-US" dirty="0"/>
                        <a:t>Enrollment</a:t>
                      </a:r>
                    </a:p>
                  </a:txBody>
                  <a:tcPr/>
                </a:tc>
                <a:tc>
                  <a:txBody>
                    <a:bodyPr/>
                    <a:lstStyle/>
                    <a:p>
                      <a:pPr algn="ctr"/>
                      <a:r>
                        <a:rPr lang="en-US" dirty="0"/>
                        <a:t>191</a:t>
                      </a:r>
                    </a:p>
                  </a:txBody>
                  <a:tcPr/>
                </a:tc>
                <a:tc>
                  <a:txBody>
                    <a:bodyPr/>
                    <a:lstStyle/>
                    <a:p>
                      <a:pPr algn="ctr"/>
                      <a:r>
                        <a:rPr lang="en-US" dirty="0"/>
                        <a:t>375</a:t>
                      </a:r>
                    </a:p>
                  </a:txBody>
                  <a:tcPr/>
                </a:tc>
                <a:tc>
                  <a:txBody>
                    <a:bodyPr/>
                    <a:lstStyle/>
                    <a:p>
                      <a:pPr algn="ctr"/>
                      <a:r>
                        <a:rPr lang="en-US" dirty="0"/>
                        <a:t>402</a:t>
                      </a:r>
                    </a:p>
                  </a:txBody>
                  <a:tcPr/>
                </a:tc>
                <a:extLst>
                  <a:ext uri="{0D108BD9-81ED-4DB2-BD59-A6C34878D82A}">
                    <a16:rowId xmlns:a16="http://schemas.microsoft.com/office/drawing/2014/main" val="3555570768"/>
                  </a:ext>
                </a:extLst>
              </a:tr>
              <a:tr h="370840">
                <a:tc>
                  <a:txBody>
                    <a:bodyPr/>
                    <a:lstStyle/>
                    <a:p>
                      <a:r>
                        <a:rPr lang="en-US" dirty="0"/>
                        <a:t>Faculty -</a:t>
                      </a:r>
                      <a:r>
                        <a:rPr lang="en-US" baseline="0" dirty="0"/>
                        <a:t> </a:t>
                      </a:r>
                      <a:r>
                        <a:rPr lang="en-US" dirty="0"/>
                        <a:t>FT</a:t>
                      </a:r>
                    </a:p>
                  </a:txBody>
                  <a:tcPr/>
                </a:tc>
                <a:tc>
                  <a:txBody>
                    <a:bodyPr/>
                    <a:lstStyle/>
                    <a:p>
                      <a:pPr algn="ctr"/>
                      <a:r>
                        <a:rPr lang="en-US" dirty="0"/>
                        <a:t>8</a:t>
                      </a:r>
                    </a:p>
                  </a:txBody>
                  <a:tcPr/>
                </a:tc>
                <a:tc>
                  <a:txBody>
                    <a:bodyPr/>
                    <a:lstStyle/>
                    <a:p>
                      <a:pPr algn="ctr"/>
                      <a:r>
                        <a:rPr lang="en-US" dirty="0"/>
                        <a:t>13</a:t>
                      </a:r>
                    </a:p>
                  </a:txBody>
                  <a:tcPr/>
                </a:tc>
                <a:tc>
                  <a:txBody>
                    <a:bodyPr/>
                    <a:lstStyle/>
                    <a:p>
                      <a:pPr algn="ctr"/>
                      <a:r>
                        <a:rPr lang="en-US" dirty="0"/>
                        <a:t>14</a:t>
                      </a:r>
                    </a:p>
                  </a:txBody>
                  <a:tcPr/>
                </a:tc>
                <a:extLst>
                  <a:ext uri="{0D108BD9-81ED-4DB2-BD59-A6C34878D82A}">
                    <a16:rowId xmlns:a16="http://schemas.microsoft.com/office/drawing/2014/main" val="842593164"/>
                  </a:ext>
                </a:extLst>
              </a:tr>
              <a:tr h="358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Faculty - 3/4</a:t>
                      </a:r>
                      <a:r>
                        <a:rPr kumimoji="0" lang="en-US" sz="1400" b="0" i="0" u="none" strike="noStrike" kern="1200" cap="none" spc="0" normalizeH="0" baseline="30000" noProof="0" dirty="0">
                          <a:ln>
                            <a:noFill/>
                          </a:ln>
                          <a:solidFill>
                            <a:prstClr val="black"/>
                          </a:solidFill>
                          <a:effectLst/>
                          <a:uLnTx/>
                          <a:uFillTx/>
                          <a:latin typeface="+mn-lt"/>
                          <a:ea typeface="+mn-ea"/>
                          <a:cs typeface="+mn-cs"/>
                        </a:rPr>
                        <a:t>th</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1</a:t>
                      </a:r>
                    </a:p>
                    <a:p>
                      <a:endParaRPr lang="en-US" sz="1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a:t>
                      </a:r>
                    </a:p>
                  </a:txBody>
                  <a:tcPr/>
                </a:tc>
                <a:extLst>
                  <a:ext uri="{0D108BD9-81ED-4DB2-BD59-A6C34878D82A}">
                    <a16:rowId xmlns:a16="http://schemas.microsoft.com/office/drawing/2014/main" val="216017304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Student/Faculty</a:t>
                      </a:r>
                    </a:p>
                  </a:txBody>
                  <a:tcPr/>
                </a:tc>
                <a:tc>
                  <a:txBody>
                    <a:bodyPr/>
                    <a:lstStyle/>
                    <a:p>
                      <a:pPr algn="ctr"/>
                      <a:r>
                        <a:rPr lang="en-US" sz="1800" dirty="0"/>
                        <a:t>21.2*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26.8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25.1</a:t>
                      </a:r>
                    </a:p>
                  </a:txBody>
                  <a:tcPr/>
                </a:tc>
                <a:extLst>
                  <a:ext uri="{0D108BD9-81ED-4DB2-BD59-A6C34878D82A}">
                    <a16:rowId xmlns:a16="http://schemas.microsoft.com/office/drawing/2014/main" val="176392595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99066704"/>
              </p:ext>
            </p:extLst>
          </p:nvPr>
        </p:nvGraphicFramePr>
        <p:xfrm>
          <a:off x="682824" y="5366984"/>
          <a:ext cx="6497782" cy="904240"/>
        </p:xfrm>
        <a:graphic>
          <a:graphicData uri="http://schemas.openxmlformats.org/drawingml/2006/table">
            <a:tbl>
              <a:tblPr firstRow="1" bandRow="1">
                <a:tableStyleId>{5C22544A-7EE6-4342-B048-85BDC9FD1C3A}</a:tableStyleId>
              </a:tblPr>
              <a:tblGrid>
                <a:gridCol w="4034444">
                  <a:extLst>
                    <a:ext uri="{9D8B030D-6E8A-4147-A177-3AD203B41FA5}">
                      <a16:colId xmlns:a16="http://schemas.microsoft.com/office/drawing/2014/main" val="3232309192"/>
                    </a:ext>
                  </a:extLst>
                </a:gridCol>
                <a:gridCol w="2463338">
                  <a:extLst>
                    <a:ext uri="{9D8B030D-6E8A-4147-A177-3AD203B41FA5}">
                      <a16:colId xmlns:a16="http://schemas.microsoft.com/office/drawing/2014/main" val="1884096621"/>
                    </a:ext>
                  </a:extLst>
                </a:gridCol>
              </a:tblGrid>
              <a:tr h="370840">
                <a:tc>
                  <a:txBody>
                    <a:bodyPr/>
                    <a:lstStyle/>
                    <a:p>
                      <a:r>
                        <a:rPr lang="en-US" sz="1800" dirty="0">
                          <a:latin typeface="+mn-lt"/>
                          <a:sym typeface="Wingdings" panose="05000000000000000000" pitchFamily="2" charset="2"/>
                        </a:rPr>
                        <a:t>Graduation rate </a:t>
                      </a:r>
                    </a:p>
                    <a:p>
                      <a:r>
                        <a:rPr lang="en-US" sz="1100" dirty="0">
                          <a:latin typeface="+mn-lt"/>
                          <a:sym typeface="Wingdings" panose="05000000000000000000" pitchFamily="2" charset="2"/>
                        </a:rPr>
                        <a:t>(4 year rate)</a:t>
                      </a:r>
                      <a:endParaRPr lang="en-US" sz="1100" dirty="0">
                        <a:latin typeface="+mn-lt"/>
                      </a:endParaRPr>
                    </a:p>
                  </a:txBody>
                  <a:tcPr/>
                </a:tc>
                <a:tc>
                  <a:txBody>
                    <a:bodyPr/>
                    <a:lstStyle/>
                    <a:p>
                      <a:pPr algn="ctr"/>
                      <a:r>
                        <a:rPr lang="en-US" sz="1800" dirty="0">
                          <a:latin typeface="+mn-lt"/>
                        </a:rPr>
                        <a:t>85%  -  86%</a:t>
                      </a:r>
                    </a:p>
                  </a:txBody>
                  <a:tcPr/>
                </a:tc>
                <a:extLst>
                  <a:ext uri="{0D108BD9-81ED-4DB2-BD59-A6C34878D82A}">
                    <a16:rowId xmlns:a16="http://schemas.microsoft.com/office/drawing/2014/main" val="3555570768"/>
                  </a:ext>
                </a:extLst>
              </a:tr>
              <a:tr h="370840">
                <a:tc>
                  <a:txBody>
                    <a:bodyPr/>
                    <a:lstStyle/>
                    <a:p>
                      <a:r>
                        <a:rPr lang="en-US" sz="1800" dirty="0">
                          <a:latin typeface="+mn-lt"/>
                          <a:sym typeface="Wingdings" panose="05000000000000000000" pitchFamily="2" charset="2"/>
                        </a:rPr>
                        <a:t>Retention rate </a:t>
                      </a:r>
                      <a:endParaRPr lang="en-US" sz="1800" dirty="0">
                        <a:latin typeface="+mn-lt"/>
                      </a:endParaRPr>
                    </a:p>
                  </a:txBody>
                  <a:tcPr/>
                </a:tc>
                <a:tc>
                  <a:txBody>
                    <a:bodyPr/>
                    <a:lstStyle/>
                    <a:p>
                      <a:pPr algn="ctr"/>
                      <a:r>
                        <a:rPr lang="en-US" sz="1800" dirty="0">
                          <a:latin typeface="+mn-lt"/>
                        </a:rPr>
                        <a:t>88%  -  93%</a:t>
                      </a:r>
                    </a:p>
                  </a:txBody>
                  <a:tcPr/>
                </a:tc>
                <a:extLst>
                  <a:ext uri="{0D108BD9-81ED-4DB2-BD59-A6C34878D82A}">
                    <a16:rowId xmlns:a16="http://schemas.microsoft.com/office/drawing/2014/main" val="842593164"/>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089386906"/>
              </p:ext>
            </p:extLst>
          </p:nvPr>
        </p:nvGraphicFramePr>
        <p:xfrm>
          <a:off x="682824" y="3730529"/>
          <a:ext cx="6497782" cy="1463040"/>
        </p:xfrm>
        <a:graphic>
          <a:graphicData uri="http://schemas.openxmlformats.org/drawingml/2006/table">
            <a:tbl>
              <a:tblPr firstRow="1" bandRow="1">
                <a:tableStyleId>{5C22544A-7EE6-4342-B048-85BDC9FD1C3A}</a:tableStyleId>
              </a:tblPr>
              <a:tblGrid>
                <a:gridCol w="4042756">
                  <a:extLst>
                    <a:ext uri="{9D8B030D-6E8A-4147-A177-3AD203B41FA5}">
                      <a16:colId xmlns:a16="http://schemas.microsoft.com/office/drawing/2014/main" val="2394206540"/>
                    </a:ext>
                  </a:extLst>
                </a:gridCol>
                <a:gridCol w="2455026">
                  <a:extLst>
                    <a:ext uri="{9D8B030D-6E8A-4147-A177-3AD203B41FA5}">
                      <a16:colId xmlns:a16="http://schemas.microsoft.com/office/drawing/2014/main" val="1752701530"/>
                    </a:ext>
                  </a:extLst>
                </a:gridCol>
              </a:tblGrid>
              <a:tr h="276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sym typeface="Wingdings" panose="05000000000000000000" pitchFamily="2" charset="2"/>
                        </a:rPr>
                        <a:t>Incoming student</a:t>
                      </a:r>
                      <a:r>
                        <a:rPr lang="en-US" sz="1800" baseline="0" dirty="0">
                          <a:latin typeface="+mn-lt"/>
                          <a:sym typeface="Wingdings" panose="05000000000000000000" pitchFamily="2" charset="2"/>
                        </a:rPr>
                        <a:t> </a:t>
                      </a:r>
                      <a:r>
                        <a:rPr lang="en-US" sz="1800" dirty="0">
                          <a:latin typeface="+mn-lt"/>
                          <a:sym typeface="Wingdings" panose="05000000000000000000" pitchFamily="2" charset="2"/>
                        </a:rPr>
                        <a:t>average SAT </a:t>
                      </a:r>
                      <a:r>
                        <a:rPr kumimoji="0" lang="en-US" sz="18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a:t>
                      </a:r>
                      <a:endParaRPr lang="en-US" sz="1800" dirty="0">
                        <a:latin typeface="+mn-lt"/>
                      </a:endParaRPr>
                    </a:p>
                  </a:txBody>
                  <a:tcPr/>
                </a:tc>
                <a:tc>
                  <a:txBody>
                    <a:bodyPr/>
                    <a:lstStyle/>
                    <a:p>
                      <a:pPr algn="ctr"/>
                      <a:r>
                        <a:rPr lang="en-US" sz="1800" dirty="0">
                          <a:latin typeface="+mn-lt"/>
                        </a:rPr>
                        <a:t>1340</a:t>
                      </a:r>
                    </a:p>
                  </a:txBody>
                  <a:tcPr/>
                </a:tc>
                <a:extLst>
                  <a:ext uri="{0D108BD9-81ED-4DB2-BD59-A6C34878D82A}">
                    <a16:rowId xmlns:a16="http://schemas.microsoft.com/office/drawing/2014/main" val="594653400"/>
                  </a:ext>
                </a:extLst>
              </a:tr>
              <a:tr h="276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sym typeface="Wingdings" panose="05000000000000000000" pitchFamily="2" charset="2"/>
                        </a:rPr>
                        <a:t>Average GPA (weighted)</a:t>
                      </a:r>
                      <a:endParaRPr lang="en-US" sz="1800" dirty="0">
                        <a:latin typeface="+mn-lt"/>
                      </a:endParaRPr>
                    </a:p>
                  </a:txBody>
                  <a:tcPr/>
                </a:tc>
                <a:tc>
                  <a:txBody>
                    <a:bodyPr/>
                    <a:lstStyle/>
                    <a:p>
                      <a:pPr algn="ctr"/>
                      <a:r>
                        <a:rPr lang="en-US" sz="1800" dirty="0">
                          <a:latin typeface="+mn-lt"/>
                        </a:rPr>
                        <a:t>3.85</a:t>
                      </a:r>
                    </a:p>
                  </a:txBody>
                  <a:tcPr/>
                </a:tc>
                <a:extLst>
                  <a:ext uri="{0D108BD9-81ED-4DB2-BD59-A6C34878D82A}">
                    <a16:rowId xmlns:a16="http://schemas.microsoft.com/office/drawing/2014/main" val="3259402899"/>
                  </a:ext>
                </a:extLst>
              </a:tr>
              <a:tr h="276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sym typeface="Wingdings" panose="05000000000000000000" pitchFamily="2" charset="2"/>
                        </a:rPr>
                        <a:t>Graduate placement rate</a:t>
                      </a:r>
                      <a:endParaRPr lang="en-US" sz="1200" dirty="0">
                        <a:solidFill>
                          <a:schemeClr val="tx1"/>
                        </a:solidFill>
                        <a:latin typeface="+mn-lt"/>
                        <a:sym typeface="Wingdings" panose="05000000000000000000" pitchFamily="2" charset="2"/>
                      </a:endParaRPr>
                    </a:p>
                  </a:txBody>
                  <a:tcPr/>
                </a:tc>
                <a:tc>
                  <a:txBody>
                    <a:bodyPr/>
                    <a:lstStyle/>
                    <a:p>
                      <a:pPr algn="ctr"/>
                      <a:r>
                        <a:rPr lang="en-US" sz="1800" dirty="0">
                          <a:latin typeface="+mn-lt"/>
                        </a:rPr>
                        <a:t>97-100%</a:t>
                      </a:r>
                    </a:p>
                  </a:txBody>
                  <a:tcPr/>
                </a:tc>
                <a:extLst>
                  <a:ext uri="{0D108BD9-81ED-4DB2-BD59-A6C34878D82A}">
                    <a16:rowId xmlns:a16="http://schemas.microsoft.com/office/drawing/2014/main" val="527519086"/>
                  </a:ext>
                </a:extLst>
              </a:tr>
              <a:tr h="276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sym typeface="Wingdings" panose="05000000000000000000" pitchFamily="2" charset="2"/>
                        </a:rPr>
                        <a:t>Average starting salary</a:t>
                      </a:r>
                      <a:endParaRPr lang="en-US" sz="1800" dirty="0">
                        <a:latin typeface="+mn-lt"/>
                      </a:endParaRPr>
                    </a:p>
                  </a:txBody>
                  <a:tcPr/>
                </a:tc>
                <a:tc>
                  <a:txBody>
                    <a:bodyPr/>
                    <a:lstStyle/>
                    <a:p>
                      <a:pPr algn="ctr"/>
                      <a:r>
                        <a:rPr lang="en-US" sz="1800" dirty="0">
                          <a:latin typeface="+mn-lt"/>
                        </a:rPr>
                        <a:t>$69,000</a:t>
                      </a:r>
                    </a:p>
                  </a:txBody>
                  <a:tcPr/>
                </a:tc>
                <a:extLst>
                  <a:ext uri="{0D108BD9-81ED-4DB2-BD59-A6C34878D82A}">
                    <a16:rowId xmlns:a16="http://schemas.microsoft.com/office/drawing/2014/main" val="3100844438"/>
                  </a:ext>
                </a:extLst>
              </a:tr>
            </a:tbl>
          </a:graphicData>
        </a:graphic>
      </p:graphicFrame>
      <p:sp>
        <p:nvSpPr>
          <p:cNvPr id="5" name="Rectangle 4"/>
          <p:cNvSpPr/>
          <p:nvPr/>
        </p:nvSpPr>
        <p:spPr>
          <a:xfrm>
            <a:off x="5288741" y="6316605"/>
            <a:ext cx="1891865" cy="276999"/>
          </a:xfrm>
          <a:prstGeom prst="rect">
            <a:avLst/>
          </a:prstGeom>
        </p:spPr>
        <p:txBody>
          <a:bodyPr wrap="none">
            <a:spAutoFit/>
          </a:bodyPr>
          <a:lstStyle/>
          <a:p>
            <a:r>
              <a:rPr lang="en-US" sz="1200" i="1" dirty="0">
                <a:sym typeface="Wingdings" panose="05000000000000000000" pitchFamily="2" charset="2"/>
              </a:rPr>
              <a:t>*FEC/SEC taught by ME</a:t>
            </a:r>
            <a:endParaRPr lang="en-US" sz="1200" i="1" dirty="0"/>
          </a:p>
        </p:txBody>
      </p:sp>
      <p:sp>
        <p:nvSpPr>
          <p:cNvPr id="11" name="TextBox 10"/>
          <p:cNvSpPr txBox="1"/>
          <p:nvPr/>
        </p:nvSpPr>
        <p:spPr>
          <a:xfrm>
            <a:off x="7435272" y="986673"/>
            <a:ext cx="4645891" cy="4955203"/>
          </a:xfrm>
          <a:prstGeom prst="rect">
            <a:avLst/>
          </a:prstGeom>
          <a:solidFill>
            <a:schemeClr val="bg1"/>
          </a:solidFill>
        </p:spPr>
        <p:txBody>
          <a:bodyPr wrap="square" rtlCol="0">
            <a:spAutoFit/>
          </a:bodyPr>
          <a:lstStyle/>
          <a:p>
            <a:pPr marL="342900" indent="-342900">
              <a:spcBef>
                <a:spcPts val="600"/>
              </a:spcBef>
              <a:buFont typeface="Wingdings" panose="05000000000000000000" pitchFamily="2" charset="2"/>
              <a:buChar char="§"/>
            </a:pPr>
            <a:r>
              <a:rPr lang="en-US" sz="2400" b="1" cap="small" dirty="0">
                <a:solidFill>
                  <a:srgbClr val="002060"/>
                </a:solidFill>
                <a:latin typeface="Calibri" panose="020F0502020204030204" pitchFamily="34" charset="0"/>
                <a:ea typeface="+mj-ea"/>
                <a:cs typeface="+mj-cs"/>
              </a:rPr>
              <a:t>Large Growth in Student Enrollment</a:t>
            </a:r>
          </a:p>
          <a:p>
            <a:pPr marL="342900" indent="-342900">
              <a:spcBef>
                <a:spcPts val="600"/>
              </a:spcBef>
              <a:buFont typeface="Wingdings" panose="05000000000000000000" pitchFamily="2" charset="2"/>
              <a:buChar char="§"/>
            </a:pPr>
            <a:r>
              <a:rPr lang="en-US" sz="2400" b="1" cap="small" dirty="0">
                <a:solidFill>
                  <a:srgbClr val="002060"/>
                </a:solidFill>
                <a:latin typeface="Calibri" panose="020F0502020204030204" pitchFamily="34" charset="0"/>
                <a:ea typeface="+mj-ea"/>
                <a:cs typeface="+mj-cs"/>
              </a:rPr>
              <a:t>Highly Competitive for Admission</a:t>
            </a:r>
          </a:p>
          <a:p>
            <a:pPr marL="342900" indent="-342900">
              <a:spcBef>
                <a:spcPts val="600"/>
              </a:spcBef>
              <a:buFont typeface="Wingdings" panose="05000000000000000000" pitchFamily="2" charset="2"/>
              <a:buChar char="§"/>
            </a:pPr>
            <a:r>
              <a:rPr lang="en-US" sz="2400" b="1" cap="small" dirty="0">
                <a:solidFill>
                  <a:srgbClr val="002060"/>
                </a:solidFill>
                <a:latin typeface="Calibri" panose="020F0502020204030204" pitchFamily="34" charset="0"/>
              </a:rPr>
              <a:t>Excellent Retention, Graduation, and Placement Rates</a:t>
            </a:r>
          </a:p>
          <a:p>
            <a:pPr marL="342900" indent="-342900">
              <a:spcBef>
                <a:spcPts val="600"/>
              </a:spcBef>
              <a:buFont typeface="Wingdings" panose="05000000000000000000" pitchFamily="2" charset="2"/>
              <a:buChar char="§"/>
            </a:pPr>
            <a:r>
              <a:rPr lang="en-US" sz="2400" b="1" cap="small" dirty="0">
                <a:solidFill>
                  <a:srgbClr val="002060"/>
                </a:solidFill>
                <a:latin typeface="Calibri" panose="020F0502020204030204" pitchFamily="34" charset="0"/>
              </a:rPr>
              <a:t>Class Size Limited to 40 Students</a:t>
            </a:r>
          </a:p>
          <a:p>
            <a:pPr marL="342900" indent="-342900">
              <a:spcBef>
                <a:spcPts val="600"/>
              </a:spcBef>
              <a:buFont typeface="Wingdings" panose="05000000000000000000" pitchFamily="2" charset="2"/>
              <a:buChar char="§"/>
            </a:pPr>
            <a:r>
              <a:rPr lang="en-US" sz="2400" b="1" cap="small" dirty="0">
                <a:solidFill>
                  <a:srgbClr val="002060"/>
                </a:solidFill>
                <a:latin typeface="Calibri" panose="020F0502020204030204" pitchFamily="34" charset="0"/>
              </a:rPr>
              <a:t>Increasing Research Funding and Graduate (MS/PhD) Students</a:t>
            </a:r>
          </a:p>
          <a:p>
            <a:endParaRPr lang="en-US" sz="2400" b="1" cap="small" dirty="0">
              <a:solidFill>
                <a:srgbClr val="4F271C"/>
              </a:solidFill>
              <a:latin typeface="Calibri" panose="020F0502020204030204" pitchFamily="34" charset="0"/>
              <a:ea typeface="+mj-ea"/>
              <a:cs typeface="+mj-cs"/>
            </a:endParaRPr>
          </a:p>
          <a:p>
            <a:r>
              <a:rPr lang="en-US" sz="2400" b="1" cap="small" dirty="0">
                <a:solidFill>
                  <a:srgbClr val="4F271C"/>
                </a:solidFill>
                <a:latin typeface="Calibri" panose="020F0502020204030204" pitchFamily="34" charset="0"/>
                <a:ea typeface="+mj-ea"/>
                <a:cs typeface="+mj-cs"/>
              </a:rPr>
              <a:t> </a:t>
            </a:r>
          </a:p>
          <a:p>
            <a:endParaRPr lang="en-US" sz="2800" b="1" i="1" cap="small" dirty="0">
              <a:solidFill>
                <a:srgbClr val="4F271C"/>
              </a:solidFill>
              <a:latin typeface="Calibri" panose="020F0502020204030204" pitchFamily="34" charset="0"/>
              <a:ea typeface="+mj-ea"/>
              <a:cs typeface="+mj-cs"/>
            </a:endParaRPr>
          </a:p>
          <a:p>
            <a:endParaRPr lang="en-US" sz="2800" b="1" i="1" dirty="0">
              <a:solidFill>
                <a:srgbClr val="652D03"/>
              </a:solidFill>
            </a:endParaRPr>
          </a:p>
        </p:txBody>
      </p:sp>
      <p:sp>
        <p:nvSpPr>
          <p:cNvPr id="6" name="Rectangle 5"/>
          <p:cNvSpPr/>
          <p:nvPr/>
        </p:nvSpPr>
        <p:spPr>
          <a:xfrm>
            <a:off x="2993103" y="634749"/>
            <a:ext cx="4314836" cy="523220"/>
          </a:xfrm>
          <a:prstGeom prst="rect">
            <a:avLst/>
          </a:prstGeom>
        </p:spPr>
        <p:txBody>
          <a:bodyPr wrap="none">
            <a:spAutoFit/>
          </a:bodyPr>
          <a:lstStyle/>
          <a:p>
            <a:pPr lvl="0" algn="r"/>
            <a:r>
              <a:rPr lang="en-US" sz="2800" b="1" cap="small" dirty="0">
                <a:solidFill>
                  <a:srgbClr val="4F271C"/>
                </a:solidFill>
                <a:latin typeface="Calibri" panose="020F0502020204030204" pitchFamily="34" charset="0"/>
              </a:rPr>
              <a:t>Department Facts &amp; Figures</a:t>
            </a:r>
          </a:p>
        </p:txBody>
      </p:sp>
    </p:spTree>
    <p:extLst>
      <p:ext uri="{BB962C8B-B14F-4D97-AF65-F5344CB8AC3E}">
        <p14:creationId xmlns:p14="http://schemas.microsoft.com/office/powerpoint/2010/main" val="1000566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956" y="2560320"/>
            <a:ext cx="2992582" cy="906087"/>
          </a:xfrm>
          <a:prstGeom prst="rect">
            <a:avLst/>
          </a:prstGeom>
          <a:noFill/>
        </p:spPr>
        <p:txBody>
          <a:bodyPr wrap="square" rtlCol="0">
            <a:spAutoFit/>
          </a:bodyPr>
          <a:lstStyle/>
          <a:p>
            <a:endParaRPr lang="en-US" dirty="0"/>
          </a:p>
        </p:txBody>
      </p:sp>
      <p:pic>
        <p:nvPicPr>
          <p:cNvPr id="5" name="Picture 4"/>
          <p:cNvPicPr>
            <a:picLocks noChangeAspect="1"/>
          </p:cNvPicPr>
          <p:nvPr/>
        </p:nvPicPr>
        <p:blipFill rotWithShape="1">
          <a:blip r:embed="rId3"/>
          <a:srcRect l="3140" t="42112" r="76991" b="10040"/>
          <a:stretch/>
        </p:blipFill>
        <p:spPr>
          <a:xfrm>
            <a:off x="0" y="1023142"/>
            <a:ext cx="4307282" cy="5834858"/>
          </a:xfrm>
          <a:prstGeom prst="rect">
            <a:avLst/>
          </a:prstGeom>
        </p:spPr>
      </p:pic>
      <p:sp>
        <p:nvSpPr>
          <p:cNvPr id="6" name="TextBox 5"/>
          <p:cNvSpPr txBox="1"/>
          <p:nvPr/>
        </p:nvSpPr>
        <p:spPr>
          <a:xfrm>
            <a:off x="4366469" y="2852551"/>
            <a:ext cx="7523357" cy="3570208"/>
          </a:xfrm>
          <a:prstGeom prst="rect">
            <a:avLst/>
          </a:prstGeom>
          <a:noFill/>
        </p:spPr>
        <p:txBody>
          <a:bodyPr wrap="square" rtlCol="0">
            <a:spAutoFit/>
          </a:bodyPr>
          <a:lstStyle/>
          <a:p>
            <a:pPr marL="285750" indent="-285750">
              <a:spcBef>
                <a:spcPts val="1200"/>
              </a:spcBef>
              <a:buFont typeface="Wingdings" panose="05000000000000000000" pitchFamily="2" charset="2"/>
              <a:buChar char="§"/>
            </a:pPr>
            <a:r>
              <a:rPr lang="en-US" sz="2400" dirty="0">
                <a:solidFill>
                  <a:srgbClr val="002060"/>
                </a:solidFill>
                <a:ea typeface="Cambria" panose="02040503050406030204" pitchFamily="18" charset="0"/>
              </a:rPr>
              <a:t>“The purpose of this report is to shed light on the relatively underappreciated roles and contributions of engineering technicians and technologists. </a:t>
            </a:r>
          </a:p>
          <a:p>
            <a:pPr marL="285750" indent="-285750">
              <a:spcBef>
                <a:spcPts val="1200"/>
              </a:spcBef>
              <a:buFont typeface="Wingdings" panose="05000000000000000000" pitchFamily="2" charset="2"/>
              <a:buChar char="§"/>
            </a:pPr>
            <a:endParaRPr lang="en-US" sz="2400" dirty="0">
              <a:solidFill>
                <a:srgbClr val="002060"/>
              </a:solidFill>
              <a:ea typeface="Cambria" panose="02040503050406030204" pitchFamily="18" charset="0"/>
            </a:endParaRPr>
          </a:p>
          <a:p>
            <a:pPr marL="285750" indent="-285750">
              <a:buFont typeface="Wingdings" panose="05000000000000000000" pitchFamily="2" charset="2"/>
              <a:buChar char="§"/>
            </a:pPr>
            <a:r>
              <a:rPr lang="en-US" sz="2400" dirty="0">
                <a:solidFill>
                  <a:srgbClr val="002060"/>
                </a:solidFill>
                <a:ea typeface="Cambria" panose="02040503050406030204" pitchFamily="18" charset="0"/>
              </a:rPr>
              <a:t>Very abstractly, if engineers are viewed as being responsible for designing the nation’s technological systems, then engineering technicians and technologists are the ones who help build and keep those systems running.”</a:t>
            </a:r>
          </a:p>
        </p:txBody>
      </p:sp>
      <p:pic>
        <p:nvPicPr>
          <p:cNvPr id="7" name="Picture 6"/>
          <p:cNvPicPr>
            <a:picLocks noChangeAspect="1"/>
          </p:cNvPicPr>
          <p:nvPr/>
        </p:nvPicPr>
        <p:blipFill>
          <a:blip r:embed="rId4"/>
          <a:stretch>
            <a:fillRect/>
          </a:stretch>
        </p:blipFill>
        <p:spPr>
          <a:xfrm>
            <a:off x="4095722" y="1360004"/>
            <a:ext cx="8064853" cy="1019598"/>
          </a:xfrm>
          <a:prstGeom prst="rect">
            <a:avLst/>
          </a:prstGeom>
        </p:spPr>
      </p:pic>
    </p:spTree>
    <p:extLst>
      <p:ext uri="{BB962C8B-B14F-4D97-AF65-F5344CB8AC3E}">
        <p14:creationId xmlns:p14="http://schemas.microsoft.com/office/powerpoint/2010/main" val="1837617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 engineering technologyâengineering continuum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42" y="1984891"/>
            <a:ext cx="12061402" cy="25462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9242" y="996137"/>
            <a:ext cx="10334512" cy="830997"/>
          </a:xfrm>
          <a:prstGeom prst="rect">
            <a:avLst/>
          </a:prstGeom>
        </p:spPr>
        <p:txBody>
          <a:bodyPr wrap="square">
            <a:spAutoFit/>
          </a:bodyPr>
          <a:lstStyle/>
          <a:p>
            <a:pPr algn="ctr"/>
            <a:r>
              <a:rPr lang="en-US" sz="2400" dirty="0">
                <a:latin typeface="Cambria" panose="02040503050406030204" pitchFamily="18" charset="0"/>
              </a:rPr>
              <a:t>An engineering technology—engineering continuum model</a:t>
            </a:r>
          </a:p>
          <a:p>
            <a:pPr algn="ctr"/>
            <a:r>
              <a:rPr lang="en-US" sz="2400" dirty="0">
                <a:latin typeface="Cambria" panose="02040503050406030204" pitchFamily="18" charset="0"/>
                <a:hlinkClick r:id="rId4"/>
              </a:rPr>
              <a:t>(Source: http://www.nap.edu/23402</a:t>
            </a:r>
            <a:r>
              <a:rPr lang="en-US" sz="2400" dirty="0">
                <a:latin typeface="Cambria" panose="02040503050406030204" pitchFamily="18" charset="0"/>
              </a:rPr>
              <a:t>, National Academy of Engineering)</a:t>
            </a:r>
          </a:p>
        </p:txBody>
      </p:sp>
      <p:sp>
        <p:nvSpPr>
          <p:cNvPr id="3" name="TextBox 2"/>
          <p:cNvSpPr txBox="1"/>
          <p:nvPr/>
        </p:nvSpPr>
        <p:spPr>
          <a:xfrm>
            <a:off x="402005" y="4788817"/>
            <a:ext cx="11491275" cy="1646605"/>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rgbClr val="002060"/>
                </a:solidFill>
              </a:rPr>
              <a:t>“The field of ET has strong historical connections to traditional engineering and shares the same general sensibility toward technical problem solving. </a:t>
            </a:r>
          </a:p>
          <a:p>
            <a:pPr marL="342900" indent="-342900">
              <a:spcBef>
                <a:spcPts val="600"/>
              </a:spcBef>
              <a:buFont typeface="Wingdings" panose="05000000000000000000" pitchFamily="2" charset="2"/>
              <a:buChar char="§"/>
            </a:pPr>
            <a:r>
              <a:rPr lang="en-US" sz="2400" dirty="0">
                <a:solidFill>
                  <a:srgbClr val="002060"/>
                </a:solidFill>
              </a:rPr>
              <a:t>At the same time, its pedigree is rooted in application-focused and hands-on learning, perhaps to a greater extent than in engineering.”</a:t>
            </a:r>
          </a:p>
        </p:txBody>
      </p:sp>
    </p:spTree>
    <p:extLst>
      <p:ext uri="{BB962C8B-B14F-4D97-AF65-F5344CB8AC3E}">
        <p14:creationId xmlns:p14="http://schemas.microsoft.com/office/powerpoint/2010/main" val="33855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4655" y="1342718"/>
            <a:ext cx="10190375" cy="523220"/>
          </a:xfrm>
          <a:prstGeom prst="rect">
            <a:avLst/>
          </a:prstGeom>
        </p:spPr>
        <p:txBody>
          <a:bodyPr wrap="square">
            <a:spAutoFit/>
          </a:bodyPr>
          <a:lstStyle/>
          <a:p>
            <a:pPr algn="ctr"/>
            <a:r>
              <a:rPr lang="fr-FR" sz="2800" b="1" i="1" dirty="0">
                <a:solidFill>
                  <a:srgbClr val="002060"/>
                </a:solidFill>
                <a:latin typeface="Arial" panose="020B0604020202020204" pitchFamily="34" charset="0"/>
              </a:rPr>
              <a:t>ASME Vision 2030 Action Agenda </a:t>
            </a:r>
            <a:endParaRPr lang="en-US" sz="2800" dirty="0">
              <a:solidFill>
                <a:srgbClr val="002060"/>
              </a:solidFill>
            </a:endParaRPr>
          </a:p>
        </p:txBody>
      </p:sp>
      <p:graphicFrame>
        <p:nvGraphicFramePr>
          <p:cNvPr id="4" name="Diagram 3"/>
          <p:cNvGraphicFramePr/>
          <p:nvPr>
            <p:extLst>
              <p:ext uri="{D42A27DB-BD31-4B8C-83A1-F6EECF244321}">
                <p14:modId xmlns:p14="http://schemas.microsoft.com/office/powerpoint/2010/main" val="3074937476"/>
              </p:ext>
            </p:extLst>
          </p:nvPr>
        </p:nvGraphicFramePr>
        <p:xfrm>
          <a:off x="1074655" y="1865939"/>
          <a:ext cx="10190375" cy="3736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 y="319467"/>
            <a:ext cx="1800520" cy="1023251"/>
          </a:xfrm>
          <a:prstGeom prst="rect">
            <a:avLst/>
          </a:prstGeom>
        </p:spPr>
      </p:pic>
      <p:pic>
        <p:nvPicPr>
          <p:cNvPr id="6" name="Picture 5"/>
          <p:cNvPicPr>
            <a:picLocks noChangeAspect="1"/>
          </p:cNvPicPr>
          <p:nvPr/>
        </p:nvPicPr>
        <p:blipFill>
          <a:blip r:embed="rId8"/>
          <a:stretch>
            <a:fillRect/>
          </a:stretch>
        </p:blipFill>
        <p:spPr>
          <a:xfrm>
            <a:off x="1800521" y="319467"/>
            <a:ext cx="3082950" cy="789333"/>
          </a:xfrm>
          <a:prstGeom prst="rect">
            <a:avLst/>
          </a:prstGeom>
        </p:spPr>
      </p:pic>
      <p:sp>
        <p:nvSpPr>
          <p:cNvPr id="7" name="Rectangle 6"/>
          <p:cNvSpPr/>
          <p:nvPr/>
        </p:nvSpPr>
        <p:spPr>
          <a:xfrm>
            <a:off x="866836" y="5665335"/>
            <a:ext cx="10606011" cy="461665"/>
          </a:xfrm>
          <a:prstGeom prst="rect">
            <a:avLst/>
          </a:prstGeom>
        </p:spPr>
        <p:txBody>
          <a:bodyPr wrap="square">
            <a:spAutoFit/>
          </a:bodyPr>
          <a:lstStyle/>
          <a:p>
            <a:pPr algn="ctr"/>
            <a:r>
              <a:rPr lang="fr-FR" sz="2400" b="1" i="1" dirty="0" err="1">
                <a:solidFill>
                  <a:schemeClr val="accent5">
                    <a:lumMod val="50000"/>
                  </a:schemeClr>
                </a:solidFill>
                <a:latin typeface="Arial" panose="020B0604020202020204" pitchFamily="34" charset="0"/>
              </a:rPr>
              <a:t>Rowan</a:t>
            </a:r>
            <a:r>
              <a:rPr lang="fr-FR" sz="2400" b="1" i="1" dirty="0">
                <a:solidFill>
                  <a:schemeClr val="accent5">
                    <a:lumMod val="50000"/>
                  </a:schemeClr>
                </a:solidFill>
                <a:latin typeface="Arial" panose="020B0604020202020204" pitchFamily="34" charset="0"/>
              </a:rPr>
              <a:t> </a:t>
            </a:r>
            <a:r>
              <a:rPr lang="fr-FR" sz="2400" b="1" i="1" dirty="0" err="1">
                <a:solidFill>
                  <a:schemeClr val="accent5">
                    <a:lumMod val="50000"/>
                  </a:schemeClr>
                </a:solidFill>
                <a:latin typeface="Arial" panose="020B0604020202020204" pitchFamily="34" charset="0"/>
              </a:rPr>
              <a:t>MechE</a:t>
            </a:r>
            <a:r>
              <a:rPr lang="fr-FR" sz="2400" b="1" i="1" dirty="0">
                <a:solidFill>
                  <a:schemeClr val="accent5">
                    <a:lumMod val="50000"/>
                  </a:schemeClr>
                </a:solidFill>
                <a:latin typeface="Arial" panose="020B0604020202020204" pitchFamily="34" charset="0"/>
              </a:rPr>
              <a:t> Goals Are Consistent </a:t>
            </a:r>
            <a:r>
              <a:rPr lang="fr-FR" sz="2400" b="1" i="1" dirty="0" err="1">
                <a:solidFill>
                  <a:schemeClr val="accent5">
                    <a:lumMod val="50000"/>
                  </a:schemeClr>
                </a:solidFill>
                <a:latin typeface="Arial" panose="020B0604020202020204" pitchFamily="34" charset="0"/>
              </a:rPr>
              <a:t>with</a:t>
            </a:r>
            <a:r>
              <a:rPr lang="fr-FR" sz="2400" b="1" i="1" dirty="0">
                <a:solidFill>
                  <a:schemeClr val="accent5">
                    <a:lumMod val="50000"/>
                  </a:schemeClr>
                </a:solidFill>
                <a:latin typeface="Arial" panose="020B0604020202020204" pitchFamily="34" charset="0"/>
              </a:rPr>
              <a:t> ASME Vision 2030</a:t>
            </a:r>
            <a:endParaRPr lang="en-US" sz="2400" dirty="0">
              <a:solidFill>
                <a:schemeClr val="accent5">
                  <a:lumMod val="50000"/>
                </a:schemeClr>
              </a:solidFill>
            </a:endParaRPr>
          </a:p>
        </p:txBody>
      </p:sp>
    </p:spTree>
    <p:extLst>
      <p:ext uri="{BB962C8B-B14F-4D97-AF65-F5344CB8AC3E}">
        <p14:creationId xmlns:p14="http://schemas.microsoft.com/office/powerpoint/2010/main" val="934359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956" y="2560320"/>
            <a:ext cx="2992582" cy="906087"/>
          </a:xfrm>
          <a:prstGeom prst="rect">
            <a:avLst/>
          </a:prstGeom>
          <a:noFill/>
        </p:spPr>
        <p:txBody>
          <a:bodyPr wrap="square" rtlCol="0">
            <a:spAutoFit/>
          </a:bodyPr>
          <a:lstStyle/>
          <a:p>
            <a:endParaRPr lang="en-US" dirty="0"/>
          </a:p>
        </p:txBody>
      </p:sp>
      <p:sp>
        <p:nvSpPr>
          <p:cNvPr id="4" name="Rectangle 3"/>
          <p:cNvSpPr/>
          <p:nvPr/>
        </p:nvSpPr>
        <p:spPr>
          <a:xfrm>
            <a:off x="2219126" y="729569"/>
            <a:ext cx="7268095" cy="480131"/>
          </a:xfrm>
          <a:prstGeom prst="rect">
            <a:avLst/>
          </a:prstGeom>
        </p:spPr>
        <p:txBody>
          <a:bodyPr wrap="square">
            <a:spAutoFit/>
          </a:bodyPr>
          <a:lstStyle/>
          <a:p>
            <a:pPr lvl="0" algn="ctr" defTabSz="1422400">
              <a:lnSpc>
                <a:spcPct val="90000"/>
              </a:lnSpc>
              <a:spcAft>
                <a:spcPct val="35000"/>
              </a:spcAft>
              <a:defRPr/>
            </a:pPr>
            <a:r>
              <a:rPr lang="en-US" sz="2800" b="1" dirty="0">
                <a:solidFill>
                  <a:srgbClr val="964305">
                    <a:lumMod val="50000"/>
                  </a:srgbClr>
                </a:solidFill>
                <a:latin typeface="Cambria" panose="02040503050406030204" pitchFamily="18" charset="0"/>
                <a:cs typeface="Calibri" panose="020F0502020204030204" pitchFamily="34" charset="0"/>
              </a:rPr>
              <a:t>MET “3+1” Curriculum: Years 1 &amp; 2</a:t>
            </a:r>
          </a:p>
        </p:txBody>
      </p:sp>
      <p:graphicFrame>
        <p:nvGraphicFramePr>
          <p:cNvPr id="6" name="Table 5"/>
          <p:cNvGraphicFramePr>
            <a:graphicFrameLocks noGrp="1" noChangeAspect="1"/>
          </p:cNvGraphicFramePr>
          <p:nvPr>
            <p:extLst>
              <p:ext uri="{D42A27DB-BD31-4B8C-83A1-F6EECF244321}">
                <p14:modId xmlns:p14="http://schemas.microsoft.com/office/powerpoint/2010/main" val="936411920"/>
              </p:ext>
            </p:extLst>
          </p:nvPr>
        </p:nvGraphicFramePr>
        <p:xfrm>
          <a:off x="623541" y="1358426"/>
          <a:ext cx="10689993" cy="5174351"/>
        </p:xfrm>
        <a:graphic>
          <a:graphicData uri="http://schemas.openxmlformats.org/drawingml/2006/table">
            <a:tbl>
              <a:tblPr>
                <a:tableStyleId>{5C22544A-7EE6-4342-B048-85BDC9FD1C3A}</a:tableStyleId>
              </a:tblPr>
              <a:tblGrid>
                <a:gridCol w="2533831">
                  <a:extLst>
                    <a:ext uri="{9D8B030D-6E8A-4147-A177-3AD203B41FA5}">
                      <a16:colId xmlns:a16="http://schemas.microsoft.com/office/drawing/2014/main" val="1733215431"/>
                    </a:ext>
                  </a:extLst>
                </a:gridCol>
                <a:gridCol w="844610">
                  <a:extLst>
                    <a:ext uri="{9D8B030D-6E8A-4147-A177-3AD203B41FA5}">
                      <a16:colId xmlns:a16="http://schemas.microsoft.com/office/drawing/2014/main" val="3069919825"/>
                    </a:ext>
                  </a:extLst>
                </a:gridCol>
                <a:gridCol w="844610">
                  <a:extLst>
                    <a:ext uri="{9D8B030D-6E8A-4147-A177-3AD203B41FA5}">
                      <a16:colId xmlns:a16="http://schemas.microsoft.com/office/drawing/2014/main" val="465713321"/>
                    </a:ext>
                  </a:extLst>
                </a:gridCol>
                <a:gridCol w="1285825">
                  <a:extLst>
                    <a:ext uri="{9D8B030D-6E8A-4147-A177-3AD203B41FA5}">
                      <a16:colId xmlns:a16="http://schemas.microsoft.com/office/drawing/2014/main" val="1670777144"/>
                    </a:ext>
                  </a:extLst>
                </a:gridCol>
                <a:gridCol w="2546438">
                  <a:extLst>
                    <a:ext uri="{9D8B030D-6E8A-4147-A177-3AD203B41FA5}">
                      <a16:colId xmlns:a16="http://schemas.microsoft.com/office/drawing/2014/main" val="3823357707"/>
                    </a:ext>
                  </a:extLst>
                </a:gridCol>
                <a:gridCol w="844610">
                  <a:extLst>
                    <a:ext uri="{9D8B030D-6E8A-4147-A177-3AD203B41FA5}">
                      <a16:colId xmlns:a16="http://schemas.microsoft.com/office/drawing/2014/main" val="1021167540"/>
                    </a:ext>
                  </a:extLst>
                </a:gridCol>
                <a:gridCol w="945459">
                  <a:extLst>
                    <a:ext uri="{9D8B030D-6E8A-4147-A177-3AD203B41FA5}">
                      <a16:colId xmlns:a16="http://schemas.microsoft.com/office/drawing/2014/main" val="2678586195"/>
                    </a:ext>
                  </a:extLst>
                </a:gridCol>
                <a:gridCol w="844610">
                  <a:extLst>
                    <a:ext uri="{9D8B030D-6E8A-4147-A177-3AD203B41FA5}">
                      <a16:colId xmlns:a16="http://schemas.microsoft.com/office/drawing/2014/main" val="2529771660"/>
                    </a:ext>
                  </a:extLst>
                </a:gridCol>
              </a:tblGrid>
              <a:tr h="210045">
                <a:tc gridSpan="8">
                  <a:txBody>
                    <a:bodyPr/>
                    <a:lstStyle/>
                    <a:p>
                      <a:pPr algn="ctr" fontAlgn="ctr"/>
                      <a:r>
                        <a:rPr lang="en-US" sz="1100" u="none" strike="noStrike">
                          <a:effectLst/>
                        </a:rPr>
                        <a:t>Mechanical Engineering Technology</a:t>
                      </a:r>
                      <a:endParaRPr lang="en-US" sz="11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5213139"/>
                  </a:ext>
                </a:extLst>
              </a:tr>
              <a:tr h="210045">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74378558"/>
                  </a:ext>
                </a:extLst>
              </a:tr>
              <a:tr h="210045">
                <a:tc gridSpan="8">
                  <a:txBody>
                    <a:bodyPr/>
                    <a:lstStyle/>
                    <a:p>
                      <a:pPr algn="ctr" fontAlgn="ctr"/>
                      <a:r>
                        <a:rPr lang="en-US" sz="1100" u="none" strike="noStrike">
                          <a:effectLst/>
                        </a:rPr>
                        <a:t>FIRST YEAR- RCBC</a:t>
                      </a:r>
                      <a:endParaRPr lang="en-US" sz="11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0489054"/>
                  </a:ext>
                </a:extLst>
              </a:tr>
              <a:tr h="210045">
                <a:tc>
                  <a:txBody>
                    <a:bodyPr/>
                    <a:lstStyle/>
                    <a:p>
                      <a:pPr algn="l" fontAlgn="ctr"/>
                      <a:r>
                        <a:rPr lang="en-US" sz="1100" u="none" strike="noStrike">
                          <a:effectLst/>
                        </a:rPr>
                        <a:t>FALL</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100" u="none" strike="noStrike">
                          <a:effectLst/>
                        </a:rPr>
                        <a:t>CR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SPRING</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100" u="none" strike="noStrike">
                          <a:effectLst/>
                        </a:rPr>
                        <a:t>CR</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78539493"/>
                  </a:ext>
                </a:extLst>
              </a:tr>
              <a:tr h="210045">
                <a:tc gridSpan="3">
                  <a:txBody>
                    <a:bodyPr/>
                    <a:lstStyle/>
                    <a:p>
                      <a:pPr algn="l" fontAlgn="ctr"/>
                      <a:r>
                        <a:rPr lang="en-US" sz="1100" u="none" strike="noStrike">
                          <a:effectLst/>
                        </a:rPr>
                        <a:t>Freshman Engineering Clinic I  EGR 151</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1100" u="none" strike="noStrike">
                          <a:effectLst/>
                        </a:rPr>
                        <a:t>Freshman Engineering Clinic II EGR 152</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86983485"/>
                  </a:ext>
                </a:extLst>
              </a:tr>
              <a:tr h="210045">
                <a:tc gridSpan="3">
                  <a:txBody>
                    <a:bodyPr/>
                    <a:lstStyle/>
                    <a:p>
                      <a:pPr algn="l" fontAlgn="ctr"/>
                      <a:r>
                        <a:rPr lang="en-US" sz="1100" u="none" strike="noStrike">
                          <a:effectLst/>
                        </a:rPr>
                        <a:t>Precalculus (Inc. Trig, LA) MTH 130</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1100" u="none" strike="noStrike">
                          <a:effectLst/>
                        </a:rPr>
                        <a:t>Calculus I &amp; Analytical Geometry MTH 118</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44450189"/>
                  </a:ext>
                </a:extLst>
              </a:tr>
              <a:tr h="382427">
                <a:tc gridSpan="3">
                  <a:txBody>
                    <a:bodyPr/>
                    <a:lstStyle/>
                    <a:p>
                      <a:pPr algn="l" fontAlgn="ctr"/>
                      <a:r>
                        <a:rPr lang="en-US" sz="1100" u="none" strike="noStrike">
                          <a:effectLst/>
                        </a:rPr>
                        <a:t>General Chemistry I w/Lab CHE 115/116</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1100" u="none" strike="noStrike">
                          <a:effectLst/>
                        </a:rPr>
                        <a:t>Humanistic Lit: Society, Ethics &amp; Technology  SOC 160</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30296278"/>
                  </a:ext>
                </a:extLst>
              </a:tr>
              <a:tr h="210045">
                <a:tc gridSpan="3">
                  <a:txBody>
                    <a:bodyPr/>
                    <a:lstStyle/>
                    <a:p>
                      <a:pPr algn="l" fontAlgn="ctr"/>
                      <a:r>
                        <a:rPr lang="en-US" sz="1100" u="none" strike="noStrike">
                          <a:effectLst/>
                        </a:rPr>
                        <a:t>College Comp I ENG 101</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1100" u="none" strike="noStrike">
                          <a:effectLst/>
                        </a:rPr>
                        <a:t>Intro to Mechanical Design MET 220</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21735893"/>
                  </a:ext>
                </a:extLst>
              </a:tr>
              <a:tr h="210045">
                <a:tc gridSpan="3">
                  <a:txBody>
                    <a:bodyPr/>
                    <a:lstStyle/>
                    <a:p>
                      <a:pPr algn="l" fontAlgn="ctr"/>
                      <a:r>
                        <a:rPr lang="en-US" sz="1100" u="none" strike="noStrike">
                          <a:effectLst/>
                        </a:rPr>
                        <a:t>Introduction to Computer Science CSE 110(*)</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1100" u="none" strike="noStrike">
                          <a:effectLst/>
                        </a:rPr>
                        <a:t>Artistic Literacy: ART/MUS/THR 101</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10735087"/>
                  </a:ext>
                </a:extLst>
              </a:tr>
              <a:tr h="217288">
                <a:tc gridSpan="3">
                  <a:txBody>
                    <a:bodyPr/>
                    <a:lstStyle/>
                    <a:p>
                      <a:pPr algn="l" fontAlgn="ctr"/>
                      <a:r>
                        <a:rPr lang="en-US" sz="800" u="none" strike="noStrike">
                          <a:effectLst/>
                        </a:rPr>
                        <a:t>*Must be C++ or Java Based</a:t>
                      </a:r>
                      <a:endParaRPr lang="en-US" sz="800" b="0" i="1"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61239743"/>
                  </a:ext>
                </a:extLst>
              </a:tr>
              <a:tr h="217288">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17</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15</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44438264"/>
                  </a:ext>
                </a:extLst>
              </a:tr>
              <a:tr h="217288">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72751578"/>
                  </a:ext>
                </a:extLst>
              </a:tr>
              <a:tr h="210045">
                <a:tc gridSpan="8">
                  <a:txBody>
                    <a:bodyPr/>
                    <a:lstStyle/>
                    <a:p>
                      <a:pPr algn="ctr" fontAlgn="ctr"/>
                      <a:r>
                        <a:rPr lang="en-US" sz="1100" u="none" strike="noStrike">
                          <a:effectLst/>
                        </a:rPr>
                        <a:t>SECOND YEAR-RCBC</a:t>
                      </a:r>
                      <a:endParaRPr lang="en-US" sz="11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227479"/>
                  </a:ext>
                </a:extLst>
              </a:tr>
              <a:tr h="210045">
                <a:tc>
                  <a:txBody>
                    <a:bodyPr/>
                    <a:lstStyle/>
                    <a:p>
                      <a:pPr algn="l" fontAlgn="ctr"/>
                      <a:r>
                        <a:rPr lang="en-US" sz="1100" u="none" strike="noStrike">
                          <a:effectLst/>
                        </a:rPr>
                        <a:t>FALL</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100" u="none" strike="noStrike">
                          <a:effectLst/>
                        </a:rPr>
                        <a:t>CR</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dirty="0">
                          <a:effectLst/>
                        </a:rPr>
                        <a:t>SPRING</a:t>
                      </a:r>
                      <a:endParaRPr lang="en-US" sz="1100" b="1" i="0" u="none" strike="noStrike" dirty="0">
                        <a:solidFill>
                          <a:srgbClr val="000000"/>
                        </a:solidFill>
                        <a:effectLst/>
                        <a:latin typeface="Calibri" panose="020F050202020403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100" u="none" strike="noStrike">
                          <a:effectLst/>
                        </a:rPr>
                        <a:t>CR</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50907656"/>
                  </a:ext>
                </a:extLst>
              </a:tr>
              <a:tr h="382427">
                <a:tc gridSpan="2">
                  <a:txBody>
                    <a:bodyPr/>
                    <a:lstStyle/>
                    <a:p>
                      <a:pPr algn="l" fontAlgn="ctr"/>
                      <a:r>
                        <a:rPr lang="en-US" sz="1100" u="none" strike="noStrike">
                          <a:effectLst/>
                        </a:rPr>
                        <a:t>Sophomore Engineering Clinic I  EGR 251</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ctr"/>
                </a:tc>
                <a:tc gridSpan="2">
                  <a:txBody>
                    <a:bodyPr/>
                    <a:lstStyle/>
                    <a:p>
                      <a:pPr algn="l" fontAlgn="ctr"/>
                      <a:r>
                        <a:rPr lang="en-US" sz="1100" u="none" strike="noStrike">
                          <a:effectLst/>
                        </a:rPr>
                        <a:t>Sophomore Engineering Clinic II  EGR 252</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577840603"/>
                  </a:ext>
                </a:extLst>
              </a:tr>
              <a:tr h="210045">
                <a:tc gridSpan="3">
                  <a:txBody>
                    <a:bodyPr/>
                    <a:lstStyle/>
                    <a:p>
                      <a:pPr algn="l" fontAlgn="ctr"/>
                      <a:r>
                        <a:rPr lang="en-US" sz="1100" u="none" strike="noStrike">
                          <a:effectLst/>
                        </a:rPr>
                        <a:t>College Comp. II or Tech. Writing ENG 102/105</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Public Speaking  SPE 102</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18891260"/>
                  </a:ext>
                </a:extLst>
              </a:tr>
              <a:tr h="210045">
                <a:tc gridSpan="2">
                  <a:txBody>
                    <a:bodyPr/>
                    <a:lstStyle/>
                    <a:p>
                      <a:pPr algn="l" fontAlgn="ctr"/>
                      <a:r>
                        <a:rPr lang="en-US" sz="1100" u="none" strike="noStrike">
                          <a:effectLst/>
                        </a:rPr>
                        <a:t>General Physics I w/Lab PHY 210/211</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1100" u="none" strike="noStrike">
                          <a:effectLst/>
                        </a:rPr>
                        <a:t>Mat Sci and Manufacturing MET 235</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08461692"/>
                  </a:ext>
                </a:extLst>
              </a:tr>
              <a:tr h="210045">
                <a:tc>
                  <a:txBody>
                    <a:bodyPr/>
                    <a:lstStyle/>
                    <a:p>
                      <a:pPr algn="l" fontAlgn="ctr"/>
                      <a:r>
                        <a:rPr lang="en-US" sz="1100" u="none" strike="noStrike">
                          <a:effectLst/>
                        </a:rPr>
                        <a:t>Engineering Statics EGR 201</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tc gridSpan="3">
                  <a:txBody>
                    <a:bodyPr/>
                    <a:lstStyle/>
                    <a:p>
                      <a:pPr algn="l" fontAlgn="ctr"/>
                      <a:r>
                        <a:rPr lang="en-US" sz="1100" u="none" strike="noStrike">
                          <a:effectLst/>
                        </a:rPr>
                        <a:t>Free Elective</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0252410"/>
                  </a:ext>
                </a:extLst>
              </a:tr>
              <a:tr h="382427">
                <a:tc>
                  <a:txBody>
                    <a:bodyPr/>
                    <a:lstStyle/>
                    <a:p>
                      <a:pPr algn="l" fontAlgn="ctr"/>
                      <a:r>
                        <a:rPr lang="en-US" sz="1100" u="none" strike="noStrike">
                          <a:effectLst/>
                        </a:rPr>
                        <a:t>CNC Programming I MET 210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0" marR="0" marT="0" marB="0" anchor="ctr"/>
                </a:tc>
                <a:tc gridSpan="2">
                  <a:txBody>
                    <a:bodyPr/>
                    <a:lstStyle/>
                    <a:p>
                      <a:pPr algn="l" fontAlgn="ctr"/>
                      <a:r>
                        <a:rPr lang="en-US" sz="1100" u="none" strike="noStrike">
                          <a:effectLst/>
                        </a:rPr>
                        <a:t>Applied Thermal Energy I MET 215</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33343129"/>
                  </a:ext>
                </a:extLst>
              </a:tr>
              <a:tr h="217288">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20734800"/>
                  </a:ext>
                </a:extLst>
              </a:tr>
              <a:tr h="217288">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15</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100" u="none" strike="noStrike">
                          <a:effectLst/>
                        </a:rPr>
                        <a:t>13</a:t>
                      </a:r>
                      <a:endParaRPr lang="en-US" sz="11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938587442"/>
                  </a:ext>
                </a:extLst>
              </a:tr>
              <a:tr h="210045">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3">
                  <a:txBody>
                    <a:bodyPr/>
                    <a:lstStyle/>
                    <a:p>
                      <a:pPr algn="l" fontAlgn="ctr"/>
                      <a:r>
                        <a:rPr lang="en-US" sz="1100" u="none" strike="noStrike">
                          <a:effectLst/>
                        </a:rPr>
                        <a:t>2 year AAS degree program total credits</a:t>
                      </a:r>
                      <a:endParaRPr lang="en-US" sz="11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a:txBody>
                    <a:bodyPr/>
                    <a:lstStyle/>
                    <a:p>
                      <a:pPr algn="r" fontAlgn="ctr"/>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24389337"/>
                  </a:ext>
                </a:extLst>
              </a:tr>
            </a:tbl>
          </a:graphicData>
        </a:graphic>
      </p:graphicFrame>
    </p:spTree>
    <p:extLst>
      <p:ext uri="{BB962C8B-B14F-4D97-AF65-F5344CB8AC3E}">
        <p14:creationId xmlns:p14="http://schemas.microsoft.com/office/powerpoint/2010/main" val="344399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956" y="2560320"/>
            <a:ext cx="2992582" cy="906087"/>
          </a:xfrm>
          <a:prstGeom prst="rect">
            <a:avLst/>
          </a:prstGeom>
          <a:noFill/>
        </p:spPr>
        <p:txBody>
          <a:bodyPr wrap="square" rtlCol="0">
            <a:spAutoFit/>
          </a:bodyPr>
          <a:lstStyle/>
          <a:p>
            <a:endParaRPr lang="en-US" dirty="0"/>
          </a:p>
        </p:txBody>
      </p:sp>
      <p:sp>
        <p:nvSpPr>
          <p:cNvPr id="4" name="Rectangle 3"/>
          <p:cNvSpPr/>
          <p:nvPr/>
        </p:nvSpPr>
        <p:spPr>
          <a:xfrm>
            <a:off x="1992883" y="625874"/>
            <a:ext cx="7268095" cy="480131"/>
          </a:xfrm>
          <a:prstGeom prst="rect">
            <a:avLst/>
          </a:prstGeom>
        </p:spPr>
        <p:txBody>
          <a:bodyPr wrap="square">
            <a:spAutoFit/>
          </a:bodyPr>
          <a:lstStyle/>
          <a:p>
            <a:pPr lvl="0" algn="ctr" defTabSz="1422400">
              <a:lnSpc>
                <a:spcPct val="90000"/>
              </a:lnSpc>
              <a:spcAft>
                <a:spcPct val="35000"/>
              </a:spcAft>
              <a:defRPr/>
            </a:pPr>
            <a:r>
              <a:rPr lang="en-US" sz="2800" b="1" dirty="0">
                <a:solidFill>
                  <a:srgbClr val="964305">
                    <a:lumMod val="50000"/>
                  </a:srgbClr>
                </a:solidFill>
                <a:latin typeface="Cambria" panose="02040503050406030204" pitchFamily="18" charset="0"/>
                <a:cs typeface="Calibri" panose="020F0502020204030204" pitchFamily="34" charset="0"/>
              </a:rPr>
              <a:t>MET “3+1” Curriculum: Years 3 &amp; 4</a:t>
            </a:r>
          </a:p>
        </p:txBody>
      </p:sp>
      <p:graphicFrame>
        <p:nvGraphicFramePr>
          <p:cNvPr id="8" name="Table 7"/>
          <p:cNvGraphicFramePr>
            <a:graphicFrameLocks noGrp="1"/>
          </p:cNvGraphicFramePr>
          <p:nvPr>
            <p:extLst>
              <p:ext uri="{D42A27DB-BD31-4B8C-83A1-F6EECF244321}">
                <p14:modId xmlns:p14="http://schemas.microsoft.com/office/powerpoint/2010/main" val="2409466178"/>
              </p:ext>
            </p:extLst>
          </p:nvPr>
        </p:nvGraphicFramePr>
        <p:xfrm>
          <a:off x="1365184" y="1077724"/>
          <a:ext cx="9206707" cy="5737970"/>
        </p:xfrm>
        <a:graphic>
          <a:graphicData uri="http://schemas.openxmlformats.org/drawingml/2006/table">
            <a:tbl>
              <a:tblPr>
                <a:tableStyleId>{5C22544A-7EE6-4342-B048-85BDC9FD1C3A}</a:tableStyleId>
              </a:tblPr>
              <a:tblGrid>
                <a:gridCol w="2469295">
                  <a:extLst>
                    <a:ext uri="{9D8B030D-6E8A-4147-A177-3AD203B41FA5}">
                      <a16:colId xmlns:a16="http://schemas.microsoft.com/office/drawing/2014/main" val="90307991"/>
                    </a:ext>
                  </a:extLst>
                </a:gridCol>
                <a:gridCol w="834000">
                  <a:extLst>
                    <a:ext uri="{9D8B030D-6E8A-4147-A177-3AD203B41FA5}">
                      <a16:colId xmlns:a16="http://schemas.microsoft.com/office/drawing/2014/main" val="1635158024"/>
                    </a:ext>
                  </a:extLst>
                </a:gridCol>
                <a:gridCol w="834000">
                  <a:extLst>
                    <a:ext uri="{9D8B030D-6E8A-4147-A177-3AD203B41FA5}">
                      <a16:colId xmlns:a16="http://schemas.microsoft.com/office/drawing/2014/main" val="3070986556"/>
                    </a:ext>
                  </a:extLst>
                </a:gridCol>
                <a:gridCol w="834000">
                  <a:extLst>
                    <a:ext uri="{9D8B030D-6E8A-4147-A177-3AD203B41FA5}">
                      <a16:colId xmlns:a16="http://schemas.microsoft.com/office/drawing/2014/main" val="1028109275"/>
                    </a:ext>
                  </a:extLst>
                </a:gridCol>
                <a:gridCol w="1651647">
                  <a:extLst>
                    <a:ext uri="{9D8B030D-6E8A-4147-A177-3AD203B41FA5}">
                      <a16:colId xmlns:a16="http://schemas.microsoft.com/office/drawing/2014/main" val="3706305273"/>
                    </a:ext>
                  </a:extLst>
                </a:gridCol>
                <a:gridCol w="834000">
                  <a:extLst>
                    <a:ext uri="{9D8B030D-6E8A-4147-A177-3AD203B41FA5}">
                      <a16:colId xmlns:a16="http://schemas.microsoft.com/office/drawing/2014/main" val="3076042632"/>
                    </a:ext>
                  </a:extLst>
                </a:gridCol>
                <a:gridCol w="915765">
                  <a:extLst>
                    <a:ext uri="{9D8B030D-6E8A-4147-A177-3AD203B41FA5}">
                      <a16:colId xmlns:a16="http://schemas.microsoft.com/office/drawing/2014/main" val="261855477"/>
                    </a:ext>
                  </a:extLst>
                </a:gridCol>
                <a:gridCol w="834000">
                  <a:extLst>
                    <a:ext uri="{9D8B030D-6E8A-4147-A177-3AD203B41FA5}">
                      <a16:colId xmlns:a16="http://schemas.microsoft.com/office/drawing/2014/main" val="3181533895"/>
                    </a:ext>
                  </a:extLst>
                </a:gridCol>
              </a:tblGrid>
              <a:tr h="188946">
                <a:tc>
                  <a:txBody>
                    <a:bodyPr/>
                    <a:lstStyle/>
                    <a:p>
                      <a:pPr algn="l" fontAlgn="b"/>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b"/>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gridSpan="2">
                  <a:txBody>
                    <a:bodyPr/>
                    <a:lstStyle/>
                    <a:p>
                      <a:pPr algn="l" fontAlgn="b"/>
                      <a:r>
                        <a:rPr lang="en-US" sz="1100" u="none" strike="noStrike">
                          <a:effectLst/>
                        </a:rPr>
                        <a:t>THIRD YEAR-RCBC</a:t>
                      </a:r>
                      <a:endParaRPr lang="en-US" sz="1100" b="1" i="0" u="none" strike="noStrike">
                        <a:solidFill>
                          <a:srgbClr val="000000"/>
                        </a:solidFill>
                        <a:effectLst/>
                        <a:latin typeface="Calibri" panose="020F0502020204030204" pitchFamily="34" charset="0"/>
                      </a:endParaRPr>
                    </a:p>
                  </a:txBody>
                  <a:tcPr marL="6099" marR="6099" marT="6099" marB="0" anchor="b"/>
                </a:tc>
                <a:tc hMerge="1">
                  <a:txBody>
                    <a:bodyPr/>
                    <a:lstStyle/>
                    <a:p>
                      <a:endParaRPr lang="en-US"/>
                    </a:p>
                  </a:txBody>
                  <a:tcPr/>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1228918350"/>
                  </a:ext>
                </a:extLst>
              </a:tr>
              <a:tr h="188946">
                <a:tc>
                  <a:txBody>
                    <a:bodyPr/>
                    <a:lstStyle/>
                    <a:p>
                      <a:pPr algn="l" fontAlgn="ctr"/>
                      <a:r>
                        <a:rPr lang="en-US" sz="1100" u="none" strike="noStrike">
                          <a:effectLst/>
                        </a:rPr>
                        <a:t>FALL</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ctr" fontAlgn="ctr"/>
                      <a:r>
                        <a:rPr lang="en-US" sz="1100" u="none" strike="noStrike">
                          <a:effectLst/>
                        </a:rPr>
                        <a:t>CR</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SPRING</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ctr" fontAlgn="ctr"/>
                      <a:r>
                        <a:rPr lang="en-US" sz="1100" u="none" strike="noStrike">
                          <a:effectLst/>
                        </a:rPr>
                        <a:t>CR</a:t>
                      </a:r>
                      <a:endParaRPr lang="en-US" sz="1100" b="1"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686834554"/>
                  </a:ext>
                </a:extLst>
              </a:tr>
              <a:tr h="364672">
                <a:tc>
                  <a:txBody>
                    <a:bodyPr/>
                    <a:lstStyle/>
                    <a:p>
                      <a:pPr algn="l" fontAlgn="ctr"/>
                      <a:r>
                        <a:rPr lang="en-US" sz="1100" u="none" strike="noStrike">
                          <a:effectLst/>
                        </a:rPr>
                        <a:t>Junior Tech. Clinic I -  EGR 351</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Junior Tech. Clinic II - EGR 352</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1961235820"/>
                  </a:ext>
                </a:extLst>
              </a:tr>
              <a:tr h="364672">
                <a:tc gridSpan="2">
                  <a:txBody>
                    <a:bodyPr/>
                    <a:lstStyle/>
                    <a:p>
                      <a:pPr algn="l" fontAlgn="ctr"/>
                      <a:r>
                        <a:rPr lang="en-US" sz="1100" u="none" strike="noStrike">
                          <a:effectLst/>
                        </a:rPr>
                        <a:t>General Physics II with lab PHY 212/213</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099" marR="6099" marT="6099" marB="0" anchor="ctr"/>
                </a:tc>
                <a:tc gridSpan="2">
                  <a:txBody>
                    <a:bodyPr/>
                    <a:lstStyle/>
                    <a:p>
                      <a:pPr algn="l" fontAlgn="ctr"/>
                      <a:r>
                        <a:rPr lang="en-US" sz="1100" u="none" strike="noStrike">
                          <a:effectLst/>
                        </a:rPr>
                        <a:t>Applied Thermal Energy II MET 301</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2340278516"/>
                  </a:ext>
                </a:extLst>
              </a:tr>
              <a:tr h="364672">
                <a:tc gridSpan="2">
                  <a:txBody>
                    <a:bodyPr/>
                    <a:lstStyle/>
                    <a:p>
                      <a:pPr algn="l" fontAlgn="ctr"/>
                      <a:r>
                        <a:rPr lang="en-US" sz="1100" u="none" strike="noStrike">
                          <a:effectLst/>
                        </a:rPr>
                        <a:t>Calculus II and Analytic Geometry MTH 119</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6099" marR="6099" marT="6099" marB="0" anchor="ctr"/>
                </a:tc>
                <a:tc gridSpan="2">
                  <a:txBody>
                    <a:bodyPr/>
                    <a:lstStyle/>
                    <a:p>
                      <a:pPr algn="l" fontAlgn="ctr"/>
                      <a:r>
                        <a:rPr lang="en-US" sz="1100" u="none" strike="noStrike">
                          <a:effectLst/>
                        </a:rPr>
                        <a:t>Applied Fluid Mechanics MET 311</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4000310770"/>
                  </a:ext>
                </a:extLst>
              </a:tr>
              <a:tr h="364672">
                <a:tc>
                  <a:txBody>
                    <a:bodyPr/>
                    <a:lstStyle/>
                    <a:p>
                      <a:pPr algn="l" fontAlgn="ctr"/>
                      <a:r>
                        <a:rPr lang="en-US" sz="1100" u="none" strike="noStrike">
                          <a:effectLst/>
                        </a:rPr>
                        <a:t>Engineering Dynamics EGR 202</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1"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1"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Machine Design MET 312</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811346780"/>
                  </a:ext>
                </a:extLst>
              </a:tr>
              <a:tr h="364672">
                <a:tc>
                  <a:txBody>
                    <a:bodyPr/>
                    <a:lstStyle/>
                    <a:p>
                      <a:pPr algn="l" fontAlgn="ctr"/>
                      <a:r>
                        <a:rPr lang="nl-NL" sz="1100" u="none" strike="noStrike">
                          <a:effectLst/>
                        </a:rPr>
                        <a:t> MET Lab I (NEW) MET 3XX</a:t>
                      </a:r>
                      <a:endParaRPr lang="nl-NL"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b"/>
                </a:tc>
                <a:tc gridSpan="2">
                  <a:txBody>
                    <a:bodyPr/>
                    <a:lstStyle/>
                    <a:p>
                      <a:pPr algn="l" fontAlgn="ctr"/>
                      <a:r>
                        <a:rPr lang="en-US" sz="1100" u="none" strike="noStrike">
                          <a:effectLst/>
                        </a:rPr>
                        <a:t>Principles of Microeconomics ECO 203</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1101755541"/>
                  </a:ext>
                </a:extLst>
              </a:tr>
              <a:tr h="195462">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extLst>
                  <a:ext uri="{0D108BD9-81ED-4DB2-BD59-A6C34878D82A}">
                    <a16:rowId xmlns:a16="http://schemas.microsoft.com/office/drawing/2014/main" val="1231568530"/>
                  </a:ext>
                </a:extLst>
              </a:tr>
              <a:tr h="195462">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16</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14</a:t>
                      </a:r>
                      <a:endParaRPr lang="en-US" sz="1100" b="1"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41665617"/>
                  </a:ext>
                </a:extLst>
              </a:tr>
              <a:tr h="195462">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extLst>
                  <a:ext uri="{0D108BD9-81ED-4DB2-BD59-A6C34878D82A}">
                    <a16:rowId xmlns:a16="http://schemas.microsoft.com/office/drawing/2014/main" val="1128419803"/>
                  </a:ext>
                </a:extLst>
              </a:tr>
              <a:tr h="188946">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gridSpan="3">
                  <a:txBody>
                    <a:bodyPr/>
                    <a:lstStyle/>
                    <a:p>
                      <a:pPr algn="ctr" fontAlgn="ctr"/>
                      <a:r>
                        <a:rPr lang="en-US" sz="1100" u="none" strike="noStrike">
                          <a:effectLst/>
                        </a:rPr>
                        <a:t>FOURTH YEAR- Rowan University </a:t>
                      </a:r>
                      <a:endParaRPr lang="en-US" sz="1100" b="1"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57791341"/>
                  </a:ext>
                </a:extLst>
              </a:tr>
              <a:tr h="188946">
                <a:tc>
                  <a:txBody>
                    <a:bodyPr/>
                    <a:lstStyle/>
                    <a:p>
                      <a:pPr algn="l" fontAlgn="ctr"/>
                      <a:r>
                        <a:rPr lang="en-US" sz="1100" u="none" strike="noStrike">
                          <a:effectLst/>
                        </a:rPr>
                        <a:t>FALL</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ctr" fontAlgn="ctr"/>
                      <a:r>
                        <a:rPr lang="en-US" sz="1100" u="none" strike="noStrike">
                          <a:effectLst/>
                        </a:rPr>
                        <a:t>CR</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SPRING</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ctr" fontAlgn="ctr"/>
                      <a:r>
                        <a:rPr lang="en-US" sz="1100" u="none" strike="noStrike">
                          <a:effectLst/>
                        </a:rPr>
                        <a:t>CR</a:t>
                      </a:r>
                      <a:endParaRPr lang="en-US" sz="1100" b="1"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3637344866"/>
                  </a:ext>
                </a:extLst>
              </a:tr>
              <a:tr h="364672">
                <a:tc gridSpan="3">
                  <a:txBody>
                    <a:bodyPr/>
                    <a:lstStyle/>
                    <a:p>
                      <a:pPr algn="l" fontAlgn="ctr"/>
                      <a:r>
                        <a:rPr lang="en-US" sz="1100" u="none" strike="noStrike">
                          <a:effectLst/>
                        </a:rPr>
                        <a:t>Senior Tech. Clinic I / Senior Design I EGR 451</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099" marR="6099" marT="6099" marB="0" anchor="ctr"/>
                </a:tc>
                <a:tc gridSpan="3">
                  <a:txBody>
                    <a:bodyPr/>
                    <a:lstStyle/>
                    <a:p>
                      <a:pPr algn="l" fontAlgn="ctr"/>
                      <a:r>
                        <a:rPr lang="en-US" sz="1100" u="none" strike="noStrike">
                          <a:effectLst/>
                        </a:rPr>
                        <a:t>Senior Tech. Clinic / Senior Design II EGR 452</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3344864903"/>
                  </a:ext>
                </a:extLst>
              </a:tr>
              <a:tr h="364672">
                <a:tc gridSpan="2">
                  <a:txBody>
                    <a:bodyPr/>
                    <a:lstStyle/>
                    <a:p>
                      <a:pPr algn="l" fontAlgn="ctr"/>
                      <a:r>
                        <a:rPr lang="en-US" sz="1100" u="none" strike="noStrike">
                          <a:effectLst/>
                        </a:rPr>
                        <a:t>Advanced Manufacturing MET 400</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Global Literacy Elective GENED</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3669537615"/>
                  </a:ext>
                </a:extLst>
              </a:tr>
              <a:tr h="364672">
                <a:tc>
                  <a:txBody>
                    <a:bodyPr/>
                    <a:lstStyle/>
                    <a:p>
                      <a:pPr algn="l" fontAlgn="ctr"/>
                      <a:r>
                        <a:rPr lang="en-US" sz="1100" u="none" strike="noStrike">
                          <a:effectLst/>
                        </a:rPr>
                        <a:t>Applied Heat Transfer MET 312</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tc gridSpan="3">
                  <a:txBody>
                    <a:bodyPr/>
                    <a:lstStyle/>
                    <a:p>
                      <a:pPr algn="l" fontAlgn="ctr"/>
                      <a:r>
                        <a:rPr lang="en-US" sz="1100" u="none" strike="noStrike">
                          <a:effectLst/>
                        </a:rPr>
                        <a:t>Fundamentals of Circuits &amp; Electronics EET 2XX</a:t>
                      </a:r>
                      <a:endParaRPr lang="en-US" sz="1100" b="0" i="0" u="none" strike="noStrike">
                        <a:solidFill>
                          <a:srgbClr val="000000"/>
                        </a:solidFill>
                        <a:effectLst/>
                        <a:latin typeface="Calibri" panose="020F0502020204030204" pitchFamily="34" charset="0"/>
                      </a:endParaRPr>
                    </a:p>
                  </a:txBody>
                  <a:tcPr marL="6099" marR="6099" marT="6099" marB="0" anchor="ctr"/>
                </a:tc>
                <a:tc hMerge="1">
                  <a:txBody>
                    <a:bodyPr/>
                    <a:lstStyle/>
                    <a:p>
                      <a:endParaRPr lang="en-US"/>
                    </a:p>
                  </a:txBody>
                  <a:tcPr/>
                </a:tc>
                <a:tc hMerge="1">
                  <a:txBody>
                    <a:bodyPr/>
                    <a:lstStyle/>
                    <a:p>
                      <a:endParaRPr lang="en-US"/>
                    </a:p>
                  </a:txBody>
                  <a:tcP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1334523802"/>
                  </a:ext>
                </a:extLst>
              </a:tr>
              <a:tr h="364672">
                <a:tc>
                  <a:txBody>
                    <a:bodyPr/>
                    <a:lstStyle/>
                    <a:p>
                      <a:pPr algn="l" fontAlgn="ctr"/>
                      <a:r>
                        <a:rPr lang="nl-NL" sz="1100" u="none" strike="noStrike">
                          <a:effectLst/>
                        </a:rPr>
                        <a:t>CNC Programming II MET 351</a:t>
                      </a:r>
                      <a:endParaRPr lang="nl-NL"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Quality &amp; Reliability MET 342</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0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1461837209"/>
                  </a:ext>
                </a:extLst>
              </a:tr>
              <a:tr h="364672">
                <a:tc>
                  <a:txBody>
                    <a:bodyPr/>
                    <a:lstStyle/>
                    <a:p>
                      <a:pPr algn="l" fontAlgn="ctr"/>
                      <a:r>
                        <a:rPr lang="nl-NL" sz="1100" u="none" strike="noStrike">
                          <a:effectLst/>
                        </a:rPr>
                        <a:t>MET Elective I MET 4XX</a:t>
                      </a:r>
                      <a:endParaRPr lang="nl-NL"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nl-NL" sz="1100" u="none" strike="noStrike">
                          <a:effectLst/>
                        </a:rPr>
                        <a:t>MET Elective II MET 4XX</a:t>
                      </a:r>
                      <a:endParaRPr lang="nl-NL"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3469618355"/>
                  </a:ext>
                </a:extLst>
              </a:tr>
              <a:tr h="364672">
                <a:tc>
                  <a:txBody>
                    <a:bodyPr/>
                    <a:lstStyle/>
                    <a:p>
                      <a:pPr algn="l" fontAlgn="ctr"/>
                      <a:r>
                        <a:rPr lang="en-US" sz="1100" u="none" strike="noStrike">
                          <a:effectLst/>
                        </a:rPr>
                        <a:t>Literature/Core Elective GENED</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1"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1"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extLst>
                  <a:ext uri="{0D108BD9-81ED-4DB2-BD59-A6C34878D82A}">
                    <a16:rowId xmlns:a16="http://schemas.microsoft.com/office/drawing/2014/main" val="2445495364"/>
                  </a:ext>
                </a:extLst>
              </a:tr>
              <a:tr h="195462">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16</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TOTAL</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r>
                        <a:rPr lang="en-US" sz="1100" u="none" strike="noStrike">
                          <a:effectLst/>
                        </a:rPr>
                        <a:t>14</a:t>
                      </a:r>
                      <a:endParaRPr lang="en-US" sz="1100" b="1" i="0" u="none" strike="noStrike">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1318589951"/>
                  </a:ext>
                </a:extLst>
              </a:tr>
              <a:tr h="188946">
                <a:tc>
                  <a:txBody>
                    <a:bodyPr/>
                    <a:lstStyle/>
                    <a:p>
                      <a:pPr algn="l" fontAlgn="ctr"/>
                      <a:r>
                        <a:rPr lang="en-US" sz="1100" u="none" strike="noStrike">
                          <a:effectLst/>
                        </a:rPr>
                        <a:t>Total program credits:</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ctr"/>
                      <a:r>
                        <a:rPr lang="en-US" sz="1100" u="none" strike="noStrike">
                          <a:effectLst/>
                        </a:rPr>
                        <a:t> </a:t>
                      </a: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ctr" fontAlgn="ctr"/>
                      <a:endParaRPr lang="en-US" sz="1100" b="1" i="0" u="none" strike="noStrike">
                        <a:solidFill>
                          <a:srgbClr val="000000"/>
                        </a:solidFill>
                        <a:effectLst/>
                        <a:latin typeface="Calibri" panose="020F0502020204030204" pitchFamily="34" charset="0"/>
                      </a:endParaRPr>
                    </a:p>
                  </a:txBody>
                  <a:tcPr marL="6099" marR="6099" marT="6099"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6099" marR="6099" marT="6099" marB="0" anchor="b"/>
                </a:tc>
                <a:tc>
                  <a:txBody>
                    <a:bodyPr/>
                    <a:lstStyle/>
                    <a:p>
                      <a:pPr algn="ctr" fontAlgn="ctr"/>
                      <a:r>
                        <a:rPr lang="en-US" sz="1100" u="none" strike="noStrike" dirty="0">
                          <a:effectLst/>
                        </a:rPr>
                        <a:t>120</a:t>
                      </a:r>
                      <a:endParaRPr lang="en-US" sz="1100" b="1" i="0" u="none" strike="noStrike" dirty="0">
                        <a:solidFill>
                          <a:srgbClr val="000000"/>
                        </a:solidFill>
                        <a:effectLst/>
                        <a:latin typeface="Calibri" panose="020F0502020204030204" pitchFamily="34" charset="0"/>
                      </a:endParaRPr>
                    </a:p>
                  </a:txBody>
                  <a:tcPr marL="6099" marR="6099" marT="6099" marB="0" anchor="ctr"/>
                </a:tc>
                <a:extLst>
                  <a:ext uri="{0D108BD9-81ED-4DB2-BD59-A6C34878D82A}">
                    <a16:rowId xmlns:a16="http://schemas.microsoft.com/office/drawing/2014/main" val="1697383931"/>
                  </a:ext>
                </a:extLst>
              </a:tr>
            </a:tbl>
          </a:graphicData>
        </a:graphic>
      </p:graphicFrame>
    </p:spTree>
    <p:extLst>
      <p:ext uri="{BB962C8B-B14F-4D97-AF65-F5344CB8AC3E}">
        <p14:creationId xmlns:p14="http://schemas.microsoft.com/office/powerpoint/2010/main" val="1229259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5956" y="2560320"/>
            <a:ext cx="2992582" cy="906087"/>
          </a:xfrm>
          <a:prstGeom prst="rect">
            <a:avLst/>
          </a:prstGeom>
          <a:noFill/>
        </p:spPr>
        <p:txBody>
          <a:bodyPr wrap="square" rtlCol="0">
            <a:spAutoFit/>
          </a:bodyPr>
          <a:lstStyle/>
          <a:p>
            <a:endParaRPr lang="en-US" dirty="0"/>
          </a:p>
        </p:txBody>
      </p:sp>
      <p:sp>
        <p:nvSpPr>
          <p:cNvPr id="4" name="Rectangle 3"/>
          <p:cNvSpPr/>
          <p:nvPr/>
        </p:nvSpPr>
        <p:spPr>
          <a:xfrm>
            <a:off x="2181418" y="946386"/>
            <a:ext cx="7268095" cy="480131"/>
          </a:xfrm>
          <a:prstGeom prst="rect">
            <a:avLst/>
          </a:prstGeom>
        </p:spPr>
        <p:txBody>
          <a:bodyPr wrap="square">
            <a:spAutoFit/>
          </a:bodyPr>
          <a:lstStyle/>
          <a:p>
            <a:pPr lvl="0" algn="ctr" defTabSz="1422400">
              <a:lnSpc>
                <a:spcPct val="90000"/>
              </a:lnSpc>
              <a:spcAft>
                <a:spcPct val="35000"/>
              </a:spcAft>
              <a:defRPr/>
            </a:pPr>
            <a:r>
              <a:rPr lang="en-US" sz="2800" b="1" dirty="0">
                <a:solidFill>
                  <a:srgbClr val="964305">
                    <a:lumMod val="50000"/>
                  </a:srgbClr>
                </a:solidFill>
                <a:latin typeface="Cambria" panose="02040503050406030204" pitchFamily="18" charset="0"/>
                <a:cs typeface="Calibri" panose="020F0502020204030204" pitchFamily="34" charset="0"/>
              </a:rPr>
              <a:t>Rowan Core Requirements</a:t>
            </a:r>
          </a:p>
        </p:txBody>
      </p:sp>
      <p:graphicFrame>
        <p:nvGraphicFramePr>
          <p:cNvPr id="5" name="Table 4"/>
          <p:cNvGraphicFramePr>
            <a:graphicFrameLocks noGrp="1"/>
          </p:cNvGraphicFramePr>
          <p:nvPr>
            <p:extLst>
              <p:ext uri="{D42A27DB-BD31-4B8C-83A1-F6EECF244321}">
                <p14:modId xmlns:p14="http://schemas.microsoft.com/office/powerpoint/2010/main" val="2119132829"/>
              </p:ext>
            </p:extLst>
          </p:nvPr>
        </p:nvGraphicFramePr>
        <p:xfrm>
          <a:off x="612743" y="1548161"/>
          <a:ext cx="11031762" cy="4664100"/>
        </p:xfrm>
        <a:graphic>
          <a:graphicData uri="http://schemas.openxmlformats.org/drawingml/2006/table">
            <a:tbl>
              <a:tblPr>
                <a:tableStyleId>{5C22544A-7EE6-4342-B048-85BDC9FD1C3A}</a:tableStyleId>
              </a:tblPr>
              <a:tblGrid>
                <a:gridCol w="48896">
                  <a:extLst>
                    <a:ext uri="{9D8B030D-6E8A-4147-A177-3AD203B41FA5}">
                      <a16:colId xmlns:a16="http://schemas.microsoft.com/office/drawing/2014/main" val="1352521960"/>
                    </a:ext>
                  </a:extLst>
                </a:gridCol>
                <a:gridCol w="2004471">
                  <a:extLst>
                    <a:ext uri="{9D8B030D-6E8A-4147-A177-3AD203B41FA5}">
                      <a16:colId xmlns:a16="http://schemas.microsoft.com/office/drawing/2014/main" val="2155420660"/>
                    </a:ext>
                  </a:extLst>
                </a:gridCol>
                <a:gridCol w="278399">
                  <a:extLst>
                    <a:ext uri="{9D8B030D-6E8A-4147-A177-3AD203B41FA5}">
                      <a16:colId xmlns:a16="http://schemas.microsoft.com/office/drawing/2014/main" val="2852976351"/>
                    </a:ext>
                  </a:extLst>
                </a:gridCol>
                <a:gridCol w="578213">
                  <a:extLst>
                    <a:ext uri="{9D8B030D-6E8A-4147-A177-3AD203B41FA5}">
                      <a16:colId xmlns:a16="http://schemas.microsoft.com/office/drawing/2014/main" val="1885462795"/>
                    </a:ext>
                  </a:extLst>
                </a:gridCol>
                <a:gridCol w="212274">
                  <a:extLst>
                    <a:ext uri="{9D8B030D-6E8A-4147-A177-3AD203B41FA5}">
                      <a16:colId xmlns:a16="http://schemas.microsoft.com/office/drawing/2014/main" val="1485653300"/>
                    </a:ext>
                  </a:extLst>
                </a:gridCol>
                <a:gridCol w="1727766">
                  <a:extLst>
                    <a:ext uri="{9D8B030D-6E8A-4147-A177-3AD203B41FA5}">
                      <a16:colId xmlns:a16="http://schemas.microsoft.com/office/drawing/2014/main" val="1247108096"/>
                    </a:ext>
                  </a:extLst>
                </a:gridCol>
                <a:gridCol w="256255">
                  <a:extLst>
                    <a:ext uri="{9D8B030D-6E8A-4147-A177-3AD203B41FA5}">
                      <a16:colId xmlns:a16="http://schemas.microsoft.com/office/drawing/2014/main" val="3779148240"/>
                    </a:ext>
                  </a:extLst>
                </a:gridCol>
                <a:gridCol w="2344253">
                  <a:extLst>
                    <a:ext uri="{9D8B030D-6E8A-4147-A177-3AD203B41FA5}">
                      <a16:colId xmlns:a16="http://schemas.microsoft.com/office/drawing/2014/main" val="2590044310"/>
                    </a:ext>
                  </a:extLst>
                </a:gridCol>
                <a:gridCol w="265747">
                  <a:extLst>
                    <a:ext uri="{9D8B030D-6E8A-4147-A177-3AD203B41FA5}">
                      <a16:colId xmlns:a16="http://schemas.microsoft.com/office/drawing/2014/main" val="3136381074"/>
                    </a:ext>
                  </a:extLst>
                </a:gridCol>
                <a:gridCol w="2404361">
                  <a:extLst>
                    <a:ext uri="{9D8B030D-6E8A-4147-A177-3AD203B41FA5}">
                      <a16:colId xmlns:a16="http://schemas.microsoft.com/office/drawing/2014/main" val="1109689123"/>
                    </a:ext>
                  </a:extLst>
                </a:gridCol>
                <a:gridCol w="316363">
                  <a:extLst>
                    <a:ext uri="{9D8B030D-6E8A-4147-A177-3AD203B41FA5}">
                      <a16:colId xmlns:a16="http://schemas.microsoft.com/office/drawing/2014/main" val="2337564487"/>
                    </a:ext>
                  </a:extLst>
                </a:gridCol>
                <a:gridCol w="594764">
                  <a:extLst>
                    <a:ext uri="{9D8B030D-6E8A-4147-A177-3AD203B41FA5}">
                      <a16:colId xmlns:a16="http://schemas.microsoft.com/office/drawing/2014/main" val="553002278"/>
                    </a:ext>
                  </a:extLst>
                </a:gridCol>
              </a:tblGrid>
              <a:tr h="339817">
                <a:tc gridSpan="4">
                  <a:txBody>
                    <a:bodyPr/>
                    <a:lstStyle/>
                    <a:p>
                      <a:pPr algn="l" fontAlgn="b"/>
                      <a:r>
                        <a:rPr lang="en-US" sz="1800" u="none" strike="noStrike" dirty="0">
                          <a:effectLst/>
                        </a:rPr>
                        <a:t>University Requirements</a:t>
                      </a:r>
                      <a:endParaRPr lang="en-US" sz="1800" b="1" i="0" u="none" strike="noStrike" dirty="0">
                        <a:solidFill>
                          <a:srgbClr val="000000"/>
                        </a:solidFill>
                        <a:effectLst/>
                        <a:latin typeface="Calibri" panose="020F0502020204030204" pitchFamily="34" charset="0"/>
                      </a:endParaRPr>
                    </a:p>
                  </a:txBody>
                  <a:tcPr marL="9320" marR="9320" marT="9320" marB="0" anchor="b"/>
                </a:tc>
                <a:tc hMerge="1">
                  <a:txBody>
                    <a:bodyPr/>
                    <a:lstStyle/>
                    <a:p>
                      <a:endParaRPr lang="en-US"/>
                    </a:p>
                  </a:txBody>
                  <a:tcPr/>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hMerge="1">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a:txBody>
                    <a:bodyPr/>
                    <a:lstStyle/>
                    <a:p>
                      <a:endParaRPr lang="en-US" dirty="0"/>
                    </a:p>
                  </a:txBody>
                  <a:tcPr marL="9320" marR="9320" marT="9320" marB="0" anchor="b"/>
                </a:tc>
                <a:tc>
                  <a:txBody>
                    <a:bodyPr/>
                    <a:lstStyle/>
                    <a:p>
                      <a:endParaRPr lang="en-US" dirty="0"/>
                    </a:p>
                  </a:txBody>
                  <a:tcPr marL="932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1" i="1" u="none" strike="noStrike">
                        <a:solidFill>
                          <a:srgbClr val="000000"/>
                        </a:solidFill>
                        <a:effectLst/>
                        <a:latin typeface="Calibri" panose="020F0502020204030204" pitchFamily="34" charset="0"/>
                      </a:endParaRPr>
                    </a:p>
                  </a:txBody>
                  <a:tcPr marL="9320" marR="9320" marT="9320" marB="0" anchor="b"/>
                </a:tc>
                <a:tc>
                  <a:txBody>
                    <a:bodyPr/>
                    <a:lstStyle/>
                    <a:p>
                      <a:pPr algn="ctr" fontAlgn="ctr"/>
                      <a:endParaRPr lang="en-US" sz="1000" b="1" i="0" u="none" strike="noStrike">
                        <a:solidFill>
                          <a:srgbClr val="000000"/>
                        </a:solidFill>
                        <a:effectLst/>
                        <a:latin typeface="Calibri" panose="020F0502020204030204" pitchFamily="34" charset="0"/>
                      </a:endParaRPr>
                    </a:p>
                  </a:txBody>
                  <a:tcPr marL="9320" marR="9320" marT="932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3788111786"/>
                  </a:ext>
                </a:extLst>
              </a:tr>
              <a:tr h="522401">
                <a:tc gridSpan="12">
                  <a:txBody>
                    <a:bodyPr/>
                    <a:lstStyle/>
                    <a:p>
                      <a:pPr marL="285750" indent="-285750" algn="l" fontAlgn="b">
                        <a:buFont typeface="Wingdings" panose="05000000000000000000" pitchFamily="2" charset="2"/>
                        <a:buChar char="§"/>
                      </a:pPr>
                      <a:r>
                        <a:rPr lang="en-US" sz="1400" u="none" strike="noStrike" dirty="0">
                          <a:effectLst/>
                          <a:latin typeface="+mn-lt"/>
                        </a:rPr>
                        <a:t>Rowan Core is the University's general education model.  It is based on six literacies  and Rowan Experience, which reflect contemporary priorities while maintaining a strong liberal arts foundation.  </a:t>
                      </a:r>
                      <a:endParaRPr lang="en-US" sz="1400" b="0" i="0" u="none" strike="noStrike" dirty="0">
                        <a:solidFill>
                          <a:srgbClr val="000000"/>
                        </a:solidFill>
                        <a:effectLst/>
                        <a:latin typeface="+mn-lt"/>
                      </a:endParaRPr>
                    </a:p>
                  </a:txBody>
                  <a:tcPr marL="9320" marR="9320" marT="93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1900050"/>
                  </a:ext>
                </a:extLst>
              </a:tr>
              <a:tr h="522401">
                <a:tc gridSpan="8">
                  <a:txBody>
                    <a:bodyPr/>
                    <a:lstStyle/>
                    <a:p>
                      <a:pPr marL="285750" indent="-285750" algn="l" fontAlgn="b">
                        <a:buFont typeface="Wingdings" panose="05000000000000000000" pitchFamily="2" charset="2"/>
                        <a:buChar char="§"/>
                      </a:pPr>
                      <a:r>
                        <a:rPr lang="en-US" sz="1400" u="none" strike="noStrike" dirty="0">
                          <a:effectLst/>
                          <a:latin typeface="+mn-lt"/>
                        </a:rPr>
                        <a:t>Some literacies are incorporated in your major-specific courses.  Others you will fulfill by taking elective courses in the required literacy.</a:t>
                      </a:r>
                      <a:endParaRPr lang="en-US" sz="1400" b="0" i="0" u="none" strike="noStrike" dirty="0">
                        <a:solidFill>
                          <a:srgbClr val="000000"/>
                        </a:solidFill>
                        <a:effectLst/>
                        <a:latin typeface="+mn-lt"/>
                      </a:endParaRPr>
                    </a:p>
                  </a:txBody>
                  <a:tcPr marL="9320" marR="9320" marT="93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285750" indent="-285750" algn="l" fontAlgn="b">
                        <a:buFont typeface="Wingdings" panose="05000000000000000000" pitchFamily="2" charset="2"/>
                        <a:buChar char="§"/>
                      </a:pPr>
                      <a:endParaRPr lang="en-US" sz="1400" b="0" i="0" u="none" strike="noStrike">
                        <a:solidFill>
                          <a:srgbClr val="000000"/>
                        </a:solidFill>
                        <a:effectLst/>
                        <a:latin typeface="+mn-lt"/>
                      </a:endParaRPr>
                    </a:p>
                  </a:txBody>
                  <a:tcPr marL="9320" marR="9320" marT="9320" marB="0" anchor="b"/>
                </a:tc>
                <a:tc>
                  <a:txBody>
                    <a:bodyPr/>
                    <a:lstStyle/>
                    <a:p>
                      <a:pPr marL="285750" indent="-285750" algn="l" fontAlgn="b">
                        <a:buFont typeface="Wingdings" panose="05000000000000000000" pitchFamily="2" charset="2"/>
                        <a:buChar char="§"/>
                      </a:pPr>
                      <a:endParaRPr lang="en-US" sz="1400" b="1" i="1" u="none" strike="noStrike">
                        <a:solidFill>
                          <a:srgbClr val="000000"/>
                        </a:solidFill>
                        <a:effectLst/>
                        <a:latin typeface="+mn-lt"/>
                      </a:endParaRPr>
                    </a:p>
                  </a:txBody>
                  <a:tcPr marL="9320" marR="9320" marT="9320" marB="0" anchor="b"/>
                </a:tc>
                <a:tc>
                  <a:txBody>
                    <a:bodyPr/>
                    <a:lstStyle/>
                    <a:p>
                      <a:pPr marL="285750" indent="-285750" algn="ctr" fontAlgn="ctr">
                        <a:buFont typeface="Wingdings" panose="05000000000000000000" pitchFamily="2" charset="2"/>
                        <a:buChar char="§"/>
                      </a:pPr>
                      <a:endParaRPr lang="en-US" sz="1400" b="1" i="0" u="none" strike="noStrike">
                        <a:solidFill>
                          <a:srgbClr val="000000"/>
                        </a:solidFill>
                        <a:effectLst/>
                        <a:latin typeface="+mn-lt"/>
                      </a:endParaRPr>
                    </a:p>
                  </a:txBody>
                  <a:tcPr marL="9320" marR="9320" marT="9320" marB="0" anchor="ctr"/>
                </a:tc>
                <a:tc>
                  <a:txBody>
                    <a:bodyPr/>
                    <a:lstStyle/>
                    <a:p>
                      <a:pPr marL="285750" indent="-285750" algn="l" fontAlgn="b">
                        <a:buFont typeface="Wingdings" panose="05000000000000000000" pitchFamily="2" charset="2"/>
                        <a:buChar char="§"/>
                      </a:pPr>
                      <a:endParaRPr lang="en-US" sz="1400" b="0" i="0" u="none" strike="noStrike" dirty="0">
                        <a:solidFill>
                          <a:srgbClr val="000000"/>
                        </a:solidFill>
                        <a:effectLst/>
                        <a:latin typeface="+mn-lt"/>
                      </a:endParaRPr>
                    </a:p>
                  </a:txBody>
                  <a:tcPr marL="9320" marR="9320" marT="9320" marB="0" anchor="b"/>
                </a:tc>
                <a:extLst>
                  <a:ext uri="{0D108BD9-81ED-4DB2-BD59-A6C34878D82A}">
                    <a16:rowId xmlns:a16="http://schemas.microsoft.com/office/drawing/2014/main" val="477345415"/>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1" i="1" u="none" strike="noStrike" dirty="0">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0" i="1" u="none" strike="noStrike">
                        <a:solidFill>
                          <a:srgbClr val="000000"/>
                        </a:solidFill>
                        <a:effectLst/>
                        <a:latin typeface="Calibri" panose="020F0502020204030204" pitchFamily="34" charset="0"/>
                      </a:endParaRPr>
                    </a:p>
                  </a:txBody>
                  <a:tcPr marL="9320" marR="9320" marT="9320" marB="0" anchor="b"/>
                </a:tc>
                <a:tc>
                  <a:txBody>
                    <a:bodyPr/>
                    <a:lstStyle/>
                    <a:p>
                      <a:pPr algn="ctr" fontAlgn="ctr"/>
                      <a:endParaRPr lang="en-US" sz="1000" b="0" i="0" u="none" strike="noStrike">
                        <a:solidFill>
                          <a:srgbClr val="000000"/>
                        </a:solidFill>
                        <a:effectLst/>
                        <a:latin typeface="Calibri" panose="020F0502020204030204" pitchFamily="34" charset="0"/>
                      </a:endParaRPr>
                    </a:p>
                  </a:txBody>
                  <a:tcPr marL="9320" marR="9320" marT="932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1341840928"/>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100" b="1" u="none" strike="noStrike" dirty="0">
                          <a:effectLst/>
                        </a:rPr>
                        <a:t>Rowan Core-Literacies</a:t>
                      </a:r>
                      <a:endParaRPr lang="en-US" sz="1100" b="1" i="0" u="none" strike="noStrike" dirty="0">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100" u="none" strike="noStrike">
                          <a:effectLst/>
                        </a:rPr>
                        <a:t>Fulfilled by:</a:t>
                      </a:r>
                      <a:endParaRPr lang="en-US" sz="1100" b="1" i="0" u="none" strike="noStrike">
                        <a:solidFill>
                          <a:srgbClr val="000000"/>
                        </a:solidFill>
                        <a:effectLst/>
                        <a:latin typeface="Calibri" panose="020F0502020204030204" pitchFamily="34" charset="0"/>
                      </a:endParaRPr>
                    </a:p>
                  </a:txBody>
                  <a:tcPr marL="932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b="1" u="none" strike="noStrike" dirty="0">
                          <a:effectLst/>
                        </a:rPr>
                        <a:t>Ethics options:</a:t>
                      </a:r>
                      <a:endParaRPr lang="en-US" sz="1000" b="1" i="1" u="none" strike="noStrike" dirty="0">
                        <a:solidFill>
                          <a:srgbClr val="000000"/>
                        </a:solidFill>
                        <a:effectLst/>
                        <a:latin typeface="Calibri" panose="020F0502020204030204" pitchFamily="34" charset="0"/>
                      </a:endParaRPr>
                    </a:p>
                  </a:txBody>
                  <a:tcPr marL="9320" marR="9320" marT="9320" marB="0" anchor="b"/>
                </a:tc>
                <a:tc>
                  <a:txBody>
                    <a:bodyPr/>
                    <a:lstStyle/>
                    <a:p>
                      <a:pPr algn="l" fontAlgn="t"/>
                      <a:endParaRPr lang="en-US" sz="1100" b="0" i="0" u="none" strike="noStrike">
                        <a:solidFill>
                          <a:srgbClr val="000000"/>
                        </a:solidFill>
                        <a:effectLst/>
                        <a:latin typeface="Calibri" panose="020F0502020204030204" pitchFamily="34" charset="0"/>
                      </a:endParaRPr>
                    </a:p>
                  </a:txBody>
                  <a:tcPr marL="9320" marR="9320" marT="9320" marB="0"/>
                </a:tc>
                <a:tc>
                  <a:txBody>
                    <a:bodyPr/>
                    <a:lstStyle/>
                    <a:p>
                      <a:pPr algn="l" fontAlgn="t"/>
                      <a:endParaRPr lang="en-US" sz="1100" b="0" i="0" u="none" strike="noStrike">
                        <a:solidFill>
                          <a:srgbClr val="000000"/>
                        </a:solidFill>
                        <a:effectLst/>
                        <a:latin typeface="Calibri" panose="020F0502020204030204" pitchFamily="34" charset="0"/>
                      </a:endParaRPr>
                    </a:p>
                  </a:txBody>
                  <a:tcPr marL="9320" marR="9320" marT="9320" marB="0"/>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340234449"/>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a:effectLst/>
                        </a:rPr>
                        <a:t>Artistic (ARTL)</a:t>
                      </a:r>
                      <a:endParaRPr lang="en-US" sz="1000" b="0" i="1" u="none" strike="noStrike">
                        <a:solidFill>
                          <a:srgbClr val="000000"/>
                        </a:solidFill>
                        <a:effectLst/>
                        <a:latin typeface="Calibri" panose="020F0502020204030204" pitchFamily="34" charset="0"/>
                      </a:endParaRPr>
                    </a:p>
                  </a:txBody>
                  <a:tcPr marL="8388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a:effectLst/>
                        </a:rPr>
                        <a:t>elective</a:t>
                      </a:r>
                      <a:endParaRPr lang="en-US" sz="1000" b="0" i="1" u="none" strike="noStrike">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a:effectLst/>
                        </a:rPr>
                        <a:t>PHIL 09150, 09323, 09341, 09346, 09392 or 09393; INTR 01148 or 01174</a:t>
                      </a:r>
                      <a:endParaRPr lang="en-US" sz="1000" b="0" i="0" u="none" strike="noStrike">
                        <a:solidFill>
                          <a:srgbClr val="000000"/>
                        </a:solidFill>
                        <a:effectLst/>
                        <a:latin typeface="Calibri" panose="020F0502020204030204" pitchFamily="34" charset="0"/>
                      </a:endParaRPr>
                    </a:p>
                  </a:txBody>
                  <a:tcPr marL="932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2632041038"/>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a:effectLst/>
                        </a:rPr>
                        <a:t>Global (GLBL)</a:t>
                      </a:r>
                      <a:endParaRPr lang="en-US" sz="1000" b="0" i="1" u="none" strike="noStrike">
                        <a:solidFill>
                          <a:srgbClr val="000000"/>
                        </a:solidFill>
                        <a:effectLst/>
                        <a:latin typeface="Calibri" panose="020F0502020204030204" pitchFamily="34" charset="0"/>
                      </a:endParaRPr>
                    </a:p>
                  </a:txBody>
                  <a:tcPr marL="8388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a:effectLst/>
                        </a:rPr>
                        <a:t>elective</a:t>
                      </a:r>
                      <a:endParaRPr lang="en-US" sz="1000" b="0" i="1" u="none" strike="noStrike">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1067955854"/>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a:effectLst/>
                        </a:rPr>
                        <a:t>Humanistic (HUML)</a:t>
                      </a:r>
                      <a:endParaRPr lang="en-US" sz="1000" b="0" i="1" u="none" strike="noStrike">
                        <a:solidFill>
                          <a:srgbClr val="000000"/>
                        </a:solidFill>
                        <a:effectLst/>
                        <a:latin typeface="Calibri" panose="020F0502020204030204" pitchFamily="34" charset="0"/>
                      </a:endParaRPr>
                    </a:p>
                  </a:txBody>
                  <a:tcPr marL="8388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a:effectLst/>
                        </a:rPr>
                        <a:t>elective</a:t>
                      </a:r>
                      <a:endParaRPr lang="en-US" sz="1000" b="0" i="1" u="none" strike="noStrike">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4040173054"/>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a:effectLst/>
                        </a:rPr>
                        <a:t>Communicative (COML)</a:t>
                      </a:r>
                      <a:endParaRPr lang="en-US" sz="1000" b="0" i="1" u="none" strike="noStrike">
                        <a:solidFill>
                          <a:srgbClr val="000000"/>
                        </a:solidFill>
                        <a:effectLst/>
                        <a:latin typeface="Calibri" panose="020F0502020204030204" pitchFamily="34" charset="0"/>
                      </a:endParaRPr>
                    </a:p>
                  </a:txBody>
                  <a:tcPr marL="8388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a:effectLst/>
                        </a:rPr>
                        <a:t>Comp I, SEC I and II</a:t>
                      </a:r>
                      <a:endParaRPr lang="en-US" sz="1000" b="0" i="0" u="none" strike="noStrike">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t"/>
                      <a:endParaRPr lang="en-US" sz="800" b="0" i="1" u="none" strike="noStrike">
                        <a:solidFill>
                          <a:srgbClr val="000000"/>
                        </a:solidFill>
                        <a:effectLst/>
                        <a:latin typeface="Calibri" panose="020F0502020204030204" pitchFamily="34" charset="0"/>
                      </a:endParaRPr>
                    </a:p>
                  </a:txBody>
                  <a:tcPr marL="9320" marR="9320" marT="9320" marB="0"/>
                </a:tc>
                <a:tc>
                  <a:txBody>
                    <a:bodyPr/>
                    <a:lstStyle/>
                    <a:p>
                      <a:pPr algn="l" fontAlgn="t"/>
                      <a:endParaRPr lang="en-US" sz="800" b="0" i="1" u="none" strike="noStrike">
                        <a:solidFill>
                          <a:srgbClr val="000000"/>
                        </a:solidFill>
                        <a:effectLst/>
                        <a:latin typeface="Calibri" panose="020F0502020204030204" pitchFamily="34" charset="0"/>
                      </a:endParaRPr>
                    </a:p>
                  </a:txBody>
                  <a:tcPr marL="9320" marR="9320" marT="9320" marB="0"/>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2690685382"/>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a:effectLst/>
                        </a:rPr>
                        <a:t>Quantitative (QNTL)</a:t>
                      </a:r>
                      <a:endParaRPr lang="en-US" sz="1000" b="0" i="1" u="none" strike="noStrike">
                        <a:solidFill>
                          <a:srgbClr val="000000"/>
                        </a:solidFill>
                        <a:effectLst/>
                        <a:latin typeface="Calibri" panose="020F0502020204030204" pitchFamily="34" charset="0"/>
                      </a:endParaRPr>
                    </a:p>
                  </a:txBody>
                  <a:tcPr marL="8388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a:effectLst/>
                        </a:rPr>
                        <a:t>Calculus I</a:t>
                      </a:r>
                      <a:endParaRPr lang="en-US" sz="1000" b="0" i="0" u="none" strike="noStrike">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1470645539"/>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dirty="0">
                          <a:effectLst/>
                        </a:rPr>
                        <a:t>Scientific (SCIL)</a:t>
                      </a:r>
                      <a:endParaRPr lang="en-US" sz="1000" b="0" i="1" u="none" strike="noStrike" dirty="0">
                        <a:solidFill>
                          <a:srgbClr val="000000"/>
                        </a:solidFill>
                        <a:effectLst/>
                        <a:latin typeface="Calibri" panose="020F0502020204030204" pitchFamily="34" charset="0"/>
                      </a:endParaRPr>
                    </a:p>
                  </a:txBody>
                  <a:tcPr marL="8388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a:effectLst/>
                        </a:rPr>
                        <a:t>Chemistry I</a:t>
                      </a:r>
                      <a:endParaRPr lang="en-US" sz="1000" b="0" i="0" u="none" strike="noStrike">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b="1" u="none" strike="noStrike" dirty="0">
                          <a:effectLst/>
                        </a:rPr>
                        <a:t>Business elective options:</a:t>
                      </a:r>
                      <a:endParaRPr lang="en-US" sz="1000" b="1" i="1" u="none" strike="noStrike" dirty="0">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346668339"/>
                  </a:ext>
                </a:extLst>
              </a:tr>
              <a:tr h="376334">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endParaRPr lang="en-US" sz="1100" b="0" i="0" u="none" strike="noStrike" dirty="0">
                        <a:solidFill>
                          <a:srgbClr val="000000"/>
                        </a:solidFill>
                        <a:effectLst/>
                        <a:latin typeface="Calibri" panose="020F0502020204030204" pitchFamily="34" charset="0"/>
                      </a:endParaRPr>
                    </a:p>
                  </a:txBody>
                  <a:tcPr marL="932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a:effectLst/>
                        </a:rPr>
                        <a:t>ECON 04101 or 04102; INTR 01138; BUS 01105; ENT 06240, 06346 or 06450; MIS 02526</a:t>
                      </a:r>
                      <a:endParaRPr lang="en-US" sz="1000" b="0" i="0" u="none" strike="noStrike">
                        <a:solidFill>
                          <a:srgbClr val="000000"/>
                        </a:solidFill>
                        <a:effectLst/>
                        <a:latin typeface="Calibri" panose="020F0502020204030204" pitchFamily="34" charset="0"/>
                      </a:endParaRPr>
                    </a:p>
                  </a:txBody>
                  <a:tcPr marL="932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1774900204"/>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100" u="none" strike="noStrike">
                          <a:effectLst/>
                        </a:rPr>
                        <a:t>Rowan Experience</a:t>
                      </a:r>
                      <a:endParaRPr lang="en-US" sz="1100" b="1"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100" u="none" strike="noStrike">
                          <a:effectLst/>
                        </a:rPr>
                        <a:t>Fulfilled by:</a:t>
                      </a:r>
                      <a:endParaRPr lang="en-US" sz="1100" b="1" i="0" u="none" strike="noStrike">
                        <a:solidFill>
                          <a:srgbClr val="000000"/>
                        </a:solidFill>
                        <a:effectLst/>
                        <a:latin typeface="Calibri" panose="020F0502020204030204" pitchFamily="34" charset="0"/>
                      </a:endParaRPr>
                    </a:p>
                  </a:txBody>
                  <a:tcPr marL="932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950405418"/>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a:effectLst/>
                        </a:rPr>
                        <a:t>Rowan Seminar (RS)</a:t>
                      </a:r>
                      <a:endParaRPr lang="en-US" sz="1000" b="0" i="0" u="none" strike="noStrike">
                        <a:solidFill>
                          <a:srgbClr val="000000"/>
                        </a:solidFill>
                        <a:effectLst/>
                        <a:latin typeface="Calibri" panose="020F0502020204030204" pitchFamily="34" charset="0"/>
                      </a:endParaRPr>
                    </a:p>
                  </a:txBody>
                  <a:tcPr marL="8388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dirty="0">
                          <a:effectLst/>
                        </a:rPr>
                        <a:t>Freshman Engineering Clinic I</a:t>
                      </a:r>
                      <a:endParaRPr lang="en-US" sz="1000" b="0" i="0" u="none" strike="noStrike" dirty="0">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1177643230"/>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a:effectLst/>
                        </a:rPr>
                        <a:t>Writing Intenstive (WI)</a:t>
                      </a:r>
                      <a:endParaRPr lang="en-US" sz="1000" b="0" i="0" u="none" strike="noStrike">
                        <a:solidFill>
                          <a:srgbClr val="000000"/>
                        </a:solidFill>
                        <a:effectLst/>
                        <a:latin typeface="Calibri" panose="020F0502020204030204" pitchFamily="34" charset="0"/>
                      </a:endParaRPr>
                    </a:p>
                  </a:txBody>
                  <a:tcPr marL="83880" marR="9320" marT="9320"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dirty="0">
                          <a:effectLst/>
                        </a:rPr>
                        <a:t>Senior Engineering Clinic</a:t>
                      </a:r>
                      <a:endParaRPr lang="en-US" sz="1000" b="0" i="0" u="none" strike="noStrike" dirty="0">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1255338026"/>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r>
                        <a:rPr lang="en-US" sz="1000" u="none" strike="noStrike">
                          <a:effectLst/>
                        </a:rPr>
                        <a:t>Broad-based lit. (LIT)</a:t>
                      </a:r>
                      <a:endParaRPr lang="en-US" sz="1000" b="0" i="0" u="none" strike="noStrike">
                        <a:solidFill>
                          <a:srgbClr val="000000"/>
                        </a:solidFill>
                        <a:effectLst/>
                        <a:latin typeface="Calibri" panose="020F0502020204030204" pitchFamily="34" charset="0"/>
                      </a:endParaRPr>
                    </a:p>
                  </a:txBody>
                  <a:tcPr marL="8388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r>
                        <a:rPr lang="en-US" sz="1000" u="none" strike="noStrike" dirty="0">
                          <a:effectLst/>
                        </a:rPr>
                        <a:t>Literature-designated elective</a:t>
                      </a:r>
                      <a:endParaRPr lang="en-US" sz="1000" b="0" i="1" u="none" strike="noStrike" dirty="0">
                        <a:solidFill>
                          <a:srgbClr val="000000"/>
                        </a:solidFill>
                        <a:effectLst/>
                        <a:latin typeface="Calibri" panose="020F0502020204030204" pitchFamily="34" charset="0"/>
                      </a:endParaRPr>
                    </a:p>
                  </a:txBody>
                  <a:tcPr marL="8388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2065065465"/>
                  </a:ext>
                </a:extLst>
              </a:tr>
              <a:tr h="223319">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gridSpan="3">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320" marR="9320" marT="9320"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320" marR="9320" marT="9320" marB="0" anchor="b"/>
                </a:tc>
                <a:extLst>
                  <a:ext uri="{0D108BD9-81ED-4DB2-BD59-A6C34878D82A}">
                    <a16:rowId xmlns:a16="http://schemas.microsoft.com/office/drawing/2014/main" val="1469901842"/>
                  </a:ext>
                </a:extLst>
              </a:tr>
            </a:tbl>
          </a:graphicData>
        </a:graphic>
      </p:graphicFrame>
      <p:pic>
        <p:nvPicPr>
          <p:cNvPr id="3" name="Picture 2"/>
          <p:cNvPicPr>
            <a:picLocks noChangeAspect="1"/>
          </p:cNvPicPr>
          <p:nvPr/>
        </p:nvPicPr>
        <p:blipFill>
          <a:blip r:embed="rId3"/>
          <a:stretch>
            <a:fillRect/>
          </a:stretch>
        </p:blipFill>
        <p:spPr>
          <a:xfrm>
            <a:off x="3569924" y="1529499"/>
            <a:ext cx="5052151" cy="3799001"/>
          </a:xfrm>
          <a:prstGeom prst="rect">
            <a:avLst/>
          </a:prstGeom>
        </p:spPr>
      </p:pic>
    </p:spTree>
    <p:extLst>
      <p:ext uri="{BB962C8B-B14F-4D97-AF65-F5344CB8AC3E}">
        <p14:creationId xmlns:p14="http://schemas.microsoft.com/office/powerpoint/2010/main" val="1649940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wan SPPRL theme">
  <a:themeElements>
    <a:clrScheme name="Custom 2">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C32D2E"/>
      </a:hlink>
      <a:folHlink>
        <a:srgbClr val="AA8A1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1205</TotalTime>
  <Words>1010</Words>
  <Application>Microsoft Office PowerPoint</Application>
  <PresentationFormat>Widescreen</PresentationFormat>
  <Paragraphs>266</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Cambria</vt:lpstr>
      <vt:lpstr>Garamond</vt:lpstr>
      <vt:lpstr>Georgia</vt:lpstr>
      <vt:lpstr>Times New Roman</vt:lpstr>
      <vt:lpstr>Trebuchet MS</vt:lpstr>
      <vt:lpstr>Wingdings</vt:lpstr>
      <vt:lpstr>Wingdings 2</vt:lpstr>
      <vt:lpstr>Rowan SPPRL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jhar@rowan.edu</Manager>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 Fall 2020 Presentation</dc:title>
  <dc:creator>Jha, Ratneshwar</dc:creator>
  <cp:lastModifiedBy>David Spang</cp:lastModifiedBy>
  <cp:revision>110</cp:revision>
  <dcterms:created xsi:type="dcterms:W3CDTF">2018-10-17T18:47:28Z</dcterms:created>
  <dcterms:modified xsi:type="dcterms:W3CDTF">2020-07-23T14:24:58Z</dcterms:modified>
</cp:coreProperties>
</file>