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2" r:id="rId2"/>
    <p:sldId id="314" r:id="rId3"/>
    <p:sldId id="316" r:id="rId4"/>
    <p:sldId id="257" r:id="rId5"/>
    <p:sldId id="317" r:id="rId6"/>
    <p:sldId id="318" r:id="rId7"/>
    <p:sldId id="31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A5"/>
    <a:srgbClr val="003087"/>
    <a:srgbClr val="CB333B"/>
    <a:srgbClr val="69B3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3" autoAdjust="0"/>
    <p:restoredTop sz="94660"/>
  </p:normalViewPr>
  <p:slideViewPr>
    <p:cSldViewPr snapToGrid="0">
      <p:cViewPr>
        <p:scale>
          <a:sx n="100" d="100"/>
          <a:sy n="100" d="100"/>
        </p:scale>
        <p:origin x="70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FD5A5-DF4B-4627-9F9C-6066DB7694D9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A2F82-008E-42F5-875F-E0FDFEC9A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9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5FB1-D36B-4391-8864-D05D8C06178A}" type="datetime1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2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8FCE-8F93-4D12-84F3-B18965AC2A84}" type="datetime1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20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B4FC-7E49-47B0-AB63-0EE9A4048EF2}" type="datetime1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9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3D7E-1CFE-4B3E-AED2-10EF9441C6D2}" type="datetime1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0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9CEB20FD-57B4-4116-B954-02381E9596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2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2594-8B53-425F-9F52-CF0BE8986943}" type="datetime1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3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C34F-8BF9-4379-9584-4F9F5FDE5C61}" type="datetime1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4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9234-9316-478F-9D5A-A6C6C1AD1631}" type="datetime1">
              <a:rPr lang="en-US" smtClean="0"/>
              <a:t>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4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79D6-E007-4C22-A104-30B040C23118}" type="datetime1">
              <a:rPr lang="en-US" smtClean="0"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3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4D494-BD0C-4F1D-AE3E-6DBE5D6B45EE}" type="datetime1">
              <a:rPr lang="en-US" smtClean="0"/>
              <a:t>7/31/2020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6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1C26B-6CE4-48A4-936C-1A3A830F32FC}" type="datetime1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4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AB94-FC85-4FF7-A739-C75CEDCAB84A}" type="datetime1">
              <a:rPr lang="en-US" smtClean="0"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7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B552B-D5C0-4E00-8985-5A7619954177}" type="datetime1">
              <a:rPr lang="en-US" smtClean="0"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F945A-7155-4828-81E1-72232999352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6311900"/>
            <a:ext cx="1898734" cy="6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3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atech.edu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latech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2314208" y="2683059"/>
            <a:ext cx="5040565" cy="1361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0" y="4164126"/>
            <a:ext cx="2198320" cy="13617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909622" y="1160741"/>
            <a:ext cx="2445149" cy="13976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0004362" y="5642064"/>
            <a:ext cx="2187639" cy="1215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314208" y="4164126"/>
            <a:ext cx="2462339" cy="136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4" b="16579"/>
          <a:stretch/>
        </p:blipFill>
        <p:spPr>
          <a:xfrm>
            <a:off x="2335767" y="5642064"/>
            <a:ext cx="2425048" cy="1208902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7470660" y="2683060"/>
            <a:ext cx="4721341" cy="284278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1" r="53761" b="61381"/>
          <a:stretch/>
        </p:blipFill>
        <p:spPr>
          <a:xfrm>
            <a:off x="0" y="-14067"/>
            <a:ext cx="2208628" cy="111134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5" r="53761" b="16340"/>
          <a:stretch/>
        </p:blipFill>
        <p:spPr>
          <a:xfrm>
            <a:off x="0" y="1181686"/>
            <a:ext cx="2208628" cy="139001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5" t="41444" r="-430" b="16340"/>
          <a:stretch/>
        </p:blipFill>
        <p:spPr>
          <a:xfrm>
            <a:off x="2321168" y="1181685"/>
            <a:ext cx="2475915" cy="138448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7" t="4731" b="61875"/>
          <a:stretch/>
        </p:blipFill>
        <p:spPr>
          <a:xfrm>
            <a:off x="2321169" y="2136"/>
            <a:ext cx="2482512" cy="109514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4892434" y="-1"/>
            <a:ext cx="2462339" cy="1083045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470660" y="0"/>
            <a:ext cx="2462339" cy="108304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0048887" y="-1"/>
            <a:ext cx="2143114" cy="10830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470660" y="1196690"/>
            <a:ext cx="2462339" cy="13617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0048887" y="1196689"/>
            <a:ext cx="2143114" cy="1361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0" y="2683059"/>
            <a:ext cx="2198321" cy="136172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0" y="5642066"/>
            <a:ext cx="2198321" cy="121593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892434" y="5642066"/>
            <a:ext cx="2462339" cy="121593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470660" y="5642067"/>
            <a:ext cx="2462339" cy="1215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3019" y="2910980"/>
            <a:ext cx="4256621" cy="2418455"/>
          </a:xfrm>
        </p:spPr>
        <p:txBody>
          <a:bodyPr anchor="ctr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 Generation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317182" y="6351729"/>
            <a:ext cx="2743200" cy="365125"/>
          </a:xfrm>
          <a:ln>
            <a:noFill/>
          </a:ln>
        </p:spPr>
        <p:txBody>
          <a:bodyPr/>
          <a:lstStyle/>
          <a:p>
            <a:fld id="{AF9F945A-7155-4828-81E1-722329993529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8">
            <a:hlinkClick r:id="rId6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99938" y="96711"/>
            <a:ext cx="1041012" cy="947437"/>
          </a:xfrm>
          <a:prstGeom prst="rect">
            <a:avLst/>
          </a:prstGeom>
        </p:spPr>
      </p:pic>
      <p:pic>
        <p:nvPicPr>
          <p:cNvPr id="12" name="Picture 2" descr="NSF 4-Color Bitmap Logo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661" y="5761860"/>
            <a:ext cx="974544" cy="97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7" t="32820" b="5942"/>
          <a:stretch/>
        </p:blipFill>
        <p:spPr>
          <a:xfrm>
            <a:off x="7467309" y="1179776"/>
            <a:ext cx="2453249" cy="1366476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4892434" y="4164126"/>
            <a:ext cx="2462337" cy="13617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0653BFE7-A2E3-4A0D-AC4C-81A6E00DB9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25" y="2778759"/>
            <a:ext cx="4559817" cy="118262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5DFB068-BEFA-4BB7-96B6-B49B7BE20B6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" y="4475285"/>
            <a:ext cx="2108499" cy="8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29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1B5B804-F55B-4C37-B9C4-AB044EE22FEF}"/>
              </a:ext>
            </a:extLst>
          </p:cNvPr>
          <p:cNvSpPr/>
          <p:nvPr/>
        </p:nvSpPr>
        <p:spPr>
          <a:xfrm>
            <a:off x="0" y="0"/>
            <a:ext cx="5007935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98950C-F9E2-4B32-B51D-C2BBFD97A8F0}"/>
              </a:ext>
            </a:extLst>
          </p:cNvPr>
          <p:cNvSpPr/>
          <p:nvPr/>
        </p:nvSpPr>
        <p:spPr>
          <a:xfrm>
            <a:off x="461772" y="492369"/>
            <a:ext cx="4046433" cy="5731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r>
              <a:rPr lang="en-US" b="1"/>
              <a:t>DISCLAIMER &amp; USAGE</a:t>
            </a:r>
            <a:endParaRPr lang="en-US" dirty="0"/>
          </a:p>
        </p:txBody>
      </p:sp>
      <p:pic>
        <p:nvPicPr>
          <p:cNvPr id="13" name="Picture 1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427" y="3499308"/>
            <a:ext cx="2119079" cy="1928600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B6EB66-E005-471E-A6E1-8B0AB972C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91" y="991146"/>
            <a:ext cx="3562594" cy="144320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880" y="2169268"/>
            <a:ext cx="6422848" cy="4054551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pPr lvl="1"/>
            <a:r>
              <a:rPr lang="en-US" dirty="0"/>
              <a:t>This material is based upon work supported by the National Science Foundation's Advanced Technological Education Program under Grant No. 1801177.</a:t>
            </a:r>
          </a:p>
          <a:p>
            <a:pPr lvl="1"/>
            <a:r>
              <a:rPr lang="en-US" dirty="0"/>
              <a:t>Any opinions, findings, and conclusions or recommendations expressed in this material are those of the author(s) and do not necessarily reflect the views of the National Science Foundation.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0F799B75-3963-4F77-BBA1-B252BFED32FF}"/>
              </a:ext>
            </a:extLst>
          </p:cNvPr>
          <p:cNvSpPr txBox="1">
            <a:spLocks/>
          </p:cNvSpPr>
          <p:nvPr/>
        </p:nvSpPr>
        <p:spPr>
          <a:xfrm>
            <a:off x="9220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9F945A-7155-4828-81E1-72232999352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DE19E0-7915-40A8-8316-015D990C89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6311900"/>
            <a:ext cx="1898734" cy="6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42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How Is AC made?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06" y="846930"/>
            <a:ext cx="8115818" cy="5285422"/>
          </a:xfrm>
        </p:spPr>
        <p:txBody>
          <a:bodyPr/>
          <a:lstStyle/>
          <a:p>
            <a:r>
              <a:rPr lang="en-US" dirty="0"/>
              <a:t>AC power is made by a process called induction.</a:t>
            </a:r>
          </a:p>
          <a:p>
            <a:r>
              <a:rPr lang="en-US" dirty="0"/>
              <a:t>Induction is a power generation process that involves changing a magnetic field.</a:t>
            </a:r>
          </a:p>
          <a:p>
            <a:r>
              <a:rPr lang="en-US" dirty="0"/>
              <a:t>Recall how magnets work.</a:t>
            </a:r>
          </a:p>
          <a:p>
            <a:pPr lvl="1"/>
            <a:r>
              <a:rPr lang="en-US" dirty="0"/>
              <a:t>Like poles repel; North, North or South, South</a:t>
            </a:r>
          </a:p>
          <a:p>
            <a:pPr lvl="1"/>
            <a:r>
              <a:rPr lang="en-US" dirty="0"/>
              <a:t>Opposite poles attract.</a:t>
            </a:r>
          </a:p>
          <a:p>
            <a:r>
              <a:rPr lang="en-US" dirty="0"/>
              <a:t>Magnets form field lines.</a:t>
            </a:r>
          </a:p>
          <a:p>
            <a:r>
              <a:rPr lang="en-US" dirty="0"/>
              <a:t>When a conductor passes through a magnetic field line, a current is induced.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4" descr="Force between magnets - Wikipedia">
            <a:extLst>
              <a:ext uri="{FF2B5EF4-FFF2-40B4-BE49-F238E27FC236}">
                <a16:creationId xmlns:a16="http://schemas.microsoft.com/office/drawing/2014/main" id="{D76F6C7D-8DD4-479E-94C8-FEB36823A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564" y="84693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orce between magnets - Wikipedia">
            <a:extLst>
              <a:ext uri="{FF2B5EF4-FFF2-40B4-BE49-F238E27FC236}">
                <a16:creationId xmlns:a16="http://schemas.microsoft.com/office/drawing/2014/main" id="{3C1249BE-0439-4832-B621-F1D03449F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564" y="3374125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67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07" y="846930"/>
            <a:ext cx="8019693" cy="5000197"/>
          </a:xfrm>
        </p:spPr>
        <p:txBody>
          <a:bodyPr/>
          <a:lstStyle/>
          <a:p>
            <a:r>
              <a:rPr lang="en-US" dirty="0"/>
              <a:t>Three things are required for induction to occur</a:t>
            </a:r>
          </a:p>
          <a:p>
            <a:pPr lvl="1"/>
            <a:r>
              <a:rPr lang="en-US" dirty="0"/>
              <a:t>A conductor</a:t>
            </a:r>
          </a:p>
          <a:p>
            <a:pPr lvl="1"/>
            <a:r>
              <a:rPr lang="en-US" dirty="0"/>
              <a:t>A magnetic field</a:t>
            </a:r>
          </a:p>
          <a:p>
            <a:pPr lvl="1"/>
            <a:r>
              <a:rPr lang="en-US" dirty="0"/>
              <a:t>Relative motion</a:t>
            </a:r>
          </a:p>
          <a:p>
            <a:r>
              <a:rPr lang="en-US" dirty="0"/>
              <a:t>While the magnetic field can be rotated in induction, it is often simpler to rotate the conductor.</a:t>
            </a:r>
          </a:p>
          <a:p>
            <a:r>
              <a:rPr lang="en-US" dirty="0"/>
              <a:t>The part that is stationary is known as the stator.</a:t>
            </a:r>
          </a:p>
          <a:p>
            <a:r>
              <a:rPr lang="en-US" dirty="0"/>
              <a:t>The part that is rotating is known as the rotor.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 descr="A close up of a device&#10;&#10;Description automatically generated">
            <a:extLst>
              <a:ext uri="{FF2B5EF4-FFF2-40B4-BE49-F238E27FC236}">
                <a16:creationId xmlns:a16="http://schemas.microsoft.com/office/drawing/2014/main" id="{5EA48A67-19F5-4FC7-89D3-87F24CBB8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082" y="153932"/>
            <a:ext cx="2743200" cy="2743200"/>
          </a:xfrm>
          <a:prstGeom prst="rect">
            <a:avLst/>
          </a:prstGeom>
        </p:spPr>
      </p:pic>
      <p:pic>
        <p:nvPicPr>
          <p:cNvPr id="36" name="Picture 35" descr="A close up of a device&#10;&#10;Description automatically generated">
            <a:extLst>
              <a:ext uri="{FF2B5EF4-FFF2-40B4-BE49-F238E27FC236}">
                <a16:creationId xmlns:a16="http://schemas.microsoft.com/office/drawing/2014/main" id="{42005F63-8199-4924-A621-E813F412A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629" y="136525"/>
            <a:ext cx="2743200" cy="27432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ADAE08B-5BFF-436C-A4E8-F3CD1B966C81}"/>
              </a:ext>
            </a:extLst>
          </p:cNvPr>
          <p:cNvSpPr/>
          <p:nvPr/>
        </p:nvSpPr>
        <p:spPr>
          <a:xfrm>
            <a:off x="10510242" y="1434092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AEAE03-E8CB-47F6-8261-5C56BD856D7D}"/>
              </a:ext>
            </a:extLst>
          </p:cNvPr>
          <p:cNvSpPr txBox="1"/>
          <p:nvPr/>
        </p:nvSpPr>
        <p:spPr>
          <a:xfrm>
            <a:off x="7514869" y="129398"/>
            <a:ext cx="1715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Conductor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BF76E31-996A-4062-9E3F-85B130823018}"/>
              </a:ext>
            </a:extLst>
          </p:cNvPr>
          <p:cNvCxnSpPr>
            <a:cxnSpLocks/>
            <a:stCxn id="12" idx="3"/>
            <a:endCxn id="9" idx="1"/>
          </p:cNvCxnSpPr>
          <p:nvPr/>
        </p:nvCxnSpPr>
        <p:spPr>
          <a:xfrm>
            <a:off x="9230082" y="391008"/>
            <a:ext cx="1306942" cy="106986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Magnetism GIF - Find on GIFER">
            <a:extLst>
              <a:ext uri="{FF2B5EF4-FFF2-40B4-BE49-F238E27FC236}">
                <a16:creationId xmlns:a16="http://schemas.microsoft.com/office/drawing/2014/main" id="{7C602C54-4A85-42EB-8785-EAD39D7823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223" y="3471683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5F0C88D-EE81-462C-BB1E-8F64E04FC88D}"/>
              </a:ext>
            </a:extLst>
          </p:cNvPr>
          <p:cNvSpPr txBox="1"/>
          <p:nvPr/>
        </p:nvSpPr>
        <p:spPr>
          <a:xfrm>
            <a:off x="8540521" y="2713571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Stator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466A25-3990-4A3D-A3FF-1E626FB5A4B1}"/>
              </a:ext>
            </a:extLst>
          </p:cNvPr>
          <p:cNvSpPr txBox="1"/>
          <p:nvPr/>
        </p:nvSpPr>
        <p:spPr>
          <a:xfrm>
            <a:off x="10696920" y="3467100"/>
            <a:ext cx="992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Rotor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5393250-3705-4E7A-8FEF-882209936A71}"/>
              </a:ext>
            </a:extLst>
          </p:cNvPr>
          <p:cNvCxnSpPr>
            <a:stCxn id="21" idx="0"/>
            <a:endCxn id="9" idx="3"/>
          </p:cNvCxnSpPr>
          <p:nvPr/>
        </p:nvCxnSpPr>
        <p:spPr>
          <a:xfrm flipV="1">
            <a:off x="9072879" y="1590190"/>
            <a:ext cx="1464145" cy="112338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2643EDD-E792-4B00-B684-D8D648498B6C}"/>
              </a:ext>
            </a:extLst>
          </p:cNvPr>
          <p:cNvCxnSpPr>
            <a:stCxn id="21" idx="2"/>
          </p:cNvCxnSpPr>
          <p:nvPr/>
        </p:nvCxnSpPr>
        <p:spPr>
          <a:xfrm flipH="1">
            <a:off x="9072878" y="3236791"/>
            <a:ext cx="1" cy="49191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4B84BF9-37CB-4512-855F-69691C883FF6}"/>
              </a:ext>
            </a:extLst>
          </p:cNvPr>
          <p:cNvCxnSpPr>
            <a:stCxn id="24" idx="0"/>
          </p:cNvCxnSpPr>
          <p:nvPr/>
        </p:nvCxnSpPr>
        <p:spPr>
          <a:xfrm flipV="1">
            <a:off x="11193371" y="1704975"/>
            <a:ext cx="189004" cy="176212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8B8CE40-8C61-49FF-A735-1A99F402B6E0}"/>
              </a:ext>
            </a:extLst>
          </p:cNvPr>
          <p:cNvCxnSpPr>
            <a:stCxn id="24" idx="1"/>
          </p:cNvCxnSpPr>
          <p:nvPr/>
        </p:nvCxnSpPr>
        <p:spPr>
          <a:xfrm flipH="1">
            <a:off x="9357221" y="3728710"/>
            <a:ext cx="1339699" cy="99569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34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21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Generating Power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8008" y="846930"/>
                <a:ext cx="7143392" cy="614442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simple DC motor may be used for induction.</a:t>
                </a:r>
              </a:p>
              <a:p>
                <a:r>
                  <a:rPr lang="en-US" dirty="0"/>
                  <a:t>Set your multimeter to measure DC voltage.</a:t>
                </a:r>
              </a:p>
              <a:p>
                <a:r>
                  <a:rPr lang="en-US" dirty="0"/>
                  <a:t>Connect your multimeter to your DC motor with the fan blade (red) attached.</a:t>
                </a:r>
              </a:p>
              <a:p>
                <a:r>
                  <a:rPr lang="en-US" dirty="0"/>
                  <a:t>Using a partner’s DC motor, direct the second DC motor (blue) face to the face of the first DC motor (red). If you don’t have another DC motor, try using a hair dryer.</a:t>
                </a:r>
              </a:p>
              <a:p>
                <a:r>
                  <a:rPr lang="en-US" dirty="0"/>
                  <a:t>Connect the second DC motor (blue) to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dirty="0"/>
                  <a:t>  and ground rail of your breadboard.</a:t>
                </a:r>
              </a:p>
              <a:p>
                <a:r>
                  <a:rPr lang="en-US" dirty="0"/>
                  <a:t>With the second DC motor wind turning the first DC motor, what does the multimeter read?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008" y="846930"/>
                <a:ext cx="7143392" cy="6144420"/>
              </a:xfrm>
              <a:blipFill>
                <a:blip r:embed="rId2"/>
                <a:stretch>
                  <a:fillRect l="-1536" t="-1687" r="-2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A picture containing meter, table, clock&#10;&#10;Description automatically generated">
            <a:extLst>
              <a:ext uri="{FF2B5EF4-FFF2-40B4-BE49-F238E27FC236}">
                <a16:creationId xmlns:a16="http://schemas.microsoft.com/office/drawing/2014/main" id="{70AA2763-C73D-4216-8987-354F25DE6A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t="4299" r="8243"/>
          <a:stretch/>
        </p:blipFill>
        <p:spPr>
          <a:xfrm>
            <a:off x="8467725" y="175700"/>
            <a:ext cx="3565791" cy="2185789"/>
          </a:xfrm>
          <a:prstGeom prst="rect">
            <a:avLst/>
          </a:prstGeom>
        </p:spPr>
      </p:pic>
      <p:pic>
        <p:nvPicPr>
          <p:cNvPr id="8" name="Picture 7" descr="A close up of a hand&#10;&#10;Description automatically generated">
            <a:extLst>
              <a:ext uri="{FF2B5EF4-FFF2-40B4-BE49-F238E27FC236}">
                <a16:creationId xmlns:a16="http://schemas.microsoft.com/office/drawing/2014/main" id="{420028A7-1205-49B7-9145-BEB296E2B6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4" t="17899" r="43281" b="21512"/>
          <a:stretch/>
        </p:blipFill>
        <p:spPr>
          <a:xfrm>
            <a:off x="7752492" y="1576656"/>
            <a:ext cx="2178886" cy="2560631"/>
          </a:xfrm>
          <a:prstGeom prst="rect">
            <a:avLst/>
          </a:prstGeom>
        </p:spPr>
      </p:pic>
      <p:pic>
        <p:nvPicPr>
          <p:cNvPr id="10" name="Picture 9" descr="A circuit board&#10;&#10;Description automatically generated">
            <a:extLst>
              <a:ext uri="{FF2B5EF4-FFF2-40B4-BE49-F238E27FC236}">
                <a16:creationId xmlns:a16="http://schemas.microsoft.com/office/drawing/2014/main" id="{F78E8D46-CF91-4753-8552-30D0C9B874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 t="19620" r="13125" b="10812"/>
          <a:stretch/>
        </p:blipFill>
        <p:spPr>
          <a:xfrm>
            <a:off x="6964342" y="4188131"/>
            <a:ext cx="4703783" cy="2186426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8E68E397-9606-4701-BAC4-F3A1CCD509C0}"/>
              </a:ext>
            </a:extLst>
          </p:cNvPr>
          <p:cNvSpPr/>
          <p:nvPr/>
        </p:nvSpPr>
        <p:spPr>
          <a:xfrm>
            <a:off x="8086725" y="2129250"/>
            <a:ext cx="1546955" cy="308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218EEA8-007B-41E6-AB90-7F7D356DC07B}"/>
              </a:ext>
            </a:extLst>
          </p:cNvPr>
          <p:cNvSpPr/>
          <p:nvPr/>
        </p:nvSpPr>
        <p:spPr>
          <a:xfrm>
            <a:off x="8086725" y="2516338"/>
            <a:ext cx="1546955" cy="308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AD22F76B-DF00-48B1-8B44-C8CE8BC6CC8C}"/>
              </a:ext>
            </a:extLst>
          </p:cNvPr>
          <p:cNvSpPr/>
          <p:nvPr/>
        </p:nvSpPr>
        <p:spPr>
          <a:xfrm>
            <a:off x="8073295" y="2897485"/>
            <a:ext cx="1546955" cy="308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1F2DF98-5F77-48FF-AC18-639B2B41CC0B}"/>
              </a:ext>
            </a:extLst>
          </p:cNvPr>
          <p:cNvSpPr/>
          <p:nvPr/>
        </p:nvSpPr>
        <p:spPr>
          <a:xfrm>
            <a:off x="8066817" y="3276313"/>
            <a:ext cx="1546955" cy="308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3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How 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07" y="846930"/>
            <a:ext cx="7857768" cy="4639470"/>
          </a:xfrm>
        </p:spPr>
        <p:txBody>
          <a:bodyPr/>
          <a:lstStyle/>
          <a:p>
            <a:r>
              <a:rPr lang="en-US" dirty="0"/>
              <a:t>A simple DC motor consists of two permeant magnets and a coil of wire.</a:t>
            </a:r>
          </a:p>
          <a:p>
            <a:r>
              <a:rPr lang="en-US" dirty="0"/>
              <a:t>But why does it generate DC instead of AC?</a:t>
            </a:r>
          </a:p>
          <a:p>
            <a:r>
              <a:rPr lang="en-US" dirty="0"/>
              <a:t>A simple DC motor has bushings that alternative the AC being generated, producing DC; This process is called rectifying.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8" descr="Size 130 DC Motor Teardown">
            <a:extLst>
              <a:ext uri="{FF2B5EF4-FFF2-40B4-BE49-F238E27FC236}">
                <a16:creationId xmlns:a16="http://schemas.microsoft.com/office/drawing/2014/main" id="{54BB3C90-8EED-4092-8A29-A7F24E71F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6" t="15544" r="19802" b="13159"/>
          <a:stretch/>
        </p:blipFill>
        <p:spPr bwMode="auto">
          <a:xfrm>
            <a:off x="8463484" y="265923"/>
            <a:ext cx="3172966" cy="270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5EDBE0-62AD-4A23-95FA-7EA9D32694E3}"/>
              </a:ext>
            </a:extLst>
          </p:cNvPr>
          <p:cNvSpPr txBox="1"/>
          <p:nvPr/>
        </p:nvSpPr>
        <p:spPr>
          <a:xfrm>
            <a:off x="8551167" y="116624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Stator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2F91CF-AA74-4D4A-86C3-30790A4796CE}"/>
              </a:ext>
            </a:extLst>
          </p:cNvPr>
          <p:cNvSpPr txBox="1"/>
          <p:nvPr/>
        </p:nvSpPr>
        <p:spPr>
          <a:xfrm>
            <a:off x="10624142" y="2324629"/>
            <a:ext cx="992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Rotor</a:t>
            </a:r>
          </a:p>
        </p:txBody>
      </p:sp>
      <p:pic>
        <p:nvPicPr>
          <p:cNvPr id="11" name="Picture 2" descr="Clemson Vehicular Electronics Laboratory: Brushed DC Motors">
            <a:extLst>
              <a:ext uri="{FF2B5EF4-FFF2-40B4-BE49-F238E27FC236}">
                <a16:creationId xmlns:a16="http://schemas.microsoft.com/office/drawing/2014/main" id="{AD614870-86E9-431A-B17D-050CC4726C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157" y="3009850"/>
            <a:ext cx="2195310" cy="176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A5DCE4-212E-4FA4-9EC4-B870F23FBC19}"/>
              </a:ext>
            </a:extLst>
          </p:cNvPr>
          <p:cNvSpPr txBox="1"/>
          <p:nvPr/>
        </p:nvSpPr>
        <p:spPr>
          <a:xfrm>
            <a:off x="7723538" y="3011232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Bushings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7C42CD-EB73-4708-9F88-A82591716A22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8463484" y="2284812"/>
            <a:ext cx="701673" cy="72642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30AD9D0-4049-4BC6-8838-42679FF71A54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9203430" y="3272842"/>
            <a:ext cx="1388370" cy="61512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E812BA-CD4B-4F9A-BC61-2C466DC8870F}"/>
              </a:ext>
            </a:extLst>
          </p:cNvPr>
          <p:cNvGrpSpPr/>
          <p:nvPr/>
        </p:nvGrpSpPr>
        <p:grpSpPr>
          <a:xfrm>
            <a:off x="8467448" y="4875999"/>
            <a:ext cx="2980094" cy="1941568"/>
            <a:chOff x="3625850" y="956478"/>
            <a:chExt cx="3980219" cy="2743200"/>
          </a:xfrm>
        </p:grpSpPr>
        <p:pic>
          <p:nvPicPr>
            <p:cNvPr id="21" name="Picture 20" descr="A close up of a logo&#10;&#10;Description automatically generated">
              <a:extLst>
                <a:ext uri="{FF2B5EF4-FFF2-40B4-BE49-F238E27FC236}">
                  <a16:creationId xmlns:a16="http://schemas.microsoft.com/office/drawing/2014/main" id="{9630B567-0707-4E24-8B47-62BB5C106D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5"/>
            <a:stretch/>
          </p:blipFill>
          <p:spPr>
            <a:xfrm>
              <a:off x="3625850" y="956478"/>
              <a:ext cx="3980219" cy="274320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A845070-3180-4A87-B916-094DE21DC5C6}"/>
                </a:ext>
              </a:extLst>
            </p:cNvPr>
            <p:cNvSpPr/>
            <p:nvPr/>
          </p:nvSpPr>
          <p:spPr>
            <a:xfrm>
              <a:off x="3625850" y="2462768"/>
              <a:ext cx="807253" cy="3881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BFAE63-FF48-4ADC-B4EB-D7C1097CB6CC}"/>
                </a:ext>
              </a:extLst>
            </p:cNvPr>
            <p:cNvSpPr/>
            <p:nvPr/>
          </p:nvSpPr>
          <p:spPr>
            <a:xfrm>
              <a:off x="4164806" y="2585482"/>
              <a:ext cx="392906" cy="2653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83A61BA-4331-4535-BE2E-0C4C42B4DFF9}"/>
                </a:ext>
              </a:extLst>
            </p:cNvPr>
            <p:cNvSpPr/>
            <p:nvPr/>
          </p:nvSpPr>
          <p:spPr>
            <a:xfrm>
              <a:off x="4256485" y="2554120"/>
              <a:ext cx="392906" cy="1640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C02FB82-AB04-41D3-BBEA-8D211DFE2D67}"/>
                </a:ext>
              </a:extLst>
            </p:cNvPr>
            <p:cNvSpPr/>
            <p:nvPr/>
          </p:nvSpPr>
          <p:spPr>
            <a:xfrm>
              <a:off x="5703094" y="956478"/>
              <a:ext cx="837406" cy="1882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 descr="A picture containing clock&#10;&#10;Description automatically generated">
            <a:extLst>
              <a:ext uri="{FF2B5EF4-FFF2-40B4-BE49-F238E27FC236}">
                <a16:creationId xmlns:a16="http://schemas.microsoft.com/office/drawing/2014/main" id="{02D0D8B2-A431-4444-932B-4004BA5381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092" y="3898361"/>
            <a:ext cx="4058701" cy="2791869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8133EB3-13F8-47CE-A73A-2E40E0CCB9C4}"/>
              </a:ext>
            </a:extLst>
          </p:cNvPr>
          <p:cNvCxnSpPr>
            <a:stCxn id="13" idx="2"/>
          </p:cNvCxnSpPr>
          <p:nvPr/>
        </p:nvCxnSpPr>
        <p:spPr>
          <a:xfrm>
            <a:off x="8463484" y="3534452"/>
            <a:ext cx="842441" cy="258843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7B1ECE6E-EF41-4B15-80A1-A5ADDF84A822}"/>
              </a:ext>
            </a:extLst>
          </p:cNvPr>
          <p:cNvSpPr txBox="1"/>
          <p:nvPr/>
        </p:nvSpPr>
        <p:spPr>
          <a:xfrm>
            <a:off x="1911628" y="5214397"/>
            <a:ext cx="1560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Slip Rings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DBEEC3E-9430-4EBA-ADF3-2EB07F6788C8}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3471670" y="5476007"/>
            <a:ext cx="1506730" cy="43901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D8D535A-6161-4F14-88A1-C8862F28D469}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3471670" y="5476007"/>
            <a:ext cx="1890905" cy="9611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146DD7D-3F23-4F9C-9614-9C1080FEEB67}"/>
              </a:ext>
            </a:extLst>
          </p:cNvPr>
          <p:cNvSpPr txBox="1"/>
          <p:nvPr/>
        </p:nvSpPr>
        <p:spPr>
          <a:xfrm>
            <a:off x="7828387" y="1041109"/>
            <a:ext cx="1458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Magnets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95C9355-9229-40A4-889C-8831564C0D44}"/>
              </a:ext>
            </a:extLst>
          </p:cNvPr>
          <p:cNvSpPr txBox="1"/>
          <p:nvPr/>
        </p:nvSpPr>
        <p:spPr>
          <a:xfrm>
            <a:off x="11237218" y="1097527"/>
            <a:ext cx="883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Wire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870837D-10F4-43BE-B3C5-2136A4DEAC70}"/>
              </a:ext>
            </a:extLst>
          </p:cNvPr>
          <p:cNvCxnSpPr>
            <a:cxnSpLocks/>
            <a:stCxn id="37" idx="3"/>
          </p:cNvCxnSpPr>
          <p:nvPr/>
        </p:nvCxnSpPr>
        <p:spPr>
          <a:xfrm flipV="1">
            <a:off x="9287120" y="1060513"/>
            <a:ext cx="283545" cy="24220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54CAB17-C0C8-4365-BC64-E427926BEBF3}"/>
              </a:ext>
            </a:extLst>
          </p:cNvPr>
          <p:cNvCxnSpPr>
            <a:cxnSpLocks/>
          </p:cNvCxnSpPr>
          <p:nvPr/>
        </p:nvCxnSpPr>
        <p:spPr>
          <a:xfrm flipV="1">
            <a:off x="9287120" y="1050089"/>
            <a:ext cx="1568282" cy="25263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CAEC223-D335-499C-97DC-68F347A57F0A}"/>
              </a:ext>
            </a:extLst>
          </p:cNvPr>
          <p:cNvCxnSpPr>
            <a:stCxn id="38" idx="1"/>
          </p:cNvCxnSpPr>
          <p:nvPr/>
        </p:nvCxnSpPr>
        <p:spPr>
          <a:xfrm flipH="1">
            <a:off x="10591800" y="1359137"/>
            <a:ext cx="645418" cy="66016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1F9A4DF1-42EA-4CAD-B970-1033F374E01C}"/>
              </a:ext>
            </a:extLst>
          </p:cNvPr>
          <p:cNvSpPr txBox="1">
            <a:spLocks/>
          </p:cNvSpPr>
          <p:nvPr/>
        </p:nvSpPr>
        <p:spPr>
          <a:xfrm>
            <a:off x="249483" y="3539747"/>
            <a:ext cx="3874842" cy="15628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generate AC, a set of slip rings must be used.</a:t>
            </a:r>
          </a:p>
        </p:txBody>
      </p:sp>
    </p:spTree>
    <p:extLst>
      <p:ext uri="{BB962C8B-B14F-4D97-AF65-F5344CB8AC3E}">
        <p14:creationId xmlns:p14="http://schemas.microsoft.com/office/powerpoint/2010/main" val="383637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32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opper in Wind Power 1">
            <a:extLst>
              <a:ext uri="{FF2B5EF4-FFF2-40B4-BE49-F238E27FC236}">
                <a16:creationId xmlns:a16="http://schemas.microsoft.com/office/drawing/2014/main" id="{2FAE0C23-8DCE-47E4-8E44-66660311D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12" y="1957445"/>
            <a:ext cx="6600394" cy="43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ngineers inspecting generator in nuclear power station during ...">
            <a:extLst>
              <a:ext uri="{FF2B5EF4-FFF2-40B4-BE49-F238E27FC236}">
                <a16:creationId xmlns:a16="http://schemas.microsoft.com/office/drawing/2014/main" id="{1E89CFAA-17D4-4361-9CD4-1D65821B8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268" y="136525"/>
            <a:ext cx="4541520" cy="302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8FBDF2-CA12-4B3D-9A81-ABC0BA0686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74"/>
          <a:stretch/>
        </p:blipFill>
        <p:spPr>
          <a:xfrm>
            <a:off x="8204852" y="3429000"/>
            <a:ext cx="3006708" cy="3419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84" y="153932"/>
            <a:ext cx="10515600" cy="705609"/>
          </a:xfrm>
        </p:spPr>
        <p:txBody>
          <a:bodyPr/>
          <a:lstStyle/>
          <a:p>
            <a:r>
              <a:rPr lang="en-US" dirty="0"/>
              <a:t>Power Plants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007" y="846930"/>
            <a:ext cx="5583833" cy="1030475"/>
          </a:xfrm>
        </p:spPr>
        <p:txBody>
          <a:bodyPr>
            <a:normAutofit/>
          </a:bodyPr>
          <a:lstStyle/>
          <a:p>
            <a:r>
              <a:rPr lang="en-US" dirty="0"/>
              <a:t>This is the same method big power plants use to generate electricity.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20FD-57B4-4116-B954-02381E95969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5BB2C50-DC43-4319-957B-B55EFA62A40C}"/>
              </a:ext>
            </a:extLst>
          </p:cNvPr>
          <p:cNvSpPr/>
          <p:nvPr/>
        </p:nvSpPr>
        <p:spPr>
          <a:xfrm>
            <a:off x="5921363" y="1877405"/>
            <a:ext cx="1120011" cy="5232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Stator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3CC401C-9E1B-465A-BF03-42B0F2AFDFB7}"/>
              </a:ext>
            </a:extLst>
          </p:cNvPr>
          <p:cNvSpPr/>
          <p:nvPr/>
        </p:nvSpPr>
        <p:spPr>
          <a:xfrm>
            <a:off x="10383503" y="239494"/>
            <a:ext cx="1120011" cy="5232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Rotor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A58C067-5E8C-4D86-AEDE-2B31AB78AA80}"/>
              </a:ext>
            </a:extLst>
          </p:cNvPr>
          <p:cNvCxnSpPr>
            <a:stCxn id="9" idx="1"/>
          </p:cNvCxnSpPr>
          <p:nvPr/>
        </p:nvCxnSpPr>
        <p:spPr>
          <a:xfrm flipH="1">
            <a:off x="4937760" y="2139015"/>
            <a:ext cx="983603" cy="52798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CE74308-6246-4489-AF6A-412B6B998107}"/>
              </a:ext>
            </a:extLst>
          </p:cNvPr>
          <p:cNvCxnSpPr>
            <a:stCxn id="9" idx="3"/>
          </p:cNvCxnSpPr>
          <p:nvPr/>
        </p:nvCxnSpPr>
        <p:spPr>
          <a:xfrm flipV="1">
            <a:off x="7041374" y="1650365"/>
            <a:ext cx="921526" cy="48865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D7498BA-D4B0-4D6A-949B-5456CBA19861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9657273" y="762714"/>
            <a:ext cx="1286236" cy="119473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555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397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Office Theme</vt:lpstr>
      <vt:lpstr>AC Generation</vt:lpstr>
      <vt:lpstr>DISCLAIMER &amp; USAGE</vt:lpstr>
      <vt:lpstr>How Is AC made?</vt:lpstr>
      <vt:lpstr>Induction</vt:lpstr>
      <vt:lpstr>Generating Power</vt:lpstr>
      <vt:lpstr>How does it work?</vt:lpstr>
      <vt:lpstr>Power Plants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Electricity</dc:title>
  <dc:creator>Krystal Corbett</dc:creator>
  <cp:lastModifiedBy>William Long</cp:lastModifiedBy>
  <cp:revision>75</cp:revision>
  <dcterms:created xsi:type="dcterms:W3CDTF">2017-03-05T23:41:57Z</dcterms:created>
  <dcterms:modified xsi:type="dcterms:W3CDTF">2020-07-31T22:31:27Z</dcterms:modified>
</cp:coreProperties>
</file>