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2" r:id="rId2"/>
    <p:sldId id="314" r:id="rId3"/>
    <p:sldId id="315" r:id="rId4"/>
    <p:sldId id="316" r:id="rId5"/>
    <p:sldId id="317" r:id="rId6"/>
    <p:sldId id="257" r:id="rId7"/>
    <p:sldId id="31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003087"/>
    <a:srgbClr val="CB333B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2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9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2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latech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gi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3019" y="2894202"/>
            <a:ext cx="4256621" cy="2435233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Alternating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Current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653BFE7-A2E3-4A0D-AC4C-81A6E00DB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DFB068-BEFA-4BB7-96B6-B49B7BE20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2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B5B804-F55B-4C37-B9C4-AB044EE22FEF}"/>
              </a:ext>
            </a:extLst>
          </p:cNvPr>
          <p:cNvSpPr/>
          <p:nvPr/>
        </p:nvSpPr>
        <p:spPr>
          <a:xfrm>
            <a:off x="0" y="0"/>
            <a:ext cx="500793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8950C-F9E2-4B32-B51D-C2BBFD97A8F0}"/>
              </a:ext>
            </a:extLst>
          </p:cNvPr>
          <p:cNvSpPr/>
          <p:nvPr/>
        </p:nvSpPr>
        <p:spPr>
          <a:xfrm>
            <a:off x="461772" y="492369"/>
            <a:ext cx="4046433" cy="5731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b="1"/>
              <a:t>DISCLAIMER &amp; USAGE</a:t>
            </a:r>
            <a:endParaRPr lang="en-US" dirty="0"/>
          </a:p>
        </p:txBody>
      </p:sp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27" y="3499308"/>
            <a:ext cx="2119079" cy="192860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6EB66-E005-471E-A6E1-8B0AB972C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1" y="991146"/>
            <a:ext cx="3562594" cy="14432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80" y="2169268"/>
            <a:ext cx="6422848" cy="405455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lvl="1"/>
            <a:r>
              <a:rPr lang="en-US" dirty="0"/>
              <a:t>This material is based upon work supported by the National Science Foundation's Advanced Technological Education Program under Grant No. 1801177.</a:t>
            </a:r>
          </a:p>
          <a:p>
            <a:pPr lvl="1"/>
            <a:r>
              <a:rPr lang="en-US" dirty="0"/>
              <a:t>Any opinions, findings, and conclusions or recommendations expressed in this material are those of the author(s) and do not necessarily reflect the views of the National Science Foundation.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F799B75-3963-4F77-BBA1-B252BFED32FF}"/>
              </a:ext>
            </a:extLst>
          </p:cNvPr>
          <p:cNvSpPr txBox="1">
            <a:spLocks/>
          </p:cNvSpPr>
          <p:nvPr/>
        </p:nvSpPr>
        <p:spPr>
          <a:xfrm>
            <a:off x="9220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F945A-7155-4828-81E1-72232999352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DE19E0-7915-40A8-8316-015D990C8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Types of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6" y="846930"/>
            <a:ext cx="11715393" cy="496095"/>
          </a:xfrm>
        </p:spPr>
        <p:txBody>
          <a:bodyPr/>
          <a:lstStyle/>
          <a:p>
            <a:r>
              <a:rPr lang="en-US" dirty="0"/>
              <a:t>There are two main types of circuits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5F5E4E-533B-404D-8012-0DDF9D1AA659}"/>
              </a:ext>
            </a:extLst>
          </p:cNvPr>
          <p:cNvSpPr txBox="1">
            <a:spLocks/>
          </p:cNvSpPr>
          <p:nvPr/>
        </p:nvSpPr>
        <p:spPr>
          <a:xfrm>
            <a:off x="248006" y="1552539"/>
            <a:ext cx="5647969" cy="2476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Direct Current (DC) Circuits</a:t>
            </a:r>
          </a:p>
          <a:p>
            <a:r>
              <a:rPr lang="en-US" dirty="0"/>
              <a:t>Arduino, computer, cell phones</a:t>
            </a:r>
          </a:p>
          <a:p>
            <a:r>
              <a:rPr lang="en-US" dirty="0"/>
              <a:t>Must use a transformer to change the wall outlet AC power to DC</a:t>
            </a:r>
          </a:p>
          <a:p>
            <a:r>
              <a:rPr lang="en-US" dirty="0"/>
              <a:t>Electrons flow in only one direction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7B568C-2BDF-44BD-BDE1-61BE69A05178}"/>
              </a:ext>
            </a:extLst>
          </p:cNvPr>
          <p:cNvSpPr txBox="1">
            <a:spLocks/>
          </p:cNvSpPr>
          <p:nvPr/>
        </p:nvSpPr>
        <p:spPr>
          <a:xfrm>
            <a:off x="6296026" y="1552541"/>
            <a:ext cx="5657669" cy="247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Alternating Current (AC) Circuits</a:t>
            </a:r>
          </a:p>
          <a:p>
            <a:r>
              <a:rPr lang="en-US" dirty="0"/>
              <a:t>Home lighting, air conditioners, fans, wall outlets</a:t>
            </a:r>
          </a:p>
          <a:p>
            <a:r>
              <a:rPr lang="en-US" dirty="0"/>
              <a:t>Electrons reverse directions many times a second; They alternate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A8EE4F-E07D-41C6-8EB5-5A6A1615B5EA}"/>
              </a:ext>
            </a:extLst>
          </p:cNvPr>
          <p:cNvSpPr/>
          <p:nvPr/>
        </p:nvSpPr>
        <p:spPr>
          <a:xfrm>
            <a:off x="7731278" y="4806961"/>
            <a:ext cx="687728" cy="66400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245C2D-5309-4F48-9117-69DCFC7E4B5E}"/>
              </a:ext>
            </a:extLst>
          </p:cNvPr>
          <p:cNvGrpSpPr>
            <a:grpSpLocks noChangeAspect="1"/>
          </p:cNvGrpSpPr>
          <p:nvPr/>
        </p:nvGrpSpPr>
        <p:grpSpPr>
          <a:xfrm>
            <a:off x="1434455" y="4700799"/>
            <a:ext cx="601580" cy="914400"/>
            <a:chOff x="5981700" y="960121"/>
            <a:chExt cx="1143000" cy="173735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472760-5A63-46E9-8193-294E5B00ADE1}"/>
                </a:ext>
              </a:extLst>
            </p:cNvPr>
            <p:cNvCxnSpPr>
              <a:cxnSpLocks/>
            </p:cNvCxnSpPr>
            <p:nvPr/>
          </p:nvCxnSpPr>
          <p:spPr>
            <a:xfrm>
              <a:off x="5981700" y="1600200"/>
              <a:ext cx="1143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1ECDD18-4130-4AF5-879A-2D767B04F8E0}"/>
                </a:ext>
              </a:extLst>
            </p:cNvPr>
            <p:cNvCxnSpPr>
              <a:cxnSpLocks/>
            </p:cNvCxnSpPr>
            <p:nvPr/>
          </p:nvCxnSpPr>
          <p:spPr>
            <a:xfrm>
              <a:off x="6134100" y="1753042"/>
              <a:ext cx="838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906CBF-5BFD-4CD0-824E-E8D14B07E6EA}"/>
                </a:ext>
              </a:extLst>
            </p:cNvPr>
            <p:cNvCxnSpPr>
              <a:cxnSpLocks/>
            </p:cNvCxnSpPr>
            <p:nvPr/>
          </p:nvCxnSpPr>
          <p:spPr>
            <a:xfrm>
              <a:off x="5981700" y="1904999"/>
              <a:ext cx="1143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68FDFD-52EE-448B-AFB0-75C06F57C486}"/>
                </a:ext>
              </a:extLst>
            </p:cNvPr>
            <p:cNvCxnSpPr>
              <a:cxnSpLocks/>
            </p:cNvCxnSpPr>
            <p:nvPr/>
          </p:nvCxnSpPr>
          <p:spPr>
            <a:xfrm>
              <a:off x="6134100" y="2057400"/>
              <a:ext cx="838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6BD3F4-31B2-4A49-BCD0-99135A0A86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200" y="960121"/>
              <a:ext cx="0" cy="64007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ED9D65-B303-483E-AC3A-0EBF6FBE79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200" y="2057400"/>
              <a:ext cx="0" cy="64007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369">
            <a:extLst>
              <a:ext uri="{FF2B5EF4-FFF2-40B4-BE49-F238E27FC236}">
                <a16:creationId xmlns:a16="http://schemas.microsoft.com/office/drawing/2014/main" id="{0C178CAE-BDFD-4551-9EBF-86AA65237FD8}"/>
              </a:ext>
            </a:extLst>
          </p:cNvPr>
          <p:cNvGrpSpPr>
            <a:grpSpLocks noChangeAspect="1"/>
          </p:cNvGrpSpPr>
          <p:nvPr/>
        </p:nvGrpSpPr>
        <p:grpSpPr bwMode="auto">
          <a:xfrm rot="-5400000">
            <a:off x="3504844" y="4965253"/>
            <a:ext cx="576072" cy="384048"/>
            <a:chOff x="2209800" y="1219200"/>
            <a:chExt cx="762000" cy="3048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66EDDFA-E623-4FB4-82EF-93007558E1A1}"/>
                </a:ext>
              </a:extLst>
            </p:cNvPr>
            <p:cNvCxnSpPr/>
            <p:nvPr/>
          </p:nvCxnSpPr>
          <p:spPr>
            <a:xfrm>
              <a:off x="2209798" y="1371599"/>
              <a:ext cx="74083" cy="31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6130EFD-2A44-4ECD-8383-9831B5366342}"/>
                </a:ext>
              </a:extLst>
            </p:cNvPr>
            <p:cNvCxnSpPr/>
            <p:nvPr/>
          </p:nvCxnSpPr>
          <p:spPr>
            <a:xfrm rot="5400000" flipH="1" flipV="1">
              <a:off x="2263245" y="1255712"/>
              <a:ext cx="152400" cy="793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717B33D-ABBF-478E-845A-67B34E114A52}"/>
                </a:ext>
              </a:extLst>
            </p:cNvPr>
            <p:cNvCxnSpPr/>
            <p:nvPr/>
          </p:nvCxnSpPr>
          <p:spPr>
            <a:xfrm rot="16200000" flipH="1">
              <a:off x="2303462" y="1294872"/>
              <a:ext cx="304800" cy="1534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CDDC34D-E546-4465-B485-20459C021AC4}"/>
                </a:ext>
              </a:extLst>
            </p:cNvPr>
            <p:cNvCxnSpPr/>
            <p:nvPr/>
          </p:nvCxnSpPr>
          <p:spPr>
            <a:xfrm rot="5400000" flipH="1" flipV="1">
              <a:off x="2438400" y="1297517"/>
              <a:ext cx="304800" cy="1481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13A5CFF-5865-4CFC-9FD7-68911188EF7D}"/>
                </a:ext>
              </a:extLst>
            </p:cNvPr>
            <p:cNvCxnSpPr/>
            <p:nvPr/>
          </p:nvCxnSpPr>
          <p:spPr>
            <a:xfrm rot="16200000" flipH="1">
              <a:off x="2605087" y="1294870"/>
              <a:ext cx="304800" cy="1534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FD2EF12-7743-4D4D-B07E-B78CA8178729}"/>
                </a:ext>
              </a:extLst>
            </p:cNvPr>
            <p:cNvCxnSpPr/>
            <p:nvPr/>
          </p:nvCxnSpPr>
          <p:spPr>
            <a:xfrm rot="5400000" flipH="1" flipV="1">
              <a:off x="2797703" y="1408113"/>
              <a:ext cx="152400" cy="793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7568F20-0A40-4258-BBBA-8E5193041330}"/>
                </a:ext>
              </a:extLst>
            </p:cNvPr>
            <p:cNvCxnSpPr/>
            <p:nvPr/>
          </p:nvCxnSpPr>
          <p:spPr>
            <a:xfrm>
              <a:off x="2897715" y="1371599"/>
              <a:ext cx="74083" cy="31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186D11-56C9-4EF0-BC40-302B958E97BF}"/>
              </a:ext>
            </a:extLst>
          </p:cNvPr>
          <p:cNvCxnSpPr/>
          <p:nvPr/>
        </p:nvCxnSpPr>
        <p:spPr>
          <a:xfrm>
            <a:off x="3792878" y="5445315"/>
            <a:ext cx="0" cy="642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B787D7-82F3-4D98-BB1D-92B719E2F8D4}"/>
              </a:ext>
            </a:extLst>
          </p:cNvPr>
          <p:cNvCxnSpPr/>
          <p:nvPr/>
        </p:nvCxnSpPr>
        <p:spPr>
          <a:xfrm flipH="1">
            <a:off x="1716428" y="6087467"/>
            <a:ext cx="20939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EE9F87-A256-437C-ACBE-273529936EBD}"/>
              </a:ext>
            </a:extLst>
          </p:cNvPr>
          <p:cNvCxnSpPr>
            <a:cxnSpLocks/>
          </p:cNvCxnSpPr>
          <p:nvPr/>
        </p:nvCxnSpPr>
        <p:spPr>
          <a:xfrm>
            <a:off x="1735478" y="5615199"/>
            <a:ext cx="1" cy="472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2F50C8-883F-4CAC-9DDB-E5AB287CC980}"/>
              </a:ext>
            </a:extLst>
          </p:cNvPr>
          <p:cNvCxnSpPr/>
          <p:nvPr/>
        </p:nvCxnSpPr>
        <p:spPr>
          <a:xfrm flipH="1">
            <a:off x="1716428" y="4219487"/>
            <a:ext cx="20939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47E54EF-3C41-4ADE-91EE-CA6A633A6D11}"/>
              </a:ext>
            </a:extLst>
          </p:cNvPr>
          <p:cNvCxnSpPr/>
          <p:nvPr/>
        </p:nvCxnSpPr>
        <p:spPr>
          <a:xfrm>
            <a:off x="3792878" y="4227089"/>
            <a:ext cx="0" cy="642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D74CBA-4B23-44E3-B38F-00BF654E1DAB}"/>
              </a:ext>
            </a:extLst>
          </p:cNvPr>
          <p:cNvCxnSpPr>
            <a:cxnSpLocks/>
          </p:cNvCxnSpPr>
          <p:nvPr/>
        </p:nvCxnSpPr>
        <p:spPr>
          <a:xfrm>
            <a:off x="1735477" y="4228530"/>
            <a:ext cx="1" cy="472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477F30-76FE-4246-B048-3C08CA52DEB2}"/>
              </a:ext>
            </a:extLst>
          </p:cNvPr>
          <p:cNvGrpSpPr/>
          <p:nvPr/>
        </p:nvGrpSpPr>
        <p:grpSpPr>
          <a:xfrm>
            <a:off x="1429576" y="4730368"/>
            <a:ext cx="182880" cy="182880"/>
            <a:chOff x="4267200" y="1754503"/>
            <a:chExt cx="182880" cy="1828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6C93F7-2BB9-45BB-8CC7-15212A7FA435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1844039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5097266-08F4-47C9-8234-AAFB9B156BC6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1754503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E98261-099A-4604-912B-91D9D1F590DE}"/>
              </a:ext>
            </a:extLst>
          </p:cNvPr>
          <p:cNvCxnSpPr>
            <a:cxnSpLocks/>
          </p:cNvCxnSpPr>
          <p:nvPr/>
        </p:nvCxnSpPr>
        <p:spPr>
          <a:xfrm>
            <a:off x="1429576" y="5518682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A0C06C5-4212-4057-ACEE-D5606A347436}"/>
              </a:ext>
            </a:extLst>
          </p:cNvPr>
          <p:cNvSpPr/>
          <p:nvPr/>
        </p:nvSpPr>
        <p:spPr>
          <a:xfrm>
            <a:off x="1662325" y="5348995"/>
            <a:ext cx="146304" cy="14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69">
            <a:extLst>
              <a:ext uri="{FF2B5EF4-FFF2-40B4-BE49-F238E27FC236}">
                <a16:creationId xmlns:a16="http://schemas.microsoft.com/office/drawing/2014/main" id="{709C236E-3576-4EDC-B01D-CF4DE347092E}"/>
              </a:ext>
            </a:extLst>
          </p:cNvPr>
          <p:cNvGrpSpPr>
            <a:grpSpLocks noChangeAspect="1"/>
          </p:cNvGrpSpPr>
          <p:nvPr/>
        </p:nvGrpSpPr>
        <p:grpSpPr bwMode="auto">
          <a:xfrm rot="-5400000">
            <a:off x="9846999" y="4965253"/>
            <a:ext cx="576072" cy="384048"/>
            <a:chOff x="2209800" y="1219200"/>
            <a:chExt cx="762000" cy="3048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053BA8-70C6-4EA9-B5FB-CC106BFD5F55}"/>
                </a:ext>
              </a:extLst>
            </p:cNvPr>
            <p:cNvCxnSpPr/>
            <p:nvPr/>
          </p:nvCxnSpPr>
          <p:spPr>
            <a:xfrm>
              <a:off x="2209798" y="1371599"/>
              <a:ext cx="74083" cy="31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AD35A5B-067F-4B2D-BF2F-9EDD5A3B761A}"/>
                </a:ext>
              </a:extLst>
            </p:cNvPr>
            <p:cNvCxnSpPr/>
            <p:nvPr/>
          </p:nvCxnSpPr>
          <p:spPr>
            <a:xfrm rot="5400000" flipH="1" flipV="1">
              <a:off x="2263245" y="1255712"/>
              <a:ext cx="152400" cy="793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F291422-3C72-4100-9869-317407E6DC3A}"/>
                </a:ext>
              </a:extLst>
            </p:cNvPr>
            <p:cNvCxnSpPr/>
            <p:nvPr/>
          </p:nvCxnSpPr>
          <p:spPr>
            <a:xfrm rot="16200000" flipH="1">
              <a:off x="2303462" y="1294872"/>
              <a:ext cx="304800" cy="1534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864760D-5B9A-4836-A910-67B257C1D2B5}"/>
                </a:ext>
              </a:extLst>
            </p:cNvPr>
            <p:cNvCxnSpPr/>
            <p:nvPr/>
          </p:nvCxnSpPr>
          <p:spPr>
            <a:xfrm rot="5400000" flipH="1" flipV="1">
              <a:off x="2438400" y="1297517"/>
              <a:ext cx="304800" cy="1481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6087D45-0AD1-4103-B2EB-132599E233B0}"/>
                </a:ext>
              </a:extLst>
            </p:cNvPr>
            <p:cNvCxnSpPr/>
            <p:nvPr/>
          </p:nvCxnSpPr>
          <p:spPr>
            <a:xfrm rot="16200000" flipH="1">
              <a:off x="2605087" y="1294870"/>
              <a:ext cx="304800" cy="1534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7FC7503-919C-4722-9527-9DEC5BFC679C}"/>
                </a:ext>
              </a:extLst>
            </p:cNvPr>
            <p:cNvCxnSpPr/>
            <p:nvPr/>
          </p:nvCxnSpPr>
          <p:spPr>
            <a:xfrm rot="5400000" flipH="1" flipV="1">
              <a:off x="2797703" y="1408113"/>
              <a:ext cx="152400" cy="793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CFA9FDD-A446-43E7-B8E8-33A7E689FD63}"/>
                </a:ext>
              </a:extLst>
            </p:cNvPr>
            <p:cNvCxnSpPr/>
            <p:nvPr/>
          </p:nvCxnSpPr>
          <p:spPr>
            <a:xfrm>
              <a:off x="2897715" y="1371599"/>
              <a:ext cx="74083" cy="31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5F7A6A-CAEB-438E-9148-115CB1D5A876}"/>
              </a:ext>
            </a:extLst>
          </p:cNvPr>
          <p:cNvCxnSpPr/>
          <p:nvPr/>
        </p:nvCxnSpPr>
        <p:spPr>
          <a:xfrm>
            <a:off x="10135033" y="5445315"/>
            <a:ext cx="0" cy="642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B9FF8B-B93A-4336-BF31-33BE38D4C119}"/>
              </a:ext>
            </a:extLst>
          </p:cNvPr>
          <p:cNvCxnSpPr/>
          <p:nvPr/>
        </p:nvCxnSpPr>
        <p:spPr>
          <a:xfrm flipH="1">
            <a:off x="8058583" y="6087467"/>
            <a:ext cx="20939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DF5CAEF-5620-4F90-96F4-5D747053D450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8075142" y="5470968"/>
            <a:ext cx="2492" cy="6164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8E266DC-8359-46D1-B354-261098F9D029}"/>
              </a:ext>
            </a:extLst>
          </p:cNvPr>
          <p:cNvCxnSpPr/>
          <p:nvPr/>
        </p:nvCxnSpPr>
        <p:spPr>
          <a:xfrm flipH="1">
            <a:off x="8058583" y="4219487"/>
            <a:ext cx="20939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E236DF1-0C50-4DEE-A20C-6215E4C6D4FB}"/>
              </a:ext>
            </a:extLst>
          </p:cNvPr>
          <p:cNvCxnSpPr/>
          <p:nvPr/>
        </p:nvCxnSpPr>
        <p:spPr>
          <a:xfrm>
            <a:off x="10135033" y="4227089"/>
            <a:ext cx="0" cy="642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86FDF7-F751-44CB-BDC1-F5FE474070B8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8075142" y="4228530"/>
            <a:ext cx="2490" cy="5784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F98708E2-ACE9-4B18-873B-BB047DE23866}"/>
              </a:ext>
            </a:extLst>
          </p:cNvPr>
          <p:cNvSpPr/>
          <p:nvPr/>
        </p:nvSpPr>
        <p:spPr>
          <a:xfrm>
            <a:off x="8001990" y="5546935"/>
            <a:ext cx="146304" cy="14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B686FB3-88B4-4949-BF19-3A206833EEDF}"/>
              </a:ext>
            </a:extLst>
          </p:cNvPr>
          <p:cNvSpPr txBox="1">
            <a:spLocks/>
          </p:cNvSpPr>
          <p:nvPr/>
        </p:nvSpPr>
        <p:spPr>
          <a:xfrm>
            <a:off x="1708569" y="6251489"/>
            <a:ext cx="2093976" cy="4576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DC Circuit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FBBEAFBB-E46D-48D7-BE5D-D947D0406590}"/>
              </a:ext>
            </a:extLst>
          </p:cNvPr>
          <p:cNvSpPr txBox="1">
            <a:spLocks/>
          </p:cNvSpPr>
          <p:nvPr/>
        </p:nvSpPr>
        <p:spPr>
          <a:xfrm>
            <a:off x="8041057" y="6211480"/>
            <a:ext cx="2093976" cy="4576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AC Circuit</a:t>
            </a:r>
          </a:p>
        </p:txBody>
      </p:sp>
    </p:spTree>
    <p:extLst>
      <p:ext uri="{BB962C8B-B14F-4D97-AF65-F5344CB8AC3E}">
        <p14:creationId xmlns:p14="http://schemas.microsoft.com/office/powerpoint/2010/main" val="224753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46 C -0.00026 0.03218 -0.00013 0.06481 0.00013 0.09768 L 0.16888 0.09606 L 0.16888 -0.17639 L 0.00013 -0.17546 C 0.00013 -0.13912 -0.00039 -0.1169 -0.00039 -0.08056 " pathEditMode="relative" rAng="0" ptsTypes="AAAAAA">
                                      <p:cBhvr>
                                        <p:cTn id="5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69 C -0.00026 0.03195 0.00052 0.03519 0.00091 0.06852 L 0.1681 0.06644 C 0.16823 -0.01458 0.16862 -0.12476 0.16888 -0.20555 L 0.00013 -0.20463 C 0.00013 -0.16828 0.00026 -0.1787 0.00026 -0.14236 " pathEditMode="relative" rAng="0" ptsTypes="AAAAAA">
                                      <p:cBhvr>
                                        <p:cTn id="8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34" grpId="1" animBg="1"/>
      <p:bldP spid="49" grpId="0" animBg="1"/>
      <p:bldP spid="49" grpId="1" animBg="1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Alternating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8" y="846930"/>
            <a:ext cx="6924318" cy="4020345"/>
          </a:xfrm>
        </p:spPr>
        <p:txBody>
          <a:bodyPr/>
          <a:lstStyle/>
          <a:p>
            <a:r>
              <a:rPr lang="en-US" dirty="0"/>
              <a:t>Power plants produce AC power to supply to the power grid.</a:t>
            </a:r>
          </a:p>
          <a:p>
            <a:r>
              <a:rPr lang="en-US" dirty="0"/>
              <a:t>The power grid consists of a network of high power transmission lines.</a:t>
            </a:r>
          </a:p>
          <a:p>
            <a:r>
              <a:rPr lang="en-US" dirty="0"/>
              <a:t>Local transmission lines are connected to the grid to supply power to neighborhoods, commercial buildings, etc.</a:t>
            </a:r>
          </a:p>
          <a:p>
            <a:r>
              <a:rPr lang="en-US" dirty="0"/>
              <a:t>Once it reaches your home it is reduced down to 120 Volts.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Electric Power Generation | Selective Cataylitic Reduction | Nox ...">
            <a:extLst>
              <a:ext uri="{FF2B5EF4-FFF2-40B4-BE49-F238E27FC236}">
                <a16:creationId xmlns:a16="http://schemas.microsoft.com/office/drawing/2014/main" id="{5191272B-4B1C-4AF1-854C-40E908818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945" r="222" b="15139"/>
          <a:stretch/>
        </p:blipFill>
        <p:spPr bwMode="auto">
          <a:xfrm>
            <a:off x="7492579" y="187676"/>
            <a:ext cx="4271213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pect the Power of Power Lines - Safety Management Group, Inc.">
            <a:extLst>
              <a:ext uri="{FF2B5EF4-FFF2-40B4-BE49-F238E27FC236}">
                <a16:creationId xmlns:a16="http://schemas.microsoft.com/office/drawing/2014/main" id="{BA928FE7-9128-48B4-B97E-0521E0B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79" y="2410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8947AC-F565-46C4-AAFC-ACF755AC7037}"/>
              </a:ext>
            </a:extLst>
          </p:cNvPr>
          <p:cNvSpPr txBox="1">
            <a:spLocks/>
          </p:cNvSpPr>
          <p:nvPr/>
        </p:nvSpPr>
        <p:spPr>
          <a:xfrm>
            <a:off x="10439785" y="2900891"/>
            <a:ext cx="1449389" cy="10329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345,000</a:t>
            </a:r>
          </a:p>
          <a:p>
            <a:pPr marL="0" indent="0" algn="ctr">
              <a:buNone/>
            </a:pP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Volts!</a:t>
            </a:r>
          </a:p>
        </p:txBody>
      </p:sp>
      <p:pic>
        <p:nvPicPr>
          <p:cNvPr id="1030" name="Picture 6" descr="Should power lines go underground? - News - University of Florida">
            <a:extLst>
              <a:ext uri="{FF2B5EF4-FFF2-40B4-BE49-F238E27FC236}">
                <a16:creationId xmlns:a16="http://schemas.microsoft.com/office/drawing/2014/main" id="{53F7A670-4205-4274-8F32-CD7565D37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16251" r="10417" b="17083"/>
          <a:stretch/>
        </p:blipFill>
        <p:spPr bwMode="auto">
          <a:xfrm>
            <a:off x="7492580" y="4451350"/>
            <a:ext cx="2384846" cy="21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1650B2-933C-41F5-8EAD-73C54A58A540}"/>
              </a:ext>
            </a:extLst>
          </p:cNvPr>
          <p:cNvSpPr txBox="1">
            <a:spLocks/>
          </p:cNvSpPr>
          <p:nvPr/>
        </p:nvSpPr>
        <p:spPr>
          <a:xfrm>
            <a:off x="9955780" y="5237029"/>
            <a:ext cx="2007620" cy="582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13,800 Volts</a:t>
            </a:r>
          </a:p>
        </p:txBody>
      </p:sp>
    </p:spTree>
    <p:extLst>
      <p:ext uri="{BB962C8B-B14F-4D97-AF65-F5344CB8AC3E}">
        <p14:creationId xmlns:p14="http://schemas.microsoft.com/office/powerpoint/2010/main" val="7629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5 High-Voltage Fuses | Electronic Design">
            <a:extLst>
              <a:ext uri="{FF2B5EF4-FFF2-40B4-BE49-F238E27FC236}">
                <a16:creationId xmlns:a16="http://schemas.microsoft.com/office/drawing/2014/main" id="{D49096F1-FDD9-46AA-B2EF-0E2815A35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15813" r="13478" b="34462"/>
          <a:stretch/>
        </p:blipFill>
        <p:spPr bwMode="auto">
          <a:xfrm>
            <a:off x="3015597" y="5565678"/>
            <a:ext cx="3329462" cy="12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Alternating Current Safety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7733943" cy="4125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a number of safety devices when dealing with AC circuits.</a:t>
            </a:r>
          </a:p>
          <a:p>
            <a:r>
              <a:rPr lang="en-US" dirty="0"/>
              <a:t>Utility Pole Fuse</a:t>
            </a:r>
          </a:p>
          <a:p>
            <a:r>
              <a:rPr lang="en-US" dirty="0"/>
              <a:t>Home Breakers</a:t>
            </a:r>
          </a:p>
          <a:p>
            <a:r>
              <a:rPr lang="en-US" dirty="0"/>
              <a:t>Ground Fault Circuit Interrupters (GFCI)</a:t>
            </a:r>
          </a:p>
          <a:p>
            <a:r>
              <a:rPr lang="en-US" dirty="0"/>
              <a:t>Appliance Fuses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 descr="Blown fuse on a utility pole | Yes, there are also a few spo… | Flickr">
            <a:extLst>
              <a:ext uri="{FF2B5EF4-FFF2-40B4-BE49-F238E27FC236}">
                <a16:creationId xmlns:a16="http://schemas.microsoft.com/office/drawing/2014/main" id="{47B26A9E-6DCC-423D-9E99-99AD12F91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/>
          <a:stretch/>
        </p:blipFill>
        <p:spPr bwMode="auto">
          <a:xfrm>
            <a:off x="8630646" y="191237"/>
            <a:ext cx="3389505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lean Up Your Breaker Box | Home remodeling diy, Home improvement ...">
            <a:extLst>
              <a:ext uri="{FF2B5EF4-FFF2-40B4-BE49-F238E27FC236}">
                <a16:creationId xmlns:a16="http://schemas.microsoft.com/office/drawing/2014/main" id="{178D88FA-2768-4B16-A3C0-712CF819F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64" y="2374425"/>
            <a:ext cx="3068285" cy="40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eviton 15 Amp 125-Volt Duplex Self-Test Tamper Resistant/Weather ...">
            <a:extLst>
              <a:ext uri="{FF2B5EF4-FFF2-40B4-BE49-F238E27FC236}">
                <a16:creationId xmlns:a16="http://schemas.microsoft.com/office/drawing/2014/main" id="{DD75EE34-DAB8-4A02-A39F-19FB5DC6E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482"/>
          <a:stretch/>
        </p:blipFill>
        <p:spPr bwMode="auto">
          <a:xfrm>
            <a:off x="10070466" y="3438873"/>
            <a:ext cx="1495789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5A Fuse 125V 1-15 Plug Power Cord">
            <a:extLst>
              <a:ext uri="{FF2B5EF4-FFF2-40B4-BE49-F238E27FC236}">
                <a16:creationId xmlns:a16="http://schemas.microsoft.com/office/drawing/2014/main" id="{DB1E67FB-5FF0-4474-BDE3-EA8034EA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09" b="90957" l="3778" r="98889">
                        <a14:foregroundMark x1="7778" y1="22872" x2="7778" y2="22872"/>
                        <a14:foregroundMark x1="3778" y1="19415" x2="3778" y2="19415"/>
                        <a14:foregroundMark x1="82000" y1="72606" x2="82000" y2="72606"/>
                        <a14:foregroundMark x1="89111" y1="77926" x2="89111" y2="77926"/>
                        <a14:foregroundMark x1="94889" y1="81383" x2="94889" y2="81383"/>
                        <a14:foregroundMark x1="98889" y1="79787" x2="98889" y2="79787"/>
                        <a14:foregroundMark x1="92667" y1="90957" x2="92667" y2="90957"/>
                        <a14:backgroundMark x1="68889" y1="74202" x2="68889" y2="74202"/>
                        <a14:backgroundMark x1="68000" y1="73670" x2="68000" y2="73670"/>
                        <a14:backgroundMark x1="70889" y1="75532" x2="70889" y2="75532"/>
                        <a14:backgroundMark x1="73556" y1="77926" x2="73556" y2="77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76" y="3277689"/>
            <a:ext cx="2734129" cy="228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F1FEE46-0BC3-407C-BC08-7F36F4A35DB9}"/>
              </a:ext>
            </a:extLst>
          </p:cNvPr>
          <p:cNvSpPr/>
          <p:nvPr/>
        </p:nvSpPr>
        <p:spPr>
          <a:xfrm>
            <a:off x="9772650" y="742950"/>
            <a:ext cx="552450" cy="12096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D6E8D7-2C39-416E-9DAA-22A22468F824}"/>
              </a:ext>
            </a:extLst>
          </p:cNvPr>
          <p:cNvSpPr/>
          <p:nvPr/>
        </p:nvSpPr>
        <p:spPr>
          <a:xfrm>
            <a:off x="11467104" y="1347787"/>
            <a:ext cx="416457" cy="9144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49B0C7B-0811-4563-A870-61F230442112}"/>
              </a:ext>
            </a:extLst>
          </p:cNvPr>
          <p:cNvSpPr txBox="1">
            <a:spLocks/>
          </p:cNvSpPr>
          <p:nvPr/>
        </p:nvSpPr>
        <p:spPr>
          <a:xfrm>
            <a:off x="6547648" y="1367038"/>
            <a:ext cx="2005304" cy="47842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/>
              <a:t>Blown Fuse</a:t>
            </a:r>
          </a:p>
          <a:p>
            <a:pPr algn="r"/>
            <a:endParaRPr lang="en-US" dirty="0"/>
          </a:p>
        </p:txBody>
      </p:sp>
      <p:pic>
        <p:nvPicPr>
          <p:cNvPr id="4108" name="Picture 12" descr="0218008.TXP Fuse 5 x 20mm, 8A, 250V, Time Lag T Littelfuse">
            <a:extLst>
              <a:ext uri="{FF2B5EF4-FFF2-40B4-BE49-F238E27FC236}">
                <a16:creationId xmlns:a16="http://schemas.microsoft.com/office/drawing/2014/main" id="{7BCB92E4-66DB-4686-9443-0D5D5E9C1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95" b="96667" l="10000" r="90000">
                        <a14:foregroundMark x1="20000" y1="7895" x2="20000" y2="7895"/>
                        <a14:foregroundMark x1="79412" y1="91579" x2="79412" y2="91579"/>
                        <a14:foregroundMark x1="80000" y1="96667" x2="80000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053" r="9148" b="2441"/>
          <a:stretch/>
        </p:blipFill>
        <p:spPr bwMode="auto">
          <a:xfrm>
            <a:off x="355731" y="4573067"/>
            <a:ext cx="2400007" cy="16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DF82DC0-C397-4572-98DE-C3FE28312E08}"/>
              </a:ext>
            </a:extLst>
          </p:cNvPr>
          <p:cNvSpPr txBox="1">
            <a:spLocks/>
          </p:cNvSpPr>
          <p:nvPr/>
        </p:nvSpPr>
        <p:spPr>
          <a:xfrm>
            <a:off x="9674423" y="2875272"/>
            <a:ext cx="2400007" cy="502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Working Fuse</a:t>
            </a:r>
          </a:p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A96FB1-BB75-4ABE-95BF-148389D82716}"/>
              </a:ext>
            </a:extLst>
          </p:cNvPr>
          <p:cNvCxnSpPr>
            <a:stCxn id="14" idx="3"/>
            <a:endCxn id="5" idx="2"/>
          </p:cNvCxnSpPr>
          <p:nvPr/>
        </p:nvCxnSpPr>
        <p:spPr>
          <a:xfrm flipV="1">
            <a:off x="8552952" y="1347788"/>
            <a:ext cx="1219698" cy="2584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9D3A17-B028-41D5-B150-DD3C22A108BB}"/>
              </a:ext>
            </a:extLst>
          </p:cNvPr>
          <p:cNvCxnSpPr>
            <a:stCxn id="15" idx="0"/>
            <a:endCxn id="6" idx="3"/>
          </p:cNvCxnSpPr>
          <p:nvPr/>
        </p:nvCxnSpPr>
        <p:spPr>
          <a:xfrm flipV="1">
            <a:off x="10874427" y="2128277"/>
            <a:ext cx="653666" cy="7469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9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Alternating Current Traits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6" y="846930"/>
                <a:ext cx="11715393" cy="55094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AC voltage behaves as a sine wave that has an amplitude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amplitude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how tall the wave is; This is known as the peak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amplitude can also be described by the peak-to-peak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In the US, the peak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of the AC voltage in your home is 170 Volts.</a:t>
                </a:r>
              </a:p>
              <a:p>
                <a:r>
                  <a:rPr lang="en-US" dirty="0"/>
                  <a:t>A multimeter reads the root-mean-squared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√2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6" y="846930"/>
                <a:ext cx="11715393" cy="5509420"/>
              </a:xfrm>
              <a:blipFill>
                <a:blip r:embed="rId2"/>
                <a:stretch>
                  <a:fillRect l="-937" t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4760" y="6356350"/>
            <a:ext cx="548640" cy="365125"/>
          </a:xfrm>
        </p:spPr>
        <p:txBody>
          <a:bodyPr/>
          <a:lstStyle/>
          <a:p>
            <a:fld id="{9CEB20FD-57B4-4116-B954-02381E95969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Wireless Communication">
            <a:extLst>
              <a:ext uri="{FF2B5EF4-FFF2-40B4-BE49-F238E27FC236}">
                <a16:creationId xmlns:a16="http://schemas.microsoft.com/office/drawing/2014/main" id="{6E49591E-FCD2-4175-9646-7DA7C86584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2" y="4311279"/>
            <a:ext cx="4876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4D3ED1-851D-4011-B523-1DB623CF1B44}"/>
              </a:ext>
            </a:extLst>
          </p:cNvPr>
          <p:cNvCxnSpPr>
            <a:stCxn id="1026" idx="1"/>
            <a:endCxn id="1026" idx="3"/>
          </p:cNvCxnSpPr>
          <p:nvPr/>
        </p:nvCxnSpPr>
        <p:spPr>
          <a:xfrm>
            <a:off x="3235562" y="5454279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A0EE8A-5006-4B2E-8C7E-2B598A2515D9}"/>
              </a:ext>
            </a:extLst>
          </p:cNvPr>
          <p:cNvCxnSpPr>
            <a:cxnSpLocks/>
          </p:cNvCxnSpPr>
          <p:nvPr/>
        </p:nvCxnSpPr>
        <p:spPr>
          <a:xfrm>
            <a:off x="3738563" y="4382719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DA4186-A6AA-491C-B2FE-107D9F9A85C1}"/>
              </a:ext>
            </a:extLst>
          </p:cNvPr>
          <p:cNvCxnSpPr>
            <a:cxnSpLocks/>
          </p:cNvCxnSpPr>
          <p:nvPr/>
        </p:nvCxnSpPr>
        <p:spPr>
          <a:xfrm>
            <a:off x="4714876" y="4387484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9BF75E-8FB1-4145-943C-65EB5A68A447}"/>
              </a:ext>
            </a:extLst>
          </p:cNvPr>
          <p:cNvCxnSpPr>
            <a:cxnSpLocks/>
          </p:cNvCxnSpPr>
          <p:nvPr/>
        </p:nvCxnSpPr>
        <p:spPr>
          <a:xfrm>
            <a:off x="4718887" y="6511559"/>
            <a:ext cx="10618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2E3E46-11DC-4904-B313-EA93FA0F2A2C}"/>
                  </a:ext>
                </a:extLst>
              </p:cNvPr>
              <p:cNvSpPr txBox="1"/>
              <p:nvPr/>
            </p:nvSpPr>
            <p:spPr>
              <a:xfrm>
                <a:off x="3612194" y="4809365"/>
                <a:ext cx="709938" cy="298415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2E3E46-11DC-4904-B313-EA93FA0F2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194" y="4809365"/>
                <a:ext cx="709938" cy="298415"/>
              </a:xfrm>
              <a:prstGeom prst="rect">
                <a:avLst/>
              </a:prstGeom>
              <a:blipFill>
                <a:blip r:embed="rId4"/>
                <a:stretch>
                  <a:fillRect l="-7759" r="-4310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BA0BB3-EB15-4A02-95A8-265B4861060E}"/>
                  </a:ext>
                </a:extLst>
              </p:cNvPr>
              <p:cNvSpPr txBox="1"/>
              <p:nvPr/>
            </p:nvSpPr>
            <p:spPr>
              <a:xfrm>
                <a:off x="4760349" y="5785290"/>
                <a:ext cx="366254" cy="298415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BA0BB3-EB15-4A02-95A8-265B48610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349" y="5785290"/>
                <a:ext cx="366254" cy="298415"/>
              </a:xfrm>
              <a:prstGeom prst="rect">
                <a:avLst/>
              </a:prstGeom>
              <a:blipFill>
                <a:blip r:embed="rId5"/>
                <a:stretch>
                  <a:fillRect l="-16667" r="-8333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94A3B1-390A-4871-9E4B-6958575D2997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3967163" y="4382719"/>
            <a:ext cx="0" cy="426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8848C50-8C9B-4273-A33F-12AB85C4D651}"/>
              </a:ext>
            </a:extLst>
          </p:cNvPr>
          <p:cNvCxnSpPr>
            <a:cxnSpLocks/>
          </p:cNvCxnSpPr>
          <p:nvPr/>
        </p:nvCxnSpPr>
        <p:spPr>
          <a:xfrm>
            <a:off x="3967163" y="5107780"/>
            <a:ext cx="0" cy="3464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F677C5-39AE-4F43-86BA-8E0B2BD4DD52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4943476" y="4382719"/>
            <a:ext cx="0" cy="14025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DC7F3E-DBF1-46B4-A819-F6DC9D9762D4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4943476" y="6083705"/>
            <a:ext cx="0" cy="4278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2C8125-9F01-4522-A573-3468C99E9ECC}"/>
                  </a:ext>
                </a:extLst>
              </p:cNvPr>
              <p:cNvSpPr txBox="1"/>
              <p:nvPr/>
            </p:nvSpPr>
            <p:spPr>
              <a:xfrm>
                <a:off x="8438149" y="5293599"/>
                <a:ext cx="3349250" cy="866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170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√2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2C8125-9F01-4522-A573-3468C99E9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149" y="5293599"/>
                <a:ext cx="3349250" cy="8666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231E47D9-BE15-4BA7-A6F3-BA280020995A}"/>
              </a:ext>
            </a:extLst>
          </p:cNvPr>
          <p:cNvSpPr/>
          <p:nvPr/>
        </p:nvSpPr>
        <p:spPr>
          <a:xfrm>
            <a:off x="8438148" y="4767844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In the US,</a:t>
            </a:r>
          </a:p>
        </p:txBody>
      </p:sp>
    </p:spTree>
    <p:extLst>
      <p:ext uri="{BB962C8B-B14F-4D97-AF65-F5344CB8AC3E}">
        <p14:creationId xmlns:p14="http://schemas.microsoft.com/office/powerpoint/2010/main" val="25163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Alternating Current Traits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6" y="846930"/>
                <a:ext cx="11715393" cy="55094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of the wave is how often it completes a cycle in one second.</a:t>
                </a:r>
              </a:p>
              <a:p>
                <a:r>
                  <a:rPr lang="en-US" dirty="0"/>
                  <a:t>Frequency has units of Hertz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dirty="0"/>
                  <a:t>) which is cycles per second. </a:t>
                </a:r>
              </a:p>
              <a:p>
                <a:r>
                  <a:rPr lang="en-US" dirty="0"/>
                  <a:t>A cycle is one full oscillation of the voltage.</a:t>
                </a:r>
              </a:p>
              <a:p>
                <a:r>
                  <a:rPr lang="en-US" dirty="0"/>
                  <a:t>The time it takes to complete one cycle is known as the wave 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6" y="846930"/>
                <a:ext cx="11715393" cy="5509420"/>
              </a:xfrm>
              <a:blipFill>
                <a:blip r:embed="rId2"/>
                <a:stretch>
                  <a:fillRect l="-937" t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Wireless Communication">
            <a:extLst>
              <a:ext uri="{FF2B5EF4-FFF2-40B4-BE49-F238E27FC236}">
                <a16:creationId xmlns:a16="http://schemas.microsoft.com/office/drawing/2014/main" id="{6E49591E-FCD2-4175-9646-7DA7C86584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16" y="3725070"/>
            <a:ext cx="4876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A0626A-B42B-42CA-A137-5A57872F2D0C}"/>
              </a:ext>
            </a:extLst>
          </p:cNvPr>
          <p:cNvCxnSpPr/>
          <p:nvPr/>
        </p:nvCxnSpPr>
        <p:spPr>
          <a:xfrm>
            <a:off x="3679116" y="486807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E5769B-846F-40AF-B814-2B9D7B15C995}"/>
              </a:ext>
            </a:extLst>
          </p:cNvPr>
          <p:cNvCxnSpPr/>
          <p:nvPr/>
        </p:nvCxnSpPr>
        <p:spPr>
          <a:xfrm>
            <a:off x="3679116" y="6103483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ED77FC-3EDF-4C85-A491-ACD45C0B4BF9}"/>
              </a:ext>
            </a:extLst>
          </p:cNvPr>
          <p:cNvCxnSpPr/>
          <p:nvPr/>
        </p:nvCxnSpPr>
        <p:spPr>
          <a:xfrm>
            <a:off x="8555916" y="6103483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3135E8-DED2-4930-BC5A-CA002CB511C2}"/>
                  </a:ext>
                </a:extLst>
              </p:cNvPr>
              <p:cNvSpPr txBox="1"/>
              <p:nvPr/>
            </p:nvSpPr>
            <p:spPr>
              <a:xfrm>
                <a:off x="5375229" y="6116639"/>
                <a:ext cx="14845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𝑠𝑒𝑐𝑜𝑛𝑑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3135E8-DED2-4930-BC5A-CA002CB51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29" y="6116639"/>
                <a:ext cx="148457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8C56B8-643A-4C97-BB2D-A0D60A5D490D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3679116" y="6332082"/>
            <a:ext cx="169611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EC60F9-3CCE-4DB0-914C-1C1D14D6F3B2}"/>
              </a:ext>
            </a:extLst>
          </p:cNvPr>
          <p:cNvCxnSpPr>
            <a:stCxn id="8" idx="3"/>
          </p:cNvCxnSpPr>
          <p:nvPr/>
        </p:nvCxnSpPr>
        <p:spPr>
          <a:xfrm flipV="1">
            <a:off x="6859803" y="6332082"/>
            <a:ext cx="169611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389C11-91EE-45F3-A606-8F58A90926ED}"/>
              </a:ext>
            </a:extLst>
          </p:cNvPr>
          <p:cNvCxnSpPr>
            <a:cxnSpLocks/>
          </p:cNvCxnSpPr>
          <p:nvPr/>
        </p:nvCxnSpPr>
        <p:spPr>
          <a:xfrm>
            <a:off x="3679116" y="3151138"/>
            <a:ext cx="0" cy="16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6DF5B0-D148-44A7-9686-0EFEE3F63D9C}"/>
              </a:ext>
            </a:extLst>
          </p:cNvPr>
          <p:cNvCxnSpPr>
            <a:cxnSpLocks/>
          </p:cNvCxnSpPr>
          <p:nvPr/>
        </p:nvCxnSpPr>
        <p:spPr>
          <a:xfrm>
            <a:off x="4658368" y="3151138"/>
            <a:ext cx="0" cy="16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2F5603-9502-43E9-A318-362B505F78AF}"/>
                  </a:ext>
                </a:extLst>
              </p:cNvPr>
              <p:cNvSpPr txBox="1"/>
              <p:nvPr/>
            </p:nvSpPr>
            <p:spPr>
              <a:xfrm>
                <a:off x="3742728" y="3153126"/>
                <a:ext cx="852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𝑐𝑦𝑐𝑙𝑒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2F5603-9502-43E9-A318-362B505F7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728" y="3153126"/>
                <a:ext cx="852028" cy="307777"/>
              </a:xfrm>
              <a:prstGeom prst="rect">
                <a:avLst/>
              </a:prstGeom>
              <a:blipFill>
                <a:blip r:embed="rId5"/>
                <a:stretch>
                  <a:fillRect l="-10714" r="-571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DE03C1-685B-4751-A063-6C4B6E066A0A}"/>
              </a:ext>
            </a:extLst>
          </p:cNvPr>
          <p:cNvCxnSpPr>
            <a:cxnSpLocks/>
          </p:cNvCxnSpPr>
          <p:nvPr/>
        </p:nvCxnSpPr>
        <p:spPr>
          <a:xfrm>
            <a:off x="5647320" y="3151138"/>
            <a:ext cx="0" cy="16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748B7D-4310-42F1-9342-553D4075ACD5}"/>
                  </a:ext>
                </a:extLst>
              </p:cNvPr>
              <p:cNvSpPr txBox="1"/>
              <p:nvPr/>
            </p:nvSpPr>
            <p:spPr>
              <a:xfrm>
                <a:off x="4731680" y="3153126"/>
                <a:ext cx="852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𝑐𝑦𝑐𝑙𝑒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748B7D-4310-42F1-9342-553D4075A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680" y="3153126"/>
                <a:ext cx="852028" cy="307777"/>
              </a:xfrm>
              <a:prstGeom prst="rect">
                <a:avLst/>
              </a:prstGeom>
              <a:blipFill>
                <a:blip r:embed="rId6"/>
                <a:stretch>
                  <a:fillRect l="-10000" r="-642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098E4C-1BB0-4E07-A1E7-B020266F9EF8}"/>
              </a:ext>
            </a:extLst>
          </p:cNvPr>
          <p:cNvCxnSpPr>
            <a:cxnSpLocks/>
          </p:cNvCxnSpPr>
          <p:nvPr/>
        </p:nvCxnSpPr>
        <p:spPr>
          <a:xfrm>
            <a:off x="6605081" y="3151138"/>
            <a:ext cx="0" cy="16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615889-593B-4EDC-BF1A-6681FE13CB95}"/>
                  </a:ext>
                </a:extLst>
              </p:cNvPr>
              <p:cNvSpPr txBox="1"/>
              <p:nvPr/>
            </p:nvSpPr>
            <p:spPr>
              <a:xfrm>
                <a:off x="5689441" y="3153126"/>
                <a:ext cx="852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𝑐𝑦𝑐𝑙𝑒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615889-593B-4EDC-BF1A-6681FE13C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41" y="3153126"/>
                <a:ext cx="852028" cy="307777"/>
              </a:xfrm>
              <a:prstGeom prst="rect">
                <a:avLst/>
              </a:prstGeom>
              <a:blipFill>
                <a:blip r:embed="rId7"/>
                <a:stretch>
                  <a:fillRect l="-10000" r="-642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AC930B-7AEA-4123-9DF0-0EB72C665999}"/>
              </a:ext>
            </a:extLst>
          </p:cNvPr>
          <p:cNvCxnSpPr>
            <a:cxnSpLocks/>
          </p:cNvCxnSpPr>
          <p:nvPr/>
        </p:nvCxnSpPr>
        <p:spPr>
          <a:xfrm>
            <a:off x="7584334" y="3153586"/>
            <a:ext cx="0" cy="16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E108CF-8EEA-4906-BBE7-CD63441EADAD}"/>
                  </a:ext>
                </a:extLst>
              </p:cNvPr>
              <p:cNvSpPr txBox="1"/>
              <p:nvPr/>
            </p:nvSpPr>
            <p:spPr>
              <a:xfrm>
                <a:off x="6668694" y="3153586"/>
                <a:ext cx="852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𝑐𝑦𝑐𝑙𝑒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E108CF-8EEA-4906-BBE7-CD63441EA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694" y="3153586"/>
                <a:ext cx="852028" cy="307777"/>
              </a:xfrm>
              <a:prstGeom prst="rect">
                <a:avLst/>
              </a:prstGeom>
              <a:blipFill>
                <a:blip r:embed="rId8"/>
                <a:stretch>
                  <a:fillRect l="-10714" r="-571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DBA7EA-D98E-4EBD-965D-DFF5AD91536E}"/>
              </a:ext>
            </a:extLst>
          </p:cNvPr>
          <p:cNvCxnSpPr>
            <a:cxnSpLocks/>
          </p:cNvCxnSpPr>
          <p:nvPr/>
        </p:nvCxnSpPr>
        <p:spPr>
          <a:xfrm>
            <a:off x="8575206" y="3153586"/>
            <a:ext cx="0" cy="16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3972C8-04BD-457E-B2DA-0D6B98E64919}"/>
                  </a:ext>
                </a:extLst>
              </p:cNvPr>
              <p:cNvSpPr txBox="1"/>
              <p:nvPr/>
            </p:nvSpPr>
            <p:spPr>
              <a:xfrm>
                <a:off x="7659566" y="3153586"/>
                <a:ext cx="852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𝑐𝑦𝑐𝑙𝑒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3972C8-04BD-457E-B2DA-0D6B98E64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66" y="3153586"/>
                <a:ext cx="852028" cy="307777"/>
              </a:xfrm>
              <a:prstGeom prst="rect">
                <a:avLst/>
              </a:prstGeom>
              <a:blipFill>
                <a:blip r:embed="rId9"/>
                <a:stretch>
                  <a:fillRect l="-10000" r="-642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F16813-4C0E-4B23-A1B8-72C245576030}"/>
                  </a:ext>
                </a:extLst>
              </p:cNvPr>
              <p:cNvSpPr txBox="1"/>
              <p:nvPr/>
            </p:nvSpPr>
            <p:spPr>
              <a:xfrm>
                <a:off x="8870752" y="3738230"/>
                <a:ext cx="326608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𝑐𝑦𝑐𝑙𝑒𝑠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𝑠𝑒𝑐𝑜𝑛𝑑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F16813-4C0E-4B23-A1B8-72C245576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752" y="3738230"/>
                <a:ext cx="3266087" cy="8183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2CA938-F6E4-4348-8503-BC0D9947E80F}"/>
                  </a:ext>
                </a:extLst>
              </p:cNvPr>
              <p:cNvSpPr txBox="1"/>
              <p:nvPr/>
            </p:nvSpPr>
            <p:spPr>
              <a:xfrm>
                <a:off x="8870751" y="4772981"/>
                <a:ext cx="3195362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𝐻𝑧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2CA938-F6E4-4348-8503-BC0D9947E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751" y="4772981"/>
                <a:ext cx="3195362" cy="8849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C331C8B9-0F3F-4710-9DF9-DE55B62D95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004" y="3601640"/>
                <a:ext cx="3289233" cy="2285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 the US, the frequency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 Europe, the frequency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C331C8B9-0F3F-4710-9DF9-DE55B62D9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04" y="3601640"/>
                <a:ext cx="3289233" cy="2285999"/>
              </a:xfrm>
              <a:prstGeom prst="rect">
                <a:avLst/>
              </a:prstGeom>
              <a:blipFill>
                <a:blip r:embed="rId12"/>
                <a:stretch>
                  <a:fillRect l="-3340" t="-4533" r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91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1" grpId="0"/>
      <p:bldP spid="23" grpId="0"/>
      <p:bldP spid="25" grpId="0"/>
      <p:bldP spid="27" grpId="0"/>
      <p:bldP spid="19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448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Alternating Current</vt:lpstr>
      <vt:lpstr>DISCLAIMER &amp; USAGE</vt:lpstr>
      <vt:lpstr>Types of Circuits</vt:lpstr>
      <vt:lpstr>Alternating Current</vt:lpstr>
      <vt:lpstr>Alternating Current Safety Devices</vt:lpstr>
      <vt:lpstr>Alternating Current Traits</vt:lpstr>
      <vt:lpstr>Alternating Current Traits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William Long</cp:lastModifiedBy>
  <cp:revision>77</cp:revision>
  <dcterms:created xsi:type="dcterms:W3CDTF">2017-03-05T23:41:57Z</dcterms:created>
  <dcterms:modified xsi:type="dcterms:W3CDTF">2020-07-29T18:04:49Z</dcterms:modified>
</cp:coreProperties>
</file>