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314" r:id="rId3"/>
    <p:sldId id="257" r:id="rId4"/>
    <p:sldId id="282" r:id="rId5"/>
    <p:sldId id="283" r:id="rId6"/>
    <p:sldId id="286" r:id="rId7"/>
    <p:sldId id="289" r:id="rId8"/>
    <p:sldId id="290" r:id="rId9"/>
    <p:sldId id="288" r:id="rId10"/>
    <p:sldId id="291" r:id="rId11"/>
    <p:sldId id="315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003087"/>
    <a:srgbClr val="CB333B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atech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35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25.png"/><Relationship Id="rId5" Type="http://schemas.openxmlformats.org/officeDocument/2006/relationships/image" Target="../media/image38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4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4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4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4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40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3441175"/>
            <a:ext cx="4256621" cy="1207212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Bridge Circuits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653BFE7-A2E3-4A0D-AC4C-81A6E00DB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DFB068-BEFA-4BB7-96B6-B49B7BE20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Let’s Build The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7" y="846930"/>
                <a:ext cx="7869833" cy="1069930"/>
              </a:xfrm>
            </p:spPr>
            <p:txBody>
              <a:bodyPr/>
              <a:lstStyle/>
              <a:p>
                <a:r>
                  <a:rPr lang="en-US" dirty="0"/>
                  <a:t>Build a Wheatstone bridge circuit using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resistors and your thermistor as shown below.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7" y="846930"/>
                <a:ext cx="7869833" cy="1069930"/>
              </a:xfrm>
              <a:blipFill>
                <a:blip r:embed="rId2"/>
                <a:stretch>
                  <a:fillRect l="-1394" t="-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01C3F-C799-481F-857D-877252586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58" y="296065"/>
            <a:ext cx="3587236" cy="428609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24BFCB-E8E7-4386-8BB2-0B0998CB8C34}"/>
              </a:ext>
            </a:extLst>
          </p:cNvPr>
          <p:cNvSpPr txBox="1">
            <a:spLocks/>
          </p:cNvSpPr>
          <p:nvPr/>
        </p:nvSpPr>
        <p:spPr>
          <a:xfrm>
            <a:off x="248006" y="4188894"/>
            <a:ext cx="7869833" cy="1937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Connect your multimeter to the yellow and orange wires depicted in the image to the right.</a:t>
            </a:r>
          </a:p>
          <a:p>
            <a:r>
              <a:rPr lang="en-US" dirty="0"/>
              <a:t>With multimeter set to reading DC voltage, what does it read?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2210C8-085E-4EB4-B838-E42F952C3891}"/>
              </a:ext>
            </a:extLst>
          </p:cNvPr>
          <p:cNvSpPr txBox="1">
            <a:spLocks/>
          </p:cNvSpPr>
          <p:nvPr/>
        </p:nvSpPr>
        <p:spPr>
          <a:xfrm>
            <a:off x="8356758" y="5157687"/>
            <a:ext cx="3245855" cy="1116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the bridge circuit balanced?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886419-3146-4E2B-94F7-DA75547744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6" t="20060" r="31975" b="4865"/>
          <a:stretch/>
        </p:blipFill>
        <p:spPr>
          <a:xfrm rot="5400000">
            <a:off x="2979625" y="778702"/>
            <a:ext cx="2406593" cy="44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Let’s Build The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7" y="846930"/>
                <a:ext cx="7879993" cy="326787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More than likely, your circuit is not balanced. Why?</a:t>
                </a:r>
              </a:p>
              <a:p>
                <a:r>
                  <a:rPr lang="en-US" dirty="0"/>
                  <a:t>What can we do to make it balanced?</a:t>
                </a:r>
              </a:p>
              <a:p>
                <a:r>
                  <a:rPr lang="en-US" dirty="0"/>
                  <a:t>Using a potentiometer, we can balance the circuit ourselves without the need to obtain resistors that are exactly the same resistance values.</a:t>
                </a:r>
              </a:p>
              <a:p>
                <a:r>
                  <a:rPr lang="en-US" dirty="0"/>
                  <a:t>Build the circuit shown below using the potentiometer in place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7" y="846930"/>
                <a:ext cx="7879993" cy="3267870"/>
              </a:xfrm>
              <a:blipFill>
                <a:blip r:embed="rId2"/>
                <a:stretch>
                  <a:fillRect l="-1393" t="-3172" r="-619" b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F67A1-B61B-47DB-8527-6F2FB78D6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58" y="296065"/>
            <a:ext cx="3587236" cy="428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9513FB-E40F-41B1-A312-50D17362F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"/>
          <a:stretch/>
        </p:blipFill>
        <p:spPr>
          <a:xfrm>
            <a:off x="8356757" y="296064"/>
            <a:ext cx="3587236" cy="4286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620A3E-8B7C-4DAC-8529-4DD9839CA5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6" t="20962" r="35918" b="4317"/>
          <a:stretch/>
        </p:blipFill>
        <p:spPr>
          <a:xfrm rot="5400000">
            <a:off x="3385689" y="2997911"/>
            <a:ext cx="2695343" cy="47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Let’s Build The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7859673" cy="5015390"/>
          </a:xfrm>
        </p:spPr>
        <p:txBody>
          <a:bodyPr>
            <a:normAutofit/>
          </a:bodyPr>
          <a:lstStyle/>
          <a:p>
            <a:r>
              <a:rPr lang="en-US" dirty="0"/>
              <a:t>Now that the potentiometer is implemented, adjust the potentiometer until the multimeter reads zero.</a:t>
            </a:r>
          </a:p>
          <a:p>
            <a:r>
              <a:rPr lang="en-US" dirty="0"/>
              <a:t>Once the multimeter reads zero volts, the bridge is balanced.</a:t>
            </a:r>
          </a:p>
          <a:p>
            <a:r>
              <a:rPr lang="en-US" dirty="0"/>
              <a:t>What happens now when you touch the thermistor?</a:t>
            </a:r>
          </a:p>
          <a:p>
            <a:r>
              <a:rPr lang="en-US" dirty="0"/>
              <a:t>What happens when you make the thermistor colder?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4B9A8-6A54-4CFA-840A-2D4CE583D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"/>
          <a:stretch/>
        </p:blipFill>
        <p:spPr>
          <a:xfrm>
            <a:off x="8356757" y="296064"/>
            <a:ext cx="3587236" cy="42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5B804-F55B-4C37-B9C4-AB044EE22FEF}"/>
              </a:ext>
            </a:extLst>
          </p:cNvPr>
          <p:cNvSpPr/>
          <p:nvPr/>
        </p:nvSpPr>
        <p:spPr>
          <a:xfrm>
            <a:off x="0" y="0"/>
            <a:ext cx="500793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8950C-F9E2-4B32-B51D-C2BBFD97A8F0}"/>
              </a:ext>
            </a:extLst>
          </p:cNvPr>
          <p:cNvSpPr/>
          <p:nvPr/>
        </p:nvSpPr>
        <p:spPr>
          <a:xfrm>
            <a:off x="461772" y="492369"/>
            <a:ext cx="4046433" cy="573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b="1"/>
              <a:t>DISCLAIMER &amp; USAGE</a:t>
            </a:r>
            <a:endParaRPr lang="en-US" dirty="0"/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27" y="3499308"/>
            <a:ext cx="2119079" cy="192860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6EB66-E005-471E-A6E1-8B0AB972C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1" y="991146"/>
            <a:ext cx="3562594" cy="1443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2169268"/>
            <a:ext cx="6422848" cy="405455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lvl="1"/>
            <a:r>
              <a:rPr lang="en-US" dirty="0"/>
              <a:t>This material is based upon work supported by the National Science Foundation's Advanced Technological Education Program under Grant No. 1801177.</a:t>
            </a:r>
          </a:p>
          <a:p>
            <a:pPr lvl="1"/>
            <a:r>
              <a:rPr lang="en-US" dirty="0"/>
              <a:t>Any opinions, findings, and conclusions or recommendations expressed in this material are those of the author(s) and do not necessarily reflect the views of the National Science Foundation.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F799B75-3963-4F77-BBA1-B252BFED32FF}"/>
              </a:ext>
            </a:extLst>
          </p:cNvPr>
          <p:cNvSpPr txBox="1">
            <a:spLocks/>
          </p:cNvSpPr>
          <p:nvPr/>
        </p:nvSpPr>
        <p:spPr>
          <a:xfrm>
            <a:off x="922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F945A-7155-4828-81E1-72232999352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E19E0-7915-40A8-8316-015D990C8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Bridge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10515600" cy="1624421"/>
          </a:xfrm>
        </p:spPr>
        <p:txBody>
          <a:bodyPr>
            <a:normAutofit/>
          </a:bodyPr>
          <a:lstStyle/>
          <a:p>
            <a:r>
              <a:rPr lang="en-US" dirty="0"/>
              <a:t>A bridge circuit is a specific type of circuit that has a </a:t>
            </a:r>
            <a:r>
              <a:rPr lang="en-US" u="sng" dirty="0"/>
              <a:t>bridging</a:t>
            </a:r>
            <a:r>
              <a:rPr lang="en-US" dirty="0"/>
              <a:t> section usually between two parallel sections.</a:t>
            </a:r>
          </a:p>
          <a:p>
            <a:r>
              <a:rPr lang="en-US" dirty="0"/>
              <a:t>Here are several common types of bridge circuits.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7F9DB0-E8F6-4F5D-8264-BDC3E568B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8" y="2851470"/>
            <a:ext cx="3219450" cy="2257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627822-6539-46F9-8DB4-275639241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60" y="2622867"/>
            <a:ext cx="3562350" cy="2714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EEEA7-3C89-4B0F-B481-873192E3D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13" y="2851468"/>
            <a:ext cx="3219450" cy="225742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F0EC9ED-B435-4FF0-BDA7-F3EE883298A9}"/>
              </a:ext>
            </a:extLst>
          </p:cNvPr>
          <p:cNvSpPr txBox="1">
            <a:spLocks/>
          </p:cNvSpPr>
          <p:nvPr/>
        </p:nvSpPr>
        <p:spPr>
          <a:xfrm>
            <a:off x="400308" y="5337492"/>
            <a:ext cx="3219449" cy="491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Wheatstone Bridge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ABD41D4-04B6-4F2A-BF10-3205FC7D7C37}"/>
              </a:ext>
            </a:extLst>
          </p:cNvPr>
          <p:cNvSpPr txBox="1">
            <a:spLocks/>
          </p:cNvSpPr>
          <p:nvPr/>
        </p:nvSpPr>
        <p:spPr>
          <a:xfrm>
            <a:off x="4104760" y="5337491"/>
            <a:ext cx="3562350" cy="491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Wien Bridge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DC1B10-7ECC-43E6-BA58-CE7411EB6BB7}"/>
              </a:ext>
            </a:extLst>
          </p:cNvPr>
          <p:cNvSpPr txBox="1">
            <a:spLocks/>
          </p:cNvSpPr>
          <p:nvPr/>
        </p:nvSpPr>
        <p:spPr>
          <a:xfrm>
            <a:off x="8152112" y="5334939"/>
            <a:ext cx="3562350" cy="491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H Bridge</a:t>
            </a:r>
          </a:p>
        </p:txBody>
      </p:sp>
    </p:spTree>
    <p:extLst>
      <p:ext uri="{BB962C8B-B14F-4D97-AF65-F5344CB8AC3E}">
        <p14:creationId xmlns:p14="http://schemas.microsoft.com/office/powerpoint/2010/main" val="25163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Wheatstone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6" y="846930"/>
            <a:ext cx="11457961" cy="2769481"/>
          </a:xfrm>
        </p:spPr>
        <p:txBody>
          <a:bodyPr>
            <a:normAutofit/>
          </a:bodyPr>
          <a:lstStyle/>
          <a:p>
            <a:r>
              <a:rPr lang="en-US" dirty="0"/>
              <a:t>The Wheatstone Bridge is probably the most common type of bridge circuit.</a:t>
            </a:r>
          </a:p>
          <a:p>
            <a:r>
              <a:rPr lang="en-US" dirty="0"/>
              <a:t>It is used in numerous applications:</a:t>
            </a:r>
          </a:p>
          <a:p>
            <a:pPr lvl="1"/>
            <a:r>
              <a:rPr lang="en-US" dirty="0"/>
              <a:t>Digital Scales (i.e. digital bathroom scales, postage scales, etc.)</a:t>
            </a:r>
          </a:p>
          <a:p>
            <a:pPr lvl="1"/>
            <a:r>
              <a:rPr lang="en-US" dirty="0"/>
              <a:t>Ohmmeters</a:t>
            </a:r>
          </a:p>
          <a:p>
            <a:pPr lvl="1"/>
            <a:r>
              <a:rPr lang="en-US" dirty="0"/>
              <a:t>Load cells (used in tensile testing machines)</a:t>
            </a:r>
          </a:p>
          <a:p>
            <a:r>
              <a:rPr lang="en-US" dirty="0"/>
              <a:t>Let’s look how the circuit works by first simplifying and labeling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50337-236E-4491-945E-661E8799C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840010"/>
            <a:ext cx="3219450" cy="2257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5D826-3260-4A66-8DC6-5415ED2FC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39" y="3825344"/>
            <a:ext cx="2710761" cy="2272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D9A629-C3F0-4978-8370-326C2072DDBA}"/>
                  </a:ext>
                </a:extLst>
              </p:cNvPr>
              <p:cNvSpPr txBox="1"/>
              <p:nvPr/>
            </p:nvSpPr>
            <p:spPr>
              <a:xfrm>
                <a:off x="6087760" y="4847881"/>
                <a:ext cx="368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D9A629-C3F0-4978-8370-326C2072D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760" y="4847881"/>
                <a:ext cx="36894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D0AFB6-2822-4C38-82EB-CDE78D47D5D6}"/>
                  </a:ext>
                </a:extLst>
              </p:cNvPr>
              <p:cNvSpPr txBox="1"/>
              <p:nvPr/>
            </p:nvSpPr>
            <p:spPr>
              <a:xfrm>
                <a:off x="7138085" y="4016702"/>
                <a:ext cx="4637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D0AFB6-2822-4C38-82EB-CDE78D47D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085" y="4016702"/>
                <a:ext cx="46371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901EBD-318E-44C7-A97A-876BFCDB31A5}"/>
                  </a:ext>
                </a:extLst>
              </p:cNvPr>
              <p:cNvSpPr txBox="1"/>
              <p:nvPr/>
            </p:nvSpPr>
            <p:spPr>
              <a:xfrm>
                <a:off x="9385129" y="4016702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901EBD-318E-44C7-A97A-876BFCDB3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129" y="4016702"/>
                <a:ext cx="47198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ACCB30-0775-4162-81FB-22F134148022}"/>
                  </a:ext>
                </a:extLst>
              </p:cNvPr>
              <p:cNvSpPr txBox="1"/>
              <p:nvPr/>
            </p:nvSpPr>
            <p:spPr>
              <a:xfrm>
                <a:off x="7138085" y="5278768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ACCB30-0775-4162-81FB-22F134148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085" y="5278768"/>
                <a:ext cx="47198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2C35B7-43AD-4F08-BEC0-ACC47391859E}"/>
                  </a:ext>
                </a:extLst>
              </p:cNvPr>
              <p:cNvSpPr txBox="1"/>
              <p:nvPr/>
            </p:nvSpPr>
            <p:spPr>
              <a:xfrm>
                <a:off x="9376858" y="5278768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2C35B7-43AD-4F08-BEC0-ACC473918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858" y="5278768"/>
                <a:ext cx="47198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Wheatstone Bridge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6" y="846930"/>
                <a:ext cx="11143893" cy="5100789"/>
              </a:xfrm>
            </p:spPr>
            <p:txBody>
              <a:bodyPr/>
              <a:lstStyle/>
              <a:p>
                <a:r>
                  <a:rPr lang="en-US" dirty="0"/>
                  <a:t>It can be seen in this new arrangement the bridge circuit is just two voltage divider circuits in parallel.</a:t>
                </a:r>
              </a:p>
              <a:p>
                <a:r>
                  <a:rPr lang="en-US" dirty="0"/>
                  <a:t>The supply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is called the excitation voltage.</a:t>
                </a:r>
              </a:p>
              <a:p>
                <a:r>
                  <a:rPr lang="en-US" dirty="0"/>
                  <a:t>Let’s label the various nodes now.</a:t>
                </a:r>
              </a:p>
              <a:p>
                <a:r>
                  <a:rPr lang="en-US" dirty="0"/>
                  <a:t>The current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Likewise, the current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dirty="0"/>
                  <a:t> is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6" y="846930"/>
                <a:ext cx="11143893" cy="5100789"/>
              </a:xfrm>
              <a:blipFill>
                <a:blip r:embed="rId2"/>
                <a:stretch>
                  <a:fillRect l="-985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ABE9E-B300-4762-A8E3-4C5FF7326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15" y="2746115"/>
            <a:ext cx="4091886" cy="3429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AC7934-3A0D-4790-BC19-019786945987}"/>
                  </a:ext>
                </a:extLst>
              </p:cNvPr>
              <p:cNvSpPr txBox="1"/>
              <p:nvPr/>
            </p:nvSpPr>
            <p:spPr>
              <a:xfrm>
                <a:off x="6566336" y="4368440"/>
                <a:ext cx="368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AC7934-3A0D-4790-BC19-019786945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36" y="4368440"/>
                <a:ext cx="36894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03C4B7-731F-4966-B761-908F85BA2560}"/>
                  </a:ext>
                </a:extLst>
              </p:cNvPr>
              <p:cNvSpPr txBox="1"/>
              <p:nvPr/>
            </p:nvSpPr>
            <p:spPr>
              <a:xfrm>
                <a:off x="8054811" y="3451823"/>
                <a:ext cx="4637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03C4B7-731F-4966-B761-908F85BA2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811" y="3451823"/>
                <a:ext cx="46371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F0E785-6F1C-48E6-87A0-D6BC9A2239B6}"/>
                  </a:ext>
                </a:extLst>
              </p:cNvPr>
              <p:cNvSpPr txBox="1"/>
              <p:nvPr/>
            </p:nvSpPr>
            <p:spPr>
              <a:xfrm>
                <a:off x="11197205" y="3451823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F0E785-6F1C-48E6-87A0-D6BC9A223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205" y="3451823"/>
                <a:ext cx="47198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DE73DB-0BDA-47D6-B113-5F3ECC88701D}"/>
                  </a:ext>
                </a:extLst>
              </p:cNvPr>
              <p:cNvSpPr txBox="1"/>
              <p:nvPr/>
            </p:nvSpPr>
            <p:spPr>
              <a:xfrm>
                <a:off x="8045286" y="5161564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DE73DB-0BDA-47D6-B113-5F3ECC887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86" y="5161564"/>
                <a:ext cx="47198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727F1F-E40E-43DB-9213-554C05864249}"/>
                  </a:ext>
                </a:extLst>
              </p:cNvPr>
              <p:cNvSpPr txBox="1"/>
              <p:nvPr/>
            </p:nvSpPr>
            <p:spPr>
              <a:xfrm>
                <a:off x="11187680" y="5161564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727F1F-E40E-43DB-9213-554C05864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680" y="5161564"/>
                <a:ext cx="47198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ACCCBF62-E6C7-4F44-B70B-A97389FF423A}"/>
              </a:ext>
            </a:extLst>
          </p:cNvPr>
          <p:cNvSpPr/>
          <p:nvPr/>
        </p:nvSpPr>
        <p:spPr>
          <a:xfrm>
            <a:off x="10860825" y="271753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30BF51-2A0A-4725-9735-33FF916757B0}"/>
              </a:ext>
            </a:extLst>
          </p:cNvPr>
          <p:cNvSpPr/>
          <p:nvPr/>
        </p:nvSpPr>
        <p:spPr>
          <a:xfrm>
            <a:off x="8818691" y="270515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577078-1B3F-4F0C-BFAC-2E335336927B}"/>
              </a:ext>
            </a:extLst>
          </p:cNvPr>
          <p:cNvSpPr/>
          <p:nvPr/>
        </p:nvSpPr>
        <p:spPr>
          <a:xfrm>
            <a:off x="8818691" y="61083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AE36C4-BD4F-4E58-A1AE-083648F1FCAD}"/>
              </a:ext>
            </a:extLst>
          </p:cNvPr>
          <p:cNvSpPr/>
          <p:nvPr/>
        </p:nvSpPr>
        <p:spPr>
          <a:xfrm>
            <a:off x="10856062" y="610110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DC8A01-F0D6-464B-A2D3-8E84C6EB9FBA}"/>
                  </a:ext>
                </a:extLst>
              </p:cNvPr>
              <p:cNvSpPr txBox="1"/>
              <p:nvPr/>
            </p:nvSpPr>
            <p:spPr>
              <a:xfrm>
                <a:off x="8702461" y="2230990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DC8A01-F0D6-464B-A2D3-8E84C6EB9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1" y="2230990"/>
                <a:ext cx="31290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AFA912-3A74-41EC-9189-FE71F38A90AB}"/>
                  </a:ext>
                </a:extLst>
              </p:cNvPr>
              <p:cNvSpPr txBox="1"/>
              <p:nvPr/>
            </p:nvSpPr>
            <p:spPr>
              <a:xfrm>
                <a:off x="10733899" y="2241249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AFA912-3A74-41EC-9189-FE71F38A9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899" y="2241249"/>
                <a:ext cx="31290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3CBCBC18-51D0-4D07-8D0C-D7650879861D}"/>
              </a:ext>
            </a:extLst>
          </p:cNvPr>
          <p:cNvSpPr/>
          <p:nvPr/>
        </p:nvSpPr>
        <p:spPr>
          <a:xfrm>
            <a:off x="8811071" y="440904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64A9FF-8A8B-4BAB-A9AA-488AD9380BD2}"/>
              </a:ext>
            </a:extLst>
          </p:cNvPr>
          <p:cNvSpPr/>
          <p:nvPr/>
        </p:nvSpPr>
        <p:spPr>
          <a:xfrm>
            <a:off x="10848442" y="440184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ED4A6B-8691-49D5-9E75-B7E9C4DF3B01}"/>
                  </a:ext>
                </a:extLst>
              </p:cNvPr>
              <p:cNvSpPr txBox="1"/>
              <p:nvPr/>
            </p:nvSpPr>
            <p:spPr>
              <a:xfrm>
                <a:off x="8442520" y="4233568"/>
                <a:ext cx="3270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ED4A6B-8691-49D5-9E75-B7E9C4DF3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0" y="4233568"/>
                <a:ext cx="32701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D2E1B2-7A8C-43DA-A345-26297091BD23}"/>
                  </a:ext>
                </a:extLst>
              </p:cNvPr>
              <p:cNvSpPr txBox="1"/>
              <p:nvPr/>
            </p:nvSpPr>
            <p:spPr>
              <a:xfrm>
                <a:off x="10986565" y="4232829"/>
                <a:ext cx="3407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D2E1B2-7A8C-43DA-A345-26297091B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565" y="4232829"/>
                <a:ext cx="34073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9C4B37-AC6C-4572-933C-0FA3125A8BBB}"/>
                  </a:ext>
                </a:extLst>
              </p:cNvPr>
              <p:cNvSpPr txBox="1"/>
              <p:nvPr/>
            </p:nvSpPr>
            <p:spPr>
              <a:xfrm>
                <a:off x="8702299" y="6242563"/>
                <a:ext cx="312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9C4B37-AC6C-4572-933C-0FA3125A8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299" y="6242563"/>
                <a:ext cx="31233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2AAABB-2C6B-4C8B-8F51-FB7B42E9B755}"/>
                  </a:ext>
                </a:extLst>
              </p:cNvPr>
              <p:cNvSpPr txBox="1"/>
              <p:nvPr/>
            </p:nvSpPr>
            <p:spPr>
              <a:xfrm>
                <a:off x="10742010" y="6234668"/>
                <a:ext cx="312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2AAABB-2C6B-4C8B-8F51-FB7B42E9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010" y="6234668"/>
                <a:ext cx="31233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977F94-B1EF-4A48-B2B2-7B96EE47517D}"/>
                  </a:ext>
                </a:extLst>
              </p:cNvPr>
              <p:cNvSpPr txBox="1"/>
              <p:nvPr/>
            </p:nvSpPr>
            <p:spPr>
              <a:xfrm>
                <a:off x="1200028" y="3305250"/>
                <a:ext cx="2381870" cy="877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977F94-B1EF-4A48-B2B2-7B96EE475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028" y="3305250"/>
                <a:ext cx="2381870" cy="8771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1C6EF9-C8E4-4FFA-9DA0-4660517D5F3B}"/>
                  </a:ext>
                </a:extLst>
              </p:cNvPr>
              <p:cNvSpPr txBox="1"/>
              <p:nvPr/>
            </p:nvSpPr>
            <p:spPr>
              <a:xfrm>
                <a:off x="1200028" y="4837439"/>
                <a:ext cx="2399760" cy="879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𝐴𝐷𝐶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1C6EF9-C8E4-4FFA-9DA0-4660517D5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028" y="4837439"/>
                <a:ext cx="2399760" cy="8792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9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Wheatstone Bridge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6" y="846930"/>
                <a:ext cx="11143893" cy="5100789"/>
              </a:xfrm>
            </p:spPr>
            <p:txBody>
              <a:bodyPr/>
              <a:lstStyle/>
              <a:p>
                <a:r>
                  <a:rPr lang="en-US" dirty="0"/>
                  <a:t>The voltage at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may then be found by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0" dirty="0"/>
                  <a:t>				</a:t>
                </a:r>
                <a:r>
                  <a:rPr lang="en-US" dirty="0"/>
                  <a:t>	 and		</a:t>
                </a:r>
                <a:endParaRPr lang="en-US" b="0" dirty="0"/>
              </a:p>
              <a:p>
                <a:pPr marL="0" indent="0">
                  <a:buNone/>
                </a:pPr>
                <a:endParaRPr lang="en-US" sz="200" dirty="0"/>
              </a:p>
              <a:p>
                <a:r>
                  <a:rPr lang="en-US" dirty="0"/>
                  <a:t>The voltage between the two nodes is then</a:t>
                </a:r>
              </a:p>
              <a:p>
                <a:endParaRPr lang="en-US" sz="1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is known as the output voltage.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6" y="846930"/>
                <a:ext cx="11143893" cy="5100789"/>
              </a:xfrm>
              <a:blipFill>
                <a:blip r:embed="rId2"/>
                <a:stretch>
                  <a:fillRect l="-985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5207D0-1EA7-4BEA-86FC-D33C5CE887BE}"/>
                  </a:ext>
                </a:extLst>
              </p:cNvPr>
              <p:cNvSpPr txBox="1"/>
              <p:nvPr/>
            </p:nvSpPr>
            <p:spPr>
              <a:xfrm>
                <a:off x="1186385" y="1224198"/>
                <a:ext cx="3615926" cy="877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5207D0-1EA7-4BEA-86FC-D33C5CE88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385" y="1224198"/>
                <a:ext cx="3615926" cy="877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F44BA6-7651-4849-973C-CE2B794AC4DF}"/>
                  </a:ext>
                </a:extLst>
              </p:cNvPr>
              <p:cNvSpPr txBox="1"/>
              <p:nvPr/>
            </p:nvSpPr>
            <p:spPr>
              <a:xfrm>
                <a:off x="5732452" y="1219049"/>
                <a:ext cx="3728841" cy="877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𝐴𝐷𝐶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F44BA6-7651-4849-973C-CE2B794AC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452" y="1219049"/>
                <a:ext cx="3728841" cy="877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8291D2-117C-4F92-A3A1-C79C13D34E6C}"/>
                  </a:ext>
                </a:extLst>
              </p:cNvPr>
              <p:cNvSpPr txBox="1"/>
              <p:nvPr/>
            </p:nvSpPr>
            <p:spPr>
              <a:xfrm>
                <a:off x="1609311" y="3553033"/>
                <a:ext cx="3799437" cy="879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8291D2-117C-4F92-A3A1-C79C13D34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11" y="3553033"/>
                <a:ext cx="3799437" cy="879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907290-6F93-4E65-992B-5F8064B1AB89}"/>
                  </a:ext>
                </a:extLst>
              </p:cNvPr>
              <p:cNvSpPr txBox="1"/>
              <p:nvPr/>
            </p:nvSpPr>
            <p:spPr>
              <a:xfrm>
                <a:off x="1186823" y="2629701"/>
                <a:ext cx="5354799" cy="879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907290-6F93-4E65-992B-5F8064B1A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23" y="2629701"/>
                <a:ext cx="5354799" cy="8792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C31F1A5F-6DAA-476A-85F8-B526C7DBF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15" y="2746115"/>
            <a:ext cx="4091886" cy="3429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C96FFE-97AE-48FC-B70F-9CD3FEF26A7A}"/>
                  </a:ext>
                </a:extLst>
              </p:cNvPr>
              <p:cNvSpPr txBox="1"/>
              <p:nvPr/>
            </p:nvSpPr>
            <p:spPr>
              <a:xfrm>
                <a:off x="6566336" y="4368440"/>
                <a:ext cx="368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C96FFE-97AE-48FC-B70F-9CD3FEF26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36" y="4368440"/>
                <a:ext cx="36894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E855CE-811E-49E2-B32C-C7600B7AEF05}"/>
                  </a:ext>
                </a:extLst>
              </p:cNvPr>
              <p:cNvSpPr txBox="1"/>
              <p:nvPr/>
            </p:nvSpPr>
            <p:spPr>
              <a:xfrm>
                <a:off x="8054811" y="3451823"/>
                <a:ext cx="4637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E855CE-811E-49E2-B32C-C7600B7AE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811" y="3451823"/>
                <a:ext cx="46371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1A0D58D-48C0-4CD0-A8AB-41B79E40CBE5}"/>
                  </a:ext>
                </a:extLst>
              </p:cNvPr>
              <p:cNvSpPr txBox="1"/>
              <p:nvPr/>
            </p:nvSpPr>
            <p:spPr>
              <a:xfrm>
                <a:off x="11197205" y="3451823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1A0D58D-48C0-4CD0-A8AB-41B79E40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205" y="3451823"/>
                <a:ext cx="47198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826016-7A18-4333-860B-4A879C7C1B68}"/>
                  </a:ext>
                </a:extLst>
              </p:cNvPr>
              <p:cNvSpPr txBox="1"/>
              <p:nvPr/>
            </p:nvSpPr>
            <p:spPr>
              <a:xfrm>
                <a:off x="8045286" y="5161564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826016-7A18-4333-860B-4A879C7C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86" y="5161564"/>
                <a:ext cx="47198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62603AF-D91A-492C-92C7-79ED6D608113}"/>
                  </a:ext>
                </a:extLst>
              </p:cNvPr>
              <p:cNvSpPr txBox="1"/>
              <p:nvPr/>
            </p:nvSpPr>
            <p:spPr>
              <a:xfrm>
                <a:off x="11187680" y="5161564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62603AF-D91A-492C-92C7-79ED6D608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680" y="5161564"/>
                <a:ext cx="47198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5FE15515-73C3-4E86-8DCB-56D569DB0FC3}"/>
              </a:ext>
            </a:extLst>
          </p:cNvPr>
          <p:cNvSpPr/>
          <p:nvPr/>
        </p:nvSpPr>
        <p:spPr>
          <a:xfrm>
            <a:off x="10860825" y="271753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31C5C56-303E-41B8-B7A6-AEA164AF246E}"/>
              </a:ext>
            </a:extLst>
          </p:cNvPr>
          <p:cNvSpPr/>
          <p:nvPr/>
        </p:nvSpPr>
        <p:spPr>
          <a:xfrm>
            <a:off x="8818691" y="270515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4CCB3EE-17F1-4E99-9917-E6EB7E10FC7E}"/>
              </a:ext>
            </a:extLst>
          </p:cNvPr>
          <p:cNvSpPr/>
          <p:nvPr/>
        </p:nvSpPr>
        <p:spPr>
          <a:xfrm>
            <a:off x="8818691" y="61083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07B4E83-E317-4589-BCE1-491E3231E2DA}"/>
              </a:ext>
            </a:extLst>
          </p:cNvPr>
          <p:cNvSpPr/>
          <p:nvPr/>
        </p:nvSpPr>
        <p:spPr>
          <a:xfrm>
            <a:off x="10856062" y="610110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41FE96-4F5A-4C90-BCC7-DF650BD20C10}"/>
                  </a:ext>
                </a:extLst>
              </p:cNvPr>
              <p:cNvSpPr txBox="1"/>
              <p:nvPr/>
            </p:nvSpPr>
            <p:spPr>
              <a:xfrm>
                <a:off x="8702461" y="2230990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41FE96-4F5A-4C90-BCC7-DF650BD20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1" y="2230990"/>
                <a:ext cx="31290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DC23CB0-B008-4843-8CB0-4644770CEA39}"/>
                  </a:ext>
                </a:extLst>
              </p:cNvPr>
              <p:cNvSpPr txBox="1"/>
              <p:nvPr/>
            </p:nvSpPr>
            <p:spPr>
              <a:xfrm>
                <a:off x="10733899" y="2241249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DC23CB0-B008-4843-8CB0-4644770C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899" y="2241249"/>
                <a:ext cx="31290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677A80CC-F1F9-42E7-B7D5-2CFA2ECFF1A9}"/>
              </a:ext>
            </a:extLst>
          </p:cNvPr>
          <p:cNvSpPr/>
          <p:nvPr/>
        </p:nvSpPr>
        <p:spPr>
          <a:xfrm>
            <a:off x="8811071" y="440904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0E3DCE8-516C-4C54-AD40-EE55933422E9}"/>
              </a:ext>
            </a:extLst>
          </p:cNvPr>
          <p:cNvSpPr/>
          <p:nvPr/>
        </p:nvSpPr>
        <p:spPr>
          <a:xfrm>
            <a:off x="10848442" y="440184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035291A-7028-499B-AF3D-F6B5FCF70977}"/>
                  </a:ext>
                </a:extLst>
              </p:cNvPr>
              <p:cNvSpPr txBox="1"/>
              <p:nvPr/>
            </p:nvSpPr>
            <p:spPr>
              <a:xfrm>
                <a:off x="8442520" y="4233568"/>
                <a:ext cx="3270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035291A-7028-499B-AF3D-F6B5FCF70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0" y="4233568"/>
                <a:ext cx="327013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FBC68C-76CD-4719-B51A-1300BE0C239D}"/>
                  </a:ext>
                </a:extLst>
              </p:cNvPr>
              <p:cNvSpPr txBox="1"/>
              <p:nvPr/>
            </p:nvSpPr>
            <p:spPr>
              <a:xfrm>
                <a:off x="10986565" y="4232829"/>
                <a:ext cx="3407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FBC68C-76CD-4719-B51A-1300BE0C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565" y="4232829"/>
                <a:ext cx="340734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673DCA-EC07-427F-A17C-9B6D4580E901}"/>
                  </a:ext>
                </a:extLst>
              </p:cNvPr>
              <p:cNvSpPr txBox="1"/>
              <p:nvPr/>
            </p:nvSpPr>
            <p:spPr>
              <a:xfrm>
                <a:off x="8702299" y="6242563"/>
                <a:ext cx="312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673DCA-EC07-427F-A17C-9B6D4580E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299" y="6242563"/>
                <a:ext cx="312330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26E82AC-6090-45D7-B44F-80905FE357DE}"/>
                  </a:ext>
                </a:extLst>
              </p:cNvPr>
              <p:cNvSpPr txBox="1"/>
              <p:nvPr/>
            </p:nvSpPr>
            <p:spPr>
              <a:xfrm>
                <a:off x="10742010" y="6234668"/>
                <a:ext cx="312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26E82AC-6090-45D7-B44F-80905FE3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010" y="6234668"/>
                <a:ext cx="312330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69ED407-2923-4FE8-AD4B-60B25637A490}"/>
                  </a:ext>
                </a:extLst>
              </p:cNvPr>
              <p:cNvSpPr txBox="1"/>
              <p:nvPr/>
            </p:nvSpPr>
            <p:spPr>
              <a:xfrm>
                <a:off x="9699053" y="4232124"/>
                <a:ext cx="3965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69ED407-2923-4FE8-AD4B-60B25637A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053" y="4232124"/>
                <a:ext cx="396583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4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29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Wheatstone Bridge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7" y="846930"/>
                <a:ext cx="6453098" cy="53528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look at some special cases of the circuit.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When the </a:t>
                </a:r>
                <a:r>
                  <a:rPr lang="en-US" u="sng" dirty="0">
                    <a:solidFill>
                      <a:srgbClr val="FF0000"/>
                    </a:solidFill>
                  </a:rPr>
                  <a:t>output voltage is zero</a:t>
                </a:r>
                <a:r>
                  <a:rPr lang="en-US" dirty="0"/>
                  <a:t>, the circuit is said to be </a:t>
                </a:r>
                <a:r>
                  <a:rPr lang="en-US" u="sng" dirty="0">
                    <a:solidFill>
                      <a:srgbClr val="FF0000"/>
                    </a:solidFill>
                  </a:rPr>
                  <a:t>balanced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When the </a:t>
                </a:r>
                <a:r>
                  <a:rPr lang="en-US" u="sng" dirty="0">
                    <a:solidFill>
                      <a:srgbClr val="FF0000"/>
                    </a:solidFill>
                  </a:rPr>
                  <a:t>output voltage is not zero</a:t>
                </a:r>
                <a:r>
                  <a:rPr lang="en-US" dirty="0"/>
                  <a:t>, the circuit is said to be </a:t>
                </a:r>
                <a:r>
                  <a:rPr lang="en-US" u="sng" dirty="0">
                    <a:solidFill>
                      <a:srgbClr val="FF0000"/>
                    </a:solidFill>
                  </a:rPr>
                  <a:t>unbalanced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This imbalanced can be related to the amount of change that is experienced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7" y="846930"/>
                <a:ext cx="6453098" cy="5352810"/>
              </a:xfrm>
              <a:blipFill>
                <a:blip r:embed="rId2"/>
                <a:stretch>
                  <a:fillRect l="-1701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8291D2-117C-4F92-A3A1-C79C13D34E6C}"/>
                  </a:ext>
                </a:extLst>
              </p:cNvPr>
              <p:cNvSpPr txBox="1"/>
              <p:nvPr/>
            </p:nvSpPr>
            <p:spPr>
              <a:xfrm>
                <a:off x="7048337" y="821810"/>
                <a:ext cx="4214038" cy="879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8291D2-117C-4F92-A3A1-C79C13D34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337" y="821810"/>
                <a:ext cx="4214038" cy="879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C31F1A5F-6DAA-476A-85F8-B526C7DBF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15" y="2746115"/>
            <a:ext cx="4091886" cy="3429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C96FFE-97AE-48FC-B70F-9CD3FEF26A7A}"/>
                  </a:ext>
                </a:extLst>
              </p:cNvPr>
              <p:cNvSpPr txBox="1"/>
              <p:nvPr/>
            </p:nvSpPr>
            <p:spPr>
              <a:xfrm>
                <a:off x="6566336" y="4368440"/>
                <a:ext cx="368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C96FFE-97AE-48FC-B70F-9CD3FEF26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36" y="4368440"/>
                <a:ext cx="36894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E855CE-811E-49E2-B32C-C7600B7AEF05}"/>
                  </a:ext>
                </a:extLst>
              </p:cNvPr>
              <p:cNvSpPr txBox="1"/>
              <p:nvPr/>
            </p:nvSpPr>
            <p:spPr>
              <a:xfrm>
                <a:off x="8054811" y="3451823"/>
                <a:ext cx="4637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E855CE-811E-49E2-B32C-C7600B7AE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811" y="3451823"/>
                <a:ext cx="46371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1A0D58D-48C0-4CD0-A8AB-41B79E40CBE5}"/>
                  </a:ext>
                </a:extLst>
              </p:cNvPr>
              <p:cNvSpPr txBox="1"/>
              <p:nvPr/>
            </p:nvSpPr>
            <p:spPr>
              <a:xfrm>
                <a:off x="11197205" y="3451823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1A0D58D-48C0-4CD0-A8AB-41B79E40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205" y="3451823"/>
                <a:ext cx="47198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826016-7A18-4333-860B-4A879C7C1B68}"/>
                  </a:ext>
                </a:extLst>
              </p:cNvPr>
              <p:cNvSpPr txBox="1"/>
              <p:nvPr/>
            </p:nvSpPr>
            <p:spPr>
              <a:xfrm>
                <a:off x="8045286" y="5161564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826016-7A18-4333-860B-4A879C7C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86" y="5161564"/>
                <a:ext cx="47198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62603AF-D91A-492C-92C7-79ED6D608113}"/>
                  </a:ext>
                </a:extLst>
              </p:cNvPr>
              <p:cNvSpPr txBox="1"/>
              <p:nvPr/>
            </p:nvSpPr>
            <p:spPr>
              <a:xfrm>
                <a:off x="11187680" y="5161564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62603AF-D91A-492C-92C7-79ED6D608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680" y="5161564"/>
                <a:ext cx="47198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5FE15515-73C3-4E86-8DCB-56D569DB0FC3}"/>
              </a:ext>
            </a:extLst>
          </p:cNvPr>
          <p:cNvSpPr/>
          <p:nvPr/>
        </p:nvSpPr>
        <p:spPr>
          <a:xfrm>
            <a:off x="10860825" y="271753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31C5C56-303E-41B8-B7A6-AEA164AF246E}"/>
              </a:ext>
            </a:extLst>
          </p:cNvPr>
          <p:cNvSpPr/>
          <p:nvPr/>
        </p:nvSpPr>
        <p:spPr>
          <a:xfrm>
            <a:off x="8818691" y="270515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4CCB3EE-17F1-4E99-9917-E6EB7E10FC7E}"/>
              </a:ext>
            </a:extLst>
          </p:cNvPr>
          <p:cNvSpPr/>
          <p:nvPr/>
        </p:nvSpPr>
        <p:spPr>
          <a:xfrm>
            <a:off x="8818691" y="61083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07B4E83-E317-4589-BCE1-491E3231E2DA}"/>
              </a:ext>
            </a:extLst>
          </p:cNvPr>
          <p:cNvSpPr/>
          <p:nvPr/>
        </p:nvSpPr>
        <p:spPr>
          <a:xfrm>
            <a:off x="10856062" y="610110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41FE96-4F5A-4C90-BCC7-DF650BD20C10}"/>
                  </a:ext>
                </a:extLst>
              </p:cNvPr>
              <p:cNvSpPr txBox="1"/>
              <p:nvPr/>
            </p:nvSpPr>
            <p:spPr>
              <a:xfrm>
                <a:off x="8702461" y="2230990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41FE96-4F5A-4C90-BCC7-DF650BD20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1" y="2230990"/>
                <a:ext cx="31290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DC23CB0-B008-4843-8CB0-4644770CEA39}"/>
                  </a:ext>
                </a:extLst>
              </p:cNvPr>
              <p:cNvSpPr txBox="1"/>
              <p:nvPr/>
            </p:nvSpPr>
            <p:spPr>
              <a:xfrm>
                <a:off x="10733899" y="2241249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DC23CB0-B008-4843-8CB0-4644770C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899" y="2241249"/>
                <a:ext cx="31290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677A80CC-F1F9-42E7-B7D5-2CFA2ECFF1A9}"/>
              </a:ext>
            </a:extLst>
          </p:cNvPr>
          <p:cNvSpPr/>
          <p:nvPr/>
        </p:nvSpPr>
        <p:spPr>
          <a:xfrm>
            <a:off x="8811071" y="440904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0E3DCE8-516C-4C54-AD40-EE55933422E9}"/>
              </a:ext>
            </a:extLst>
          </p:cNvPr>
          <p:cNvSpPr/>
          <p:nvPr/>
        </p:nvSpPr>
        <p:spPr>
          <a:xfrm>
            <a:off x="10848442" y="440184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035291A-7028-499B-AF3D-F6B5FCF70977}"/>
                  </a:ext>
                </a:extLst>
              </p:cNvPr>
              <p:cNvSpPr txBox="1"/>
              <p:nvPr/>
            </p:nvSpPr>
            <p:spPr>
              <a:xfrm>
                <a:off x="8442520" y="4233568"/>
                <a:ext cx="3270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035291A-7028-499B-AF3D-F6B5FCF70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0" y="4233568"/>
                <a:ext cx="32701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FBC68C-76CD-4719-B51A-1300BE0C239D}"/>
                  </a:ext>
                </a:extLst>
              </p:cNvPr>
              <p:cNvSpPr txBox="1"/>
              <p:nvPr/>
            </p:nvSpPr>
            <p:spPr>
              <a:xfrm>
                <a:off x="10986565" y="4232829"/>
                <a:ext cx="3407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FBC68C-76CD-4719-B51A-1300BE0C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565" y="4232829"/>
                <a:ext cx="34073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673DCA-EC07-427F-A17C-9B6D4580E901}"/>
                  </a:ext>
                </a:extLst>
              </p:cNvPr>
              <p:cNvSpPr txBox="1"/>
              <p:nvPr/>
            </p:nvSpPr>
            <p:spPr>
              <a:xfrm>
                <a:off x="8702299" y="6242563"/>
                <a:ext cx="312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673DCA-EC07-427F-A17C-9B6D4580E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299" y="6242563"/>
                <a:ext cx="31233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26E82AC-6090-45D7-B44F-80905FE357DE}"/>
                  </a:ext>
                </a:extLst>
              </p:cNvPr>
              <p:cNvSpPr txBox="1"/>
              <p:nvPr/>
            </p:nvSpPr>
            <p:spPr>
              <a:xfrm>
                <a:off x="10742010" y="6234668"/>
                <a:ext cx="312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26E82AC-6090-45D7-B44F-80905FE3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010" y="6234668"/>
                <a:ext cx="312330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69ED407-2923-4FE8-AD4B-60B25637A490}"/>
                  </a:ext>
                </a:extLst>
              </p:cNvPr>
              <p:cNvSpPr txBox="1"/>
              <p:nvPr/>
            </p:nvSpPr>
            <p:spPr>
              <a:xfrm>
                <a:off x="9699053" y="4232124"/>
                <a:ext cx="3965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69ED407-2923-4FE8-AD4B-60B25637A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053" y="4232124"/>
                <a:ext cx="396583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Wheatstone Bridge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7" y="846930"/>
                <a:ext cx="6607609" cy="53528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denote the starting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is the amount of change 	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is then</a:t>
                </a:r>
              </a:p>
              <a:p>
                <a:pPr marL="0" indent="0">
                  <a:buNone/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Solving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shows</a:t>
                </a:r>
              </a:p>
              <a:p>
                <a:pPr marL="0" indent="0">
                  <a:buNone/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7" y="846930"/>
                <a:ext cx="6607609" cy="5352810"/>
              </a:xfrm>
              <a:blipFill>
                <a:blip r:embed="rId2"/>
                <a:stretch>
                  <a:fillRect l="-1661" t="-1936" r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8291D2-117C-4F92-A3A1-C79C13D34E6C}"/>
                  </a:ext>
                </a:extLst>
              </p:cNvPr>
              <p:cNvSpPr txBox="1"/>
              <p:nvPr/>
            </p:nvSpPr>
            <p:spPr>
              <a:xfrm>
                <a:off x="7048337" y="821810"/>
                <a:ext cx="4214038" cy="879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8291D2-117C-4F92-A3A1-C79C13D34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337" y="821810"/>
                <a:ext cx="4214038" cy="879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C31F1A5F-6DAA-476A-85F8-B526C7DBF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15" y="2746115"/>
            <a:ext cx="4091886" cy="3429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C96FFE-97AE-48FC-B70F-9CD3FEF26A7A}"/>
                  </a:ext>
                </a:extLst>
              </p:cNvPr>
              <p:cNvSpPr txBox="1"/>
              <p:nvPr/>
            </p:nvSpPr>
            <p:spPr>
              <a:xfrm>
                <a:off x="6566336" y="4368440"/>
                <a:ext cx="368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C96FFE-97AE-48FC-B70F-9CD3FEF26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36" y="4368440"/>
                <a:ext cx="36894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E855CE-811E-49E2-B32C-C7600B7AEF05}"/>
                  </a:ext>
                </a:extLst>
              </p:cNvPr>
              <p:cNvSpPr txBox="1"/>
              <p:nvPr/>
            </p:nvSpPr>
            <p:spPr>
              <a:xfrm>
                <a:off x="8054811" y="3451823"/>
                <a:ext cx="4637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E855CE-811E-49E2-B32C-C7600B7AE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811" y="3451823"/>
                <a:ext cx="46371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1A0D58D-48C0-4CD0-A8AB-41B79E40CBE5}"/>
                  </a:ext>
                </a:extLst>
              </p:cNvPr>
              <p:cNvSpPr txBox="1"/>
              <p:nvPr/>
            </p:nvSpPr>
            <p:spPr>
              <a:xfrm>
                <a:off x="11197205" y="3451823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1A0D58D-48C0-4CD0-A8AB-41B79E40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205" y="3451823"/>
                <a:ext cx="47198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826016-7A18-4333-860B-4A879C7C1B68}"/>
                  </a:ext>
                </a:extLst>
              </p:cNvPr>
              <p:cNvSpPr txBox="1"/>
              <p:nvPr/>
            </p:nvSpPr>
            <p:spPr>
              <a:xfrm>
                <a:off x="8045286" y="5161564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826016-7A18-4333-860B-4A879C7C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86" y="5161564"/>
                <a:ext cx="47198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62603AF-D91A-492C-92C7-79ED6D608113}"/>
                  </a:ext>
                </a:extLst>
              </p:cNvPr>
              <p:cNvSpPr txBox="1"/>
              <p:nvPr/>
            </p:nvSpPr>
            <p:spPr>
              <a:xfrm>
                <a:off x="11187680" y="5161564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62603AF-D91A-492C-92C7-79ED6D608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680" y="5161564"/>
                <a:ext cx="47198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5FE15515-73C3-4E86-8DCB-56D569DB0FC3}"/>
              </a:ext>
            </a:extLst>
          </p:cNvPr>
          <p:cNvSpPr/>
          <p:nvPr/>
        </p:nvSpPr>
        <p:spPr>
          <a:xfrm>
            <a:off x="10860825" y="271753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31C5C56-303E-41B8-B7A6-AEA164AF246E}"/>
              </a:ext>
            </a:extLst>
          </p:cNvPr>
          <p:cNvSpPr/>
          <p:nvPr/>
        </p:nvSpPr>
        <p:spPr>
          <a:xfrm>
            <a:off x="8818691" y="270515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4CCB3EE-17F1-4E99-9917-E6EB7E10FC7E}"/>
              </a:ext>
            </a:extLst>
          </p:cNvPr>
          <p:cNvSpPr/>
          <p:nvPr/>
        </p:nvSpPr>
        <p:spPr>
          <a:xfrm>
            <a:off x="8818691" y="61083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07B4E83-E317-4589-BCE1-491E3231E2DA}"/>
              </a:ext>
            </a:extLst>
          </p:cNvPr>
          <p:cNvSpPr/>
          <p:nvPr/>
        </p:nvSpPr>
        <p:spPr>
          <a:xfrm>
            <a:off x="10856062" y="610110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41FE96-4F5A-4C90-BCC7-DF650BD20C10}"/>
                  </a:ext>
                </a:extLst>
              </p:cNvPr>
              <p:cNvSpPr txBox="1"/>
              <p:nvPr/>
            </p:nvSpPr>
            <p:spPr>
              <a:xfrm>
                <a:off x="8702461" y="2230990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41FE96-4F5A-4C90-BCC7-DF650BD20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1" y="2230990"/>
                <a:ext cx="31290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DC23CB0-B008-4843-8CB0-4644770CEA39}"/>
                  </a:ext>
                </a:extLst>
              </p:cNvPr>
              <p:cNvSpPr txBox="1"/>
              <p:nvPr/>
            </p:nvSpPr>
            <p:spPr>
              <a:xfrm>
                <a:off x="10733899" y="2241249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DC23CB0-B008-4843-8CB0-4644770C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899" y="2241249"/>
                <a:ext cx="31290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677A80CC-F1F9-42E7-B7D5-2CFA2ECFF1A9}"/>
              </a:ext>
            </a:extLst>
          </p:cNvPr>
          <p:cNvSpPr/>
          <p:nvPr/>
        </p:nvSpPr>
        <p:spPr>
          <a:xfrm>
            <a:off x="8811071" y="440904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0E3DCE8-516C-4C54-AD40-EE55933422E9}"/>
              </a:ext>
            </a:extLst>
          </p:cNvPr>
          <p:cNvSpPr/>
          <p:nvPr/>
        </p:nvSpPr>
        <p:spPr>
          <a:xfrm>
            <a:off x="10848442" y="440184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035291A-7028-499B-AF3D-F6B5FCF70977}"/>
                  </a:ext>
                </a:extLst>
              </p:cNvPr>
              <p:cNvSpPr txBox="1"/>
              <p:nvPr/>
            </p:nvSpPr>
            <p:spPr>
              <a:xfrm>
                <a:off x="8442520" y="4233568"/>
                <a:ext cx="3270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035291A-7028-499B-AF3D-F6B5FCF70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0" y="4233568"/>
                <a:ext cx="32701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FBC68C-76CD-4719-B51A-1300BE0C239D}"/>
                  </a:ext>
                </a:extLst>
              </p:cNvPr>
              <p:cNvSpPr txBox="1"/>
              <p:nvPr/>
            </p:nvSpPr>
            <p:spPr>
              <a:xfrm>
                <a:off x="10986565" y="4232829"/>
                <a:ext cx="3407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FBC68C-76CD-4719-B51A-1300BE0C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565" y="4232829"/>
                <a:ext cx="34073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673DCA-EC07-427F-A17C-9B6D4580E901}"/>
                  </a:ext>
                </a:extLst>
              </p:cNvPr>
              <p:cNvSpPr txBox="1"/>
              <p:nvPr/>
            </p:nvSpPr>
            <p:spPr>
              <a:xfrm>
                <a:off x="8702299" y="6242563"/>
                <a:ext cx="312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673DCA-EC07-427F-A17C-9B6D4580E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299" y="6242563"/>
                <a:ext cx="31233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26E82AC-6090-45D7-B44F-80905FE357DE}"/>
                  </a:ext>
                </a:extLst>
              </p:cNvPr>
              <p:cNvSpPr txBox="1"/>
              <p:nvPr/>
            </p:nvSpPr>
            <p:spPr>
              <a:xfrm>
                <a:off x="10742010" y="6234668"/>
                <a:ext cx="312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26E82AC-6090-45D7-B44F-80905FE3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010" y="6234668"/>
                <a:ext cx="312330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69ED407-2923-4FE8-AD4B-60B25637A490}"/>
                  </a:ext>
                </a:extLst>
              </p:cNvPr>
              <p:cNvSpPr txBox="1"/>
              <p:nvPr/>
            </p:nvSpPr>
            <p:spPr>
              <a:xfrm>
                <a:off x="9699053" y="4232124"/>
                <a:ext cx="3965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69ED407-2923-4FE8-AD4B-60B25637A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053" y="4232124"/>
                <a:ext cx="396583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5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Wheatstone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6318329" cy="5751578"/>
          </a:xfrm>
        </p:spPr>
        <p:txBody>
          <a:bodyPr/>
          <a:lstStyle/>
          <a:p>
            <a:r>
              <a:rPr lang="en-US" dirty="0"/>
              <a:t>Why is this important/useful?</a:t>
            </a:r>
          </a:p>
          <a:p>
            <a:pPr lvl="1"/>
            <a:r>
              <a:rPr lang="en-US" dirty="0"/>
              <a:t>A lot of sensors change their resistance based on the conditions they are experiencing (for example, the thermistor).</a:t>
            </a:r>
          </a:p>
          <a:p>
            <a:pPr lvl="1"/>
            <a:r>
              <a:rPr lang="en-US" dirty="0"/>
              <a:t>The Wheatstone Bridge can be used to measure these changes in resistance.</a:t>
            </a:r>
          </a:p>
          <a:p>
            <a:r>
              <a:rPr lang="en-US" dirty="0"/>
              <a:t>Why not just use a simple voltage divider circuit?</a:t>
            </a:r>
          </a:p>
          <a:p>
            <a:pPr lvl="1"/>
            <a:r>
              <a:rPr lang="en-US" dirty="0"/>
              <a:t>A simple voltage divider circuit is sensitive to slight unintended changes in resistance in either the top or bottom resistors.</a:t>
            </a:r>
          </a:p>
          <a:p>
            <a:pPr lvl="1"/>
            <a:r>
              <a:rPr lang="en-US" dirty="0"/>
              <a:t>The Wheatstone Bridge overcomes this issue by being somewhat self balancing.</a:t>
            </a:r>
          </a:p>
          <a:p>
            <a:pPr lvl="1"/>
            <a:r>
              <a:rPr lang="en-US" dirty="0"/>
              <a:t>That is the circuit auto adjusts to unintended changes in resistances.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8E7273-1590-42E7-8C5C-61DD5A2B8792}"/>
                  </a:ext>
                </a:extLst>
              </p:cNvPr>
              <p:cNvSpPr txBox="1"/>
              <p:nvPr/>
            </p:nvSpPr>
            <p:spPr>
              <a:xfrm>
                <a:off x="7048337" y="821810"/>
                <a:ext cx="4214038" cy="879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8E7273-1590-42E7-8C5C-61DD5A2B8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337" y="821810"/>
                <a:ext cx="4214038" cy="8792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82A29C2-411B-4CAE-8CBA-B2689BB47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15" y="2746115"/>
            <a:ext cx="4091886" cy="3429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6C6C54-1896-4608-8B0B-91D1EFDE4745}"/>
                  </a:ext>
                </a:extLst>
              </p:cNvPr>
              <p:cNvSpPr txBox="1"/>
              <p:nvPr/>
            </p:nvSpPr>
            <p:spPr>
              <a:xfrm>
                <a:off x="6566336" y="4368440"/>
                <a:ext cx="368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6C6C54-1896-4608-8B0B-91D1EFDE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36" y="4368440"/>
                <a:ext cx="36894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C8ECF2-ED82-4087-9D72-046CAC67CFA3}"/>
                  </a:ext>
                </a:extLst>
              </p:cNvPr>
              <p:cNvSpPr txBox="1"/>
              <p:nvPr/>
            </p:nvSpPr>
            <p:spPr>
              <a:xfrm>
                <a:off x="8054811" y="3451823"/>
                <a:ext cx="4637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C8ECF2-ED82-4087-9D72-046CAC67C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811" y="3451823"/>
                <a:ext cx="46371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4ED07A-6715-4086-ABCE-7A5B8AE83844}"/>
                  </a:ext>
                </a:extLst>
              </p:cNvPr>
              <p:cNvSpPr txBox="1"/>
              <p:nvPr/>
            </p:nvSpPr>
            <p:spPr>
              <a:xfrm>
                <a:off x="11197205" y="3451823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4ED07A-6715-4086-ABCE-7A5B8AE83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205" y="3451823"/>
                <a:ext cx="47198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B5B26D-7644-46EC-9E30-1FC380DAE6F6}"/>
                  </a:ext>
                </a:extLst>
              </p:cNvPr>
              <p:cNvSpPr txBox="1"/>
              <p:nvPr/>
            </p:nvSpPr>
            <p:spPr>
              <a:xfrm>
                <a:off x="8045286" y="5161564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B5B26D-7644-46EC-9E30-1FC380DAE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86" y="5161564"/>
                <a:ext cx="47198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E5176C-1612-421B-A984-CA2C518817CE}"/>
                  </a:ext>
                </a:extLst>
              </p:cNvPr>
              <p:cNvSpPr txBox="1"/>
              <p:nvPr/>
            </p:nvSpPr>
            <p:spPr>
              <a:xfrm>
                <a:off x="11187680" y="5161564"/>
                <a:ext cx="471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E5176C-1612-421B-A984-CA2C51881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680" y="5161564"/>
                <a:ext cx="47198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0F5A46FD-EE62-4EF6-8E81-0F17F52F37B3}"/>
              </a:ext>
            </a:extLst>
          </p:cNvPr>
          <p:cNvSpPr/>
          <p:nvPr/>
        </p:nvSpPr>
        <p:spPr>
          <a:xfrm>
            <a:off x="10860825" y="271753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594677-A797-4D59-8DA3-2A71CDC67430}"/>
              </a:ext>
            </a:extLst>
          </p:cNvPr>
          <p:cNvSpPr/>
          <p:nvPr/>
        </p:nvSpPr>
        <p:spPr>
          <a:xfrm>
            <a:off x="8818691" y="270515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D8A30E-54EB-4E1D-A4B4-F0344A831AA0}"/>
              </a:ext>
            </a:extLst>
          </p:cNvPr>
          <p:cNvSpPr/>
          <p:nvPr/>
        </p:nvSpPr>
        <p:spPr>
          <a:xfrm>
            <a:off x="8818691" y="61083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69DE63-5A47-4F90-B72C-F9265F60DCFE}"/>
              </a:ext>
            </a:extLst>
          </p:cNvPr>
          <p:cNvSpPr/>
          <p:nvPr/>
        </p:nvSpPr>
        <p:spPr>
          <a:xfrm>
            <a:off x="10856062" y="610110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EA8918-5D91-46EC-8834-F5E148323E42}"/>
                  </a:ext>
                </a:extLst>
              </p:cNvPr>
              <p:cNvSpPr txBox="1"/>
              <p:nvPr/>
            </p:nvSpPr>
            <p:spPr>
              <a:xfrm>
                <a:off x="8702461" y="2230990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EA8918-5D91-46EC-8834-F5E148323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1" y="2230990"/>
                <a:ext cx="31290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31B215-7241-481F-92AC-D1050E5EC9AB}"/>
                  </a:ext>
                </a:extLst>
              </p:cNvPr>
              <p:cNvSpPr txBox="1"/>
              <p:nvPr/>
            </p:nvSpPr>
            <p:spPr>
              <a:xfrm>
                <a:off x="10733899" y="2241249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31B215-7241-481F-92AC-D1050E5EC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899" y="2241249"/>
                <a:ext cx="31290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4DA7A496-464A-401F-88C9-F219915F4AC1}"/>
              </a:ext>
            </a:extLst>
          </p:cNvPr>
          <p:cNvSpPr/>
          <p:nvPr/>
        </p:nvSpPr>
        <p:spPr>
          <a:xfrm>
            <a:off x="8811071" y="440904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991B79-0804-4A61-9312-6BF61C6CE18A}"/>
              </a:ext>
            </a:extLst>
          </p:cNvPr>
          <p:cNvSpPr/>
          <p:nvPr/>
        </p:nvSpPr>
        <p:spPr>
          <a:xfrm>
            <a:off x="10848442" y="440184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877986-D228-4821-BBF3-F4BB2848F55A}"/>
                  </a:ext>
                </a:extLst>
              </p:cNvPr>
              <p:cNvSpPr txBox="1"/>
              <p:nvPr/>
            </p:nvSpPr>
            <p:spPr>
              <a:xfrm>
                <a:off x="8442520" y="4233568"/>
                <a:ext cx="3270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877986-D228-4821-BBF3-F4BB2848F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0" y="4233568"/>
                <a:ext cx="32701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939A9A-B260-48F1-B9B4-C70C6A47AA90}"/>
                  </a:ext>
                </a:extLst>
              </p:cNvPr>
              <p:cNvSpPr txBox="1"/>
              <p:nvPr/>
            </p:nvSpPr>
            <p:spPr>
              <a:xfrm>
                <a:off x="10986565" y="4232829"/>
                <a:ext cx="3407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939A9A-B260-48F1-B9B4-C70C6A47A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565" y="4232829"/>
                <a:ext cx="34073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331089-B09F-4F6D-8411-3E1F4A7BE84F}"/>
                  </a:ext>
                </a:extLst>
              </p:cNvPr>
              <p:cNvSpPr txBox="1"/>
              <p:nvPr/>
            </p:nvSpPr>
            <p:spPr>
              <a:xfrm>
                <a:off x="8702299" y="6242563"/>
                <a:ext cx="312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331089-B09F-4F6D-8411-3E1F4A7BE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299" y="6242563"/>
                <a:ext cx="31233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633D98-C927-44C5-9489-0EB66A6F6C4A}"/>
                  </a:ext>
                </a:extLst>
              </p:cNvPr>
              <p:cNvSpPr txBox="1"/>
              <p:nvPr/>
            </p:nvSpPr>
            <p:spPr>
              <a:xfrm>
                <a:off x="10742010" y="6234668"/>
                <a:ext cx="312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633D98-C927-44C5-9489-0EB66A6F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010" y="6234668"/>
                <a:ext cx="31233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2678FE-DA30-4F38-965A-9C42EF0DF82A}"/>
                  </a:ext>
                </a:extLst>
              </p:cNvPr>
              <p:cNvSpPr txBox="1"/>
              <p:nvPr/>
            </p:nvSpPr>
            <p:spPr>
              <a:xfrm>
                <a:off x="9699053" y="4232124"/>
                <a:ext cx="3965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2678FE-DA30-4F38-965A-9C42EF0DF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053" y="4232124"/>
                <a:ext cx="396583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5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776</Words>
  <Application>Microsoft Office PowerPoint</Application>
  <PresentationFormat>Widescreen</PresentationFormat>
  <Paragraphs>163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Bridge Circuits</vt:lpstr>
      <vt:lpstr>DISCLAIMER &amp; USAGE</vt:lpstr>
      <vt:lpstr>Bridge Circuits</vt:lpstr>
      <vt:lpstr>Wheatstone Bridge</vt:lpstr>
      <vt:lpstr>Wheatstone Bridge</vt:lpstr>
      <vt:lpstr>Wheatstone Bridge</vt:lpstr>
      <vt:lpstr>Wheatstone Bridge</vt:lpstr>
      <vt:lpstr>Wheatstone Bridge</vt:lpstr>
      <vt:lpstr>Wheatstone Bridge</vt:lpstr>
      <vt:lpstr>Let’s Build The Circuit</vt:lpstr>
      <vt:lpstr>Let’s Build The Circuit</vt:lpstr>
      <vt:lpstr>Let’s Build The Circuit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William Long</cp:lastModifiedBy>
  <cp:revision>78</cp:revision>
  <dcterms:created xsi:type="dcterms:W3CDTF">2017-03-05T23:41:57Z</dcterms:created>
  <dcterms:modified xsi:type="dcterms:W3CDTF">2020-07-08T17:05:22Z</dcterms:modified>
</cp:coreProperties>
</file>