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314" r:id="rId3"/>
    <p:sldId id="257" r:id="rId4"/>
    <p:sldId id="282" r:id="rId5"/>
    <p:sldId id="281" r:id="rId6"/>
    <p:sldId id="283" r:id="rId7"/>
    <p:sldId id="284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3E7"/>
    <a:srgbClr val="A5A5A5"/>
    <a:srgbClr val="003087"/>
    <a:srgbClr val="CB3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atech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3500848"/>
            <a:ext cx="4256621" cy="1207212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Capacitors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5B804-F55B-4C37-B9C4-AB044EE22FEF}"/>
              </a:ext>
            </a:extLst>
          </p:cNvPr>
          <p:cNvSpPr/>
          <p:nvPr/>
        </p:nvSpPr>
        <p:spPr>
          <a:xfrm>
            <a:off x="0" y="0"/>
            <a:ext cx="500793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8950C-F9E2-4B32-B51D-C2BBFD97A8F0}"/>
              </a:ext>
            </a:extLst>
          </p:cNvPr>
          <p:cNvSpPr/>
          <p:nvPr/>
        </p:nvSpPr>
        <p:spPr>
          <a:xfrm>
            <a:off x="461772" y="492369"/>
            <a:ext cx="4046433" cy="573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b="1"/>
              <a:t>DISCLAIMER &amp; USAGE</a:t>
            </a:r>
            <a:endParaRPr lang="en-US" dirty="0"/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27" y="3499308"/>
            <a:ext cx="2119079" cy="192860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6EB66-E005-471E-A6E1-8B0AB972C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1" y="991146"/>
            <a:ext cx="3562594" cy="1443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169268"/>
            <a:ext cx="6422848" cy="405455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lvl="1"/>
            <a:r>
              <a:rPr lang="en-US" dirty="0"/>
              <a:t>This material is based upon work supported by the National Science Foundation's Advanced Technological Education Program under Grant No. 1801177.</a:t>
            </a:r>
          </a:p>
          <a:p>
            <a:pPr lvl="1"/>
            <a:r>
              <a:rPr lang="en-US" dirty="0"/>
              <a:t>Any opinions, findings, and conclusions or recommendations expressed in this material are those of the author(s) and do not necessarily reflect the views of the National Science Foundation.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F799B75-3963-4F77-BBA1-B252BFED32FF}"/>
              </a:ext>
            </a:extLst>
          </p:cNvPr>
          <p:cNvSpPr txBox="1">
            <a:spLocks/>
          </p:cNvSpPr>
          <p:nvPr/>
        </p:nvSpPr>
        <p:spPr>
          <a:xfrm>
            <a:off x="922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F945A-7155-4828-81E1-72232999352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E19E0-7915-40A8-8316-015D990C8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The Capacitor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6" y="846930"/>
            <a:ext cx="11334379" cy="2682378"/>
          </a:xfrm>
        </p:spPr>
        <p:txBody>
          <a:bodyPr>
            <a:normAutofit/>
          </a:bodyPr>
          <a:lstStyle/>
          <a:p>
            <a:r>
              <a:rPr lang="en-US" dirty="0"/>
              <a:t>A component that has the ability to store an electrical charge.</a:t>
            </a:r>
          </a:p>
          <a:p>
            <a:r>
              <a:rPr lang="en-US" dirty="0"/>
              <a:t>Constructed from two plates separated by a non-conducting dielectric.</a:t>
            </a:r>
          </a:p>
          <a:p>
            <a:pPr lvl="1"/>
            <a:r>
              <a:rPr lang="en-US" dirty="0"/>
              <a:t>Dielectric – A type of electrical insulator.</a:t>
            </a:r>
          </a:p>
          <a:p>
            <a:r>
              <a:rPr lang="en-US" dirty="0"/>
              <a:t>Different than a battery by its construction. A battery stores electrical charge in chemical bonds.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AB22F4-810A-4FE0-8BE6-E0B6E873E0DE}"/>
              </a:ext>
            </a:extLst>
          </p:cNvPr>
          <p:cNvGrpSpPr/>
          <p:nvPr/>
        </p:nvGrpSpPr>
        <p:grpSpPr>
          <a:xfrm>
            <a:off x="1203960" y="4497639"/>
            <a:ext cx="457200" cy="878703"/>
            <a:chOff x="9753600" y="706257"/>
            <a:chExt cx="457200" cy="87870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529630-986C-4EA8-88A3-BD57BA041CDA}"/>
                </a:ext>
              </a:extLst>
            </p:cNvPr>
            <p:cNvCxnSpPr>
              <a:cxnSpLocks/>
            </p:cNvCxnSpPr>
            <p:nvPr/>
          </p:nvCxnSpPr>
          <p:spPr>
            <a:xfrm>
              <a:off x="9982200" y="706257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48BF5E-B81C-4A1F-AA2C-B9B7F0A37E6B}"/>
                </a:ext>
              </a:extLst>
            </p:cNvPr>
            <p:cNvCxnSpPr>
              <a:cxnSpLocks/>
            </p:cNvCxnSpPr>
            <p:nvPr/>
          </p:nvCxnSpPr>
          <p:spPr>
            <a:xfrm>
              <a:off x="9982200" y="1219200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56D25F6-EB03-4FD4-A3AE-E4DB02B046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3600" y="1088141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25D6BA7-F484-4965-8C24-98AF4F6FCE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3600" y="1219200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2F6735-F58D-4993-BE6E-045171FF1E5A}"/>
              </a:ext>
            </a:extLst>
          </p:cNvPr>
          <p:cNvGrpSpPr/>
          <p:nvPr/>
        </p:nvGrpSpPr>
        <p:grpSpPr>
          <a:xfrm>
            <a:off x="1573537" y="3806144"/>
            <a:ext cx="3671747" cy="2063096"/>
            <a:chOff x="1055377" y="2737505"/>
            <a:chExt cx="3671747" cy="2063096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4D309B1-580B-41CF-A026-AFEC29A454D0}"/>
                </a:ext>
              </a:extLst>
            </p:cNvPr>
            <p:cNvSpPr/>
            <p:nvPr/>
          </p:nvSpPr>
          <p:spPr>
            <a:xfrm rot="16200000">
              <a:off x="832494" y="3423291"/>
              <a:ext cx="1371586" cy="925820"/>
            </a:xfrm>
            <a:prstGeom prst="triangl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BE83F4-04A9-4280-BCB7-D57BD7887938}"/>
                </a:ext>
              </a:extLst>
            </p:cNvPr>
            <p:cNvSpPr/>
            <p:nvPr/>
          </p:nvSpPr>
          <p:spPr>
            <a:xfrm>
              <a:off x="1670676" y="2971801"/>
              <a:ext cx="1828800" cy="1828800"/>
            </a:xfrm>
            <a:prstGeom prst="ellipse">
              <a:avLst/>
            </a:prstGeom>
            <a:solidFill>
              <a:srgbClr val="69B3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3705CA-EE50-419B-A6F8-B518187FEBA8}"/>
                </a:ext>
              </a:extLst>
            </p:cNvPr>
            <p:cNvSpPr/>
            <p:nvPr/>
          </p:nvSpPr>
          <p:spPr>
            <a:xfrm>
              <a:off x="2013576" y="3611880"/>
              <a:ext cx="1143000" cy="1219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0459CC-43C2-4243-9A82-C316746D0744}"/>
                </a:ext>
              </a:extLst>
            </p:cNvPr>
            <p:cNvSpPr/>
            <p:nvPr/>
          </p:nvSpPr>
          <p:spPr>
            <a:xfrm>
              <a:off x="2013576" y="4002903"/>
              <a:ext cx="1143000" cy="1219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C0CF7E-C353-44FF-8D38-99D1EBC3E7C4}"/>
                </a:ext>
              </a:extLst>
            </p:cNvPr>
            <p:cNvSpPr/>
            <p:nvPr/>
          </p:nvSpPr>
          <p:spPr>
            <a:xfrm>
              <a:off x="2165976" y="3792593"/>
              <a:ext cx="838200" cy="1515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7586BC4-5ED7-4DA0-A1F6-B42B67DD2768}"/>
                </a:ext>
              </a:extLst>
            </p:cNvPr>
            <p:cNvCxnSpPr>
              <a:stCxn id="17" idx="2"/>
              <a:endCxn id="15" idx="4"/>
            </p:cNvCxnSpPr>
            <p:nvPr/>
          </p:nvCxnSpPr>
          <p:spPr>
            <a:xfrm>
              <a:off x="2585076" y="4124823"/>
              <a:ext cx="0" cy="6757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4BD133B-08C2-46D9-A58F-F226B6D79DC6}"/>
                </a:ext>
              </a:extLst>
            </p:cNvPr>
            <p:cNvCxnSpPr>
              <a:stCxn id="16" idx="0"/>
              <a:endCxn id="15" idx="0"/>
            </p:cNvCxnSpPr>
            <p:nvPr/>
          </p:nvCxnSpPr>
          <p:spPr>
            <a:xfrm flipV="1">
              <a:off x="2585076" y="2971801"/>
              <a:ext cx="0" cy="64007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D812C6-C128-48CE-9342-21D68622BC4A}"/>
                </a:ext>
              </a:extLst>
            </p:cNvPr>
            <p:cNvSpPr txBox="1"/>
            <p:nvPr/>
          </p:nvSpPr>
          <p:spPr>
            <a:xfrm>
              <a:off x="3127323" y="2737505"/>
              <a:ext cx="744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Plates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A53BD7-C006-48E7-8A77-68B85CC830EC}"/>
                </a:ext>
              </a:extLst>
            </p:cNvPr>
            <p:cNvSpPr txBox="1"/>
            <p:nvPr/>
          </p:nvSpPr>
          <p:spPr>
            <a:xfrm>
              <a:off x="3657600" y="368368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Dielectric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4AB858D-F2F7-45BA-9B73-4FE1179D5A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5602" y="3048000"/>
              <a:ext cx="416236" cy="563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2A284A4-5935-48C1-9BBF-5C85C1C9899C}"/>
                </a:ext>
              </a:extLst>
            </p:cNvPr>
            <p:cNvCxnSpPr/>
            <p:nvPr/>
          </p:nvCxnSpPr>
          <p:spPr>
            <a:xfrm flipH="1">
              <a:off x="2819400" y="3048000"/>
              <a:ext cx="492438" cy="9549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D4E6066-DAF4-4555-9B8D-E170B494163D}"/>
                </a:ext>
              </a:extLst>
            </p:cNvPr>
            <p:cNvCxnSpPr>
              <a:stCxn id="24" idx="1"/>
              <a:endCxn id="18" idx="3"/>
            </p:cNvCxnSpPr>
            <p:nvPr/>
          </p:nvCxnSpPr>
          <p:spPr>
            <a:xfrm flipH="1">
              <a:off x="3004176" y="3868351"/>
              <a:ext cx="6534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025B1A4-BBB4-4B73-974D-DEA51509A8FD}"/>
              </a:ext>
            </a:extLst>
          </p:cNvPr>
          <p:cNvSpPr txBox="1">
            <a:spLocks/>
          </p:cNvSpPr>
          <p:nvPr/>
        </p:nvSpPr>
        <p:spPr>
          <a:xfrm>
            <a:off x="5998671" y="3512397"/>
            <a:ext cx="5568474" cy="216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three classifications of capacitors:</a:t>
            </a:r>
          </a:p>
          <a:p>
            <a:pPr lvl="1"/>
            <a:r>
              <a:rPr lang="en-US" dirty="0"/>
              <a:t>Non-polarized</a:t>
            </a:r>
          </a:p>
          <a:p>
            <a:pPr lvl="1"/>
            <a:r>
              <a:rPr lang="en-US" dirty="0"/>
              <a:t>Electrolytic</a:t>
            </a:r>
          </a:p>
          <a:p>
            <a:pPr lvl="1"/>
            <a:r>
              <a:rPr lang="en-US" dirty="0"/>
              <a:t>Variable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38D319-BA7F-4089-A3B9-8BB9D5FAACCE}"/>
              </a:ext>
            </a:extLst>
          </p:cNvPr>
          <p:cNvSpPr txBox="1"/>
          <p:nvPr/>
        </p:nvSpPr>
        <p:spPr>
          <a:xfrm>
            <a:off x="855243" y="3785779"/>
            <a:ext cx="1145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Schematic</a:t>
            </a:r>
          </a:p>
          <a:p>
            <a:pPr algn="ctr"/>
            <a:r>
              <a:rPr lang="en-US" dirty="0"/>
              <a:t>Symbol</a:t>
            </a:r>
          </a:p>
        </p:txBody>
      </p:sp>
    </p:spTree>
    <p:extLst>
      <p:ext uri="{BB962C8B-B14F-4D97-AF65-F5344CB8AC3E}">
        <p14:creationId xmlns:p14="http://schemas.microsoft.com/office/powerpoint/2010/main" val="25163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6" y="846930"/>
            <a:ext cx="5847991" cy="3378226"/>
          </a:xfrm>
        </p:spPr>
        <p:txBody>
          <a:bodyPr>
            <a:normAutofit/>
          </a:bodyPr>
          <a:lstStyle/>
          <a:p>
            <a:r>
              <a:rPr lang="en-US" dirty="0"/>
              <a:t>When a voltage source is first applied to a capacitor:</a:t>
            </a:r>
          </a:p>
          <a:p>
            <a:pPr lvl="1"/>
            <a:r>
              <a:rPr lang="en-US" dirty="0"/>
              <a:t>Electrons flow from negative terminal to the bottom plate of capacitor.</a:t>
            </a:r>
          </a:p>
          <a:p>
            <a:pPr lvl="1"/>
            <a:r>
              <a:rPr lang="en-US" dirty="0"/>
              <a:t>These electrons cause a build up of negative ions.</a:t>
            </a:r>
          </a:p>
          <a:p>
            <a:pPr lvl="1"/>
            <a:r>
              <a:rPr lang="en-US" dirty="0"/>
              <a:t>The positive terminal attracts electrons causing an excess of positive ions on the top 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E7EE1A-7778-4431-B112-829561875249}"/>
              </a:ext>
            </a:extLst>
          </p:cNvPr>
          <p:cNvGrpSpPr/>
          <p:nvPr/>
        </p:nvGrpSpPr>
        <p:grpSpPr>
          <a:xfrm>
            <a:off x="10102584" y="1143000"/>
            <a:ext cx="1143000" cy="1828800"/>
            <a:chOff x="8197199" y="1786835"/>
            <a:chExt cx="1143000" cy="18288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71DA6C-21F2-4071-BE38-43518F28BD94}"/>
                </a:ext>
              </a:extLst>
            </p:cNvPr>
            <p:cNvSpPr/>
            <p:nvPr/>
          </p:nvSpPr>
          <p:spPr>
            <a:xfrm>
              <a:off x="8197199" y="2426914"/>
              <a:ext cx="1143000" cy="1219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1139EF-E71E-43A0-92AF-AE73770B6662}"/>
                </a:ext>
              </a:extLst>
            </p:cNvPr>
            <p:cNvSpPr/>
            <p:nvPr/>
          </p:nvSpPr>
          <p:spPr>
            <a:xfrm>
              <a:off x="8197199" y="2817937"/>
              <a:ext cx="1143000" cy="1219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0A582B-DCDC-4C19-AAC0-EB1147987D9D}"/>
                </a:ext>
              </a:extLst>
            </p:cNvPr>
            <p:cNvSpPr/>
            <p:nvPr/>
          </p:nvSpPr>
          <p:spPr>
            <a:xfrm>
              <a:off x="8349599" y="2607627"/>
              <a:ext cx="838200" cy="1515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1AF4FF4-5908-44D6-A6AC-B467C97E2641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>
              <a:off x="8768699" y="2939857"/>
              <a:ext cx="0" cy="6757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92F6D8-B12B-43D7-8B4E-4E6302E0AF94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8768699" y="1786835"/>
              <a:ext cx="0" cy="64007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D70248D-8FA9-46B8-A0C5-A5D78140CD71}"/>
              </a:ext>
            </a:extLst>
          </p:cNvPr>
          <p:cNvGrpSpPr/>
          <p:nvPr/>
        </p:nvGrpSpPr>
        <p:grpSpPr>
          <a:xfrm>
            <a:off x="6438897" y="1170871"/>
            <a:ext cx="1143000" cy="1737358"/>
            <a:chOff x="5981700" y="960121"/>
            <a:chExt cx="1143000" cy="173735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1F6D7B-BD9B-4DEC-A69C-F2CFBDFFDB7A}"/>
                </a:ext>
              </a:extLst>
            </p:cNvPr>
            <p:cNvCxnSpPr>
              <a:cxnSpLocks/>
            </p:cNvCxnSpPr>
            <p:nvPr/>
          </p:nvCxnSpPr>
          <p:spPr>
            <a:xfrm>
              <a:off x="5981700" y="1600200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4156135-A789-4C28-B6B6-C64A7EB287E3}"/>
                </a:ext>
              </a:extLst>
            </p:cNvPr>
            <p:cNvCxnSpPr>
              <a:cxnSpLocks/>
            </p:cNvCxnSpPr>
            <p:nvPr/>
          </p:nvCxnSpPr>
          <p:spPr>
            <a:xfrm>
              <a:off x="6134100" y="1753042"/>
              <a:ext cx="838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FDD9802-740C-4281-9F21-B1019B803349}"/>
                </a:ext>
              </a:extLst>
            </p:cNvPr>
            <p:cNvCxnSpPr>
              <a:cxnSpLocks/>
            </p:cNvCxnSpPr>
            <p:nvPr/>
          </p:nvCxnSpPr>
          <p:spPr>
            <a:xfrm>
              <a:off x="5981700" y="1904999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01176B-AD71-4148-9BF7-19C03C8A1320}"/>
                </a:ext>
              </a:extLst>
            </p:cNvPr>
            <p:cNvCxnSpPr>
              <a:cxnSpLocks/>
            </p:cNvCxnSpPr>
            <p:nvPr/>
          </p:nvCxnSpPr>
          <p:spPr>
            <a:xfrm>
              <a:off x="6134100" y="2057400"/>
              <a:ext cx="838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8BA9301-0EA9-4F0C-9493-210BC978D1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200" y="960121"/>
              <a:ext cx="0" cy="64007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2467E9-F502-4257-B5FE-2AA302C02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200" y="2057400"/>
              <a:ext cx="0" cy="64007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8FCB43-3C66-4FFF-BC39-34247778FBD4}"/>
              </a:ext>
            </a:extLst>
          </p:cNvPr>
          <p:cNvCxnSpPr>
            <a:cxnSpLocks/>
          </p:cNvCxnSpPr>
          <p:nvPr/>
        </p:nvCxnSpPr>
        <p:spPr>
          <a:xfrm>
            <a:off x="7010400" y="2908229"/>
            <a:ext cx="0" cy="52077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94887C7-CD0F-448D-9931-8702B69A6E3C}"/>
              </a:ext>
            </a:extLst>
          </p:cNvPr>
          <p:cNvCxnSpPr>
            <a:cxnSpLocks/>
          </p:cNvCxnSpPr>
          <p:nvPr/>
        </p:nvCxnSpPr>
        <p:spPr>
          <a:xfrm flipH="1">
            <a:off x="7010397" y="3429000"/>
            <a:ext cx="36636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ACBEFDD-75A3-4BFE-A607-77099D7CDB16}"/>
              </a:ext>
            </a:extLst>
          </p:cNvPr>
          <p:cNvCxnSpPr>
            <a:cxnSpLocks/>
          </p:cNvCxnSpPr>
          <p:nvPr/>
        </p:nvCxnSpPr>
        <p:spPr>
          <a:xfrm flipV="1">
            <a:off x="10674084" y="2928445"/>
            <a:ext cx="0" cy="5005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67B0F6B-A622-4452-BC51-31CED2BB08D2}"/>
              </a:ext>
            </a:extLst>
          </p:cNvPr>
          <p:cNvCxnSpPr>
            <a:cxnSpLocks/>
          </p:cNvCxnSpPr>
          <p:nvPr/>
        </p:nvCxnSpPr>
        <p:spPr>
          <a:xfrm flipH="1">
            <a:off x="7015160" y="685800"/>
            <a:ext cx="36589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6DCB505-E600-4E54-8CE1-E91753D40DEC}"/>
              </a:ext>
            </a:extLst>
          </p:cNvPr>
          <p:cNvCxnSpPr>
            <a:cxnSpLocks/>
          </p:cNvCxnSpPr>
          <p:nvPr/>
        </p:nvCxnSpPr>
        <p:spPr>
          <a:xfrm flipV="1">
            <a:off x="10672763" y="685801"/>
            <a:ext cx="0" cy="4571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D6CDB0-6677-4258-A4D7-3ECAEA01E9A1}"/>
              </a:ext>
            </a:extLst>
          </p:cNvPr>
          <p:cNvCxnSpPr>
            <a:cxnSpLocks/>
          </p:cNvCxnSpPr>
          <p:nvPr/>
        </p:nvCxnSpPr>
        <p:spPr>
          <a:xfrm flipV="1">
            <a:off x="7010397" y="685801"/>
            <a:ext cx="0" cy="4850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8F403E8-A49C-474E-8C69-31D472576341}"/>
              </a:ext>
            </a:extLst>
          </p:cNvPr>
          <p:cNvCxnSpPr>
            <a:cxnSpLocks/>
          </p:cNvCxnSpPr>
          <p:nvPr/>
        </p:nvCxnSpPr>
        <p:spPr>
          <a:xfrm>
            <a:off x="6322576" y="2514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94202B7-2AFE-4250-B6F5-B29F88348772}"/>
              </a:ext>
            </a:extLst>
          </p:cNvPr>
          <p:cNvGrpSpPr/>
          <p:nvPr/>
        </p:nvGrpSpPr>
        <p:grpSpPr>
          <a:xfrm>
            <a:off x="6347457" y="1504190"/>
            <a:ext cx="182880" cy="182880"/>
            <a:chOff x="4267200" y="1754503"/>
            <a:chExt cx="182880" cy="18288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5A65B48-6C87-4BC8-BB53-7696EB92B65C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4C589E-F699-4B6F-AACE-71F02F662B9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250C4D-0A55-4D8B-B566-2351E92D90DA}"/>
              </a:ext>
            </a:extLst>
          </p:cNvPr>
          <p:cNvCxnSpPr>
            <a:cxnSpLocks/>
          </p:cNvCxnSpPr>
          <p:nvPr/>
        </p:nvCxnSpPr>
        <p:spPr>
          <a:xfrm>
            <a:off x="6322576" y="2514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4328068-0244-4A67-A14C-77CB7CEC0436}"/>
              </a:ext>
            </a:extLst>
          </p:cNvPr>
          <p:cNvCxnSpPr>
            <a:cxnSpLocks/>
          </p:cNvCxnSpPr>
          <p:nvPr/>
        </p:nvCxnSpPr>
        <p:spPr>
          <a:xfrm>
            <a:off x="6322576" y="2514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3130423-E4A0-48F7-83DD-166ED7BD1F8D}"/>
              </a:ext>
            </a:extLst>
          </p:cNvPr>
          <p:cNvCxnSpPr>
            <a:cxnSpLocks/>
          </p:cNvCxnSpPr>
          <p:nvPr/>
        </p:nvCxnSpPr>
        <p:spPr>
          <a:xfrm>
            <a:off x="6322576" y="2514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FDCD9A2-ACB8-45C9-95D6-C5787F2DA10A}"/>
              </a:ext>
            </a:extLst>
          </p:cNvPr>
          <p:cNvCxnSpPr>
            <a:cxnSpLocks/>
          </p:cNvCxnSpPr>
          <p:nvPr/>
        </p:nvCxnSpPr>
        <p:spPr>
          <a:xfrm>
            <a:off x="6322576" y="2514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FAD1E38-55BC-4D02-B549-79EFF14F9C32}"/>
              </a:ext>
            </a:extLst>
          </p:cNvPr>
          <p:cNvCxnSpPr>
            <a:cxnSpLocks/>
          </p:cNvCxnSpPr>
          <p:nvPr/>
        </p:nvCxnSpPr>
        <p:spPr>
          <a:xfrm>
            <a:off x="6322576" y="2514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C0F6FDC-68A1-4BBF-BEAC-3F7B312554DF}"/>
              </a:ext>
            </a:extLst>
          </p:cNvPr>
          <p:cNvCxnSpPr>
            <a:cxnSpLocks/>
          </p:cNvCxnSpPr>
          <p:nvPr/>
        </p:nvCxnSpPr>
        <p:spPr>
          <a:xfrm>
            <a:off x="6322576" y="2514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780A474-770D-48F3-945A-DB33E7745B8C}"/>
              </a:ext>
            </a:extLst>
          </p:cNvPr>
          <p:cNvCxnSpPr>
            <a:cxnSpLocks/>
          </p:cNvCxnSpPr>
          <p:nvPr/>
        </p:nvCxnSpPr>
        <p:spPr>
          <a:xfrm>
            <a:off x="6322576" y="2514600"/>
            <a:ext cx="18288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44AC90D-03E5-4093-A8A3-88120408DBC2}"/>
              </a:ext>
            </a:extLst>
          </p:cNvPr>
          <p:cNvCxnSpPr>
            <a:cxnSpLocks/>
          </p:cNvCxnSpPr>
          <p:nvPr/>
        </p:nvCxnSpPr>
        <p:spPr>
          <a:xfrm>
            <a:off x="6322576" y="2514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FE26181-D4D3-4A8D-B6C1-D7AFA0AAF154}"/>
              </a:ext>
            </a:extLst>
          </p:cNvPr>
          <p:cNvCxnSpPr>
            <a:cxnSpLocks/>
          </p:cNvCxnSpPr>
          <p:nvPr/>
        </p:nvCxnSpPr>
        <p:spPr>
          <a:xfrm>
            <a:off x="10744200" y="1371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04A962C-4CC6-4855-B329-8EA9E67D38D8}"/>
              </a:ext>
            </a:extLst>
          </p:cNvPr>
          <p:cNvGrpSpPr/>
          <p:nvPr/>
        </p:nvGrpSpPr>
        <p:grpSpPr>
          <a:xfrm>
            <a:off x="10067338" y="1505078"/>
            <a:ext cx="182880" cy="182880"/>
            <a:chOff x="4267200" y="1754503"/>
            <a:chExt cx="182880" cy="18288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FC4AF22-7FAA-4051-A4D7-6A16D9F85B45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7A519BA-5282-4FFC-AED3-13E712D5A715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E2C917-8DF5-40B7-ACDD-B418A2BCA330}"/>
              </a:ext>
            </a:extLst>
          </p:cNvPr>
          <p:cNvGrpSpPr/>
          <p:nvPr/>
        </p:nvGrpSpPr>
        <p:grpSpPr>
          <a:xfrm>
            <a:off x="10358806" y="1552312"/>
            <a:ext cx="182880" cy="182880"/>
            <a:chOff x="4267200" y="1754503"/>
            <a:chExt cx="182880" cy="18288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A322D27-091E-4D5D-84F7-91360871EBBF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222BCE3-FAAD-4EA9-81AD-2A82BC2EFD18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2D8B0C4-ABF7-49A3-97D9-502F312E3D59}"/>
              </a:ext>
            </a:extLst>
          </p:cNvPr>
          <p:cNvCxnSpPr>
            <a:cxnSpLocks/>
          </p:cNvCxnSpPr>
          <p:nvPr/>
        </p:nvCxnSpPr>
        <p:spPr>
          <a:xfrm>
            <a:off x="10744200" y="1371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48737E-D93F-41B5-85A9-4116D1E33F63}"/>
              </a:ext>
            </a:extLst>
          </p:cNvPr>
          <p:cNvGrpSpPr/>
          <p:nvPr/>
        </p:nvGrpSpPr>
        <p:grpSpPr>
          <a:xfrm>
            <a:off x="11062704" y="1513976"/>
            <a:ext cx="182880" cy="182880"/>
            <a:chOff x="4267200" y="1754503"/>
            <a:chExt cx="182880" cy="182880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D2FD652-AA80-45ED-BA38-B8F91169C889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A2E3E8B-8733-41EA-9321-5CC280F280C1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FEA3C37-8B04-4FF5-91ED-EA19C059286F}"/>
              </a:ext>
            </a:extLst>
          </p:cNvPr>
          <p:cNvCxnSpPr>
            <a:cxnSpLocks/>
          </p:cNvCxnSpPr>
          <p:nvPr/>
        </p:nvCxnSpPr>
        <p:spPr>
          <a:xfrm>
            <a:off x="10744200" y="1371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657C9BB-D3EA-4132-8219-E0E527EEF39B}"/>
              </a:ext>
            </a:extLst>
          </p:cNvPr>
          <p:cNvCxnSpPr>
            <a:cxnSpLocks/>
          </p:cNvCxnSpPr>
          <p:nvPr/>
        </p:nvCxnSpPr>
        <p:spPr>
          <a:xfrm>
            <a:off x="10744200" y="1371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0C3EB8F-1B76-4484-AC81-33A2D455618C}"/>
              </a:ext>
            </a:extLst>
          </p:cNvPr>
          <p:cNvGrpSpPr/>
          <p:nvPr/>
        </p:nvGrpSpPr>
        <p:grpSpPr>
          <a:xfrm>
            <a:off x="10672763" y="1144850"/>
            <a:ext cx="182880" cy="182880"/>
            <a:chOff x="4267200" y="1754503"/>
            <a:chExt cx="182880" cy="182880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646D8C2-DAC9-44C9-8CC4-FB13D1BD9AF2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5A2D00E-B186-4322-BC10-294570EA1B38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CB7833E-1851-444B-B2CB-74E4685FEAC6}"/>
              </a:ext>
            </a:extLst>
          </p:cNvPr>
          <p:cNvGrpSpPr/>
          <p:nvPr/>
        </p:nvGrpSpPr>
        <p:grpSpPr>
          <a:xfrm>
            <a:off x="10734092" y="1560065"/>
            <a:ext cx="182880" cy="182880"/>
            <a:chOff x="4267200" y="1754503"/>
            <a:chExt cx="182880" cy="182880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9BA9F2B-28DE-4AB7-BBBB-748BEA69F038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D0E2D36-FF41-4FA4-8C6E-F696314414E4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DE7FC67-D7B9-4482-96EF-6DBD3AA4F34B}"/>
              </a:ext>
            </a:extLst>
          </p:cNvPr>
          <p:cNvCxnSpPr>
            <a:cxnSpLocks/>
          </p:cNvCxnSpPr>
          <p:nvPr/>
        </p:nvCxnSpPr>
        <p:spPr>
          <a:xfrm>
            <a:off x="10744200" y="1371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A8B212E-31A7-441A-BC27-EE53B7A749F4}"/>
              </a:ext>
            </a:extLst>
          </p:cNvPr>
          <p:cNvGrpSpPr/>
          <p:nvPr/>
        </p:nvGrpSpPr>
        <p:grpSpPr>
          <a:xfrm>
            <a:off x="10233551" y="1380053"/>
            <a:ext cx="182880" cy="182880"/>
            <a:chOff x="4267200" y="1754503"/>
            <a:chExt cx="182880" cy="18288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C19894F-2443-4C33-9020-25A75C545F7F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0EE67B5-B500-41AC-A6D9-9774D098E43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E443879-4CDC-477D-9DB3-6B4CE061B2DF}"/>
              </a:ext>
            </a:extLst>
          </p:cNvPr>
          <p:cNvCxnSpPr>
            <a:cxnSpLocks/>
          </p:cNvCxnSpPr>
          <p:nvPr/>
        </p:nvCxnSpPr>
        <p:spPr>
          <a:xfrm>
            <a:off x="10744200" y="1371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4C2373D-9B9C-4847-A040-0CC681C02ABF}"/>
              </a:ext>
            </a:extLst>
          </p:cNvPr>
          <p:cNvGrpSpPr/>
          <p:nvPr/>
        </p:nvGrpSpPr>
        <p:grpSpPr>
          <a:xfrm>
            <a:off x="10526263" y="1313496"/>
            <a:ext cx="182880" cy="182880"/>
            <a:chOff x="4267200" y="1754503"/>
            <a:chExt cx="182880" cy="182880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C308078-4405-42DD-8156-0CFA1D5B7E88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25789C1-B727-457D-924B-134069D3313B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141C679-81AB-46B1-A804-14D9B5EEE0D8}"/>
              </a:ext>
            </a:extLst>
          </p:cNvPr>
          <p:cNvCxnSpPr>
            <a:cxnSpLocks/>
          </p:cNvCxnSpPr>
          <p:nvPr/>
        </p:nvCxnSpPr>
        <p:spPr>
          <a:xfrm>
            <a:off x="10744200" y="1371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7CE254D-EF78-47EB-9E1E-64D631A16A08}"/>
              </a:ext>
            </a:extLst>
          </p:cNvPr>
          <p:cNvGrpSpPr/>
          <p:nvPr/>
        </p:nvGrpSpPr>
        <p:grpSpPr>
          <a:xfrm>
            <a:off x="10865536" y="1356648"/>
            <a:ext cx="182880" cy="182880"/>
            <a:chOff x="4267200" y="1754503"/>
            <a:chExt cx="182880" cy="182880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51C225A-8062-4C8F-919C-45953B69C55D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D8B5F15-C724-4481-8954-6CA09CD8BE0D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1C7AB3E-F06E-4256-B054-419E815C2581}"/>
              </a:ext>
            </a:extLst>
          </p:cNvPr>
          <p:cNvCxnSpPr>
            <a:cxnSpLocks/>
          </p:cNvCxnSpPr>
          <p:nvPr/>
        </p:nvCxnSpPr>
        <p:spPr>
          <a:xfrm>
            <a:off x="10744200" y="1371600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1A119E48-E417-49C6-B06F-A69A757587C9}"/>
              </a:ext>
            </a:extLst>
          </p:cNvPr>
          <p:cNvSpPr txBox="1">
            <a:spLocks/>
          </p:cNvSpPr>
          <p:nvPr/>
        </p:nvSpPr>
        <p:spPr>
          <a:xfrm>
            <a:off x="248006" y="4225157"/>
            <a:ext cx="11334393" cy="162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 voltage source is disconnected, the ions remain on the plates.</a:t>
            </a:r>
          </a:p>
          <a:p>
            <a:r>
              <a:rPr lang="en-US" dirty="0"/>
              <a:t>The ions that remain on the plates create a potential difference, or voltage, that may be used at a later time just as a battery would. </a:t>
            </a:r>
          </a:p>
        </p:txBody>
      </p:sp>
    </p:spTree>
    <p:extLst>
      <p:ext uri="{BB962C8B-B14F-4D97-AF65-F5344CB8AC3E}">
        <p14:creationId xmlns:p14="http://schemas.microsoft.com/office/powerpoint/2010/main" val="21951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1 0.00208 L 0.02591 0.16666 L 0.36341 0.16666 L 0.36185 0.01412 L 0.38646 -0.01968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7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669 0.00231 L 0.02669 0.16574 L 0.36263 0.16435 L 0.36263 0.01319 L 0.3082 -0.02061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70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591 0.00185 C 0.02604 0.05671 0.0263 0.11157 0.02656 0.16666 L 0.36341 0.16527 L 0.36263 0.01412 L 0.32891 -0.01574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73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2591 0.00092 C 0.02604 0.05578 0.0263 0.11064 0.02656 0.16574 L 0.36341 0.16574 L 0.36341 0.01041 L 0.36029 -0.01528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74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591 0.00324 L 0.02735 0.16805 L 0.36341 0.16527 L 0.36185 0.01018 L 0.32123 0.0020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81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591 0.00509 C 0.02604 0.05902 0.0263 0.11296 0.02656 0.16713 L 0.36341 0.16713 L 0.36263 0.01041 L 0.37188 0.00509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81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2722 0.00208 L 0.02865 0.16944 L 0.36472 0.16666 L 0.35235 0.00879 " pathEditMode="relative" ptsTypes="AAAA">
                                      <p:cBhvr>
                                        <p:cTn id="2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2695 0.00602 C 0.02709 0.05995 0.02735 0.11389 0.02761 0.16805 L 0.36445 0.16389 L 0.33919 0.02361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69 L -0.00117 -0.12569 L -0.33242 -0.12639 C -0.33229 -0.07269 -0.33216 -0.01898 -0.33203 0.03472 " pathEditMode="relative" ptsTypes="AAAA">
                                      <p:cBhvr>
                                        <p:cTn id="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208 L -0.00091 -0.12569 L -0.33216 -0.12639 L -0.33216 0.0340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93 C -0.00078 -0.04213 -0.00052 -0.0838 -0.00039 -0.125 L -0.33177 -0.12639 C -0.33177 -0.07269 -0.33203 -0.01898 -0.33203 0.03472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62 C -0.00156 -0.04236 -0.0013 -0.0831 -0.00117 -0.12384 L -0.33281 -0.12569 L -0.33359 0.03403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9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208 L -0.00078 -0.12361 L -0.33203 -0.12639 L -0.33203 0.03333 " pathEditMode="relative" ptsTypes="AAAA">
                                      <p:cBhvr>
                                        <p:cTn id="7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301 C -0.00117 -0.04375 -0.00104 -0.08449 -0.00091 -0.12523 L -0.33177 -0.12569 L -0.33294 0.03194 " pathEditMode="relative" rAng="0" ptsTypes="AAAA">
                                      <p:cBhvr>
                                        <p:cTn id="8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69 C -0.00052 -0.0419 -0.00065 -0.0831 -0.00078 -0.12431 L -0.33125 -0.12616 C -0.33138 -0.07384 -0.33151 -0.02153 -0.33164 0.03079 " pathEditMode="relative" rAng="0" ptsTypes="AAAA">
                                      <p:cBhvr>
                                        <p:cTn id="9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9 C -0.00052 -0.04282 -0.00078 -0.08426 -0.00078 -0.12569 L -0.33177 -0.12569 C -0.33177 -0.07292 -0.33203 -0.02014 -0.33203 0.03264 " pathEditMode="relative" rAng="0" ptsTypes="AAAA">
                                      <p:cBhvr>
                                        <p:cTn id="10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9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The Non-polarized Capacitor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6" y="846930"/>
            <a:ext cx="11334379" cy="3759472"/>
          </a:xfrm>
        </p:spPr>
        <p:txBody>
          <a:bodyPr>
            <a:normAutofit/>
          </a:bodyPr>
          <a:lstStyle/>
          <a:p>
            <a:r>
              <a:rPr lang="en-US" dirty="0"/>
              <a:t>General purpose capacitors used to:</a:t>
            </a:r>
          </a:p>
          <a:p>
            <a:pPr lvl="1"/>
            <a:r>
              <a:rPr lang="en-US" dirty="0"/>
              <a:t>Isolate one circuit from another</a:t>
            </a:r>
          </a:p>
          <a:p>
            <a:pPr lvl="1"/>
            <a:r>
              <a:rPr lang="en-US" dirty="0"/>
              <a:t>Block unwanted AC signals</a:t>
            </a:r>
          </a:p>
          <a:p>
            <a:pPr lvl="1"/>
            <a:r>
              <a:rPr lang="en-US" dirty="0"/>
              <a:t>Produce wave shapes</a:t>
            </a:r>
          </a:p>
          <a:p>
            <a:r>
              <a:rPr lang="en-US" dirty="0"/>
              <a:t>Has no polarity (i.e. like a resistor, can be hooked up either way).</a:t>
            </a:r>
          </a:p>
          <a:p>
            <a:r>
              <a:rPr lang="en-US" dirty="0"/>
              <a:t>Curved line in the schematic symbol denotes the lower voltage side of the circuit; does not indicate a particular polarity.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AB22F4-810A-4FE0-8BE6-E0B6E873E0DE}"/>
              </a:ext>
            </a:extLst>
          </p:cNvPr>
          <p:cNvGrpSpPr/>
          <p:nvPr/>
        </p:nvGrpSpPr>
        <p:grpSpPr>
          <a:xfrm>
            <a:off x="7769044" y="1457802"/>
            <a:ext cx="457200" cy="878703"/>
            <a:chOff x="9753600" y="706257"/>
            <a:chExt cx="457200" cy="87870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529630-986C-4EA8-88A3-BD57BA041CDA}"/>
                </a:ext>
              </a:extLst>
            </p:cNvPr>
            <p:cNvCxnSpPr>
              <a:cxnSpLocks/>
            </p:cNvCxnSpPr>
            <p:nvPr/>
          </p:nvCxnSpPr>
          <p:spPr>
            <a:xfrm>
              <a:off x="9982200" y="706257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48BF5E-B81C-4A1F-AA2C-B9B7F0A37E6B}"/>
                </a:ext>
              </a:extLst>
            </p:cNvPr>
            <p:cNvCxnSpPr>
              <a:cxnSpLocks/>
            </p:cNvCxnSpPr>
            <p:nvPr/>
          </p:nvCxnSpPr>
          <p:spPr>
            <a:xfrm>
              <a:off x="9982200" y="1219200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56D25F6-EB03-4FD4-A3AE-E4DB02B046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3600" y="1088141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25D6BA7-F484-4965-8C24-98AF4F6FCE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3600" y="1219200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38D319-BA7F-4089-A3B9-8BB9D5FAACCE}"/>
              </a:ext>
            </a:extLst>
          </p:cNvPr>
          <p:cNvSpPr txBox="1"/>
          <p:nvPr/>
        </p:nvSpPr>
        <p:spPr>
          <a:xfrm>
            <a:off x="7526107" y="754078"/>
            <a:ext cx="229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Schematic</a:t>
            </a:r>
          </a:p>
          <a:p>
            <a:pPr algn="ctr"/>
            <a:r>
              <a:rPr lang="en-US" dirty="0"/>
              <a:t>Symbols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C46456-0DED-4D82-AC4F-AA484780A6D7}"/>
              </a:ext>
            </a:extLst>
          </p:cNvPr>
          <p:cNvGrpSpPr/>
          <p:nvPr/>
        </p:nvGrpSpPr>
        <p:grpSpPr>
          <a:xfrm>
            <a:off x="8995864" y="1457802"/>
            <a:ext cx="594360" cy="1099259"/>
            <a:chOff x="2446020" y="3962400"/>
            <a:chExt cx="594360" cy="109925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93AB1DB-F320-4D76-A12C-243C3CA78D66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3962400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0CD24A-7914-4ADB-B903-571E31D48B9B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4475343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8EFBDE-C179-444D-A10C-E57A000B9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600" y="4344284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5E37BF8E-2BA2-450C-A56E-DF0E70D5E104}"/>
                </a:ext>
              </a:extLst>
            </p:cNvPr>
            <p:cNvSpPr/>
            <p:nvPr/>
          </p:nvSpPr>
          <p:spPr>
            <a:xfrm rot="18967521">
              <a:off x="2446020" y="4467299"/>
              <a:ext cx="594360" cy="594360"/>
            </a:xfrm>
            <a:prstGeom prst="arc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KEMET C324C104M5U5TA">
            <a:extLst>
              <a:ext uri="{FF2B5EF4-FFF2-40B4-BE49-F238E27FC236}">
                <a16:creationId xmlns:a16="http://schemas.microsoft.com/office/drawing/2014/main" id="{9E9EC89D-5800-431D-A17D-8522DAE6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62" y="468439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TE 90320 CAPACITOR CERAMIC DISC .020UF 1000V +80%,-20% TOLERANCE RADIAL LEAD (Product Image)">
            <a:extLst>
              <a:ext uri="{FF2B5EF4-FFF2-40B4-BE49-F238E27FC236}">
                <a16:creationId xmlns:a16="http://schemas.microsoft.com/office/drawing/2014/main" id="{D3B60BF7-0688-4F55-89C2-B4DF5A5E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9262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roxy.duckduckgo.com/iu/?u=http%3A%2F%2Fprojectpoint.in%2Fthumb.php%3Ff%3Dimage%2Fdata%2F100_3492p_105J_250V.jpg&amp;f=1">
            <a:extLst>
              <a:ext uri="{FF2B5EF4-FFF2-40B4-BE49-F238E27FC236}">
                <a16:creationId xmlns:a16="http://schemas.microsoft.com/office/drawing/2014/main" id="{C83B5856-4F7F-4EF8-AEFF-E18BE3BE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14678"/>
            <a:ext cx="2514600" cy="19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8B4F433-1088-4061-8F35-F55B2027C2AE}"/>
              </a:ext>
            </a:extLst>
          </p:cNvPr>
          <p:cNvSpPr/>
          <p:nvPr/>
        </p:nvSpPr>
        <p:spPr>
          <a:xfrm>
            <a:off x="8872849" y="1839686"/>
            <a:ext cx="840390" cy="365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utoRev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The Electrolytic Capacitor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6" y="846929"/>
            <a:ext cx="8604705" cy="3496467"/>
          </a:xfrm>
        </p:spPr>
        <p:txBody>
          <a:bodyPr>
            <a:normAutofit/>
          </a:bodyPr>
          <a:lstStyle/>
          <a:p>
            <a:r>
              <a:rPr lang="en-US" dirty="0"/>
              <a:t>Named because of the particular process used in manufacturing of capacitor.</a:t>
            </a:r>
          </a:p>
          <a:p>
            <a:r>
              <a:rPr lang="en-US" dirty="0"/>
              <a:t>Main use is filtering unwanted AC signals in DC circuits.</a:t>
            </a:r>
          </a:p>
          <a:p>
            <a:r>
              <a:rPr lang="en-US" dirty="0"/>
              <a:t>Does have polarity.  Denoted by + sign on schematic.</a:t>
            </a:r>
          </a:p>
          <a:p>
            <a:r>
              <a:rPr lang="en-US" dirty="0"/>
              <a:t>Polarity should be marked or the long wire lead indicates positive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8EC5B1-9873-4EDE-8966-F36E916A95F3}"/>
              </a:ext>
            </a:extLst>
          </p:cNvPr>
          <p:cNvGrpSpPr/>
          <p:nvPr/>
        </p:nvGrpSpPr>
        <p:grpSpPr>
          <a:xfrm>
            <a:off x="9615537" y="1550654"/>
            <a:ext cx="457200" cy="878703"/>
            <a:chOff x="9753600" y="706257"/>
            <a:chExt cx="457200" cy="87870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5EE858A-AADA-4039-90ED-5E20C043EF05}"/>
                </a:ext>
              </a:extLst>
            </p:cNvPr>
            <p:cNvCxnSpPr>
              <a:cxnSpLocks/>
            </p:cNvCxnSpPr>
            <p:nvPr/>
          </p:nvCxnSpPr>
          <p:spPr>
            <a:xfrm>
              <a:off x="9982200" y="706257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B68807-3D9A-4613-9D03-D1E5B3D01105}"/>
                </a:ext>
              </a:extLst>
            </p:cNvPr>
            <p:cNvCxnSpPr>
              <a:cxnSpLocks/>
            </p:cNvCxnSpPr>
            <p:nvPr/>
          </p:nvCxnSpPr>
          <p:spPr>
            <a:xfrm>
              <a:off x="9982200" y="1219200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50A2393-6DC9-4620-B6B0-EA204F4D87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3600" y="1088141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E423DA-C56B-4575-A244-642824718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3600" y="1219200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16729CB-6719-47C5-89F4-04894DED68B2}"/>
              </a:ext>
            </a:extLst>
          </p:cNvPr>
          <p:cNvSpPr txBox="1"/>
          <p:nvPr/>
        </p:nvSpPr>
        <p:spPr>
          <a:xfrm>
            <a:off x="9372600" y="846930"/>
            <a:ext cx="229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Schematic</a:t>
            </a:r>
          </a:p>
          <a:p>
            <a:pPr algn="ctr"/>
            <a:r>
              <a:rPr lang="en-US" dirty="0"/>
              <a:t>Symbols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DB814B-FBC1-4A05-85D2-7547139143E3}"/>
              </a:ext>
            </a:extLst>
          </p:cNvPr>
          <p:cNvGrpSpPr/>
          <p:nvPr/>
        </p:nvGrpSpPr>
        <p:grpSpPr>
          <a:xfrm>
            <a:off x="10842357" y="1550654"/>
            <a:ext cx="594360" cy="1099259"/>
            <a:chOff x="2446020" y="3962400"/>
            <a:chExt cx="594360" cy="109925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366CEBB-B6D4-41AC-BC4C-01EA85E4E762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3962400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5616BB-980C-4955-A07A-681FAE14A31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4475343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E92968F-75D5-4100-8479-944EA75E3B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600" y="4344284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A1890A21-FCB2-4F4E-BFC3-1D399D4D9946}"/>
                </a:ext>
              </a:extLst>
            </p:cNvPr>
            <p:cNvSpPr/>
            <p:nvPr/>
          </p:nvSpPr>
          <p:spPr>
            <a:xfrm rot="18967521">
              <a:off x="2446020" y="4467299"/>
              <a:ext cx="594360" cy="594360"/>
            </a:xfrm>
            <a:prstGeom prst="arc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B3471E-AD1A-4EF3-A0FB-EE6AFEE2ABE8}"/>
              </a:ext>
            </a:extLst>
          </p:cNvPr>
          <p:cNvGrpSpPr/>
          <p:nvPr/>
        </p:nvGrpSpPr>
        <p:grpSpPr>
          <a:xfrm>
            <a:off x="9524097" y="1684129"/>
            <a:ext cx="182880" cy="182880"/>
            <a:chOff x="4267200" y="1754503"/>
            <a:chExt cx="182880" cy="18288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8C77961-FCCF-401D-9E12-269EE8557ED0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9262F9-E76A-4756-9FCD-FC5D698A3CC0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CF4D1C-27BD-4722-98DC-656EE8F182FD}"/>
              </a:ext>
            </a:extLst>
          </p:cNvPr>
          <p:cNvGrpSpPr/>
          <p:nvPr/>
        </p:nvGrpSpPr>
        <p:grpSpPr>
          <a:xfrm>
            <a:off x="10819496" y="1684129"/>
            <a:ext cx="182880" cy="182880"/>
            <a:chOff x="4267200" y="1754503"/>
            <a:chExt cx="182880" cy="18288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C5A163-3144-463C-A312-F0A480811321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2A2825-9674-4CBF-92D3-D977C47C1B08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4pcs PHILIPS 680uF 25v Axial Electrolytic Capacitors for ...">
            <a:extLst>
              <a:ext uri="{FF2B5EF4-FFF2-40B4-BE49-F238E27FC236}">
                <a16:creationId xmlns:a16="http://schemas.microsoft.com/office/drawing/2014/main" id="{D05CF765-E6CB-4EB4-AE6A-5698C350A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12" y="4217334"/>
            <a:ext cx="2664751" cy="207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pcs 10uF 50V 5x11mm Radial Electrolytic Capacitors | eBay">
            <a:extLst>
              <a:ext uri="{FF2B5EF4-FFF2-40B4-BE49-F238E27FC236}">
                <a16:creationId xmlns:a16="http://schemas.microsoft.com/office/drawing/2014/main" id="{31775043-62A6-46C3-AAC6-438A0A304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8" b="12005"/>
          <a:stretch/>
        </p:blipFill>
        <p:spPr bwMode="auto">
          <a:xfrm>
            <a:off x="8204339" y="3232808"/>
            <a:ext cx="3048288" cy="19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ntral Air fan not Autostart on heat or cool - but yes ...">
            <a:extLst>
              <a:ext uri="{FF2B5EF4-FFF2-40B4-BE49-F238E27FC236}">
                <a16:creationId xmlns:a16="http://schemas.microsoft.com/office/drawing/2014/main" id="{2F18D4D9-5BC9-4A7F-B493-D7456F23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6" y="3778065"/>
            <a:ext cx="3301734" cy="25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9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The Variable Capacitor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8587318" cy="4410870"/>
          </a:xfrm>
        </p:spPr>
        <p:txBody>
          <a:bodyPr>
            <a:normAutofit/>
          </a:bodyPr>
          <a:lstStyle/>
          <a:p>
            <a:r>
              <a:rPr lang="en-US" dirty="0"/>
              <a:t>The schematic symbol contains a crossing arrow.</a:t>
            </a:r>
          </a:p>
          <a:p>
            <a:r>
              <a:rPr lang="en-US" dirty="0"/>
              <a:t>The variable capacitor does as the name implies. Allows the capacitance to be varied or adjusted. </a:t>
            </a:r>
          </a:p>
          <a:p>
            <a:r>
              <a:rPr lang="en-US" dirty="0"/>
              <a:t>Non-polarized and electrolytic capacitors are sometimes referred to as fixed capacitor by their inability to be adjusted.</a:t>
            </a:r>
          </a:p>
          <a:p>
            <a:r>
              <a:rPr lang="en-US" dirty="0"/>
              <a:t>Transmitters and receivers commonly used variable capacitors.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5622E-32C9-469A-90B1-FC9B6BE1671E}"/>
              </a:ext>
            </a:extLst>
          </p:cNvPr>
          <p:cNvSpPr txBox="1"/>
          <p:nvPr/>
        </p:nvSpPr>
        <p:spPr>
          <a:xfrm>
            <a:off x="8835325" y="762000"/>
            <a:ext cx="229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Schematic</a:t>
            </a:r>
          </a:p>
          <a:p>
            <a:pPr algn="ctr"/>
            <a:r>
              <a:rPr lang="en-US" dirty="0"/>
              <a:t>Symbols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4C0632-2472-479A-809D-7B73BE367252}"/>
              </a:ext>
            </a:extLst>
          </p:cNvPr>
          <p:cNvGrpSpPr/>
          <p:nvPr/>
        </p:nvGrpSpPr>
        <p:grpSpPr>
          <a:xfrm>
            <a:off x="9078262" y="1465724"/>
            <a:ext cx="457200" cy="878703"/>
            <a:chOff x="7769044" y="1457802"/>
            <a:chExt cx="457200" cy="87870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7AF9AE-DB84-4FC9-B184-D816A2651CA0}"/>
                </a:ext>
              </a:extLst>
            </p:cNvPr>
            <p:cNvCxnSpPr>
              <a:cxnSpLocks/>
            </p:cNvCxnSpPr>
            <p:nvPr/>
          </p:nvCxnSpPr>
          <p:spPr>
            <a:xfrm>
              <a:off x="7997644" y="1457802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D581DD-6964-4443-A3A2-73C15A6E7D70}"/>
                </a:ext>
              </a:extLst>
            </p:cNvPr>
            <p:cNvCxnSpPr>
              <a:cxnSpLocks/>
            </p:cNvCxnSpPr>
            <p:nvPr/>
          </p:nvCxnSpPr>
          <p:spPr>
            <a:xfrm>
              <a:off x="7997644" y="1970745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CD4C8A-2234-437C-B7A5-D86A6FD0DD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9044" y="183968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FBBFDD3-88E9-465E-897B-701A40FEAA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9044" y="197074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2F89DB6-71D8-4F54-9984-36B8828CDBA1}"/>
                </a:ext>
              </a:extLst>
            </p:cNvPr>
            <p:cNvCxnSpPr/>
            <p:nvPr/>
          </p:nvCxnSpPr>
          <p:spPr>
            <a:xfrm flipV="1">
              <a:off x="7769044" y="1600200"/>
              <a:ext cx="457200" cy="609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C3761A-96AC-407A-BC04-3F1A7165FAAE}"/>
              </a:ext>
            </a:extLst>
          </p:cNvPr>
          <p:cNvGrpSpPr/>
          <p:nvPr/>
        </p:nvGrpSpPr>
        <p:grpSpPr>
          <a:xfrm>
            <a:off x="10305082" y="1465724"/>
            <a:ext cx="594360" cy="1099259"/>
            <a:chOff x="8995864" y="1457802"/>
            <a:chExt cx="594360" cy="109925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100A4C-6BDE-4336-A437-DB78A3BFEFD8}"/>
                </a:ext>
              </a:extLst>
            </p:cNvPr>
            <p:cNvCxnSpPr>
              <a:cxnSpLocks/>
            </p:cNvCxnSpPr>
            <p:nvPr/>
          </p:nvCxnSpPr>
          <p:spPr>
            <a:xfrm>
              <a:off x="9293044" y="1457802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C8211E-F45E-48ED-84B8-C0494C514086}"/>
                </a:ext>
              </a:extLst>
            </p:cNvPr>
            <p:cNvCxnSpPr>
              <a:cxnSpLocks/>
            </p:cNvCxnSpPr>
            <p:nvPr/>
          </p:nvCxnSpPr>
          <p:spPr>
            <a:xfrm>
              <a:off x="9293044" y="1970745"/>
              <a:ext cx="0" cy="3657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029199-2FB4-492A-9381-D8908A443D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4444" y="183968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527C0C3E-B28B-409A-B9AD-847610A0B709}"/>
                </a:ext>
              </a:extLst>
            </p:cNvPr>
            <p:cNvSpPr/>
            <p:nvPr/>
          </p:nvSpPr>
          <p:spPr>
            <a:xfrm rot="18967521">
              <a:off x="8995864" y="1962701"/>
              <a:ext cx="594360" cy="594360"/>
            </a:xfrm>
            <a:prstGeom prst="arc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EF48239-05D2-446E-8A5C-54BEE66BB2CE}"/>
                </a:ext>
              </a:extLst>
            </p:cNvPr>
            <p:cNvCxnSpPr/>
            <p:nvPr/>
          </p:nvCxnSpPr>
          <p:spPr>
            <a:xfrm flipV="1">
              <a:off x="9064444" y="1595424"/>
              <a:ext cx="457200" cy="609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Air Variable Capacitors, Shafted: Single Section">
            <a:extLst>
              <a:ext uri="{FF2B5EF4-FFF2-40B4-BE49-F238E27FC236}">
                <a16:creationId xmlns:a16="http://schemas.microsoft.com/office/drawing/2014/main" id="{96A7E60A-71EF-4E01-93A9-6ACF757C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438" y="3169787"/>
            <a:ext cx="2888408" cy="232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immer Capacitor | eBay">
            <a:extLst>
              <a:ext uri="{FF2B5EF4-FFF2-40B4-BE49-F238E27FC236}">
                <a16:creationId xmlns:a16="http://schemas.microsoft.com/office/drawing/2014/main" id="{93F61AE3-8096-4FD4-B14D-37B2FDEB3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58" y="4508126"/>
            <a:ext cx="1669208" cy="16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4 x 4mm 6-30pF 5% 220V SMD Ceramic Variable Capacitors 20 ...">
            <a:extLst>
              <a:ext uri="{FF2B5EF4-FFF2-40B4-BE49-F238E27FC236}">
                <a16:creationId xmlns:a16="http://schemas.microsoft.com/office/drawing/2014/main" id="{90C1113D-5EA1-431A-BEEF-3A91E6F3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271663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Common Capacitor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6" y="846930"/>
            <a:ext cx="9886593" cy="4410870"/>
          </a:xfrm>
        </p:spPr>
        <p:txBody>
          <a:bodyPr>
            <a:normAutofit/>
          </a:bodyPr>
          <a:lstStyle/>
          <a:p>
            <a:r>
              <a:rPr lang="en-US" dirty="0"/>
              <a:t>Filters in power circuits</a:t>
            </a:r>
          </a:p>
          <a:p>
            <a:pPr lvl="1"/>
            <a:r>
              <a:rPr lang="en-US" dirty="0"/>
              <a:t>When a voltage supply fluctuates, a capacitor acts as a temporary battery to provide a smoother voltage supply.</a:t>
            </a:r>
          </a:p>
          <a:p>
            <a:r>
              <a:rPr lang="en-US" dirty="0"/>
              <a:t>Certain types of touch screens</a:t>
            </a:r>
          </a:p>
          <a:p>
            <a:pPr lvl="1"/>
            <a:r>
              <a:rPr lang="en-US" dirty="0"/>
              <a:t>A touch screen consists of several layers that are a part of a capacitor circuit. Your finger changes the circuit and the screen knows where the screen has been touched.</a:t>
            </a:r>
          </a:p>
          <a:p>
            <a:r>
              <a:rPr lang="en-US" dirty="0"/>
              <a:t>In industry, measuring the volume of a tank</a:t>
            </a:r>
          </a:p>
          <a:p>
            <a:pPr lvl="1"/>
            <a:r>
              <a:rPr lang="en-US" dirty="0"/>
              <a:t>The liquid in the tank acts as the dielectric material. As the volume in the tank changes, so does the amount of dielectric material of the capacitor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452B952-D61D-47A7-BE0C-61873089E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935347"/>
            <a:ext cx="2985919" cy="1743456"/>
          </a:xfrm>
          <a:prstGeom prst="rect">
            <a:avLst/>
          </a:prstGeom>
        </p:spPr>
      </p:pic>
      <p:pic>
        <p:nvPicPr>
          <p:cNvPr id="21" name="Picture 20" descr="A picture containing game, drawing, basketball&#10;&#10;Description automatically generated">
            <a:extLst>
              <a:ext uri="{FF2B5EF4-FFF2-40B4-BE49-F238E27FC236}">
                <a16:creationId xmlns:a16="http://schemas.microsoft.com/office/drawing/2014/main" id="{78934C5F-A954-4F5D-B741-A475B2B8A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07" y="136525"/>
            <a:ext cx="1909579" cy="4085610"/>
          </a:xfrm>
          <a:prstGeom prst="rect">
            <a:avLst/>
          </a:prstGeom>
        </p:spPr>
      </p:pic>
      <p:pic>
        <p:nvPicPr>
          <p:cNvPr id="23" name="Picture 22" descr="A picture containing water, wire, hanging, chain&#10;&#10;Description automatically generated">
            <a:extLst>
              <a:ext uri="{FF2B5EF4-FFF2-40B4-BE49-F238E27FC236}">
                <a16:creationId xmlns:a16="http://schemas.microsoft.com/office/drawing/2014/main" id="{177633D7-6A10-4FF1-9492-644290F76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777891"/>
            <a:ext cx="4469490" cy="208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11062</TotalTime>
  <Words>501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Capacitors</vt:lpstr>
      <vt:lpstr>DISCLAIMER &amp; USAGE</vt:lpstr>
      <vt:lpstr>The Capacitor</vt:lpstr>
      <vt:lpstr>How it works</vt:lpstr>
      <vt:lpstr>The Non-polarized Capacitor</vt:lpstr>
      <vt:lpstr>The Electrolytic Capacitor</vt:lpstr>
      <vt:lpstr>The Variable Capacitor</vt:lpstr>
      <vt:lpstr>Common Capacitor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William Long</cp:lastModifiedBy>
  <cp:revision>76</cp:revision>
  <dcterms:created xsi:type="dcterms:W3CDTF">2017-03-05T23:41:57Z</dcterms:created>
  <dcterms:modified xsi:type="dcterms:W3CDTF">2020-07-22T14:26:53Z</dcterms:modified>
</cp:coreProperties>
</file>