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21" r:id="rId2"/>
    <p:sldId id="280" r:id="rId3"/>
    <p:sldId id="315" r:id="rId4"/>
    <p:sldId id="281" r:id="rId5"/>
    <p:sldId id="279" r:id="rId6"/>
    <p:sldId id="292" r:id="rId7"/>
    <p:sldId id="293" r:id="rId8"/>
    <p:sldId id="294" r:id="rId9"/>
    <p:sldId id="295" r:id="rId10"/>
    <p:sldId id="296" r:id="rId11"/>
    <p:sldId id="297" r:id="rId12"/>
    <p:sldId id="298" r:id="rId13"/>
    <p:sldId id="299" r:id="rId14"/>
    <p:sldId id="300" r:id="rId15"/>
    <p:sldId id="301" r:id="rId16"/>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A5"/>
    <a:srgbClr val="003087"/>
    <a:srgbClr val="CB333B"/>
    <a:srgbClr val="69B3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3" autoAdjust="0"/>
    <p:restoredTop sz="94660"/>
  </p:normalViewPr>
  <p:slideViewPr>
    <p:cSldViewPr snapToGrid="0">
      <p:cViewPr varScale="1">
        <p:scale>
          <a:sx n="87" d="100"/>
          <a:sy n="87" d="100"/>
        </p:scale>
        <p:origin x="378" y="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1"/>
            <a:ext cx="4033943" cy="352375"/>
          </a:xfrm>
          <a:prstGeom prst="rect">
            <a:avLst/>
          </a:prstGeom>
        </p:spPr>
        <p:txBody>
          <a:bodyPr vert="horz" lIns="93324" tIns="46662" rIns="93324" bIns="46662" rtlCol="0"/>
          <a:lstStyle>
            <a:lvl1pPr algn="r">
              <a:defRPr sz="1200"/>
            </a:lvl1pPr>
          </a:lstStyle>
          <a:p>
            <a:fld id="{E12FD5A5-DF4B-4627-9F9C-6066DB7694D9}" type="datetimeFigureOut">
              <a:rPr lang="en-US" smtClean="0"/>
              <a:t>2/10/2020</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6"/>
            <a:ext cx="4033943" cy="352374"/>
          </a:xfrm>
          <a:prstGeom prst="rect">
            <a:avLst/>
          </a:prstGeom>
        </p:spPr>
        <p:txBody>
          <a:bodyPr vert="horz" lIns="93324" tIns="46662" rIns="93324" bIns="46662" rtlCol="0" anchor="b"/>
          <a:lstStyle>
            <a:lvl1pPr algn="r">
              <a:defRPr sz="1200"/>
            </a:lvl1pPr>
          </a:lstStyle>
          <a:p>
            <a:fld id="{CD1A2F82-008E-42F5-875F-E0FDFEC9A36F}" type="slidenum">
              <a:rPr lang="en-US" smtClean="0"/>
              <a:t>‹#›</a:t>
            </a:fld>
            <a:endParaRPr lang="en-US"/>
          </a:p>
        </p:txBody>
      </p:sp>
    </p:spTree>
    <p:extLst>
      <p:ext uri="{BB962C8B-B14F-4D97-AF65-F5344CB8AC3E}">
        <p14:creationId xmlns:p14="http://schemas.microsoft.com/office/powerpoint/2010/main" val="61179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6905" y="1122363"/>
            <a:ext cx="10058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06905" y="3602038"/>
            <a:ext cx="10058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845FB1-D36B-4391-8864-D05D8C06178A}" type="datetime1">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3378117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68FCE-8F93-4D12-84F3-B18965AC2A84}" type="datetime1">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13442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E7B4FC-7E49-47B0-AB63-0EE9A4048EF2}" type="datetime1">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175961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13D7E-1CFE-4B3E-AED2-10EF9441C6D2}" type="datetime1">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20200" y="6356350"/>
            <a:ext cx="2743200" cy="365125"/>
          </a:xfrm>
        </p:spPr>
        <p:txBody>
          <a:bodyPr/>
          <a:lstStyle>
            <a:lvl1pPr>
              <a:defRPr/>
            </a:lvl1pPr>
          </a:lstStyle>
          <a:p>
            <a:fld id="{9CEB20FD-57B4-4116-B954-02381E95969F}" type="slidenum">
              <a:rPr lang="en-US" smtClean="0"/>
              <a:pPr/>
              <a:t>‹#›</a:t>
            </a:fld>
            <a:endParaRPr lang="en-US" dirty="0"/>
          </a:p>
        </p:txBody>
      </p:sp>
    </p:spTree>
    <p:extLst>
      <p:ext uri="{BB962C8B-B14F-4D97-AF65-F5344CB8AC3E}">
        <p14:creationId xmlns:p14="http://schemas.microsoft.com/office/powerpoint/2010/main" val="104682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92594-8B53-425F-9F52-CF0BE8986943}" type="datetime1">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13914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59" y="1078029"/>
            <a:ext cx="5654041" cy="509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8029"/>
            <a:ext cx="5654040" cy="509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7CC34F-8BF9-4379-9584-4F9F5FDE5C61}" type="datetime1">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2548935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59234-9316-478F-9D5A-A6C6C1AD1631}" type="datetime1">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96905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1D79D6-E007-4C22-A104-30B040C23118}" type="datetime1">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230830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4D494-BD0C-4F1D-AE3E-6DBE5D6B45EE}" type="datetime1">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2049234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E1C26B-6CE4-48A4-936C-1A3A830F32FC}" type="datetime1">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126161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5EAB94-FC85-4FF7-A739-C75CEDCAB84A}" type="datetime1">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F945A-7155-4828-81E1-722329993529}" type="slidenum">
              <a:rPr lang="en-US" smtClean="0"/>
              <a:t>‹#›</a:t>
            </a:fld>
            <a:endParaRPr lang="en-US"/>
          </a:p>
        </p:txBody>
      </p:sp>
    </p:spTree>
    <p:extLst>
      <p:ext uri="{BB962C8B-B14F-4D97-AF65-F5344CB8AC3E}">
        <p14:creationId xmlns:p14="http://schemas.microsoft.com/office/powerpoint/2010/main" val="184839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59" y="211757"/>
            <a:ext cx="11482939" cy="7507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759" y="1116531"/>
            <a:ext cx="11482939" cy="50604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11680" y="6356350"/>
            <a:ext cx="15697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B552B-D5C0-4E00-8985-5A7619954177}" type="datetime1">
              <a:rPr lang="en-US" smtClean="0"/>
              <a:t>2/10/2020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32380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F945A-7155-4828-81E1-722329993529}" type="slidenum">
              <a:rPr lang="en-US" smtClean="0"/>
              <a:t>‹#›</a:t>
            </a:fld>
            <a:endParaRPr lang="en-U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994" y="6311900"/>
            <a:ext cx="1898734" cy="619464"/>
          </a:xfrm>
          <a:prstGeom prst="rect">
            <a:avLst/>
          </a:prstGeom>
        </p:spPr>
      </p:pic>
      <p:pic>
        <p:nvPicPr>
          <p:cNvPr id="9" name="Picture 8">
            <a:extLst>
              <a:ext uri="{FF2B5EF4-FFF2-40B4-BE49-F238E27FC236}">
                <a16:creationId xmlns:a16="http://schemas.microsoft.com/office/drawing/2014/main" id="{2C3D7854-4425-40CA-AA8B-4BFEEE70AC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94" y="6311900"/>
            <a:ext cx="1898734" cy="619464"/>
          </a:xfrm>
          <a:prstGeom prst="rect">
            <a:avLst/>
          </a:prstGeom>
        </p:spPr>
      </p:pic>
    </p:spTree>
    <p:extLst>
      <p:ext uri="{BB962C8B-B14F-4D97-AF65-F5344CB8AC3E}">
        <p14:creationId xmlns:p14="http://schemas.microsoft.com/office/powerpoint/2010/main" val="2760275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n_lZCIA25aI&amp;list=PLln3BHg93SQ812ihcqWb9OOWbZ-09DLW6&amp;index=1"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www.latech.edu/" TargetMode="External"/><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339768-4824-4829-BAD8-6DCFACDB799E}"/>
              </a:ext>
            </a:extLst>
          </p:cNvPr>
          <p:cNvSpPr>
            <a:spLocks noGrp="1"/>
          </p:cNvSpPr>
          <p:nvPr>
            <p:ph type="title"/>
          </p:nvPr>
        </p:nvSpPr>
        <p:spPr/>
        <p:txBody>
          <a:bodyPr>
            <a:normAutofit/>
          </a:bodyPr>
          <a:lstStyle/>
          <a:p>
            <a:r>
              <a:rPr lang="en-US" b="1" i="1" dirty="0"/>
              <a:t>First Five  8a: Analog Read</a:t>
            </a:r>
          </a:p>
        </p:txBody>
      </p:sp>
      <p:sp>
        <p:nvSpPr>
          <p:cNvPr id="4" name="Slide Number Placeholder 3">
            <a:extLst>
              <a:ext uri="{FF2B5EF4-FFF2-40B4-BE49-F238E27FC236}">
                <a16:creationId xmlns:a16="http://schemas.microsoft.com/office/drawing/2014/main" id="{99D09216-794D-459B-9516-E4DDFFC534DC}"/>
              </a:ext>
            </a:extLst>
          </p:cNvPr>
          <p:cNvSpPr>
            <a:spLocks noGrp="1"/>
          </p:cNvSpPr>
          <p:nvPr>
            <p:ph type="sldNum" sz="quarter" idx="12"/>
          </p:nvPr>
        </p:nvSpPr>
        <p:spPr/>
        <p:txBody>
          <a:bodyPr/>
          <a:lstStyle/>
          <a:p>
            <a:fld id="{9CEB20FD-57B4-4116-B954-02381E95969F}" type="slidenum">
              <a:rPr lang="en-US" smtClean="0"/>
              <a:pPr/>
              <a:t>1</a:t>
            </a:fld>
            <a:endParaRPr lang="en-US" dirty="0"/>
          </a:p>
        </p:txBody>
      </p:sp>
      <p:sp>
        <p:nvSpPr>
          <p:cNvPr id="6" name="Rectangle 5">
            <a:extLst>
              <a:ext uri="{FF2B5EF4-FFF2-40B4-BE49-F238E27FC236}">
                <a16:creationId xmlns:a16="http://schemas.microsoft.com/office/drawing/2014/main" id="{A49D9F99-D426-4EA8-A852-ED65F1720C86}"/>
              </a:ext>
            </a:extLst>
          </p:cNvPr>
          <p:cNvSpPr/>
          <p:nvPr/>
        </p:nvSpPr>
        <p:spPr>
          <a:xfrm>
            <a:off x="635265" y="5800909"/>
            <a:ext cx="11213433" cy="338554"/>
          </a:xfrm>
          <a:prstGeom prst="rect">
            <a:avLst/>
          </a:prstGeom>
        </p:spPr>
        <p:txBody>
          <a:bodyPr wrap="square">
            <a:spAutoFit/>
          </a:bodyPr>
          <a:lstStyle/>
          <a:p>
            <a:r>
              <a:rPr lang="en-US" sz="1600" dirty="0"/>
              <a:t>Sensors Calibration:  </a:t>
            </a:r>
            <a:r>
              <a:rPr lang="en-US" sz="1600" dirty="0">
                <a:hlinkClick r:id="rId2"/>
              </a:rPr>
              <a:t>https://www.youtube.com/watch?v=n_lZCIA25aI&amp;list=PLln3BHg93SQ812ihcqWb9OOWbZ-09DLW6&amp;index=1</a:t>
            </a:r>
            <a:endParaRPr lang="en-US" sz="1600" dirty="0"/>
          </a:p>
        </p:txBody>
      </p:sp>
      <p:sp>
        <p:nvSpPr>
          <p:cNvPr id="7" name="Rectangle 6">
            <a:extLst>
              <a:ext uri="{FF2B5EF4-FFF2-40B4-BE49-F238E27FC236}">
                <a16:creationId xmlns:a16="http://schemas.microsoft.com/office/drawing/2014/main" id="{BB563AB0-7CAD-4258-A9BD-8008DE7C0031}"/>
              </a:ext>
            </a:extLst>
          </p:cNvPr>
          <p:cNvSpPr/>
          <p:nvPr/>
        </p:nvSpPr>
        <p:spPr>
          <a:xfrm>
            <a:off x="365760" y="1179413"/>
            <a:ext cx="8309828" cy="1815882"/>
          </a:xfrm>
          <a:prstGeom prst="rect">
            <a:avLst/>
          </a:prstGeom>
        </p:spPr>
        <p:txBody>
          <a:bodyPr wrap="square" numCol="1">
            <a:spAutoFit/>
          </a:bodyPr>
          <a:lstStyle/>
          <a:p>
            <a:r>
              <a:rPr lang="en-US" sz="2800" dirty="0"/>
              <a:t>For the given the circuit, the </a:t>
            </a:r>
            <a:r>
              <a:rPr lang="en-US" sz="2800" dirty="0" err="1"/>
              <a:t>analogRead</a:t>
            </a:r>
            <a:r>
              <a:rPr lang="en-US" sz="2800" dirty="0"/>
              <a:t>(4) value is 932. Find:</a:t>
            </a:r>
          </a:p>
          <a:p>
            <a:pPr marL="342900" indent="-342900">
              <a:buAutoNum type="alphaLcPeriod"/>
            </a:pPr>
            <a:r>
              <a:rPr lang="en-US" sz="2800" dirty="0"/>
              <a:t>the current that passes through the </a:t>
            </a:r>
            <a:r>
              <a:rPr lang="en-US" sz="2800" dirty="0" err="1"/>
              <a:t>photoresistor</a:t>
            </a:r>
            <a:r>
              <a:rPr lang="en-US" sz="2800" dirty="0"/>
              <a:t> </a:t>
            </a:r>
          </a:p>
          <a:p>
            <a:pPr marL="342900" indent="-342900">
              <a:buAutoNum type="alphaLcPeriod"/>
            </a:pPr>
            <a:r>
              <a:rPr lang="en-US" sz="2800" dirty="0"/>
              <a:t>The voltage drop across the photoresistor</a:t>
            </a:r>
          </a:p>
        </p:txBody>
      </p:sp>
      <p:grpSp>
        <p:nvGrpSpPr>
          <p:cNvPr id="51" name="Group 50">
            <a:extLst>
              <a:ext uri="{FF2B5EF4-FFF2-40B4-BE49-F238E27FC236}">
                <a16:creationId xmlns:a16="http://schemas.microsoft.com/office/drawing/2014/main" id="{FFB33CEC-A2B9-46D5-9563-E0F21BBA1D5E}"/>
              </a:ext>
            </a:extLst>
          </p:cNvPr>
          <p:cNvGrpSpPr/>
          <p:nvPr/>
        </p:nvGrpSpPr>
        <p:grpSpPr>
          <a:xfrm>
            <a:off x="9063614" y="818532"/>
            <a:ext cx="2666427" cy="4353525"/>
            <a:chOff x="6781800" y="1828800"/>
            <a:chExt cx="2100045" cy="3037183"/>
          </a:xfrm>
        </p:grpSpPr>
        <p:sp>
          <p:nvSpPr>
            <p:cNvPr id="52" name="Text Box 61">
              <a:extLst>
                <a:ext uri="{FF2B5EF4-FFF2-40B4-BE49-F238E27FC236}">
                  <a16:creationId xmlns:a16="http://schemas.microsoft.com/office/drawing/2014/main" id="{24BBAA83-3FEA-43EA-A7B5-3788766AF629}"/>
                </a:ext>
              </a:extLst>
            </p:cNvPr>
            <p:cNvSpPr txBox="1"/>
            <p:nvPr/>
          </p:nvSpPr>
          <p:spPr>
            <a:xfrm>
              <a:off x="8239504" y="1828800"/>
              <a:ext cx="642341" cy="4381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numCol="1"/>
            <a:lstStyle/>
            <a:p>
              <a:pPr algn="ctr">
                <a:lnSpc>
                  <a:spcPct val="115000"/>
                </a:lnSpc>
                <a:spcAft>
                  <a:spcPts val="1000"/>
                </a:spcAft>
                <a:defRPr/>
              </a:pPr>
              <a:r>
                <a:rPr lang="en-US" sz="2000" dirty="0">
                  <a:solidFill>
                    <a:schemeClr val="tx1"/>
                  </a:solidFill>
                  <a:ea typeface="Calibri"/>
                  <a:cs typeface="Times New Roman"/>
                </a:rPr>
                <a:t>5V</a:t>
              </a:r>
              <a:endParaRPr lang="en-US" sz="1600" dirty="0">
                <a:solidFill>
                  <a:schemeClr val="tx1"/>
                </a:solidFill>
                <a:ea typeface="Calibri"/>
                <a:cs typeface="Times New Roman"/>
              </a:endParaRPr>
            </a:p>
          </p:txBody>
        </p:sp>
        <p:cxnSp>
          <p:nvCxnSpPr>
            <p:cNvPr id="53" name="AutoShape 3">
              <a:extLst>
                <a:ext uri="{FF2B5EF4-FFF2-40B4-BE49-F238E27FC236}">
                  <a16:creationId xmlns:a16="http://schemas.microsoft.com/office/drawing/2014/main" id="{981B1FF0-547B-421B-A269-873AC341DA88}"/>
                </a:ext>
              </a:extLst>
            </p:cNvPr>
            <p:cNvCxnSpPr>
              <a:cxnSpLocks noChangeShapeType="1"/>
            </p:cNvCxnSpPr>
            <p:nvPr/>
          </p:nvCxnSpPr>
          <p:spPr>
            <a:xfrm>
              <a:off x="8427878" y="2183091"/>
              <a:ext cx="275533"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54" name="AutoShape 4">
              <a:extLst>
                <a:ext uri="{FF2B5EF4-FFF2-40B4-BE49-F238E27FC236}">
                  <a16:creationId xmlns:a16="http://schemas.microsoft.com/office/drawing/2014/main" id="{D8E1CDA6-C163-4856-908B-7C6C2539A482}"/>
                </a:ext>
              </a:extLst>
            </p:cNvPr>
            <p:cNvCxnSpPr>
              <a:cxnSpLocks noChangeShapeType="1"/>
            </p:cNvCxnSpPr>
            <p:nvPr/>
          </p:nvCxnSpPr>
          <p:spPr>
            <a:xfrm>
              <a:off x="8575467" y="4865983"/>
              <a:ext cx="99650"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55" name="AutoShape 7">
              <a:extLst>
                <a:ext uri="{FF2B5EF4-FFF2-40B4-BE49-F238E27FC236}">
                  <a16:creationId xmlns:a16="http://schemas.microsoft.com/office/drawing/2014/main" id="{EEBFE49D-C984-4221-8C14-81008300D0D5}"/>
                </a:ext>
              </a:extLst>
            </p:cNvPr>
            <p:cNvCxnSpPr>
              <a:cxnSpLocks noChangeShapeType="1"/>
            </p:cNvCxnSpPr>
            <p:nvPr/>
          </p:nvCxnSpPr>
          <p:spPr>
            <a:xfrm flipH="1">
              <a:off x="8532625" y="3959520"/>
              <a:ext cx="182163" cy="10077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56" name="AutoShape 8">
              <a:extLst>
                <a:ext uri="{FF2B5EF4-FFF2-40B4-BE49-F238E27FC236}">
                  <a16:creationId xmlns:a16="http://schemas.microsoft.com/office/drawing/2014/main" id="{778F3735-E9CF-4009-B535-A7B45F168B46}"/>
                </a:ext>
              </a:extLst>
            </p:cNvPr>
            <p:cNvCxnSpPr>
              <a:cxnSpLocks noChangeShapeType="1"/>
            </p:cNvCxnSpPr>
            <p:nvPr/>
          </p:nvCxnSpPr>
          <p:spPr>
            <a:xfrm>
              <a:off x="8532625" y="4060290"/>
              <a:ext cx="182163" cy="50385"/>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57" name="AutoShape 9">
              <a:extLst>
                <a:ext uri="{FF2B5EF4-FFF2-40B4-BE49-F238E27FC236}">
                  <a16:creationId xmlns:a16="http://schemas.microsoft.com/office/drawing/2014/main" id="{F1FC58C4-34E2-4BC5-AF10-79DC2DBD594E}"/>
                </a:ext>
              </a:extLst>
            </p:cNvPr>
            <p:cNvCxnSpPr>
              <a:cxnSpLocks noChangeShapeType="1"/>
            </p:cNvCxnSpPr>
            <p:nvPr/>
          </p:nvCxnSpPr>
          <p:spPr>
            <a:xfrm flipH="1">
              <a:off x="8532625" y="4110676"/>
              <a:ext cx="182163" cy="106369"/>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58" name="AutoShape 10">
              <a:extLst>
                <a:ext uri="{FF2B5EF4-FFF2-40B4-BE49-F238E27FC236}">
                  <a16:creationId xmlns:a16="http://schemas.microsoft.com/office/drawing/2014/main" id="{C4F57013-44A0-4A13-A87D-C557F19E7CD1}"/>
                </a:ext>
              </a:extLst>
            </p:cNvPr>
            <p:cNvCxnSpPr>
              <a:cxnSpLocks noChangeShapeType="1"/>
            </p:cNvCxnSpPr>
            <p:nvPr/>
          </p:nvCxnSpPr>
          <p:spPr>
            <a:xfrm>
              <a:off x="8532625" y="4216484"/>
              <a:ext cx="182163" cy="50385"/>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59" name="AutoShape 13">
              <a:extLst>
                <a:ext uri="{FF2B5EF4-FFF2-40B4-BE49-F238E27FC236}">
                  <a16:creationId xmlns:a16="http://schemas.microsoft.com/office/drawing/2014/main" id="{AAB0246D-E6B9-4886-8293-7C652C2192D9}"/>
                </a:ext>
              </a:extLst>
            </p:cNvPr>
            <p:cNvCxnSpPr>
              <a:cxnSpLocks noChangeShapeType="1"/>
            </p:cNvCxnSpPr>
            <p:nvPr/>
          </p:nvCxnSpPr>
          <p:spPr>
            <a:xfrm>
              <a:off x="8580311" y="3891970"/>
              <a:ext cx="134477" cy="6755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60" name="AutoShape 14">
              <a:extLst>
                <a:ext uri="{FF2B5EF4-FFF2-40B4-BE49-F238E27FC236}">
                  <a16:creationId xmlns:a16="http://schemas.microsoft.com/office/drawing/2014/main" id="{609F2EF0-1153-4260-9C8F-815FBD114B43}"/>
                </a:ext>
              </a:extLst>
            </p:cNvPr>
            <p:cNvCxnSpPr>
              <a:cxnSpLocks noChangeShapeType="1"/>
            </p:cNvCxnSpPr>
            <p:nvPr/>
          </p:nvCxnSpPr>
          <p:spPr>
            <a:xfrm flipH="1">
              <a:off x="8613648" y="4266870"/>
              <a:ext cx="101141" cy="72775"/>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61" name="AutoShape 15">
              <a:extLst>
                <a:ext uri="{FF2B5EF4-FFF2-40B4-BE49-F238E27FC236}">
                  <a16:creationId xmlns:a16="http://schemas.microsoft.com/office/drawing/2014/main" id="{F1AA57E0-6E82-4017-83B4-24827F9E3C9E}"/>
                </a:ext>
              </a:extLst>
            </p:cNvPr>
            <p:cNvCxnSpPr>
              <a:cxnSpLocks noChangeShapeType="1"/>
            </p:cNvCxnSpPr>
            <p:nvPr/>
          </p:nvCxnSpPr>
          <p:spPr>
            <a:xfrm>
              <a:off x="8619747" y="4334050"/>
              <a:ext cx="0" cy="419876"/>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62" name="AutoShape 3">
              <a:extLst>
                <a:ext uri="{FF2B5EF4-FFF2-40B4-BE49-F238E27FC236}">
                  <a16:creationId xmlns:a16="http://schemas.microsoft.com/office/drawing/2014/main" id="{D1CB7483-7746-4206-950D-84E7EC89B3C1}"/>
                </a:ext>
              </a:extLst>
            </p:cNvPr>
            <p:cNvCxnSpPr>
              <a:cxnSpLocks noChangeShapeType="1"/>
            </p:cNvCxnSpPr>
            <p:nvPr/>
          </p:nvCxnSpPr>
          <p:spPr>
            <a:xfrm>
              <a:off x="8489781" y="4751695"/>
              <a:ext cx="263089"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cxnSp>
          <p:nvCxnSpPr>
            <p:cNvPr id="63" name="AutoShape 3">
              <a:extLst>
                <a:ext uri="{FF2B5EF4-FFF2-40B4-BE49-F238E27FC236}">
                  <a16:creationId xmlns:a16="http://schemas.microsoft.com/office/drawing/2014/main" id="{C073EC0A-DB4B-48AB-8C35-3F89D640B692}"/>
                </a:ext>
              </a:extLst>
            </p:cNvPr>
            <p:cNvCxnSpPr>
              <a:cxnSpLocks noChangeShapeType="1"/>
            </p:cNvCxnSpPr>
            <p:nvPr/>
          </p:nvCxnSpPr>
          <p:spPr>
            <a:xfrm>
              <a:off x="8532625" y="4813602"/>
              <a:ext cx="178671" cy="0"/>
            </a:xfrm>
            <a:prstGeom prst="straightConnector1">
              <a:avLst/>
            </a:prstGeom>
            <a:noFill/>
            <a:ln w="19050">
              <a:solidFill>
                <a:srgbClr val="002060"/>
              </a:solidFill>
              <a:round/>
              <a:headEnd/>
              <a:tailEnd/>
            </a:ln>
            <a:extLst>
              <a:ext uri="{909E8E84-426E-40DD-AFC4-6F175D3DCCD1}">
                <a14:hiddenFill xmlns:a14="http://schemas.microsoft.com/office/drawing/2010/main">
                  <a:noFill/>
                </a14:hiddenFill>
              </a:ext>
            </a:extLst>
          </p:spPr>
        </p:cxnSp>
        <p:sp>
          <p:nvSpPr>
            <p:cNvPr id="64" name="Text Box 40">
              <a:extLst>
                <a:ext uri="{FF2B5EF4-FFF2-40B4-BE49-F238E27FC236}">
                  <a16:creationId xmlns:a16="http://schemas.microsoft.com/office/drawing/2014/main" id="{DAFFFC98-AEC2-4E19-8ED1-4B820B6AF695}"/>
                </a:ext>
              </a:extLst>
            </p:cNvPr>
            <p:cNvSpPr txBox="1"/>
            <p:nvPr/>
          </p:nvSpPr>
          <p:spPr>
            <a:xfrm>
              <a:off x="6781800" y="3460512"/>
              <a:ext cx="1255509" cy="3494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numCol="1"/>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lnSpc>
                  <a:spcPct val="115000"/>
                </a:lnSpc>
                <a:spcAft>
                  <a:spcPts val="1000"/>
                </a:spcAft>
                <a:defRPr/>
              </a:pPr>
              <a:r>
                <a:rPr lang="en-US" dirty="0">
                  <a:ea typeface="Calibri" pitchFamily="34" charset="0"/>
                  <a:cs typeface="Times New Roman" pitchFamily="18" charset="0"/>
                </a:rPr>
                <a:t>analog input 4</a:t>
              </a:r>
            </a:p>
          </p:txBody>
        </p:sp>
        <p:sp>
          <p:nvSpPr>
            <p:cNvPr id="65" name="Text Box 6">
              <a:extLst>
                <a:ext uri="{FF2B5EF4-FFF2-40B4-BE49-F238E27FC236}">
                  <a16:creationId xmlns:a16="http://schemas.microsoft.com/office/drawing/2014/main" id="{033F2BA0-51B0-4BAD-831A-BC3F4E3FC5E1}"/>
                </a:ext>
              </a:extLst>
            </p:cNvPr>
            <p:cNvSpPr txBox="1"/>
            <p:nvPr/>
          </p:nvSpPr>
          <p:spPr>
            <a:xfrm>
              <a:off x="7101739" y="2760126"/>
              <a:ext cx="1193739" cy="300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numCol="1"/>
            <a:lstStyle/>
            <a:p>
              <a:pPr algn="r">
                <a:lnSpc>
                  <a:spcPct val="115000"/>
                </a:lnSpc>
                <a:spcAft>
                  <a:spcPts val="1000"/>
                </a:spcAft>
                <a:defRPr/>
              </a:pPr>
              <a:r>
                <a:rPr lang="en-US" dirty="0">
                  <a:solidFill>
                    <a:schemeClr val="tx1"/>
                  </a:solidFill>
                  <a:ea typeface="Calibri"/>
                  <a:cs typeface="Calibri"/>
                </a:rPr>
                <a:t>photoresistor</a:t>
              </a:r>
              <a:endParaRPr lang="en-US" dirty="0">
                <a:solidFill>
                  <a:schemeClr val="tx1"/>
                </a:solidFill>
                <a:ea typeface="Calibri"/>
                <a:cs typeface="Times New Roman"/>
              </a:endParaRPr>
            </a:p>
          </p:txBody>
        </p:sp>
        <p:sp>
          <p:nvSpPr>
            <p:cNvPr id="66" name="Text Box 6">
              <a:extLst>
                <a:ext uri="{FF2B5EF4-FFF2-40B4-BE49-F238E27FC236}">
                  <a16:creationId xmlns:a16="http://schemas.microsoft.com/office/drawing/2014/main" id="{39DBC2D0-32C4-4F7B-B13A-3BEBED4D2970}"/>
                </a:ext>
              </a:extLst>
            </p:cNvPr>
            <p:cNvSpPr txBox="1"/>
            <p:nvPr/>
          </p:nvSpPr>
          <p:spPr>
            <a:xfrm>
              <a:off x="7902498" y="3969834"/>
              <a:ext cx="596915" cy="3328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numCol="1"/>
            <a:lstStyle/>
            <a:p>
              <a:pPr algn="r">
                <a:lnSpc>
                  <a:spcPct val="115000"/>
                </a:lnSpc>
                <a:spcAft>
                  <a:spcPts val="1000"/>
                </a:spcAft>
                <a:defRPr/>
              </a:pPr>
              <a:r>
                <a:rPr lang="en-US" dirty="0">
                  <a:solidFill>
                    <a:schemeClr val="tx1"/>
                  </a:solidFill>
                </a:rPr>
                <a:t>10k</a:t>
              </a:r>
              <a:r>
                <a:rPr lang="en-US" dirty="0">
                  <a:solidFill>
                    <a:schemeClr val="tx1"/>
                  </a:solidFill>
                  <a:latin typeface="Symbol" pitchFamily="18" charset="2"/>
                </a:rPr>
                <a:t>W</a:t>
              </a:r>
            </a:p>
          </p:txBody>
        </p:sp>
        <p:grpSp>
          <p:nvGrpSpPr>
            <p:cNvPr id="67" name="Group 66">
              <a:extLst>
                <a:ext uri="{FF2B5EF4-FFF2-40B4-BE49-F238E27FC236}">
                  <a16:creationId xmlns:a16="http://schemas.microsoft.com/office/drawing/2014/main" id="{1622A1B2-1678-4470-9775-122EB99ECFCD}"/>
                </a:ext>
              </a:extLst>
            </p:cNvPr>
            <p:cNvGrpSpPr/>
            <p:nvPr/>
          </p:nvGrpSpPr>
          <p:grpSpPr>
            <a:xfrm>
              <a:off x="8159170" y="2185643"/>
              <a:ext cx="661221" cy="1723182"/>
              <a:chOff x="7318189" y="696933"/>
              <a:chExt cx="661221" cy="1723182"/>
            </a:xfrm>
          </p:grpSpPr>
          <p:cxnSp>
            <p:nvCxnSpPr>
              <p:cNvPr id="71" name="Straight Arrow Connector 70">
                <a:extLst>
                  <a:ext uri="{FF2B5EF4-FFF2-40B4-BE49-F238E27FC236}">
                    <a16:creationId xmlns:a16="http://schemas.microsoft.com/office/drawing/2014/main" id="{D51DA757-C85A-41B0-9776-00770F4B1D48}"/>
                  </a:ext>
                </a:extLst>
              </p:cNvPr>
              <p:cNvCxnSpPr/>
              <p:nvPr/>
            </p:nvCxnSpPr>
            <p:spPr>
              <a:xfrm>
                <a:off x="7318189" y="1029469"/>
                <a:ext cx="195263" cy="210386"/>
              </a:xfrm>
              <a:prstGeom prst="straightConnector1">
                <a:avLst/>
              </a:prstGeom>
              <a:ln w="19050">
                <a:solidFill>
                  <a:srgbClr val="002060"/>
                </a:solidFill>
                <a:tailEnd type="triangle" w="med" len="med"/>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06D1F211-BF1B-49E4-8E11-B833A75EA9F6}"/>
                  </a:ext>
                </a:extLst>
              </p:cNvPr>
              <p:cNvSpPr/>
              <p:nvPr/>
            </p:nvSpPr>
            <p:spPr>
              <a:xfrm>
                <a:off x="7506018" y="1157925"/>
                <a:ext cx="473392" cy="483598"/>
              </a:xfrm>
              <a:prstGeom prst="ellipse">
                <a:avLst/>
              </a:prstGeom>
              <a:ln w="19050">
                <a:solidFill>
                  <a:srgbClr val="002060"/>
                </a:solidFill>
                <a:tailEnd type="arrow" w="sm" len="med"/>
              </a:ln>
            </p:spPr>
            <p:style>
              <a:lnRef idx="1">
                <a:schemeClr val="accent1"/>
              </a:lnRef>
              <a:fillRef idx="0">
                <a:schemeClr val="accent1"/>
              </a:fillRef>
              <a:effectRef idx="0">
                <a:schemeClr val="accent1"/>
              </a:effectRef>
              <a:fontRef idx="minor">
                <a:schemeClr val="tx1"/>
              </a:fontRef>
            </p:style>
            <p:txBody>
              <a:bodyPr numCol="1" rtlCol="0" anchor="ctr"/>
              <a:lstStyle/>
              <a:p>
                <a:pPr algn="ctr"/>
                <a:endParaRPr lang="en-US"/>
              </a:p>
            </p:txBody>
          </p:sp>
          <p:grpSp>
            <p:nvGrpSpPr>
              <p:cNvPr id="73" name="Group 72">
                <a:extLst>
                  <a:ext uri="{FF2B5EF4-FFF2-40B4-BE49-F238E27FC236}">
                    <a16:creationId xmlns:a16="http://schemas.microsoft.com/office/drawing/2014/main" id="{7C121441-0AA6-48D5-9312-5F6568E11D1A}"/>
                  </a:ext>
                </a:extLst>
              </p:cNvPr>
              <p:cNvGrpSpPr/>
              <p:nvPr/>
            </p:nvGrpSpPr>
            <p:grpSpPr>
              <a:xfrm rot="16200000">
                <a:off x="6882997" y="1496314"/>
                <a:ext cx="1723182" cy="124420"/>
                <a:chOff x="4939600" y="2571086"/>
                <a:chExt cx="3146617" cy="347662"/>
              </a:xfrm>
            </p:grpSpPr>
            <p:cxnSp>
              <p:nvCxnSpPr>
                <p:cNvPr id="75" name="Straight Connector 74">
                  <a:extLst>
                    <a:ext uri="{FF2B5EF4-FFF2-40B4-BE49-F238E27FC236}">
                      <a16:creationId xmlns:a16="http://schemas.microsoft.com/office/drawing/2014/main" id="{84262872-404A-4459-88D2-6EDB85664203}"/>
                    </a:ext>
                  </a:extLst>
                </p:cNvPr>
                <p:cNvCxnSpPr/>
                <p:nvPr/>
              </p:nvCxnSpPr>
              <p:spPr>
                <a:xfrm rot="5400000">
                  <a:off x="5723444" y="1959670"/>
                  <a:ext cx="0" cy="15676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2AFD0FC-7F82-43B7-B9DA-C8BF6CE827CE}"/>
                    </a:ext>
                  </a:extLst>
                </p:cNvPr>
                <p:cNvCxnSpPr/>
                <p:nvPr/>
              </p:nvCxnSpPr>
              <p:spPr>
                <a:xfrm rot="5400000" flipH="1">
                  <a:off x="7600982" y="2262107"/>
                  <a:ext cx="3524" cy="96694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77" name="Group 98">
                  <a:extLst>
                    <a:ext uri="{FF2B5EF4-FFF2-40B4-BE49-F238E27FC236}">
                      <a16:creationId xmlns:a16="http://schemas.microsoft.com/office/drawing/2014/main" id="{08A2CA37-4CA3-45A3-9745-E4E6B19B92D5}"/>
                    </a:ext>
                  </a:extLst>
                </p:cNvPr>
                <p:cNvGrpSpPr>
                  <a:grpSpLocks/>
                </p:cNvGrpSpPr>
                <p:nvPr/>
              </p:nvGrpSpPr>
              <p:grpSpPr>
                <a:xfrm>
                  <a:off x="6499339" y="2571086"/>
                  <a:ext cx="626267" cy="347662"/>
                  <a:chOff x="7209220" y="1678338"/>
                  <a:chExt cx="704492" cy="303002"/>
                </a:xfrm>
              </p:grpSpPr>
              <p:cxnSp>
                <p:nvCxnSpPr>
                  <p:cNvPr id="78" name="Straight Connector 77">
                    <a:extLst>
                      <a:ext uri="{FF2B5EF4-FFF2-40B4-BE49-F238E27FC236}">
                        <a16:creationId xmlns:a16="http://schemas.microsoft.com/office/drawing/2014/main" id="{95E4C218-1D00-43C1-A4BA-120A9405F3CB}"/>
                      </a:ext>
                    </a:extLst>
                  </p:cNvPr>
                  <p:cNvCxnSpPr/>
                  <p:nvPr/>
                </p:nvCxnSpPr>
                <p:spPr>
                  <a:xfrm flipV="1">
                    <a:off x="7387798" y="1678338"/>
                    <a:ext cx="117862" cy="30300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BD07774-D42A-4A7A-A274-638325757E0B}"/>
                      </a:ext>
                    </a:extLst>
                  </p:cNvPr>
                  <p:cNvCxnSpPr/>
                  <p:nvPr/>
                </p:nvCxnSpPr>
                <p:spPr>
                  <a:xfrm>
                    <a:off x="7505660" y="1678338"/>
                    <a:ext cx="116077" cy="30300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5F5931-6C92-4828-9E74-0DDB3DB5A8F3}"/>
                      </a:ext>
                    </a:extLst>
                  </p:cNvPr>
                  <p:cNvCxnSpPr/>
                  <p:nvPr/>
                </p:nvCxnSpPr>
                <p:spPr>
                  <a:xfrm flipV="1">
                    <a:off x="7844067" y="1825261"/>
                    <a:ext cx="69645" cy="15219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80913A7-72C8-4EA5-A723-3A6BECEE914B}"/>
                      </a:ext>
                    </a:extLst>
                  </p:cNvPr>
                  <p:cNvCxnSpPr/>
                  <p:nvPr/>
                </p:nvCxnSpPr>
                <p:spPr>
                  <a:xfrm flipV="1">
                    <a:off x="7209220" y="1682489"/>
                    <a:ext cx="69646" cy="15081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FAAC595-46CF-4BB1-AA73-E43433D411F5}"/>
                      </a:ext>
                    </a:extLst>
                  </p:cNvPr>
                  <p:cNvCxnSpPr/>
                  <p:nvPr/>
                </p:nvCxnSpPr>
                <p:spPr>
                  <a:xfrm>
                    <a:off x="7278866" y="1678338"/>
                    <a:ext cx="116076" cy="30300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4BA2779-E81E-4A7C-AFDC-0F8C53C1F996}"/>
                      </a:ext>
                    </a:extLst>
                  </p:cNvPr>
                  <p:cNvCxnSpPr/>
                  <p:nvPr/>
                </p:nvCxnSpPr>
                <p:spPr>
                  <a:xfrm flipV="1">
                    <a:off x="7614594" y="1678338"/>
                    <a:ext cx="117862" cy="30300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835A1AD-BF72-4223-B1BB-DFB36B43DE47}"/>
                      </a:ext>
                    </a:extLst>
                  </p:cNvPr>
                  <p:cNvCxnSpPr/>
                  <p:nvPr/>
                </p:nvCxnSpPr>
                <p:spPr>
                  <a:xfrm>
                    <a:off x="7732456" y="1678338"/>
                    <a:ext cx="116076" cy="30300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cxnSp>
            <p:nvCxnSpPr>
              <p:cNvPr id="74" name="Straight Arrow Connector 73">
                <a:extLst>
                  <a:ext uri="{FF2B5EF4-FFF2-40B4-BE49-F238E27FC236}">
                    <a16:creationId xmlns:a16="http://schemas.microsoft.com/office/drawing/2014/main" id="{DA11091A-5FDF-475C-A8B8-C4181CC72138}"/>
                  </a:ext>
                </a:extLst>
              </p:cNvPr>
              <p:cNvCxnSpPr/>
              <p:nvPr/>
            </p:nvCxnSpPr>
            <p:spPr>
              <a:xfrm>
                <a:off x="7386084" y="924276"/>
                <a:ext cx="195263" cy="210386"/>
              </a:xfrm>
              <a:prstGeom prst="straightConnector1">
                <a:avLst/>
              </a:prstGeom>
              <a:ln w="19050">
                <a:solidFill>
                  <a:srgbClr val="002060"/>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8" name="Group 12">
              <a:extLst>
                <a:ext uri="{FF2B5EF4-FFF2-40B4-BE49-F238E27FC236}">
                  <a16:creationId xmlns:a16="http://schemas.microsoft.com/office/drawing/2014/main" id="{7DCBE471-B54F-4981-8331-CBC08869DDD9}"/>
                </a:ext>
              </a:extLst>
            </p:cNvPr>
            <p:cNvGrpSpPr>
              <a:grpSpLocks/>
            </p:cNvGrpSpPr>
            <p:nvPr/>
          </p:nvGrpSpPr>
          <p:grpSpPr>
            <a:xfrm>
              <a:off x="7177954" y="3466343"/>
              <a:ext cx="1447800" cy="66675"/>
              <a:chOff x="-321" y="139005"/>
              <a:chExt cx="1448099" cy="66674"/>
            </a:xfrm>
          </p:grpSpPr>
          <p:sp>
            <p:nvSpPr>
              <p:cNvPr id="69" name="Oval 68">
                <a:extLst>
                  <a:ext uri="{FF2B5EF4-FFF2-40B4-BE49-F238E27FC236}">
                    <a16:creationId xmlns:a16="http://schemas.microsoft.com/office/drawing/2014/main" id="{30C4A14A-84C5-4497-BCD0-EDF1FFCFA8C8}"/>
                  </a:ext>
                </a:extLst>
              </p:cNvPr>
              <p:cNvSpPr/>
              <p:nvPr/>
            </p:nvSpPr>
            <p:spPr>
              <a:xfrm>
                <a:off x="1381089" y="139005"/>
                <a:ext cx="66689" cy="66674"/>
              </a:xfrm>
              <a:prstGeom prst="ellipse">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defRPr/>
                </a:pPr>
                <a:endParaRPr lang="en-US" dirty="0"/>
              </a:p>
            </p:txBody>
          </p:sp>
          <p:cxnSp>
            <p:nvCxnSpPr>
              <p:cNvPr id="70" name="Straight Connector 69">
                <a:extLst>
                  <a:ext uri="{FF2B5EF4-FFF2-40B4-BE49-F238E27FC236}">
                    <a16:creationId xmlns:a16="http://schemas.microsoft.com/office/drawing/2014/main" id="{97C58AC3-4189-4C51-BF7E-24873E226BC3}"/>
                  </a:ext>
                </a:extLst>
              </p:cNvPr>
              <p:cNvCxnSpPr/>
              <p:nvPr/>
            </p:nvCxnSpPr>
            <p:spPr>
              <a:xfrm flipH="1">
                <a:off x="-321" y="167580"/>
                <a:ext cx="1390937" cy="0"/>
              </a:xfrm>
              <a:prstGeom prst="line">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694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4659" y="43842"/>
            <a:ext cx="11857813" cy="685800"/>
          </a:xfrm>
          <a:prstGeom prst="rect">
            <a:avLst/>
          </a:prstGeom>
        </p:spPr>
        <p:txBody>
          <a:bodyPr/>
          <a:lstStyle/>
          <a:p>
            <a:pPr>
              <a:defRPr/>
            </a:pPr>
            <a:r>
              <a:rPr lang="en-US" sz="4400" kern="0" dirty="0">
                <a:latin typeface="Calibri" panose="020F0502020204030204" pitchFamily="34" charset="0"/>
                <a:ea typeface="+mj-ea"/>
                <a:cs typeface="+mj-cs"/>
              </a:rPr>
              <a:t>Use Ohm’s Law to Find Current for Each Resistance</a:t>
            </a:r>
          </a:p>
        </p:txBody>
      </p:sp>
      <p:sp>
        <p:nvSpPr>
          <p:cNvPr id="3" name="Slide Number Placeholder 2"/>
          <p:cNvSpPr>
            <a:spLocks noGrp="1"/>
          </p:cNvSpPr>
          <p:nvPr>
            <p:ph type="sldNum" sz="quarter" idx="12"/>
          </p:nvPr>
        </p:nvSpPr>
        <p:spPr>
          <a:xfrm>
            <a:off x="8610600" y="6356350"/>
            <a:ext cx="3481872" cy="365125"/>
          </a:xfrm>
        </p:spPr>
        <p:txBody>
          <a:bodyPr/>
          <a:lstStyle/>
          <a:p>
            <a:fld id="{AF9F945A-7155-4828-81E1-722329993529}" type="slidenum">
              <a:rPr lang="en-US" smtClean="0"/>
              <a:t>10</a:t>
            </a:fld>
            <a:endParaRPr lang="en-US"/>
          </a:p>
        </p:txBody>
      </p:sp>
      <p:sp>
        <p:nvSpPr>
          <p:cNvPr id="8" name="Rectangle 7"/>
          <p:cNvSpPr/>
          <p:nvPr/>
        </p:nvSpPr>
        <p:spPr>
          <a:xfrm>
            <a:off x="317615" y="1037295"/>
            <a:ext cx="3349313" cy="2554545"/>
          </a:xfrm>
          <a:prstGeom prst="rect">
            <a:avLst/>
          </a:prstGeom>
        </p:spPr>
        <p:txBody>
          <a:bodyPr wrap="square">
            <a:spAutoFit/>
          </a:bodyPr>
          <a:lstStyle/>
          <a:p>
            <a:r>
              <a:rPr lang="en-US" sz="2000" dirty="0"/>
              <a:t>Type Ohm’s Law in the first cell under the current column. Instead of typing I = V/R, </a:t>
            </a:r>
          </a:p>
          <a:p>
            <a:pPr marL="342900" indent="-342900">
              <a:buFont typeface="Arial" panose="020B0604020202020204" pitchFamily="34" charset="0"/>
              <a:buChar char="•"/>
            </a:pPr>
            <a:r>
              <a:rPr lang="en-US" sz="2000" dirty="0"/>
              <a:t>start with =</a:t>
            </a:r>
          </a:p>
          <a:p>
            <a:pPr marL="342900" indent="-342900">
              <a:buFont typeface="Arial" panose="020B0604020202020204" pitchFamily="34" charset="0"/>
              <a:buChar char="•"/>
            </a:pPr>
            <a:r>
              <a:rPr lang="en-US" sz="2000" dirty="0"/>
              <a:t>click on the cell that references the voltage and the cell that resistance to build the calculation.</a:t>
            </a:r>
          </a:p>
        </p:txBody>
      </p:sp>
      <p:pic>
        <p:nvPicPr>
          <p:cNvPr id="4" name="Picture 3"/>
          <p:cNvPicPr>
            <a:picLocks noChangeAspect="1"/>
          </p:cNvPicPr>
          <p:nvPr/>
        </p:nvPicPr>
        <p:blipFill rotWithShape="1">
          <a:blip r:embed="rId2"/>
          <a:srcRect t="18473" r="72558" b="62777"/>
          <a:stretch/>
        </p:blipFill>
        <p:spPr>
          <a:xfrm>
            <a:off x="317615" y="3829965"/>
            <a:ext cx="3206635" cy="1227313"/>
          </a:xfrm>
          <a:prstGeom prst="rect">
            <a:avLst/>
          </a:prstGeom>
        </p:spPr>
      </p:pic>
      <p:sp>
        <p:nvSpPr>
          <p:cNvPr id="13" name="Rectangle 12"/>
          <p:cNvSpPr/>
          <p:nvPr/>
        </p:nvSpPr>
        <p:spPr>
          <a:xfrm>
            <a:off x="317615" y="5307262"/>
            <a:ext cx="3349313" cy="707886"/>
          </a:xfrm>
          <a:prstGeom prst="rect">
            <a:avLst/>
          </a:prstGeom>
        </p:spPr>
        <p:txBody>
          <a:bodyPr wrap="square">
            <a:spAutoFit/>
          </a:bodyPr>
          <a:lstStyle/>
          <a:p>
            <a:r>
              <a:rPr lang="en-US" sz="2000" dirty="0"/>
              <a:t>When you hit enter the value will appear. </a:t>
            </a:r>
          </a:p>
        </p:txBody>
      </p:sp>
      <p:sp>
        <p:nvSpPr>
          <p:cNvPr id="18" name="Rectangle 17"/>
          <p:cNvSpPr/>
          <p:nvPr/>
        </p:nvSpPr>
        <p:spPr>
          <a:xfrm>
            <a:off x="4641965" y="1037295"/>
            <a:ext cx="3454285" cy="3093154"/>
          </a:xfrm>
          <a:prstGeom prst="rect">
            <a:avLst/>
          </a:prstGeom>
        </p:spPr>
        <p:txBody>
          <a:bodyPr wrap="square">
            <a:spAutoFit/>
          </a:bodyPr>
          <a:lstStyle/>
          <a:p>
            <a:pPr>
              <a:spcAft>
                <a:spcPts val="600"/>
              </a:spcAft>
            </a:pPr>
            <a:r>
              <a:rPr lang="en-US" sz="2000" dirty="0"/>
              <a:t>Drag the formula down using the right corner crosshairs (like you did with the 5V).</a:t>
            </a:r>
          </a:p>
          <a:p>
            <a:pPr>
              <a:spcAft>
                <a:spcPts val="600"/>
              </a:spcAft>
            </a:pPr>
            <a:r>
              <a:rPr lang="en-US" sz="2000" dirty="0"/>
              <a:t>Notice how the values for each line are different. </a:t>
            </a:r>
          </a:p>
          <a:p>
            <a:pPr>
              <a:spcAft>
                <a:spcPts val="600"/>
              </a:spcAft>
            </a:pPr>
            <a:r>
              <a:rPr lang="en-US" sz="2000" dirty="0"/>
              <a:t>The formula is referencing the cells relative to its location.</a:t>
            </a:r>
          </a:p>
          <a:p>
            <a:pPr>
              <a:spcAft>
                <a:spcPts val="600"/>
              </a:spcAft>
            </a:pPr>
            <a:r>
              <a:rPr lang="en-US" sz="2000" dirty="0"/>
              <a:t>This is called </a:t>
            </a:r>
            <a:r>
              <a:rPr lang="en-US" sz="2000" b="1" dirty="0">
                <a:solidFill>
                  <a:srgbClr val="69B3E7"/>
                </a:solidFill>
              </a:rPr>
              <a:t>Relative Referencing</a:t>
            </a:r>
            <a:r>
              <a:rPr lang="en-US" sz="2000" dirty="0"/>
              <a:t>.</a:t>
            </a:r>
          </a:p>
        </p:txBody>
      </p:sp>
      <p:pic>
        <p:nvPicPr>
          <p:cNvPr id="5" name="Picture 4"/>
          <p:cNvPicPr>
            <a:picLocks noChangeAspect="1"/>
          </p:cNvPicPr>
          <p:nvPr/>
        </p:nvPicPr>
        <p:blipFill>
          <a:blip r:embed="rId3"/>
          <a:stretch>
            <a:fillRect/>
          </a:stretch>
        </p:blipFill>
        <p:spPr>
          <a:xfrm>
            <a:off x="8401051" y="1139521"/>
            <a:ext cx="2998326" cy="4798603"/>
          </a:xfrm>
          <a:prstGeom prst="rect">
            <a:avLst/>
          </a:prstGeom>
        </p:spPr>
      </p:pic>
    </p:spTree>
    <p:extLst>
      <p:ext uri="{BB962C8B-B14F-4D97-AF65-F5344CB8AC3E}">
        <p14:creationId xmlns:p14="http://schemas.microsoft.com/office/powerpoint/2010/main" val="84407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4659" y="43842"/>
            <a:ext cx="11857813" cy="685800"/>
          </a:xfrm>
          <a:prstGeom prst="rect">
            <a:avLst/>
          </a:prstGeom>
        </p:spPr>
        <p:txBody>
          <a:bodyPr/>
          <a:lstStyle/>
          <a:p>
            <a:pPr>
              <a:defRPr/>
            </a:pPr>
            <a:r>
              <a:rPr lang="en-US" sz="4400" kern="0" dirty="0">
                <a:latin typeface="Calibri" panose="020F0502020204030204" pitchFamily="34" charset="0"/>
                <a:ea typeface="+mj-ea"/>
                <a:cs typeface="+mj-cs"/>
              </a:rPr>
              <a:t>Make the Current Calculation more Efficient</a:t>
            </a:r>
          </a:p>
        </p:txBody>
      </p:sp>
      <p:sp>
        <p:nvSpPr>
          <p:cNvPr id="3" name="Slide Number Placeholder 2"/>
          <p:cNvSpPr>
            <a:spLocks noGrp="1"/>
          </p:cNvSpPr>
          <p:nvPr>
            <p:ph type="sldNum" sz="quarter" idx="12"/>
          </p:nvPr>
        </p:nvSpPr>
        <p:spPr>
          <a:xfrm>
            <a:off x="8610599" y="6356350"/>
            <a:ext cx="3455563" cy="365125"/>
          </a:xfrm>
        </p:spPr>
        <p:txBody>
          <a:bodyPr/>
          <a:lstStyle/>
          <a:p>
            <a:fld id="{AF9F945A-7155-4828-81E1-722329993529}" type="slidenum">
              <a:rPr lang="en-US" smtClean="0"/>
              <a:t>11</a:t>
            </a:fld>
            <a:endParaRPr lang="en-US" dirty="0"/>
          </a:p>
        </p:txBody>
      </p:sp>
      <p:sp>
        <p:nvSpPr>
          <p:cNvPr id="8" name="Rectangle 7"/>
          <p:cNvSpPr/>
          <p:nvPr/>
        </p:nvSpPr>
        <p:spPr>
          <a:xfrm>
            <a:off x="234659" y="789993"/>
            <a:ext cx="3759085" cy="1631216"/>
          </a:xfrm>
          <a:prstGeom prst="rect">
            <a:avLst/>
          </a:prstGeom>
        </p:spPr>
        <p:txBody>
          <a:bodyPr wrap="square">
            <a:spAutoFit/>
          </a:bodyPr>
          <a:lstStyle/>
          <a:p>
            <a:pPr>
              <a:spcAft>
                <a:spcPts val="600"/>
              </a:spcAft>
            </a:pPr>
            <a:r>
              <a:rPr lang="en-US" dirty="0"/>
              <a:t>The 5V in every cell under that column is redundant.</a:t>
            </a:r>
          </a:p>
          <a:p>
            <a:pPr>
              <a:spcAft>
                <a:spcPts val="600"/>
              </a:spcAft>
            </a:pPr>
            <a:r>
              <a:rPr lang="en-US" dirty="0"/>
              <a:t>Delete all the 5V values leaving only the first one.</a:t>
            </a:r>
          </a:p>
          <a:p>
            <a:pPr>
              <a:spcAft>
                <a:spcPts val="600"/>
              </a:spcAft>
            </a:pPr>
            <a:r>
              <a:rPr lang="en-US" dirty="0"/>
              <a:t>Delete the current calculations too.</a:t>
            </a:r>
          </a:p>
        </p:txBody>
      </p:sp>
      <p:pic>
        <p:nvPicPr>
          <p:cNvPr id="6" name="Picture 5"/>
          <p:cNvPicPr>
            <a:picLocks noChangeAspect="1"/>
          </p:cNvPicPr>
          <p:nvPr/>
        </p:nvPicPr>
        <p:blipFill>
          <a:blip r:embed="rId2"/>
          <a:stretch>
            <a:fillRect/>
          </a:stretch>
        </p:blipFill>
        <p:spPr>
          <a:xfrm>
            <a:off x="730694" y="2421209"/>
            <a:ext cx="2365082" cy="3750991"/>
          </a:xfrm>
          <a:prstGeom prst="rect">
            <a:avLst/>
          </a:prstGeom>
        </p:spPr>
      </p:pic>
      <p:sp>
        <p:nvSpPr>
          <p:cNvPr id="10" name="Rectangle 9"/>
          <p:cNvSpPr/>
          <p:nvPr/>
        </p:nvSpPr>
        <p:spPr>
          <a:xfrm>
            <a:off x="4033965" y="729642"/>
            <a:ext cx="4277566" cy="4985980"/>
          </a:xfrm>
          <a:prstGeom prst="rect">
            <a:avLst/>
          </a:prstGeom>
        </p:spPr>
        <p:txBody>
          <a:bodyPr wrap="square">
            <a:spAutoFit/>
          </a:bodyPr>
          <a:lstStyle/>
          <a:p>
            <a:pPr>
              <a:spcAft>
                <a:spcPts val="600"/>
              </a:spcAft>
            </a:pPr>
            <a:r>
              <a:rPr lang="en-US" dirty="0"/>
              <a:t>We always want voltage to be 5 in this scenario. We </a:t>
            </a:r>
            <a:r>
              <a:rPr lang="en-US" i="1" dirty="0"/>
              <a:t>absolutely</a:t>
            </a:r>
            <a:r>
              <a:rPr lang="en-US" dirty="0"/>
              <a:t> always want the formula to use 5.</a:t>
            </a:r>
          </a:p>
          <a:p>
            <a:pPr>
              <a:spcAft>
                <a:spcPts val="600"/>
              </a:spcAft>
            </a:pPr>
            <a:r>
              <a:rPr lang="en-US" dirty="0"/>
              <a:t>To do this, Excel uses $ to lock the value in.</a:t>
            </a:r>
          </a:p>
          <a:p>
            <a:r>
              <a:rPr lang="en-US" dirty="0"/>
              <a:t>In the first cell under Current, type = and then click on the voltage cell. It should look like:		</a:t>
            </a:r>
          </a:p>
          <a:p>
            <a:pPr>
              <a:spcAft>
                <a:spcPts val="600"/>
              </a:spcAft>
            </a:pPr>
            <a:r>
              <a:rPr lang="en-US" dirty="0"/>
              <a:t>		=C3</a:t>
            </a:r>
          </a:p>
          <a:p>
            <a:r>
              <a:rPr lang="en-US" dirty="0"/>
              <a:t>To lock that value put a $ before the C to lock that column and a $ before the 3 to lock that row (F4 is a keyboard shortcut for this).</a:t>
            </a:r>
          </a:p>
          <a:p>
            <a:pPr algn="ctr">
              <a:spcAft>
                <a:spcPts val="600"/>
              </a:spcAft>
            </a:pPr>
            <a:r>
              <a:rPr lang="en-US" dirty="0"/>
              <a:t>=$C$3</a:t>
            </a:r>
          </a:p>
          <a:p>
            <a:pPr>
              <a:spcAft>
                <a:spcPts val="600"/>
              </a:spcAft>
            </a:pPr>
            <a:r>
              <a:rPr lang="en-US" dirty="0"/>
              <a:t>Then continue the formula. Type / for divide and click the cell with the resistance value being used in the calculation.</a:t>
            </a:r>
          </a:p>
        </p:txBody>
      </p:sp>
      <p:sp>
        <p:nvSpPr>
          <p:cNvPr id="7" name="Rectangle 6"/>
          <p:cNvSpPr/>
          <p:nvPr/>
        </p:nvSpPr>
        <p:spPr>
          <a:xfrm>
            <a:off x="8824266" y="789993"/>
            <a:ext cx="3362325" cy="923330"/>
          </a:xfrm>
          <a:prstGeom prst="rect">
            <a:avLst/>
          </a:prstGeom>
        </p:spPr>
        <p:txBody>
          <a:bodyPr wrap="square">
            <a:spAutoFit/>
          </a:bodyPr>
          <a:lstStyle/>
          <a:p>
            <a:pPr>
              <a:spcAft>
                <a:spcPts val="600"/>
              </a:spcAft>
            </a:pPr>
            <a:r>
              <a:rPr lang="en-US" dirty="0"/>
              <a:t>Drag the formula down using the right corner crosshairs (like you did with the 5V).</a:t>
            </a:r>
          </a:p>
        </p:txBody>
      </p:sp>
      <p:pic>
        <p:nvPicPr>
          <p:cNvPr id="9" name="Picture 8"/>
          <p:cNvPicPr>
            <a:picLocks noChangeAspect="1"/>
          </p:cNvPicPr>
          <p:nvPr/>
        </p:nvPicPr>
        <p:blipFill>
          <a:blip r:embed="rId3"/>
          <a:stretch>
            <a:fillRect/>
          </a:stretch>
        </p:blipFill>
        <p:spPr>
          <a:xfrm>
            <a:off x="9187053" y="1773674"/>
            <a:ext cx="2400300" cy="3781986"/>
          </a:xfrm>
          <a:prstGeom prst="rect">
            <a:avLst/>
          </a:prstGeom>
        </p:spPr>
      </p:pic>
      <p:sp>
        <p:nvSpPr>
          <p:cNvPr id="12" name="Rectangle 11"/>
          <p:cNvSpPr/>
          <p:nvPr/>
        </p:nvSpPr>
        <p:spPr>
          <a:xfrm>
            <a:off x="8824266" y="5715622"/>
            <a:ext cx="3241897" cy="646331"/>
          </a:xfrm>
          <a:prstGeom prst="rect">
            <a:avLst/>
          </a:prstGeom>
        </p:spPr>
        <p:txBody>
          <a:bodyPr wrap="square">
            <a:spAutoFit/>
          </a:bodyPr>
          <a:lstStyle/>
          <a:p>
            <a:pPr>
              <a:spcAft>
                <a:spcPts val="600"/>
              </a:spcAft>
            </a:pPr>
            <a:r>
              <a:rPr lang="en-US" dirty="0"/>
              <a:t>This is called </a:t>
            </a:r>
            <a:r>
              <a:rPr lang="en-US" b="1" dirty="0">
                <a:solidFill>
                  <a:srgbClr val="69B3E7"/>
                </a:solidFill>
              </a:rPr>
              <a:t>Absolute Referencing</a:t>
            </a:r>
            <a:r>
              <a:rPr lang="en-US" dirty="0"/>
              <a:t>.</a:t>
            </a:r>
          </a:p>
        </p:txBody>
      </p:sp>
      <p:sp>
        <p:nvSpPr>
          <p:cNvPr id="11" name="TextBox 10"/>
          <p:cNvSpPr txBox="1"/>
          <p:nvPr/>
        </p:nvSpPr>
        <p:spPr>
          <a:xfrm>
            <a:off x="3882023" y="5650302"/>
            <a:ext cx="4581450" cy="1200329"/>
          </a:xfrm>
          <a:prstGeom prst="rect">
            <a:avLst/>
          </a:prstGeom>
          <a:noFill/>
        </p:spPr>
        <p:txBody>
          <a:bodyPr wrap="square" rtlCol="0">
            <a:spAutoFit/>
          </a:bodyPr>
          <a:lstStyle/>
          <a:p>
            <a:pPr algn="ctr"/>
            <a:r>
              <a:rPr lang="en-US" i="1" dirty="0">
                <a:solidFill>
                  <a:srgbClr val="003087"/>
                </a:solidFill>
              </a:rPr>
              <a:t>What happens when you put the $ only in front of the column letter or only in front of the row number (e.g.; $C3 or C$3)? Try both out to see what happens!</a:t>
            </a:r>
          </a:p>
        </p:txBody>
      </p:sp>
    </p:spTree>
    <p:extLst>
      <p:ext uri="{BB962C8B-B14F-4D97-AF65-F5344CB8AC3E}">
        <p14:creationId xmlns:p14="http://schemas.microsoft.com/office/powerpoint/2010/main" val="235323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1000"/>
                                        <p:tgtEl>
                                          <p:spTgt spid="11">
                                            <p:txEl>
                                              <p:pRg st="0" end="0"/>
                                            </p:txEl>
                                          </p:spTgt>
                                        </p:tgtEl>
                                      </p:cBhvr>
                                    </p:animEffect>
                                    <p:anim calcmode="lin" valueType="num">
                                      <p:cBhvr>
                                        <p:cTn id="2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2" grpId="0"/>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4659" y="43842"/>
            <a:ext cx="11857813" cy="685800"/>
          </a:xfrm>
          <a:prstGeom prst="rect">
            <a:avLst/>
          </a:prstGeom>
        </p:spPr>
        <p:txBody>
          <a:bodyPr/>
          <a:lstStyle/>
          <a:p>
            <a:pPr>
              <a:defRPr/>
            </a:pPr>
            <a:r>
              <a:rPr lang="en-US" sz="4400" kern="0" dirty="0">
                <a:latin typeface="Calibri" panose="020F0502020204030204" pitchFamily="34" charset="0"/>
                <a:ea typeface="+mj-ea"/>
                <a:cs typeface="+mj-cs"/>
              </a:rPr>
              <a:t>Make a Plot of the Current Values</a:t>
            </a:r>
          </a:p>
        </p:txBody>
      </p:sp>
      <p:sp>
        <p:nvSpPr>
          <p:cNvPr id="3" name="Slide Number Placeholder 2"/>
          <p:cNvSpPr>
            <a:spLocks noGrp="1"/>
          </p:cNvSpPr>
          <p:nvPr>
            <p:ph type="sldNum" sz="quarter" idx="12"/>
          </p:nvPr>
        </p:nvSpPr>
        <p:spPr>
          <a:xfrm>
            <a:off x="8610599" y="6356350"/>
            <a:ext cx="3452191" cy="365125"/>
          </a:xfrm>
        </p:spPr>
        <p:txBody>
          <a:bodyPr/>
          <a:lstStyle/>
          <a:p>
            <a:fld id="{AF9F945A-7155-4828-81E1-722329993529}" type="slidenum">
              <a:rPr lang="en-US" smtClean="0"/>
              <a:t>12</a:t>
            </a:fld>
            <a:endParaRPr lang="en-US" dirty="0"/>
          </a:p>
        </p:txBody>
      </p:sp>
      <p:sp>
        <p:nvSpPr>
          <p:cNvPr id="8" name="Rectangle 7"/>
          <p:cNvSpPr/>
          <p:nvPr/>
        </p:nvSpPr>
        <p:spPr>
          <a:xfrm>
            <a:off x="234659" y="829477"/>
            <a:ext cx="3759085" cy="723275"/>
          </a:xfrm>
          <a:prstGeom prst="rect">
            <a:avLst/>
          </a:prstGeom>
        </p:spPr>
        <p:txBody>
          <a:bodyPr wrap="square">
            <a:spAutoFit/>
          </a:bodyPr>
          <a:lstStyle/>
          <a:p>
            <a:pPr>
              <a:spcAft>
                <a:spcPts val="600"/>
              </a:spcAft>
            </a:pPr>
            <a:r>
              <a:rPr lang="en-US" dirty="0"/>
              <a:t>Go to the Insert tab.</a:t>
            </a:r>
          </a:p>
          <a:p>
            <a:pPr>
              <a:spcAft>
                <a:spcPts val="600"/>
              </a:spcAft>
            </a:pPr>
            <a:r>
              <a:rPr lang="en-US" dirty="0"/>
              <a:t>Find the Charts section.</a:t>
            </a:r>
          </a:p>
        </p:txBody>
      </p:sp>
      <p:pic>
        <p:nvPicPr>
          <p:cNvPr id="4" name="Picture 3"/>
          <p:cNvPicPr>
            <a:picLocks noChangeAspect="1"/>
          </p:cNvPicPr>
          <p:nvPr/>
        </p:nvPicPr>
        <p:blipFill>
          <a:blip r:embed="rId2"/>
          <a:stretch>
            <a:fillRect/>
          </a:stretch>
        </p:blipFill>
        <p:spPr>
          <a:xfrm>
            <a:off x="234659" y="1510514"/>
            <a:ext cx="2457450" cy="962025"/>
          </a:xfrm>
          <a:prstGeom prst="rect">
            <a:avLst/>
          </a:prstGeom>
        </p:spPr>
      </p:pic>
      <p:sp>
        <p:nvSpPr>
          <p:cNvPr id="11" name="Rectangle 10"/>
          <p:cNvSpPr/>
          <p:nvPr/>
        </p:nvSpPr>
        <p:spPr>
          <a:xfrm>
            <a:off x="234658" y="2559156"/>
            <a:ext cx="3415623" cy="1000274"/>
          </a:xfrm>
          <a:prstGeom prst="rect">
            <a:avLst/>
          </a:prstGeom>
        </p:spPr>
        <p:txBody>
          <a:bodyPr wrap="square">
            <a:spAutoFit/>
          </a:bodyPr>
          <a:lstStyle/>
          <a:p>
            <a:pPr>
              <a:spcAft>
                <a:spcPts val="600"/>
              </a:spcAft>
            </a:pPr>
            <a:r>
              <a:rPr lang="en-US" dirty="0"/>
              <a:t>Click Scatter Plot.</a:t>
            </a:r>
          </a:p>
          <a:p>
            <a:pPr>
              <a:spcAft>
                <a:spcPts val="600"/>
              </a:spcAft>
            </a:pPr>
            <a:r>
              <a:rPr lang="en-US" dirty="0"/>
              <a:t>Why use a Scatter Plot and not one of the other types of plots?</a:t>
            </a:r>
          </a:p>
        </p:txBody>
      </p:sp>
      <p:pic>
        <p:nvPicPr>
          <p:cNvPr id="5" name="Picture 4"/>
          <p:cNvPicPr>
            <a:picLocks noChangeAspect="1"/>
          </p:cNvPicPr>
          <p:nvPr/>
        </p:nvPicPr>
        <p:blipFill>
          <a:blip r:embed="rId3"/>
          <a:stretch>
            <a:fillRect/>
          </a:stretch>
        </p:blipFill>
        <p:spPr>
          <a:xfrm>
            <a:off x="234658" y="3893554"/>
            <a:ext cx="3166291" cy="2098894"/>
          </a:xfrm>
          <a:prstGeom prst="rect">
            <a:avLst/>
          </a:prstGeom>
        </p:spPr>
      </p:pic>
      <p:sp>
        <p:nvSpPr>
          <p:cNvPr id="13" name="Rectangle 12"/>
          <p:cNvSpPr/>
          <p:nvPr/>
        </p:nvSpPr>
        <p:spPr>
          <a:xfrm>
            <a:off x="1771651" y="6273225"/>
            <a:ext cx="9260144" cy="584775"/>
          </a:xfrm>
          <a:prstGeom prst="rect">
            <a:avLst/>
          </a:prstGeom>
        </p:spPr>
        <p:txBody>
          <a:bodyPr wrap="square">
            <a:spAutoFit/>
          </a:bodyPr>
          <a:lstStyle/>
          <a:p>
            <a:pPr algn="ctr">
              <a:spcAft>
                <a:spcPts val="600"/>
              </a:spcAft>
            </a:pPr>
            <a:r>
              <a:rPr lang="en-US" sz="1600" i="1" dirty="0">
                <a:solidFill>
                  <a:srgbClr val="003087"/>
                </a:solidFill>
              </a:rPr>
              <a:t>Note: there are many other methods to plotting data. If data is pre highlighted Excel can intuitively build the plot. This technique, however, gives you the most control.</a:t>
            </a:r>
          </a:p>
        </p:txBody>
      </p:sp>
      <p:pic>
        <p:nvPicPr>
          <p:cNvPr id="14" name="Picture 13"/>
          <p:cNvPicPr>
            <a:picLocks noChangeAspect="1"/>
          </p:cNvPicPr>
          <p:nvPr/>
        </p:nvPicPr>
        <p:blipFill>
          <a:blip r:embed="rId4"/>
          <a:stretch>
            <a:fillRect/>
          </a:stretch>
        </p:blipFill>
        <p:spPr>
          <a:xfrm>
            <a:off x="4274729" y="829477"/>
            <a:ext cx="409575" cy="809625"/>
          </a:xfrm>
          <a:prstGeom prst="rect">
            <a:avLst/>
          </a:prstGeom>
        </p:spPr>
      </p:pic>
      <p:sp>
        <p:nvSpPr>
          <p:cNvPr id="15" name="Rectangle 14"/>
          <p:cNvSpPr/>
          <p:nvPr/>
        </p:nvSpPr>
        <p:spPr>
          <a:xfrm>
            <a:off x="4802243" y="790126"/>
            <a:ext cx="2957342" cy="1354217"/>
          </a:xfrm>
          <a:prstGeom prst="rect">
            <a:avLst/>
          </a:prstGeom>
        </p:spPr>
        <p:txBody>
          <a:bodyPr wrap="square">
            <a:spAutoFit/>
          </a:bodyPr>
          <a:lstStyle/>
          <a:p>
            <a:pPr>
              <a:spcAft>
                <a:spcPts val="600"/>
              </a:spcAft>
            </a:pPr>
            <a:r>
              <a:rPr lang="en-US" dirty="0"/>
              <a:t>Click Select Data.</a:t>
            </a:r>
          </a:p>
          <a:p>
            <a:pPr>
              <a:spcAft>
                <a:spcPts val="600"/>
              </a:spcAft>
            </a:pPr>
            <a:r>
              <a:rPr lang="en-US" dirty="0"/>
              <a:t>The Select Data Source window appears.</a:t>
            </a:r>
          </a:p>
          <a:p>
            <a:pPr>
              <a:spcAft>
                <a:spcPts val="600"/>
              </a:spcAft>
            </a:pPr>
            <a:endParaRPr lang="en-US" dirty="0"/>
          </a:p>
        </p:txBody>
      </p:sp>
      <p:pic>
        <p:nvPicPr>
          <p:cNvPr id="16" name="Picture 15"/>
          <p:cNvPicPr>
            <a:picLocks noChangeAspect="1"/>
          </p:cNvPicPr>
          <p:nvPr/>
        </p:nvPicPr>
        <p:blipFill>
          <a:blip r:embed="rId5"/>
          <a:stretch>
            <a:fillRect/>
          </a:stretch>
        </p:blipFill>
        <p:spPr>
          <a:xfrm>
            <a:off x="4226262" y="1864667"/>
            <a:ext cx="3533323" cy="1926193"/>
          </a:xfrm>
          <a:prstGeom prst="rect">
            <a:avLst/>
          </a:prstGeom>
        </p:spPr>
      </p:pic>
      <p:sp>
        <p:nvSpPr>
          <p:cNvPr id="18" name="Rectangle 17"/>
          <p:cNvSpPr/>
          <p:nvPr/>
        </p:nvSpPr>
        <p:spPr>
          <a:xfrm>
            <a:off x="4200861" y="3790860"/>
            <a:ext cx="3558724" cy="1000274"/>
          </a:xfrm>
          <a:prstGeom prst="rect">
            <a:avLst/>
          </a:prstGeom>
        </p:spPr>
        <p:txBody>
          <a:bodyPr wrap="square">
            <a:spAutoFit/>
          </a:bodyPr>
          <a:lstStyle/>
          <a:p>
            <a:pPr>
              <a:spcAft>
                <a:spcPts val="600"/>
              </a:spcAft>
            </a:pPr>
            <a:r>
              <a:rPr lang="en-US" dirty="0"/>
              <a:t>Click Add. The Edit Series window appears.</a:t>
            </a:r>
          </a:p>
          <a:p>
            <a:pPr>
              <a:spcAft>
                <a:spcPts val="600"/>
              </a:spcAft>
            </a:pPr>
            <a:endParaRPr lang="en-US" dirty="0"/>
          </a:p>
        </p:txBody>
      </p:sp>
      <p:cxnSp>
        <p:nvCxnSpPr>
          <p:cNvPr id="20" name="Straight Arrow Connector 19"/>
          <p:cNvCxnSpPr/>
          <p:nvPr/>
        </p:nvCxnSpPr>
        <p:spPr>
          <a:xfrm flipH="1" flipV="1">
            <a:off x="4684305" y="2865757"/>
            <a:ext cx="250797" cy="9251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6"/>
          <a:stretch>
            <a:fillRect/>
          </a:stretch>
        </p:blipFill>
        <p:spPr>
          <a:xfrm>
            <a:off x="4732701" y="4560835"/>
            <a:ext cx="2376485" cy="1470450"/>
          </a:xfrm>
          <a:prstGeom prst="rect">
            <a:avLst/>
          </a:prstGeom>
        </p:spPr>
      </p:pic>
      <p:sp>
        <p:nvSpPr>
          <p:cNvPr id="23" name="Rectangle 22"/>
          <p:cNvSpPr/>
          <p:nvPr/>
        </p:nvSpPr>
        <p:spPr>
          <a:xfrm>
            <a:off x="8335566" y="829477"/>
            <a:ext cx="3294180" cy="2262158"/>
          </a:xfrm>
          <a:prstGeom prst="rect">
            <a:avLst/>
          </a:prstGeom>
        </p:spPr>
        <p:txBody>
          <a:bodyPr wrap="square">
            <a:spAutoFit/>
          </a:bodyPr>
          <a:lstStyle/>
          <a:p>
            <a:pPr>
              <a:spcAft>
                <a:spcPts val="600"/>
              </a:spcAft>
            </a:pPr>
            <a:r>
              <a:rPr lang="en-US" dirty="0"/>
              <a:t>Type a series name. Typically the name should be the Dependent Variable (y-axis) versus the Independent Variable (x-axis).</a:t>
            </a:r>
          </a:p>
          <a:p>
            <a:pPr algn="ctr">
              <a:spcAft>
                <a:spcPts val="600"/>
              </a:spcAft>
            </a:pPr>
            <a:r>
              <a:rPr lang="en-US" i="1" dirty="0"/>
              <a:t>Current versus Resistance </a:t>
            </a:r>
          </a:p>
          <a:p>
            <a:pPr>
              <a:spcAft>
                <a:spcPts val="600"/>
              </a:spcAft>
            </a:pPr>
            <a:r>
              <a:rPr lang="en-US" dirty="0"/>
              <a:t>Click into Series X values section.</a:t>
            </a:r>
          </a:p>
          <a:p>
            <a:pPr>
              <a:spcAft>
                <a:spcPts val="600"/>
              </a:spcAft>
            </a:pPr>
            <a:r>
              <a:rPr lang="en-US" dirty="0"/>
              <a:t>Highlight all Resistance values.</a:t>
            </a:r>
          </a:p>
        </p:txBody>
      </p:sp>
      <p:pic>
        <p:nvPicPr>
          <p:cNvPr id="25" name="Picture 24"/>
          <p:cNvPicPr>
            <a:picLocks noChangeAspect="1"/>
          </p:cNvPicPr>
          <p:nvPr/>
        </p:nvPicPr>
        <p:blipFill rotWithShape="1">
          <a:blip r:embed="rId7"/>
          <a:srcRect l="50167" t="19987" r="25615" b="11263"/>
          <a:stretch/>
        </p:blipFill>
        <p:spPr>
          <a:xfrm>
            <a:off x="8335566" y="3236264"/>
            <a:ext cx="3452192" cy="2756184"/>
          </a:xfrm>
          <a:prstGeom prst="rect">
            <a:avLst/>
          </a:prstGeom>
        </p:spPr>
      </p:pic>
      <p:sp>
        <p:nvSpPr>
          <p:cNvPr id="6" name="Rectangle 5"/>
          <p:cNvSpPr/>
          <p:nvPr/>
        </p:nvSpPr>
        <p:spPr>
          <a:xfrm>
            <a:off x="234658" y="3515153"/>
            <a:ext cx="3113288" cy="369332"/>
          </a:xfrm>
          <a:prstGeom prst="rect">
            <a:avLst/>
          </a:prstGeom>
        </p:spPr>
        <p:txBody>
          <a:bodyPr wrap="none">
            <a:spAutoFit/>
          </a:bodyPr>
          <a:lstStyle/>
          <a:p>
            <a:pPr>
              <a:spcAft>
                <a:spcPts val="600"/>
              </a:spcAft>
            </a:pPr>
            <a:r>
              <a:rPr lang="en-US" dirty="0"/>
              <a:t>A blank window should appear.</a:t>
            </a:r>
          </a:p>
        </p:txBody>
      </p:sp>
    </p:spTree>
    <p:extLst>
      <p:ext uri="{BB962C8B-B14F-4D97-AF65-F5344CB8AC3E}">
        <p14:creationId xmlns:p14="http://schemas.microsoft.com/office/powerpoint/2010/main" val="704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4659" y="43842"/>
            <a:ext cx="11857813" cy="685800"/>
          </a:xfrm>
          <a:prstGeom prst="rect">
            <a:avLst/>
          </a:prstGeom>
        </p:spPr>
        <p:txBody>
          <a:bodyPr/>
          <a:lstStyle/>
          <a:p>
            <a:pPr>
              <a:defRPr/>
            </a:pPr>
            <a:r>
              <a:rPr lang="en-US" sz="4400" kern="0" dirty="0">
                <a:latin typeface="Calibri" panose="020F0502020204030204" pitchFamily="34" charset="0"/>
                <a:ea typeface="+mj-ea"/>
                <a:cs typeface="+mj-cs"/>
              </a:rPr>
              <a:t>Make a Plot of the Current Values Continued</a:t>
            </a:r>
          </a:p>
        </p:txBody>
      </p:sp>
      <p:sp>
        <p:nvSpPr>
          <p:cNvPr id="3" name="Slide Number Placeholder 2"/>
          <p:cNvSpPr>
            <a:spLocks noGrp="1"/>
          </p:cNvSpPr>
          <p:nvPr>
            <p:ph type="sldNum" sz="quarter" idx="12"/>
          </p:nvPr>
        </p:nvSpPr>
        <p:spPr>
          <a:xfrm>
            <a:off x="8610600" y="6356350"/>
            <a:ext cx="3481872" cy="365125"/>
          </a:xfrm>
        </p:spPr>
        <p:txBody>
          <a:bodyPr/>
          <a:lstStyle/>
          <a:p>
            <a:fld id="{AF9F945A-7155-4828-81E1-722329993529}" type="slidenum">
              <a:rPr lang="en-US" smtClean="0"/>
              <a:t>13</a:t>
            </a:fld>
            <a:endParaRPr lang="en-US" dirty="0"/>
          </a:p>
        </p:txBody>
      </p:sp>
      <p:sp>
        <p:nvSpPr>
          <p:cNvPr id="6" name="Rectangle 5"/>
          <p:cNvSpPr/>
          <p:nvPr/>
        </p:nvSpPr>
        <p:spPr>
          <a:xfrm>
            <a:off x="234659" y="805934"/>
            <a:ext cx="3254674" cy="369332"/>
          </a:xfrm>
          <a:prstGeom prst="rect">
            <a:avLst/>
          </a:prstGeom>
        </p:spPr>
        <p:txBody>
          <a:bodyPr wrap="none">
            <a:spAutoFit/>
          </a:bodyPr>
          <a:lstStyle/>
          <a:p>
            <a:pPr>
              <a:spcAft>
                <a:spcPts val="600"/>
              </a:spcAft>
            </a:pPr>
            <a:r>
              <a:rPr lang="en-US" dirty="0"/>
              <a:t>Click into Series X values section.</a:t>
            </a:r>
          </a:p>
        </p:txBody>
      </p:sp>
      <p:pic>
        <p:nvPicPr>
          <p:cNvPr id="9" name="Picture 8"/>
          <p:cNvPicPr>
            <a:picLocks noChangeAspect="1"/>
          </p:cNvPicPr>
          <p:nvPr/>
        </p:nvPicPr>
        <p:blipFill>
          <a:blip r:embed="rId2"/>
          <a:stretch>
            <a:fillRect/>
          </a:stretch>
        </p:blipFill>
        <p:spPr>
          <a:xfrm>
            <a:off x="317508" y="1251558"/>
            <a:ext cx="3171825" cy="1885950"/>
          </a:xfrm>
          <a:prstGeom prst="rect">
            <a:avLst/>
          </a:prstGeom>
        </p:spPr>
      </p:pic>
      <p:sp>
        <p:nvSpPr>
          <p:cNvPr id="22" name="Rectangle 21"/>
          <p:cNvSpPr/>
          <p:nvPr/>
        </p:nvSpPr>
        <p:spPr>
          <a:xfrm>
            <a:off x="234659" y="3245832"/>
            <a:ext cx="3254674" cy="923330"/>
          </a:xfrm>
          <a:prstGeom prst="rect">
            <a:avLst/>
          </a:prstGeom>
        </p:spPr>
        <p:txBody>
          <a:bodyPr wrap="square">
            <a:spAutoFit/>
          </a:bodyPr>
          <a:lstStyle/>
          <a:p>
            <a:pPr>
              <a:spcAft>
                <a:spcPts val="600"/>
              </a:spcAft>
            </a:pPr>
            <a:r>
              <a:rPr lang="en-US" dirty="0"/>
              <a:t>Clear out any information in this section. If you do not do this you will get an error.</a:t>
            </a:r>
          </a:p>
        </p:txBody>
      </p:sp>
      <p:cxnSp>
        <p:nvCxnSpPr>
          <p:cNvPr id="24" name="Straight Arrow Connector 23"/>
          <p:cNvCxnSpPr/>
          <p:nvPr/>
        </p:nvCxnSpPr>
        <p:spPr>
          <a:xfrm flipH="1" flipV="1">
            <a:off x="617131" y="2674957"/>
            <a:ext cx="211544" cy="67919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234659" y="4169162"/>
            <a:ext cx="3171825" cy="1885950"/>
          </a:xfrm>
          <a:prstGeom prst="rect">
            <a:avLst/>
          </a:prstGeom>
        </p:spPr>
      </p:pic>
      <p:cxnSp>
        <p:nvCxnSpPr>
          <p:cNvPr id="26" name="Straight Arrow Connector 25"/>
          <p:cNvCxnSpPr/>
          <p:nvPr/>
        </p:nvCxnSpPr>
        <p:spPr>
          <a:xfrm flipH="1">
            <a:off x="504826" y="3952514"/>
            <a:ext cx="1619249" cy="161008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150229" y="805934"/>
            <a:ext cx="2762872" cy="369332"/>
          </a:xfrm>
          <a:prstGeom prst="rect">
            <a:avLst/>
          </a:prstGeom>
        </p:spPr>
        <p:txBody>
          <a:bodyPr wrap="none">
            <a:spAutoFit/>
          </a:bodyPr>
          <a:lstStyle/>
          <a:p>
            <a:pPr>
              <a:spcAft>
                <a:spcPts val="600"/>
              </a:spcAft>
            </a:pPr>
            <a:r>
              <a:rPr lang="en-US" dirty="0"/>
              <a:t>Highlight all Current values.</a:t>
            </a:r>
          </a:p>
        </p:txBody>
      </p:sp>
      <p:pic>
        <p:nvPicPr>
          <p:cNvPr id="29" name="Picture 28"/>
          <p:cNvPicPr>
            <a:picLocks noChangeAspect="1"/>
          </p:cNvPicPr>
          <p:nvPr/>
        </p:nvPicPr>
        <p:blipFill rotWithShape="1">
          <a:blip r:embed="rId4"/>
          <a:srcRect l="50215" t="18459" r="13525" b="14041"/>
          <a:stretch/>
        </p:blipFill>
        <p:spPr>
          <a:xfrm>
            <a:off x="4170169" y="1175266"/>
            <a:ext cx="7410048" cy="3879572"/>
          </a:xfrm>
          <a:prstGeom prst="rect">
            <a:avLst/>
          </a:prstGeom>
        </p:spPr>
      </p:pic>
      <p:sp>
        <p:nvSpPr>
          <p:cNvPr id="30" name="Rectangle 29"/>
          <p:cNvSpPr/>
          <p:nvPr/>
        </p:nvSpPr>
        <p:spPr>
          <a:xfrm>
            <a:off x="4170169" y="5054838"/>
            <a:ext cx="7403596" cy="1000274"/>
          </a:xfrm>
          <a:prstGeom prst="rect">
            <a:avLst/>
          </a:prstGeom>
        </p:spPr>
        <p:txBody>
          <a:bodyPr wrap="square">
            <a:spAutoFit/>
          </a:bodyPr>
          <a:lstStyle/>
          <a:p>
            <a:pPr>
              <a:spcAft>
                <a:spcPts val="600"/>
              </a:spcAft>
            </a:pPr>
            <a:r>
              <a:rPr lang="en-US" dirty="0"/>
              <a:t>Notice how the scatter plot is starting to populate.</a:t>
            </a:r>
          </a:p>
          <a:p>
            <a:pPr>
              <a:spcAft>
                <a:spcPts val="600"/>
              </a:spcAft>
            </a:pPr>
            <a:r>
              <a:rPr lang="en-US" dirty="0"/>
              <a:t>Press okay to close the Edit Series window. Press okay to close the Select Data Source window.</a:t>
            </a:r>
          </a:p>
        </p:txBody>
      </p:sp>
    </p:spTree>
    <p:extLst>
      <p:ext uri="{BB962C8B-B14F-4D97-AF65-F5344CB8AC3E}">
        <p14:creationId xmlns:p14="http://schemas.microsoft.com/office/powerpoint/2010/main" val="418848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4659" y="43842"/>
            <a:ext cx="11857813" cy="685800"/>
          </a:xfrm>
          <a:prstGeom prst="rect">
            <a:avLst/>
          </a:prstGeom>
        </p:spPr>
        <p:txBody>
          <a:bodyPr/>
          <a:lstStyle/>
          <a:p>
            <a:pPr>
              <a:defRPr/>
            </a:pPr>
            <a:r>
              <a:rPr lang="en-US" sz="4400" kern="0" dirty="0">
                <a:latin typeface="Calibri" panose="020F0502020204030204" pitchFamily="34" charset="0"/>
                <a:ea typeface="+mj-ea"/>
                <a:cs typeface="+mj-cs"/>
              </a:rPr>
              <a:t>Make a Plot of the Current Values Continued</a:t>
            </a:r>
          </a:p>
        </p:txBody>
      </p:sp>
      <p:sp>
        <p:nvSpPr>
          <p:cNvPr id="3" name="Slide Number Placeholder 2"/>
          <p:cNvSpPr>
            <a:spLocks noGrp="1"/>
          </p:cNvSpPr>
          <p:nvPr>
            <p:ph type="sldNum" sz="quarter" idx="12"/>
          </p:nvPr>
        </p:nvSpPr>
        <p:spPr>
          <a:xfrm>
            <a:off x="8610600" y="6356350"/>
            <a:ext cx="3481872" cy="365125"/>
          </a:xfrm>
        </p:spPr>
        <p:txBody>
          <a:bodyPr/>
          <a:lstStyle/>
          <a:p>
            <a:fld id="{AF9F945A-7155-4828-81E1-722329993529}" type="slidenum">
              <a:rPr lang="en-US" smtClean="0"/>
              <a:t>14</a:t>
            </a:fld>
            <a:endParaRPr lang="en-US" dirty="0"/>
          </a:p>
        </p:txBody>
      </p:sp>
      <p:sp>
        <p:nvSpPr>
          <p:cNvPr id="6" name="Rectangle 5"/>
          <p:cNvSpPr/>
          <p:nvPr/>
        </p:nvSpPr>
        <p:spPr>
          <a:xfrm>
            <a:off x="234659" y="805934"/>
            <a:ext cx="4375044" cy="369332"/>
          </a:xfrm>
          <a:prstGeom prst="rect">
            <a:avLst/>
          </a:prstGeom>
        </p:spPr>
        <p:txBody>
          <a:bodyPr wrap="none">
            <a:spAutoFit/>
          </a:bodyPr>
          <a:lstStyle/>
          <a:p>
            <a:pPr>
              <a:spcAft>
                <a:spcPts val="600"/>
              </a:spcAft>
            </a:pPr>
            <a:r>
              <a:rPr lang="en-US" dirty="0"/>
              <a:t>The plot is almost finished. What is missing? </a:t>
            </a:r>
          </a:p>
        </p:txBody>
      </p:sp>
      <p:sp>
        <p:nvSpPr>
          <p:cNvPr id="4" name="Rectangle 3"/>
          <p:cNvSpPr/>
          <p:nvPr/>
        </p:nvSpPr>
        <p:spPr>
          <a:xfrm>
            <a:off x="4486227" y="805934"/>
            <a:ext cx="1257395" cy="369332"/>
          </a:xfrm>
          <a:prstGeom prst="rect">
            <a:avLst/>
          </a:prstGeom>
        </p:spPr>
        <p:txBody>
          <a:bodyPr wrap="none">
            <a:spAutoFit/>
          </a:bodyPr>
          <a:lstStyle/>
          <a:p>
            <a:pPr>
              <a:spcAft>
                <a:spcPts val="600"/>
              </a:spcAft>
            </a:pPr>
            <a:r>
              <a:rPr lang="en-US" dirty="0">
                <a:solidFill>
                  <a:srgbClr val="C00000"/>
                </a:solidFill>
              </a:rPr>
              <a:t>Axes Labels</a:t>
            </a:r>
          </a:p>
        </p:txBody>
      </p:sp>
      <p:pic>
        <p:nvPicPr>
          <p:cNvPr id="7" name="Picture 6"/>
          <p:cNvPicPr>
            <a:picLocks noChangeAspect="1"/>
          </p:cNvPicPr>
          <p:nvPr/>
        </p:nvPicPr>
        <p:blipFill rotWithShape="1">
          <a:blip r:embed="rId2"/>
          <a:srcRect l="50118" r="13437" b="11970"/>
          <a:stretch/>
        </p:blipFill>
        <p:spPr>
          <a:xfrm>
            <a:off x="277159" y="2129274"/>
            <a:ext cx="5924551" cy="4024722"/>
          </a:xfrm>
          <a:prstGeom prst="rect">
            <a:avLst/>
          </a:prstGeom>
        </p:spPr>
      </p:pic>
      <p:sp>
        <p:nvSpPr>
          <p:cNvPr id="16" name="Rectangle 15"/>
          <p:cNvSpPr/>
          <p:nvPr/>
        </p:nvSpPr>
        <p:spPr>
          <a:xfrm>
            <a:off x="234766" y="1205944"/>
            <a:ext cx="6009339" cy="923330"/>
          </a:xfrm>
          <a:prstGeom prst="rect">
            <a:avLst/>
          </a:prstGeom>
        </p:spPr>
        <p:txBody>
          <a:bodyPr wrap="square">
            <a:spAutoFit/>
          </a:bodyPr>
          <a:lstStyle/>
          <a:p>
            <a:pPr>
              <a:spcAft>
                <a:spcPts val="600"/>
              </a:spcAft>
            </a:pPr>
            <a:r>
              <a:rPr lang="en-US" dirty="0"/>
              <a:t>Under Quick Layout, you can find different built in graph layouts. Shadowboxes shows you where information can be placed. Layout 1 is usually a great option.</a:t>
            </a:r>
          </a:p>
        </p:txBody>
      </p:sp>
      <p:sp>
        <p:nvSpPr>
          <p:cNvPr id="17" name="Rectangle 16"/>
          <p:cNvSpPr/>
          <p:nvPr/>
        </p:nvSpPr>
        <p:spPr>
          <a:xfrm>
            <a:off x="6896100" y="805934"/>
            <a:ext cx="5086350" cy="1277273"/>
          </a:xfrm>
          <a:prstGeom prst="rect">
            <a:avLst/>
          </a:prstGeom>
        </p:spPr>
        <p:txBody>
          <a:bodyPr wrap="square">
            <a:spAutoFit/>
          </a:bodyPr>
          <a:lstStyle/>
          <a:p>
            <a:pPr>
              <a:spcAft>
                <a:spcPts val="600"/>
              </a:spcAft>
            </a:pPr>
            <a:r>
              <a:rPr lang="en-US" dirty="0"/>
              <a:t>Since there is only one set of data on the graph, you can delete the legend.</a:t>
            </a:r>
          </a:p>
          <a:p>
            <a:pPr>
              <a:spcAft>
                <a:spcPts val="600"/>
              </a:spcAft>
            </a:pPr>
            <a:r>
              <a:rPr lang="en-US" dirty="0"/>
              <a:t>Click into the Axis Title sections to type the actual axis titles. Remember to include Units!</a:t>
            </a:r>
          </a:p>
        </p:txBody>
      </p:sp>
      <p:pic>
        <p:nvPicPr>
          <p:cNvPr id="8" name="Picture 7"/>
          <p:cNvPicPr>
            <a:picLocks noChangeAspect="1"/>
          </p:cNvPicPr>
          <p:nvPr/>
        </p:nvPicPr>
        <p:blipFill>
          <a:blip r:embed="rId3"/>
          <a:stretch>
            <a:fillRect/>
          </a:stretch>
        </p:blipFill>
        <p:spPr>
          <a:xfrm>
            <a:off x="7246144" y="2083207"/>
            <a:ext cx="3929062" cy="2381554"/>
          </a:xfrm>
          <a:prstGeom prst="rect">
            <a:avLst/>
          </a:prstGeom>
        </p:spPr>
      </p:pic>
      <p:sp>
        <p:nvSpPr>
          <p:cNvPr id="20" name="Rectangle 19"/>
          <p:cNvSpPr/>
          <p:nvPr/>
        </p:nvSpPr>
        <p:spPr>
          <a:xfrm>
            <a:off x="6896100" y="4464761"/>
            <a:ext cx="4800600" cy="2185214"/>
          </a:xfrm>
          <a:prstGeom prst="rect">
            <a:avLst/>
          </a:prstGeom>
        </p:spPr>
        <p:txBody>
          <a:bodyPr wrap="square">
            <a:spAutoFit/>
          </a:bodyPr>
          <a:lstStyle/>
          <a:p>
            <a:pPr>
              <a:spcAft>
                <a:spcPts val="600"/>
              </a:spcAft>
            </a:pPr>
            <a:r>
              <a:rPr lang="en-US" dirty="0"/>
              <a:t>Right Click on the graph and play with formatting the Chart Area. (Format Chart Area)</a:t>
            </a:r>
          </a:p>
          <a:p>
            <a:r>
              <a:rPr lang="en-US" dirty="0"/>
              <a:t>Right click on the data point markers and play around with changing their appearance. </a:t>
            </a:r>
          </a:p>
          <a:p>
            <a:pPr>
              <a:spcAft>
                <a:spcPts val="600"/>
              </a:spcAft>
            </a:pPr>
            <a:r>
              <a:rPr lang="en-US" dirty="0"/>
              <a:t>(Format Data Series)</a:t>
            </a:r>
          </a:p>
          <a:p>
            <a:r>
              <a:rPr lang="en-US" dirty="0"/>
              <a:t>Right click an axis and adjust its settings. </a:t>
            </a:r>
          </a:p>
          <a:p>
            <a:r>
              <a:rPr lang="en-US" dirty="0"/>
              <a:t>(Format Axis)</a:t>
            </a:r>
          </a:p>
        </p:txBody>
      </p:sp>
    </p:spTree>
    <p:extLst>
      <p:ext uri="{BB962C8B-B14F-4D97-AF65-F5344CB8AC3E}">
        <p14:creationId xmlns:p14="http://schemas.microsoft.com/office/powerpoint/2010/main" val="329523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4659" y="43842"/>
            <a:ext cx="11857813" cy="685800"/>
          </a:xfrm>
          <a:prstGeom prst="rect">
            <a:avLst/>
          </a:prstGeom>
        </p:spPr>
        <p:txBody>
          <a:bodyPr/>
          <a:lstStyle/>
          <a:p>
            <a:pPr>
              <a:defRPr/>
            </a:pPr>
            <a:r>
              <a:rPr lang="en-US" sz="4400" kern="0" dirty="0">
                <a:latin typeface="Calibri" panose="020F0502020204030204" pitchFamily="34" charset="0"/>
                <a:ea typeface="+mj-ea"/>
                <a:cs typeface="+mj-cs"/>
              </a:rPr>
              <a:t>Tips for Excel</a:t>
            </a:r>
          </a:p>
        </p:txBody>
      </p:sp>
      <p:sp>
        <p:nvSpPr>
          <p:cNvPr id="3" name="Slide Number Placeholder 2"/>
          <p:cNvSpPr>
            <a:spLocks noGrp="1"/>
          </p:cNvSpPr>
          <p:nvPr>
            <p:ph type="sldNum" sz="quarter" idx="12"/>
          </p:nvPr>
        </p:nvSpPr>
        <p:spPr>
          <a:xfrm>
            <a:off x="8610600" y="6356350"/>
            <a:ext cx="3481872" cy="365125"/>
          </a:xfrm>
        </p:spPr>
        <p:txBody>
          <a:bodyPr/>
          <a:lstStyle/>
          <a:p>
            <a:fld id="{AF9F945A-7155-4828-81E1-722329993529}" type="slidenum">
              <a:rPr lang="en-US" smtClean="0"/>
              <a:t>15</a:t>
            </a:fld>
            <a:endParaRPr lang="en-US" dirty="0"/>
          </a:p>
        </p:txBody>
      </p:sp>
      <p:sp>
        <p:nvSpPr>
          <p:cNvPr id="6" name="Rectangle 5"/>
          <p:cNvSpPr/>
          <p:nvPr/>
        </p:nvSpPr>
        <p:spPr>
          <a:xfrm>
            <a:off x="342899" y="882226"/>
            <a:ext cx="5553076" cy="3431709"/>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t>Click around.</a:t>
            </a:r>
          </a:p>
          <a:p>
            <a:pPr marL="342900" indent="-342900">
              <a:spcAft>
                <a:spcPts val="600"/>
              </a:spcAft>
              <a:buFont typeface="Arial" panose="020B0604020202020204" pitchFamily="34" charset="0"/>
              <a:buChar char="•"/>
            </a:pPr>
            <a:r>
              <a:rPr lang="en-US" sz="2400" dirty="0"/>
              <a:t>Press buttons see what happens.</a:t>
            </a:r>
          </a:p>
          <a:p>
            <a:pPr marL="342900" indent="-342900">
              <a:spcAft>
                <a:spcPts val="600"/>
              </a:spcAft>
              <a:buFont typeface="Arial" panose="020B0604020202020204" pitchFamily="34" charset="0"/>
              <a:buChar char="•"/>
            </a:pPr>
            <a:r>
              <a:rPr lang="en-US" sz="2400" dirty="0"/>
              <a:t>Don’t be afraid to make mistakes.</a:t>
            </a:r>
          </a:p>
          <a:p>
            <a:pPr marL="342900" indent="-342900">
              <a:spcAft>
                <a:spcPts val="600"/>
              </a:spcAft>
              <a:buFont typeface="Arial" panose="020B0604020202020204" pitchFamily="34" charset="0"/>
              <a:buChar char="•"/>
            </a:pPr>
            <a:r>
              <a:rPr lang="en-US" sz="2400" dirty="0"/>
              <a:t>CTRL+Z undoes any mistakes.</a:t>
            </a:r>
          </a:p>
          <a:p>
            <a:pPr marL="342900" indent="-342900">
              <a:spcAft>
                <a:spcPts val="600"/>
              </a:spcAft>
              <a:buFont typeface="Arial" panose="020B0604020202020204" pitchFamily="34" charset="0"/>
              <a:buChar char="•"/>
            </a:pPr>
            <a:r>
              <a:rPr lang="en-US" sz="2400" dirty="0"/>
              <a:t>You will learn by doing. The more you do, the more you will learn.</a:t>
            </a:r>
          </a:p>
          <a:p>
            <a:pPr marL="342900" indent="-342900">
              <a:spcAft>
                <a:spcPts val="600"/>
              </a:spcAft>
              <a:buFont typeface="Arial" panose="020B0604020202020204" pitchFamily="34" charset="0"/>
              <a:buChar char="•"/>
            </a:pPr>
            <a:r>
              <a:rPr lang="en-US" sz="2400" dirty="0"/>
              <a:t>Google is a huge resource with tips and tutorials.</a:t>
            </a:r>
          </a:p>
        </p:txBody>
      </p:sp>
      <p:pic>
        <p:nvPicPr>
          <p:cNvPr id="5" name="Picture 4"/>
          <p:cNvPicPr>
            <a:picLocks noChangeAspect="1"/>
          </p:cNvPicPr>
          <p:nvPr/>
        </p:nvPicPr>
        <p:blipFill>
          <a:blip r:embed="rId2"/>
          <a:stretch>
            <a:fillRect/>
          </a:stretch>
        </p:blipFill>
        <p:spPr>
          <a:xfrm>
            <a:off x="6089705" y="1021594"/>
            <a:ext cx="5477522" cy="3292341"/>
          </a:xfrm>
          <a:prstGeom prst="rect">
            <a:avLst/>
          </a:prstGeom>
        </p:spPr>
      </p:pic>
    </p:spTree>
    <p:extLst>
      <p:ext uri="{BB962C8B-B14F-4D97-AF65-F5344CB8AC3E}">
        <p14:creationId xmlns:p14="http://schemas.microsoft.com/office/powerpoint/2010/main" val="225548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2314208" y="2683059"/>
            <a:ext cx="5040565" cy="13617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0" y="4164126"/>
            <a:ext cx="2198320" cy="13617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09622" y="1160741"/>
            <a:ext cx="2445149" cy="13976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0004362" y="5642064"/>
            <a:ext cx="2187639" cy="1215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314208" y="4164126"/>
            <a:ext cx="2462339" cy="13617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p:cNvPicPr>
            <a:picLocks noChangeAspect="1"/>
          </p:cNvPicPr>
          <p:nvPr/>
        </p:nvPicPr>
        <p:blipFill rotWithShape="1">
          <a:blip r:embed="rId2" cstate="hqprint">
            <a:extLst>
              <a:ext uri="{28A0092B-C50C-407E-A947-70E740481C1C}">
                <a14:useLocalDpi xmlns:a14="http://schemas.microsoft.com/office/drawing/2010/main" val="0"/>
              </a:ext>
            </a:extLst>
          </a:blip>
          <a:srcRect t="8644" b="16579"/>
          <a:stretch/>
        </p:blipFill>
        <p:spPr>
          <a:xfrm>
            <a:off x="2335767" y="5642064"/>
            <a:ext cx="2425048" cy="1208902"/>
          </a:xfrm>
          <a:prstGeom prst="rect">
            <a:avLst/>
          </a:prstGeom>
        </p:spPr>
      </p:pic>
      <p:sp>
        <p:nvSpPr>
          <p:cNvPr id="52" name="Rectangle 51"/>
          <p:cNvSpPr/>
          <p:nvPr/>
        </p:nvSpPr>
        <p:spPr>
          <a:xfrm>
            <a:off x="7470660" y="2683060"/>
            <a:ext cx="4721341" cy="28427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rotWithShape="1">
          <a:blip r:embed="rId3" cstate="hqprint">
            <a:extLst>
              <a:ext uri="{28A0092B-C50C-407E-A947-70E740481C1C}">
                <a14:useLocalDpi xmlns:a14="http://schemas.microsoft.com/office/drawing/2010/main" val="0"/>
              </a:ext>
            </a:extLst>
          </a:blip>
          <a:srcRect t="4731" r="53761" b="61381"/>
          <a:stretch/>
        </p:blipFill>
        <p:spPr>
          <a:xfrm>
            <a:off x="0" y="-14067"/>
            <a:ext cx="2208628" cy="1111347"/>
          </a:xfrm>
          <a:prstGeom prst="rect">
            <a:avLst/>
          </a:prstGeom>
        </p:spPr>
      </p:pic>
      <p:pic>
        <p:nvPicPr>
          <p:cNvPr id="65" name="Picture 64"/>
          <p:cNvPicPr>
            <a:picLocks noChangeAspect="1"/>
          </p:cNvPicPr>
          <p:nvPr/>
        </p:nvPicPr>
        <p:blipFill rotWithShape="1">
          <a:blip r:embed="rId4" cstate="hqprint">
            <a:extLst>
              <a:ext uri="{28A0092B-C50C-407E-A947-70E740481C1C}">
                <a14:useLocalDpi xmlns:a14="http://schemas.microsoft.com/office/drawing/2010/main" val="0"/>
              </a:ext>
            </a:extLst>
          </a:blip>
          <a:srcRect t="41275" r="53761" b="16340"/>
          <a:stretch/>
        </p:blipFill>
        <p:spPr>
          <a:xfrm>
            <a:off x="0" y="1181686"/>
            <a:ext cx="2208628" cy="1390018"/>
          </a:xfrm>
          <a:prstGeom prst="rect">
            <a:avLst/>
          </a:prstGeom>
        </p:spPr>
      </p:pic>
      <p:pic>
        <p:nvPicPr>
          <p:cNvPr id="66" name="Picture 65"/>
          <p:cNvPicPr>
            <a:picLocks noChangeAspect="1"/>
          </p:cNvPicPr>
          <p:nvPr/>
        </p:nvPicPr>
        <p:blipFill rotWithShape="1">
          <a:blip r:embed="rId4" cstate="hqprint">
            <a:extLst>
              <a:ext uri="{28A0092B-C50C-407E-A947-70E740481C1C}">
                <a14:useLocalDpi xmlns:a14="http://schemas.microsoft.com/office/drawing/2010/main" val="0"/>
              </a:ext>
            </a:extLst>
          </a:blip>
          <a:srcRect l="48595" t="41444" r="-430" b="16340"/>
          <a:stretch/>
        </p:blipFill>
        <p:spPr>
          <a:xfrm>
            <a:off x="2321168" y="1181685"/>
            <a:ext cx="2475915" cy="1384487"/>
          </a:xfrm>
          <a:prstGeom prst="rect">
            <a:avLst/>
          </a:prstGeom>
        </p:spPr>
      </p:pic>
      <p:pic>
        <p:nvPicPr>
          <p:cNvPr id="67" name="Picture 66"/>
          <p:cNvPicPr>
            <a:picLocks noChangeAspect="1"/>
          </p:cNvPicPr>
          <p:nvPr/>
        </p:nvPicPr>
        <p:blipFill rotWithShape="1">
          <a:blip r:embed="rId5" cstate="hqprint">
            <a:extLst>
              <a:ext uri="{28A0092B-C50C-407E-A947-70E740481C1C}">
                <a14:useLocalDpi xmlns:a14="http://schemas.microsoft.com/office/drawing/2010/main" val="0"/>
              </a:ext>
            </a:extLst>
          </a:blip>
          <a:srcRect l="48027" t="4731" b="61875"/>
          <a:stretch/>
        </p:blipFill>
        <p:spPr>
          <a:xfrm>
            <a:off x="2321169" y="2136"/>
            <a:ext cx="2482512" cy="1095144"/>
          </a:xfrm>
          <a:prstGeom prst="rect">
            <a:avLst/>
          </a:prstGeom>
        </p:spPr>
      </p:pic>
      <p:sp>
        <p:nvSpPr>
          <p:cNvPr id="40" name="Rectangle 39"/>
          <p:cNvSpPr/>
          <p:nvPr/>
        </p:nvSpPr>
        <p:spPr>
          <a:xfrm>
            <a:off x="4892434" y="-1"/>
            <a:ext cx="2462339" cy="1083045"/>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470660" y="0"/>
            <a:ext cx="2462339" cy="108304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048887" y="-1"/>
            <a:ext cx="2143114" cy="1083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470660" y="1196690"/>
            <a:ext cx="2462339" cy="13617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048887" y="1196689"/>
            <a:ext cx="2143114" cy="136172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0" y="2683059"/>
            <a:ext cx="2198321" cy="136172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0" y="5642066"/>
            <a:ext cx="2198321" cy="1215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892434" y="5642066"/>
            <a:ext cx="2462339" cy="121593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470660" y="5642067"/>
            <a:ext cx="2462339" cy="12159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45439" y="3268073"/>
            <a:ext cx="4414943" cy="1711016"/>
          </a:xfrm>
        </p:spPr>
        <p:txBody>
          <a:bodyPr>
            <a:noAutofit/>
          </a:bodyPr>
          <a:lstStyle/>
          <a:p>
            <a:r>
              <a:rPr lang="en-US" sz="5400" dirty="0">
                <a:solidFill>
                  <a:schemeClr val="bg1"/>
                </a:solidFill>
              </a:rPr>
              <a:t>Introduction to Excel</a:t>
            </a:r>
          </a:p>
        </p:txBody>
      </p:sp>
      <p:sp>
        <p:nvSpPr>
          <p:cNvPr id="3" name="Slide Number Placeholder 2"/>
          <p:cNvSpPr>
            <a:spLocks noGrp="1"/>
          </p:cNvSpPr>
          <p:nvPr>
            <p:ph type="sldNum" sz="quarter" idx="12"/>
          </p:nvPr>
        </p:nvSpPr>
        <p:spPr>
          <a:xfrm>
            <a:off x="9317182" y="6351729"/>
            <a:ext cx="2743200" cy="365125"/>
          </a:xfrm>
          <a:ln>
            <a:noFill/>
          </a:ln>
        </p:spPr>
        <p:txBody>
          <a:bodyPr/>
          <a:lstStyle/>
          <a:p>
            <a:fld id="{AF9F945A-7155-4828-81E1-722329993529}" type="slidenum">
              <a:rPr lang="en-US" smtClean="0"/>
              <a:t>2</a:t>
            </a:fld>
            <a:endParaRPr lang="en-US"/>
          </a:p>
        </p:txBody>
      </p:sp>
      <p:pic>
        <p:nvPicPr>
          <p:cNvPr id="9" name="Picture 8">
            <a:hlinkClick r:id="rId6"/>
          </p:cNvPr>
          <p:cNvPicPr>
            <a:picLocks noChangeAspect="1"/>
          </p:cNvPicPr>
          <p:nvPr/>
        </p:nvPicPr>
        <p:blipFill>
          <a:blip r:embed="rId7">
            <a:clrChange>
              <a:clrFrom>
                <a:srgbClr val="FFFFFF"/>
              </a:clrFrom>
              <a:clrTo>
                <a:srgbClr val="FFFFFF">
                  <a:alpha val="0"/>
                </a:srgbClr>
              </a:clrTo>
            </a:clrChange>
          </a:blip>
          <a:stretch>
            <a:fillRect/>
          </a:stretch>
        </p:blipFill>
        <p:spPr>
          <a:xfrm>
            <a:off x="10599938" y="96711"/>
            <a:ext cx="1041012" cy="947437"/>
          </a:xfrm>
          <a:prstGeom prst="rect">
            <a:avLst/>
          </a:prstGeom>
        </p:spPr>
      </p:pic>
      <p:pic>
        <p:nvPicPr>
          <p:cNvPr id="12" name="Picture 2" descr="NSF 4-Color Bitmap Log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6661" y="5761860"/>
            <a:ext cx="974544" cy="97454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p:cNvPicPr>
            <a:picLocks noChangeAspect="1"/>
          </p:cNvPicPr>
          <p:nvPr/>
        </p:nvPicPr>
        <p:blipFill rotWithShape="1">
          <a:blip r:embed="rId9" cstate="hqprint">
            <a:extLst>
              <a:ext uri="{28A0092B-C50C-407E-A947-70E740481C1C}">
                <a14:useLocalDpi xmlns:a14="http://schemas.microsoft.com/office/drawing/2010/main" val="0"/>
              </a:ext>
            </a:extLst>
          </a:blip>
          <a:srcRect l="26707" t="32820" b="5942"/>
          <a:stretch/>
        </p:blipFill>
        <p:spPr>
          <a:xfrm>
            <a:off x="7467309" y="1179776"/>
            <a:ext cx="2453249" cy="1366476"/>
          </a:xfrm>
          <a:prstGeom prst="rect">
            <a:avLst/>
          </a:prstGeom>
        </p:spPr>
      </p:pic>
      <p:sp>
        <p:nvSpPr>
          <p:cNvPr id="77" name="Rectangle 76"/>
          <p:cNvSpPr/>
          <p:nvPr/>
        </p:nvSpPr>
        <p:spPr>
          <a:xfrm>
            <a:off x="4892434" y="4164126"/>
            <a:ext cx="2462337" cy="136172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lose up of text on a black background&#10;&#10;Description automatically generated">
            <a:extLst>
              <a:ext uri="{FF2B5EF4-FFF2-40B4-BE49-F238E27FC236}">
                <a16:creationId xmlns:a16="http://schemas.microsoft.com/office/drawing/2014/main" id="{C961765B-8A4D-417C-AEF9-6938866F6B4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2525" y="2778759"/>
            <a:ext cx="4559817" cy="1182626"/>
          </a:xfrm>
          <a:prstGeom prst="rect">
            <a:avLst/>
          </a:prstGeom>
        </p:spPr>
      </p:pic>
      <p:pic>
        <p:nvPicPr>
          <p:cNvPr id="31" name="Picture 30">
            <a:extLst>
              <a:ext uri="{FF2B5EF4-FFF2-40B4-BE49-F238E27FC236}">
                <a16:creationId xmlns:a16="http://schemas.microsoft.com/office/drawing/2014/main" id="{2E13B8AE-D526-45CB-AC78-547E63C9CC5A}"/>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910" y="4475285"/>
            <a:ext cx="2108499" cy="854151"/>
          </a:xfrm>
          <a:prstGeom prst="rect">
            <a:avLst/>
          </a:prstGeom>
        </p:spPr>
      </p:pic>
    </p:spTree>
    <p:extLst>
      <p:ext uri="{BB962C8B-B14F-4D97-AF65-F5344CB8AC3E}">
        <p14:creationId xmlns:p14="http://schemas.microsoft.com/office/powerpoint/2010/main" val="180390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C04E-60DF-49FA-B3C1-C74862502CF7}"/>
              </a:ext>
            </a:extLst>
          </p:cNvPr>
          <p:cNvSpPr>
            <a:spLocks noGrp="1"/>
          </p:cNvSpPr>
          <p:nvPr>
            <p:ph type="title"/>
          </p:nvPr>
        </p:nvSpPr>
        <p:spPr>
          <a:xfrm>
            <a:off x="838200" y="365125"/>
            <a:ext cx="10515600" cy="803799"/>
          </a:xfrm>
        </p:spPr>
        <p:txBody>
          <a:bodyPr>
            <a:normAutofit/>
          </a:bodyPr>
          <a:lstStyle/>
          <a:p>
            <a:r>
              <a:rPr lang="en-US" sz="4800" b="1" dirty="0"/>
              <a:t>Introduction to Excel</a:t>
            </a:r>
          </a:p>
        </p:txBody>
      </p:sp>
      <p:sp>
        <p:nvSpPr>
          <p:cNvPr id="3" name="Content Placeholder 2">
            <a:extLst>
              <a:ext uri="{FF2B5EF4-FFF2-40B4-BE49-F238E27FC236}">
                <a16:creationId xmlns:a16="http://schemas.microsoft.com/office/drawing/2014/main" id="{56937DDA-E8D4-4EE7-8210-ADDA41C9F6E0}"/>
              </a:ext>
            </a:extLst>
          </p:cNvPr>
          <p:cNvSpPr>
            <a:spLocks noGrp="1"/>
          </p:cNvSpPr>
          <p:nvPr>
            <p:ph idx="1"/>
          </p:nvPr>
        </p:nvSpPr>
        <p:spPr>
          <a:xfrm>
            <a:off x="838200" y="1168924"/>
            <a:ext cx="10515600" cy="5008039"/>
          </a:xfrm>
        </p:spPr>
        <p:txBody>
          <a:bodyPr>
            <a:normAutofit fontScale="85000" lnSpcReduction="10000"/>
          </a:bodyPr>
          <a:lstStyle/>
          <a:p>
            <a:r>
              <a:rPr lang="en-US" sz="3200" dirty="0"/>
              <a:t>Identify key components and functions of an electronic spreadsheet.</a:t>
            </a:r>
          </a:p>
          <a:p>
            <a:r>
              <a:rPr lang="en-US" sz="3200" dirty="0"/>
              <a:t>Record and format data in a spreadsheet.</a:t>
            </a:r>
          </a:p>
          <a:p>
            <a:r>
              <a:rPr lang="en-US" sz="3200" dirty="0"/>
              <a:t>Sort data in a spreadsheet.</a:t>
            </a:r>
          </a:p>
          <a:p>
            <a:r>
              <a:rPr lang="en-US" sz="3200" dirty="0"/>
              <a:t>Use statistical functions in a spreadsheet: Min, Max, Average</a:t>
            </a:r>
          </a:p>
          <a:p>
            <a:r>
              <a:rPr lang="en-US" sz="3200" dirty="0"/>
              <a:t>Select mathematical functions in a spreadsheet.</a:t>
            </a:r>
          </a:p>
          <a:p>
            <a:r>
              <a:rPr lang="en-US" sz="3200" dirty="0"/>
              <a:t>Copy formulas in a spreadsheet to build a table.</a:t>
            </a:r>
          </a:p>
          <a:p>
            <a:r>
              <a:rPr lang="en-US" sz="3200" dirty="0"/>
              <a:t>Use relative referencing and absolute referencing in a spreadsheet.</a:t>
            </a:r>
          </a:p>
          <a:p>
            <a:r>
              <a:rPr lang="en-US" sz="3200" dirty="0"/>
              <a:t>Make a scatter plot from a table.</a:t>
            </a:r>
          </a:p>
          <a:p>
            <a:r>
              <a:rPr lang="en-US" sz="3200" dirty="0"/>
              <a:t>Place a chart title and axes labels on a plot.</a:t>
            </a:r>
          </a:p>
          <a:p>
            <a:r>
              <a:rPr lang="en-US" sz="3200" dirty="0"/>
              <a:t>Format chart area, data series and axes.</a:t>
            </a:r>
          </a:p>
        </p:txBody>
      </p:sp>
      <p:sp>
        <p:nvSpPr>
          <p:cNvPr id="4" name="Slide Number Placeholder 3">
            <a:extLst>
              <a:ext uri="{FF2B5EF4-FFF2-40B4-BE49-F238E27FC236}">
                <a16:creationId xmlns:a16="http://schemas.microsoft.com/office/drawing/2014/main" id="{B5D7C63A-E8D8-43A9-8E32-56B0FE7BBD21}"/>
              </a:ext>
            </a:extLst>
          </p:cNvPr>
          <p:cNvSpPr>
            <a:spLocks noGrp="1"/>
          </p:cNvSpPr>
          <p:nvPr>
            <p:ph type="sldNum" sz="quarter" idx="12"/>
          </p:nvPr>
        </p:nvSpPr>
        <p:spPr/>
        <p:txBody>
          <a:bodyPr/>
          <a:lstStyle/>
          <a:p>
            <a:fld id="{9CEB20FD-57B4-4116-B954-02381E95969F}" type="slidenum">
              <a:rPr lang="en-US" smtClean="0"/>
              <a:pPr/>
              <a:t>3</a:t>
            </a:fld>
            <a:endParaRPr lang="en-US" dirty="0"/>
          </a:p>
        </p:txBody>
      </p:sp>
    </p:spTree>
    <p:extLst>
      <p:ext uri="{BB962C8B-B14F-4D97-AF65-F5344CB8AC3E}">
        <p14:creationId xmlns:p14="http://schemas.microsoft.com/office/powerpoint/2010/main" val="2127501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81272" y="100782"/>
            <a:ext cx="8547092" cy="685800"/>
          </a:xfrm>
          <a:prstGeom prst="rect">
            <a:avLst/>
          </a:prstGeom>
        </p:spPr>
        <p:txBody>
          <a:bodyPr/>
          <a:lstStyle/>
          <a:p>
            <a:pPr>
              <a:defRPr/>
            </a:pPr>
            <a:r>
              <a:rPr lang="en-US" sz="4400" kern="0" dirty="0">
                <a:latin typeface="Calibri" panose="020F0502020204030204" pitchFamily="34" charset="0"/>
                <a:ea typeface="+mj-ea"/>
                <a:cs typeface="+mj-cs"/>
              </a:rPr>
              <a:t>Electronic Spreadsheet Program</a:t>
            </a:r>
          </a:p>
        </p:txBody>
      </p:sp>
      <p:sp>
        <p:nvSpPr>
          <p:cNvPr id="3" name="Slide Number Placeholder 2"/>
          <p:cNvSpPr>
            <a:spLocks noGrp="1"/>
          </p:cNvSpPr>
          <p:nvPr>
            <p:ph type="sldNum" sz="quarter" idx="12"/>
          </p:nvPr>
        </p:nvSpPr>
        <p:spPr>
          <a:xfrm>
            <a:off x="8610599" y="6356350"/>
            <a:ext cx="3286897" cy="365125"/>
          </a:xfrm>
        </p:spPr>
        <p:txBody>
          <a:bodyPr/>
          <a:lstStyle/>
          <a:p>
            <a:fld id="{AF9F945A-7155-4828-81E1-722329993529}" type="slidenum">
              <a:rPr lang="en-US" smtClean="0"/>
              <a:t>4</a:t>
            </a:fld>
            <a:endParaRPr lang="en-US" dirty="0"/>
          </a:p>
        </p:txBody>
      </p:sp>
      <p:sp>
        <p:nvSpPr>
          <p:cNvPr id="14" name="Rectangle 13"/>
          <p:cNvSpPr/>
          <p:nvPr/>
        </p:nvSpPr>
        <p:spPr>
          <a:xfrm>
            <a:off x="181272" y="974251"/>
            <a:ext cx="4773114" cy="4939814"/>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dirty="0"/>
              <a:t>Excel is used to record, organize, display, and manipulate data.</a:t>
            </a:r>
          </a:p>
          <a:p>
            <a:pPr marL="285750" indent="-285750">
              <a:spcAft>
                <a:spcPts val="600"/>
              </a:spcAft>
              <a:buFont typeface="Arial" panose="020B0604020202020204" pitchFamily="34" charset="0"/>
              <a:buChar char="•"/>
            </a:pPr>
            <a:r>
              <a:rPr lang="en-US" sz="2000" dirty="0"/>
              <a:t>An excel file is called a </a:t>
            </a:r>
            <a:r>
              <a:rPr lang="en-US" sz="2000" b="1" dirty="0">
                <a:solidFill>
                  <a:srgbClr val="69B3E7"/>
                </a:solidFill>
              </a:rPr>
              <a:t>Workbook.</a:t>
            </a:r>
          </a:p>
          <a:p>
            <a:pPr marL="285750" indent="-285750">
              <a:buFont typeface="Arial" panose="020B0604020202020204" pitchFamily="34" charset="0"/>
              <a:buChar char="•"/>
            </a:pPr>
            <a:r>
              <a:rPr lang="en-US" sz="2000" dirty="0"/>
              <a:t>Workbooks contain </a:t>
            </a:r>
            <a:r>
              <a:rPr lang="en-US" sz="2000" b="1" dirty="0">
                <a:solidFill>
                  <a:srgbClr val="69B3E7"/>
                </a:solidFill>
              </a:rPr>
              <a:t>spreadsheets.</a:t>
            </a:r>
          </a:p>
          <a:p>
            <a:pPr marL="742950" lvl="1" indent="-285750">
              <a:buFont typeface="Arial" panose="020B0604020202020204" pitchFamily="34" charset="0"/>
              <a:buChar char="•"/>
            </a:pPr>
            <a:r>
              <a:rPr lang="en-US" sz="2000" dirty="0"/>
              <a:t>Tabs for spreadsheets are found at the bottom left of the Excel window.</a:t>
            </a:r>
          </a:p>
          <a:p>
            <a:pPr marL="285750" indent="-285750">
              <a:buFont typeface="Arial" panose="020B0604020202020204" pitchFamily="34" charset="0"/>
              <a:buChar char="•"/>
            </a:pPr>
            <a:r>
              <a:rPr lang="en-US" sz="2000" dirty="0"/>
              <a:t>Each Spreadsheet consists of a matrix of cells (individual squares within the spreadsheet).</a:t>
            </a:r>
          </a:p>
          <a:p>
            <a:pPr marL="742950" lvl="1" indent="-285750">
              <a:buFont typeface="Arial" panose="020B0604020202020204" pitchFamily="34" charset="0"/>
              <a:buChar char="•"/>
            </a:pPr>
            <a:r>
              <a:rPr lang="en-US" sz="2000" dirty="0"/>
              <a:t>Cells are identified by </a:t>
            </a:r>
            <a:r>
              <a:rPr lang="en-US" sz="2000" b="1" dirty="0">
                <a:solidFill>
                  <a:srgbClr val="69B3E7"/>
                </a:solidFill>
              </a:rPr>
              <a:t>row number </a:t>
            </a:r>
            <a:r>
              <a:rPr lang="en-US" sz="2000" dirty="0"/>
              <a:t>and </a:t>
            </a:r>
            <a:r>
              <a:rPr lang="en-US" sz="2000" b="1" dirty="0">
                <a:solidFill>
                  <a:srgbClr val="69B3E7"/>
                </a:solidFill>
              </a:rPr>
              <a:t>column letter.</a:t>
            </a:r>
          </a:p>
          <a:p>
            <a:pPr marL="742950" lvl="1" indent="-285750">
              <a:spcAft>
                <a:spcPts val="600"/>
              </a:spcAft>
              <a:buFont typeface="Arial" panose="020B0604020202020204" pitchFamily="34" charset="0"/>
              <a:buChar char="•"/>
            </a:pPr>
            <a:r>
              <a:rPr lang="en-US" sz="2000" dirty="0"/>
              <a:t>Data are input into the cells.</a:t>
            </a:r>
          </a:p>
          <a:p>
            <a:pPr marL="285750" indent="-285750">
              <a:spcAft>
                <a:spcPts val="600"/>
              </a:spcAft>
              <a:buFont typeface="Arial" panose="020B0604020202020204" pitchFamily="34" charset="0"/>
              <a:buChar char="•"/>
            </a:pPr>
            <a:r>
              <a:rPr lang="en-US" sz="2000" dirty="0"/>
              <a:t>Formatting and other features are found in the tabs at the top of the tabs at he Excel window.</a:t>
            </a:r>
          </a:p>
        </p:txBody>
      </p:sp>
      <p:pic>
        <p:nvPicPr>
          <p:cNvPr id="15" name="Picture 14"/>
          <p:cNvPicPr>
            <a:picLocks noChangeAspect="1"/>
          </p:cNvPicPr>
          <p:nvPr/>
        </p:nvPicPr>
        <p:blipFill>
          <a:blip r:embed="rId2"/>
          <a:stretch>
            <a:fillRect/>
          </a:stretch>
        </p:blipFill>
        <p:spPr>
          <a:xfrm>
            <a:off x="5342115" y="1124232"/>
            <a:ext cx="6555382" cy="4619863"/>
          </a:xfrm>
          <a:prstGeom prst="rect">
            <a:avLst/>
          </a:prstGeom>
        </p:spPr>
      </p:pic>
      <p:sp>
        <p:nvSpPr>
          <p:cNvPr id="4" name="Rectangle 3"/>
          <p:cNvSpPr/>
          <p:nvPr/>
        </p:nvSpPr>
        <p:spPr>
          <a:xfrm>
            <a:off x="2414415" y="6392065"/>
            <a:ext cx="8247899" cy="276999"/>
          </a:xfrm>
          <a:prstGeom prst="rect">
            <a:avLst/>
          </a:prstGeom>
        </p:spPr>
        <p:txBody>
          <a:bodyPr wrap="none">
            <a:spAutoFit/>
          </a:bodyPr>
          <a:lstStyle/>
          <a:p>
            <a:r>
              <a:rPr lang="en-US" sz="1200" i="1" dirty="0">
                <a:solidFill>
                  <a:srgbClr val="003087"/>
                </a:solidFill>
              </a:rPr>
              <a:t>NOTE: This presentation uses Microsoft Excel 2016, images and instructions may vary depending on the version of Excel being used.</a:t>
            </a:r>
          </a:p>
        </p:txBody>
      </p:sp>
    </p:spTree>
    <p:extLst>
      <p:ext uri="{BB962C8B-B14F-4D97-AF65-F5344CB8AC3E}">
        <p14:creationId xmlns:p14="http://schemas.microsoft.com/office/powerpoint/2010/main" val="124190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4660" y="43842"/>
            <a:ext cx="8229600" cy="685800"/>
          </a:xfrm>
          <a:prstGeom prst="rect">
            <a:avLst/>
          </a:prstGeom>
        </p:spPr>
        <p:txBody>
          <a:bodyPr/>
          <a:lstStyle/>
          <a:p>
            <a:pPr>
              <a:defRPr/>
            </a:pPr>
            <a:r>
              <a:rPr lang="en-US" sz="4400" kern="0" dirty="0">
                <a:latin typeface="Calibri" panose="020F0502020204030204" pitchFamily="34" charset="0"/>
                <a:ea typeface="+mj-ea"/>
                <a:cs typeface="+mj-cs"/>
              </a:rPr>
              <a:t>Measure a 470</a:t>
            </a:r>
            <a:r>
              <a:rPr lang="el-GR" sz="4400" kern="0" dirty="0">
                <a:latin typeface="Calibri" panose="020F0502020204030204" pitchFamily="34" charset="0"/>
                <a:ea typeface="+mj-ea"/>
                <a:cs typeface="+mj-cs"/>
              </a:rPr>
              <a:t>Ω</a:t>
            </a:r>
            <a:r>
              <a:rPr lang="en-US" sz="4400" kern="0" dirty="0">
                <a:latin typeface="Calibri" panose="020F0502020204030204" pitchFamily="34" charset="0"/>
                <a:ea typeface="+mj-ea"/>
                <a:cs typeface="+mj-cs"/>
              </a:rPr>
              <a:t> Resistor</a:t>
            </a:r>
          </a:p>
        </p:txBody>
      </p:sp>
      <p:sp>
        <p:nvSpPr>
          <p:cNvPr id="3" name="Slide Number Placeholder 2"/>
          <p:cNvSpPr>
            <a:spLocks noGrp="1"/>
          </p:cNvSpPr>
          <p:nvPr>
            <p:ph type="sldNum" sz="quarter" idx="12"/>
          </p:nvPr>
        </p:nvSpPr>
        <p:spPr>
          <a:xfrm>
            <a:off x="8610600" y="6356350"/>
            <a:ext cx="3350342" cy="365125"/>
          </a:xfrm>
        </p:spPr>
        <p:txBody>
          <a:bodyPr/>
          <a:lstStyle/>
          <a:p>
            <a:fld id="{AF9F945A-7155-4828-81E1-722329993529}" type="slidenum">
              <a:rPr lang="en-US" smtClean="0"/>
              <a:t>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7172127"/>
              </p:ext>
            </p:extLst>
          </p:nvPr>
        </p:nvGraphicFramePr>
        <p:xfrm>
          <a:off x="9711891" y="3231760"/>
          <a:ext cx="2060915" cy="3124590"/>
        </p:xfrm>
        <a:graphic>
          <a:graphicData uri="http://schemas.openxmlformats.org/drawingml/2006/table">
            <a:tbl>
              <a:tblPr firstRow="1" bandRow="1">
                <a:tableStyleId>{F5AB1C69-6EDB-4FF4-983F-18BD219EF322}</a:tableStyleId>
              </a:tblPr>
              <a:tblGrid>
                <a:gridCol w="974834">
                  <a:extLst>
                    <a:ext uri="{9D8B030D-6E8A-4147-A177-3AD203B41FA5}">
                      <a16:colId xmlns:a16="http://schemas.microsoft.com/office/drawing/2014/main" val="20000"/>
                    </a:ext>
                  </a:extLst>
                </a:gridCol>
                <a:gridCol w="1086081">
                  <a:extLst>
                    <a:ext uri="{9D8B030D-6E8A-4147-A177-3AD203B41FA5}">
                      <a16:colId xmlns:a16="http://schemas.microsoft.com/office/drawing/2014/main" val="20001"/>
                    </a:ext>
                  </a:extLst>
                </a:gridCol>
              </a:tblGrid>
              <a:tr h="302230">
                <a:tc>
                  <a:txBody>
                    <a:bodyPr/>
                    <a:lstStyle/>
                    <a:p>
                      <a:pPr algn="ctr"/>
                      <a:r>
                        <a:rPr lang="en-US" sz="1200" dirty="0">
                          <a:solidFill>
                            <a:schemeClr val="tx1"/>
                          </a:solidFill>
                        </a:rPr>
                        <a:t>color</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digit</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2236">
                <a:tc>
                  <a:txBody>
                    <a:bodyPr/>
                    <a:lstStyle/>
                    <a:p>
                      <a:pPr algn="ctr"/>
                      <a:r>
                        <a:rPr lang="en-US" sz="1200" dirty="0">
                          <a:solidFill>
                            <a:schemeClr val="bg1"/>
                          </a:solidFill>
                        </a:rPr>
                        <a:t>black</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dirty="0">
                          <a:solidFill>
                            <a:schemeClr val="bg1"/>
                          </a:solidFill>
                        </a:rPr>
                        <a:t>0</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282236">
                <a:tc>
                  <a:txBody>
                    <a:bodyPr/>
                    <a:lstStyle/>
                    <a:p>
                      <a:pPr algn="ctr"/>
                      <a:r>
                        <a:rPr lang="en-US" sz="1200" dirty="0">
                          <a:solidFill>
                            <a:schemeClr val="bg1"/>
                          </a:solidFill>
                        </a:rPr>
                        <a:t>brown</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6633"/>
                    </a:solidFill>
                  </a:tcPr>
                </a:tc>
                <a:tc>
                  <a:txBody>
                    <a:bodyPr/>
                    <a:lstStyle/>
                    <a:p>
                      <a:pPr algn="ctr"/>
                      <a:r>
                        <a:rPr lang="en-US" sz="1200" dirty="0">
                          <a:solidFill>
                            <a:schemeClr val="bg1"/>
                          </a:solidFill>
                        </a:rPr>
                        <a:t>1</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6633"/>
                    </a:solidFill>
                  </a:tcPr>
                </a:tc>
                <a:extLst>
                  <a:ext uri="{0D108BD9-81ED-4DB2-BD59-A6C34878D82A}">
                    <a16:rowId xmlns:a16="http://schemas.microsoft.com/office/drawing/2014/main" val="10002"/>
                  </a:ext>
                </a:extLst>
              </a:tr>
              <a:tr h="282236">
                <a:tc>
                  <a:txBody>
                    <a:bodyPr/>
                    <a:lstStyle/>
                    <a:p>
                      <a:pPr algn="ctr"/>
                      <a:r>
                        <a:rPr lang="en-US" sz="1200" dirty="0">
                          <a:solidFill>
                            <a:schemeClr val="bg1"/>
                          </a:solidFill>
                        </a:rPr>
                        <a:t>red</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200" dirty="0">
                          <a:solidFill>
                            <a:schemeClr val="bg1"/>
                          </a:solidFill>
                        </a:rPr>
                        <a:t>2</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3"/>
                  </a:ext>
                </a:extLst>
              </a:tr>
              <a:tr h="282236">
                <a:tc>
                  <a:txBody>
                    <a:bodyPr/>
                    <a:lstStyle/>
                    <a:p>
                      <a:pPr algn="ctr"/>
                      <a:r>
                        <a:rPr lang="en-US" sz="1200" dirty="0">
                          <a:solidFill>
                            <a:schemeClr val="tx1"/>
                          </a:solidFill>
                        </a:rPr>
                        <a:t>orange</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200" dirty="0">
                          <a:solidFill>
                            <a:schemeClr val="tx1"/>
                          </a:solidFill>
                        </a:rPr>
                        <a:t>3</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4"/>
                  </a:ext>
                </a:extLst>
              </a:tr>
              <a:tr h="282236">
                <a:tc>
                  <a:txBody>
                    <a:bodyPr/>
                    <a:lstStyle/>
                    <a:p>
                      <a:pPr algn="ctr"/>
                      <a:r>
                        <a:rPr lang="en-US" sz="1200" dirty="0"/>
                        <a:t>yellow</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200" dirty="0"/>
                        <a:t>4</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5"/>
                  </a:ext>
                </a:extLst>
              </a:tr>
              <a:tr h="282236">
                <a:tc>
                  <a:txBody>
                    <a:bodyPr/>
                    <a:lstStyle/>
                    <a:p>
                      <a:pPr algn="ctr"/>
                      <a:r>
                        <a:rPr lang="en-US" sz="1200" dirty="0"/>
                        <a:t>green</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200" dirty="0"/>
                        <a:t>5</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6"/>
                  </a:ext>
                </a:extLst>
              </a:tr>
              <a:tr h="282236">
                <a:tc>
                  <a:txBody>
                    <a:bodyPr/>
                    <a:lstStyle/>
                    <a:p>
                      <a:pPr algn="ctr"/>
                      <a:r>
                        <a:rPr lang="en-US" sz="1200" dirty="0">
                          <a:solidFill>
                            <a:schemeClr val="bg1"/>
                          </a:solidFill>
                        </a:rPr>
                        <a:t>blue</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200" dirty="0">
                          <a:solidFill>
                            <a:schemeClr val="bg1"/>
                          </a:solidFill>
                        </a:rPr>
                        <a:t>6</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7"/>
                  </a:ext>
                </a:extLst>
              </a:tr>
              <a:tr h="282236">
                <a:tc>
                  <a:txBody>
                    <a:bodyPr/>
                    <a:lstStyle/>
                    <a:p>
                      <a:pPr algn="ctr"/>
                      <a:r>
                        <a:rPr lang="en-US" sz="1200" dirty="0">
                          <a:solidFill>
                            <a:schemeClr val="bg1"/>
                          </a:solidFill>
                        </a:rPr>
                        <a:t>violet</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US" sz="1200" dirty="0">
                          <a:solidFill>
                            <a:schemeClr val="bg1"/>
                          </a:solidFill>
                        </a:rPr>
                        <a:t>7</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0008"/>
                  </a:ext>
                </a:extLst>
              </a:tr>
              <a:tr h="282236">
                <a:tc>
                  <a:txBody>
                    <a:bodyPr/>
                    <a:lstStyle/>
                    <a:p>
                      <a:pPr algn="ctr"/>
                      <a:r>
                        <a:rPr lang="en-US" sz="1200" dirty="0"/>
                        <a:t>gray</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200" dirty="0"/>
                        <a:t>8</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9"/>
                  </a:ext>
                </a:extLst>
              </a:tr>
              <a:tr h="282236">
                <a:tc>
                  <a:txBody>
                    <a:bodyPr/>
                    <a:lstStyle/>
                    <a:p>
                      <a:pPr algn="ctr"/>
                      <a:r>
                        <a:rPr lang="en-US" sz="1200" dirty="0"/>
                        <a:t>white</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9</a:t>
                      </a:r>
                    </a:p>
                  </a:txBody>
                  <a:tcPr marL="59502" marR="59502" marT="29757" marB="297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6" name="Rectangle 5"/>
          <p:cNvSpPr/>
          <p:nvPr/>
        </p:nvSpPr>
        <p:spPr>
          <a:xfrm>
            <a:off x="2410690" y="832935"/>
            <a:ext cx="7301201" cy="5878532"/>
          </a:xfrm>
          <a:prstGeom prst="rect">
            <a:avLst/>
          </a:prstGeom>
        </p:spPr>
        <p:txBody>
          <a:bodyPr wrap="square">
            <a:spAutoFit/>
          </a:bodyPr>
          <a:lstStyle/>
          <a:p>
            <a:pPr marL="285750" indent="-285750">
              <a:spcAft>
                <a:spcPts val="600"/>
              </a:spcAft>
              <a:buFont typeface="Arial" panose="020B0604020202020204" pitchFamily="34" charset="0"/>
              <a:buChar char="•"/>
            </a:pPr>
            <a:r>
              <a:rPr lang="en-US" sz="2400" dirty="0"/>
              <a:t>Record your measured value in a spreadsheet.</a:t>
            </a:r>
          </a:p>
          <a:p>
            <a:pPr marL="285750" indent="-285750">
              <a:spcAft>
                <a:spcPts val="600"/>
              </a:spcAft>
              <a:buFont typeface="Arial" panose="020B0604020202020204" pitchFamily="34" charset="0"/>
              <a:buChar char="•"/>
            </a:pPr>
            <a:r>
              <a:rPr lang="en-US" sz="2400" dirty="0"/>
              <a:t>Input the other measured values from your classmates into your spreadsheet.</a:t>
            </a:r>
          </a:p>
          <a:p>
            <a:pPr marL="285750" indent="-285750">
              <a:spcAft>
                <a:spcPts val="600"/>
              </a:spcAft>
              <a:buFont typeface="Arial" panose="020B0604020202020204" pitchFamily="34" charset="0"/>
              <a:buChar char="•"/>
            </a:pPr>
            <a:r>
              <a:rPr lang="en-US" sz="2400" dirty="0"/>
              <a:t>Be sure to use headings and units</a:t>
            </a:r>
          </a:p>
          <a:p>
            <a:pPr marL="742950" lvl="1" indent="-285750">
              <a:spcAft>
                <a:spcPts val="600"/>
              </a:spcAft>
              <a:buFont typeface="Arial" panose="020B0604020202020204" pitchFamily="34" charset="0"/>
              <a:buChar char="•"/>
            </a:pPr>
            <a:r>
              <a:rPr lang="en-US" sz="2400" dirty="0"/>
              <a:t>Presenting data in an organized manner is essential when using Excel</a:t>
            </a:r>
          </a:p>
          <a:p>
            <a:pPr marL="742950" lvl="1" indent="-285750">
              <a:spcAft>
                <a:spcPts val="600"/>
              </a:spcAft>
              <a:buFont typeface="Arial" panose="020B0604020202020204" pitchFamily="34" charset="0"/>
              <a:buChar char="•"/>
            </a:pPr>
            <a:r>
              <a:rPr lang="en-US" sz="2400" dirty="0"/>
              <a:t>Tip: You can put the symbol </a:t>
            </a:r>
            <a:r>
              <a:rPr lang="el-GR" sz="2400" dirty="0">
                <a:latin typeface="Calibri" panose="020F0502020204030204" pitchFamily="34" charset="0"/>
              </a:rPr>
              <a:t>Ω</a:t>
            </a:r>
            <a:r>
              <a:rPr lang="en-US" sz="2400" dirty="0">
                <a:latin typeface="Calibri" panose="020F0502020204030204" pitchFamily="34" charset="0"/>
              </a:rPr>
              <a:t> instead of writing Ohms by going to the insert tab, clicking symbol, and finding the </a:t>
            </a:r>
            <a:r>
              <a:rPr lang="el-GR" sz="2400" dirty="0">
                <a:latin typeface="Calibri" panose="020F0502020204030204" pitchFamily="34" charset="0"/>
              </a:rPr>
              <a:t>Ω</a:t>
            </a:r>
            <a:r>
              <a:rPr lang="en-US" sz="2400" dirty="0">
                <a:latin typeface="Calibri" panose="020F0502020204030204" pitchFamily="34" charset="0"/>
              </a:rPr>
              <a:t> option.</a:t>
            </a:r>
          </a:p>
          <a:p>
            <a:pPr marL="285750" indent="-285750">
              <a:spcAft>
                <a:spcPts val="600"/>
              </a:spcAft>
              <a:buFont typeface="Arial" panose="020B0604020202020204" pitchFamily="34" charset="0"/>
              <a:buChar char="•"/>
            </a:pPr>
            <a:r>
              <a:rPr lang="en-US" sz="2400" dirty="0">
                <a:latin typeface="Calibri" panose="020F0502020204030204" pitchFamily="34" charset="0"/>
              </a:rPr>
              <a:t>Spend some time making the data look nice. Some suggestions:</a:t>
            </a:r>
          </a:p>
          <a:p>
            <a:pPr marL="742950" lvl="1" indent="-285750">
              <a:spcAft>
                <a:spcPts val="600"/>
              </a:spcAft>
              <a:buFont typeface="Arial" panose="020B0604020202020204" pitchFamily="34" charset="0"/>
              <a:buChar char="•"/>
            </a:pPr>
            <a:r>
              <a:rPr lang="en-US" sz="2400" dirty="0">
                <a:latin typeface="Calibri" panose="020F0502020204030204" pitchFamily="34" charset="0"/>
              </a:rPr>
              <a:t>Click on text justification</a:t>
            </a:r>
          </a:p>
          <a:p>
            <a:pPr marL="742950" lvl="1" indent="-285750">
              <a:spcAft>
                <a:spcPts val="600"/>
              </a:spcAft>
              <a:buFont typeface="Arial" panose="020B0604020202020204" pitchFamily="34" charset="0"/>
              <a:buChar char="•"/>
            </a:pPr>
            <a:r>
              <a:rPr lang="en-US" sz="2400" dirty="0">
                <a:latin typeface="Calibri" panose="020F0502020204030204" pitchFamily="34" charset="0"/>
              </a:rPr>
              <a:t>Strategically bold headings</a:t>
            </a:r>
          </a:p>
          <a:p>
            <a:pPr marL="742950" lvl="1" indent="-285750">
              <a:spcAft>
                <a:spcPts val="600"/>
              </a:spcAft>
              <a:buFont typeface="Arial" panose="020B0604020202020204" pitchFamily="34" charset="0"/>
              <a:buChar char="•"/>
            </a:pPr>
            <a:r>
              <a:rPr lang="en-US" sz="2400" dirty="0">
                <a:latin typeface="Calibri" panose="020F0502020204030204" pitchFamily="34" charset="0"/>
              </a:rPr>
              <a:t>Put boarders</a:t>
            </a:r>
            <a:endParaRPr lang="en-US" sz="2400" dirty="0"/>
          </a:p>
        </p:txBody>
      </p:sp>
      <p:pic>
        <p:nvPicPr>
          <p:cNvPr id="4" name="Picture 3"/>
          <p:cNvPicPr>
            <a:picLocks noChangeAspect="1"/>
          </p:cNvPicPr>
          <p:nvPr/>
        </p:nvPicPr>
        <p:blipFill>
          <a:blip r:embed="rId2"/>
          <a:stretch>
            <a:fillRect/>
          </a:stretch>
        </p:blipFill>
        <p:spPr>
          <a:xfrm>
            <a:off x="374073" y="849502"/>
            <a:ext cx="1671032" cy="5000191"/>
          </a:xfrm>
          <a:prstGeom prst="rect">
            <a:avLst/>
          </a:prstGeom>
        </p:spPr>
      </p:pic>
    </p:spTree>
    <p:extLst>
      <p:ext uri="{BB962C8B-B14F-4D97-AF65-F5344CB8AC3E}">
        <p14:creationId xmlns:p14="http://schemas.microsoft.com/office/powerpoint/2010/main" val="310816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4660" y="43842"/>
            <a:ext cx="8229600" cy="685800"/>
          </a:xfrm>
          <a:prstGeom prst="rect">
            <a:avLst/>
          </a:prstGeom>
        </p:spPr>
        <p:txBody>
          <a:bodyPr/>
          <a:lstStyle/>
          <a:p>
            <a:pPr>
              <a:defRPr/>
            </a:pPr>
            <a:r>
              <a:rPr lang="en-US" sz="4400" kern="0" dirty="0">
                <a:latin typeface="Calibri" panose="020F0502020204030204" pitchFamily="34" charset="0"/>
                <a:ea typeface="+mj-ea"/>
                <a:cs typeface="+mj-cs"/>
              </a:rPr>
              <a:t>Sort the Data in Ascending Order</a:t>
            </a:r>
          </a:p>
        </p:txBody>
      </p:sp>
      <p:sp>
        <p:nvSpPr>
          <p:cNvPr id="3" name="Slide Number Placeholder 2"/>
          <p:cNvSpPr>
            <a:spLocks noGrp="1"/>
          </p:cNvSpPr>
          <p:nvPr>
            <p:ph type="sldNum" sz="quarter" idx="12"/>
          </p:nvPr>
        </p:nvSpPr>
        <p:spPr>
          <a:xfrm>
            <a:off x="8610600" y="6356350"/>
            <a:ext cx="3424084" cy="365125"/>
          </a:xfrm>
        </p:spPr>
        <p:txBody>
          <a:bodyPr/>
          <a:lstStyle/>
          <a:p>
            <a:fld id="{AF9F945A-7155-4828-81E1-722329993529}" type="slidenum">
              <a:rPr lang="en-US" smtClean="0"/>
              <a:t>6</a:t>
            </a:fld>
            <a:endParaRPr lang="en-US"/>
          </a:p>
        </p:txBody>
      </p:sp>
      <p:sp>
        <p:nvSpPr>
          <p:cNvPr id="6" name="Rectangle 5"/>
          <p:cNvSpPr/>
          <p:nvPr/>
        </p:nvSpPr>
        <p:spPr>
          <a:xfrm>
            <a:off x="438915" y="1026841"/>
            <a:ext cx="3911704" cy="5047536"/>
          </a:xfrm>
          <a:prstGeom prst="rect">
            <a:avLst/>
          </a:prstGeom>
        </p:spPr>
        <p:txBody>
          <a:bodyPr wrap="square">
            <a:spAutoFit/>
          </a:bodyPr>
          <a:lstStyle/>
          <a:p>
            <a:pPr>
              <a:spcAft>
                <a:spcPts val="1200"/>
              </a:spcAft>
            </a:pPr>
            <a:r>
              <a:rPr lang="en-US" sz="2400" dirty="0"/>
              <a:t>Highlight the data by left clicking the first cell holding the mouse button and dragging it to the last cell.</a:t>
            </a:r>
          </a:p>
          <a:p>
            <a:pPr>
              <a:spcAft>
                <a:spcPts val="1200"/>
              </a:spcAft>
            </a:pPr>
            <a:r>
              <a:rPr lang="en-US" sz="2400" dirty="0"/>
              <a:t>Right click within the highlighted section.</a:t>
            </a:r>
          </a:p>
          <a:p>
            <a:pPr>
              <a:spcAft>
                <a:spcPts val="1200"/>
              </a:spcAft>
            </a:pPr>
            <a:r>
              <a:rPr lang="en-US" sz="2400" dirty="0"/>
              <a:t>Navigate to sort and find the sort option desired.</a:t>
            </a:r>
          </a:p>
          <a:p>
            <a:pPr>
              <a:spcAft>
                <a:spcPts val="1200"/>
              </a:spcAft>
            </a:pPr>
            <a:r>
              <a:rPr lang="en-US" sz="2000" i="1" dirty="0">
                <a:solidFill>
                  <a:srgbClr val="003087"/>
                </a:solidFill>
              </a:rPr>
              <a:t>Note: Often in Excel there is more than one way to do the same function. You could have sorted the data by using the taskbar at the top of the Excel window.</a:t>
            </a:r>
          </a:p>
        </p:txBody>
      </p:sp>
      <p:pic>
        <p:nvPicPr>
          <p:cNvPr id="8" name="Picture 7"/>
          <p:cNvPicPr>
            <a:picLocks noChangeAspect="1"/>
          </p:cNvPicPr>
          <p:nvPr/>
        </p:nvPicPr>
        <p:blipFill rotWithShape="1">
          <a:blip r:embed="rId2"/>
          <a:srcRect l="49822" r="35076"/>
          <a:stretch/>
        </p:blipFill>
        <p:spPr>
          <a:xfrm>
            <a:off x="4730619" y="602310"/>
            <a:ext cx="3213753" cy="5985072"/>
          </a:xfrm>
          <a:prstGeom prst="rect">
            <a:avLst/>
          </a:prstGeom>
        </p:spPr>
      </p:pic>
      <p:pic>
        <p:nvPicPr>
          <p:cNvPr id="9" name="Picture 8"/>
          <p:cNvPicPr>
            <a:picLocks noChangeAspect="1"/>
          </p:cNvPicPr>
          <p:nvPr/>
        </p:nvPicPr>
        <p:blipFill>
          <a:blip r:embed="rId3"/>
          <a:stretch>
            <a:fillRect/>
          </a:stretch>
        </p:blipFill>
        <p:spPr>
          <a:xfrm>
            <a:off x="9276826" y="310090"/>
            <a:ext cx="2091631" cy="6228822"/>
          </a:xfrm>
          <a:prstGeom prst="rect">
            <a:avLst/>
          </a:prstGeom>
        </p:spPr>
      </p:pic>
      <p:sp>
        <p:nvSpPr>
          <p:cNvPr id="10" name="Right Arrow 9"/>
          <p:cNvSpPr/>
          <p:nvPr/>
        </p:nvSpPr>
        <p:spPr>
          <a:xfrm>
            <a:off x="8097414" y="3080014"/>
            <a:ext cx="1026368" cy="57849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93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4659" y="43842"/>
            <a:ext cx="11857813" cy="685800"/>
          </a:xfrm>
          <a:prstGeom prst="rect">
            <a:avLst/>
          </a:prstGeom>
        </p:spPr>
        <p:txBody>
          <a:bodyPr/>
          <a:lstStyle/>
          <a:p>
            <a:pPr>
              <a:defRPr/>
            </a:pPr>
            <a:r>
              <a:rPr lang="en-US" sz="4400" kern="0" dirty="0">
                <a:latin typeface="Calibri" panose="020F0502020204030204" pitchFamily="34" charset="0"/>
                <a:ea typeface="+mj-ea"/>
                <a:cs typeface="+mj-cs"/>
              </a:rPr>
              <a:t>Using Functions to Find Statistical Information</a:t>
            </a:r>
          </a:p>
        </p:txBody>
      </p:sp>
      <p:sp>
        <p:nvSpPr>
          <p:cNvPr id="3" name="Slide Number Placeholder 2"/>
          <p:cNvSpPr>
            <a:spLocks noGrp="1"/>
          </p:cNvSpPr>
          <p:nvPr>
            <p:ph type="sldNum" sz="quarter" idx="12"/>
          </p:nvPr>
        </p:nvSpPr>
        <p:spPr>
          <a:xfrm>
            <a:off x="8610600" y="6356350"/>
            <a:ext cx="3335594" cy="365125"/>
          </a:xfrm>
        </p:spPr>
        <p:txBody>
          <a:bodyPr/>
          <a:lstStyle/>
          <a:p>
            <a:fld id="{AF9F945A-7155-4828-81E1-722329993529}" type="slidenum">
              <a:rPr lang="en-US" smtClean="0"/>
              <a:t>7</a:t>
            </a:fld>
            <a:endParaRPr lang="en-US"/>
          </a:p>
        </p:txBody>
      </p:sp>
      <p:sp>
        <p:nvSpPr>
          <p:cNvPr id="6" name="Rectangle 5"/>
          <p:cNvSpPr/>
          <p:nvPr/>
        </p:nvSpPr>
        <p:spPr>
          <a:xfrm>
            <a:off x="336278" y="812237"/>
            <a:ext cx="3785856" cy="5709255"/>
          </a:xfrm>
          <a:prstGeom prst="rect">
            <a:avLst/>
          </a:prstGeom>
        </p:spPr>
        <p:txBody>
          <a:bodyPr wrap="square">
            <a:spAutoFit/>
          </a:bodyPr>
          <a:lstStyle/>
          <a:p>
            <a:r>
              <a:rPr lang="en-US" sz="2400" dirty="0"/>
              <a:t>To keep things organized, insert a column to the left of the data.</a:t>
            </a:r>
          </a:p>
          <a:p>
            <a:pPr marL="342900" indent="-342900">
              <a:buFont typeface="Arial" panose="020B0604020202020204" pitchFamily="34" charset="0"/>
              <a:buChar char="•"/>
            </a:pPr>
            <a:r>
              <a:rPr lang="en-US" sz="2400" dirty="0"/>
              <a:t>Right click on the column label “A” </a:t>
            </a:r>
          </a:p>
          <a:p>
            <a:pPr marL="342900" indent="-342900">
              <a:buFont typeface="Arial" panose="020B0604020202020204" pitchFamily="34" charset="0"/>
              <a:buChar char="•"/>
            </a:pPr>
            <a:r>
              <a:rPr lang="en-US" sz="2400" dirty="0"/>
              <a:t>Click Insert</a:t>
            </a:r>
          </a:p>
          <a:p>
            <a:r>
              <a:rPr lang="en-US" sz="2400" dirty="0"/>
              <a:t>Type in labels for the different pieces of information we will calculate about the data:</a:t>
            </a:r>
          </a:p>
          <a:p>
            <a:pPr marL="342900" indent="-342900">
              <a:buFont typeface="Arial" panose="020B0604020202020204" pitchFamily="34" charset="0"/>
              <a:buChar char="•"/>
            </a:pPr>
            <a:r>
              <a:rPr lang="en-US" sz="2400" dirty="0"/>
              <a:t>Min</a:t>
            </a:r>
          </a:p>
          <a:p>
            <a:pPr marL="342900" indent="-342900">
              <a:buFont typeface="Arial" panose="020B0604020202020204" pitchFamily="34" charset="0"/>
              <a:buChar char="•"/>
            </a:pPr>
            <a:r>
              <a:rPr lang="en-US" sz="2400" dirty="0"/>
              <a:t>Max</a:t>
            </a:r>
          </a:p>
          <a:p>
            <a:pPr marL="342900" indent="-342900">
              <a:spcAft>
                <a:spcPts val="600"/>
              </a:spcAft>
              <a:buFont typeface="Arial" panose="020B0604020202020204" pitchFamily="34" charset="0"/>
              <a:buChar char="•"/>
            </a:pPr>
            <a:r>
              <a:rPr lang="en-US" sz="2400" dirty="0"/>
              <a:t>Average</a:t>
            </a:r>
          </a:p>
          <a:p>
            <a:r>
              <a:rPr lang="en-US" sz="2400" dirty="0"/>
              <a:t>Experiment with formatting options.</a:t>
            </a:r>
          </a:p>
        </p:txBody>
      </p:sp>
      <p:sp>
        <p:nvSpPr>
          <p:cNvPr id="11" name="Rectangle 10"/>
          <p:cNvSpPr/>
          <p:nvPr/>
        </p:nvSpPr>
        <p:spPr>
          <a:xfrm>
            <a:off x="5961350" y="745925"/>
            <a:ext cx="3785856" cy="5940088"/>
          </a:xfrm>
          <a:prstGeom prst="rect">
            <a:avLst/>
          </a:prstGeom>
        </p:spPr>
        <p:txBody>
          <a:bodyPr wrap="square">
            <a:spAutoFit/>
          </a:bodyPr>
          <a:lstStyle/>
          <a:p>
            <a:r>
              <a:rPr lang="en-US" sz="2400" dirty="0"/>
              <a:t>Inserting the Min function:</a:t>
            </a:r>
          </a:p>
          <a:p>
            <a:pPr marL="342900" indent="-342900">
              <a:spcAft>
                <a:spcPts val="600"/>
              </a:spcAft>
              <a:buFont typeface="Arial" panose="020B0604020202020204" pitchFamily="34" charset="0"/>
              <a:buChar char="•"/>
            </a:pPr>
            <a:r>
              <a:rPr lang="en-US" sz="2400" dirty="0"/>
              <a:t>Click in the cell to the right of Min</a:t>
            </a:r>
          </a:p>
          <a:p>
            <a:pPr marL="342900" indent="-342900">
              <a:buFont typeface="Arial" panose="020B0604020202020204" pitchFamily="34" charset="0"/>
              <a:buChar char="•"/>
            </a:pPr>
            <a:r>
              <a:rPr lang="en-US" sz="2400" dirty="0"/>
              <a:t>Type =MIN(</a:t>
            </a:r>
          </a:p>
          <a:p>
            <a:pPr marL="800100" lvl="1" indent="-342900">
              <a:spcAft>
                <a:spcPts val="600"/>
              </a:spcAft>
              <a:buFont typeface="Arial" panose="020B0604020202020204" pitchFamily="34" charset="0"/>
              <a:buChar char="•"/>
            </a:pPr>
            <a:r>
              <a:rPr lang="en-US" sz="2400" dirty="0"/>
              <a:t>Notice how some suggested functions show up</a:t>
            </a:r>
          </a:p>
          <a:p>
            <a:pPr marL="342900" indent="-342900">
              <a:spcAft>
                <a:spcPts val="600"/>
              </a:spcAft>
              <a:buFont typeface="Arial" panose="020B0604020202020204" pitchFamily="34" charset="0"/>
              <a:buChar char="•"/>
            </a:pPr>
            <a:r>
              <a:rPr lang="en-US" sz="2400" dirty="0"/>
              <a:t>Then highlight all of the data points above ands close the parentheses. In the cell, you will have:</a:t>
            </a:r>
          </a:p>
          <a:p>
            <a:pPr algn="ctr">
              <a:spcAft>
                <a:spcPts val="600"/>
              </a:spcAft>
            </a:pPr>
            <a:r>
              <a:rPr lang="en-US" sz="2400" dirty="0"/>
              <a:t>=MIN(</a:t>
            </a:r>
            <a:r>
              <a:rPr lang="en-US" sz="2400" dirty="0">
                <a:solidFill>
                  <a:srgbClr val="69B3E7"/>
                </a:solidFill>
              </a:rPr>
              <a:t>B3:B19</a:t>
            </a:r>
            <a:r>
              <a:rPr lang="en-US" sz="2400" dirty="0"/>
              <a:t>)</a:t>
            </a:r>
          </a:p>
          <a:p>
            <a:pPr marL="342900" indent="-342900">
              <a:buFont typeface="Arial" panose="020B0604020202020204" pitchFamily="34" charset="0"/>
              <a:buChar char="•"/>
            </a:pPr>
            <a:r>
              <a:rPr lang="en-US" sz="2400" dirty="0"/>
              <a:t>Try putting functions in to calculate Max, and Average.</a:t>
            </a:r>
          </a:p>
        </p:txBody>
      </p:sp>
      <p:pic>
        <p:nvPicPr>
          <p:cNvPr id="7" name="Picture 6"/>
          <p:cNvPicPr>
            <a:picLocks noChangeAspect="1"/>
          </p:cNvPicPr>
          <p:nvPr/>
        </p:nvPicPr>
        <p:blipFill>
          <a:blip r:embed="rId2"/>
          <a:stretch>
            <a:fillRect/>
          </a:stretch>
        </p:blipFill>
        <p:spPr>
          <a:xfrm>
            <a:off x="4122134" y="1006685"/>
            <a:ext cx="1755141" cy="5072622"/>
          </a:xfrm>
          <a:prstGeom prst="rect">
            <a:avLst/>
          </a:prstGeom>
        </p:spPr>
      </p:pic>
      <p:pic>
        <p:nvPicPr>
          <p:cNvPr id="8" name="Picture 7"/>
          <p:cNvPicPr>
            <a:picLocks noChangeAspect="1"/>
          </p:cNvPicPr>
          <p:nvPr/>
        </p:nvPicPr>
        <p:blipFill>
          <a:blip r:embed="rId3"/>
          <a:stretch>
            <a:fillRect/>
          </a:stretch>
        </p:blipFill>
        <p:spPr>
          <a:xfrm>
            <a:off x="9747206" y="864582"/>
            <a:ext cx="1809016" cy="5146101"/>
          </a:xfrm>
          <a:prstGeom prst="rect">
            <a:avLst/>
          </a:prstGeom>
        </p:spPr>
      </p:pic>
    </p:spTree>
    <p:extLst>
      <p:ext uri="{BB962C8B-B14F-4D97-AF65-F5344CB8AC3E}">
        <p14:creationId xmlns:p14="http://schemas.microsoft.com/office/powerpoint/2010/main" val="13967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4659" y="43842"/>
            <a:ext cx="11857813" cy="685800"/>
          </a:xfrm>
          <a:prstGeom prst="rect">
            <a:avLst/>
          </a:prstGeom>
        </p:spPr>
        <p:txBody>
          <a:bodyPr/>
          <a:lstStyle/>
          <a:p>
            <a:pPr>
              <a:defRPr/>
            </a:pPr>
            <a:r>
              <a:rPr lang="en-US" sz="4400" kern="0" dirty="0">
                <a:latin typeface="Calibri" panose="020F0502020204030204" pitchFamily="34" charset="0"/>
                <a:ea typeface="+mj-ea"/>
                <a:cs typeface="+mj-cs"/>
              </a:rPr>
              <a:t>Tips for Inputting Functions</a:t>
            </a:r>
          </a:p>
        </p:txBody>
      </p:sp>
      <p:sp>
        <p:nvSpPr>
          <p:cNvPr id="3" name="Slide Number Placeholder 2"/>
          <p:cNvSpPr>
            <a:spLocks noGrp="1"/>
          </p:cNvSpPr>
          <p:nvPr>
            <p:ph type="sldNum" sz="quarter" idx="12"/>
          </p:nvPr>
        </p:nvSpPr>
        <p:spPr>
          <a:xfrm>
            <a:off x="8610600" y="6356350"/>
            <a:ext cx="3481872" cy="365125"/>
          </a:xfrm>
        </p:spPr>
        <p:txBody>
          <a:bodyPr/>
          <a:lstStyle/>
          <a:p>
            <a:fld id="{AF9F945A-7155-4828-81E1-722329993529}" type="slidenum">
              <a:rPr lang="en-US" smtClean="0"/>
              <a:t>8</a:t>
            </a:fld>
            <a:endParaRPr lang="en-US"/>
          </a:p>
        </p:txBody>
      </p:sp>
      <p:sp>
        <p:nvSpPr>
          <p:cNvPr id="8" name="Rectangle 7"/>
          <p:cNvSpPr/>
          <p:nvPr/>
        </p:nvSpPr>
        <p:spPr>
          <a:xfrm>
            <a:off x="234659" y="725035"/>
            <a:ext cx="4878462" cy="830997"/>
          </a:xfrm>
          <a:prstGeom prst="rect">
            <a:avLst/>
          </a:prstGeom>
        </p:spPr>
        <p:txBody>
          <a:bodyPr wrap="square">
            <a:spAutoFit/>
          </a:bodyPr>
          <a:lstStyle/>
          <a:p>
            <a:r>
              <a:rPr lang="en-US" sz="2400" dirty="0"/>
              <a:t>You can use the function button to help you insert a function into a cell.</a:t>
            </a:r>
          </a:p>
        </p:txBody>
      </p:sp>
      <p:pic>
        <p:nvPicPr>
          <p:cNvPr id="7" name="Picture 6"/>
          <p:cNvPicPr>
            <a:picLocks noChangeAspect="1"/>
          </p:cNvPicPr>
          <p:nvPr/>
        </p:nvPicPr>
        <p:blipFill>
          <a:blip r:embed="rId2"/>
          <a:stretch>
            <a:fillRect/>
          </a:stretch>
        </p:blipFill>
        <p:spPr>
          <a:xfrm>
            <a:off x="446202" y="1602718"/>
            <a:ext cx="4244648" cy="608637"/>
          </a:xfrm>
          <a:prstGeom prst="rect">
            <a:avLst/>
          </a:prstGeom>
        </p:spPr>
      </p:pic>
      <p:sp>
        <p:nvSpPr>
          <p:cNvPr id="9" name="Oval 8"/>
          <p:cNvSpPr/>
          <p:nvPr/>
        </p:nvSpPr>
        <p:spPr>
          <a:xfrm>
            <a:off x="2040349" y="1602718"/>
            <a:ext cx="315883" cy="3341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7442" y="2267984"/>
            <a:ext cx="5954598" cy="1200329"/>
          </a:xfrm>
          <a:prstGeom prst="rect">
            <a:avLst/>
          </a:prstGeom>
        </p:spPr>
        <p:txBody>
          <a:bodyPr wrap="square">
            <a:spAutoFit/>
          </a:bodyPr>
          <a:lstStyle/>
          <a:p>
            <a:r>
              <a:rPr lang="en-US" sz="2400" dirty="0"/>
              <a:t>If you do not know what to type for the function you can search for a function in the Insert Function Window.</a:t>
            </a:r>
          </a:p>
        </p:txBody>
      </p:sp>
      <p:pic>
        <p:nvPicPr>
          <p:cNvPr id="10" name="Picture 9"/>
          <p:cNvPicPr>
            <a:picLocks noChangeAspect="1"/>
          </p:cNvPicPr>
          <p:nvPr/>
        </p:nvPicPr>
        <p:blipFill>
          <a:blip r:embed="rId3"/>
          <a:stretch>
            <a:fillRect/>
          </a:stretch>
        </p:blipFill>
        <p:spPr>
          <a:xfrm>
            <a:off x="467980" y="3524942"/>
            <a:ext cx="3481872" cy="3015478"/>
          </a:xfrm>
          <a:prstGeom prst="rect">
            <a:avLst/>
          </a:prstGeom>
        </p:spPr>
      </p:pic>
      <p:pic>
        <p:nvPicPr>
          <p:cNvPr id="13" name="Picture 12"/>
          <p:cNvPicPr>
            <a:picLocks noChangeAspect="1"/>
          </p:cNvPicPr>
          <p:nvPr/>
        </p:nvPicPr>
        <p:blipFill rotWithShape="1">
          <a:blip r:embed="rId4"/>
          <a:srcRect l="91005" t="4968" r="3962" b="77726"/>
          <a:stretch/>
        </p:blipFill>
        <p:spPr>
          <a:xfrm>
            <a:off x="8604896" y="3292205"/>
            <a:ext cx="2432604" cy="2352815"/>
          </a:xfrm>
          <a:prstGeom prst="rect">
            <a:avLst/>
          </a:prstGeom>
        </p:spPr>
      </p:pic>
      <p:sp>
        <p:nvSpPr>
          <p:cNvPr id="14" name="Rectangle 13"/>
          <p:cNvSpPr/>
          <p:nvPr/>
        </p:nvSpPr>
        <p:spPr>
          <a:xfrm>
            <a:off x="7804746" y="368868"/>
            <a:ext cx="4152595" cy="1569660"/>
          </a:xfrm>
          <a:prstGeom prst="rect">
            <a:avLst/>
          </a:prstGeom>
        </p:spPr>
        <p:txBody>
          <a:bodyPr wrap="square">
            <a:spAutoFit/>
          </a:bodyPr>
          <a:lstStyle/>
          <a:p>
            <a:r>
              <a:rPr lang="en-US" sz="2400" dirty="0"/>
              <a:t>Some functions are built into the taskbar. Look for these functions under the Home and Formulas Tabs.</a:t>
            </a:r>
          </a:p>
        </p:txBody>
      </p:sp>
      <p:pic>
        <p:nvPicPr>
          <p:cNvPr id="16" name="Picture 15"/>
          <p:cNvPicPr>
            <a:picLocks noChangeAspect="1"/>
          </p:cNvPicPr>
          <p:nvPr/>
        </p:nvPicPr>
        <p:blipFill>
          <a:blip r:embed="rId5"/>
          <a:stretch>
            <a:fillRect/>
          </a:stretch>
        </p:blipFill>
        <p:spPr>
          <a:xfrm>
            <a:off x="7744901" y="1981111"/>
            <a:ext cx="4152595" cy="887038"/>
          </a:xfrm>
          <a:prstGeom prst="rect">
            <a:avLst/>
          </a:prstGeom>
        </p:spPr>
      </p:pic>
      <p:sp>
        <p:nvSpPr>
          <p:cNvPr id="17" name="Rectangle 16"/>
          <p:cNvSpPr/>
          <p:nvPr/>
        </p:nvSpPr>
        <p:spPr>
          <a:xfrm>
            <a:off x="4469864" y="4384526"/>
            <a:ext cx="3334881" cy="1569660"/>
          </a:xfrm>
          <a:prstGeom prst="rect">
            <a:avLst/>
          </a:prstGeom>
        </p:spPr>
        <p:txBody>
          <a:bodyPr wrap="square">
            <a:spAutoFit/>
          </a:bodyPr>
          <a:lstStyle/>
          <a:p>
            <a:r>
              <a:rPr lang="en-US" sz="2400" dirty="0"/>
              <a:t>Notice this window tells you how the function should be entered and what the function does.</a:t>
            </a:r>
          </a:p>
        </p:txBody>
      </p:sp>
      <p:cxnSp>
        <p:nvCxnSpPr>
          <p:cNvPr id="19" name="Straight Arrow Connector 18"/>
          <p:cNvCxnSpPr>
            <a:cxnSpLocks/>
          </p:cNvCxnSpPr>
          <p:nvPr/>
        </p:nvCxnSpPr>
        <p:spPr>
          <a:xfrm flipH="1">
            <a:off x="2356232" y="5038531"/>
            <a:ext cx="1917018" cy="45888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77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4659" y="43842"/>
            <a:ext cx="11857813" cy="685800"/>
          </a:xfrm>
          <a:prstGeom prst="rect">
            <a:avLst/>
          </a:prstGeom>
        </p:spPr>
        <p:txBody>
          <a:bodyPr/>
          <a:lstStyle/>
          <a:p>
            <a:pPr>
              <a:defRPr/>
            </a:pPr>
            <a:r>
              <a:rPr lang="en-US" sz="4400" kern="0" dirty="0">
                <a:latin typeface="Calibri" panose="020F0502020204030204" pitchFamily="34" charset="0"/>
                <a:ea typeface="+mj-ea"/>
                <a:cs typeface="+mj-cs"/>
              </a:rPr>
              <a:t>Use Ohm’s Law to Find Current If the Resistor is plugged into a 5V power Source</a:t>
            </a:r>
          </a:p>
        </p:txBody>
      </p:sp>
      <p:sp>
        <p:nvSpPr>
          <p:cNvPr id="3" name="Slide Number Placeholder 2"/>
          <p:cNvSpPr>
            <a:spLocks noGrp="1"/>
          </p:cNvSpPr>
          <p:nvPr>
            <p:ph type="sldNum" sz="quarter" idx="12"/>
          </p:nvPr>
        </p:nvSpPr>
        <p:spPr>
          <a:xfrm>
            <a:off x="8610600" y="6356350"/>
            <a:ext cx="3481872" cy="365125"/>
          </a:xfrm>
        </p:spPr>
        <p:txBody>
          <a:bodyPr/>
          <a:lstStyle/>
          <a:p>
            <a:fld id="{AF9F945A-7155-4828-81E1-722329993529}" type="slidenum">
              <a:rPr lang="en-US" smtClean="0"/>
              <a:t>9</a:t>
            </a:fld>
            <a:endParaRPr lang="en-US"/>
          </a:p>
        </p:txBody>
      </p:sp>
      <p:sp>
        <p:nvSpPr>
          <p:cNvPr id="8" name="Rectangle 7"/>
          <p:cNvSpPr/>
          <p:nvPr/>
        </p:nvSpPr>
        <p:spPr>
          <a:xfrm>
            <a:off x="290243" y="1408770"/>
            <a:ext cx="3349313" cy="707886"/>
          </a:xfrm>
          <a:prstGeom prst="rect">
            <a:avLst/>
          </a:prstGeom>
        </p:spPr>
        <p:txBody>
          <a:bodyPr wrap="square">
            <a:spAutoFit/>
          </a:bodyPr>
          <a:lstStyle/>
          <a:p>
            <a:r>
              <a:rPr lang="en-US" sz="2000" dirty="0"/>
              <a:t>Add a column for voltage and current.</a:t>
            </a:r>
          </a:p>
        </p:txBody>
      </p:sp>
      <p:pic>
        <p:nvPicPr>
          <p:cNvPr id="7" name="Picture 6"/>
          <p:cNvPicPr>
            <a:picLocks noChangeAspect="1"/>
          </p:cNvPicPr>
          <p:nvPr/>
        </p:nvPicPr>
        <p:blipFill>
          <a:blip r:embed="rId2"/>
          <a:stretch>
            <a:fillRect/>
          </a:stretch>
        </p:blipFill>
        <p:spPr>
          <a:xfrm>
            <a:off x="437287" y="2087463"/>
            <a:ext cx="2460313" cy="4268887"/>
          </a:xfrm>
          <a:prstGeom prst="rect">
            <a:avLst/>
          </a:prstGeom>
        </p:spPr>
      </p:pic>
      <p:sp>
        <p:nvSpPr>
          <p:cNvPr id="10" name="Rectangle 9"/>
          <p:cNvSpPr/>
          <p:nvPr/>
        </p:nvSpPr>
        <p:spPr>
          <a:xfrm>
            <a:off x="3446975" y="1670541"/>
            <a:ext cx="4729718" cy="4970591"/>
          </a:xfrm>
          <a:prstGeom prst="rect">
            <a:avLst/>
          </a:prstGeom>
        </p:spPr>
        <p:txBody>
          <a:bodyPr wrap="square">
            <a:spAutoFit/>
          </a:bodyPr>
          <a:lstStyle/>
          <a:p>
            <a:pPr>
              <a:spcAft>
                <a:spcPts val="600"/>
              </a:spcAft>
            </a:pPr>
            <a:r>
              <a:rPr lang="en-US" sz="2400" dirty="0"/>
              <a:t>Put 5V in all the cells under the voltage column.</a:t>
            </a:r>
          </a:p>
          <a:p>
            <a:r>
              <a:rPr lang="en-US" sz="2400" dirty="0"/>
              <a:t>You could type it into each cell, but Excel can auto fill it for you.</a:t>
            </a:r>
          </a:p>
          <a:p>
            <a:pPr marL="342900" indent="-342900">
              <a:buFont typeface="Arial" panose="020B0604020202020204" pitchFamily="34" charset="0"/>
              <a:buChar char="•"/>
            </a:pPr>
            <a:r>
              <a:rPr lang="en-US" sz="2400" dirty="0"/>
              <a:t>Type a 5 in the first cell.</a:t>
            </a:r>
          </a:p>
          <a:p>
            <a:pPr marL="342900" indent="-342900">
              <a:buFont typeface="Arial" panose="020B0604020202020204" pitchFamily="34" charset="0"/>
              <a:buChar char="•"/>
            </a:pPr>
            <a:r>
              <a:rPr lang="en-US" sz="2400" dirty="0"/>
              <a:t>Click the cell.</a:t>
            </a:r>
          </a:p>
          <a:p>
            <a:pPr marL="342900" indent="-342900">
              <a:buFont typeface="Arial" panose="020B0604020202020204" pitchFamily="34" charset="0"/>
              <a:buChar char="•"/>
            </a:pPr>
            <a:r>
              <a:rPr lang="en-US" sz="2400" dirty="0"/>
              <a:t>Hover over the bottom right corner of the cell until the cursor turns into a cross slender plus sign.</a:t>
            </a:r>
          </a:p>
          <a:p>
            <a:pPr marL="342900" indent="-342900">
              <a:buFont typeface="Arial" panose="020B0604020202020204" pitchFamily="34" charset="0"/>
              <a:buChar char="•"/>
            </a:pPr>
            <a:r>
              <a:rPr lang="en-US" sz="2400" dirty="0"/>
              <a:t>Left click the corner and drag down into all the cells you want the 5 to be in.</a:t>
            </a:r>
          </a:p>
        </p:txBody>
      </p:sp>
      <p:pic>
        <p:nvPicPr>
          <p:cNvPr id="17" name="Picture 16"/>
          <p:cNvPicPr>
            <a:picLocks noChangeAspect="1"/>
          </p:cNvPicPr>
          <p:nvPr/>
        </p:nvPicPr>
        <p:blipFill>
          <a:blip r:embed="rId3"/>
          <a:stretch>
            <a:fillRect/>
          </a:stretch>
        </p:blipFill>
        <p:spPr>
          <a:xfrm>
            <a:off x="8298826" y="1105642"/>
            <a:ext cx="3201647" cy="5086542"/>
          </a:xfrm>
          <a:prstGeom prst="rect">
            <a:avLst/>
          </a:prstGeom>
        </p:spPr>
      </p:pic>
      <p:pic>
        <p:nvPicPr>
          <p:cNvPr id="12" name="Picture 11"/>
          <p:cNvPicPr>
            <a:picLocks noChangeAspect="1"/>
          </p:cNvPicPr>
          <p:nvPr/>
        </p:nvPicPr>
        <p:blipFill rotWithShape="1">
          <a:blip r:embed="rId4"/>
          <a:srcRect l="56362" t="20339" r="39333" b="64764"/>
          <a:stretch/>
        </p:blipFill>
        <p:spPr>
          <a:xfrm>
            <a:off x="10550581" y="1901895"/>
            <a:ext cx="1351176" cy="1315143"/>
          </a:xfrm>
          <a:prstGeom prst="rect">
            <a:avLst/>
          </a:prstGeom>
          <a:effectLst>
            <a:outerShdw blurRad="63500" sx="102000" sy="102000" algn="ctr" rotWithShape="0">
              <a:prstClr val="black">
                <a:alpha val="40000"/>
              </a:prstClr>
            </a:outerShdw>
          </a:effectLst>
        </p:spPr>
      </p:pic>
      <p:grpSp>
        <p:nvGrpSpPr>
          <p:cNvPr id="16" name="Group 15"/>
          <p:cNvGrpSpPr/>
          <p:nvPr/>
        </p:nvGrpSpPr>
        <p:grpSpPr>
          <a:xfrm>
            <a:off x="8135884" y="2252685"/>
            <a:ext cx="164679" cy="164679"/>
            <a:chOff x="7840293" y="3159230"/>
            <a:chExt cx="164679" cy="164679"/>
          </a:xfrm>
        </p:grpSpPr>
        <p:cxnSp>
          <p:nvCxnSpPr>
            <p:cNvPr id="14" name="Straight Connector 13"/>
            <p:cNvCxnSpPr/>
            <p:nvPr/>
          </p:nvCxnSpPr>
          <p:spPr>
            <a:xfrm>
              <a:off x="7921911" y="3159230"/>
              <a:ext cx="0" cy="1646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922633" y="3159953"/>
              <a:ext cx="0" cy="1646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435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Expanded Slid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anded Slide Theme" id="{2F7484A4-7A9F-4B98-96AC-2FF08647E21D}" vid="{D2194315-72CD-433D-82C0-34C5764078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Expanded Slide Theme</Template>
  <TotalTime>928</TotalTime>
  <Words>1512</Words>
  <Application>Microsoft Office PowerPoint</Application>
  <PresentationFormat>Widescreen</PresentationFormat>
  <Paragraphs>173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Symbol</vt:lpstr>
      <vt:lpstr>Times New Roman</vt:lpstr>
      <vt:lpstr>Expanded Slide Theme</vt:lpstr>
      <vt:lpstr>First Five  8a: Analog Read</vt:lpstr>
      <vt:lpstr>Introduction to Excel</vt:lpstr>
      <vt:lpstr>Introduction to Excel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Electricity</dc:title>
  <dc:creator>Krystal Corbett</dc:creator>
  <cp:lastModifiedBy>User</cp:lastModifiedBy>
  <cp:revision>67</cp:revision>
  <cp:lastPrinted>2020-02-07T19:57:36Z</cp:lastPrinted>
  <dcterms:created xsi:type="dcterms:W3CDTF">2017-03-05T23:41:57Z</dcterms:created>
  <dcterms:modified xsi:type="dcterms:W3CDTF">2020-02-10T17:02:08Z</dcterms:modified>
</cp:coreProperties>
</file>