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21" r:id="rId2"/>
    <p:sldId id="280" r:id="rId3"/>
    <p:sldId id="315" r:id="rId4"/>
    <p:sldId id="281" r:id="rId5"/>
    <p:sldId id="302" r:id="rId6"/>
    <p:sldId id="308" r:id="rId7"/>
    <p:sldId id="304" r:id="rId8"/>
    <p:sldId id="305" r:id="rId9"/>
    <p:sldId id="306" r:id="rId10"/>
    <p:sldId id="307" r:id="rId11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  <a:srgbClr val="CB333B"/>
    <a:srgbClr val="A5A5A5"/>
    <a:srgbClr val="69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12FD5A5-DF4B-4627-9F9C-6066DB7694D9}" type="datetimeFigureOut">
              <a:rPr lang="en-US" smtClean="0"/>
              <a:t>2/4/2020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D1A2F82-008E-42F5-875F-E0FDFEC9A3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795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6905" y="1122363"/>
            <a:ext cx="10058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6905" y="3602038"/>
            <a:ext cx="10058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5FB1-D36B-4391-8864-D05D8C06178A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887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68FCE-8F93-4D12-84F3-B18965AC2A84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1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7B4FC-7E49-47B0-AB63-0EE9A4048EF2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81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13D7E-1CFE-4B3E-AED2-10EF9441C6D2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20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9CEB20FD-57B4-4116-B954-02381E9596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53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92594-8B53-425F-9F52-CF0BE8986943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62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59" y="1078029"/>
            <a:ext cx="5654041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078029"/>
            <a:ext cx="5654040" cy="509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C34F-8BF9-4379-9584-4F9F5FDE5C61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6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59234-9316-478F-9D5A-A6C6C1AD1631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802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79D6-E007-4C22-A104-30B040C23118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D494-BD0C-4F1D-AE3E-6DBE5D6B45EE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2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C26B-6CE4-48A4-936C-1A3A830F32FC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7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EAB94-FC85-4FF7-A739-C75CEDCAB84A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7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59" y="211757"/>
            <a:ext cx="11482939" cy="7507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59" y="1116531"/>
            <a:ext cx="11482939" cy="5060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11680" y="6356350"/>
            <a:ext cx="1569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B552B-D5C0-4E00-8985-5A7619954177}" type="datetime1">
              <a:rPr lang="en-US" smtClean="0"/>
              <a:t>2/4/2020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2380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F945A-7155-4828-81E1-72232999352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23D6CE-A051-473E-B297-74517F66BD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bAGl_mv5XI" TargetMode="External"/><Relationship Id="rId2" Type="http://schemas.openxmlformats.org/officeDocument/2006/relationships/hyperlink" Target="https://www.youtube.com/watch?v=0DoqKS8jqSA&amp;list=PLln3BHg93SQ812ihcqWb9OOWbZ-09DLW6&amp;index=4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tech.edu/" TargetMode="External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339768-4824-4829-BAD8-6DCFACDB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First Five  6a: Discrete DC Sensors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09216-794D-459B-9516-E4DDFFC5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EECCD-22B1-412B-A52A-74F924A033A0}"/>
              </a:ext>
            </a:extLst>
          </p:cNvPr>
          <p:cNvSpPr txBox="1"/>
          <p:nvPr/>
        </p:nvSpPr>
        <p:spPr>
          <a:xfrm>
            <a:off x="563493" y="6144753"/>
            <a:ext cx="11285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How to Wire Discrete DC Sensors (13:57): </a:t>
            </a:r>
            <a:r>
              <a:rPr lang="en-US" sz="1400" dirty="0">
                <a:hlinkClick r:id="rId2"/>
              </a:rPr>
              <a:t>https://www.youtube.com/watch?v=0DoqKS8jqSA&amp;list=PLln3BHg93SQ812ihcqWb9OOWbZ-09DLW6&amp;index=4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281768-CAEB-4CFA-9704-1133B04433E3}"/>
              </a:ext>
            </a:extLst>
          </p:cNvPr>
          <p:cNvSpPr/>
          <p:nvPr/>
        </p:nvSpPr>
        <p:spPr>
          <a:xfrm>
            <a:off x="390854" y="5787573"/>
            <a:ext cx="6921747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600" dirty="0">
                <a:latin typeface="Arial" panose="020B0604020202020204" pitchFamily="34" charset="0"/>
                <a:ea typeface="Arial" panose="020B0604020202020204" pitchFamily="34" charset="0"/>
              </a:rPr>
              <a:t>PLC Basics (5:59):  </a:t>
            </a:r>
            <a:r>
              <a:rPr lang="en-US" sz="1600" u="sng" dirty="0">
                <a:solidFill>
                  <a:srgbClr val="1155CC"/>
                </a:solidFill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https://www.youtube.com/watch?v=PbAGl_mv5XI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Text Box 1">
            <a:extLst>
              <a:ext uri="{FF2B5EF4-FFF2-40B4-BE49-F238E27FC236}">
                <a16:creationId xmlns:a16="http://schemas.microsoft.com/office/drawing/2014/main" id="{F5A3AB87-6D87-4FDE-BC81-5DF5B5430CC3}"/>
              </a:ext>
            </a:extLst>
          </p:cNvPr>
          <p:cNvSpPr txBox="1"/>
          <p:nvPr/>
        </p:nvSpPr>
        <p:spPr>
          <a:xfrm>
            <a:off x="231354" y="927779"/>
            <a:ext cx="11594887" cy="444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Given:   E = 17V, 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en-US" sz="36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= 380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Ω, R</a:t>
            </a:r>
            <a:r>
              <a:rPr lang="en-US" sz="36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= 220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Ω, R</a:t>
            </a:r>
            <a:r>
              <a:rPr lang="en-US" sz="36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=120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Ω,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		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</a:t>
            </a:r>
            <a:r>
              <a:rPr lang="en-US" sz="36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= 500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Ω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0000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Solve for 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R</a:t>
            </a:r>
            <a:r>
              <a:rPr lang="en-US" sz="3600" i="1" baseline="-250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eq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, and 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I</a:t>
            </a:r>
            <a:r>
              <a:rPr lang="en-US" sz="3600" i="1" baseline="-250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s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, and 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I</a:t>
            </a:r>
            <a:r>
              <a:rPr lang="en-US" sz="3600" i="1" baseline="-250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120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Clean sheet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Draw diagram</a:t>
            </a:r>
          </a:p>
          <a:p>
            <a:pPr marL="571500" marR="0" indent="-571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Show work </a:t>
            </a:r>
            <a:endParaRPr lang="en-US" sz="3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image8.png">
            <a:extLst>
              <a:ext uri="{FF2B5EF4-FFF2-40B4-BE49-F238E27FC236}">
                <a16:creationId xmlns:a16="http://schemas.microsoft.com/office/drawing/2014/main" id="{46B40972-52C1-4AAB-994C-D0D73042343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4705" y="1626071"/>
            <a:ext cx="4563063" cy="406673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6946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Connect Slider Switch as a SPDT Switch</a:t>
            </a:r>
          </a:p>
        </p:txBody>
      </p:sp>
      <p:sp>
        <p:nvSpPr>
          <p:cNvPr id="61" name="Slide Number Placeholder 4">
            <a:extLst>
              <a:ext uri="{FF2B5EF4-FFF2-40B4-BE49-F238E27FC236}">
                <a16:creationId xmlns:a16="http://schemas.microsoft.com/office/drawing/2014/main" id="{3EE35870-64F1-43A9-B18E-CAF8C407A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2A9322-254A-4D4B-8027-5CE2CABA9FA9}"/>
              </a:ext>
            </a:extLst>
          </p:cNvPr>
          <p:cNvGrpSpPr/>
          <p:nvPr/>
        </p:nvGrpSpPr>
        <p:grpSpPr>
          <a:xfrm>
            <a:off x="4505927" y="1157163"/>
            <a:ext cx="2064987" cy="4240735"/>
            <a:chOff x="356900" y="1165242"/>
            <a:chExt cx="2064987" cy="4240735"/>
          </a:xfrm>
        </p:grpSpPr>
        <p:pic>
          <p:nvPicPr>
            <p:cNvPr id="62" name="Picture 61" descr="A picture containing outdoor, sky, wall&#10;&#10;Description automatically generated">
              <a:extLst>
                <a:ext uri="{FF2B5EF4-FFF2-40B4-BE49-F238E27FC236}">
                  <a16:creationId xmlns:a16="http://schemas.microsoft.com/office/drawing/2014/main" id="{B2DF39FD-C310-4D91-980C-AAD6AFF60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CDCDCD"/>
                </a:clrFrom>
                <a:clrTo>
                  <a:srgbClr val="CDCDC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80" t="34815" r="56352" b="52286"/>
            <a:stretch/>
          </p:blipFill>
          <p:spPr>
            <a:xfrm>
              <a:off x="575938" y="1165242"/>
              <a:ext cx="1807607" cy="1677122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66303AA-0882-4956-9C9D-B6902387B40D}"/>
                </a:ext>
              </a:extLst>
            </p:cNvPr>
            <p:cNvGrpSpPr/>
            <p:nvPr/>
          </p:nvGrpSpPr>
          <p:grpSpPr>
            <a:xfrm rot="2788025" flipH="1" flipV="1">
              <a:off x="1075152" y="1622528"/>
              <a:ext cx="393889" cy="203160"/>
              <a:chOff x="5330952" y="1506005"/>
              <a:chExt cx="393889" cy="203160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82A9291-B6FC-4FA0-A075-546AFCCF721E}"/>
                  </a:ext>
                </a:extLst>
              </p:cNvPr>
              <p:cNvCxnSpPr>
                <a:cxnSpLocks/>
              </p:cNvCxnSpPr>
              <p:nvPr/>
            </p:nvCxnSpPr>
            <p:spPr>
              <a:xfrm rot="11441593" flipH="1">
                <a:off x="5405006" y="1506005"/>
                <a:ext cx="319835" cy="171077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36866E40-329D-47A2-9E63-4B48D5941D61}"/>
                  </a:ext>
                </a:extLst>
              </p:cNvPr>
              <p:cNvSpPr/>
              <p:nvPr/>
            </p:nvSpPr>
            <p:spPr>
              <a:xfrm>
                <a:off x="5330952" y="158724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6310B2-AB8E-4C54-9217-C682676F8A87}"/>
                </a:ext>
              </a:extLst>
            </p:cNvPr>
            <p:cNvGrpSpPr/>
            <p:nvPr/>
          </p:nvGrpSpPr>
          <p:grpSpPr>
            <a:xfrm>
              <a:off x="356900" y="1889508"/>
              <a:ext cx="908803" cy="3506405"/>
              <a:chOff x="1499900" y="1926084"/>
              <a:chExt cx="908803" cy="3506405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CB1B13E-1736-459A-BB19-61A02626B5B3}"/>
                  </a:ext>
                </a:extLst>
              </p:cNvPr>
              <p:cNvGrpSpPr/>
              <p:nvPr/>
            </p:nvGrpSpPr>
            <p:grpSpPr>
              <a:xfrm>
                <a:off x="1869012" y="3609259"/>
                <a:ext cx="539691" cy="658646"/>
                <a:chOff x="5558755" y="3157410"/>
                <a:chExt cx="539691" cy="658646"/>
              </a:xfrm>
            </p:grpSpPr>
            <p:cxnSp>
              <p:nvCxnSpPr>
                <p:cNvPr id="103" name="AutoShape 3">
                  <a:extLst>
                    <a:ext uri="{FF2B5EF4-FFF2-40B4-BE49-F238E27FC236}">
                      <a16:creationId xmlns:a16="http://schemas.microsoft.com/office/drawing/2014/main" id="{8DA30B03-2647-485E-B7EB-0C09CC7133C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83669" y="3160585"/>
                  <a:ext cx="314777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8BF65280-1292-4F9D-B99A-EAA96B300053}"/>
                    </a:ext>
                  </a:extLst>
                </p:cNvPr>
                <p:cNvCxnSpPr/>
                <p:nvPr/>
              </p:nvCxnSpPr>
              <p:spPr bwMode="auto">
                <a:xfrm>
                  <a:off x="5796531" y="3157410"/>
                  <a:ext cx="148218" cy="317500"/>
                </a:xfrm>
                <a:prstGeom prst="line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AB2DE552-8989-4F0D-B2EF-F872F7741B17}"/>
                    </a:ext>
                  </a:extLst>
                </p:cNvPr>
                <p:cNvCxnSpPr/>
                <p:nvPr/>
              </p:nvCxnSpPr>
              <p:spPr bwMode="auto">
                <a:xfrm flipV="1">
                  <a:off x="5941497" y="3157410"/>
                  <a:ext cx="148218" cy="317500"/>
                </a:xfrm>
                <a:prstGeom prst="line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" name="AutoShape 32">
                  <a:extLst>
                    <a:ext uri="{FF2B5EF4-FFF2-40B4-BE49-F238E27FC236}">
                      <a16:creationId xmlns:a16="http://schemas.microsoft.com/office/drawing/2014/main" id="{BA2ED227-1B45-4F8A-8699-FB4E4B40EFE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942569" y="3467767"/>
                  <a:ext cx="0" cy="348289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7" name="AutoShape 3">
                  <a:extLst>
                    <a:ext uri="{FF2B5EF4-FFF2-40B4-BE49-F238E27FC236}">
                      <a16:creationId xmlns:a16="http://schemas.microsoft.com/office/drawing/2014/main" id="{6F1B440C-74F5-47E9-92B2-09A1A5697F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801293" y="3464046"/>
                  <a:ext cx="278316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AC1236EE-93DC-45B5-BA1D-72696E340F0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5558755" y="3272326"/>
                  <a:ext cx="189203" cy="158750"/>
                </a:xfrm>
                <a:prstGeom prst="straightConnector1">
                  <a:avLst/>
                </a:prstGeom>
                <a:noFill/>
                <a:ln w="28575">
                  <a:solidFill>
                    <a:srgbClr val="003087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" name="Straight Arrow Connector 108">
                  <a:extLst>
                    <a:ext uri="{FF2B5EF4-FFF2-40B4-BE49-F238E27FC236}">
                      <a16:creationId xmlns:a16="http://schemas.microsoft.com/office/drawing/2014/main" id="{089C74C3-5DC6-4B72-BF41-D8DDB638199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5566189" y="3424726"/>
                  <a:ext cx="189203" cy="158750"/>
                </a:xfrm>
                <a:prstGeom prst="straightConnector1">
                  <a:avLst/>
                </a:prstGeom>
                <a:noFill/>
                <a:ln w="28575">
                  <a:solidFill>
                    <a:srgbClr val="003087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6DD55EE-DF4D-4A27-8E92-4442A6A8D69B}"/>
                  </a:ext>
                </a:extLst>
              </p:cNvPr>
              <p:cNvCxnSpPr>
                <a:cxnSpLocks/>
                <a:endCxn id="85" idx="2"/>
              </p:cNvCxnSpPr>
              <p:nvPr/>
            </p:nvCxnSpPr>
            <p:spPr>
              <a:xfrm flipH="1" flipV="1">
                <a:off x="2226210" y="1926084"/>
                <a:ext cx="28884" cy="1683176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 Box 5">
                <a:extLst>
                  <a:ext uri="{FF2B5EF4-FFF2-40B4-BE49-F238E27FC236}">
                    <a16:creationId xmlns:a16="http://schemas.microsoft.com/office/drawing/2014/main" id="{22D7FFFD-514E-44B6-8CC2-272F614A9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9900" y="4554326"/>
                <a:ext cx="7136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dirty="0">
                    <a:solidFill>
                      <a:srgbClr val="003087"/>
                    </a:solidFill>
                    <a:latin typeface="+mn-lt"/>
                  </a:rPr>
                  <a:t>220</a:t>
                </a:r>
                <a:r>
                  <a:rPr lang="en-US" dirty="0">
                    <a:solidFill>
                      <a:srgbClr val="003087"/>
                    </a:solidFill>
                    <a:latin typeface="Symbol" pitchFamily="18" charset="2"/>
                  </a:rPr>
                  <a:t>W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E7C06A8-9607-41B7-8527-3121E58AB7E3}"/>
                  </a:ext>
                </a:extLst>
              </p:cNvPr>
              <p:cNvGrpSpPr/>
              <p:nvPr/>
            </p:nvGrpSpPr>
            <p:grpSpPr>
              <a:xfrm rot="16200000">
                <a:off x="1564390" y="4612033"/>
                <a:ext cx="1378988" cy="261924"/>
                <a:chOff x="4030926" y="2668189"/>
                <a:chExt cx="1378988" cy="261924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1CA26A4D-5C79-4CDB-AF8E-DC9B8315FC05}"/>
                    </a:ext>
                  </a:extLst>
                </p:cNvPr>
                <p:cNvGrpSpPr/>
                <p:nvPr/>
              </p:nvGrpSpPr>
              <p:grpSpPr>
                <a:xfrm>
                  <a:off x="4173075" y="2717159"/>
                  <a:ext cx="1236839" cy="157788"/>
                  <a:chOff x="3516133" y="2974516"/>
                  <a:chExt cx="1236839" cy="157788"/>
                </a:xfrm>
              </p:grpSpPr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174EAF76-F1A1-4E5C-A861-1A44982F5C0D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3516133" y="2974516"/>
                    <a:ext cx="833252" cy="157788"/>
                    <a:chOff x="6499339" y="2571086"/>
                    <a:chExt cx="1220006" cy="347662"/>
                  </a:xfrm>
                </p:grpSpPr>
                <p:cxnSp>
                  <p:nvCxnSpPr>
                    <p:cNvPr id="94" name="Straight Connector 93">
                      <a:extLst>
                        <a:ext uri="{FF2B5EF4-FFF2-40B4-BE49-F238E27FC236}">
                          <a16:creationId xmlns:a16="http://schemas.microsoft.com/office/drawing/2014/main" id="{100E8421-7FA5-4527-A8C7-10CA8BA37CFF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7119270" y="2743818"/>
                      <a:ext cx="600075" cy="0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95" name="Group 98">
                      <a:extLst>
                        <a:ext uri="{FF2B5EF4-FFF2-40B4-BE49-F238E27FC236}">
                          <a16:creationId xmlns:a16="http://schemas.microsoft.com/office/drawing/2014/main" id="{68F06A52-C1E6-40B4-92E3-E43A0D9D15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99339" y="2571086"/>
                      <a:ext cx="626267" cy="347662"/>
                      <a:chOff x="7209220" y="1678338"/>
                      <a:chExt cx="704492" cy="303002"/>
                    </a:xfrm>
                  </p:grpSpPr>
                  <p:cxnSp>
                    <p:nvCxnSpPr>
                      <p:cNvPr id="96" name="Straight Connector 95">
                        <a:extLst>
                          <a:ext uri="{FF2B5EF4-FFF2-40B4-BE49-F238E27FC236}">
                            <a16:creationId xmlns:a16="http://schemas.microsoft.com/office/drawing/2014/main" id="{78E56C5E-4B91-49F2-81C9-9F82C3CC83A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387798" y="1678338"/>
                        <a:ext cx="117862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" name="Straight Connector 96">
                        <a:extLst>
                          <a:ext uri="{FF2B5EF4-FFF2-40B4-BE49-F238E27FC236}">
                            <a16:creationId xmlns:a16="http://schemas.microsoft.com/office/drawing/2014/main" id="{B9399362-BF67-41A7-9DDE-92CF1FF617E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505660" y="1678338"/>
                        <a:ext cx="116077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" name="Straight Connector 97">
                        <a:extLst>
                          <a:ext uri="{FF2B5EF4-FFF2-40B4-BE49-F238E27FC236}">
                            <a16:creationId xmlns:a16="http://schemas.microsoft.com/office/drawing/2014/main" id="{EB170FA4-AC84-4644-8635-05863E69E133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844067" y="1825261"/>
                        <a:ext cx="69645" cy="152193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" name="Straight Connector 98">
                        <a:extLst>
                          <a:ext uri="{FF2B5EF4-FFF2-40B4-BE49-F238E27FC236}">
                            <a16:creationId xmlns:a16="http://schemas.microsoft.com/office/drawing/2014/main" id="{6A1B2554-4CAF-4B41-A6CD-29E9F881B2FE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209220" y="1682489"/>
                        <a:ext cx="69646" cy="150810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0" name="Straight Connector 99">
                        <a:extLst>
                          <a:ext uri="{FF2B5EF4-FFF2-40B4-BE49-F238E27FC236}">
                            <a16:creationId xmlns:a16="http://schemas.microsoft.com/office/drawing/2014/main" id="{D9D5BE19-985F-4D43-BA08-B3C9D92803D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78866" y="1678338"/>
                        <a:ext cx="116076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1" name="Straight Connector 100">
                        <a:extLst>
                          <a:ext uri="{FF2B5EF4-FFF2-40B4-BE49-F238E27FC236}">
                            <a16:creationId xmlns:a16="http://schemas.microsoft.com/office/drawing/2014/main" id="{18A868E8-2B22-42A5-899B-D1F72DA4BADA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614594" y="1678338"/>
                        <a:ext cx="117862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2" name="Straight Connector 101">
                        <a:extLst>
                          <a:ext uri="{FF2B5EF4-FFF2-40B4-BE49-F238E27FC236}">
                            <a16:creationId xmlns:a16="http://schemas.microsoft.com/office/drawing/2014/main" id="{B4FDB8D2-E55B-4004-8CE3-691726AECEC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732456" y="1678338"/>
                        <a:ext cx="116076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571683A1-5E6E-497A-A7BC-553662905872}"/>
                      </a:ext>
                    </a:extLst>
                  </p:cNvPr>
                  <p:cNvCxnSpPr/>
                  <p:nvPr/>
                </p:nvCxnSpPr>
                <p:spPr bwMode="auto">
                  <a:xfrm rot="10800000" flipH="1">
                    <a:off x="4343127" y="3052761"/>
                    <a:ext cx="409845" cy="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" name="Group 34">
                  <a:extLst>
                    <a:ext uri="{FF2B5EF4-FFF2-40B4-BE49-F238E27FC236}">
                      <a16:creationId xmlns:a16="http://schemas.microsoft.com/office/drawing/2014/main" id="{6E2B2A75-60DE-4006-8451-7FD4FB4508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4030926" y="2668189"/>
                  <a:ext cx="117863" cy="261924"/>
                  <a:chOff x="0" y="0"/>
                  <a:chExt cx="118368" cy="262890"/>
                </a:xfrm>
              </p:grpSpPr>
              <p:cxnSp>
                <p:nvCxnSpPr>
                  <p:cNvPr id="89" name="AutoShape 4">
                    <a:extLst>
                      <a:ext uri="{FF2B5EF4-FFF2-40B4-BE49-F238E27FC236}">
                        <a16:creationId xmlns:a16="http://schemas.microsoft.com/office/drawing/2014/main" id="{D552A90A-0520-487B-8B1D-3E9609407DA9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68580" y="131445"/>
                    <a:ext cx="99575" cy="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308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0" name="AutoShape 3">
                    <a:extLst>
                      <a:ext uri="{FF2B5EF4-FFF2-40B4-BE49-F238E27FC236}">
                        <a16:creationId xmlns:a16="http://schemas.microsoft.com/office/drawing/2014/main" id="{91E2AFD4-C60F-4313-84C5-FAD8AC2CE83E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-131445" y="131445"/>
                    <a:ext cx="262890" cy="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308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91" name="AutoShape 3">
                    <a:extLst>
                      <a:ext uri="{FF2B5EF4-FFF2-40B4-BE49-F238E27FC236}">
                        <a16:creationId xmlns:a16="http://schemas.microsoft.com/office/drawing/2014/main" id="{21D10171-1E98-4D23-AD37-B31BBD96017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-26670" y="131445"/>
                    <a:ext cx="178536" cy="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308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4C13556E-03EF-4501-B137-64F75C8AAEFD}"/>
                </a:ext>
              </a:extLst>
            </p:cNvPr>
            <p:cNvSpPr/>
            <p:nvPr/>
          </p:nvSpPr>
          <p:spPr>
            <a:xfrm rot="5400000" flipH="1">
              <a:off x="1022250" y="1767588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DB39B72-ABEC-400E-8516-44438895619A}"/>
                </a:ext>
              </a:extLst>
            </p:cNvPr>
            <p:cNvGrpSpPr/>
            <p:nvPr/>
          </p:nvGrpSpPr>
          <p:grpSpPr>
            <a:xfrm rot="10800000">
              <a:off x="1207885" y="1855656"/>
              <a:ext cx="475771" cy="1714566"/>
              <a:chOff x="5464639" y="990058"/>
              <a:chExt cx="475771" cy="1714566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627233AE-58AA-4C59-B77C-2C05582EE588}"/>
                  </a:ext>
                </a:extLst>
              </p:cNvPr>
              <p:cNvCxnSpPr>
                <a:cxnSpLocks/>
                <a:stCxn id="111" idx="1"/>
              </p:cNvCxnSpPr>
              <p:nvPr/>
            </p:nvCxnSpPr>
            <p:spPr>
              <a:xfrm rot="10800000">
                <a:off x="5738469" y="1327125"/>
                <a:ext cx="16180" cy="1377499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6A9A25D-51C5-479B-8C77-9EC2714ABD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94300" y="1327125"/>
                <a:ext cx="262492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 Box 5">
                <a:extLst>
                  <a:ext uri="{FF2B5EF4-FFF2-40B4-BE49-F238E27FC236}">
                    <a16:creationId xmlns:a16="http://schemas.microsoft.com/office/drawing/2014/main" id="{CEAE9E16-EF95-4D98-845C-A40E082FD2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800000">
                <a:off x="5464639" y="990058"/>
                <a:ext cx="4757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dirty="0">
                    <a:solidFill>
                      <a:srgbClr val="003087"/>
                    </a:solidFill>
                    <a:latin typeface="+mn-lt"/>
                  </a:rPr>
                  <a:t>5V</a:t>
                </a:r>
                <a:endParaRPr lang="en-US" dirty="0">
                  <a:solidFill>
                    <a:srgbClr val="003087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A490855-C428-45DB-A946-74E4D0EBCEAA}"/>
                </a:ext>
              </a:extLst>
            </p:cNvPr>
            <p:cNvGrpSpPr/>
            <p:nvPr/>
          </p:nvGrpSpPr>
          <p:grpSpPr>
            <a:xfrm>
              <a:off x="1547150" y="1855656"/>
              <a:ext cx="874737" cy="3550321"/>
              <a:chOff x="2093926" y="1882168"/>
              <a:chExt cx="874737" cy="355032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989A30F-6305-4D3F-BE50-AECB4B6D3991}"/>
                  </a:ext>
                </a:extLst>
              </p:cNvPr>
              <p:cNvGrpSpPr/>
              <p:nvPr/>
            </p:nvGrpSpPr>
            <p:grpSpPr>
              <a:xfrm>
                <a:off x="2093926" y="3609259"/>
                <a:ext cx="556018" cy="658646"/>
                <a:chOff x="5783669" y="3157410"/>
                <a:chExt cx="556018" cy="658646"/>
              </a:xfrm>
            </p:grpSpPr>
            <p:cxnSp>
              <p:nvCxnSpPr>
                <p:cNvPr id="72" name="AutoShape 3">
                  <a:extLst>
                    <a:ext uri="{FF2B5EF4-FFF2-40B4-BE49-F238E27FC236}">
                      <a16:creationId xmlns:a16="http://schemas.microsoft.com/office/drawing/2014/main" id="{8BA7BF1C-2141-40F0-970F-A0E73D26C80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83669" y="3160585"/>
                  <a:ext cx="314777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EDA1AB75-6274-41AA-9883-1004A26A7204}"/>
                    </a:ext>
                  </a:extLst>
                </p:cNvPr>
                <p:cNvCxnSpPr/>
                <p:nvPr/>
              </p:nvCxnSpPr>
              <p:spPr bwMode="auto">
                <a:xfrm>
                  <a:off x="5796531" y="3157410"/>
                  <a:ext cx="148218" cy="317500"/>
                </a:xfrm>
                <a:prstGeom prst="line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0C2AA001-CBBB-4917-B362-44FAEEAB7357}"/>
                    </a:ext>
                  </a:extLst>
                </p:cNvPr>
                <p:cNvCxnSpPr/>
                <p:nvPr/>
              </p:nvCxnSpPr>
              <p:spPr bwMode="auto">
                <a:xfrm flipV="1">
                  <a:off x="5941497" y="3157410"/>
                  <a:ext cx="148218" cy="317500"/>
                </a:xfrm>
                <a:prstGeom prst="line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5" name="AutoShape 32">
                  <a:extLst>
                    <a:ext uri="{FF2B5EF4-FFF2-40B4-BE49-F238E27FC236}">
                      <a16:creationId xmlns:a16="http://schemas.microsoft.com/office/drawing/2014/main" id="{0FB8325B-5702-49B6-9692-806CD257458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942569" y="3467767"/>
                  <a:ext cx="0" cy="348289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6" name="AutoShape 3">
                  <a:extLst>
                    <a:ext uri="{FF2B5EF4-FFF2-40B4-BE49-F238E27FC236}">
                      <a16:creationId xmlns:a16="http://schemas.microsoft.com/office/drawing/2014/main" id="{BE2B24B8-7917-4A60-9B8C-BB2DA833968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801293" y="3464046"/>
                  <a:ext cx="278316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A5847C2-2A11-49E1-BC3C-B91C394D3497}"/>
                    </a:ext>
                  </a:extLst>
                </p:cNvPr>
                <p:cNvCxnSpPr/>
                <p:nvPr/>
              </p:nvCxnSpPr>
              <p:spPr bwMode="auto">
                <a:xfrm>
                  <a:off x="6143050" y="3268612"/>
                  <a:ext cx="189203" cy="158750"/>
                </a:xfrm>
                <a:prstGeom prst="straightConnector1">
                  <a:avLst/>
                </a:prstGeom>
                <a:noFill/>
                <a:ln w="28575">
                  <a:solidFill>
                    <a:srgbClr val="003087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E137D721-1597-4149-B883-A21C9FF1E571}"/>
                    </a:ext>
                  </a:extLst>
                </p:cNvPr>
                <p:cNvCxnSpPr/>
                <p:nvPr/>
              </p:nvCxnSpPr>
              <p:spPr bwMode="auto">
                <a:xfrm>
                  <a:off x="6150484" y="3421012"/>
                  <a:ext cx="189203" cy="158750"/>
                </a:xfrm>
                <a:prstGeom prst="straightConnector1">
                  <a:avLst/>
                </a:prstGeom>
                <a:noFill/>
                <a:ln w="28575">
                  <a:solidFill>
                    <a:srgbClr val="003087"/>
                  </a:solidFill>
                  <a:round/>
                  <a:headEnd/>
                  <a:tailEnd type="arrow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EDCED73-46E7-4CF9-A0A3-20FABAC4A1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55093" y="1882168"/>
                <a:ext cx="0" cy="1727092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 Box 5">
                <a:extLst>
                  <a:ext uri="{FF2B5EF4-FFF2-40B4-BE49-F238E27FC236}">
                    <a16:creationId xmlns:a16="http://schemas.microsoft.com/office/drawing/2014/main" id="{7720201B-707B-4DE0-A52D-92505FA62E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5006" y="4564815"/>
                <a:ext cx="71365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dirty="0">
                    <a:solidFill>
                      <a:srgbClr val="003087"/>
                    </a:solidFill>
                    <a:latin typeface="+mn-lt"/>
                  </a:rPr>
                  <a:t>220</a:t>
                </a:r>
                <a:r>
                  <a:rPr lang="en-US" dirty="0">
                    <a:solidFill>
                      <a:srgbClr val="003087"/>
                    </a:solidFill>
                    <a:latin typeface="Symbol" pitchFamily="18" charset="2"/>
                  </a:rPr>
                  <a:t>W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3F6332D-5DF2-4F04-BA51-F6D69BBFA519}"/>
                  </a:ext>
                </a:extLst>
              </p:cNvPr>
              <p:cNvGrpSpPr/>
              <p:nvPr/>
            </p:nvGrpSpPr>
            <p:grpSpPr>
              <a:xfrm rot="16200000">
                <a:off x="1564390" y="4612033"/>
                <a:ext cx="1378988" cy="261924"/>
                <a:chOff x="4030926" y="2668189"/>
                <a:chExt cx="1378988" cy="261924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9DBB5DB6-D487-4A9A-BD3D-DD6AE88BA056}"/>
                    </a:ext>
                  </a:extLst>
                </p:cNvPr>
                <p:cNvGrpSpPr/>
                <p:nvPr/>
              </p:nvGrpSpPr>
              <p:grpSpPr>
                <a:xfrm>
                  <a:off x="4173075" y="2717159"/>
                  <a:ext cx="1236839" cy="157788"/>
                  <a:chOff x="3516133" y="2974516"/>
                  <a:chExt cx="1236839" cy="157788"/>
                </a:xfrm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9E61A578-11F9-4374-A437-E73AE0D692CC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3516133" y="2974516"/>
                    <a:ext cx="833252" cy="157788"/>
                    <a:chOff x="6499339" y="2571086"/>
                    <a:chExt cx="1220006" cy="347662"/>
                  </a:xfrm>
                </p:grpSpPr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752FE83B-AFE0-440D-923F-43F89B5A3370}"/>
                        </a:ext>
                      </a:extLst>
                    </p:cNvPr>
                    <p:cNvCxnSpPr/>
                    <p:nvPr/>
                  </p:nvCxnSpPr>
                  <p:spPr bwMode="auto">
                    <a:xfrm flipH="1">
                      <a:off x="7119270" y="2743818"/>
                      <a:ext cx="600075" cy="0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9" name="Group 98">
                      <a:extLst>
                        <a:ext uri="{FF2B5EF4-FFF2-40B4-BE49-F238E27FC236}">
                          <a16:creationId xmlns:a16="http://schemas.microsoft.com/office/drawing/2014/main" id="{3B8F5129-6CBE-484E-9BB1-3223A26FEDED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499339" y="2571086"/>
                      <a:ext cx="626267" cy="347662"/>
                      <a:chOff x="7209220" y="1678338"/>
                      <a:chExt cx="704492" cy="303002"/>
                    </a:xfrm>
                  </p:grpSpPr>
                  <p:cxnSp>
                    <p:nvCxnSpPr>
                      <p:cNvPr id="60" name="Straight Connector 59">
                        <a:extLst>
                          <a:ext uri="{FF2B5EF4-FFF2-40B4-BE49-F238E27FC236}">
                            <a16:creationId xmlns:a16="http://schemas.microsoft.com/office/drawing/2014/main" id="{ED918CC1-44F4-4BC5-B16F-83974330E3D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387798" y="1678338"/>
                        <a:ext cx="117862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Straight Connector 64">
                        <a:extLst>
                          <a:ext uri="{FF2B5EF4-FFF2-40B4-BE49-F238E27FC236}">
                            <a16:creationId xmlns:a16="http://schemas.microsoft.com/office/drawing/2014/main" id="{BBF3F423-1EBA-404C-89D6-A28C96B996B3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505660" y="1678338"/>
                        <a:ext cx="116077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" name="Straight Connector 65">
                        <a:extLst>
                          <a:ext uri="{FF2B5EF4-FFF2-40B4-BE49-F238E27FC236}">
                            <a16:creationId xmlns:a16="http://schemas.microsoft.com/office/drawing/2014/main" id="{2A5A2FF6-F5EB-4288-B517-53812FF00A6D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844067" y="1825261"/>
                        <a:ext cx="69645" cy="152193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Straight Connector 66">
                        <a:extLst>
                          <a:ext uri="{FF2B5EF4-FFF2-40B4-BE49-F238E27FC236}">
                            <a16:creationId xmlns:a16="http://schemas.microsoft.com/office/drawing/2014/main" id="{4707855E-4A3E-4FB2-9D35-169080D0052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209220" y="1682489"/>
                        <a:ext cx="69646" cy="150810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Straight Connector 68">
                        <a:extLst>
                          <a:ext uri="{FF2B5EF4-FFF2-40B4-BE49-F238E27FC236}">
                            <a16:creationId xmlns:a16="http://schemas.microsoft.com/office/drawing/2014/main" id="{10E65F4B-E4EA-49A1-8FAD-113D8A53BFF1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278866" y="1678338"/>
                        <a:ext cx="116076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Straight Connector 69">
                        <a:extLst>
                          <a:ext uri="{FF2B5EF4-FFF2-40B4-BE49-F238E27FC236}">
                            <a16:creationId xmlns:a16="http://schemas.microsoft.com/office/drawing/2014/main" id="{E28A5F8D-FDB3-4143-B7CF-7DB111167BF2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7614594" y="1678338"/>
                        <a:ext cx="117862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Straight Connector 70">
                        <a:extLst>
                          <a:ext uri="{FF2B5EF4-FFF2-40B4-BE49-F238E27FC236}">
                            <a16:creationId xmlns:a16="http://schemas.microsoft.com/office/drawing/2014/main" id="{30AFDE7D-50C1-4004-82A1-4D8A31B8733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732456" y="1678338"/>
                        <a:ext cx="116076" cy="303002"/>
                      </a:xfrm>
                      <a:prstGeom prst="line">
                        <a:avLst/>
                      </a:prstGeom>
                      <a:ln w="38100">
                        <a:solidFill>
                          <a:srgbClr val="00206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24B735E1-5CE0-454C-B1F4-C7086A94B222}"/>
                      </a:ext>
                    </a:extLst>
                  </p:cNvPr>
                  <p:cNvCxnSpPr/>
                  <p:nvPr/>
                </p:nvCxnSpPr>
                <p:spPr bwMode="auto">
                  <a:xfrm rot="10800000" flipH="1">
                    <a:off x="4343127" y="3052761"/>
                    <a:ext cx="409845" cy="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" name="Group 34">
                  <a:extLst>
                    <a:ext uri="{FF2B5EF4-FFF2-40B4-BE49-F238E27FC236}">
                      <a16:creationId xmlns:a16="http://schemas.microsoft.com/office/drawing/2014/main" id="{96EB33B0-F884-40DB-9C7F-094AA0A75A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4030926" y="2668189"/>
                  <a:ext cx="117863" cy="261924"/>
                  <a:chOff x="0" y="0"/>
                  <a:chExt cx="118368" cy="262890"/>
                </a:xfrm>
              </p:grpSpPr>
              <p:cxnSp>
                <p:nvCxnSpPr>
                  <p:cNvPr id="53" name="AutoShape 4">
                    <a:extLst>
                      <a:ext uri="{FF2B5EF4-FFF2-40B4-BE49-F238E27FC236}">
                        <a16:creationId xmlns:a16="http://schemas.microsoft.com/office/drawing/2014/main" id="{D2A1AB84-9994-487C-A5A0-9360F3292D2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68580" y="131445"/>
                    <a:ext cx="99575" cy="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308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4" name="AutoShape 3">
                    <a:extLst>
                      <a:ext uri="{FF2B5EF4-FFF2-40B4-BE49-F238E27FC236}">
                        <a16:creationId xmlns:a16="http://schemas.microsoft.com/office/drawing/2014/main" id="{9AD7D04C-B148-42B8-9320-EB95E851898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-131445" y="131445"/>
                    <a:ext cx="262890" cy="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308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55" name="AutoShape 3">
                    <a:extLst>
                      <a:ext uri="{FF2B5EF4-FFF2-40B4-BE49-F238E27FC236}">
                        <a16:creationId xmlns:a16="http://schemas.microsoft.com/office/drawing/2014/main" id="{309936F6-4FBC-487F-85D5-CDF49C9FD357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 rot="-5400000">
                    <a:off x="-26670" y="131445"/>
                    <a:ext cx="178536" cy="0"/>
                  </a:xfrm>
                  <a:prstGeom prst="straightConnector1">
                    <a:avLst/>
                  </a:prstGeom>
                  <a:noFill/>
                  <a:ln w="38100">
                    <a:solidFill>
                      <a:srgbClr val="00308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314DC9B-22E6-419D-829E-70A59F1DAFD9}"/>
                </a:ext>
              </a:extLst>
            </p:cNvPr>
            <p:cNvSpPr/>
            <p:nvPr/>
          </p:nvSpPr>
          <p:spPr>
            <a:xfrm rot="5400000" flipH="1">
              <a:off x="1646055" y="1764442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E78E54-6C5A-42D0-A917-5AE155128A5D}"/>
              </a:ext>
            </a:extLst>
          </p:cNvPr>
          <p:cNvGrpSpPr/>
          <p:nvPr/>
        </p:nvGrpSpPr>
        <p:grpSpPr>
          <a:xfrm>
            <a:off x="417620" y="1632622"/>
            <a:ext cx="1920604" cy="3709744"/>
            <a:chOff x="3925876" y="1810162"/>
            <a:chExt cx="1920604" cy="3709744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73A470B8-9973-4C4C-BE65-871F8916800E}"/>
                </a:ext>
              </a:extLst>
            </p:cNvPr>
            <p:cNvCxnSpPr>
              <a:cxnSpLocks/>
            </p:cNvCxnSpPr>
            <p:nvPr/>
          </p:nvCxnSpPr>
          <p:spPr>
            <a:xfrm>
              <a:off x="4585644" y="2149645"/>
              <a:ext cx="562673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BFBEFCF5-07C2-4EA9-8832-55147FE95116}"/>
                </a:ext>
              </a:extLst>
            </p:cNvPr>
            <p:cNvGrpSpPr/>
            <p:nvPr/>
          </p:nvGrpSpPr>
          <p:grpSpPr>
            <a:xfrm>
              <a:off x="4923260" y="3691585"/>
              <a:ext cx="556018" cy="658646"/>
              <a:chOff x="5783669" y="3157410"/>
              <a:chExt cx="556018" cy="658646"/>
            </a:xfrm>
          </p:grpSpPr>
          <p:cxnSp>
            <p:nvCxnSpPr>
              <p:cNvPr id="138" name="AutoShape 3">
                <a:extLst>
                  <a:ext uri="{FF2B5EF4-FFF2-40B4-BE49-F238E27FC236}">
                    <a16:creationId xmlns:a16="http://schemas.microsoft.com/office/drawing/2014/main" id="{4E0EAD32-7FCA-4718-A3F0-90E7B6BF26B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83669" y="3160585"/>
                <a:ext cx="314777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9409B8F-3263-4F86-94DB-A697F03F1DF4}"/>
                  </a:ext>
                </a:extLst>
              </p:cNvPr>
              <p:cNvCxnSpPr/>
              <p:nvPr/>
            </p:nvCxnSpPr>
            <p:spPr bwMode="auto">
              <a:xfrm>
                <a:off x="5796531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0BC1AAFB-4A85-4E37-A483-1546205624B0}"/>
                  </a:ext>
                </a:extLst>
              </p:cNvPr>
              <p:cNvCxnSpPr/>
              <p:nvPr/>
            </p:nvCxnSpPr>
            <p:spPr bwMode="auto">
              <a:xfrm flipV="1">
                <a:off x="5941497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1" name="AutoShape 32">
                <a:extLst>
                  <a:ext uri="{FF2B5EF4-FFF2-40B4-BE49-F238E27FC236}">
                    <a16:creationId xmlns:a16="http://schemas.microsoft.com/office/drawing/2014/main" id="{C35ACA27-CF4D-407D-AF9C-96FEE4BFCB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42569" y="3467767"/>
                <a:ext cx="0" cy="348289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2" name="AutoShape 3">
                <a:extLst>
                  <a:ext uri="{FF2B5EF4-FFF2-40B4-BE49-F238E27FC236}">
                    <a16:creationId xmlns:a16="http://schemas.microsoft.com/office/drawing/2014/main" id="{5FA25AE4-DA98-477B-9C45-EE1AE773BFB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01293" y="3464046"/>
                <a:ext cx="27831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778CBDB2-F444-4B90-8E99-617FA36FB2E3}"/>
                  </a:ext>
                </a:extLst>
              </p:cNvPr>
              <p:cNvCxnSpPr/>
              <p:nvPr/>
            </p:nvCxnSpPr>
            <p:spPr bwMode="auto">
              <a:xfrm>
                <a:off x="6143050" y="32686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4" name="Straight Arrow Connector 143">
                <a:extLst>
                  <a:ext uri="{FF2B5EF4-FFF2-40B4-BE49-F238E27FC236}">
                    <a16:creationId xmlns:a16="http://schemas.microsoft.com/office/drawing/2014/main" id="{149FF458-828C-42AF-A6FB-CA1789E56ACE}"/>
                  </a:ext>
                </a:extLst>
              </p:cNvPr>
              <p:cNvCxnSpPr/>
              <p:nvPr/>
            </p:nvCxnSpPr>
            <p:spPr bwMode="auto">
              <a:xfrm>
                <a:off x="6150484" y="34210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18" name="Text Box 5">
              <a:extLst>
                <a:ext uri="{FF2B5EF4-FFF2-40B4-BE49-F238E27FC236}">
                  <a16:creationId xmlns:a16="http://schemas.microsoft.com/office/drawing/2014/main" id="{5B9EF476-7A28-4E38-96C0-6E2B84B3F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2823" y="4619995"/>
              <a:ext cx="7136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220</a:t>
              </a:r>
              <a:r>
                <a:rPr lang="en-US" dirty="0">
                  <a:solidFill>
                    <a:srgbClr val="003087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956BDFD4-C126-4393-AD4B-CBAEB6EB1A27}"/>
                </a:ext>
              </a:extLst>
            </p:cNvPr>
            <p:cNvGrpSpPr/>
            <p:nvPr/>
          </p:nvGrpSpPr>
          <p:grpSpPr>
            <a:xfrm rot="16200000">
              <a:off x="4402868" y="4694359"/>
              <a:ext cx="1378988" cy="261924"/>
              <a:chOff x="4030926" y="2668189"/>
              <a:chExt cx="1378988" cy="261924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DB0247CE-0BCC-4BCC-9F2B-F132549AF2AE}"/>
                  </a:ext>
                </a:extLst>
              </p:cNvPr>
              <p:cNvGrpSpPr/>
              <p:nvPr/>
            </p:nvGrpSpPr>
            <p:grpSpPr>
              <a:xfrm>
                <a:off x="4173075" y="2717159"/>
                <a:ext cx="1236839" cy="157788"/>
                <a:chOff x="3516133" y="2974516"/>
                <a:chExt cx="1236839" cy="157788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1915F831-9E79-4353-8A8B-C2E21067953F}"/>
                    </a:ext>
                  </a:extLst>
                </p:cNvPr>
                <p:cNvGrpSpPr/>
                <p:nvPr/>
              </p:nvGrpSpPr>
              <p:grpSpPr>
                <a:xfrm rot="10800000">
                  <a:off x="3516133" y="2974516"/>
                  <a:ext cx="833252" cy="157788"/>
                  <a:chOff x="6499339" y="2571086"/>
                  <a:chExt cx="1220006" cy="347662"/>
                </a:xfrm>
              </p:grpSpPr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7F180361-793A-4163-9B33-3349844A6AE0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7119270" y="2743818"/>
                    <a:ext cx="600075" cy="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0" name="Group 98">
                    <a:extLst>
                      <a:ext uri="{FF2B5EF4-FFF2-40B4-BE49-F238E27FC236}">
                        <a16:creationId xmlns:a16="http://schemas.microsoft.com/office/drawing/2014/main" id="{B897823A-8E1E-4715-8DD6-D5F1A67876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99339" y="2571086"/>
                    <a:ext cx="626267" cy="347662"/>
                    <a:chOff x="7209220" y="1678338"/>
                    <a:chExt cx="704492" cy="303002"/>
                  </a:xfrm>
                </p:grpSpPr>
                <p:cxnSp>
                  <p:nvCxnSpPr>
                    <p:cNvPr id="131" name="Straight Connector 130">
                      <a:extLst>
                        <a:ext uri="{FF2B5EF4-FFF2-40B4-BE49-F238E27FC236}">
                          <a16:creationId xmlns:a16="http://schemas.microsoft.com/office/drawing/2014/main" id="{9385B52A-AE29-44FA-A6BE-1262E44E0CE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387798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Straight Connector 131">
                      <a:extLst>
                        <a:ext uri="{FF2B5EF4-FFF2-40B4-BE49-F238E27FC236}">
                          <a16:creationId xmlns:a16="http://schemas.microsoft.com/office/drawing/2014/main" id="{15B163CA-C90A-484D-B4AD-0C9D7F40C58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505660" y="1678338"/>
                      <a:ext cx="116077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Straight Connector 132">
                      <a:extLst>
                        <a:ext uri="{FF2B5EF4-FFF2-40B4-BE49-F238E27FC236}">
                          <a16:creationId xmlns:a16="http://schemas.microsoft.com/office/drawing/2014/main" id="{ABB95FD7-E40D-42A5-B3F9-16EA7ED0A87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844067" y="1825261"/>
                      <a:ext cx="69645" cy="152193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Straight Connector 133">
                      <a:extLst>
                        <a:ext uri="{FF2B5EF4-FFF2-40B4-BE49-F238E27FC236}">
                          <a16:creationId xmlns:a16="http://schemas.microsoft.com/office/drawing/2014/main" id="{1BD6DCB1-9AB1-4715-9A75-E56ABDE1A30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209220" y="1682489"/>
                      <a:ext cx="69646" cy="150810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Straight Connector 134">
                      <a:extLst>
                        <a:ext uri="{FF2B5EF4-FFF2-40B4-BE49-F238E27FC236}">
                          <a16:creationId xmlns:a16="http://schemas.microsoft.com/office/drawing/2014/main" id="{179D3BB0-C618-4425-BB1B-6B388F7CDAB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7886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Straight Connector 135">
                      <a:extLst>
                        <a:ext uri="{FF2B5EF4-FFF2-40B4-BE49-F238E27FC236}">
                          <a16:creationId xmlns:a16="http://schemas.microsoft.com/office/drawing/2014/main" id="{D715A1A6-5F79-4BDC-B2C9-2E1FE60DC13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614594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Straight Connector 136">
                      <a:extLst>
                        <a:ext uri="{FF2B5EF4-FFF2-40B4-BE49-F238E27FC236}">
                          <a16:creationId xmlns:a16="http://schemas.microsoft.com/office/drawing/2014/main" id="{214F80C9-93C1-40DA-8E84-6232191C799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73245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B11B5915-39B9-478E-BFFF-1FC46B5AB904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4343127" y="3052761"/>
                  <a:ext cx="409845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34">
                <a:extLst>
                  <a:ext uri="{FF2B5EF4-FFF2-40B4-BE49-F238E27FC236}">
                    <a16:creationId xmlns:a16="http://schemas.microsoft.com/office/drawing/2014/main" id="{690B2879-930E-4226-BC74-F6A844B1E2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4030926" y="2668189"/>
                <a:ext cx="117863" cy="261924"/>
                <a:chOff x="0" y="0"/>
                <a:chExt cx="118368" cy="262890"/>
              </a:xfrm>
            </p:grpSpPr>
            <p:cxnSp>
              <p:nvCxnSpPr>
                <p:cNvPr id="124" name="AutoShape 4">
                  <a:extLst>
                    <a:ext uri="{FF2B5EF4-FFF2-40B4-BE49-F238E27FC236}">
                      <a16:creationId xmlns:a16="http://schemas.microsoft.com/office/drawing/2014/main" id="{F87785C6-1520-4E2E-B56E-77E15BB7F04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68580" y="131445"/>
                  <a:ext cx="99575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5" name="AutoShape 3">
                  <a:extLst>
                    <a:ext uri="{FF2B5EF4-FFF2-40B4-BE49-F238E27FC236}">
                      <a16:creationId xmlns:a16="http://schemas.microsoft.com/office/drawing/2014/main" id="{712D82EA-7942-44A0-8152-B84456C2A41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131445" y="131445"/>
                  <a:ext cx="262890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6" name="AutoShape 3">
                  <a:extLst>
                    <a:ext uri="{FF2B5EF4-FFF2-40B4-BE49-F238E27FC236}">
                      <a16:creationId xmlns:a16="http://schemas.microsoft.com/office/drawing/2014/main" id="{BB8C4693-C830-4211-B575-C6280FDF250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26670" y="131445"/>
                  <a:ext cx="178536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121" name="Text Box 5">
              <a:extLst>
                <a:ext uri="{FF2B5EF4-FFF2-40B4-BE49-F238E27FC236}">
                  <a16:creationId xmlns:a16="http://schemas.microsoft.com/office/drawing/2014/main" id="{67DF8E6B-5EC3-4424-8FD7-5FDEB9408C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9873" y="1810162"/>
              <a:ext cx="433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5V</a:t>
              </a:r>
              <a:endParaRPr lang="en-US" dirty="0">
                <a:solidFill>
                  <a:srgbClr val="003087"/>
                </a:solidFill>
                <a:latin typeface="Symbol" pitchFamily="18" charset="2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D3FE5036-19DB-4643-8148-8CED96CE5D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3578" y="2745909"/>
              <a:ext cx="132861" cy="366157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7648C0E-5BB0-439C-905A-B7749734EB0D}"/>
                </a:ext>
              </a:extLst>
            </p:cNvPr>
            <p:cNvCxnSpPr/>
            <p:nvPr/>
          </p:nvCxnSpPr>
          <p:spPr>
            <a:xfrm rot="5400000">
              <a:off x="4585753" y="2425371"/>
              <a:ext cx="580568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F3F7E83D-168E-4595-861C-D190266378C8}"/>
                </a:ext>
              </a:extLst>
            </p:cNvPr>
            <p:cNvSpPr/>
            <p:nvPr/>
          </p:nvSpPr>
          <p:spPr>
            <a:xfrm rot="5400000">
              <a:off x="4825136" y="2696847"/>
              <a:ext cx="98124" cy="981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6C344C66-59B2-4233-B054-876481450EE9}"/>
                </a:ext>
              </a:extLst>
            </p:cNvPr>
            <p:cNvGrpSpPr/>
            <p:nvPr/>
          </p:nvGrpSpPr>
          <p:grpSpPr>
            <a:xfrm rot="5400000" flipH="1">
              <a:off x="4747274" y="3319451"/>
              <a:ext cx="659884" cy="98124"/>
              <a:chOff x="4822952" y="1497755"/>
              <a:chExt cx="819912" cy="121920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CA8A8390-DD6E-4C53-9016-BA3766A4F11C}"/>
                  </a:ext>
                </a:extLst>
              </p:cNvPr>
              <p:cNvCxnSpPr/>
              <p:nvPr/>
            </p:nvCxnSpPr>
            <p:spPr>
              <a:xfrm>
                <a:off x="4822952" y="1556430"/>
                <a:ext cx="721360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EE87ED8-1D34-4B21-871A-47F2357BBE22}"/>
                  </a:ext>
                </a:extLst>
              </p:cNvPr>
              <p:cNvSpPr/>
              <p:nvPr/>
            </p:nvSpPr>
            <p:spPr>
              <a:xfrm>
                <a:off x="5520944" y="149775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8630E1FE-60F1-4FBE-9183-BFCA92A333DD}"/>
                </a:ext>
              </a:extLst>
            </p:cNvPr>
            <p:cNvCxnSpPr/>
            <p:nvPr/>
          </p:nvCxnSpPr>
          <p:spPr>
            <a:xfrm rot="5400000" flipH="1">
              <a:off x="4373222" y="3403912"/>
              <a:ext cx="580568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9B8BE2E-4D0E-40FF-A163-89FEE6C268CB}"/>
                </a:ext>
              </a:extLst>
            </p:cNvPr>
            <p:cNvSpPr/>
            <p:nvPr/>
          </p:nvSpPr>
          <p:spPr>
            <a:xfrm rot="5400000" flipH="1">
              <a:off x="4612605" y="3034311"/>
              <a:ext cx="98124" cy="9812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6D914DB8-C25A-425C-A052-64A1EAE6A495}"/>
                </a:ext>
              </a:extLst>
            </p:cNvPr>
            <p:cNvGrpSpPr/>
            <p:nvPr/>
          </p:nvGrpSpPr>
          <p:grpSpPr>
            <a:xfrm>
              <a:off x="4287104" y="3696676"/>
              <a:ext cx="531377" cy="658646"/>
              <a:chOff x="5567069" y="3157410"/>
              <a:chExt cx="531377" cy="658646"/>
            </a:xfrm>
          </p:grpSpPr>
          <p:cxnSp>
            <p:nvCxnSpPr>
              <p:cNvPr id="157" name="AutoShape 3">
                <a:extLst>
                  <a:ext uri="{FF2B5EF4-FFF2-40B4-BE49-F238E27FC236}">
                    <a16:creationId xmlns:a16="http://schemas.microsoft.com/office/drawing/2014/main" id="{3CF7C3E0-4A11-4E1D-8D77-892666BA42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83669" y="3160585"/>
                <a:ext cx="314777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AF00998-296E-4D91-92A0-D15A94C45CAF}"/>
                  </a:ext>
                </a:extLst>
              </p:cNvPr>
              <p:cNvCxnSpPr/>
              <p:nvPr/>
            </p:nvCxnSpPr>
            <p:spPr bwMode="auto">
              <a:xfrm>
                <a:off x="5796531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D941D33-1195-487D-8E49-A0A656A6DC5A}"/>
                  </a:ext>
                </a:extLst>
              </p:cNvPr>
              <p:cNvCxnSpPr/>
              <p:nvPr/>
            </p:nvCxnSpPr>
            <p:spPr bwMode="auto">
              <a:xfrm flipV="1">
                <a:off x="5941497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0" name="AutoShape 32">
                <a:extLst>
                  <a:ext uri="{FF2B5EF4-FFF2-40B4-BE49-F238E27FC236}">
                    <a16:creationId xmlns:a16="http://schemas.microsoft.com/office/drawing/2014/main" id="{280C33AF-A902-4C99-BF07-437CD304CAD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42569" y="3467767"/>
                <a:ext cx="0" cy="348289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1" name="AutoShape 3">
                <a:extLst>
                  <a:ext uri="{FF2B5EF4-FFF2-40B4-BE49-F238E27FC236}">
                    <a16:creationId xmlns:a16="http://schemas.microsoft.com/office/drawing/2014/main" id="{A070A677-EA6C-414C-A7A4-8C78604E4B1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01293" y="3464046"/>
                <a:ext cx="27831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3B8E31AD-7DFE-4290-A79F-EA7D1D2490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567069" y="3244089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3" name="Straight Arrow Connector 162">
                <a:extLst>
                  <a:ext uri="{FF2B5EF4-FFF2-40B4-BE49-F238E27FC236}">
                    <a16:creationId xmlns:a16="http://schemas.microsoft.com/office/drawing/2014/main" id="{FDAD5F0C-9DD8-4133-A5AA-1D28BF20F58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574503" y="3396489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64" name="Text Box 5">
              <a:extLst>
                <a:ext uri="{FF2B5EF4-FFF2-40B4-BE49-F238E27FC236}">
                  <a16:creationId xmlns:a16="http://schemas.microsoft.com/office/drawing/2014/main" id="{763635A3-1DCF-4CC4-B5FA-1565E312DA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5876" y="4652929"/>
              <a:ext cx="7136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220</a:t>
              </a:r>
              <a:r>
                <a:rPr lang="en-US" dirty="0">
                  <a:solidFill>
                    <a:srgbClr val="003087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1F9DD350-6906-41A2-8A11-71D04BCAD51D}"/>
                </a:ext>
              </a:extLst>
            </p:cNvPr>
            <p:cNvGrpSpPr/>
            <p:nvPr/>
          </p:nvGrpSpPr>
          <p:grpSpPr>
            <a:xfrm rot="16200000">
              <a:off x="3974168" y="4699450"/>
              <a:ext cx="1378988" cy="261924"/>
              <a:chOff x="4030926" y="2668189"/>
              <a:chExt cx="1378988" cy="261924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5447D1BD-19CC-454F-AA3A-356E1332638C}"/>
                  </a:ext>
                </a:extLst>
              </p:cNvPr>
              <p:cNvGrpSpPr/>
              <p:nvPr/>
            </p:nvGrpSpPr>
            <p:grpSpPr>
              <a:xfrm>
                <a:off x="4173075" y="2717159"/>
                <a:ext cx="1236839" cy="157788"/>
                <a:chOff x="3516133" y="2974516"/>
                <a:chExt cx="1236839" cy="157788"/>
              </a:xfrm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B823DC0E-654B-4A7E-8671-6DA40A80ADD1}"/>
                    </a:ext>
                  </a:extLst>
                </p:cNvPr>
                <p:cNvGrpSpPr/>
                <p:nvPr/>
              </p:nvGrpSpPr>
              <p:grpSpPr>
                <a:xfrm rot="10800000">
                  <a:off x="3516133" y="2974516"/>
                  <a:ext cx="833252" cy="157788"/>
                  <a:chOff x="6499339" y="2571086"/>
                  <a:chExt cx="1220006" cy="347662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97861E48-FE6D-410B-AF9E-FB0C93F66CB4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7119270" y="2743818"/>
                    <a:ext cx="600075" cy="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4" name="Group 98">
                    <a:extLst>
                      <a:ext uri="{FF2B5EF4-FFF2-40B4-BE49-F238E27FC236}">
                        <a16:creationId xmlns:a16="http://schemas.microsoft.com/office/drawing/2014/main" id="{4728BF50-CA84-405B-9A0B-6BB80628CCD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99339" y="2571086"/>
                    <a:ext cx="626267" cy="347662"/>
                    <a:chOff x="7209220" y="1678338"/>
                    <a:chExt cx="704492" cy="303002"/>
                  </a:xfrm>
                </p:grpSpPr>
                <p:cxnSp>
                  <p:nvCxnSpPr>
                    <p:cNvPr id="175" name="Straight Connector 174">
                      <a:extLst>
                        <a:ext uri="{FF2B5EF4-FFF2-40B4-BE49-F238E27FC236}">
                          <a16:creationId xmlns:a16="http://schemas.microsoft.com/office/drawing/2014/main" id="{47DD8D6D-12AD-4F35-AC61-CB754D8D206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387798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Straight Connector 175">
                      <a:extLst>
                        <a:ext uri="{FF2B5EF4-FFF2-40B4-BE49-F238E27FC236}">
                          <a16:creationId xmlns:a16="http://schemas.microsoft.com/office/drawing/2014/main" id="{D868C9BE-2695-4BC1-95A3-F091A4CD34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505660" y="1678338"/>
                      <a:ext cx="116077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Straight Connector 176">
                      <a:extLst>
                        <a:ext uri="{FF2B5EF4-FFF2-40B4-BE49-F238E27FC236}">
                          <a16:creationId xmlns:a16="http://schemas.microsoft.com/office/drawing/2014/main" id="{CE963345-4882-481E-9B9F-DCFD25DA0F1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844067" y="1825261"/>
                      <a:ext cx="69645" cy="152193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Straight Connector 177">
                      <a:extLst>
                        <a:ext uri="{FF2B5EF4-FFF2-40B4-BE49-F238E27FC236}">
                          <a16:creationId xmlns:a16="http://schemas.microsoft.com/office/drawing/2014/main" id="{7698E8B8-4D40-4EAE-8BEA-746077365C8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209220" y="1682489"/>
                      <a:ext cx="69646" cy="150810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Straight Connector 178">
                      <a:extLst>
                        <a:ext uri="{FF2B5EF4-FFF2-40B4-BE49-F238E27FC236}">
                          <a16:creationId xmlns:a16="http://schemas.microsoft.com/office/drawing/2014/main" id="{93150B87-8A4C-4D90-B3F8-53117E9CBAF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7886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Straight Connector 179">
                      <a:extLst>
                        <a:ext uri="{FF2B5EF4-FFF2-40B4-BE49-F238E27FC236}">
                          <a16:creationId xmlns:a16="http://schemas.microsoft.com/office/drawing/2014/main" id="{5D635394-6A35-4CD2-9A25-E338DCB2C6D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614594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F2046E87-7A7F-4178-B60A-CC06788B056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73245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36C6BEDC-1FC9-4ED8-A722-C2C1B4FA1BDE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4343127" y="3052761"/>
                  <a:ext cx="409845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34">
                <a:extLst>
                  <a:ext uri="{FF2B5EF4-FFF2-40B4-BE49-F238E27FC236}">
                    <a16:creationId xmlns:a16="http://schemas.microsoft.com/office/drawing/2014/main" id="{544E180A-9254-4237-8260-305F89201D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4030926" y="2668189"/>
                <a:ext cx="117863" cy="261924"/>
                <a:chOff x="0" y="0"/>
                <a:chExt cx="118368" cy="262890"/>
              </a:xfrm>
            </p:grpSpPr>
            <p:cxnSp>
              <p:nvCxnSpPr>
                <p:cNvPr id="168" name="AutoShape 4">
                  <a:extLst>
                    <a:ext uri="{FF2B5EF4-FFF2-40B4-BE49-F238E27FC236}">
                      <a16:creationId xmlns:a16="http://schemas.microsoft.com/office/drawing/2014/main" id="{F280EED3-E8F4-4A6A-9678-7B0EFEA1926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68580" y="131445"/>
                  <a:ext cx="99575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69" name="AutoShape 3">
                  <a:extLst>
                    <a:ext uri="{FF2B5EF4-FFF2-40B4-BE49-F238E27FC236}">
                      <a16:creationId xmlns:a16="http://schemas.microsoft.com/office/drawing/2014/main" id="{D10F8B48-74AB-49B1-A8CC-CEFF71369E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131445" y="131445"/>
                  <a:ext cx="262890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70" name="AutoShape 3">
                  <a:extLst>
                    <a:ext uri="{FF2B5EF4-FFF2-40B4-BE49-F238E27FC236}">
                      <a16:creationId xmlns:a16="http://schemas.microsoft.com/office/drawing/2014/main" id="{912E5C69-0598-4A3C-9BEF-CE4BF2039B2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26670" y="131445"/>
                  <a:ext cx="178536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B8ADDD55-FE78-46E3-BBA6-5619861958B5}"/>
              </a:ext>
            </a:extLst>
          </p:cNvPr>
          <p:cNvSpPr/>
          <p:nvPr/>
        </p:nvSpPr>
        <p:spPr>
          <a:xfrm>
            <a:off x="2469353" y="2897278"/>
            <a:ext cx="1806760" cy="580568"/>
          </a:xfrm>
          <a:prstGeom prst="leftRightArrow">
            <a:avLst>
              <a:gd name="adj1" fmla="val 50000"/>
              <a:gd name="adj2" fmla="val 44238"/>
            </a:avLst>
          </a:prstGeom>
          <a:solidFill>
            <a:srgbClr val="003087"/>
          </a:solidFill>
          <a:ln>
            <a:solidFill>
              <a:srgbClr val="003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with the actual switch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AF92F2-4140-4B1C-BE80-215990F0F786}"/>
              </a:ext>
            </a:extLst>
          </p:cNvPr>
          <p:cNvGrpSpPr/>
          <p:nvPr/>
        </p:nvGrpSpPr>
        <p:grpSpPr>
          <a:xfrm>
            <a:off x="4135695" y="968430"/>
            <a:ext cx="1083875" cy="787933"/>
            <a:chOff x="4135695" y="968430"/>
            <a:chExt cx="1083875" cy="787933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FDCCC049-B74E-469E-A93D-8D297A915D01}"/>
                </a:ext>
              </a:extLst>
            </p:cNvPr>
            <p:cNvSpPr/>
            <p:nvPr/>
          </p:nvSpPr>
          <p:spPr>
            <a:xfrm>
              <a:off x="4135695" y="968430"/>
              <a:ext cx="10838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CB333B"/>
                  </a:solidFill>
                </a:rPr>
                <a:t>Throw 1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A3E2027-1238-4966-A0F0-B167FCD7E169}"/>
                </a:ext>
              </a:extLst>
            </p:cNvPr>
            <p:cNvCxnSpPr>
              <a:cxnSpLocks/>
              <a:stCxn id="182" idx="2"/>
            </p:cNvCxnSpPr>
            <p:nvPr/>
          </p:nvCxnSpPr>
          <p:spPr>
            <a:xfrm>
              <a:off x="4677633" y="1368540"/>
              <a:ext cx="374702" cy="387823"/>
            </a:xfrm>
            <a:prstGeom prst="straightConnector1">
              <a:avLst/>
            </a:prstGeom>
            <a:ln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770F35-2339-4D48-9CAB-D7AEFA3B8D49}"/>
              </a:ext>
            </a:extLst>
          </p:cNvPr>
          <p:cNvGrpSpPr/>
          <p:nvPr/>
        </p:nvGrpSpPr>
        <p:grpSpPr>
          <a:xfrm>
            <a:off x="5725174" y="965958"/>
            <a:ext cx="1083875" cy="749639"/>
            <a:chOff x="5725174" y="965958"/>
            <a:chExt cx="1083875" cy="749639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2E4D9D1-5E8B-43AD-8BBE-8C94C197D03F}"/>
                </a:ext>
              </a:extLst>
            </p:cNvPr>
            <p:cNvSpPr/>
            <p:nvPr/>
          </p:nvSpPr>
          <p:spPr>
            <a:xfrm>
              <a:off x="5725174" y="965958"/>
              <a:ext cx="10838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CB333B"/>
                  </a:solidFill>
                </a:rPr>
                <a:t>Throw 2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02F2C27D-75E4-44E8-9A66-CB917D14DD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87098" y="1383013"/>
              <a:ext cx="280014" cy="332584"/>
            </a:xfrm>
            <a:prstGeom prst="straightConnector1">
              <a:avLst/>
            </a:prstGeom>
            <a:ln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D2DF02-1267-4D52-B39A-47A6CFD959DA}"/>
              </a:ext>
            </a:extLst>
          </p:cNvPr>
          <p:cNvGrpSpPr/>
          <p:nvPr/>
        </p:nvGrpSpPr>
        <p:grpSpPr>
          <a:xfrm>
            <a:off x="7238579" y="982903"/>
            <a:ext cx="3730779" cy="2498874"/>
            <a:chOff x="7238579" y="982903"/>
            <a:chExt cx="3730779" cy="2498874"/>
          </a:xfrm>
        </p:grpSpPr>
        <p:pic>
          <p:nvPicPr>
            <p:cNvPr id="25" name="Picture 24" descr="A circuit board&#10;&#10;Description automatically generated">
              <a:extLst>
                <a:ext uri="{FF2B5EF4-FFF2-40B4-BE49-F238E27FC236}">
                  <a16:creationId xmlns:a16="http://schemas.microsoft.com/office/drawing/2014/main" id="{69A19A9B-F4AB-441C-A1F3-DE78BE9B7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16" t="5462" r="50000" b="58476"/>
            <a:stretch/>
          </p:blipFill>
          <p:spPr>
            <a:xfrm>
              <a:off x="7288264" y="1008673"/>
              <a:ext cx="3681094" cy="2473104"/>
            </a:xfrm>
            <a:prstGeom prst="rect">
              <a:avLst/>
            </a:prstGeom>
          </p:spPr>
        </p:pic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C1820EED-1F55-40F2-BD0C-13B4A68C03BB}"/>
                </a:ext>
              </a:extLst>
            </p:cNvPr>
            <p:cNvSpPr/>
            <p:nvPr/>
          </p:nvSpPr>
          <p:spPr>
            <a:xfrm>
              <a:off x="7238579" y="982903"/>
              <a:ext cx="10838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Throw 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316A2B-0144-48FD-99BC-8E7B079A598C}"/>
              </a:ext>
            </a:extLst>
          </p:cNvPr>
          <p:cNvGrpSpPr/>
          <p:nvPr/>
        </p:nvGrpSpPr>
        <p:grpSpPr>
          <a:xfrm>
            <a:off x="7276349" y="3620626"/>
            <a:ext cx="3681413" cy="2477224"/>
            <a:chOff x="7276349" y="3620626"/>
            <a:chExt cx="3681413" cy="2477224"/>
          </a:xfrm>
        </p:grpSpPr>
        <p:pic>
          <p:nvPicPr>
            <p:cNvPr id="23" name="Picture 22" descr="A circuit board&#10;&#10;Description automatically generated">
              <a:extLst>
                <a:ext uri="{FF2B5EF4-FFF2-40B4-BE49-F238E27FC236}">
                  <a16:creationId xmlns:a16="http://schemas.microsoft.com/office/drawing/2014/main" id="{B8E8C18A-2394-45F8-80A8-9172C88F1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4" t="7110" r="50000" b="57112"/>
            <a:stretch/>
          </p:blipFill>
          <p:spPr>
            <a:xfrm>
              <a:off x="7276349" y="3624747"/>
              <a:ext cx="3681413" cy="2473103"/>
            </a:xfrm>
            <a:prstGeom prst="rect">
              <a:avLst/>
            </a:prstGeom>
          </p:spPr>
        </p:pic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0EC1307D-EFF2-4082-8545-6907946A4B1A}"/>
                </a:ext>
              </a:extLst>
            </p:cNvPr>
            <p:cNvSpPr/>
            <p:nvPr/>
          </p:nvSpPr>
          <p:spPr>
            <a:xfrm>
              <a:off x="7314246" y="3620626"/>
              <a:ext cx="108387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Throw 2</a:t>
              </a:r>
            </a:p>
          </p:txBody>
        </p: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215C3AF2-E160-4A87-BFDA-1AAD7063A337}"/>
              </a:ext>
            </a:extLst>
          </p:cNvPr>
          <p:cNvSpPr/>
          <p:nvPr/>
        </p:nvSpPr>
        <p:spPr>
          <a:xfrm>
            <a:off x="3230453" y="6362604"/>
            <a:ext cx="5429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3087"/>
                </a:solidFill>
              </a:rPr>
              <a:t>In your own words describe how the SPDT switch works. </a:t>
            </a:r>
          </a:p>
        </p:txBody>
      </p:sp>
    </p:spTree>
    <p:extLst>
      <p:ext uri="{BB962C8B-B14F-4D97-AF65-F5344CB8AC3E}">
        <p14:creationId xmlns:p14="http://schemas.microsoft.com/office/powerpoint/2010/main" val="100744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314208" y="2683059"/>
            <a:ext cx="5040565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0" y="4164126"/>
            <a:ext cx="2198320" cy="1361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909622" y="1160741"/>
            <a:ext cx="2445149" cy="139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10004362" y="5642064"/>
            <a:ext cx="2187639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314208" y="4164126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6579"/>
          <a:stretch/>
        </p:blipFill>
        <p:spPr>
          <a:xfrm>
            <a:off x="2335767" y="5642064"/>
            <a:ext cx="2425048" cy="120890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470660" y="2683060"/>
            <a:ext cx="4721341" cy="28427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53761" b="61381"/>
          <a:stretch/>
        </p:blipFill>
        <p:spPr>
          <a:xfrm>
            <a:off x="0" y="-14067"/>
            <a:ext cx="2208628" cy="11113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3761" b="16340"/>
          <a:stretch/>
        </p:blipFill>
        <p:spPr>
          <a:xfrm>
            <a:off x="0" y="1181686"/>
            <a:ext cx="2208628" cy="13900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41444" r="-430" b="16340"/>
          <a:stretch/>
        </p:blipFill>
        <p:spPr>
          <a:xfrm>
            <a:off x="2321168" y="1181685"/>
            <a:ext cx="2475915" cy="13844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t="4731" b="61875"/>
          <a:stretch/>
        </p:blipFill>
        <p:spPr>
          <a:xfrm>
            <a:off x="2321169" y="2136"/>
            <a:ext cx="2482512" cy="10951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892434" y="-1"/>
            <a:ext cx="2462339" cy="10830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7470660" y="0"/>
            <a:ext cx="2462339" cy="10830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0048887" y="-1"/>
            <a:ext cx="2143114" cy="108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7470660" y="1196690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10048887" y="1196689"/>
            <a:ext cx="2143114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2683059"/>
            <a:ext cx="2198321" cy="13617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0" y="5642066"/>
            <a:ext cx="2198321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892434" y="5642066"/>
            <a:ext cx="2462339" cy="1215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7470660" y="5642067"/>
            <a:ext cx="2462339" cy="1215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922" y="2908758"/>
            <a:ext cx="4314579" cy="1800402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Maintained Switches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7182" y="6351729"/>
            <a:ext cx="2743200" cy="365125"/>
          </a:xfrm>
          <a:ln>
            <a:noFill/>
          </a:ln>
        </p:spPr>
        <p:txBody>
          <a:bodyPr/>
          <a:lstStyle/>
          <a:p>
            <a:fld id="{AF9F945A-7155-4828-81E1-722329993529}" type="slidenum">
              <a:rPr lang="en-US" smtClean="0"/>
              <a:t>2</a:t>
            </a:fld>
            <a:endParaRPr lang="en-US" dirty="0"/>
          </a:p>
        </p:txBody>
      </p:sp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9938" y="96711"/>
            <a:ext cx="1041012" cy="947437"/>
          </a:xfrm>
          <a:prstGeom prst="rect">
            <a:avLst/>
          </a:prstGeom>
        </p:spPr>
      </p:pic>
      <p:pic>
        <p:nvPicPr>
          <p:cNvPr id="12" name="Picture 2" descr="NSF 4-Color Bitmap 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61" y="5761860"/>
            <a:ext cx="974544" cy="9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t="32820" b="5942"/>
          <a:stretch/>
        </p:blipFill>
        <p:spPr>
          <a:xfrm>
            <a:off x="7467309" y="1179776"/>
            <a:ext cx="2453249" cy="136647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4892434" y="4164126"/>
            <a:ext cx="2462337" cy="136172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E29867A-CA96-4D5A-AB4D-4D22A32108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5" y="2778759"/>
            <a:ext cx="4559817" cy="11826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3281D2-AD92-4F66-B3A0-705A3D33EAF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" y="4475285"/>
            <a:ext cx="2108499" cy="8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06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C04E-60DF-49FA-B3C1-C74862502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799"/>
          </a:xfrm>
        </p:spPr>
        <p:txBody>
          <a:bodyPr>
            <a:normAutofit/>
          </a:bodyPr>
          <a:lstStyle/>
          <a:p>
            <a:r>
              <a:rPr lang="en-US" sz="4800" b="1" dirty="0"/>
              <a:t>Maintained Switches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37DDA-E8D4-4EE7-8210-ADDA41C9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924"/>
            <a:ext cx="10515600" cy="5008039"/>
          </a:xfrm>
        </p:spPr>
        <p:txBody>
          <a:bodyPr>
            <a:normAutofit/>
          </a:bodyPr>
          <a:lstStyle/>
          <a:p>
            <a:r>
              <a:rPr lang="en-US" sz="3200" dirty="0"/>
              <a:t>Define maintained and momentary switches.</a:t>
            </a:r>
          </a:p>
          <a:p>
            <a:r>
              <a:rPr lang="en-US" sz="3200" dirty="0"/>
              <a:t>Build a circuit that uses a slider switch.</a:t>
            </a:r>
          </a:p>
          <a:p>
            <a:r>
              <a:rPr lang="en-US" sz="3200" dirty="0"/>
              <a:t>Define single and double pole throw switches.</a:t>
            </a:r>
          </a:p>
          <a:p>
            <a:r>
              <a:rPr lang="en-US" sz="3200" dirty="0"/>
              <a:t>Connect a switch as a Single Pole Double Throw (SPDT) in a circuit.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7C63A-E8D8-43A9-8E32-56B0FE7BB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B20FD-57B4-4116-B954-02381E95969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501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52" y="191389"/>
            <a:ext cx="10515600" cy="759587"/>
          </a:xfrm>
        </p:spPr>
        <p:txBody>
          <a:bodyPr>
            <a:normAutofit/>
          </a:bodyPr>
          <a:lstStyle/>
          <a:p>
            <a:r>
              <a:rPr lang="en-US" dirty="0"/>
              <a:t>Switch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232" y="851152"/>
            <a:ext cx="11133212" cy="2126967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Switches are used to complete or break the connection of an electrical circuit.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Schematic representation: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Types of switches: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 descr="A picture containing sky, wall&#10;&#10;Description automatically generated">
            <a:extLst>
              <a:ext uri="{FF2B5EF4-FFF2-40B4-BE49-F238E27FC236}">
                <a16:creationId xmlns:a16="http://schemas.microsoft.com/office/drawing/2014/main" id="{9327F5EA-8982-43D9-829C-B57D3E1E7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22407" r="35555" b="45185"/>
          <a:stretch/>
        </p:blipFill>
        <p:spPr>
          <a:xfrm>
            <a:off x="1041400" y="3114833"/>
            <a:ext cx="4191000" cy="2222500"/>
          </a:xfrm>
          <a:prstGeom prst="rect">
            <a:avLst/>
          </a:prstGeom>
        </p:spPr>
      </p:pic>
      <p:pic>
        <p:nvPicPr>
          <p:cNvPr id="9" name="Picture 8" descr="A close up of a toy&#10;&#10;Description automatically generated">
            <a:extLst>
              <a:ext uri="{FF2B5EF4-FFF2-40B4-BE49-F238E27FC236}">
                <a16:creationId xmlns:a16="http://schemas.microsoft.com/office/drawing/2014/main" id="{5EA2ED4B-DEB5-4D56-9472-40B546083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t="22157" r="31358" b="45435"/>
          <a:stretch/>
        </p:blipFill>
        <p:spPr>
          <a:xfrm>
            <a:off x="6705600" y="3114834"/>
            <a:ext cx="4191000" cy="2222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F805C6-10E3-407C-AA21-FF212FAC4C90}"/>
              </a:ext>
            </a:extLst>
          </p:cNvPr>
          <p:cNvSpPr/>
          <p:nvPr/>
        </p:nvSpPr>
        <p:spPr>
          <a:xfrm>
            <a:off x="1041400" y="2636051"/>
            <a:ext cx="1619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Maintained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E087A-4DB6-4D4A-AFB4-E0F1F68A79EB}"/>
              </a:ext>
            </a:extLst>
          </p:cNvPr>
          <p:cNvSpPr/>
          <p:nvPr/>
        </p:nvSpPr>
        <p:spPr>
          <a:xfrm>
            <a:off x="6705600" y="2625668"/>
            <a:ext cx="1662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Momentary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642CC-7DB5-4CA4-BAC4-1E4FDBA227FB}"/>
              </a:ext>
            </a:extLst>
          </p:cNvPr>
          <p:cNvSpPr/>
          <p:nvPr/>
        </p:nvSpPr>
        <p:spPr>
          <a:xfrm>
            <a:off x="1041400" y="5386199"/>
            <a:ext cx="444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Basic on/off function holds state that switch is set to.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F77AD5-1858-4378-A3F5-C37BAB009826}"/>
              </a:ext>
            </a:extLst>
          </p:cNvPr>
          <p:cNvSpPr/>
          <p:nvPr/>
        </p:nvSpPr>
        <p:spPr>
          <a:xfrm>
            <a:off x="6705600" y="5331047"/>
            <a:ext cx="4445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Only in “on” state when activated. Used for intermittent user-input.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B1D3C99-222C-44CE-A87B-4F1F19A31404}"/>
              </a:ext>
            </a:extLst>
          </p:cNvPr>
          <p:cNvGrpSpPr/>
          <p:nvPr/>
        </p:nvGrpSpPr>
        <p:grpSpPr>
          <a:xfrm>
            <a:off x="4632960" y="1401745"/>
            <a:ext cx="1982171" cy="307420"/>
            <a:chOff x="4632960" y="1401745"/>
            <a:chExt cx="1982171" cy="30742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FEAD581-3371-4C15-AFC0-0C93D41E7A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1912" y="1401745"/>
              <a:ext cx="403307" cy="244177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B029AC4-FB30-4641-BD55-F99EF117F14D}"/>
                </a:ext>
              </a:extLst>
            </p:cNvPr>
            <p:cNvCxnSpPr/>
            <p:nvPr/>
          </p:nvCxnSpPr>
          <p:spPr>
            <a:xfrm>
              <a:off x="4632960" y="1645920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140335F-023E-4A08-B7FE-BC2C378D0539}"/>
                </a:ext>
              </a:extLst>
            </p:cNvPr>
            <p:cNvSpPr/>
            <p:nvPr/>
          </p:nvSpPr>
          <p:spPr>
            <a:xfrm>
              <a:off x="5330952" y="1587245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C04AA0F-4B16-48CD-B60E-B26347B19817}"/>
                </a:ext>
              </a:extLst>
            </p:cNvPr>
            <p:cNvGrpSpPr/>
            <p:nvPr/>
          </p:nvGrpSpPr>
          <p:grpSpPr>
            <a:xfrm flipH="1">
              <a:off x="5795219" y="1584960"/>
              <a:ext cx="819912" cy="121920"/>
              <a:chOff x="4785360" y="1739645"/>
              <a:chExt cx="819912" cy="12192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D9AF57C-8E87-44AA-BA69-FE0B7E6E5BB5}"/>
                  </a:ext>
                </a:extLst>
              </p:cNvPr>
              <p:cNvCxnSpPr/>
              <p:nvPr/>
            </p:nvCxnSpPr>
            <p:spPr>
              <a:xfrm>
                <a:off x="4785360" y="1798320"/>
                <a:ext cx="721360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DD86D9E-105F-4B99-8BAD-EC8B41DBCF7F}"/>
                  </a:ext>
                </a:extLst>
              </p:cNvPr>
              <p:cNvSpPr/>
              <p:nvPr/>
            </p:nvSpPr>
            <p:spPr>
              <a:xfrm>
                <a:off x="5483352" y="173964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093C10C-0355-40AC-B3D2-ED4EDF15C493}"/>
              </a:ext>
            </a:extLst>
          </p:cNvPr>
          <p:cNvSpPr/>
          <p:nvPr/>
        </p:nvSpPr>
        <p:spPr>
          <a:xfrm>
            <a:off x="3563471" y="6251112"/>
            <a:ext cx="7333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3087"/>
                </a:solidFill>
              </a:rPr>
              <a:t>Why do you think both types are useful?</a:t>
            </a:r>
          </a:p>
        </p:txBody>
      </p:sp>
    </p:spTree>
    <p:extLst>
      <p:ext uri="{BB962C8B-B14F-4D97-AF65-F5344CB8AC3E}">
        <p14:creationId xmlns:p14="http://schemas.microsoft.com/office/powerpoint/2010/main" val="218887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  <p:bldP spid="13" grpId="0"/>
      <p:bldP spid="14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480" y="210978"/>
            <a:ext cx="7598818" cy="1268721"/>
          </a:xfrm>
        </p:spPr>
        <p:txBody>
          <a:bodyPr>
            <a:normAutofit/>
          </a:bodyPr>
          <a:lstStyle/>
          <a:p>
            <a:r>
              <a:rPr lang="en-US" sz="4000" dirty="0"/>
              <a:t>Determine whether each example is a </a:t>
            </a:r>
            <a:r>
              <a:rPr lang="en-US" sz="4000" b="1" i="1" dirty="0">
                <a:solidFill>
                  <a:srgbClr val="CB333B"/>
                </a:solidFill>
              </a:rPr>
              <a:t>maintained</a:t>
            </a:r>
            <a:r>
              <a:rPr lang="en-US" sz="4000" dirty="0"/>
              <a:t> or </a:t>
            </a:r>
            <a:r>
              <a:rPr lang="en-US" sz="4000" b="1" i="1" dirty="0">
                <a:solidFill>
                  <a:srgbClr val="003087"/>
                </a:solidFill>
              </a:rPr>
              <a:t>momentary</a:t>
            </a:r>
            <a:r>
              <a:rPr lang="en-US" sz="4000" dirty="0"/>
              <a:t> switch.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5</a:t>
            </a:fld>
            <a:endParaRPr lang="en-US" dirty="0"/>
          </a:p>
        </p:txBody>
      </p:sp>
      <p:pic>
        <p:nvPicPr>
          <p:cNvPr id="12" name="Picture 11" descr="A person sitting on a wooden table using a computer&#10;&#10;Description automatically generated">
            <a:extLst>
              <a:ext uri="{FF2B5EF4-FFF2-40B4-BE49-F238E27FC236}">
                <a16:creationId xmlns:a16="http://schemas.microsoft.com/office/drawing/2014/main" id="{17BF1592-E7DB-4E9C-BFDC-48A7A5B88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97" y="3532742"/>
            <a:ext cx="3722350" cy="2481566"/>
          </a:xfrm>
          <a:prstGeom prst="rect">
            <a:avLst/>
          </a:prstGeom>
        </p:spPr>
      </p:pic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id="{2C023980-9A4E-4623-A279-38091743FF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594" y="3520260"/>
            <a:ext cx="4365218" cy="2910399"/>
          </a:xfrm>
          <a:prstGeom prst="rect">
            <a:avLst/>
          </a:prstGeom>
        </p:spPr>
      </p:pic>
      <p:pic>
        <p:nvPicPr>
          <p:cNvPr id="18" name="Picture 17" descr="A close up of a guitar&#10;&#10;Description automatically generated">
            <a:extLst>
              <a:ext uri="{FF2B5EF4-FFF2-40B4-BE49-F238E27FC236}">
                <a16:creationId xmlns:a16="http://schemas.microsoft.com/office/drawing/2014/main" id="{79BD15E2-D770-41F2-A87B-E7F65CA406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/>
          <a:stretch/>
        </p:blipFill>
        <p:spPr>
          <a:xfrm>
            <a:off x="8052900" y="551001"/>
            <a:ext cx="3725838" cy="2639700"/>
          </a:xfrm>
          <a:prstGeom prst="rect">
            <a:avLst/>
          </a:prstGeom>
        </p:spPr>
      </p:pic>
      <p:pic>
        <p:nvPicPr>
          <p:cNvPr id="20" name="Picture 19" descr="A picture containing wall, indoor, person, jack&#10;&#10;Description automatically generated">
            <a:extLst>
              <a:ext uri="{FF2B5EF4-FFF2-40B4-BE49-F238E27FC236}">
                <a16:creationId xmlns:a16="http://schemas.microsoft.com/office/drawing/2014/main" id="{FE7CAA93-71F6-4B8C-9C0D-A38CBAB42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85" y="1880393"/>
            <a:ext cx="3032760" cy="2014296"/>
          </a:xfrm>
          <a:prstGeom prst="rect">
            <a:avLst/>
          </a:prstGeom>
        </p:spPr>
      </p:pic>
      <p:pic>
        <p:nvPicPr>
          <p:cNvPr id="22" name="Picture 21" descr="A picture containing wall, metalware, indoor, bathroom&#10;&#10;Description automatically generated">
            <a:extLst>
              <a:ext uri="{FF2B5EF4-FFF2-40B4-BE49-F238E27FC236}">
                <a16:creationId xmlns:a16="http://schemas.microsoft.com/office/drawing/2014/main" id="{236C7746-DA3C-416D-9D43-BABF6F0420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" r="31218"/>
          <a:stretch/>
        </p:blipFill>
        <p:spPr>
          <a:xfrm>
            <a:off x="3898300" y="1880393"/>
            <a:ext cx="3722350" cy="398246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EA234B2-E9CE-4549-9168-E5307C880CBD}"/>
              </a:ext>
            </a:extLst>
          </p:cNvPr>
          <p:cNvSpPr/>
          <p:nvPr/>
        </p:nvSpPr>
        <p:spPr>
          <a:xfrm>
            <a:off x="452753" y="4474434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game buttons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3537CF-C123-4783-8F0E-F89579863EEE}"/>
              </a:ext>
            </a:extLst>
          </p:cNvPr>
          <p:cNvSpPr/>
          <p:nvPr/>
        </p:nvSpPr>
        <p:spPr>
          <a:xfrm>
            <a:off x="373282" y="1833885"/>
            <a:ext cx="30493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switch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A5956B-CE8B-448C-ABC7-D728E883279E}"/>
              </a:ext>
            </a:extLst>
          </p:cNvPr>
          <p:cNvSpPr/>
          <p:nvPr/>
        </p:nvSpPr>
        <p:spPr>
          <a:xfrm>
            <a:off x="8013410" y="3555127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Keyboard keys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58AB79-07E2-43FE-BEAC-4B96ED4890B8}"/>
              </a:ext>
            </a:extLst>
          </p:cNvPr>
          <p:cNvSpPr/>
          <p:nvPr/>
        </p:nvSpPr>
        <p:spPr>
          <a:xfrm>
            <a:off x="3898300" y="5497353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Doorbell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1B7C5C-E00E-4508-B592-115C03F26D09}"/>
              </a:ext>
            </a:extLst>
          </p:cNvPr>
          <p:cNvSpPr/>
          <p:nvPr/>
        </p:nvSpPr>
        <p:spPr>
          <a:xfrm>
            <a:off x="8092876" y="551001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Pickup switch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5D90EF-DE43-4BEB-8DFB-404BC7D10721}"/>
              </a:ext>
            </a:extLst>
          </p:cNvPr>
          <p:cNvSpPr/>
          <p:nvPr/>
        </p:nvSpPr>
        <p:spPr>
          <a:xfrm>
            <a:off x="1014804" y="3812352"/>
            <a:ext cx="1619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B333B"/>
                </a:solidFill>
              </a:rPr>
              <a:t>Maintained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4DB87F-627F-4F02-848F-65BCB646AE41}"/>
              </a:ext>
            </a:extLst>
          </p:cNvPr>
          <p:cNvSpPr/>
          <p:nvPr/>
        </p:nvSpPr>
        <p:spPr>
          <a:xfrm>
            <a:off x="9106270" y="149148"/>
            <a:ext cx="16190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B333B"/>
                </a:solidFill>
              </a:rPr>
              <a:t>Maintained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F3D6C7-B59B-46DD-887A-20AE351AF653}"/>
              </a:ext>
            </a:extLst>
          </p:cNvPr>
          <p:cNvSpPr/>
          <p:nvPr/>
        </p:nvSpPr>
        <p:spPr>
          <a:xfrm>
            <a:off x="284480" y="1833885"/>
            <a:ext cx="3217573" cy="2440132"/>
          </a:xfrm>
          <a:prstGeom prst="rect">
            <a:avLst/>
          </a:prstGeom>
          <a:noFill/>
          <a:ln w="28575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09DD39C-A11B-442B-B8CD-3DD0365CC130}"/>
              </a:ext>
            </a:extLst>
          </p:cNvPr>
          <p:cNvSpPr/>
          <p:nvPr/>
        </p:nvSpPr>
        <p:spPr>
          <a:xfrm>
            <a:off x="8012080" y="217682"/>
            <a:ext cx="3806635" cy="2995403"/>
          </a:xfrm>
          <a:prstGeom prst="rect">
            <a:avLst/>
          </a:prstGeom>
          <a:noFill/>
          <a:ln w="28575">
            <a:solidFill>
              <a:srgbClr val="CB33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A0B6D9-EA8A-47CB-B487-147A288AB716}"/>
              </a:ext>
            </a:extLst>
          </p:cNvPr>
          <p:cNvSpPr/>
          <p:nvPr/>
        </p:nvSpPr>
        <p:spPr>
          <a:xfrm>
            <a:off x="993228" y="5938084"/>
            <a:ext cx="1662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Momentary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D8035ED-0AA7-44C2-843E-D5B99D34DBFC}"/>
              </a:ext>
            </a:extLst>
          </p:cNvPr>
          <p:cNvSpPr/>
          <p:nvPr/>
        </p:nvSpPr>
        <p:spPr>
          <a:xfrm>
            <a:off x="4921871" y="5908685"/>
            <a:ext cx="1662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Momentary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446416-4FC0-493B-B50D-207D3C477963}"/>
              </a:ext>
            </a:extLst>
          </p:cNvPr>
          <p:cNvSpPr/>
          <p:nvPr/>
        </p:nvSpPr>
        <p:spPr>
          <a:xfrm>
            <a:off x="9220200" y="5954497"/>
            <a:ext cx="1662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3087"/>
                </a:solidFill>
              </a:rPr>
              <a:t>Momentary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684AC0-CB7D-4486-91CD-C3B032574073}"/>
              </a:ext>
            </a:extLst>
          </p:cNvPr>
          <p:cNvSpPr/>
          <p:nvPr/>
        </p:nvSpPr>
        <p:spPr>
          <a:xfrm>
            <a:off x="289145" y="4461953"/>
            <a:ext cx="3217573" cy="1894397"/>
          </a:xfrm>
          <a:prstGeom prst="rect">
            <a:avLst/>
          </a:prstGeom>
          <a:noFill/>
          <a:ln w="28575">
            <a:solidFill>
              <a:srgbClr val="003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BF8825D-9560-4E20-9C26-7652D241C069}"/>
              </a:ext>
            </a:extLst>
          </p:cNvPr>
          <p:cNvSpPr/>
          <p:nvPr/>
        </p:nvSpPr>
        <p:spPr>
          <a:xfrm>
            <a:off x="3797475" y="1753128"/>
            <a:ext cx="3913965" cy="4603222"/>
          </a:xfrm>
          <a:prstGeom prst="rect">
            <a:avLst/>
          </a:prstGeom>
          <a:noFill/>
          <a:ln w="28575">
            <a:solidFill>
              <a:srgbClr val="003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2D40E4B-E7F4-405D-8C4D-3A65985A6398}"/>
              </a:ext>
            </a:extLst>
          </p:cNvPr>
          <p:cNvSpPr/>
          <p:nvPr/>
        </p:nvSpPr>
        <p:spPr>
          <a:xfrm>
            <a:off x="7959623" y="3462018"/>
            <a:ext cx="3859092" cy="2908332"/>
          </a:xfrm>
          <a:prstGeom prst="rect">
            <a:avLst/>
          </a:prstGeom>
          <a:noFill/>
          <a:ln w="28575">
            <a:solidFill>
              <a:srgbClr val="003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5" grpId="0" animBg="1"/>
      <p:bldP spid="37" grpId="0" animBg="1"/>
      <p:bldP spid="38" grpId="0"/>
      <p:bldP spid="39" grpId="0"/>
      <p:bldP spid="40" grpId="0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transport, aircraft&#10;&#10;Description automatically generated">
            <a:extLst>
              <a:ext uri="{FF2B5EF4-FFF2-40B4-BE49-F238E27FC236}">
                <a16:creationId xmlns:a16="http://schemas.microsoft.com/office/drawing/2014/main" id="{66DABBC5-6F92-4716-9D87-51388655A3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4F5FF"/>
              </a:clrFrom>
              <a:clrTo>
                <a:srgbClr val="E4F5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01" t="33956" r="35800" b="25582"/>
          <a:stretch/>
        </p:blipFill>
        <p:spPr>
          <a:xfrm>
            <a:off x="4617140" y="864012"/>
            <a:ext cx="6727104" cy="4891237"/>
          </a:xfrm>
          <a:prstGeom prst="rect">
            <a:avLst/>
          </a:prstGeom>
        </p:spPr>
      </p:pic>
      <p:pic>
        <p:nvPicPr>
          <p:cNvPr id="9" name="Picture 8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CD918817-D1DB-445A-BECF-9931F39EF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6F7FF"/>
              </a:clrFrom>
              <a:clrTo>
                <a:srgbClr val="E6F7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2" t="34573" r="32025" b="27590"/>
          <a:stretch/>
        </p:blipFill>
        <p:spPr>
          <a:xfrm>
            <a:off x="4825690" y="1254089"/>
            <a:ext cx="6233976" cy="470762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Maintained Slider Switch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CECCDA-9541-4DDD-AB02-1E3CFF8B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68" y="958786"/>
            <a:ext cx="4460322" cy="1439799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Consider this circuit, with the switch representing a maintained slider switch.</a:t>
            </a:r>
          </a:p>
        </p:txBody>
      </p:sp>
      <p:sp>
        <p:nvSpPr>
          <p:cNvPr id="200" name="Slide Number Placeholder 4">
            <a:extLst>
              <a:ext uri="{FF2B5EF4-FFF2-40B4-BE49-F238E27FC236}">
                <a16:creationId xmlns:a16="http://schemas.microsoft.com/office/drawing/2014/main" id="{41FE1B68-FD79-47BB-9A18-8EB48502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AADBA3-372B-4CDB-8AFA-389825A24BB1}"/>
              </a:ext>
            </a:extLst>
          </p:cNvPr>
          <p:cNvGrpSpPr/>
          <p:nvPr/>
        </p:nvGrpSpPr>
        <p:grpSpPr>
          <a:xfrm>
            <a:off x="1264813" y="2244155"/>
            <a:ext cx="1150044" cy="3654832"/>
            <a:chOff x="7265468" y="1926672"/>
            <a:chExt cx="1150044" cy="3654832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F84666E-4D0A-4C47-97C8-8F3E503D8C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839" y="2266155"/>
              <a:ext cx="0" cy="713254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06E4A62-4D0B-49FC-A18C-312C6BC1C6BA}"/>
                </a:ext>
              </a:extLst>
            </p:cNvPr>
            <p:cNvGrpSpPr/>
            <p:nvPr/>
          </p:nvGrpSpPr>
          <p:grpSpPr>
            <a:xfrm rot="20179458" flipH="1" flipV="1">
              <a:off x="7724829" y="2958526"/>
              <a:ext cx="464267" cy="307420"/>
              <a:chOff x="5330952" y="1401745"/>
              <a:chExt cx="464267" cy="30742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10343CC-1A9C-45D4-AC0C-F1F1AF6AB3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91912" y="1401745"/>
                <a:ext cx="403307" cy="244177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4A51DA6-7039-46D1-9861-D05480A5B644}"/>
                  </a:ext>
                </a:extLst>
              </p:cNvPr>
              <p:cNvSpPr/>
              <p:nvPr/>
            </p:nvSpPr>
            <p:spPr>
              <a:xfrm>
                <a:off x="5330952" y="158724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4735B97-8C1F-4779-AB94-84270479CE27}"/>
                </a:ext>
              </a:extLst>
            </p:cNvPr>
            <p:cNvCxnSpPr>
              <a:cxnSpLocks/>
            </p:cNvCxnSpPr>
            <p:nvPr/>
          </p:nvCxnSpPr>
          <p:spPr>
            <a:xfrm>
              <a:off x="7772723" y="2266155"/>
              <a:ext cx="562673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0C2097B-4DCB-4F0B-B3F0-72A51DE98B4C}"/>
                </a:ext>
              </a:extLst>
            </p:cNvPr>
            <p:cNvGrpSpPr/>
            <p:nvPr/>
          </p:nvGrpSpPr>
          <p:grpSpPr>
            <a:xfrm>
              <a:off x="7859494" y="3758274"/>
              <a:ext cx="556018" cy="658646"/>
              <a:chOff x="5783669" y="3157410"/>
              <a:chExt cx="556018" cy="658646"/>
            </a:xfrm>
          </p:grpSpPr>
          <p:cxnSp>
            <p:nvCxnSpPr>
              <p:cNvPr id="125" name="AutoShape 3">
                <a:extLst>
                  <a:ext uri="{FF2B5EF4-FFF2-40B4-BE49-F238E27FC236}">
                    <a16:creationId xmlns:a16="http://schemas.microsoft.com/office/drawing/2014/main" id="{D474DD6D-C6D4-4113-AB70-BF4B79BBD0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83669" y="3160585"/>
                <a:ext cx="314777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3AA4ACE0-0BF2-4323-9FF0-E7B73BEF9A6B}"/>
                  </a:ext>
                </a:extLst>
              </p:cNvPr>
              <p:cNvCxnSpPr/>
              <p:nvPr/>
            </p:nvCxnSpPr>
            <p:spPr bwMode="auto">
              <a:xfrm>
                <a:off x="5796531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C2D0616-3F15-4FBC-9E81-E69A8661105F}"/>
                  </a:ext>
                </a:extLst>
              </p:cNvPr>
              <p:cNvCxnSpPr/>
              <p:nvPr/>
            </p:nvCxnSpPr>
            <p:spPr bwMode="auto">
              <a:xfrm flipV="1">
                <a:off x="5941497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8" name="AutoShape 32">
                <a:extLst>
                  <a:ext uri="{FF2B5EF4-FFF2-40B4-BE49-F238E27FC236}">
                    <a16:creationId xmlns:a16="http://schemas.microsoft.com/office/drawing/2014/main" id="{D952FE00-7A1E-4379-B7D1-5AD273E939C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42569" y="3467767"/>
                <a:ext cx="0" cy="348289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9" name="AutoShape 3">
                <a:extLst>
                  <a:ext uri="{FF2B5EF4-FFF2-40B4-BE49-F238E27FC236}">
                    <a16:creationId xmlns:a16="http://schemas.microsoft.com/office/drawing/2014/main" id="{90E8E969-B3B5-4932-A688-70593D273E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01293" y="3464046"/>
                <a:ext cx="27831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56159BA3-E0FD-472D-BBF3-106610C4DDF8}"/>
                  </a:ext>
                </a:extLst>
              </p:cNvPr>
              <p:cNvCxnSpPr/>
              <p:nvPr/>
            </p:nvCxnSpPr>
            <p:spPr bwMode="auto">
              <a:xfrm>
                <a:off x="6143050" y="32686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A3510259-1499-4AD3-A2A9-EFF37FDE6191}"/>
                  </a:ext>
                </a:extLst>
              </p:cNvPr>
              <p:cNvCxnSpPr/>
              <p:nvPr/>
            </p:nvCxnSpPr>
            <p:spPr bwMode="auto">
              <a:xfrm>
                <a:off x="6150484" y="34210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6991CFE-1EF1-44B0-A3B9-86C0F5F080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8949" y="3451012"/>
              <a:ext cx="0" cy="307262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 Box 5">
              <a:extLst>
                <a:ext uri="{FF2B5EF4-FFF2-40B4-BE49-F238E27FC236}">
                  <a16:creationId xmlns:a16="http://schemas.microsoft.com/office/drawing/2014/main" id="{426E8EB2-FA0D-4CDF-B8F9-11F92ED06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5468" y="4703341"/>
              <a:ext cx="7136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220</a:t>
              </a:r>
              <a:r>
                <a:rPr lang="en-US" dirty="0">
                  <a:solidFill>
                    <a:srgbClr val="003087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C69A49B-5140-4F94-9C1A-CDD93AF92835}"/>
                </a:ext>
              </a:extLst>
            </p:cNvPr>
            <p:cNvGrpSpPr/>
            <p:nvPr/>
          </p:nvGrpSpPr>
          <p:grpSpPr>
            <a:xfrm rot="16200000">
              <a:off x="7329958" y="4761048"/>
              <a:ext cx="1378988" cy="261924"/>
              <a:chOff x="4030926" y="2668189"/>
              <a:chExt cx="1378988" cy="261924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816807D1-AD6C-47A9-A6AA-58E67ED93ECA}"/>
                  </a:ext>
                </a:extLst>
              </p:cNvPr>
              <p:cNvGrpSpPr/>
              <p:nvPr/>
            </p:nvGrpSpPr>
            <p:grpSpPr>
              <a:xfrm>
                <a:off x="4173075" y="2717159"/>
                <a:ext cx="1236839" cy="157788"/>
                <a:chOff x="3516133" y="2974516"/>
                <a:chExt cx="1236839" cy="157788"/>
              </a:xfrm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D60A1295-F823-47BC-83CC-A310DF94CD24}"/>
                    </a:ext>
                  </a:extLst>
                </p:cNvPr>
                <p:cNvGrpSpPr/>
                <p:nvPr/>
              </p:nvGrpSpPr>
              <p:grpSpPr>
                <a:xfrm rot="10800000">
                  <a:off x="3516133" y="2974516"/>
                  <a:ext cx="833252" cy="157788"/>
                  <a:chOff x="6499339" y="2571086"/>
                  <a:chExt cx="1220006" cy="347662"/>
                </a:xfrm>
              </p:grpSpPr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0C6F393A-3E44-469E-BAD2-6E6D854B7FE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7119270" y="2743818"/>
                    <a:ext cx="600075" cy="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3" name="Group 98">
                    <a:extLst>
                      <a:ext uri="{FF2B5EF4-FFF2-40B4-BE49-F238E27FC236}">
                        <a16:creationId xmlns:a16="http://schemas.microsoft.com/office/drawing/2014/main" id="{884D5DED-E504-4965-AD3C-5E89049EA2A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99339" y="2571086"/>
                    <a:ext cx="626267" cy="347662"/>
                    <a:chOff x="7209220" y="1678338"/>
                    <a:chExt cx="704492" cy="303002"/>
                  </a:xfrm>
                </p:grpSpPr>
                <p:cxnSp>
                  <p:nvCxnSpPr>
                    <p:cNvPr id="144" name="Straight Connector 143">
                      <a:extLst>
                        <a:ext uri="{FF2B5EF4-FFF2-40B4-BE49-F238E27FC236}">
                          <a16:creationId xmlns:a16="http://schemas.microsoft.com/office/drawing/2014/main" id="{AA596903-0BAF-4B2B-BC13-4633BE6D7C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387798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Straight Connector 144">
                      <a:extLst>
                        <a:ext uri="{FF2B5EF4-FFF2-40B4-BE49-F238E27FC236}">
                          <a16:creationId xmlns:a16="http://schemas.microsoft.com/office/drawing/2014/main" id="{07BDB53A-72E6-4CA5-B5EA-328BB31A7FB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505660" y="1678338"/>
                      <a:ext cx="116077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0CC58E2F-BB0E-485B-B41B-D16EB80647C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844067" y="1825261"/>
                      <a:ext cx="69645" cy="152193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46">
                      <a:extLst>
                        <a:ext uri="{FF2B5EF4-FFF2-40B4-BE49-F238E27FC236}">
                          <a16:creationId xmlns:a16="http://schemas.microsoft.com/office/drawing/2014/main" id="{35EDF517-6D35-4CBB-8BE1-9E23EDDB9F6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209220" y="1682489"/>
                      <a:ext cx="69646" cy="150810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Straight Connector 147">
                      <a:extLst>
                        <a:ext uri="{FF2B5EF4-FFF2-40B4-BE49-F238E27FC236}">
                          <a16:creationId xmlns:a16="http://schemas.microsoft.com/office/drawing/2014/main" id="{648690D3-58FD-4A6D-9D31-52BE818A593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7886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Straight Connector 148">
                      <a:extLst>
                        <a:ext uri="{FF2B5EF4-FFF2-40B4-BE49-F238E27FC236}">
                          <a16:creationId xmlns:a16="http://schemas.microsoft.com/office/drawing/2014/main" id="{0AD15786-A5D1-40B9-AF1F-6E7870C857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614594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Straight Connector 149">
                      <a:extLst>
                        <a:ext uri="{FF2B5EF4-FFF2-40B4-BE49-F238E27FC236}">
                          <a16:creationId xmlns:a16="http://schemas.microsoft.com/office/drawing/2014/main" id="{3DB40A01-878F-4AA6-B832-4D15E00B9BD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73245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7380318F-9EB9-4040-BD7F-DEC7EEEBA1B2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4343127" y="3061905"/>
                  <a:ext cx="409845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34">
                <a:extLst>
                  <a:ext uri="{FF2B5EF4-FFF2-40B4-BE49-F238E27FC236}">
                    <a16:creationId xmlns:a16="http://schemas.microsoft.com/office/drawing/2014/main" id="{B702A199-10F6-46D8-9E9E-7433B7FE6A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4030926" y="2668189"/>
                <a:ext cx="117863" cy="261924"/>
                <a:chOff x="0" y="0"/>
                <a:chExt cx="118368" cy="262890"/>
              </a:xfrm>
            </p:grpSpPr>
            <p:cxnSp>
              <p:nvCxnSpPr>
                <p:cNvPr id="137" name="AutoShape 4">
                  <a:extLst>
                    <a:ext uri="{FF2B5EF4-FFF2-40B4-BE49-F238E27FC236}">
                      <a16:creationId xmlns:a16="http://schemas.microsoft.com/office/drawing/2014/main" id="{43FCE5A8-5A9F-4BCD-A82A-7DCE3F13FB8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68580" y="131445"/>
                  <a:ext cx="99575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8" name="AutoShape 3">
                  <a:extLst>
                    <a:ext uri="{FF2B5EF4-FFF2-40B4-BE49-F238E27FC236}">
                      <a16:creationId xmlns:a16="http://schemas.microsoft.com/office/drawing/2014/main" id="{236B4FA4-76A7-4558-B20F-A3A96D0EC06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131445" y="131445"/>
                  <a:ext cx="262890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9" name="AutoShape 3">
                  <a:extLst>
                    <a:ext uri="{FF2B5EF4-FFF2-40B4-BE49-F238E27FC236}">
                      <a16:creationId xmlns:a16="http://schemas.microsoft.com/office/drawing/2014/main" id="{26A9E033-B875-4091-8561-A792F0881B3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26670" y="131445"/>
                  <a:ext cx="178536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38E0B5C-9593-422C-8FEF-36E785C1BB6C}"/>
                </a:ext>
              </a:extLst>
            </p:cNvPr>
            <p:cNvSpPr/>
            <p:nvPr/>
          </p:nvSpPr>
          <p:spPr>
            <a:xfrm rot="5400000" flipH="1">
              <a:off x="7992558" y="3386041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ext Box 5">
              <a:extLst>
                <a:ext uri="{FF2B5EF4-FFF2-40B4-BE49-F238E27FC236}">
                  <a16:creationId xmlns:a16="http://schemas.microsoft.com/office/drawing/2014/main" id="{AE6B7796-86BB-4BEB-ADBB-D1F833AD1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6952" y="1926672"/>
              <a:ext cx="433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5V</a:t>
              </a:r>
              <a:endParaRPr lang="en-US" dirty="0">
                <a:solidFill>
                  <a:srgbClr val="003087"/>
                </a:solidFill>
                <a:latin typeface="Symbol" pitchFamily="18" charset="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046D04-E196-4341-886B-45ACE0CD5B3B}"/>
              </a:ext>
            </a:extLst>
          </p:cNvPr>
          <p:cNvGrpSpPr/>
          <p:nvPr/>
        </p:nvGrpSpPr>
        <p:grpSpPr>
          <a:xfrm flipH="1" flipV="1">
            <a:off x="8577758" y="5039573"/>
            <a:ext cx="299870" cy="896252"/>
            <a:chOff x="6665059" y="5843455"/>
            <a:chExt cx="299870" cy="713254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FF857BCC-ADCF-4721-87E9-8DA86EC40F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34227" y="5843455"/>
              <a:ext cx="0" cy="713254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0B48CB4F-A4EB-4EE1-8BB8-7F90121D8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5059" y="5843455"/>
              <a:ext cx="29987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42932B2B-E029-42A3-8E8F-66FD81D0D988}"/>
              </a:ext>
            </a:extLst>
          </p:cNvPr>
          <p:cNvGrpSpPr/>
          <p:nvPr/>
        </p:nvGrpSpPr>
        <p:grpSpPr>
          <a:xfrm flipH="1">
            <a:off x="7973258" y="5435597"/>
            <a:ext cx="556018" cy="658646"/>
            <a:chOff x="5783669" y="3157410"/>
            <a:chExt cx="556018" cy="658646"/>
          </a:xfrm>
        </p:grpSpPr>
        <p:cxnSp>
          <p:nvCxnSpPr>
            <p:cNvPr id="180" name="AutoShape 3">
              <a:extLst>
                <a:ext uri="{FF2B5EF4-FFF2-40B4-BE49-F238E27FC236}">
                  <a16:creationId xmlns:a16="http://schemas.microsoft.com/office/drawing/2014/main" id="{C0930044-1472-4061-9C83-F2830585066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783669" y="3160585"/>
              <a:ext cx="314777" cy="0"/>
            </a:xfrm>
            <a:prstGeom prst="straightConnector1">
              <a:avLst/>
            </a:prstGeom>
            <a:noFill/>
            <a:ln w="38100">
              <a:solidFill>
                <a:srgbClr val="00308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448F0203-0678-47D2-A93A-904740BF3773}"/>
                </a:ext>
              </a:extLst>
            </p:cNvPr>
            <p:cNvCxnSpPr/>
            <p:nvPr/>
          </p:nvCxnSpPr>
          <p:spPr bwMode="auto">
            <a:xfrm>
              <a:off x="5796531" y="3157410"/>
              <a:ext cx="148218" cy="317500"/>
            </a:xfrm>
            <a:prstGeom prst="line">
              <a:avLst/>
            </a:prstGeom>
            <a:noFill/>
            <a:ln w="38100">
              <a:solidFill>
                <a:srgbClr val="00308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577A7B2C-FFC8-43DC-8A34-4F52AFCEE865}"/>
                </a:ext>
              </a:extLst>
            </p:cNvPr>
            <p:cNvCxnSpPr/>
            <p:nvPr/>
          </p:nvCxnSpPr>
          <p:spPr bwMode="auto">
            <a:xfrm flipV="1">
              <a:off x="5941497" y="3157410"/>
              <a:ext cx="148218" cy="317500"/>
            </a:xfrm>
            <a:prstGeom prst="line">
              <a:avLst/>
            </a:prstGeom>
            <a:noFill/>
            <a:ln w="38100">
              <a:solidFill>
                <a:srgbClr val="00308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3" name="AutoShape 32">
              <a:extLst>
                <a:ext uri="{FF2B5EF4-FFF2-40B4-BE49-F238E27FC236}">
                  <a16:creationId xmlns:a16="http://schemas.microsoft.com/office/drawing/2014/main" id="{E0156018-0AA3-4AEE-89C5-F6B740DFA0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2569" y="3467767"/>
              <a:ext cx="0" cy="348289"/>
            </a:xfrm>
            <a:prstGeom prst="straightConnector1">
              <a:avLst/>
            </a:prstGeom>
            <a:noFill/>
            <a:ln w="38100">
              <a:solidFill>
                <a:srgbClr val="00308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" name="AutoShape 3">
              <a:extLst>
                <a:ext uri="{FF2B5EF4-FFF2-40B4-BE49-F238E27FC236}">
                  <a16:creationId xmlns:a16="http://schemas.microsoft.com/office/drawing/2014/main" id="{57EA8125-7B79-48B1-A423-F48C8B3437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801293" y="3464046"/>
              <a:ext cx="278316" cy="0"/>
            </a:xfrm>
            <a:prstGeom prst="straightConnector1">
              <a:avLst/>
            </a:prstGeom>
            <a:noFill/>
            <a:ln w="38100">
              <a:solidFill>
                <a:srgbClr val="00308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B4D7145E-C692-47EE-8B79-EE8872F43B3D}"/>
                </a:ext>
              </a:extLst>
            </p:cNvPr>
            <p:cNvCxnSpPr/>
            <p:nvPr/>
          </p:nvCxnSpPr>
          <p:spPr bwMode="auto">
            <a:xfrm>
              <a:off x="6143050" y="3268612"/>
              <a:ext cx="189203" cy="158750"/>
            </a:xfrm>
            <a:prstGeom prst="straightConnector1">
              <a:avLst/>
            </a:prstGeom>
            <a:noFill/>
            <a:ln w="28575">
              <a:solidFill>
                <a:srgbClr val="003087"/>
              </a:solidFill>
              <a:round/>
              <a:headEnd/>
              <a:tailEnd type="arrow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DAA793AE-F8A9-4F00-9496-42FAFE87F403}"/>
                </a:ext>
              </a:extLst>
            </p:cNvPr>
            <p:cNvCxnSpPr/>
            <p:nvPr/>
          </p:nvCxnSpPr>
          <p:spPr bwMode="auto">
            <a:xfrm>
              <a:off x="6150484" y="3421012"/>
              <a:ext cx="189203" cy="158750"/>
            </a:xfrm>
            <a:prstGeom prst="straightConnector1">
              <a:avLst/>
            </a:prstGeom>
            <a:noFill/>
            <a:ln w="28575">
              <a:solidFill>
                <a:srgbClr val="003087"/>
              </a:solidFill>
              <a:round/>
              <a:headEnd/>
              <a:tailEnd type="arrow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274A05B5-77B1-49EC-B305-74833F4AA1F9}"/>
              </a:ext>
            </a:extLst>
          </p:cNvPr>
          <p:cNvCxnSpPr>
            <a:cxnSpLocks/>
          </p:cNvCxnSpPr>
          <p:nvPr/>
        </p:nvCxnSpPr>
        <p:spPr>
          <a:xfrm flipV="1">
            <a:off x="8700457" y="3694918"/>
            <a:ext cx="0" cy="795816"/>
          </a:xfrm>
          <a:prstGeom prst="line">
            <a:avLst/>
          </a:prstGeom>
          <a:ln w="38100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 Box 5">
            <a:extLst>
              <a:ext uri="{FF2B5EF4-FFF2-40B4-BE49-F238E27FC236}">
                <a16:creationId xmlns:a16="http://schemas.microsoft.com/office/drawing/2014/main" id="{2692EE83-4AFB-4911-8EA2-9E4E22DEC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429" y="5997796"/>
            <a:ext cx="7136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087"/>
                </a:solidFill>
                <a:latin typeface="+mn-lt"/>
              </a:rPr>
              <a:t>220</a:t>
            </a:r>
            <a:r>
              <a:rPr lang="en-US" dirty="0">
                <a:solidFill>
                  <a:srgbClr val="003087"/>
                </a:solidFill>
                <a:latin typeface="Symbol" pitchFamily="18" charset="2"/>
              </a:rPr>
              <a:t>W</a:t>
            </a: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B078288-91E1-44B8-91DE-5728D9A167F9}"/>
              </a:ext>
            </a:extLst>
          </p:cNvPr>
          <p:cNvGrpSpPr/>
          <p:nvPr/>
        </p:nvGrpSpPr>
        <p:grpSpPr>
          <a:xfrm rot="16200000">
            <a:off x="8040744" y="6104729"/>
            <a:ext cx="676066" cy="162875"/>
            <a:chOff x="3516133" y="2974516"/>
            <a:chExt cx="1236839" cy="157788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92805FB0-A526-4E22-AB71-26DC37BB5FCF}"/>
                </a:ext>
              </a:extLst>
            </p:cNvPr>
            <p:cNvGrpSpPr/>
            <p:nvPr/>
          </p:nvGrpSpPr>
          <p:grpSpPr>
            <a:xfrm rot="10800000">
              <a:off x="3516133" y="2974516"/>
              <a:ext cx="833252" cy="157788"/>
              <a:chOff x="6499339" y="2571086"/>
              <a:chExt cx="1220006" cy="347662"/>
            </a:xfrm>
          </p:grpSpPr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9DFF5ABD-104B-43B5-9DE8-B386C4A74478}"/>
                  </a:ext>
                </a:extLst>
              </p:cNvPr>
              <p:cNvCxnSpPr/>
              <p:nvPr/>
            </p:nvCxnSpPr>
            <p:spPr bwMode="auto">
              <a:xfrm flipH="1">
                <a:off x="7119270" y="2743818"/>
                <a:ext cx="600075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2" name="Group 98">
                <a:extLst>
                  <a:ext uri="{FF2B5EF4-FFF2-40B4-BE49-F238E27FC236}">
                    <a16:creationId xmlns:a16="http://schemas.microsoft.com/office/drawing/2014/main" id="{085AD26B-0A64-4556-B00C-946B28BD54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99339" y="2571086"/>
                <a:ext cx="626267" cy="347662"/>
                <a:chOff x="7209220" y="1678338"/>
                <a:chExt cx="704492" cy="303002"/>
              </a:xfrm>
            </p:grpSpPr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13822CBE-D9A9-4D79-B29F-F76FC8CC56AF}"/>
                    </a:ext>
                  </a:extLst>
                </p:cNvPr>
                <p:cNvCxnSpPr/>
                <p:nvPr/>
              </p:nvCxnSpPr>
              <p:spPr>
                <a:xfrm flipV="1">
                  <a:off x="7387798" y="1678338"/>
                  <a:ext cx="117862" cy="303002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5CDE3138-D3E2-442D-9A76-2502F0437951}"/>
                    </a:ext>
                  </a:extLst>
                </p:cNvPr>
                <p:cNvCxnSpPr/>
                <p:nvPr/>
              </p:nvCxnSpPr>
              <p:spPr>
                <a:xfrm>
                  <a:off x="7505660" y="1678338"/>
                  <a:ext cx="116077" cy="303002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0D22EDC5-1FA4-434D-B7C4-5E3254870774}"/>
                    </a:ext>
                  </a:extLst>
                </p:cNvPr>
                <p:cNvCxnSpPr/>
                <p:nvPr/>
              </p:nvCxnSpPr>
              <p:spPr>
                <a:xfrm flipV="1">
                  <a:off x="7844067" y="1825261"/>
                  <a:ext cx="69645" cy="152193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CE4D37BC-B92B-4265-943D-FF71ECA1FF47}"/>
                    </a:ext>
                  </a:extLst>
                </p:cNvPr>
                <p:cNvCxnSpPr/>
                <p:nvPr/>
              </p:nvCxnSpPr>
              <p:spPr>
                <a:xfrm flipV="1">
                  <a:off x="7209220" y="1682489"/>
                  <a:ext cx="69646" cy="15081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5F1F3822-4750-4C98-9713-3C8EF643A6E8}"/>
                    </a:ext>
                  </a:extLst>
                </p:cNvPr>
                <p:cNvCxnSpPr/>
                <p:nvPr/>
              </p:nvCxnSpPr>
              <p:spPr>
                <a:xfrm>
                  <a:off x="7278866" y="1678338"/>
                  <a:ext cx="116076" cy="303002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CA712EC9-8CDB-4B46-8ABE-D13BB7F61052}"/>
                    </a:ext>
                  </a:extLst>
                </p:cNvPr>
                <p:cNvCxnSpPr/>
                <p:nvPr/>
              </p:nvCxnSpPr>
              <p:spPr>
                <a:xfrm flipV="1">
                  <a:off x="7614594" y="1678338"/>
                  <a:ext cx="117862" cy="303002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4612594E-1189-4CC4-BD1D-E1F78CB47090}"/>
                    </a:ext>
                  </a:extLst>
                </p:cNvPr>
                <p:cNvCxnSpPr/>
                <p:nvPr/>
              </p:nvCxnSpPr>
              <p:spPr>
                <a:xfrm>
                  <a:off x="7732456" y="1678338"/>
                  <a:ext cx="116076" cy="303002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2786404E-B030-49DB-9751-6483C1F46161}"/>
                </a:ext>
              </a:extLst>
            </p:cNvPr>
            <p:cNvCxnSpPr/>
            <p:nvPr/>
          </p:nvCxnSpPr>
          <p:spPr bwMode="auto">
            <a:xfrm rot="10800000" flipH="1">
              <a:off x="4343127" y="3052761"/>
              <a:ext cx="40984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34">
            <a:extLst>
              <a:ext uri="{FF2B5EF4-FFF2-40B4-BE49-F238E27FC236}">
                <a16:creationId xmlns:a16="http://schemas.microsoft.com/office/drawing/2014/main" id="{BDA53264-B26E-4172-BBCE-365549D5A54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8305366" y="6445198"/>
            <a:ext cx="117863" cy="261924"/>
            <a:chOff x="0" y="0"/>
            <a:chExt cx="118368" cy="262890"/>
          </a:xfrm>
        </p:grpSpPr>
        <p:cxnSp>
          <p:nvCxnSpPr>
            <p:cNvPr id="166" name="AutoShape 4">
              <a:extLst>
                <a:ext uri="{FF2B5EF4-FFF2-40B4-BE49-F238E27FC236}">
                  <a16:creationId xmlns:a16="http://schemas.microsoft.com/office/drawing/2014/main" id="{AEBD0C8E-0084-4FB6-90C2-FD8DF842B6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68580" y="131445"/>
              <a:ext cx="99575" cy="0"/>
            </a:xfrm>
            <a:prstGeom prst="straightConnector1">
              <a:avLst/>
            </a:prstGeom>
            <a:noFill/>
            <a:ln w="38100">
              <a:solidFill>
                <a:srgbClr val="00308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7" name="AutoShape 3">
              <a:extLst>
                <a:ext uri="{FF2B5EF4-FFF2-40B4-BE49-F238E27FC236}">
                  <a16:creationId xmlns:a16="http://schemas.microsoft.com/office/drawing/2014/main" id="{318749B4-54E2-497B-87DE-10A2C70746E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-131445" y="131445"/>
              <a:ext cx="262890" cy="0"/>
            </a:xfrm>
            <a:prstGeom prst="straightConnector1">
              <a:avLst/>
            </a:prstGeom>
            <a:noFill/>
            <a:ln w="38100">
              <a:solidFill>
                <a:srgbClr val="00308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8" name="AutoShape 3">
              <a:extLst>
                <a:ext uri="{FF2B5EF4-FFF2-40B4-BE49-F238E27FC236}">
                  <a16:creationId xmlns:a16="http://schemas.microsoft.com/office/drawing/2014/main" id="{49E75A37-40A7-46B5-A830-A5D6862BBC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-5400000">
              <a:off x="-26670" y="131445"/>
              <a:ext cx="178536" cy="0"/>
            </a:xfrm>
            <a:prstGeom prst="straightConnector1">
              <a:avLst/>
            </a:prstGeom>
            <a:noFill/>
            <a:ln w="38100">
              <a:solidFill>
                <a:srgbClr val="00308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3" name="Text Box 5">
            <a:extLst>
              <a:ext uri="{FF2B5EF4-FFF2-40B4-BE49-F238E27FC236}">
                <a16:creationId xmlns:a16="http://schemas.microsoft.com/office/drawing/2014/main" id="{7BA5CA07-23DE-4FCB-9598-68DE1B417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6408" y="5902478"/>
            <a:ext cx="433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3087"/>
                </a:solidFill>
                <a:latin typeface="+mn-lt"/>
              </a:rPr>
              <a:t>5V</a:t>
            </a:r>
            <a:endParaRPr lang="en-US" dirty="0">
              <a:solidFill>
                <a:srgbClr val="003087"/>
              </a:solidFill>
              <a:latin typeface="Symbol" pitchFamily="18" charset="2"/>
            </a:endParaRPr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70A2C523-8E9A-497C-B127-9B4A5F90E9A8}"/>
              </a:ext>
            </a:extLst>
          </p:cNvPr>
          <p:cNvCxnSpPr>
            <a:cxnSpLocks/>
          </p:cNvCxnSpPr>
          <p:nvPr/>
        </p:nvCxnSpPr>
        <p:spPr>
          <a:xfrm flipV="1">
            <a:off x="8371990" y="4994737"/>
            <a:ext cx="0" cy="424646"/>
          </a:xfrm>
          <a:prstGeom prst="line">
            <a:avLst/>
          </a:prstGeom>
          <a:ln w="38100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CACCD7C-A5EE-4BA1-AF2B-7F026262DC0E}"/>
              </a:ext>
            </a:extLst>
          </p:cNvPr>
          <p:cNvCxnSpPr/>
          <p:nvPr/>
        </p:nvCxnSpPr>
        <p:spPr>
          <a:xfrm>
            <a:off x="8149584" y="3335592"/>
            <a:ext cx="903999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B0923C65-ABE7-4C3A-9546-F3CFDCC54639}"/>
              </a:ext>
            </a:extLst>
          </p:cNvPr>
          <p:cNvGrpSpPr/>
          <p:nvPr/>
        </p:nvGrpSpPr>
        <p:grpSpPr>
          <a:xfrm rot="832207" flipH="1" flipV="1">
            <a:off x="8344958" y="3450807"/>
            <a:ext cx="445565" cy="274148"/>
            <a:chOff x="5330952" y="1587245"/>
            <a:chExt cx="445565" cy="274148"/>
          </a:xfrm>
        </p:grpSpPr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311C0681-6769-46C0-97FD-A660784B3A84}"/>
                </a:ext>
              </a:extLst>
            </p:cNvPr>
            <p:cNvCxnSpPr>
              <a:cxnSpLocks/>
            </p:cNvCxnSpPr>
            <p:nvPr/>
          </p:nvCxnSpPr>
          <p:spPr>
            <a:xfrm rot="20767793">
              <a:off x="5418120" y="1599141"/>
              <a:ext cx="358397" cy="262252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1A684574-D24D-4AD9-9C82-E62D63AFC1BC}"/>
                </a:ext>
              </a:extLst>
            </p:cNvPr>
            <p:cNvSpPr/>
            <p:nvPr/>
          </p:nvSpPr>
          <p:spPr>
            <a:xfrm>
              <a:off x="5330952" y="1587245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EE6A5559-10A8-4FB1-8FD5-E11FC1143F10}"/>
              </a:ext>
            </a:extLst>
          </p:cNvPr>
          <p:cNvGrpSpPr/>
          <p:nvPr/>
        </p:nvGrpSpPr>
        <p:grpSpPr>
          <a:xfrm rot="20323468" flipH="1" flipV="1">
            <a:off x="8313722" y="3548234"/>
            <a:ext cx="445565" cy="274148"/>
            <a:chOff x="5330952" y="1587245"/>
            <a:chExt cx="445565" cy="274148"/>
          </a:xfrm>
        </p:grpSpPr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FA466395-CDA1-4057-AADD-D41744D18C39}"/>
                </a:ext>
              </a:extLst>
            </p:cNvPr>
            <p:cNvCxnSpPr>
              <a:cxnSpLocks/>
            </p:cNvCxnSpPr>
            <p:nvPr/>
          </p:nvCxnSpPr>
          <p:spPr>
            <a:xfrm rot="20767793">
              <a:off x="5418120" y="1599141"/>
              <a:ext cx="358397" cy="262252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653543E6-8EFF-49FD-948D-81EB032C0A89}"/>
                </a:ext>
              </a:extLst>
            </p:cNvPr>
            <p:cNvSpPr/>
            <p:nvPr/>
          </p:nvSpPr>
          <p:spPr>
            <a:xfrm>
              <a:off x="5330952" y="1587245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095A1E98-B446-4CEE-B320-9E4BA74140DF}"/>
              </a:ext>
            </a:extLst>
          </p:cNvPr>
          <p:cNvSpPr/>
          <p:nvPr/>
        </p:nvSpPr>
        <p:spPr>
          <a:xfrm rot="5400000" flipH="1">
            <a:off x="8239118" y="3607113"/>
            <a:ext cx="121920" cy="1219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3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3D40D479-4422-45A9-B37D-64C8887FB62C}"/>
              </a:ext>
            </a:extLst>
          </p:cNvPr>
          <p:cNvCxnSpPr>
            <a:cxnSpLocks/>
          </p:cNvCxnSpPr>
          <p:nvPr/>
        </p:nvCxnSpPr>
        <p:spPr>
          <a:xfrm flipV="1">
            <a:off x="8347654" y="3709287"/>
            <a:ext cx="0" cy="795816"/>
          </a:xfrm>
          <a:prstGeom prst="line">
            <a:avLst/>
          </a:prstGeom>
          <a:ln w="38100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841FD2AA-0870-4C33-9E95-720EC8B48688}"/>
              </a:ext>
            </a:extLst>
          </p:cNvPr>
          <p:cNvGrpSpPr/>
          <p:nvPr/>
        </p:nvGrpSpPr>
        <p:grpSpPr>
          <a:xfrm>
            <a:off x="7942678" y="2576198"/>
            <a:ext cx="3989294" cy="1754326"/>
            <a:chOff x="8202706" y="2257602"/>
            <a:chExt cx="3989294" cy="1754326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ADEDC673-7B05-4AB5-84A2-FAB81E76C9DE}"/>
                </a:ext>
              </a:extLst>
            </p:cNvPr>
            <p:cNvSpPr/>
            <p:nvPr/>
          </p:nvSpPr>
          <p:spPr>
            <a:xfrm>
              <a:off x="8202706" y="2904565"/>
              <a:ext cx="1317812" cy="755262"/>
            </a:xfrm>
            <a:prstGeom prst="ellipse">
              <a:avLst/>
            </a:prstGeom>
            <a:noFill/>
            <a:ln w="38100">
              <a:solidFill>
                <a:srgbClr val="CB33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8DC49349-F70A-4DFD-B8D8-B560015886AC}"/>
                </a:ext>
              </a:extLst>
            </p:cNvPr>
            <p:cNvSpPr/>
            <p:nvPr/>
          </p:nvSpPr>
          <p:spPr>
            <a:xfrm>
              <a:off x="9827879" y="2257602"/>
              <a:ext cx="2364121" cy="1754326"/>
            </a:xfrm>
            <a:prstGeom prst="rect">
              <a:avLst/>
            </a:prstGeom>
            <a:ln w="38100">
              <a:solidFill>
                <a:srgbClr val="CB333B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Metal tabs connected sliding mechanism completes the circuit or breaks the circuit depending on the position of the slider.</a:t>
              </a:r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430C34F-452A-4973-9CCB-6CBCDAB5F57A}"/>
                </a:ext>
              </a:extLst>
            </p:cNvPr>
            <p:cNvCxnSpPr>
              <a:stCxn id="196" idx="1"/>
            </p:cNvCxnSpPr>
            <p:nvPr/>
          </p:nvCxnSpPr>
          <p:spPr>
            <a:xfrm flipH="1">
              <a:off x="9520518" y="3134765"/>
              <a:ext cx="307361" cy="60965"/>
            </a:xfrm>
            <a:prstGeom prst="line">
              <a:avLst/>
            </a:prstGeom>
            <a:noFill/>
            <a:ln w="38100">
              <a:solidFill>
                <a:srgbClr val="CB33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7177E681-5942-4A20-99B8-3B8EF0558B74}"/>
                </a:ext>
              </a:extLst>
            </p:cNvPr>
            <p:cNvCxnSpPr/>
            <p:nvPr/>
          </p:nvCxnSpPr>
          <p:spPr>
            <a:xfrm>
              <a:off x="8754035" y="3356348"/>
              <a:ext cx="0" cy="565778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AEFAD5D5-6888-4601-BCC4-ABC616F899E8}"/>
                </a:ext>
              </a:extLst>
            </p:cNvPr>
            <p:cNvCxnSpPr>
              <a:cxnSpLocks/>
            </p:cNvCxnSpPr>
            <p:nvPr/>
          </p:nvCxnSpPr>
          <p:spPr>
            <a:xfrm>
              <a:off x="9090212" y="3356348"/>
              <a:ext cx="0" cy="565778"/>
            </a:xfrm>
            <a:prstGeom prst="straightConnector1">
              <a:avLst/>
            </a:prstGeom>
            <a:ln w="38100">
              <a:solidFill>
                <a:srgbClr val="CB33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54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163" grpId="0"/>
      <p:bldP spid="1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Slider Switch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CECCDA-9541-4DDD-AB02-1E3CFF8B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68" y="958784"/>
            <a:ext cx="4543002" cy="541512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Build this circuit onto your breadboard.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The 5V is connected to the middle terminal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other components are connected to one of the outer terminals.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Flip the switch to see the LED turn on and off.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This circuit only uses two of the switch terminals.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Why do you think there are three terminals on the switch?</a:t>
            </a:r>
          </a:p>
        </p:txBody>
      </p:sp>
      <p:sp>
        <p:nvSpPr>
          <p:cNvPr id="93" name="Slide Number Placeholder 4">
            <a:extLst>
              <a:ext uri="{FF2B5EF4-FFF2-40B4-BE49-F238E27FC236}">
                <a16:creationId xmlns:a16="http://schemas.microsoft.com/office/drawing/2014/main" id="{0CB5FCBB-B6D5-4CB7-B1F4-47C5E3DC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AADBA3-372B-4CDB-8AFA-389825A24BB1}"/>
              </a:ext>
            </a:extLst>
          </p:cNvPr>
          <p:cNvGrpSpPr/>
          <p:nvPr/>
        </p:nvGrpSpPr>
        <p:grpSpPr>
          <a:xfrm>
            <a:off x="4946098" y="987642"/>
            <a:ext cx="1150044" cy="3654832"/>
            <a:chOff x="7265468" y="1926672"/>
            <a:chExt cx="1150044" cy="3654832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F84666E-4D0A-4C47-97C8-8F3E503D8C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7839" y="2266155"/>
              <a:ext cx="0" cy="713254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06E4A62-4D0B-49FC-A18C-312C6BC1C6BA}"/>
                </a:ext>
              </a:extLst>
            </p:cNvPr>
            <p:cNvGrpSpPr/>
            <p:nvPr/>
          </p:nvGrpSpPr>
          <p:grpSpPr>
            <a:xfrm rot="20179458" flipH="1" flipV="1">
              <a:off x="7724829" y="2958526"/>
              <a:ext cx="464267" cy="307420"/>
              <a:chOff x="5330952" y="1401745"/>
              <a:chExt cx="464267" cy="307420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E10343CC-1A9C-45D4-AC0C-F1F1AF6AB3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91912" y="1401745"/>
                <a:ext cx="403307" cy="244177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4A51DA6-7039-46D1-9861-D05480A5B644}"/>
                  </a:ext>
                </a:extLst>
              </p:cNvPr>
              <p:cNvSpPr/>
              <p:nvPr/>
            </p:nvSpPr>
            <p:spPr>
              <a:xfrm>
                <a:off x="5330952" y="158724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F4735B97-8C1F-4779-AB94-84270479CE27}"/>
                </a:ext>
              </a:extLst>
            </p:cNvPr>
            <p:cNvCxnSpPr>
              <a:cxnSpLocks/>
            </p:cNvCxnSpPr>
            <p:nvPr/>
          </p:nvCxnSpPr>
          <p:spPr>
            <a:xfrm>
              <a:off x="7772723" y="2266155"/>
              <a:ext cx="562673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D0C2097B-4DCB-4F0B-B3F0-72A51DE98B4C}"/>
                </a:ext>
              </a:extLst>
            </p:cNvPr>
            <p:cNvGrpSpPr/>
            <p:nvPr/>
          </p:nvGrpSpPr>
          <p:grpSpPr>
            <a:xfrm>
              <a:off x="7859494" y="3758274"/>
              <a:ext cx="556018" cy="658646"/>
              <a:chOff x="5783669" y="3157410"/>
              <a:chExt cx="556018" cy="658646"/>
            </a:xfrm>
          </p:grpSpPr>
          <p:cxnSp>
            <p:nvCxnSpPr>
              <p:cNvPr id="125" name="AutoShape 3">
                <a:extLst>
                  <a:ext uri="{FF2B5EF4-FFF2-40B4-BE49-F238E27FC236}">
                    <a16:creationId xmlns:a16="http://schemas.microsoft.com/office/drawing/2014/main" id="{D474DD6D-C6D4-4113-AB70-BF4B79BBD0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783669" y="3160585"/>
                <a:ext cx="314777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3AA4ACE0-0BF2-4323-9FF0-E7B73BEF9A6B}"/>
                  </a:ext>
                </a:extLst>
              </p:cNvPr>
              <p:cNvCxnSpPr/>
              <p:nvPr/>
            </p:nvCxnSpPr>
            <p:spPr bwMode="auto">
              <a:xfrm>
                <a:off x="5796531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6C2D0616-3F15-4FBC-9E81-E69A8661105F}"/>
                  </a:ext>
                </a:extLst>
              </p:cNvPr>
              <p:cNvCxnSpPr/>
              <p:nvPr/>
            </p:nvCxnSpPr>
            <p:spPr bwMode="auto">
              <a:xfrm flipV="1">
                <a:off x="5941497" y="3157410"/>
                <a:ext cx="148218" cy="317500"/>
              </a:xfrm>
              <a:prstGeom prst="line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8" name="AutoShape 32">
                <a:extLst>
                  <a:ext uri="{FF2B5EF4-FFF2-40B4-BE49-F238E27FC236}">
                    <a16:creationId xmlns:a16="http://schemas.microsoft.com/office/drawing/2014/main" id="{D952FE00-7A1E-4379-B7D1-5AD273E939C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942569" y="3467767"/>
                <a:ext cx="0" cy="348289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9" name="AutoShape 3">
                <a:extLst>
                  <a:ext uri="{FF2B5EF4-FFF2-40B4-BE49-F238E27FC236}">
                    <a16:creationId xmlns:a16="http://schemas.microsoft.com/office/drawing/2014/main" id="{90E8E969-B3B5-4932-A688-70593D273E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01293" y="3464046"/>
                <a:ext cx="278316" cy="0"/>
              </a:xfrm>
              <a:prstGeom prst="straightConnector1">
                <a:avLst/>
              </a:prstGeom>
              <a:noFill/>
              <a:ln w="38100">
                <a:solidFill>
                  <a:srgbClr val="00308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0" name="Straight Arrow Connector 129">
                <a:extLst>
                  <a:ext uri="{FF2B5EF4-FFF2-40B4-BE49-F238E27FC236}">
                    <a16:creationId xmlns:a16="http://schemas.microsoft.com/office/drawing/2014/main" id="{56159BA3-E0FD-472D-BBF3-106610C4DDF8}"/>
                  </a:ext>
                </a:extLst>
              </p:cNvPr>
              <p:cNvCxnSpPr/>
              <p:nvPr/>
            </p:nvCxnSpPr>
            <p:spPr bwMode="auto">
              <a:xfrm>
                <a:off x="6143050" y="32686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Straight Arrow Connector 130">
                <a:extLst>
                  <a:ext uri="{FF2B5EF4-FFF2-40B4-BE49-F238E27FC236}">
                    <a16:creationId xmlns:a16="http://schemas.microsoft.com/office/drawing/2014/main" id="{A3510259-1499-4AD3-A2A9-EFF37FDE6191}"/>
                  </a:ext>
                </a:extLst>
              </p:cNvPr>
              <p:cNvCxnSpPr/>
              <p:nvPr/>
            </p:nvCxnSpPr>
            <p:spPr bwMode="auto">
              <a:xfrm>
                <a:off x="6150484" y="3421012"/>
                <a:ext cx="189203" cy="158750"/>
              </a:xfrm>
              <a:prstGeom prst="straightConnector1">
                <a:avLst/>
              </a:prstGeom>
              <a:noFill/>
              <a:ln w="28575">
                <a:solidFill>
                  <a:srgbClr val="003087"/>
                </a:solidFill>
                <a:round/>
                <a:headEnd/>
                <a:tailEnd type="arrow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46991CFE-1EF1-44B0-A3B9-86C0F5F080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8949" y="3451012"/>
              <a:ext cx="0" cy="307262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 Box 5">
              <a:extLst>
                <a:ext uri="{FF2B5EF4-FFF2-40B4-BE49-F238E27FC236}">
                  <a16:creationId xmlns:a16="http://schemas.microsoft.com/office/drawing/2014/main" id="{426E8EB2-FA0D-4CDF-B8F9-11F92ED06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5468" y="4703341"/>
              <a:ext cx="7136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220</a:t>
              </a:r>
              <a:r>
                <a:rPr lang="en-US" dirty="0">
                  <a:solidFill>
                    <a:srgbClr val="003087"/>
                  </a:solidFill>
                  <a:latin typeface="Symbol" pitchFamily="18" charset="2"/>
                </a:rPr>
                <a:t>W</a:t>
              </a: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C69A49B-5140-4F94-9C1A-CDD93AF92835}"/>
                </a:ext>
              </a:extLst>
            </p:cNvPr>
            <p:cNvGrpSpPr/>
            <p:nvPr/>
          </p:nvGrpSpPr>
          <p:grpSpPr>
            <a:xfrm rot="16200000">
              <a:off x="7329958" y="4761048"/>
              <a:ext cx="1378988" cy="261924"/>
              <a:chOff x="4030926" y="2668189"/>
              <a:chExt cx="1378988" cy="261924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816807D1-AD6C-47A9-A6AA-58E67ED93ECA}"/>
                  </a:ext>
                </a:extLst>
              </p:cNvPr>
              <p:cNvGrpSpPr/>
              <p:nvPr/>
            </p:nvGrpSpPr>
            <p:grpSpPr>
              <a:xfrm>
                <a:off x="4173075" y="2717159"/>
                <a:ext cx="1236839" cy="157788"/>
                <a:chOff x="3516133" y="2974516"/>
                <a:chExt cx="1236839" cy="157788"/>
              </a:xfrm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D60A1295-F823-47BC-83CC-A310DF94CD24}"/>
                    </a:ext>
                  </a:extLst>
                </p:cNvPr>
                <p:cNvGrpSpPr/>
                <p:nvPr/>
              </p:nvGrpSpPr>
              <p:grpSpPr>
                <a:xfrm rot="10800000">
                  <a:off x="3516133" y="2974516"/>
                  <a:ext cx="833252" cy="157788"/>
                  <a:chOff x="6499339" y="2571086"/>
                  <a:chExt cx="1220006" cy="347662"/>
                </a:xfrm>
              </p:grpSpPr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0C6F393A-3E44-469E-BAD2-6E6D854B7FE3}"/>
                      </a:ext>
                    </a:extLst>
                  </p:cNvPr>
                  <p:cNvCxnSpPr/>
                  <p:nvPr/>
                </p:nvCxnSpPr>
                <p:spPr bwMode="auto">
                  <a:xfrm flipH="1">
                    <a:off x="7119270" y="2743818"/>
                    <a:ext cx="600075" cy="0"/>
                  </a:xfrm>
                  <a:prstGeom prst="line">
                    <a:avLst/>
                  </a:prstGeom>
                  <a:ln w="38100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3" name="Group 98">
                    <a:extLst>
                      <a:ext uri="{FF2B5EF4-FFF2-40B4-BE49-F238E27FC236}">
                        <a16:creationId xmlns:a16="http://schemas.microsoft.com/office/drawing/2014/main" id="{884D5DED-E504-4965-AD3C-5E89049EA2A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99339" y="2571086"/>
                    <a:ext cx="626267" cy="347662"/>
                    <a:chOff x="7209220" y="1678338"/>
                    <a:chExt cx="704492" cy="303002"/>
                  </a:xfrm>
                </p:grpSpPr>
                <p:cxnSp>
                  <p:nvCxnSpPr>
                    <p:cNvPr id="144" name="Straight Connector 143">
                      <a:extLst>
                        <a:ext uri="{FF2B5EF4-FFF2-40B4-BE49-F238E27FC236}">
                          <a16:creationId xmlns:a16="http://schemas.microsoft.com/office/drawing/2014/main" id="{AA596903-0BAF-4B2B-BC13-4633BE6D7C76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387798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Straight Connector 144">
                      <a:extLst>
                        <a:ext uri="{FF2B5EF4-FFF2-40B4-BE49-F238E27FC236}">
                          <a16:creationId xmlns:a16="http://schemas.microsoft.com/office/drawing/2014/main" id="{07BDB53A-72E6-4CA5-B5EA-328BB31A7FB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505660" y="1678338"/>
                      <a:ext cx="116077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Straight Connector 145">
                      <a:extLst>
                        <a:ext uri="{FF2B5EF4-FFF2-40B4-BE49-F238E27FC236}">
                          <a16:creationId xmlns:a16="http://schemas.microsoft.com/office/drawing/2014/main" id="{0CC58E2F-BB0E-485B-B41B-D16EB80647C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844067" y="1825261"/>
                      <a:ext cx="69645" cy="152193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46">
                      <a:extLst>
                        <a:ext uri="{FF2B5EF4-FFF2-40B4-BE49-F238E27FC236}">
                          <a16:creationId xmlns:a16="http://schemas.microsoft.com/office/drawing/2014/main" id="{35EDF517-6D35-4CBB-8BE1-9E23EDDB9F68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209220" y="1682489"/>
                      <a:ext cx="69646" cy="150810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Straight Connector 147">
                      <a:extLst>
                        <a:ext uri="{FF2B5EF4-FFF2-40B4-BE49-F238E27FC236}">
                          <a16:creationId xmlns:a16="http://schemas.microsoft.com/office/drawing/2014/main" id="{648690D3-58FD-4A6D-9D31-52BE818A593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27886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Straight Connector 148">
                      <a:extLst>
                        <a:ext uri="{FF2B5EF4-FFF2-40B4-BE49-F238E27FC236}">
                          <a16:creationId xmlns:a16="http://schemas.microsoft.com/office/drawing/2014/main" id="{0AD15786-A5D1-40B9-AF1F-6E7870C857C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7614594" y="1678338"/>
                      <a:ext cx="117862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Straight Connector 149">
                      <a:extLst>
                        <a:ext uri="{FF2B5EF4-FFF2-40B4-BE49-F238E27FC236}">
                          <a16:creationId xmlns:a16="http://schemas.microsoft.com/office/drawing/2014/main" id="{3DB40A01-878F-4AA6-B832-4D15E00B9BD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732456" y="1678338"/>
                      <a:ext cx="116076" cy="303002"/>
                    </a:xfrm>
                    <a:prstGeom prst="line">
                      <a:avLst/>
                    </a:prstGeom>
                    <a:ln w="38100">
                      <a:solidFill>
                        <a:srgbClr val="00206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7380318F-9EB9-4040-BD7F-DEC7EEEBA1B2}"/>
                    </a:ext>
                  </a:extLst>
                </p:cNvPr>
                <p:cNvCxnSpPr/>
                <p:nvPr/>
              </p:nvCxnSpPr>
              <p:spPr bwMode="auto">
                <a:xfrm rot="10800000" flipH="1">
                  <a:off x="4343127" y="3052761"/>
                  <a:ext cx="409845" cy="0"/>
                </a:xfrm>
                <a:prstGeom prst="line">
                  <a:avLst/>
                </a:prstGeom>
                <a:ln w="3810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34">
                <a:extLst>
                  <a:ext uri="{FF2B5EF4-FFF2-40B4-BE49-F238E27FC236}">
                    <a16:creationId xmlns:a16="http://schemas.microsoft.com/office/drawing/2014/main" id="{B702A199-10F6-46D8-9E9E-7433B7FE6A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4030926" y="2668189"/>
                <a:ext cx="117863" cy="261924"/>
                <a:chOff x="0" y="0"/>
                <a:chExt cx="118368" cy="262890"/>
              </a:xfrm>
            </p:grpSpPr>
            <p:cxnSp>
              <p:nvCxnSpPr>
                <p:cNvPr id="137" name="AutoShape 4">
                  <a:extLst>
                    <a:ext uri="{FF2B5EF4-FFF2-40B4-BE49-F238E27FC236}">
                      <a16:creationId xmlns:a16="http://schemas.microsoft.com/office/drawing/2014/main" id="{43FCE5A8-5A9F-4BCD-A82A-7DCE3F13FB8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68580" y="131445"/>
                  <a:ext cx="99575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8" name="AutoShape 3">
                  <a:extLst>
                    <a:ext uri="{FF2B5EF4-FFF2-40B4-BE49-F238E27FC236}">
                      <a16:creationId xmlns:a16="http://schemas.microsoft.com/office/drawing/2014/main" id="{236B4FA4-76A7-4558-B20F-A3A96D0EC06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131445" y="131445"/>
                  <a:ext cx="262890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9" name="AutoShape 3">
                  <a:extLst>
                    <a:ext uri="{FF2B5EF4-FFF2-40B4-BE49-F238E27FC236}">
                      <a16:creationId xmlns:a16="http://schemas.microsoft.com/office/drawing/2014/main" id="{26A9E033-B875-4091-8561-A792F0881B3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 rot="-5400000">
                  <a:off x="-26670" y="131445"/>
                  <a:ext cx="178536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3087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38E0B5C-9593-422C-8FEF-36E785C1BB6C}"/>
                </a:ext>
              </a:extLst>
            </p:cNvPr>
            <p:cNvSpPr/>
            <p:nvPr/>
          </p:nvSpPr>
          <p:spPr>
            <a:xfrm rot="5400000" flipH="1">
              <a:off x="7992558" y="3386041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ext Box 5">
              <a:extLst>
                <a:ext uri="{FF2B5EF4-FFF2-40B4-BE49-F238E27FC236}">
                  <a16:creationId xmlns:a16="http://schemas.microsoft.com/office/drawing/2014/main" id="{AE6B7796-86BB-4BEB-ADBB-D1F833AD13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6952" y="1926672"/>
              <a:ext cx="4331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003087"/>
                  </a:solidFill>
                  <a:latin typeface="+mn-lt"/>
                </a:rPr>
                <a:t>5V</a:t>
              </a:r>
              <a:endParaRPr lang="en-US" dirty="0">
                <a:solidFill>
                  <a:srgbClr val="003087"/>
                </a:solidFill>
                <a:latin typeface="Symbol" pitchFamily="18" charset="2"/>
              </a:endParaRPr>
            </a:p>
          </p:txBody>
        </p:sp>
      </p:grpSp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B9076E9-459E-4005-B767-BFF955037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6" t="2702" r="14492" b="52067"/>
          <a:stretch/>
        </p:blipFill>
        <p:spPr>
          <a:xfrm>
            <a:off x="6860382" y="2711770"/>
            <a:ext cx="4805167" cy="1896727"/>
          </a:xfrm>
          <a:prstGeom prst="rect">
            <a:avLst/>
          </a:prstGeom>
        </p:spPr>
      </p:pic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2CD8249B-DF2C-4A55-AF4A-0CAF516097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445" r="5289" b="50237"/>
          <a:stretch/>
        </p:blipFill>
        <p:spPr>
          <a:xfrm>
            <a:off x="6860383" y="823284"/>
            <a:ext cx="4777023" cy="1777581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AB8B2D9-79BB-4299-8C9F-7DE92252A6D7}"/>
              </a:ext>
            </a:extLst>
          </p:cNvPr>
          <p:cNvSpPr/>
          <p:nvPr/>
        </p:nvSpPr>
        <p:spPr>
          <a:xfrm>
            <a:off x="5302926" y="5327313"/>
            <a:ext cx="62318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003087"/>
                </a:solidFill>
              </a:rPr>
              <a:t>The other terminal is to allow you to change the position of the switch such that it will activate another part of the circuit.</a:t>
            </a:r>
          </a:p>
        </p:txBody>
      </p:sp>
    </p:spTree>
    <p:extLst>
      <p:ext uri="{BB962C8B-B14F-4D97-AF65-F5344CB8AC3E}">
        <p14:creationId xmlns:p14="http://schemas.microsoft.com/office/powerpoint/2010/main" val="168512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5BD564D4-D821-4912-A21C-E3320506BD5A}"/>
              </a:ext>
            </a:extLst>
          </p:cNvPr>
          <p:cNvSpPr/>
          <p:nvPr/>
        </p:nvSpPr>
        <p:spPr>
          <a:xfrm>
            <a:off x="5716313" y="0"/>
            <a:ext cx="6475687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Poles and Throws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CECCDA-9541-4DDD-AB02-1E3CFF8B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68" y="958784"/>
            <a:ext cx="4717620" cy="514617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The current set up for the slider switch is to make it turn on and off one circuit: </a:t>
            </a:r>
            <a:r>
              <a:rPr lang="en-US" b="1" dirty="0">
                <a:solidFill>
                  <a:srgbClr val="003087"/>
                </a:solidFill>
              </a:rPr>
              <a:t>Single Pole Single Throw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The other terminal on the slider switch allows you to change the position of the switch which will activate another part of the circuit: </a:t>
            </a:r>
            <a:r>
              <a:rPr lang="en-US" b="1" dirty="0">
                <a:solidFill>
                  <a:srgbClr val="003087"/>
                </a:solidFill>
              </a:rPr>
              <a:t>Single Pole Double Throw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</p:txBody>
      </p:sp>
      <p:sp>
        <p:nvSpPr>
          <p:cNvPr id="69" name="Slide Number Placeholder 4">
            <a:extLst>
              <a:ext uri="{FF2B5EF4-FFF2-40B4-BE49-F238E27FC236}">
                <a16:creationId xmlns:a16="http://schemas.microsoft.com/office/drawing/2014/main" id="{C8FBFB6D-DE73-43F7-9B57-28BBAB4F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198AB-5299-48F2-8CF0-A34D4478AF0E}"/>
              </a:ext>
            </a:extLst>
          </p:cNvPr>
          <p:cNvGrpSpPr/>
          <p:nvPr/>
        </p:nvGrpSpPr>
        <p:grpSpPr>
          <a:xfrm>
            <a:off x="1457524" y="2774524"/>
            <a:ext cx="1982171" cy="307420"/>
            <a:chOff x="4632960" y="1401745"/>
            <a:chExt cx="1982171" cy="30742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39768AF-A7D5-4894-A5EB-E84C1D0B9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1912" y="1401745"/>
              <a:ext cx="403307" cy="244177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A383DFD-2CAD-4D2C-BB10-7D292B0B1437}"/>
                </a:ext>
              </a:extLst>
            </p:cNvPr>
            <p:cNvCxnSpPr/>
            <p:nvPr/>
          </p:nvCxnSpPr>
          <p:spPr>
            <a:xfrm>
              <a:off x="4632960" y="1645920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BEE1F42-0C97-4579-8996-6082FB74EC08}"/>
                </a:ext>
              </a:extLst>
            </p:cNvPr>
            <p:cNvSpPr/>
            <p:nvPr/>
          </p:nvSpPr>
          <p:spPr>
            <a:xfrm>
              <a:off x="5330952" y="1587245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3BB11D3-1E2A-4041-92A5-6A3D31E4759A}"/>
                </a:ext>
              </a:extLst>
            </p:cNvPr>
            <p:cNvGrpSpPr/>
            <p:nvPr/>
          </p:nvGrpSpPr>
          <p:grpSpPr>
            <a:xfrm flipH="1">
              <a:off x="5795219" y="1584960"/>
              <a:ext cx="819912" cy="121920"/>
              <a:chOff x="4785360" y="1739645"/>
              <a:chExt cx="819912" cy="12192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B08E987-7123-4D54-B5C5-CDC7574DBE33}"/>
                  </a:ext>
                </a:extLst>
              </p:cNvPr>
              <p:cNvCxnSpPr/>
              <p:nvPr/>
            </p:nvCxnSpPr>
            <p:spPr>
              <a:xfrm>
                <a:off x="4785360" y="1798320"/>
                <a:ext cx="721360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DF9130B-0250-4605-8338-EF27D8034336}"/>
                  </a:ext>
                </a:extLst>
              </p:cNvPr>
              <p:cNvSpPr/>
              <p:nvPr/>
            </p:nvSpPr>
            <p:spPr>
              <a:xfrm>
                <a:off x="5483352" y="173964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5B7A24C-8C47-4E67-B8D6-7097C8B1F7DC}"/>
              </a:ext>
            </a:extLst>
          </p:cNvPr>
          <p:cNvGrpSpPr/>
          <p:nvPr/>
        </p:nvGrpSpPr>
        <p:grpSpPr>
          <a:xfrm>
            <a:off x="1305146" y="5785839"/>
            <a:ext cx="1944579" cy="638243"/>
            <a:chOff x="1376057" y="4752315"/>
            <a:chExt cx="1944579" cy="63824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F02F65B-AB07-47DB-ABEC-12DEE79CA9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9" y="4905119"/>
              <a:ext cx="403307" cy="244177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1191148-D9F2-4DCA-A477-9BA54112EC86}"/>
                </a:ext>
              </a:extLst>
            </p:cNvPr>
            <p:cNvCxnSpPr/>
            <p:nvPr/>
          </p:nvCxnSpPr>
          <p:spPr>
            <a:xfrm>
              <a:off x="1376057" y="5149294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B7D2E56-B7FF-4A1B-A895-EC3C1BB93E83}"/>
                </a:ext>
              </a:extLst>
            </p:cNvPr>
            <p:cNvSpPr/>
            <p:nvPr/>
          </p:nvSpPr>
          <p:spPr>
            <a:xfrm>
              <a:off x="2074049" y="5090619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A00B822-1A09-4611-9789-E4FEE29AEF9C}"/>
                </a:ext>
              </a:extLst>
            </p:cNvPr>
            <p:cNvGrpSpPr/>
            <p:nvPr/>
          </p:nvGrpSpPr>
          <p:grpSpPr>
            <a:xfrm flipH="1">
              <a:off x="2500724" y="4752315"/>
              <a:ext cx="819912" cy="121920"/>
              <a:chOff x="4822952" y="1497755"/>
              <a:chExt cx="819912" cy="12192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54B7D3C-9217-4CEA-8B9F-8EE1A8B806CB}"/>
                  </a:ext>
                </a:extLst>
              </p:cNvPr>
              <p:cNvCxnSpPr/>
              <p:nvPr/>
            </p:nvCxnSpPr>
            <p:spPr>
              <a:xfrm>
                <a:off x="4822952" y="1556430"/>
                <a:ext cx="721360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80C2CFC-945B-4F52-A11C-4DA24F203130}"/>
                  </a:ext>
                </a:extLst>
              </p:cNvPr>
              <p:cNvSpPr/>
              <p:nvPr/>
            </p:nvSpPr>
            <p:spPr>
              <a:xfrm>
                <a:off x="5520944" y="149775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4561D5C-83BC-40BF-870D-08BF61DCCAC1}"/>
                </a:ext>
              </a:extLst>
            </p:cNvPr>
            <p:cNvCxnSpPr/>
            <p:nvPr/>
          </p:nvCxnSpPr>
          <p:spPr>
            <a:xfrm flipH="1">
              <a:off x="2593984" y="5327313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AC43E2C-5AC7-4C2B-A8E9-13F6C925D8C6}"/>
                </a:ext>
              </a:extLst>
            </p:cNvPr>
            <p:cNvSpPr/>
            <p:nvPr/>
          </p:nvSpPr>
          <p:spPr>
            <a:xfrm flipH="1">
              <a:off x="2495432" y="5268638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BE93E21-5BD3-44D5-882B-B15DFE6E2D10}"/>
              </a:ext>
            </a:extLst>
          </p:cNvPr>
          <p:cNvSpPr/>
          <p:nvPr/>
        </p:nvSpPr>
        <p:spPr>
          <a:xfrm>
            <a:off x="6096000" y="311234"/>
            <a:ext cx="5871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Given this information, can you come up with a definition for pole and throw?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5F76EF6-5350-40D6-99D7-0786EC9BB64A}"/>
              </a:ext>
            </a:extLst>
          </p:cNvPr>
          <p:cNvSpPr/>
          <p:nvPr/>
        </p:nvSpPr>
        <p:spPr>
          <a:xfrm>
            <a:off x="6091518" y="1331258"/>
            <a:ext cx="5871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087"/>
                </a:solidFill>
              </a:rPr>
              <a:t>Pole</a:t>
            </a:r>
            <a:r>
              <a:rPr lang="en-US" sz="2400" dirty="0"/>
              <a:t> – Number of separate circuits the switch can control.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206B6C-690F-4DB8-A14D-EFD297B4FC0F}"/>
              </a:ext>
            </a:extLst>
          </p:cNvPr>
          <p:cNvSpPr/>
          <p:nvPr/>
        </p:nvSpPr>
        <p:spPr>
          <a:xfrm>
            <a:off x="6091518" y="2174786"/>
            <a:ext cx="5871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3087"/>
                </a:solidFill>
              </a:rPr>
              <a:t>Throw</a:t>
            </a:r>
            <a:r>
              <a:rPr lang="en-US" sz="2400" dirty="0"/>
              <a:t> – Number of positions each of the switch’s poles can be connected to.</a:t>
            </a:r>
          </a:p>
        </p:txBody>
      </p:sp>
      <p:pic>
        <p:nvPicPr>
          <p:cNvPr id="64" name="Picture 63" descr="A picture containing outdoor, sky, wall&#10;&#10;Description automatically generated">
            <a:extLst>
              <a:ext uri="{FF2B5EF4-FFF2-40B4-BE49-F238E27FC236}">
                <a16:creationId xmlns:a16="http://schemas.microsoft.com/office/drawing/2014/main" id="{9F0AC602-838A-4293-9FA1-AB1CF1038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CDCDCD"/>
              </a:clrFrom>
              <a:clrTo>
                <a:srgbClr val="CDCD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0" t="34815" r="56352" b="52286"/>
          <a:stretch/>
        </p:blipFill>
        <p:spPr>
          <a:xfrm>
            <a:off x="7897951" y="3161554"/>
            <a:ext cx="1807607" cy="1677122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DBB53AB-EFEF-49F0-84C5-1A4896F0272E}"/>
              </a:ext>
            </a:extLst>
          </p:cNvPr>
          <p:cNvSpPr/>
          <p:nvPr/>
        </p:nvSpPr>
        <p:spPr>
          <a:xfrm>
            <a:off x="6018215" y="4916164"/>
            <a:ext cx="5871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One shared terminal in the middle (pole) and two terminals that can be initialized to connect with the middle terminal depending on position (throw) of the switch.</a:t>
            </a:r>
          </a:p>
        </p:txBody>
      </p:sp>
    </p:spTree>
    <p:extLst>
      <p:ext uri="{BB962C8B-B14F-4D97-AF65-F5344CB8AC3E}">
        <p14:creationId xmlns:p14="http://schemas.microsoft.com/office/powerpoint/2010/main" val="40887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" grpId="0"/>
      <p:bldP spid="62" grpId="0"/>
      <p:bldP spid="63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446F2EDF-8A1F-4E97-8A51-4327E262D8BC}"/>
              </a:ext>
            </a:extLst>
          </p:cNvPr>
          <p:cNvSpPr txBox="1">
            <a:spLocks/>
          </p:cNvSpPr>
          <p:nvPr/>
        </p:nvSpPr>
        <p:spPr>
          <a:xfrm>
            <a:off x="97536" y="108750"/>
            <a:ext cx="10515600" cy="755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Poles and Throws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CECCDA-9541-4DDD-AB02-1E3CFF8B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68" y="958784"/>
            <a:ext cx="4717620" cy="514617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Single Pole Single Throw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Single Pole Double Throw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</p:txBody>
      </p:sp>
      <p:sp>
        <p:nvSpPr>
          <p:cNvPr id="80" name="Slide Number Placeholder 4">
            <a:extLst>
              <a:ext uri="{FF2B5EF4-FFF2-40B4-BE49-F238E27FC236}">
                <a16:creationId xmlns:a16="http://schemas.microsoft.com/office/drawing/2014/main" id="{D40DEC3F-88A8-4D9F-9382-33265ADE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F945A-7155-4828-81E1-722329993529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26198AB-5299-48F2-8CF0-A34D4478AF0E}"/>
              </a:ext>
            </a:extLst>
          </p:cNvPr>
          <p:cNvGrpSpPr/>
          <p:nvPr/>
        </p:nvGrpSpPr>
        <p:grpSpPr>
          <a:xfrm>
            <a:off x="1305146" y="1752547"/>
            <a:ext cx="1982171" cy="307420"/>
            <a:chOff x="4632960" y="1401745"/>
            <a:chExt cx="1982171" cy="30742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39768AF-A7D5-4894-A5EB-E84C1D0B9F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1912" y="1401745"/>
              <a:ext cx="403307" cy="244177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A383DFD-2CAD-4D2C-BB10-7D292B0B1437}"/>
                </a:ext>
              </a:extLst>
            </p:cNvPr>
            <p:cNvCxnSpPr/>
            <p:nvPr/>
          </p:nvCxnSpPr>
          <p:spPr>
            <a:xfrm>
              <a:off x="4632960" y="1645920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BEE1F42-0C97-4579-8996-6082FB74EC08}"/>
                </a:ext>
              </a:extLst>
            </p:cNvPr>
            <p:cNvSpPr/>
            <p:nvPr/>
          </p:nvSpPr>
          <p:spPr>
            <a:xfrm>
              <a:off x="5330952" y="1587245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3BB11D3-1E2A-4041-92A5-6A3D31E4759A}"/>
                </a:ext>
              </a:extLst>
            </p:cNvPr>
            <p:cNvGrpSpPr/>
            <p:nvPr/>
          </p:nvGrpSpPr>
          <p:grpSpPr>
            <a:xfrm flipH="1">
              <a:off x="5795219" y="1584960"/>
              <a:ext cx="819912" cy="121920"/>
              <a:chOff x="4785360" y="1739645"/>
              <a:chExt cx="819912" cy="121920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B08E987-7123-4D54-B5C5-CDC7574DBE33}"/>
                  </a:ext>
                </a:extLst>
              </p:cNvPr>
              <p:cNvCxnSpPr/>
              <p:nvPr/>
            </p:nvCxnSpPr>
            <p:spPr>
              <a:xfrm>
                <a:off x="4785360" y="1798320"/>
                <a:ext cx="721360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DF9130B-0250-4605-8338-EF27D8034336}"/>
                  </a:ext>
                </a:extLst>
              </p:cNvPr>
              <p:cNvSpPr/>
              <p:nvPr/>
            </p:nvSpPr>
            <p:spPr>
              <a:xfrm>
                <a:off x="5483352" y="173964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5B7A24C-8C47-4E67-B8D6-7097C8B1F7DC}"/>
              </a:ext>
            </a:extLst>
          </p:cNvPr>
          <p:cNvGrpSpPr/>
          <p:nvPr/>
        </p:nvGrpSpPr>
        <p:grpSpPr>
          <a:xfrm>
            <a:off x="1152768" y="4542155"/>
            <a:ext cx="1944579" cy="638243"/>
            <a:chOff x="1376057" y="4752315"/>
            <a:chExt cx="1944579" cy="63824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F02F65B-AB07-47DB-ABEC-12DEE79CA9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9" y="4905119"/>
              <a:ext cx="403307" cy="244177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1191148-D9F2-4DCA-A477-9BA54112EC86}"/>
                </a:ext>
              </a:extLst>
            </p:cNvPr>
            <p:cNvCxnSpPr/>
            <p:nvPr/>
          </p:nvCxnSpPr>
          <p:spPr>
            <a:xfrm>
              <a:off x="1376057" y="5149294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B7D2E56-B7FF-4A1B-A895-EC3C1BB93E83}"/>
                </a:ext>
              </a:extLst>
            </p:cNvPr>
            <p:cNvSpPr/>
            <p:nvPr/>
          </p:nvSpPr>
          <p:spPr>
            <a:xfrm>
              <a:off x="2074049" y="5090619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A00B822-1A09-4611-9789-E4FEE29AEF9C}"/>
                </a:ext>
              </a:extLst>
            </p:cNvPr>
            <p:cNvGrpSpPr/>
            <p:nvPr/>
          </p:nvGrpSpPr>
          <p:grpSpPr>
            <a:xfrm flipH="1">
              <a:off x="2500724" y="4752315"/>
              <a:ext cx="819912" cy="121920"/>
              <a:chOff x="4822952" y="1497755"/>
              <a:chExt cx="819912" cy="12192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54B7D3C-9217-4CEA-8B9F-8EE1A8B806CB}"/>
                  </a:ext>
                </a:extLst>
              </p:cNvPr>
              <p:cNvCxnSpPr/>
              <p:nvPr/>
            </p:nvCxnSpPr>
            <p:spPr>
              <a:xfrm>
                <a:off x="4822952" y="1556430"/>
                <a:ext cx="721360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80C2CFC-945B-4F52-A11C-4DA24F203130}"/>
                  </a:ext>
                </a:extLst>
              </p:cNvPr>
              <p:cNvSpPr/>
              <p:nvPr/>
            </p:nvSpPr>
            <p:spPr>
              <a:xfrm>
                <a:off x="5520944" y="149775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4561D5C-83BC-40BF-870D-08BF61DCCAC1}"/>
                </a:ext>
              </a:extLst>
            </p:cNvPr>
            <p:cNvCxnSpPr/>
            <p:nvPr/>
          </p:nvCxnSpPr>
          <p:spPr>
            <a:xfrm flipH="1">
              <a:off x="2593984" y="5327313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AC43E2C-5AC7-4C2B-A8E9-13F6C925D8C6}"/>
                </a:ext>
              </a:extLst>
            </p:cNvPr>
            <p:cNvSpPr/>
            <p:nvPr/>
          </p:nvSpPr>
          <p:spPr>
            <a:xfrm flipH="1">
              <a:off x="2495432" y="5268638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2FD0605-74BB-466C-9BCC-7522CA447A9C}"/>
              </a:ext>
            </a:extLst>
          </p:cNvPr>
          <p:cNvSpPr txBox="1">
            <a:spLocks/>
          </p:cNvSpPr>
          <p:nvPr/>
        </p:nvSpPr>
        <p:spPr>
          <a:xfrm>
            <a:off x="5623620" y="958784"/>
            <a:ext cx="4717620" cy="5146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Double Pole Single Throw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dirty="0"/>
              <a:t>Double Pole Double Throw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tx1"/>
              </a:buClr>
            </a:pPr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59D709E-A3AE-4C28-B46A-D9B462AB30D0}"/>
              </a:ext>
            </a:extLst>
          </p:cNvPr>
          <p:cNvCxnSpPr>
            <a:cxnSpLocks/>
          </p:cNvCxnSpPr>
          <p:nvPr/>
        </p:nvCxnSpPr>
        <p:spPr>
          <a:xfrm flipV="1">
            <a:off x="7479710" y="1708317"/>
            <a:ext cx="403307" cy="244177"/>
          </a:xfrm>
          <a:prstGeom prst="line">
            <a:avLst/>
          </a:prstGeom>
          <a:ln w="38100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AC56D65-9485-4675-A70D-A425E1779D28}"/>
              </a:ext>
            </a:extLst>
          </p:cNvPr>
          <p:cNvCxnSpPr/>
          <p:nvPr/>
        </p:nvCxnSpPr>
        <p:spPr>
          <a:xfrm>
            <a:off x="6720758" y="1952492"/>
            <a:ext cx="721360" cy="0"/>
          </a:xfrm>
          <a:prstGeom prst="line">
            <a:avLst/>
          </a:prstGeom>
          <a:ln w="38100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FFF0F9E5-061B-4D3A-BB20-D5491525B00A}"/>
              </a:ext>
            </a:extLst>
          </p:cNvPr>
          <p:cNvSpPr/>
          <p:nvPr/>
        </p:nvSpPr>
        <p:spPr>
          <a:xfrm>
            <a:off x="7418750" y="1893817"/>
            <a:ext cx="121920" cy="1219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3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C6B0171-8863-45DC-B42C-204E863424BF}"/>
              </a:ext>
            </a:extLst>
          </p:cNvPr>
          <p:cNvGrpSpPr/>
          <p:nvPr/>
        </p:nvGrpSpPr>
        <p:grpSpPr>
          <a:xfrm flipH="1">
            <a:off x="7840133" y="1885506"/>
            <a:ext cx="819912" cy="121920"/>
            <a:chOff x="4822952" y="1497755"/>
            <a:chExt cx="819912" cy="12192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463C988-3939-4EAD-AFA9-3065A936DD5C}"/>
                </a:ext>
              </a:extLst>
            </p:cNvPr>
            <p:cNvCxnSpPr/>
            <p:nvPr/>
          </p:nvCxnSpPr>
          <p:spPr>
            <a:xfrm>
              <a:off x="4822952" y="1556430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62E19B5-4A7D-42C5-9A17-CDABADD36DC1}"/>
                </a:ext>
              </a:extLst>
            </p:cNvPr>
            <p:cNvSpPr/>
            <p:nvPr/>
          </p:nvSpPr>
          <p:spPr>
            <a:xfrm>
              <a:off x="5520944" y="1497755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C37D79D-63B2-4729-8606-E74891AD370F}"/>
              </a:ext>
            </a:extLst>
          </p:cNvPr>
          <p:cNvCxnSpPr>
            <a:cxnSpLocks/>
          </p:cNvCxnSpPr>
          <p:nvPr/>
        </p:nvCxnSpPr>
        <p:spPr>
          <a:xfrm flipV="1">
            <a:off x="7522594" y="2195595"/>
            <a:ext cx="403307" cy="244177"/>
          </a:xfrm>
          <a:prstGeom prst="line">
            <a:avLst/>
          </a:prstGeom>
          <a:ln w="38100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E7F60FE-221B-4DED-8243-423D7059C590}"/>
              </a:ext>
            </a:extLst>
          </p:cNvPr>
          <p:cNvCxnSpPr/>
          <p:nvPr/>
        </p:nvCxnSpPr>
        <p:spPr>
          <a:xfrm>
            <a:off x="6763642" y="2439770"/>
            <a:ext cx="721360" cy="0"/>
          </a:xfrm>
          <a:prstGeom prst="line">
            <a:avLst/>
          </a:prstGeom>
          <a:ln w="38100">
            <a:solidFill>
              <a:srgbClr val="003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4E1E2D2-EDFB-4455-9050-DEF9AA9AAD2D}"/>
              </a:ext>
            </a:extLst>
          </p:cNvPr>
          <p:cNvSpPr/>
          <p:nvPr/>
        </p:nvSpPr>
        <p:spPr>
          <a:xfrm>
            <a:off x="7461634" y="2381095"/>
            <a:ext cx="121920" cy="12192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30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F347536-156C-4D47-8CD3-1CE1DD2DE068}"/>
              </a:ext>
            </a:extLst>
          </p:cNvPr>
          <p:cNvGrpSpPr/>
          <p:nvPr/>
        </p:nvGrpSpPr>
        <p:grpSpPr>
          <a:xfrm flipH="1">
            <a:off x="7883017" y="2372784"/>
            <a:ext cx="819912" cy="121920"/>
            <a:chOff x="4822952" y="1497755"/>
            <a:chExt cx="819912" cy="12192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183C01A-D283-4DD8-BE6E-160A59CC2A65}"/>
                </a:ext>
              </a:extLst>
            </p:cNvPr>
            <p:cNvCxnSpPr/>
            <p:nvPr/>
          </p:nvCxnSpPr>
          <p:spPr>
            <a:xfrm>
              <a:off x="4822952" y="1556430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23FE514-E3A8-4098-B370-BB55C4BD6FA7}"/>
                </a:ext>
              </a:extLst>
            </p:cNvPr>
            <p:cNvSpPr/>
            <p:nvPr/>
          </p:nvSpPr>
          <p:spPr>
            <a:xfrm>
              <a:off x="5520944" y="1497755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624126-7142-427E-9195-5B918848BC07}"/>
              </a:ext>
            </a:extLst>
          </p:cNvPr>
          <p:cNvGrpSpPr/>
          <p:nvPr/>
        </p:nvGrpSpPr>
        <p:grpSpPr>
          <a:xfrm>
            <a:off x="6568380" y="4242216"/>
            <a:ext cx="1944579" cy="638243"/>
            <a:chOff x="1376057" y="4752315"/>
            <a:chExt cx="1944579" cy="63824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06EC5F2-608E-475E-9351-E922C67D1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9" y="4905119"/>
              <a:ext cx="403307" cy="244177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E96D8D-FD4D-49D6-8126-B4929B0F2D3E}"/>
                </a:ext>
              </a:extLst>
            </p:cNvPr>
            <p:cNvCxnSpPr/>
            <p:nvPr/>
          </p:nvCxnSpPr>
          <p:spPr>
            <a:xfrm>
              <a:off x="1376057" y="5149294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6A189B-1761-4F8D-8F14-F9B57FCA4F6E}"/>
                </a:ext>
              </a:extLst>
            </p:cNvPr>
            <p:cNvSpPr/>
            <p:nvPr/>
          </p:nvSpPr>
          <p:spPr>
            <a:xfrm>
              <a:off x="2074049" y="5090619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AF570BB-1530-4CD3-B1C5-0D9807D610C0}"/>
                </a:ext>
              </a:extLst>
            </p:cNvPr>
            <p:cNvGrpSpPr/>
            <p:nvPr/>
          </p:nvGrpSpPr>
          <p:grpSpPr>
            <a:xfrm flipH="1">
              <a:off x="2500724" y="4752315"/>
              <a:ext cx="819912" cy="121920"/>
              <a:chOff x="4822952" y="1497755"/>
              <a:chExt cx="819912" cy="121920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390E7DCF-A145-429A-B89D-12A35E555863}"/>
                  </a:ext>
                </a:extLst>
              </p:cNvPr>
              <p:cNvCxnSpPr/>
              <p:nvPr/>
            </p:nvCxnSpPr>
            <p:spPr>
              <a:xfrm>
                <a:off x="4822952" y="1556430"/>
                <a:ext cx="721360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476FF3E-83EB-4BC7-A54A-4DA18F04C776}"/>
                  </a:ext>
                </a:extLst>
              </p:cNvPr>
              <p:cNvSpPr/>
              <p:nvPr/>
            </p:nvSpPr>
            <p:spPr>
              <a:xfrm>
                <a:off x="5520944" y="149775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88FD26-E080-4D77-89EE-37C4D98EC206}"/>
                </a:ext>
              </a:extLst>
            </p:cNvPr>
            <p:cNvCxnSpPr/>
            <p:nvPr/>
          </p:nvCxnSpPr>
          <p:spPr>
            <a:xfrm flipH="1">
              <a:off x="2593984" y="5327313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E938D82-9A7A-473C-A8C2-3606AB72FC8C}"/>
                </a:ext>
              </a:extLst>
            </p:cNvPr>
            <p:cNvSpPr/>
            <p:nvPr/>
          </p:nvSpPr>
          <p:spPr>
            <a:xfrm flipH="1">
              <a:off x="2495432" y="5268638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30A11C6-A29D-42F4-9EF9-D3EA0FC63F58}"/>
              </a:ext>
            </a:extLst>
          </p:cNvPr>
          <p:cNvGrpSpPr/>
          <p:nvPr/>
        </p:nvGrpSpPr>
        <p:grpSpPr>
          <a:xfrm>
            <a:off x="6507420" y="5466718"/>
            <a:ext cx="1944579" cy="638243"/>
            <a:chOff x="1376057" y="4752315"/>
            <a:chExt cx="1944579" cy="638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F871094-68E8-4D66-9881-66E0C030C3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5009" y="4905119"/>
              <a:ext cx="403307" cy="244177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1CA17DE1-B08D-4E55-BF32-326A8A89E531}"/>
                </a:ext>
              </a:extLst>
            </p:cNvPr>
            <p:cNvCxnSpPr/>
            <p:nvPr/>
          </p:nvCxnSpPr>
          <p:spPr>
            <a:xfrm>
              <a:off x="1376057" y="5149294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245417A-3007-42AA-9D28-300A93F85B69}"/>
                </a:ext>
              </a:extLst>
            </p:cNvPr>
            <p:cNvSpPr/>
            <p:nvPr/>
          </p:nvSpPr>
          <p:spPr>
            <a:xfrm>
              <a:off x="2074049" y="5090619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546A344-AC47-4AFE-A832-2D806634DF35}"/>
                </a:ext>
              </a:extLst>
            </p:cNvPr>
            <p:cNvGrpSpPr/>
            <p:nvPr/>
          </p:nvGrpSpPr>
          <p:grpSpPr>
            <a:xfrm flipH="1">
              <a:off x="2500724" y="4752315"/>
              <a:ext cx="819912" cy="121920"/>
              <a:chOff x="4822952" y="1497755"/>
              <a:chExt cx="819912" cy="121920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E360C292-7C64-4E35-A3A0-A70A07397E33}"/>
                  </a:ext>
                </a:extLst>
              </p:cNvPr>
              <p:cNvCxnSpPr/>
              <p:nvPr/>
            </p:nvCxnSpPr>
            <p:spPr>
              <a:xfrm>
                <a:off x="4822952" y="1556430"/>
                <a:ext cx="721360" cy="0"/>
              </a:xfrm>
              <a:prstGeom prst="line">
                <a:avLst/>
              </a:prstGeom>
              <a:ln w="38100">
                <a:solidFill>
                  <a:srgbClr val="0030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06F4CDDC-1C51-4B14-8B97-B93B637475B0}"/>
                  </a:ext>
                </a:extLst>
              </p:cNvPr>
              <p:cNvSpPr/>
              <p:nvPr/>
            </p:nvSpPr>
            <p:spPr>
              <a:xfrm>
                <a:off x="5520944" y="1497755"/>
                <a:ext cx="121920" cy="121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308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50EB794-2681-4791-8BDC-537C883AA152}"/>
                </a:ext>
              </a:extLst>
            </p:cNvPr>
            <p:cNvCxnSpPr/>
            <p:nvPr/>
          </p:nvCxnSpPr>
          <p:spPr>
            <a:xfrm flipH="1">
              <a:off x="2593984" y="5327313"/>
              <a:ext cx="721360" cy="0"/>
            </a:xfrm>
            <a:prstGeom prst="line">
              <a:avLst/>
            </a:prstGeom>
            <a:ln w="38100">
              <a:solidFill>
                <a:srgbClr val="00308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FD2BDEE-F249-4497-A703-F548B8B8C9A6}"/>
                </a:ext>
              </a:extLst>
            </p:cNvPr>
            <p:cNvSpPr/>
            <p:nvPr/>
          </p:nvSpPr>
          <p:spPr>
            <a:xfrm flipH="1">
              <a:off x="2495432" y="5268638"/>
              <a:ext cx="121920" cy="1219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30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9118490"/>
      </p:ext>
    </p:extLst>
  </p:cSld>
  <p:clrMapOvr>
    <a:masterClrMapping/>
  </p:clrMapOvr>
</p:sld>
</file>

<file path=ppt/theme/theme1.xml><?xml version="1.0" encoding="utf-8"?>
<a:theme xmlns:a="http://schemas.openxmlformats.org/drawingml/2006/main" name="Expanded Slid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anded Slide Theme" id="{2F7484A4-7A9F-4B98-96AC-2FF08647E21D}" vid="{D2194315-72CD-433D-82C0-34C576407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Expanded Slide Theme</Template>
  <TotalTime>4760</TotalTime>
  <Words>546</Words>
  <Application>Microsoft Office PowerPoint</Application>
  <PresentationFormat>Widescreen</PresentationFormat>
  <Paragraphs>98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Symbol</vt:lpstr>
      <vt:lpstr>Expanded Slide Theme</vt:lpstr>
      <vt:lpstr>First Five  6a: Discrete DC Sensors</vt:lpstr>
      <vt:lpstr>Maintained Switches</vt:lpstr>
      <vt:lpstr>Maintained Switches</vt:lpstr>
      <vt:lpstr>Switch Basics</vt:lpstr>
      <vt:lpstr>Determine whether each example is a maintained or momentary switch.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Electricity</dc:title>
  <dc:creator>Krystal Corbett</dc:creator>
  <cp:lastModifiedBy>User</cp:lastModifiedBy>
  <cp:revision>172</cp:revision>
  <cp:lastPrinted>2019-12-16T18:31:43Z</cp:lastPrinted>
  <dcterms:created xsi:type="dcterms:W3CDTF">2017-03-05T23:41:57Z</dcterms:created>
  <dcterms:modified xsi:type="dcterms:W3CDTF">2020-02-04T21:30:04Z</dcterms:modified>
</cp:coreProperties>
</file>