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27" r:id="rId2"/>
    <p:sldId id="280" r:id="rId3"/>
    <p:sldId id="274" r:id="rId4"/>
    <p:sldId id="323" r:id="rId5"/>
    <p:sldId id="324" r:id="rId6"/>
    <p:sldId id="325" r:id="rId7"/>
    <p:sldId id="326" r:id="rId8"/>
    <p:sldId id="289" r:id="rId9"/>
    <p:sldId id="290" r:id="rId10"/>
    <p:sldId id="291" r:id="rId11"/>
    <p:sldId id="316" r:id="rId12"/>
    <p:sldId id="328" r:id="rId13"/>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333B"/>
    <a:srgbClr val="003087"/>
    <a:srgbClr val="A5A5A5"/>
    <a:srgbClr val="69B3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53" autoAdjust="0"/>
    <p:restoredTop sz="94660"/>
  </p:normalViewPr>
  <p:slideViewPr>
    <p:cSldViewPr snapToGrid="0">
      <p:cViewPr>
        <p:scale>
          <a:sx n="90" d="100"/>
          <a:sy n="90" d="100"/>
        </p:scale>
        <p:origin x="258" y="5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37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5273003" y="0"/>
            <a:ext cx="4033943" cy="352375"/>
          </a:xfrm>
          <a:prstGeom prst="rect">
            <a:avLst/>
          </a:prstGeom>
        </p:spPr>
        <p:txBody>
          <a:bodyPr vert="horz" lIns="93324" tIns="46662" rIns="93324" bIns="46662" rtlCol="0"/>
          <a:lstStyle>
            <a:lvl1pPr algn="r">
              <a:defRPr sz="1200"/>
            </a:lvl1pPr>
          </a:lstStyle>
          <a:p>
            <a:fld id="{E12FD5A5-DF4B-4627-9F9C-6066DB7694D9}" type="datetimeFigureOut">
              <a:rPr lang="en-US" smtClean="0"/>
              <a:t>2/4/2020</a:t>
            </a:fld>
            <a:endParaRPr lang="en-US"/>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930910" y="3379866"/>
            <a:ext cx="7447280" cy="2765346"/>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726"/>
            <a:ext cx="4033943" cy="352374"/>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5273003" y="6670726"/>
            <a:ext cx="4033943" cy="352374"/>
          </a:xfrm>
          <a:prstGeom prst="rect">
            <a:avLst/>
          </a:prstGeom>
        </p:spPr>
        <p:txBody>
          <a:bodyPr vert="horz" lIns="93324" tIns="46662" rIns="93324" bIns="46662" rtlCol="0" anchor="b"/>
          <a:lstStyle>
            <a:lvl1pPr algn="r">
              <a:defRPr sz="1200"/>
            </a:lvl1pPr>
          </a:lstStyle>
          <a:p>
            <a:fld id="{CD1A2F82-008E-42F5-875F-E0FDFEC9A36F}" type="slidenum">
              <a:rPr lang="en-US" smtClean="0"/>
              <a:t>‹#›</a:t>
            </a:fld>
            <a:endParaRPr lang="en-US"/>
          </a:p>
        </p:txBody>
      </p:sp>
    </p:spTree>
    <p:extLst>
      <p:ext uri="{BB962C8B-B14F-4D97-AF65-F5344CB8AC3E}">
        <p14:creationId xmlns:p14="http://schemas.microsoft.com/office/powerpoint/2010/main" val="61179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1A2F82-008E-42F5-875F-E0FDFEC9A36F}" type="slidenum">
              <a:rPr lang="en-US" smtClean="0"/>
              <a:t>4</a:t>
            </a:fld>
            <a:endParaRPr lang="en-US"/>
          </a:p>
        </p:txBody>
      </p:sp>
    </p:spTree>
    <p:extLst>
      <p:ext uri="{BB962C8B-B14F-4D97-AF65-F5344CB8AC3E}">
        <p14:creationId xmlns:p14="http://schemas.microsoft.com/office/powerpoint/2010/main" val="82396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1A2F82-008E-42F5-875F-E0FDFEC9A36F}" type="slidenum">
              <a:rPr lang="en-US" smtClean="0"/>
              <a:t>5</a:t>
            </a:fld>
            <a:endParaRPr lang="en-US"/>
          </a:p>
        </p:txBody>
      </p:sp>
    </p:spTree>
    <p:extLst>
      <p:ext uri="{BB962C8B-B14F-4D97-AF65-F5344CB8AC3E}">
        <p14:creationId xmlns:p14="http://schemas.microsoft.com/office/powerpoint/2010/main" val="1647636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1A2F82-008E-42F5-875F-E0FDFEC9A36F}" type="slidenum">
              <a:rPr lang="en-US" smtClean="0"/>
              <a:t>6</a:t>
            </a:fld>
            <a:endParaRPr lang="en-US"/>
          </a:p>
        </p:txBody>
      </p:sp>
    </p:spTree>
    <p:extLst>
      <p:ext uri="{BB962C8B-B14F-4D97-AF65-F5344CB8AC3E}">
        <p14:creationId xmlns:p14="http://schemas.microsoft.com/office/powerpoint/2010/main" val="292894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6905" y="1122363"/>
            <a:ext cx="10058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06905" y="3602038"/>
            <a:ext cx="100584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845FB1-D36B-4391-8864-D05D8C06178A}"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3758206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568FCE-8F93-4D12-84F3-B18965AC2A84}"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982419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7B4FC-7E49-47B0-AB63-0EE9A4048EF2}"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2404257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13D7E-1CFE-4B3E-AED2-10EF9441C6D2}"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20200" y="6356350"/>
            <a:ext cx="2743200" cy="365125"/>
          </a:xfrm>
        </p:spPr>
        <p:txBody>
          <a:bodyPr/>
          <a:lstStyle>
            <a:lvl1pPr>
              <a:defRPr/>
            </a:lvl1pPr>
          </a:lstStyle>
          <a:p>
            <a:fld id="{9CEB20FD-57B4-4116-B954-02381E95969F}" type="slidenum">
              <a:rPr lang="en-US" smtClean="0"/>
              <a:pPr/>
              <a:t>‹#›</a:t>
            </a:fld>
            <a:endParaRPr lang="en-US" dirty="0"/>
          </a:p>
        </p:txBody>
      </p:sp>
    </p:spTree>
    <p:extLst>
      <p:ext uri="{BB962C8B-B14F-4D97-AF65-F5344CB8AC3E}">
        <p14:creationId xmlns:p14="http://schemas.microsoft.com/office/powerpoint/2010/main" val="2194472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92594-8B53-425F-9F52-CF0BE8986943}"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261544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59" y="1078029"/>
            <a:ext cx="5654041" cy="5098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78029"/>
            <a:ext cx="5654040" cy="5098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7CC34F-8BF9-4379-9584-4F9F5FDE5C61}" type="datetime1">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248796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59234-9316-478F-9D5A-A6C6C1AD1631}" type="datetime1">
              <a:rPr lang="en-US" smtClean="0"/>
              <a:t>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303735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1D79D6-E007-4C22-A104-30B040C23118}" type="datetime1">
              <a:rPr lang="en-US" smtClean="0"/>
              <a:t>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3263496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4D494-BD0C-4F1D-AE3E-6DBE5D6B45EE}" type="datetime1">
              <a:rPr lang="en-US" smtClean="0"/>
              <a:t>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117146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1C26B-6CE4-48A4-936C-1A3A830F32FC}" type="datetime1">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114339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EAB94-FC85-4FF7-A739-C75CEDCAB84A}" type="datetime1">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1111486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59" y="211757"/>
            <a:ext cx="11482939" cy="7507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65759" y="1116531"/>
            <a:ext cx="11482939" cy="50604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11680" y="6356350"/>
            <a:ext cx="156972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B552B-D5C0-4E00-8985-5A7619954177}" type="datetime1">
              <a:rPr lang="en-US" smtClean="0"/>
              <a:t>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323809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F945A-7155-4828-81E1-722329993529}" type="slidenum">
              <a:rPr lang="en-US" smtClean="0"/>
              <a:t>‹#›</a:t>
            </a:fld>
            <a:endParaRPr lang="en-U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994" y="6311900"/>
            <a:ext cx="1898734" cy="619464"/>
          </a:xfrm>
          <a:prstGeom prst="rect">
            <a:avLst/>
          </a:prstGeom>
        </p:spPr>
      </p:pic>
      <p:pic>
        <p:nvPicPr>
          <p:cNvPr id="9" name="Picture 8">
            <a:extLst>
              <a:ext uri="{FF2B5EF4-FFF2-40B4-BE49-F238E27FC236}">
                <a16:creationId xmlns:a16="http://schemas.microsoft.com/office/drawing/2014/main" id="{41707447-A37A-4AF0-8571-E44D0EF08BB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994" y="6311900"/>
            <a:ext cx="1898734" cy="619464"/>
          </a:xfrm>
          <a:prstGeom prst="rect">
            <a:avLst/>
          </a:prstGeom>
        </p:spPr>
      </p:pic>
    </p:spTree>
    <p:extLst>
      <p:ext uri="{BB962C8B-B14F-4D97-AF65-F5344CB8AC3E}">
        <p14:creationId xmlns:p14="http://schemas.microsoft.com/office/powerpoint/2010/main" val="1608918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www.latech.edu/" TargetMode="External"/><Relationship Id="rId11" Type="http://schemas.openxmlformats.org/officeDocument/2006/relationships/image" Target="../media/image10.png"/><Relationship Id="rId5" Type="http://schemas.openxmlformats.org/officeDocument/2006/relationships/image" Target="../media/image5.jpe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FEFEC-2161-4691-88EE-9377B640BEA9}"/>
              </a:ext>
            </a:extLst>
          </p:cNvPr>
          <p:cNvSpPr>
            <a:spLocks noGrp="1"/>
          </p:cNvSpPr>
          <p:nvPr>
            <p:ph type="title"/>
          </p:nvPr>
        </p:nvSpPr>
        <p:spPr/>
        <p:txBody>
          <a:bodyPr/>
          <a:lstStyle/>
          <a:p>
            <a:r>
              <a:rPr lang="en-US" dirty="0"/>
              <a:t>First Five</a:t>
            </a:r>
          </a:p>
        </p:txBody>
      </p:sp>
      <p:sp>
        <p:nvSpPr>
          <p:cNvPr id="3" name="Content Placeholder 2">
            <a:extLst>
              <a:ext uri="{FF2B5EF4-FFF2-40B4-BE49-F238E27FC236}">
                <a16:creationId xmlns:a16="http://schemas.microsoft.com/office/drawing/2014/main" id="{A5C05070-683C-4EE7-9CAD-1E93ED2DD9DF}"/>
              </a:ext>
            </a:extLst>
          </p:cNvPr>
          <p:cNvSpPr>
            <a:spLocks noGrp="1"/>
          </p:cNvSpPr>
          <p:nvPr>
            <p:ph idx="1"/>
          </p:nvPr>
        </p:nvSpPr>
        <p:spPr/>
        <p:txBody>
          <a:bodyPr/>
          <a:lstStyle/>
          <a:p>
            <a:r>
              <a:rPr lang="en-US" dirty="0"/>
              <a:t>Get kits and wire RGB LED per the schematic.</a:t>
            </a:r>
          </a:p>
        </p:txBody>
      </p:sp>
      <p:sp>
        <p:nvSpPr>
          <p:cNvPr id="4" name="Slide Number Placeholder 3">
            <a:extLst>
              <a:ext uri="{FF2B5EF4-FFF2-40B4-BE49-F238E27FC236}">
                <a16:creationId xmlns:a16="http://schemas.microsoft.com/office/drawing/2014/main" id="{BC495DDF-A6ED-4B16-AB8A-15438418F90E}"/>
              </a:ext>
            </a:extLst>
          </p:cNvPr>
          <p:cNvSpPr>
            <a:spLocks noGrp="1"/>
          </p:cNvSpPr>
          <p:nvPr>
            <p:ph type="sldNum" sz="quarter" idx="12"/>
          </p:nvPr>
        </p:nvSpPr>
        <p:spPr/>
        <p:txBody>
          <a:bodyPr/>
          <a:lstStyle/>
          <a:p>
            <a:fld id="{9CEB20FD-57B4-4116-B954-02381E95969F}" type="slidenum">
              <a:rPr lang="en-US" smtClean="0"/>
              <a:pPr/>
              <a:t>1</a:t>
            </a:fld>
            <a:endParaRPr lang="en-US" dirty="0"/>
          </a:p>
        </p:txBody>
      </p:sp>
    </p:spTree>
    <p:extLst>
      <p:ext uri="{BB962C8B-B14F-4D97-AF65-F5344CB8AC3E}">
        <p14:creationId xmlns:p14="http://schemas.microsoft.com/office/powerpoint/2010/main" val="1929462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005" y="1802301"/>
            <a:ext cx="3764172" cy="4524315"/>
          </a:xfrm>
          <a:prstGeom prst="rect">
            <a:avLst/>
          </a:prstGeom>
          <a:noFill/>
        </p:spPr>
        <p:txBody>
          <a:bodyPr wrap="none" rtlCol="0">
            <a:spAutoFit/>
          </a:bodyPr>
          <a:lstStyle/>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 9;</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 10;</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 11;</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setup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loop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(redLED,255);</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(blueLED,255); </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(200);</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(redLED,0);</a:t>
            </a:r>
            <a:br>
              <a:rPr lang="en-US" sz="1600" b="1" dirty="0">
                <a:latin typeface="Courier New" pitchFamily="49" charset="0"/>
                <a:cs typeface="Courier New" pitchFamily="49" charset="0"/>
              </a:rPr>
            </a:br>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(blueLED,0);</a:t>
            </a:r>
            <a:endParaRPr lang="en-US" sz="1600" b="1" dirty="0">
              <a:solidFill>
                <a:schemeClr val="accent2">
                  <a:lumMod val="75000"/>
                </a:schemeClr>
              </a:solidFill>
              <a:latin typeface="Courier New" pitchFamily="49" charset="0"/>
              <a:cs typeface="Courier New" pitchFamily="49" charset="0"/>
            </a:endParaRPr>
          </a:p>
          <a:p>
            <a:r>
              <a:rPr lang="en-US" sz="1600" b="1" dirty="0">
                <a:solidFill>
                  <a:schemeClr val="accent2">
                    <a:lumMod val="75000"/>
                  </a:schemeClr>
                </a:solidFill>
                <a:latin typeface="Courier New" pitchFamily="49" charset="0"/>
                <a:cs typeface="Courier New" pitchFamily="49" charset="0"/>
              </a:rPr>
              <a:t>  delay</a:t>
            </a:r>
            <a:r>
              <a:rPr lang="en-US" sz="1600" b="1" dirty="0">
                <a:latin typeface="Courier New" pitchFamily="49" charset="0"/>
                <a:cs typeface="Courier New" pitchFamily="49" charset="0"/>
              </a:rPr>
              <a:t>(200); </a:t>
            </a:r>
          </a:p>
          <a:p>
            <a:r>
              <a:rPr lang="en-US" sz="1600" b="1" dirty="0">
                <a:latin typeface="Courier New" pitchFamily="49" charset="0"/>
                <a:cs typeface="Courier New" pitchFamily="49" charset="0"/>
              </a:rPr>
              <a:t>}</a:t>
            </a:r>
          </a:p>
        </p:txBody>
      </p:sp>
      <p:sp>
        <p:nvSpPr>
          <p:cNvPr id="10" name="Rectangle 2"/>
          <p:cNvSpPr txBox="1">
            <a:spLocks noChangeArrowheads="1"/>
          </p:cNvSpPr>
          <p:nvPr/>
        </p:nvSpPr>
        <p:spPr>
          <a:xfrm>
            <a:off x="228599" y="283310"/>
            <a:ext cx="10288139" cy="685800"/>
          </a:xfrm>
          <a:prstGeom prst="rect">
            <a:avLst/>
          </a:prstGeom>
        </p:spPr>
        <p:txBody>
          <a:bodyPr/>
          <a:lstStyle/>
          <a:p>
            <a:pPr>
              <a:defRPr/>
            </a:pPr>
            <a:r>
              <a:rPr lang="en-US" sz="3200" kern="0" dirty="0">
                <a:latin typeface="Calibri" panose="020F0502020204030204" pitchFamily="34" charset="0"/>
                <a:ea typeface="+mj-ea"/>
                <a:cs typeface="+mj-cs"/>
              </a:rPr>
              <a:t>Light up Two Colors to Make Magenta, Cyan &amp; Yellow</a:t>
            </a:r>
          </a:p>
        </p:txBody>
      </p:sp>
      <p:cxnSp>
        <p:nvCxnSpPr>
          <p:cNvPr id="12" name="Straight Connector 11"/>
          <p:cNvCxnSpPr>
            <a:cxnSpLocks/>
          </p:cNvCxnSpPr>
          <p:nvPr/>
        </p:nvCxnSpPr>
        <p:spPr>
          <a:xfrm>
            <a:off x="442733" y="1537854"/>
            <a:ext cx="9941249"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81063" y="1080655"/>
            <a:ext cx="12509" cy="48006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02562" y="1079286"/>
            <a:ext cx="3357137" cy="400110"/>
          </a:xfrm>
          <a:prstGeom prst="rect">
            <a:avLst/>
          </a:prstGeom>
        </p:spPr>
        <p:txBody>
          <a:bodyPr wrap="none">
            <a:spAutoFit/>
          </a:bodyPr>
          <a:lstStyle/>
          <a:p>
            <a:r>
              <a:rPr lang="en-US" sz="2000" dirty="0">
                <a:solidFill>
                  <a:srgbClr val="003087"/>
                </a:solidFill>
              </a:rPr>
              <a:t>make it blink magenta (purple)</a:t>
            </a:r>
          </a:p>
        </p:txBody>
      </p:sp>
      <p:sp>
        <p:nvSpPr>
          <p:cNvPr id="11" name="Slide Number Placeholder 10"/>
          <p:cNvSpPr>
            <a:spLocks noGrp="1"/>
          </p:cNvSpPr>
          <p:nvPr>
            <p:ph type="sldNum" sz="quarter" idx="12"/>
          </p:nvPr>
        </p:nvSpPr>
        <p:spPr/>
        <p:txBody>
          <a:bodyPr/>
          <a:lstStyle/>
          <a:p>
            <a:fld id="{AF9F945A-7155-4828-81E1-722329993529}" type="slidenum">
              <a:rPr lang="en-US" smtClean="0"/>
              <a:t>10</a:t>
            </a:fld>
            <a:endParaRPr lang="en-US"/>
          </a:p>
        </p:txBody>
      </p:sp>
      <p:sp>
        <p:nvSpPr>
          <p:cNvPr id="5" name="Rectangle 4">
            <a:extLst>
              <a:ext uri="{FF2B5EF4-FFF2-40B4-BE49-F238E27FC236}">
                <a16:creationId xmlns:a16="http://schemas.microsoft.com/office/drawing/2014/main" id="{5968580E-F628-4A97-9424-374B33806275}"/>
              </a:ext>
            </a:extLst>
          </p:cNvPr>
          <p:cNvSpPr/>
          <p:nvPr/>
        </p:nvSpPr>
        <p:spPr>
          <a:xfrm>
            <a:off x="3972840" y="1802301"/>
            <a:ext cx="3739154" cy="4524315"/>
          </a:xfrm>
          <a:prstGeom prst="rect">
            <a:avLst/>
          </a:prstGeom>
        </p:spPr>
        <p:txBody>
          <a:bodyPr wrap="square">
            <a:spAutoFit/>
          </a:bodyPr>
          <a:lstStyle/>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 9;</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 10;</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 11;</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setup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loop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(greenLED,255);</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(blueLED,255);</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(1000);</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(greenLED,0);</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(blueLED,0);</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(1000); </a:t>
            </a:r>
          </a:p>
          <a:p>
            <a:r>
              <a:rPr lang="en-US" sz="1600" b="1" dirty="0">
                <a:latin typeface="Courier New" pitchFamily="49" charset="0"/>
                <a:cs typeface="Courier New" pitchFamily="49" charset="0"/>
              </a:rPr>
              <a:t>}</a:t>
            </a:r>
          </a:p>
        </p:txBody>
      </p:sp>
      <p:sp>
        <p:nvSpPr>
          <p:cNvPr id="14" name="Rectangle 13">
            <a:extLst>
              <a:ext uri="{FF2B5EF4-FFF2-40B4-BE49-F238E27FC236}">
                <a16:creationId xmlns:a16="http://schemas.microsoft.com/office/drawing/2014/main" id="{689F19B0-A9C7-4F41-A594-1E4454E9B638}"/>
              </a:ext>
            </a:extLst>
          </p:cNvPr>
          <p:cNvSpPr/>
          <p:nvPr/>
        </p:nvSpPr>
        <p:spPr>
          <a:xfrm>
            <a:off x="8325254" y="1802301"/>
            <a:ext cx="3866745" cy="4524315"/>
          </a:xfrm>
          <a:prstGeom prst="rect">
            <a:avLst/>
          </a:prstGeom>
        </p:spPr>
        <p:txBody>
          <a:bodyPr wrap="square">
            <a:spAutoFit/>
          </a:bodyPr>
          <a:lstStyle/>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 9;</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 10;</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 11;</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setup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loop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(redLED,255);</a:t>
            </a:r>
          </a:p>
          <a:p>
            <a:r>
              <a:rPr lang="en-US" sz="1600" b="1" dirty="0">
                <a:solidFill>
                  <a:schemeClr val="accent2">
                    <a:lumMod val="75000"/>
                  </a:schemeClr>
                </a:solidFill>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(greenLED,255);</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(1000);</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(redLED,0);</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(greenLED,0);</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(1000); </a:t>
            </a:r>
          </a:p>
          <a:p>
            <a:r>
              <a:rPr lang="en-US" sz="1600" b="1" dirty="0">
                <a:latin typeface="Courier New" pitchFamily="49" charset="0"/>
                <a:cs typeface="Courier New" pitchFamily="49" charset="0"/>
              </a:rPr>
              <a:t>}</a:t>
            </a:r>
          </a:p>
        </p:txBody>
      </p:sp>
      <p:cxnSp>
        <p:nvCxnSpPr>
          <p:cNvPr id="19" name="Straight Connector 18">
            <a:extLst>
              <a:ext uri="{FF2B5EF4-FFF2-40B4-BE49-F238E27FC236}">
                <a16:creationId xmlns:a16="http://schemas.microsoft.com/office/drawing/2014/main" id="{81770FE0-41A6-4288-9315-D48C507B0508}"/>
              </a:ext>
            </a:extLst>
          </p:cNvPr>
          <p:cNvCxnSpPr/>
          <p:nvPr/>
        </p:nvCxnSpPr>
        <p:spPr>
          <a:xfrm>
            <a:off x="7844339" y="1076293"/>
            <a:ext cx="12509" cy="48006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58311A0-53ED-420A-8FFD-FFEDB698874D}"/>
              </a:ext>
            </a:extLst>
          </p:cNvPr>
          <p:cNvSpPr/>
          <p:nvPr/>
        </p:nvSpPr>
        <p:spPr>
          <a:xfrm>
            <a:off x="3905358" y="1088818"/>
            <a:ext cx="2189061" cy="400110"/>
          </a:xfrm>
          <a:prstGeom prst="rect">
            <a:avLst/>
          </a:prstGeom>
        </p:spPr>
        <p:txBody>
          <a:bodyPr wrap="none">
            <a:spAutoFit/>
          </a:bodyPr>
          <a:lstStyle/>
          <a:p>
            <a:r>
              <a:rPr lang="en-US" sz="2000" dirty="0">
                <a:solidFill>
                  <a:srgbClr val="003087"/>
                </a:solidFill>
              </a:rPr>
              <a:t>make it blink cyan </a:t>
            </a:r>
          </a:p>
        </p:txBody>
      </p:sp>
      <p:sp>
        <p:nvSpPr>
          <p:cNvPr id="28" name="Rectangle 27">
            <a:extLst>
              <a:ext uri="{FF2B5EF4-FFF2-40B4-BE49-F238E27FC236}">
                <a16:creationId xmlns:a16="http://schemas.microsoft.com/office/drawing/2014/main" id="{2A3FA550-4816-49CB-9CC6-8B9D260A5F64}"/>
              </a:ext>
            </a:extLst>
          </p:cNvPr>
          <p:cNvSpPr/>
          <p:nvPr/>
        </p:nvSpPr>
        <p:spPr>
          <a:xfrm>
            <a:off x="7971196" y="1053427"/>
            <a:ext cx="2307427" cy="400110"/>
          </a:xfrm>
          <a:prstGeom prst="rect">
            <a:avLst/>
          </a:prstGeom>
        </p:spPr>
        <p:txBody>
          <a:bodyPr wrap="none">
            <a:spAutoFit/>
          </a:bodyPr>
          <a:lstStyle/>
          <a:p>
            <a:r>
              <a:rPr lang="en-US" sz="2000" dirty="0">
                <a:solidFill>
                  <a:srgbClr val="003087"/>
                </a:solidFill>
              </a:rPr>
              <a:t>make it blink yellow </a:t>
            </a:r>
          </a:p>
        </p:txBody>
      </p:sp>
    </p:spTree>
    <p:extLst>
      <p:ext uri="{BB962C8B-B14F-4D97-AF65-F5344CB8AC3E}">
        <p14:creationId xmlns:p14="http://schemas.microsoft.com/office/powerpoint/2010/main" val="3458363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228600" y="208687"/>
            <a:ext cx="5025788" cy="685800"/>
          </a:xfrm>
          <a:prstGeom prst="rect">
            <a:avLst/>
          </a:prstGeom>
        </p:spPr>
        <p:txBody>
          <a:bodyPr/>
          <a:lstStyle/>
          <a:p>
            <a:pPr>
              <a:defRPr/>
            </a:pPr>
            <a:r>
              <a:rPr lang="en-US" sz="3200" kern="0" dirty="0">
                <a:latin typeface="Calibri" panose="020F0502020204030204" pitchFamily="34" charset="0"/>
                <a:ea typeface="+mj-ea"/>
                <a:cs typeface="+mj-cs"/>
              </a:rPr>
              <a:t>Create Some Crazy Fades</a:t>
            </a:r>
          </a:p>
        </p:txBody>
      </p:sp>
      <p:sp>
        <p:nvSpPr>
          <p:cNvPr id="11" name="Slide Number Placeholder 10"/>
          <p:cNvSpPr>
            <a:spLocks noGrp="1"/>
          </p:cNvSpPr>
          <p:nvPr>
            <p:ph type="sldNum" sz="quarter" idx="12"/>
          </p:nvPr>
        </p:nvSpPr>
        <p:spPr/>
        <p:txBody>
          <a:bodyPr/>
          <a:lstStyle/>
          <a:p>
            <a:fld id="{AF9F945A-7155-4828-81E1-722329993529}" type="slidenum">
              <a:rPr lang="en-US" smtClean="0"/>
              <a:t>11</a:t>
            </a:fld>
            <a:endParaRPr lang="en-US" dirty="0"/>
          </a:p>
        </p:txBody>
      </p:sp>
      <p:sp>
        <p:nvSpPr>
          <p:cNvPr id="276" name="TextBox 275">
            <a:extLst>
              <a:ext uri="{FF2B5EF4-FFF2-40B4-BE49-F238E27FC236}">
                <a16:creationId xmlns:a16="http://schemas.microsoft.com/office/drawing/2014/main" id="{348A2275-8D89-4363-898B-2FC33FF076EA}"/>
              </a:ext>
            </a:extLst>
          </p:cNvPr>
          <p:cNvSpPr txBox="1"/>
          <p:nvPr/>
        </p:nvSpPr>
        <p:spPr>
          <a:xfrm>
            <a:off x="79848" y="854000"/>
            <a:ext cx="4949274" cy="369332"/>
          </a:xfrm>
          <a:prstGeom prst="rect">
            <a:avLst/>
          </a:prstGeom>
          <a:noFill/>
        </p:spPr>
        <p:txBody>
          <a:bodyPr wrap="square" rtlCol="0">
            <a:spAutoFit/>
          </a:bodyPr>
          <a:lstStyle/>
          <a:p>
            <a:pPr algn="ctr"/>
            <a:r>
              <a:rPr lang="en-US" i="1" dirty="0">
                <a:solidFill>
                  <a:srgbClr val="0070C0"/>
                </a:solidFill>
              </a:rPr>
              <a:t>Use “for loops” to create fades between colors</a:t>
            </a:r>
          </a:p>
        </p:txBody>
      </p:sp>
      <p:sp>
        <p:nvSpPr>
          <p:cNvPr id="4" name="Rectangle 3">
            <a:extLst>
              <a:ext uri="{FF2B5EF4-FFF2-40B4-BE49-F238E27FC236}">
                <a16:creationId xmlns:a16="http://schemas.microsoft.com/office/drawing/2014/main" id="{BA7D19FC-F8FC-4596-8A9A-DD9EB6BF7268}"/>
              </a:ext>
            </a:extLst>
          </p:cNvPr>
          <p:cNvSpPr/>
          <p:nvPr/>
        </p:nvSpPr>
        <p:spPr>
          <a:xfrm>
            <a:off x="7161744" y="606160"/>
            <a:ext cx="4192056" cy="5509200"/>
          </a:xfrm>
          <a:prstGeom prst="rect">
            <a:avLst/>
          </a:prstGeom>
        </p:spPr>
        <p:txBody>
          <a:bodyPr wrap="square">
            <a:spAutoFit/>
          </a:bodyPr>
          <a:lstStyle/>
          <a:p>
            <a:r>
              <a:rPr lang="en-US" sz="1600" b="1" dirty="0" err="1">
                <a:solidFill>
                  <a:srgbClr val="0070C0"/>
                </a:solidFill>
                <a:latin typeface="Courier New" panose="02070309020205020404" pitchFamily="49" charset="0"/>
                <a:cs typeface="Courier New" panose="02070309020205020404" pitchFamily="49" charset="0"/>
              </a:rPr>
              <a:t>int</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redLED</a:t>
            </a:r>
            <a:r>
              <a:rPr lang="en-US" sz="1600" b="1" dirty="0">
                <a:latin typeface="Courier New" panose="02070309020205020404" pitchFamily="49" charset="0"/>
                <a:cs typeface="Courier New" panose="02070309020205020404" pitchFamily="49" charset="0"/>
              </a:rPr>
              <a:t>   = 9;</a:t>
            </a:r>
          </a:p>
          <a:p>
            <a:r>
              <a:rPr lang="en-US" sz="1600" b="1" dirty="0" err="1">
                <a:solidFill>
                  <a:srgbClr val="0070C0"/>
                </a:solidFill>
                <a:latin typeface="Courier New" panose="02070309020205020404" pitchFamily="49" charset="0"/>
                <a:cs typeface="Courier New" panose="02070309020205020404" pitchFamily="49" charset="0"/>
              </a:rPr>
              <a:t>int</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greenLED</a:t>
            </a:r>
            <a:r>
              <a:rPr lang="en-US" sz="1600" b="1" dirty="0">
                <a:latin typeface="Courier New" panose="02070309020205020404" pitchFamily="49" charset="0"/>
                <a:cs typeface="Courier New" panose="02070309020205020404" pitchFamily="49" charset="0"/>
              </a:rPr>
              <a:t> = 10;</a:t>
            </a:r>
          </a:p>
          <a:p>
            <a:r>
              <a:rPr lang="en-US" sz="1600" b="1" dirty="0" err="1">
                <a:solidFill>
                  <a:srgbClr val="0070C0"/>
                </a:solidFill>
                <a:latin typeface="Courier New" panose="02070309020205020404" pitchFamily="49" charset="0"/>
                <a:cs typeface="Courier New" panose="02070309020205020404" pitchFamily="49" charset="0"/>
              </a:rPr>
              <a:t>int</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blueLED</a:t>
            </a:r>
            <a:r>
              <a:rPr lang="en-US" sz="1600" b="1" dirty="0">
                <a:latin typeface="Courier New" panose="02070309020205020404" pitchFamily="49" charset="0"/>
                <a:cs typeface="Courier New" panose="02070309020205020404" pitchFamily="49" charset="0"/>
              </a:rPr>
              <a:t>  = 11;</a:t>
            </a:r>
          </a:p>
          <a:p>
            <a:r>
              <a:rPr lang="en-US" sz="1600" b="1" dirty="0">
                <a:latin typeface="Courier New" panose="02070309020205020404" pitchFamily="49" charset="0"/>
                <a:cs typeface="Courier New" panose="02070309020205020404" pitchFamily="49" charset="0"/>
              </a:rPr>
              <a:t> </a:t>
            </a:r>
          </a:p>
          <a:p>
            <a:r>
              <a:rPr lang="en-US" sz="1600" b="1" dirty="0">
                <a:solidFill>
                  <a:srgbClr val="0070C0"/>
                </a:solidFill>
                <a:latin typeface="Courier New" panose="02070309020205020404" pitchFamily="49" charset="0"/>
                <a:cs typeface="Courier New" panose="02070309020205020404" pitchFamily="49" charset="0"/>
              </a:rPr>
              <a:t>void</a:t>
            </a:r>
            <a:r>
              <a:rPr lang="en-US" sz="1600" b="1" dirty="0">
                <a:latin typeface="Courier New" panose="02070309020205020404" pitchFamily="49" charset="0"/>
                <a:cs typeface="Courier New" panose="02070309020205020404" pitchFamily="49" charset="0"/>
              </a:rPr>
              <a:t> </a:t>
            </a:r>
            <a:r>
              <a:rPr lang="en-US" sz="1600" b="1" dirty="0">
                <a:solidFill>
                  <a:srgbClr val="5E6D03"/>
                </a:solidFill>
                <a:latin typeface="Courier New" panose="02070309020205020404" pitchFamily="49" charset="0"/>
                <a:cs typeface="Courier New" panose="02070309020205020404" pitchFamily="49" charset="0"/>
              </a:rPr>
              <a:t>setup</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a:t>
            </a:r>
            <a:r>
              <a:rPr lang="en-US" sz="1600" b="1" dirty="0" err="1">
                <a:solidFill>
                  <a:srgbClr val="D35400"/>
                </a:solidFill>
                <a:latin typeface="Courier New" panose="02070309020205020404" pitchFamily="49" charset="0"/>
                <a:cs typeface="Courier New" panose="02070309020205020404" pitchFamily="49" charset="0"/>
              </a:rPr>
              <a:t>pinMode</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redLED</a:t>
            </a:r>
            <a:r>
              <a:rPr lang="en-US" sz="1600" b="1"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OUTPUT</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a:t>
            </a:r>
            <a:r>
              <a:rPr lang="en-US" sz="1600" b="1" dirty="0" err="1">
                <a:solidFill>
                  <a:srgbClr val="D35400"/>
                </a:solidFill>
                <a:latin typeface="Courier New" panose="02070309020205020404" pitchFamily="49" charset="0"/>
                <a:cs typeface="Courier New" panose="02070309020205020404" pitchFamily="49" charset="0"/>
              </a:rPr>
              <a:t>pinMode</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greenLED</a:t>
            </a:r>
            <a:r>
              <a:rPr lang="en-US" sz="1600" b="1"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OUTPUT</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a:t>
            </a:r>
            <a:r>
              <a:rPr lang="en-US" sz="1600" b="1" dirty="0" err="1">
                <a:solidFill>
                  <a:srgbClr val="D35400"/>
                </a:solidFill>
                <a:latin typeface="Courier New" panose="02070309020205020404" pitchFamily="49" charset="0"/>
                <a:cs typeface="Courier New" panose="02070309020205020404" pitchFamily="49" charset="0"/>
              </a:rPr>
              <a:t>pinMode</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blueLED</a:t>
            </a:r>
            <a:r>
              <a:rPr lang="en-US" sz="1600" b="1"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OUTPUT</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a:t>
            </a:r>
          </a:p>
          <a:p>
            <a:r>
              <a:rPr lang="en-US" sz="1600" b="1" dirty="0">
                <a:solidFill>
                  <a:srgbClr val="0070C0"/>
                </a:solidFill>
                <a:latin typeface="Courier New" panose="02070309020205020404" pitchFamily="49" charset="0"/>
                <a:cs typeface="Courier New" panose="02070309020205020404" pitchFamily="49" charset="0"/>
              </a:rPr>
              <a:t>void</a:t>
            </a:r>
            <a:r>
              <a:rPr lang="en-US" sz="1600" b="1" dirty="0">
                <a:latin typeface="Courier New" panose="02070309020205020404" pitchFamily="49" charset="0"/>
                <a:cs typeface="Courier New" panose="02070309020205020404" pitchFamily="49" charset="0"/>
              </a:rPr>
              <a:t> </a:t>
            </a:r>
            <a:r>
              <a:rPr lang="en-US" sz="1600" b="1" dirty="0">
                <a:solidFill>
                  <a:srgbClr val="5E6D03"/>
                </a:solidFill>
                <a:latin typeface="Courier New" panose="02070309020205020404" pitchFamily="49" charset="0"/>
                <a:cs typeface="Courier New" panose="02070309020205020404" pitchFamily="49" charset="0"/>
              </a:rPr>
              <a:t>loop</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a:t>
            </a:r>
            <a:r>
              <a:rPr lang="en-US" sz="1600" b="1" dirty="0">
                <a:solidFill>
                  <a:srgbClr val="5E6D03"/>
                </a:solidFill>
                <a:latin typeface="Courier New" panose="02070309020205020404" pitchFamily="49" charset="0"/>
                <a:cs typeface="Courier New" panose="02070309020205020404" pitchFamily="49" charset="0"/>
              </a:rPr>
              <a:t>for</a:t>
            </a:r>
            <a:r>
              <a:rPr lang="en-US" sz="1600" b="1" dirty="0">
                <a:latin typeface="Courier New" panose="02070309020205020404" pitchFamily="49" charset="0"/>
                <a:cs typeface="Courier New" panose="02070309020205020404" pitchFamily="49" charset="0"/>
              </a:rPr>
              <a:t> (</a:t>
            </a:r>
            <a:r>
              <a:rPr lang="en-US" sz="1600" b="1" dirty="0" err="1">
                <a:solidFill>
                  <a:srgbClr val="0070C0"/>
                </a:solidFill>
                <a:latin typeface="Courier New" panose="02070309020205020404" pitchFamily="49" charset="0"/>
                <a:cs typeface="Courier New" panose="02070309020205020404" pitchFamily="49" charset="0"/>
              </a:rPr>
              <a:t>int</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=0;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&lt;256;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a:t>
            </a:r>
            <a:r>
              <a:rPr lang="en-US" sz="1600" b="1" dirty="0" err="1">
                <a:solidFill>
                  <a:srgbClr val="D35400"/>
                </a:solidFill>
                <a:latin typeface="Courier New" panose="02070309020205020404" pitchFamily="49" charset="0"/>
                <a:cs typeface="Courier New" panose="02070309020205020404" pitchFamily="49" charset="0"/>
              </a:rPr>
              <a:t>analogWrite</a:t>
            </a:r>
            <a:r>
              <a:rPr lang="en-US" sz="1600" b="1" dirty="0">
                <a:latin typeface="Courier New" panose="02070309020205020404" pitchFamily="49" charset="0"/>
                <a:cs typeface="Courier New" panose="02070309020205020404" pitchFamily="49" charset="0"/>
              </a:rPr>
              <a:t>(redLED,255-i);</a:t>
            </a:r>
          </a:p>
          <a:p>
            <a:r>
              <a:rPr lang="en-US" sz="1600" b="1" dirty="0">
                <a:latin typeface="Courier New" panose="02070309020205020404" pitchFamily="49" charset="0"/>
                <a:cs typeface="Courier New" panose="02070309020205020404" pitchFamily="49" charset="0"/>
              </a:rPr>
              <a:t>    </a:t>
            </a:r>
            <a:r>
              <a:rPr lang="en-US" sz="1600" b="1" dirty="0" err="1">
                <a:solidFill>
                  <a:srgbClr val="D35400"/>
                </a:solidFill>
                <a:latin typeface="Courier New" panose="02070309020205020404" pitchFamily="49" charset="0"/>
                <a:cs typeface="Courier New" panose="02070309020205020404" pitchFamily="49" charset="0"/>
              </a:rPr>
              <a:t>analogWrite</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greenLED,i</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delay(10);</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a:t>
            </a:r>
            <a:r>
              <a:rPr lang="en-US" sz="1600" b="1" dirty="0">
                <a:solidFill>
                  <a:srgbClr val="5E6D03"/>
                </a:solidFill>
                <a:latin typeface="Courier New" panose="02070309020205020404" pitchFamily="49" charset="0"/>
                <a:cs typeface="Courier New" panose="02070309020205020404" pitchFamily="49" charset="0"/>
              </a:rPr>
              <a:t>for</a:t>
            </a:r>
            <a:r>
              <a:rPr lang="en-US" sz="1600" b="1" dirty="0">
                <a:latin typeface="Courier New" panose="02070309020205020404" pitchFamily="49" charset="0"/>
                <a:cs typeface="Courier New" panose="02070309020205020404" pitchFamily="49" charset="0"/>
              </a:rPr>
              <a:t> (</a:t>
            </a:r>
            <a:r>
              <a:rPr lang="en-US" sz="1600" b="1" dirty="0" err="1">
                <a:solidFill>
                  <a:srgbClr val="0070C0"/>
                </a:solidFill>
                <a:latin typeface="Courier New" panose="02070309020205020404" pitchFamily="49" charset="0"/>
                <a:cs typeface="Courier New" panose="02070309020205020404" pitchFamily="49" charset="0"/>
              </a:rPr>
              <a:t>int</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=0;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&lt;256;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a:t>
            </a:r>
            <a:r>
              <a:rPr lang="en-US" sz="1600" b="1" dirty="0">
                <a:solidFill>
                  <a:srgbClr val="D35400"/>
                </a:solidFill>
                <a:latin typeface="Courier New" panose="02070309020205020404" pitchFamily="49" charset="0"/>
                <a:cs typeface="Courier New" panose="02070309020205020404" pitchFamily="49" charset="0"/>
              </a:rPr>
              <a:t> </a:t>
            </a:r>
            <a:r>
              <a:rPr lang="en-US" sz="1600" b="1" dirty="0" err="1">
                <a:solidFill>
                  <a:srgbClr val="D35400"/>
                </a:solidFill>
                <a:latin typeface="Courier New" panose="02070309020205020404" pitchFamily="49" charset="0"/>
                <a:cs typeface="Courier New" panose="02070309020205020404" pitchFamily="49" charset="0"/>
              </a:rPr>
              <a:t>analogWrite</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redLED,i</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a:t>
            </a:r>
            <a:r>
              <a:rPr lang="en-US" sz="1600" b="1" dirty="0" err="1">
                <a:solidFill>
                  <a:srgbClr val="D35400"/>
                </a:solidFill>
                <a:latin typeface="Courier New" panose="02070309020205020404" pitchFamily="49" charset="0"/>
                <a:cs typeface="Courier New" panose="02070309020205020404" pitchFamily="49" charset="0"/>
              </a:rPr>
              <a:t>analogWrite</a:t>
            </a:r>
            <a:r>
              <a:rPr lang="en-US" sz="1600" b="1" dirty="0">
                <a:latin typeface="Courier New" panose="02070309020205020404" pitchFamily="49" charset="0"/>
                <a:cs typeface="Courier New" panose="02070309020205020404" pitchFamily="49" charset="0"/>
              </a:rPr>
              <a:t>(greenLED,255-i);</a:t>
            </a:r>
          </a:p>
          <a:p>
            <a:r>
              <a:rPr lang="en-US" sz="1600" b="1" dirty="0">
                <a:latin typeface="Courier New" panose="02070309020205020404" pitchFamily="49" charset="0"/>
                <a:cs typeface="Courier New" panose="02070309020205020404" pitchFamily="49" charset="0"/>
              </a:rPr>
              <a:t>    </a:t>
            </a:r>
            <a:r>
              <a:rPr lang="en-US" sz="1600" b="1" dirty="0">
                <a:solidFill>
                  <a:srgbClr val="D35400"/>
                </a:solidFill>
                <a:latin typeface="Courier New" panose="02070309020205020404" pitchFamily="49" charset="0"/>
                <a:cs typeface="Courier New" panose="02070309020205020404" pitchFamily="49" charset="0"/>
              </a:rPr>
              <a:t>delay</a:t>
            </a:r>
            <a:r>
              <a:rPr lang="en-US" sz="1600" b="1" dirty="0">
                <a:latin typeface="Courier New" panose="02070309020205020404" pitchFamily="49" charset="0"/>
                <a:cs typeface="Courier New" panose="02070309020205020404" pitchFamily="49" charset="0"/>
              </a:rPr>
              <a:t>(10);</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a:t>
            </a:r>
          </a:p>
        </p:txBody>
      </p:sp>
      <p:sp>
        <p:nvSpPr>
          <p:cNvPr id="134" name="Rectangle 133">
            <a:extLst>
              <a:ext uri="{FF2B5EF4-FFF2-40B4-BE49-F238E27FC236}">
                <a16:creationId xmlns:a16="http://schemas.microsoft.com/office/drawing/2014/main" id="{C7C95E84-82BF-451F-A75E-6C53A50A401A}"/>
              </a:ext>
            </a:extLst>
          </p:cNvPr>
          <p:cNvSpPr/>
          <p:nvPr/>
        </p:nvSpPr>
        <p:spPr>
          <a:xfrm>
            <a:off x="7083188" y="482949"/>
            <a:ext cx="4192056" cy="56858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D0ABF08-CA43-4C24-BCE7-F6B273A44719}"/>
              </a:ext>
            </a:extLst>
          </p:cNvPr>
          <p:cNvSpPr txBox="1"/>
          <p:nvPr/>
        </p:nvSpPr>
        <p:spPr>
          <a:xfrm>
            <a:off x="7004632" y="113617"/>
            <a:ext cx="2234651" cy="369332"/>
          </a:xfrm>
          <a:prstGeom prst="rect">
            <a:avLst/>
          </a:prstGeom>
          <a:noFill/>
        </p:spPr>
        <p:txBody>
          <a:bodyPr wrap="none" rtlCol="0">
            <a:spAutoFit/>
          </a:bodyPr>
          <a:lstStyle/>
          <a:p>
            <a:r>
              <a:rPr lang="en-US" dirty="0"/>
              <a:t>red to green and back</a:t>
            </a:r>
          </a:p>
        </p:txBody>
      </p:sp>
      <p:sp>
        <p:nvSpPr>
          <p:cNvPr id="6" name="TextBox 5">
            <a:extLst>
              <a:ext uri="{FF2B5EF4-FFF2-40B4-BE49-F238E27FC236}">
                <a16:creationId xmlns:a16="http://schemas.microsoft.com/office/drawing/2014/main" id="{C995F7D4-67D7-4CCB-99E5-5AF96BFD1FAE}"/>
              </a:ext>
            </a:extLst>
          </p:cNvPr>
          <p:cNvSpPr txBox="1"/>
          <p:nvPr/>
        </p:nvSpPr>
        <p:spPr>
          <a:xfrm>
            <a:off x="545911" y="1315390"/>
            <a:ext cx="4644990" cy="1477328"/>
          </a:xfrm>
          <a:prstGeom prst="rect">
            <a:avLst/>
          </a:prstGeom>
          <a:noFill/>
        </p:spPr>
        <p:txBody>
          <a:bodyPr wrap="none" rtlCol="0">
            <a:spAutoFit/>
          </a:bodyPr>
          <a:lstStyle/>
          <a:p>
            <a:pPr marL="285750" indent="-285750">
              <a:buFont typeface="Arial" panose="020B0604020202020204" pitchFamily="34" charset="0"/>
              <a:buChar char="•"/>
            </a:pPr>
            <a:r>
              <a:rPr lang="en-US" dirty="0"/>
              <a:t>red to green and back to red (see code here)</a:t>
            </a:r>
          </a:p>
          <a:p>
            <a:pPr marL="285750" indent="-285750">
              <a:buFont typeface="Arial" panose="020B0604020202020204" pitchFamily="34" charset="0"/>
              <a:buChar char="•"/>
            </a:pPr>
            <a:r>
              <a:rPr lang="en-US" dirty="0"/>
              <a:t>red to blue and back</a:t>
            </a:r>
          </a:p>
          <a:p>
            <a:pPr marL="285750" indent="-285750">
              <a:buFont typeface="Arial" panose="020B0604020202020204" pitchFamily="34" charset="0"/>
              <a:buChar char="•"/>
            </a:pPr>
            <a:r>
              <a:rPr lang="en-US" dirty="0"/>
              <a:t>blue to green and back</a:t>
            </a:r>
          </a:p>
          <a:p>
            <a:pPr marL="285750" indent="-285750">
              <a:buFont typeface="Arial" panose="020B0604020202020204" pitchFamily="34" charset="0"/>
              <a:buChar char="•"/>
            </a:pPr>
            <a:r>
              <a:rPr lang="en-US" dirty="0"/>
              <a:t>across the visible spectrum and back</a:t>
            </a:r>
          </a:p>
          <a:p>
            <a:pPr marL="285750" indent="-285750">
              <a:buFont typeface="Arial" panose="020B0604020202020204" pitchFamily="34" charset="0"/>
              <a:buChar char="•"/>
            </a:pPr>
            <a:r>
              <a:rPr lang="en-US" dirty="0"/>
              <a:t>do some tricks of your own!</a:t>
            </a:r>
          </a:p>
        </p:txBody>
      </p:sp>
      <p:grpSp>
        <p:nvGrpSpPr>
          <p:cNvPr id="9" name="Group 8">
            <a:extLst>
              <a:ext uri="{FF2B5EF4-FFF2-40B4-BE49-F238E27FC236}">
                <a16:creationId xmlns:a16="http://schemas.microsoft.com/office/drawing/2014/main" id="{BB162FDA-8DE8-426C-A2E2-F4F83A21CE0D}"/>
              </a:ext>
            </a:extLst>
          </p:cNvPr>
          <p:cNvGrpSpPr/>
          <p:nvPr/>
        </p:nvGrpSpPr>
        <p:grpSpPr>
          <a:xfrm>
            <a:off x="598320" y="2911642"/>
            <a:ext cx="5091778" cy="3203718"/>
            <a:chOff x="598320" y="3166280"/>
            <a:chExt cx="5091778" cy="3203718"/>
          </a:xfrm>
        </p:grpSpPr>
        <p:pic>
          <p:nvPicPr>
            <p:cNvPr id="7" name="Picture 6">
              <a:extLst>
                <a:ext uri="{FF2B5EF4-FFF2-40B4-BE49-F238E27FC236}">
                  <a16:creationId xmlns:a16="http://schemas.microsoft.com/office/drawing/2014/main" id="{5D6C018D-B769-4875-8CA9-DAAA88F96A51}"/>
                </a:ext>
              </a:extLst>
            </p:cNvPr>
            <p:cNvPicPr>
              <a:picLocks noChangeAspect="1"/>
            </p:cNvPicPr>
            <p:nvPr/>
          </p:nvPicPr>
          <p:blipFill>
            <a:blip r:embed="rId2"/>
            <a:stretch>
              <a:fillRect/>
            </a:stretch>
          </p:blipFill>
          <p:spPr>
            <a:xfrm>
              <a:off x="598320" y="3166280"/>
              <a:ext cx="4969967" cy="3006131"/>
            </a:xfrm>
            <a:prstGeom prst="rect">
              <a:avLst/>
            </a:prstGeom>
          </p:spPr>
        </p:pic>
        <p:sp>
          <p:nvSpPr>
            <p:cNvPr id="8" name="Rectangle 7">
              <a:extLst>
                <a:ext uri="{FF2B5EF4-FFF2-40B4-BE49-F238E27FC236}">
                  <a16:creationId xmlns:a16="http://schemas.microsoft.com/office/drawing/2014/main" id="{D24EDD62-550D-4659-80F9-A69074E79581}"/>
                </a:ext>
              </a:extLst>
            </p:cNvPr>
            <p:cNvSpPr/>
            <p:nvPr/>
          </p:nvSpPr>
          <p:spPr>
            <a:xfrm>
              <a:off x="3972961" y="6154554"/>
              <a:ext cx="1717137" cy="215444"/>
            </a:xfrm>
            <a:prstGeom prst="rect">
              <a:avLst/>
            </a:prstGeom>
          </p:spPr>
          <p:txBody>
            <a:bodyPr wrap="none">
              <a:spAutoFit/>
            </a:bodyPr>
            <a:lstStyle/>
            <a:p>
              <a:r>
                <a:rPr lang="en-US" sz="800" i="1" dirty="0">
                  <a:solidFill>
                    <a:schemeClr val="bg1">
                      <a:lumMod val="65000"/>
                    </a:schemeClr>
                  </a:solidFill>
                  <a:latin typeface="Roboto"/>
                </a:rPr>
                <a:t>Photo by xenia at Morguefile.com</a:t>
              </a:r>
              <a:endParaRPr lang="en-US" sz="800" i="1" dirty="0">
                <a:solidFill>
                  <a:schemeClr val="bg1">
                    <a:lumMod val="65000"/>
                  </a:schemeClr>
                </a:solidFill>
              </a:endParaRPr>
            </a:p>
          </p:txBody>
        </p:sp>
      </p:grpSp>
      <p:sp>
        <p:nvSpPr>
          <p:cNvPr id="12" name="TextBox 11">
            <a:extLst>
              <a:ext uri="{FF2B5EF4-FFF2-40B4-BE49-F238E27FC236}">
                <a16:creationId xmlns:a16="http://schemas.microsoft.com/office/drawing/2014/main" id="{206AE635-DA89-4CF3-91DD-5CFA4B72A869}"/>
              </a:ext>
            </a:extLst>
          </p:cNvPr>
          <p:cNvSpPr txBox="1"/>
          <p:nvPr/>
        </p:nvSpPr>
        <p:spPr>
          <a:xfrm>
            <a:off x="2106874" y="6205580"/>
            <a:ext cx="8135772" cy="584775"/>
          </a:xfrm>
          <a:prstGeom prst="rect">
            <a:avLst/>
          </a:prstGeom>
          <a:noFill/>
          <a:ln>
            <a:solidFill>
              <a:schemeClr val="bg1">
                <a:lumMod val="85000"/>
              </a:schemeClr>
            </a:solidFill>
          </a:ln>
        </p:spPr>
        <p:txBody>
          <a:bodyPr wrap="square" rtlCol="0">
            <a:spAutoFit/>
          </a:bodyPr>
          <a:lstStyle/>
          <a:p>
            <a:pPr algn="ctr"/>
            <a:r>
              <a:rPr lang="en-US" sz="1600" i="1" dirty="0">
                <a:solidFill>
                  <a:schemeClr val="accent1"/>
                </a:solidFill>
              </a:rPr>
              <a:t>Did you know that each pixel on your computer or phone display has a red, green and blue subpixel whose intensities can be controlled to produce millions of color variations?</a:t>
            </a:r>
          </a:p>
        </p:txBody>
      </p:sp>
    </p:spTree>
    <p:extLst>
      <p:ext uri="{BB962C8B-B14F-4D97-AF65-F5344CB8AC3E}">
        <p14:creationId xmlns:p14="http://schemas.microsoft.com/office/powerpoint/2010/main" val="2451038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48A8A-CA4B-4F06-82CD-D8B78BF5CC7F}"/>
              </a:ext>
            </a:extLst>
          </p:cNvPr>
          <p:cNvSpPr>
            <a:spLocks noGrp="1"/>
          </p:cNvSpPr>
          <p:nvPr>
            <p:ph type="title"/>
          </p:nvPr>
        </p:nvSpPr>
        <p:spPr/>
        <p:txBody>
          <a:bodyPr/>
          <a:lstStyle/>
          <a:p>
            <a:r>
              <a:rPr lang="en-US" dirty="0"/>
              <a:t>Assignment</a:t>
            </a:r>
          </a:p>
        </p:txBody>
      </p:sp>
      <p:sp>
        <p:nvSpPr>
          <p:cNvPr id="5" name="Content Placeholder 4">
            <a:extLst>
              <a:ext uri="{FF2B5EF4-FFF2-40B4-BE49-F238E27FC236}">
                <a16:creationId xmlns:a16="http://schemas.microsoft.com/office/drawing/2014/main" id="{90609989-5379-4B4A-A435-57E2DA1B412C}"/>
              </a:ext>
            </a:extLst>
          </p:cNvPr>
          <p:cNvSpPr>
            <a:spLocks noGrp="1"/>
          </p:cNvSpPr>
          <p:nvPr>
            <p:ph idx="1"/>
          </p:nvPr>
        </p:nvSpPr>
        <p:spPr/>
        <p:txBody>
          <a:bodyPr/>
          <a:lstStyle/>
          <a:p>
            <a:r>
              <a:rPr lang="en-US" dirty="0"/>
              <a:t>Study for Exam / Performance Task</a:t>
            </a:r>
          </a:p>
        </p:txBody>
      </p:sp>
      <p:sp>
        <p:nvSpPr>
          <p:cNvPr id="2" name="Slide Number Placeholder 1">
            <a:extLst>
              <a:ext uri="{FF2B5EF4-FFF2-40B4-BE49-F238E27FC236}">
                <a16:creationId xmlns:a16="http://schemas.microsoft.com/office/drawing/2014/main" id="{211B401A-E1AA-4A3A-8E2F-211798FC52C2}"/>
              </a:ext>
            </a:extLst>
          </p:cNvPr>
          <p:cNvSpPr>
            <a:spLocks noGrp="1"/>
          </p:cNvSpPr>
          <p:nvPr>
            <p:ph type="sldNum" sz="quarter" idx="12"/>
          </p:nvPr>
        </p:nvSpPr>
        <p:spPr/>
        <p:txBody>
          <a:bodyPr/>
          <a:lstStyle/>
          <a:p>
            <a:fld id="{AF9F945A-7155-4828-81E1-722329993529}" type="slidenum">
              <a:rPr lang="en-US" smtClean="0"/>
              <a:t>12</a:t>
            </a:fld>
            <a:endParaRPr lang="en-US"/>
          </a:p>
        </p:txBody>
      </p:sp>
    </p:spTree>
    <p:extLst>
      <p:ext uri="{BB962C8B-B14F-4D97-AF65-F5344CB8AC3E}">
        <p14:creationId xmlns:p14="http://schemas.microsoft.com/office/powerpoint/2010/main" val="2298440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2314208" y="2683059"/>
            <a:ext cx="5040565" cy="136172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0" y="4164126"/>
            <a:ext cx="2198320" cy="1361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909622" y="1160741"/>
            <a:ext cx="2445149" cy="13976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0004362" y="5642064"/>
            <a:ext cx="2187639" cy="12159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314208" y="4164126"/>
            <a:ext cx="2462339" cy="136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rotWithShape="1">
          <a:blip r:embed="rId2" cstate="hqprint">
            <a:extLst>
              <a:ext uri="{28A0092B-C50C-407E-A947-70E740481C1C}">
                <a14:useLocalDpi xmlns:a14="http://schemas.microsoft.com/office/drawing/2010/main" val="0"/>
              </a:ext>
            </a:extLst>
          </a:blip>
          <a:srcRect t="8644" b="16579"/>
          <a:stretch/>
        </p:blipFill>
        <p:spPr>
          <a:xfrm>
            <a:off x="2335767" y="5642064"/>
            <a:ext cx="2425048" cy="1208902"/>
          </a:xfrm>
          <a:prstGeom prst="rect">
            <a:avLst/>
          </a:prstGeom>
        </p:spPr>
      </p:pic>
      <p:sp>
        <p:nvSpPr>
          <p:cNvPr id="52" name="Rectangle 51"/>
          <p:cNvSpPr/>
          <p:nvPr/>
        </p:nvSpPr>
        <p:spPr>
          <a:xfrm>
            <a:off x="7470660" y="2683060"/>
            <a:ext cx="4721341" cy="284278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p:cNvPicPr>
            <a:picLocks noChangeAspect="1"/>
          </p:cNvPicPr>
          <p:nvPr/>
        </p:nvPicPr>
        <p:blipFill rotWithShape="1">
          <a:blip r:embed="rId3" cstate="hqprint">
            <a:extLst>
              <a:ext uri="{28A0092B-C50C-407E-A947-70E740481C1C}">
                <a14:useLocalDpi xmlns:a14="http://schemas.microsoft.com/office/drawing/2010/main" val="0"/>
              </a:ext>
            </a:extLst>
          </a:blip>
          <a:srcRect t="4731" r="53761" b="61381"/>
          <a:stretch/>
        </p:blipFill>
        <p:spPr>
          <a:xfrm>
            <a:off x="0" y="-14067"/>
            <a:ext cx="2208628" cy="1111347"/>
          </a:xfrm>
          <a:prstGeom prst="rect">
            <a:avLst/>
          </a:prstGeom>
        </p:spPr>
      </p:pic>
      <p:pic>
        <p:nvPicPr>
          <p:cNvPr id="65" name="Picture 64"/>
          <p:cNvPicPr>
            <a:picLocks noChangeAspect="1"/>
          </p:cNvPicPr>
          <p:nvPr/>
        </p:nvPicPr>
        <p:blipFill rotWithShape="1">
          <a:blip r:embed="rId4" cstate="hqprint">
            <a:extLst>
              <a:ext uri="{28A0092B-C50C-407E-A947-70E740481C1C}">
                <a14:useLocalDpi xmlns:a14="http://schemas.microsoft.com/office/drawing/2010/main" val="0"/>
              </a:ext>
            </a:extLst>
          </a:blip>
          <a:srcRect t="41275" r="53761" b="16340"/>
          <a:stretch/>
        </p:blipFill>
        <p:spPr>
          <a:xfrm>
            <a:off x="0" y="1181686"/>
            <a:ext cx="2208628" cy="1390018"/>
          </a:xfrm>
          <a:prstGeom prst="rect">
            <a:avLst/>
          </a:prstGeom>
        </p:spPr>
      </p:pic>
      <p:pic>
        <p:nvPicPr>
          <p:cNvPr id="66" name="Picture 65"/>
          <p:cNvPicPr>
            <a:picLocks noChangeAspect="1"/>
          </p:cNvPicPr>
          <p:nvPr/>
        </p:nvPicPr>
        <p:blipFill rotWithShape="1">
          <a:blip r:embed="rId4" cstate="hqprint">
            <a:extLst>
              <a:ext uri="{28A0092B-C50C-407E-A947-70E740481C1C}">
                <a14:useLocalDpi xmlns:a14="http://schemas.microsoft.com/office/drawing/2010/main" val="0"/>
              </a:ext>
            </a:extLst>
          </a:blip>
          <a:srcRect l="48595" t="41444" r="-430" b="16340"/>
          <a:stretch/>
        </p:blipFill>
        <p:spPr>
          <a:xfrm>
            <a:off x="2321168" y="1181685"/>
            <a:ext cx="2475915" cy="1384487"/>
          </a:xfrm>
          <a:prstGeom prst="rect">
            <a:avLst/>
          </a:prstGeom>
        </p:spPr>
      </p:pic>
      <p:pic>
        <p:nvPicPr>
          <p:cNvPr id="67" name="Picture 66"/>
          <p:cNvPicPr>
            <a:picLocks noChangeAspect="1"/>
          </p:cNvPicPr>
          <p:nvPr/>
        </p:nvPicPr>
        <p:blipFill rotWithShape="1">
          <a:blip r:embed="rId5" cstate="hqprint">
            <a:extLst>
              <a:ext uri="{28A0092B-C50C-407E-A947-70E740481C1C}">
                <a14:useLocalDpi xmlns:a14="http://schemas.microsoft.com/office/drawing/2010/main" val="0"/>
              </a:ext>
            </a:extLst>
          </a:blip>
          <a:srcRect l="48027" t="4731" b="61875"/>
          <a:stretch/>
        </p:blipFill>
        <p:spPr>
          <a:xfrm>
            <a:off x="2321169" y="2136"/>
            <a:ext cx="2482512" cy="1095144"/>
          </a:xfrm>
          <a:prstGeom prst="rect">
            <a:avLst/>
          </a:prstGeom>
        </p:spPr>
      </p:pic>
      <p:sp>
        <p:nvSpPr>
          <p:cNvPr id="40" name="Rectangle 39"/>
          <p:cNvSpPr/>
          <p:nvPr/>
        </p:nvSpPr>
        <p:spPr>
          <a:xfrm>
            <a:off x="4892434" y="-1"/>
            <a:ext cx="2462339" cy="108304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470660" y="0"/>
            <a:ext cx="2462339" cy="10830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0048887" y="-1"/>
            <a:ext cx="2143114" cy="10830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470660" y="1196690"/>
            <a:ext cx="2462339" cy="136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0048887" y="1196689"/>
            <a:ext cx="2143114" cy="136172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0" y="2683059"/>
            <a:ext cx="2198321" cy="136172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0" y="5642066"/>
            <a:ext cx="2198321" cy="12159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892434" y="5642066"/>
            <a:ext cx="2462339" cy="12159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470660" y="5642067"/>
            <a:ext cx="2462339" cy="12159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727159" y="2908757"/>
            <a:ext cx="4208342" cy="1566527"/>
          </a:xfrm>
        </p:spPr>
        <p:txBody>
          <a:bodyPr>
            <a:noAutofit/>
          </a:bodyPr>
          <a:lstStyle/>
          <a:p>
            <a:r>
              <a:rPr lang="en-US" sz="4800" dirty="0">
                <a:solidFill>
                  <a:schemeClr val="bg1"/>
                </a:solidFill>
              </a:rPr>
              <a:t>RGB LEDs</a:t>
            </a:r>
          </a:p>
        </p:txBody>
      </p:sp>
      <p:sp>
        <p:nvSpPr>
          <p:cNvPr id="3" name="Slide Number Placeholder 2"/>
          <p:cNvSpPr>
            <a:spLocks noGrp="1"/>
          </p:cNvSpPr>
          <p:nvPr>
            <p:ph type="sldNum" sz="quarter" idx="12"/>
          </p:nvPr>
        </p:nvSpPr>
        <p:spPr>
          <a:xfrm>
            <a:off x="9317182" y="6351729"/>
            <a:ext cx="2743200" cy="365125"/>
          </a:xfrm>
          <a:ln>
            <a:noFill/>
          </a:ln>
        </p:spPr>
        <p:txBody>
          <a:bodyPr/>
          <a:lstStyle/>
          <a:p>
            <a:fld id="{AF9F945A-7155-4828-81E1-722329993529}" type="slidenum">
              <a:rPr lang="en-US" smtClean="0"/>
              <a:t>2</a:t>
            </a:fld>
            <a:endParaRPr lang="en-US"/>
          </a:p>
        </p:txBody>
      </p:sp>
      <p:pic>
        <p:nvPicPr>
          <p:cNvPr id="9" name="Picture 8">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0599938" y="96711"/>
            <a:ext cx="1041012" cy="947437"/>
          </a:xfrm>
          <a:prstGeom prst="rect">
            <a:avLst/>
          </a:prstGeom>
        </p:spPr>
      </p:pic>
      <p:pic>
        <p:nvPicPr>
          <p:cNvPr id="12" name="Picture 2" descr="NSF 4-Color Bitmap Log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6661" y="5761860"/>
            <a:ext cx="974544" cy="97454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rotWithShape="1">
          <a:blip r:embed="rId9" cstate="hqprint">
            <a:extLst>
              <a:ext uri="{28A0092B-C50C-407E-A947-70E740481C1C}">
                <a14:useLocalDpi xmlns:a14="http://schemas.microsoft.com/office/drawing/2010/main" val="0"/>
              </a:ext>
            </a:extLst>
          </a:blip>
          <a:srcRect l="26707" t="32820" b="5942"/>
          <a:stretch/>
        </p:blipFill>
        <p:spPr>
          <a:xfrm>
            <a:off x="7467309" y="1179776"/>
            <a:ext cx="2453249" cy="1366476"/>
          </a:xfrm>
          <a:prstGeom prst="rect">
            <a:avLst/>
          </a:prstGeom>
        </p:spPr>
      </p:pic>
      <p:sp>
        <p:nvSpPr>
          <p:cNvPr id="77" name="Rectangle 76"/>
          <p:cNvSpPr/>
          <p:nvPr/>
        </p:nvSpPr>
        <p:spPr>
          <a:xfrm>
            <a:off x="4892434" y="4164126"/>
            <a:ext cx="2462337" cy="136172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close up of text on a black background&#10;&#10;Description automatically generated">
            <a:extLst>
              <a:ext uri="{FF2B5EF4-FFF2-40B4-BE49-F238E27FC236}">
                <a16:creationId xmlns:a16="http://schemas.microsoft.com/office/drawing/2014/main" id="{1DDF0129-EE11-418B-A8AC-FFDF210F03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2525" y="2778759"/>
            <a:ext cx="4559817" cy="1182626"/>
          </a:xfrm>
          <a:prstGeom prst="rect">
            <a:avLst/>
          </a:prstGeom>
        </p:spPr>
      </p:pic>
      <p:pic>
        <p:nvPicPr>
          <p:cNvPr id="31" name="Picture 30">
            <a:extLst>
              <a:ext uri="{FF2B5EF4-FFF2-40B4-BE49-F238E27FC236}">
                <a16:creationId xmlns:a16="http://schemas.microsoft.com/office/drawing/2014/main" id="{A7D6381D-7D94-472B-955D-59B082295E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10" y="4475285"/>
            <a:ext cx="2108499" cy="854151"/>
          </a:xfrm>
          <a:prstGeom prst="rect">
            <a:avLst/>
          </a:prstGeom>
        </p:spPr>
      </p:pic>
    </p:spTree>
    <p:extLst>
      <p:ext uri="{BB962C8B-B14F-4D97-AF65-F5344CB8AC3E}">
        <p14:creationId xmlns:p14="http://schemas.microsoft.com/office/powerpoint/2010/main" val="1803906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931" y="564414"/>
            <a:ext cx="4805402" cy="705609"/>
          </a:xfrm>
        </p:spPr>
        <p:txBody>
          <a:bodyPr>
            <a:normAutofit/>
          </a:bodyPr>
          <a:lstStyle/>
          <a:p>
            <a:pPr algn="ctr"/>
            <a:r>
              <a:rPr lang="en-US" dirty="0"/>
              <a:t>Hooking Up the LED</a:t>
            </a:r>
          </a:p>
        </p:txBody>
      </p:sp>
      <p:sp>
        <p:nvSpPr>
          <p:cNvPr id="4" name="Slide Number Placeholder 3"/>
          <p:cNvSpPr>
            <a:spLocks noGrp="1"/>
          </p:cNvSpPr>
          <p:nvPr>
            <p:ph type="sldNum" sz="quarter" idx="12"/>
          </p:nvPr>
        </p:nvSpPr>
        <p:spPr/>
        <p:txBody>
          <a:bodyPr/>
          <a:lstStyle/>
          <a:p>
            <a:fld id="{9CEB20FD-57B4-4116-B954-02381E95969F}" type="slidenum">
              <a:rPr lang="en-US" smtClean="0"/>
              <a:pPr/>
              <a:t>3</a:t>
            </a:fld>
            <a:endParaRPr lang="en-US" dirty="0"/>
          </a:p>
        </p:txBody>
      </p:sp>
      <p:sp>
        <p:nvSpPr>
          <p:cNvPr id="70" name="TextBox 69"/>
          <p:cNvSpPr txBox="1"/>
          <p:nvPr/>
        </p:nvSpPr>
        <p:spPr>
          <a:xfrm>
            <a:off x="523099" y="1489348"/>
            <a:ext cx="4918166" cy="4493538"/>
          </a:xfrm>
          <a:prstGeom prst="rect">
            <a:avLst/>
          </a:prstGeom>
          <a:noFill/>
        </p:spPr>
        <p:txBody>
          <a:bodyPr wrap="square" rtlCol="0">
            <a:spAutoFit/>
          </a:bodyPr>
          <a:lstStyle/>
          <a:p>
            <a:pPr>
              <a:spcAft>
                <a:spcPts val="300"/>
              </a:spcAft>
            </a:pPr>
            <a:r>
              <a:rPr lang="en-US" sz="2000" b="1" dirty="0"/>
              <a:t>POWER</a:t>
            </a:r>
          </a:p>
          <a:p>
            <a:pPr marL="342900" indent="-230188">
              <a:spcAft>
                <a:spcPts val="300"/>
              </a:spcAft>
              <a:buFont typeface="Arial" panose="020B0604020202020204" pitchFamily="34" charset="0"/>
              <a:buChar char="•"/>
            </a:pPr>
            <a:r>
              <a:rPr lang="en-US" dirty="0"/>
              <a:t>longest leg</a:t>
            </a:r>
          </a:p>
          <a:p>
            <a:pPr marL="342900" indent="-230188">
              <a:spcAft>
                <a:spcPts val="300"/>
              </a:spcAft>
              <a:buFont typeface="Arial" panose="020B0604020202020204" pitchFamily="34" charset="0"/>
              <a:buChar char="•"/>
            </a:pPr>
            <a:r>
              <a:rPr lang="en-US" dirty="0"/>
              <a:t>wired to 5V</a:t>
            </a:r>
          </a:p>
          <a:p>
            <a:pPr>
              <a:spcAft>
                <a:spcPts val="300"/>
              </a:spcAft>
            </a:pPr>
            <a:r>
              <a:rPr lang="en-US" sz="2000" b="1" dirty="0">
                <a:solidFill>
                  <a:srgbClr val="FF0000"/>
                </a:solidFill>
              </a:rPr>
              <a:t>red</a:t>
            </a:r>
          </a:p>
          <a:p>
            <a:pPr marL="342900" indent="-230188">
              <a:spcAft>
                <a:spcPts val="300"/>
              </a:spcAft>
              <a:buFont typeface="Arial" panose="020B0604020202020204" pitchFamily="34" charset="0"/>
              <a:buChar char="•"/>
            </a:pPr>
            <a:r>
              <a:rPr lang="en-US" sz="2000" dirty="0"/>
              <a:t>on the end closest to the longest leg</a:t>
            </a:r>
          </a:p>
          <a:p>
            <a:pPr marL="342900" indent="-230188">
              <a:spcAft>
                <a:spcPts val="300"/>
              </a:spcAft>
              <a:buFont typeface="Arial" panose="020B0604020202020204" pitchFamily="34" charset="0"/>
              <a:buChar char="•"/>
            </a:pPr>
            <a:r>
              <a:rPr lang="en-US" sz="2000" dirty="0"/>
              <a:t>wired to digital pin 9</a:t>
            </a:r>
          </a:p>
          <a:p>
            <a:pPr>
              <a:spcAft>
                <a:spcPts val="300"/>
              </a:spcAft>
            </a:pPr>
            <a:r>
              <a:rPr lang="en-US" sz="2000" b="1" dirty="0">
                <a:solidFill>
                  <a:srgbClr val="00B050"/>
                </a:solidFill>
              </a:rPr>
              <a:t>green</a:t>
            </a:r>
          </a:p>
          <a:p>
            <a:pPr marL="342900" indent="-230188">
              <a:spcAft>
                <a:spcPts val="300"/>
              </a:spcAft>
              <a:buFont typeface="Arial" panose="020B0604020202020204" pitchFamily="34" charset="0"/>
              <a:buChar char="•"/>
            </a:pPr>
            <a:r>
              <a:rPr lang="en-US" sz="2000" dirty="0"/>
              <a:t>next to the longest leg, but not on the end</a:t>
            </a:r>
          </a:p>
          <a:p>
            <a:pPr marL="342900" indent="-230188">
              <a:spcAft>
                <a:spcPts val="300"/>
              </a:spcAft>
              <a:buFont typeface="Arial" panose="020B0604020202020204" pitchFamily="34" charset="0"/>
              <a:buChar char="•"/>
            </a:pPr>
            <a:r>
              <a:rPr lang="en-US" sz="2000" dirty="0"/>
              <a:t>wired to digital pin 10</a:t>
            </a:r>
          </a:p>
          <a:p>
            <a:pPr>
              <a:spcAft>
                <a:spcPts val="300"/>
              </a:spcAft>
            </a:pPr>
            <a:r>
              <a:rPr lang="en-US" sz="2000" b="1" dirty="0">
                <a:solidFill>
                  <a:srgbClr val="0070C0"/>
                </a:solidFill>
              </a:rPr>
              <a:t>blue</a:t>
            </a:r>
          </a:p>
          <a:p>
            <a:pPr marL="342900" indent="-230188">
              <a:spcAft>
                <a:spcPts val="300"/>
              </a:spcAft>
              <a:buFont typeface="Arial" panose="020B0604020202020204" pitchFamily="34" charset="0"/>
              <a:buChar char="•"/>
            </a:pPr>
            <a:r>
              <a:rPr lang="en-US" sz="2000" dirty="0"/>
              <a:t>on the end, but not next to the longest</a:t>
            </a:r>
          </a:p>
          <a:p>
            <a:pPr marL="342900" indent="-230188">
              <a:spcAft>
                <a:spcPts val="300"/>
              </a:spcAft>
              <a:buFont typeface="Arial" panose="020B0604020202020204" pitchFamily="34" charset="0"/>
              <a:buChar char="•"/>
            </a:pPr>
            <a:r>
              <a:rPr lang="en-US" sz="2000" dirty="0"/>
              <a:t>wired to digital pin 11</a:t>
            </a:r>
          </a:p>
          <a:p>
            <a:pPr marL="112712">
              <a:spcAft>
                <a:spcPts val="600"/>
              </a:spcAft>
            </a:pPr>
            <a:endParaRPr lang="en-US" sz="2000" dirty="0"/>
          </a:p>
        </p:txBody>
      </p:sp>
      <p:grpSp>
        <p:nvGrpSpPr>
          <p:cNvPr id="28" name="Group 27">
            <a:extLst>
              <a:ext uri="{FF2B5EF4-FFF2-40B4-BE49-F238E27FC236}">
                <a16:creationId xmlns:a16="http://schemas.microsoft.com/office/drawing/2014/main" id="{7533746B-B1D3-4C27-B832-858C22915B66}"/>
              </a:ext>
            </a:extLst>
          </p:cNvPr>
          <p:cNvGrpSpPr/>
          <p:nvPr/>
        </p:nvGrpSpPr>
        <p:grpSpPr>
          <a:xfrm>
            <a:off x="4969809" y="564414"/>
            <a:ext cx="2555437" cy="6117840"/>
            <a:chOff x="8562788" y="477252"/>
            <a:chExt cx="2555437" cy="6117840"/>
          </a:xfrm>
        </p:grpSpPr>
        <p:pic>
          <p:nvPicPr>
            <p:cNvPr id="7" name="Picture 6">
              <a:extLst>
                <a:ext uri="{FF2B5EF4-FFF2-40B4-BE49-F238E27FC236}">
                  <a16:creationId xmlns:a16="http://schemas.microsoft.com/office/drawing/2014/main" id="{84CF95DB-2635-43E8-8ECE-B497751FC576}"/>
                </a:ext>
              </a:extLst>
            </p:cNvPr>
            <p:cNvPicPr>
              <a:picLocks noChangeAspect="1"/>
            </p:cNvPicPr>
            <p:nvPr/>
          </p:nvPicPr>
          <p:blipFill>
            <a:blip r:embed="rId2"/>
            <a:stretch>
              <a:fillRect/>
            </a:stretch>
          </p:blipFill>
          <p:spPr>
            <a:xfrm>
              <a:off x="9023387" y="477252"/>
              <a:ext cx="1412329" cy="4912242"/>
            </a:xfrm>
            <a:prstGeom prst="rect">
              <a:avLst/>
            </a:prstGeom>
          </p:spPr>
        </p:pic>
        <p:cxnSp>
          <p:nvCxnSpPr>
            <p:cNvPr id="9" name="Straight Connector 8">
              <a:extLst>
                <a:ext uri="{FF2B5EF4-FFF2-40B4-BE49-F238E27FC236}">
                  <a16:creationId xmlns:a16="http://schemas.microsoft.com/office/drawing/2014/main" id="{93BA1059-A570-4271-98DD-35F477BB2BEA}"/>
                </a:ext>
              </a:extLst>
            </p:cNvPr>
            <p:cNvCxnSpPr/>
            <p:nvPr/>
          </p:nvCxnSpPr>
          <p:spPr>
            <a:xfrm>
              <a:off x="9427535" y="5089451"/>
              <a:ext cx="0" cy="737191"/>
            </a:xfrm>
            <a:prstGeom prst="line">
              <a:avLst/>
            </a:prstGeom>
            <a:ln w="3175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C2ED296-3911-4681-8C43-5FFAC58226AD}"/>
                </a:ext>
              </a:extLst>
            </p:cNvPr>
            <p:cNvCxnSpPr>
              <a:cxnSpLocks/>
            </p:cNvCxnSpPr>
            <p:nvPr/>
          </p:nvCxnSpPr>
          <p:spPr>
            <a:xfrm>
              <a:off x="9658088" y="5296559"/>
              <a:ext cx="0" cy="657875"/>
            </a:xfrm>
            <a:prstGeom prst="line">
              <a:avLst/>
            </a:prstGeom>
            <a:ln w="3175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551219-4D0A-4E9E-BFE9-D852AAD033B2}"/>
                </a:ext>
              </a:extLst>
            </p:cNvPr>
            <p:cNvCxnSpPr>
              <a:cxnSpLocks/>
            </p:cNvCxnSpPr>
            <p:nvPr/>
          </p:nvCxnSpPr>
          <p:spPr>
            <a:xfrm>
              <a:off x="9887624" y="5100822"/>
              <a:ext cx="0" cy="1213305"/>
            </a:xfrm>
            <a:prstGeom prst="line">
              <a:avLst/>
            </a:prstGeom>
            <a:ln w="3175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0392031-731D-4F4D-A2F3-4C2C416B829F}"/>
                </a:ext>
              </a:extLst>
            </p:cNvPr>
            <p:cNvCxnSpPr>
              <a:cxnSpLocks/>
            </p:cNvCxnSpPr>
            <p:nvPr/>
          </p:nvCxnSpPr>
          <p:spPr>
            <a:xfrm>
              <a:off x="10143310" y="4962028"/>
              <a:ext cx="0" cy="875984"/>
            </a:xfrm>
            <a:prstGeom prst="line">
              <a:avLst/>
            </a:prstGeom>
            <a:ln w="3175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A78A63-5874-4FBD-8C13-CF195CDB4F47}"/>
                </a:ext>
              </a:extLst>
            </p:cNvPr>
            <p:cNvCxnSpPr/>
            <p:nvPr/>
          </p:nvCxnSpPr>
          <p:spPr>
            <a:xfrm>
              <a:off x="10134642" y="5829344"/>
              <a:ext cx="448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8233A6-D85A-4F9A-804E-A56E46AA9595}"/>
                </a:ext>
              </a:extLst>
            </p:cNvPr>
            <p:cNvCxnSpPr/>
            <p:nvPr/>
          </p:nvCxnSpPr>
          <p:spPr>
            <a:xfrm>
              <a:off x="8991621" y="5817974"/>
              <a:ext cx="44849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2FA324D-91ED-4994-93D4-25B37F3F2264}"/>
                </a:ext>
              </a:extLst>
            </p:cNvPr>
            <p:cNvSpPr txBox="1"/>
            <p:nvPr/>
          </p:nvSpPr>
          <p:spPr>
            <a:xfrm>
              <a:off x="9357794" y="5920781"/>
              <a:ext cx="595035" cy="338554"/>
            </a:xfrm>
            <a:prstGeom prst="rect">
              <a:avLst/>
            </a:prstGeom>
            <a:noFill/>
          </p:spPr>
          <p:txBody>
            <a:bodyPr wrap="none" rtlCol="0">
              <a:spAutoFit/>
            </a:bodyPr>
            <a:lstStyle/>
            <a:p>
              <a:r>
                <a:rPr lang="en-US" sz="1600" b="1" dirty="0"/>
                <a:t>PWR</a:t>
              </a:r>
            </a:p>
          </p:txBody>
        </p:sp>
        <p:sp>
          <p:nvSpPr>
            <p:cNvPr id="27" name="TextBox 26">
              <a:extLst>
                <a:ext uri="{FF2B5EF4-FFF2-40B4-BE49-F238E27FC236}">
                  <a16:creationId xmlns:a16="http://schemas.microsoft.com/office/drawing/2014/main" id="{6396BC3F-3702-4A79-A0B3-676FC392AE8E}"/>
                </a:ext>
              </a:extLst>
            </p:cNvPr>
            <p:cNvSpPr txBox="1"/>
            <p:nvPr/>
          </p:nvSpPr>
          <p:spPr>
            <a:xfrm>
              <a:off x="9569349" y="6256538"/>
              <a:ext cx="669671" cy="338554"/>
            </a:xfrm>
            <a:prstGeom prst="rect">
              <a:avLst/>
            </a:prstGeom>
            <a:noFill/>
          </p:spPr>
          <p:txBody>
            <a:bodyPr wrap="none" rtlCol="0">
              <a:spAutoFit/>
            </a:bodyPr>
            <a:lstStyle/>
            <a:p>
              <a:r>
                <a:rPr lang="en-US" sz="1600" b="1" dirty="0">
                  <a:solidFill>
                    <a:srgbClr val="00B050"/>
                  </a:solidFill>
                </a:rPr>
                <a:t>green</a:t>
              </a:r>
            </a:p>
          </p:txBody>
        </p:sp>
        <p:sp>
          <p:nvSpPr>
            <p:cNvPr id="30" name="TextBox 29">
              <a:extLst>
                <a:ext uri="{FF2B5EF4-FFF2-40B4-BE49-F238E27FC236}">
                  <a16:creationId xmlns:a16="http://schemas.microsoft.com/office/drawing/2014/main" id="{7B70CAA6-EA1E-476C-A189-6DBD75D95CE2}"/>
                </a:ext>
              </a:extLst>
            </p:cNvPr>
            <p:cNvSpPr txBox="1"/>
            <p:nvPr/>
          </p:nvSpPr>
          <p:spPr>
            <a:xfrm>
              <a:off x="10560059" y="5659710"/>
              <a:ext cx="558166" cy="338554"/>
            </a:xfrm>
            <a:prstGeom prst="rect">
              <a:avLst/>
            </a:prstGeom>
            <a:noFill/>
          </p:spPr>
          <p:txBody>
            <a:bodyPr wrap="none" rtlCol="0">
              <a:spAutoFit/>
            </a:bodyPr>
            <a:lstStyle/>
            <a:p>
              <a:r>
                <a:rPr lang="en-US" sz="1600" b="1" dirty="0">
                  <a:solidFill>
                    <a:srgbClr val="0070C0"/>
                  </a:solidFill>
                </a:rPr>
                <a:t>blue</a:t>
              </a:r>
            </a:p>
          </p:txBody>
        </p:sp>
        <p:sp>
          <p:nvSpPr>
            <p:cNvPr id="31" name="TextBox 30">
              <a:extLst>
                <a:ext uri="{FF2B5EF4-FFF2-40B4-BE49-F238E27FC236}">
                  <a16:creationId xmlns:a16="http://schemas.microsoft.com/office/drawing/2014/main" id="{6B43F586-66BE-4C45-977B-73F8C70C9392}"/>
                </a:ext>
              </a:extLst>
            </p:cNvPr>
            <p:cNvSpPr txBox="1"/>
            <p:nvPr/>
          </p:nvSpPr>
          <p:spPr>
            <a:xfrm>
              <a:off x="8562788" y="5646667"/>
              <a:ext cx="469296" cy="338554"/>
            </a:xfrm>
            <a:prstGeom prst="rect">
              <a:avLst/>
            </a:prstGeom>
            <a:noFill/>
          </p:spPr>
          <p:txBody>
            <a:bodyPr wrap="none" rtlCol="0">
              <a:spAutoFit/>
            </a:bodyPr>
            <a:lstStyle/>
            <a:p>
              <a:r>
                <a:rPr lang="en-US" sz="1600" b="1" dirty="0">
                  <a:solidFill>
                    <a:srgbClr val="FF0000"/>
                  </a:solidFill>
                </a:rPr>
                <a:t>red</a:t>
              </a:r>
            </a:p>
          </p:txBody>
        </p:sp>
      </p:grpSp>
      <p:pic>
        <p:nvPicPr>
          <p:cNvPr id="5" name="Picture 4" descr="A circuit board&#10;&#10;Description automatically generated">
            <a:extLst>
              <a:ext uri="{FF2B5EF4-FFF2-40B4-BE49-F238E27FC236}">
                <a16:creationId xmlns:a16="http://schemas.microsoft.com/office/drawing/2014/main" id="{5D01B64F-E2A7-4B27-AB6A-748F06F1EC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4929" t="12760" r="2250" b="60641"/>
          <a:stretch/>
        </p:blipFill>
        <p:spPr>
          <a:xfrm>
            <a:off x="7236354" y="772574"/>
            <a:ext cx="4586654" cy="1539779"/>
          </a:xfrm>
          <a:prstGeom prst="rect">
            <a:avLst/>
          </a:prstGeom>
        </p:spPr>
      </p:pic>
      <p:cxnSp>
        <p:nvCxnSpPr>
          <p:cNvPr id="6" name="Straight Connector 5">
            <a:extLst>
              <a:ext uri="{FF2B5EF4-FFF2-40B4-BE49-F238E27FC236}">
                <a16:creationId xmlns:a16="http://schemas.microsoft.com/office/drawing/2014/main" id="{11EC7CAE-ECAD-451E-8B1E-3B81503383B6}"/>
              </a:ext>
            </a:extLst>
          </p:cNvPr>
          <p:cNvCxnSpPr/>
          <p:nvPr/>
        </p:nvCxnSpPr>
        <p:spPr>
          <a:xfrm>
            <a:off x="7236354" y="452387"/>
            <a:ext cx="4439090" cy="20598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6ACAB43-E766-48BD-85FA-DE73D3E5B493}"/>
              </a:ext>
            </a:extLst>
          </p:cNvPr>
          <p:cNvCxnSpPr>
            <a:cxnSpLocks/>
          </p:cNvCxnSpPr>
          <p:nvPr/>
        </p:nvCxnSpPr>
        <p:spPr>
          <a:xfrm flipV="1">
            <a:off x="7525246" y="452387"/>
            <a:ext cx="4217575" cy="20598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004CBE8-113F-4D5D-86B7-04330F549040}"/>
              </a:ext>
            </a:extLst>
          </p:cNvPr>
          <p:cNvGrpSpPr/>
          <p:nvPr/>
        </p:nvGrpSpPr>
        <p:grpSpPr>
          <a:xfrm>
            <a:off x="8249395" y="2632540"/>
            <a:ext cx="2560572" cy="3655353"/>
            <a:chOff x="8345914" y="2770068"/>
            <a:chExt cx="2560572" cy="3655353"/>
          </a:xfrm>
        </p:grpSpPr>
        <p:sp>
          <p:nvSpPr>
            <p:cNvPr id="66" name="Text Box 6">
              <a:extLst>
                <a:ext uri="{FF2B5EF4-FFF2-40B4-BE49-F238E27FC236}">
                  <a16:creationId xmlns:a16="http://schemas.microsoft.com/office/drawing/2014/main" id="{86DD0792-5C59-414E-AE92-EDF91E3138CF}"/>
                </a:ext>
              </a:extLst>
            </p:cNvPr>
            <p:cNvSpPr txBox="1"/>
            <p:nvPr/>
          </p:nvSpPr>
          <p:spPr bwMode="auto">
            <a:xfrm>
              <a:off x="9105222" y="5322347"/>
              <a:ext cx="871538"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eaLnBrk="1" hangingPunct="1"/>
              <a:r>
                <a:rPr lang="en-US" dirty="0">
                  <a:solidFill>
                    <a:schemeClr val="tx1"/>
                  </a:solidFill>
                </a:rPr>
                <a:t>220</a:t>
              </a:r>
              <a:r>
                <a:rPr lang="el-GR" dirty="0">
                  <a:solidFill>
                    <a:schemeClr val="tx1"/>
                  </a:solidFill>
                </a:rPr>
                <a:t>Ω</a:t>
              </a:r>
              <a:endParaRPr lang="en-US" dirty="0">
                <a:solidFill>
                  <a:schemeClr val="tx1"/>
                </a:solidFill>
              </a:endParaRPr>
            </a:p>
          </p:txBody>
        </p:sp>
        <p:cxnSp>
          <p:nvCxnSpPr>
            <p:cNvPr id="67" name="AutoShape 5">
              <a:extLst>
                <a:ext uri="{FF2B5EF4-FFF2-40B4-BE49-F238E27FC236}">
                  <a16:creationId xmlns:a16="http://schemas.microsoft.com/office/drawing/2014/main" id="{C3C02CD5-A259-4584-A98D-EEE5F4FD28C7}"/>
                </a:ext>
              </a:extLst>
            </p:cNvPr>
            <p:cNvCxnSpPr>
              <a:cxnSpLocks noChangeShapeType="1"/>
            </p:cNvCxnSpPr>
            <p:nvPr/>
          </p:nvCxnSpPr>
          <p:spPr bwMode="auto">
            <a:xfrm flipV="1">
              <a:off x="9023834" y="4106996"/>
              <a:ext cx="0" cy="41132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68" name="AutoShape 32">
              <a:extLst>
                <a:ext uri="{FF2B5EF4-FFF2-40B4-BE49-F238E27FC236}">
                  <a16:creationId xmlns:a16="http://schemas.microsoft.com/office/drawing/2014/main" id="{A245B72A-49BB-4E41-B4AC-581C9B986BCB}"/>
                </a:ext>
              </a:extLst>
            </p:cNvPr>
            <p:cNvCxnSpPr>
              <a:cxnSpLocks noChangeShapeType="1"/>
            </p:cNvCxnSpPr>
            <p:nvPr/>
          </p:nvCxnSpPr>
          <p:spPr bwMode="auto">
            <a:xfrm>
              <a:off x="9050095" y="5609806"/>
              <a:ext cx="0" cy="34828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69" name="Group 68">
              <a:extLst>
                <a:ext uri="{FF2B5EF4-FFF2-40B4-BE49-F238E27FC236}">
                  <a16:creationId xmlns:a16="http://schemas.microsoft.com/office/drawing/2014/main" id="{A6796E36-DE7E-4865-8A57-3E101950A2C5}"/>
                </a:ext>
              </a:extLst>
            </p:cNvPr>
            <p:cNvGrpSpPr/>
            <p:nvPr/>
          </p:nvGrpSpPr>
          <p:grpSpPr>
            <a:xfrm rot="10800000">
              <a:off x="8862754" y="4515150"/>
              <a:ext cx="314777" cy="317500"/>
              <a:chOff x="8862754" y="4515150"/>
              <a:chExt cx="314777" cy="317500"/>
            </a:xfrm>
          </p:grpSpPr>
          <p:grpSp>
            <p:nvGrpSpPr>
              <p:cNvPr id="99" name="Group 98">
                <a:extLst>
                  <a:ext uri="{FF2B5EF4-FFF2-40B4-BE49-F238E27FC236}">
                    <a16:creationId xmlns:a16="http://schemas.microsoft.com/office/drawing/2014/main" id="{E03AF650-46D4-4BA7-93CD-52781819F039}"/>
                  </a:ext>
                </a:extLst>
              </p:cNvPr>
              <p:cNvGrpSpPr/>
              <p:nvPr/>
            </p:nvGrpSpPr>
            <p:grpSpPr>
              <a:xfrm>
                <a:off x="8862754" y="4515150"/>
                <a:ext cx="314777" cy="317500"/>
                <a:chOff x="8862754" y="4515150"/>
                <a:chExt cx="314777" cy="317500"/>
              </a:xfrm>
            </p:grpSpPr>
            <p:cxnSp>
              <p:nvCxnSpPr>
                <p:cNvPr id="101" name="AutoShape 3">
                  <a:extLst>
                    <a:ext uri="{FF2B5EF4-FFF2-40B4-BE49-F238E27FC236}">
                      <a16:creationId xmlns:a16="http://schemas.microsoft.com/office/drawing/2014/main" id="{FC73015E-E170-43D6-B1B6-3CF3FE108A4F}"/>
                    </a:ext>
                  </a:extLst>
                </p:cNvPr>
                <p:cNvCxnSpPr>
                  <a:cxnSpLocks noChangeShapeType="1"/>
                </p:cNvCxnSpPr>
                <p:nvPr/>
              </p:nvCxnSpPr>
              <p:spPr bwMode="auto">
                <a:xfrm>
                  <a:off x="8862754" y="4518325"/>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02" name="Straight Connector 101">
                  <a:extLst>
                    <a:ext uri="{FF2B5EF4-FFF2-40B4-BE49-F238E27FC236}">
                      <a16:creationId xmlns:a16="http://schemas.microsoft.com/office/drawing/2014/main" id="{587ADE14-6FFC-4DA6-92BD-083DC0339EBB}"/>
                    </a:ext>
                  </a:extLst>
                </p:cNvPr>
                <p:cNvCxnSpPr/>
                <p:nvPr/>
              </p:nvCxnSpPr>
              <p:spPr bwMode="auto">
                <a:xfrm>
                  <a:off x="8875616" y="4515150"/>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03" name="Straight Connector 102">
                  <a:extLst>
                    <a:ext uri="{FF2B5EF4-FFF2-40B4-BE49-F238E27FC236}">
                      <a16:creationId xmlns:a16="http://schemas.microsoft.com/office/drawing/2014/main" id="{7BD4D2A1-8462-4215-BEE3-4BA2A4C18A50}"/>
                    </a:ext>
                  </a:extLst>
                </p:cNvPr>
                <p:cNvCxnSpPr/>
                <p:nvPr/>
              </p:nvCxnSpPr>
              <p:spPr bwMode="auto">
                <a:xfrm flipV="1">
                  <a:off x="9020582" y="4515150"/>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100" name="AutoShape 3">
                <a:extLst>
                  <a:ext uri="{FF2B5EF4-FFF2-40B4-BE49-F238E27FC236}">
                    <a16:creationId xmlns:a16="http://schemas.microsoft.com/office/drawing/2014/main" id="{B2D0A908-DCDA-40A7-A499-915566246A28}"/>
                  </a:ext>
                </a:extLst>
              </p:cNvPr>
              <p:cNvCxnSpPr>
                <a:cxnSpLocks noChangeShapeType="1"/>
              </p:cNvCxnSpPr>
              <p:nvPr/>
            </p:nvCxnSpPr>
            <p:spPr bwMode="auto">
              <a:xfrm>
                <a:off x="8880378" y="4821786"/>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71" name="Straight Arrow Connector 70">
              <a:extLst>
                <a:ext uri="{FF2B5EF4-FFF2-40B4-BE49-F238E27FC236}">
                  <a16:creationId xmlns:a16="http://schemas.microsoft.com/office/drawing/2014/main" id="{DB761D89-62F7-4B1F-BF47-E05C3CD64550}"/>
                </a:ext>
              </a:extLst>
            </p:cNvPr>
            <p:cNvCxnSpPr/>
            <p:nvPr/>
          </p:nvCxnSpPr>
          <p:spPr bwMode="auto">
            <a:xfrm>
              <a:off x="9222135" y="4626352"/>
              <a:ext cx="189203" cy="158750"/>
            </a:xfrm>
            <a:prstGeom prst="straightConnector1">
              <a:avLst/>
            </a:prstGeom>
            <a:noFill/>
            <a:ln w="19050">
              <a:solidFill>
                <a:srgbClr val="002060"/>
              </a:solidFill>
              <a:round/>
              <a:headEnd/>
              <a:tailEnd type="arrow"/>
            </a:ln>
            <a:extLst>
              <a:ext uri="{909E8E84-426E-40DD-AFC4-6F175D3DCCD1}">
                <a14:hiddenFill xmlns:a14="http://schemas.microsoft.com/office/drawing/2010/main">
                  <a:noFill/>
                </a14:hiddenFill>
              </a:ext>
            </a:extLst>
          </p:spPr>
        </p:cxnSp>
        <p:cxnSp>
          <p:nvCxnSpPr>
            <p:cNvPr id="72" name="Straight Arrow Connector 71">
              <a:extLst>
                <a:ext uri="{FF2B5EF4-FFF2-40B4-BE49-F238E27FC236}">
                  <a16:creationId xmlns:a16="http://schemas.microsoft.com/office/drawing/2014/main" id="{6F95700E-CC2E-4B06-8DDA-7B388B34C790}"/>
                </a:ext>
              </a:extLst>
            </p:cNvPr>
            <p:cNvCxnSpPr/>
            <p:nvPr/>
          </p:nvCxnSpPr>
          <p:spPr bwMode="auto">
            <a:xfrm>
              <a:off x="9229569" y="4778752"/>
              <a:ext cx="189203" cy="158750"/>
            </a:xfrm>
            <a:prstGeom prst="straightConnector1">
              <a:avLst/>
            </a:prstGeom>
            <a:noFill/>
            <a:ln w="19050">
              <a:solidFill>
                <a:srgbClr val="002060"/>
              </a:solidFill>
              <a:round/>
              <a:headEnd/>
              <a:tailEnd type="arrow"/>
            </a:ln>
            <a:extLst>
              <a:ext uri="{909E8E84-426E-40DD-AFC4-6F175D3DCCD1}">
                <a14:hiddenFill xmlns:a14="http://schemas.microsoft.com/office/drawing/2010/main">
                  <a:noFill/>
                </a14:hiddenFill>
              </a:ext>
            </a:extLst>
          </p:spPr>
        </p:cxnSp>
        <p:sp>
          <p:nvSpPr>
            <p:cNvPr id="73" name="Rectangle 72">
              <a:extLst>
                <a:ext uri="{FF2B5EF4-FFF2-40B4-BE49-F238E27FC236}">
                  <a16:creationId xmlns:a16="http://schemas.microsoft.com/office/drawing/2014/main" id="{050A2F29-ECEC-4130-AE82-B03872361DC7}"/>
                </a:ext>
              </a:extLst>
            </p:cNvPr>
            <p:cNvSpPr/>
            <p:nvPr/>
          </p:nvSpPr>
          <p:spPr>
            <a:xfrm>
              <a:off x="8825391" y="4456236"/>
              <a:ext cx="45719" cy="150826"/>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4A2FAF97-32BF-4B63-8E7E-63A6A9D1B727}"/>
                </a:ext>
              </a:extLst>
            </p:cNvPr>
            <p:cNvSpPr/>
            <p:nvPr/>
          </p:nvSpPr>
          <p:spPr>
            <a:xfrm>
              <a:off x="9175438" y="4446712"/>
              <a:ext cx="45719" cy="150826"/>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9571FD42-750E-4F81-96E0-ED84867845D2}"/>
                </a:ext>
              </a:extLst>
            </p:cNvPr>
            <p:cNvGrpSpPr/>
            <p:nvPr/>
          </p:nvGrpSpPr>
          <p:grpSpPr>
            <a:xfrm>
              <a:off x="8959014" y="5178681"/>
              <a:ext cx="182164" cy="438427"/>
              <a:chOff x="6632605" y="4847326"/>
              <a:chExt cx="182164" cy="438427"/>
            </a:xfrm>
          </p:grpSpPr>
          <p:cxnSp>
            <p:nvCxnSpPr>
              <p:cNvPr id="93" name="AutoShape 7">
                <a:extLst>
                  <a:ext uri="{FF2B5EF4-FFF2-40B4-BE49-F238E27FC236}">
                    <a16:creationId xmlns:a16="http://schemas.microsoft.com/office/drawing/2014/main" id="{D3A338CF-7913-4766-9EA9-51F03F3CF09E}"/>
                  </a:ext>
                </a:extLst>
              </p:cNvPr>
              <p:cNvCxnSpPr>
                <a:cxnSpLocks noChangeShapeType="1"/>
              </p:cNvCxnSpPr>
              <p:nvPr/>
            </p:nvCxnSpPr>
            <p:spPr bwMode="auto">
              <a:xfrm flipH="1">
                <a:off x="6632605" y="4908908"/>
                <a:ext cx="182163" cy="10077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94" name="AutoShape 8">
                <a:extLst>
                  <a:ext uri="{FF2B5EF4-FFF2-40B4-BE49-F238E27FC236}">
                    <a16:creationId xmlns:a16="http://schemas.microsoft.com/office/drawing/2014/main" id="{492761C4-6E5D-47DB-9189-998CAE46DF5D}"/>
                  </a:ext>
                </a:extLst>
              </p:cNvPr>
              <p:cNvCxnSpPr>
                <a:cxnSpLocks noChangeShapeType="1"/>
              </p:cNvCxnSpPr>
              <p:nvPr/>
            </p:nvCxnSpPr>
            <p:spPr bwMode="auto">
              <a:xfrm>
                <a:off x="6632605" y="5009678"/>
                <a:ext cx="182163" cy="5038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95" name="AutoShape 9">
                <a:extLst>
                  <a:ext uri="{FF2B5EF4-FFF2-40B4-BE49-F238E27FC236}">
                    <a16:creationId xmlns:a16="http://schemas.microsoft.com/office/drawing/2014/main" id="{D9338222-DBBC-4040-86CF-A846AAB78442}"/>
                  </a:ext>
                </a:extLst>
              </p:cNvPr>
              <p:cNvCxnSpPr>
                <a:cxnSpLocks noChangeShapeType="1"/>
              </p:cNvCxnSpPr>
              <p:nvPr/>
            </p:nvCxnSpPr>
            <p:spPr bwMode="auto">
              <a:xfrm flipH="1">
                <a:off x="6632605" y="5060064"/>
                <a:ext cx="182163" cy="10636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96" name="AutoShape 10">
                <a:extLst>
                  <a:ext uri="{FF2B5EF4-FFF2-40B4-BE49-F238E27FC236}">
                    <a16:creationId xmlns:a16="http://schemas.microsoft.com/office/drawing/2014/main" id="{73067DC7-4D2D-4F39-93C7-A2037AD7F3E0}"/>
                  </a:ext>
                </a:extLst>
              </p:cNvPr>
              <p:cNvCxnSpPr>
                <a:cxnSpLocks noChangeShapeType="1"/>
              </p:cNvCxnSpPr>
              <p:nvPr/>
            </p:nvCxnSpPr>
            <p:spPr bwMode="auto">
              <a:xfrm>
                <a:off x="6632605" y="5165872"/>
                <a:ext cx="182163" cy="5038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97" name="AutoShape 13">
                <a:extLst>
                  <a:ext uri="{FF2B5EF4-FFF2-40B4-BE49-F238E27FC236}">
                    <a16:creationId xmlns:a16="http://schemas.microsoft.com/office/drawing/2014/main" id="{73658AF6-98E1-4733-83A3-032AB3398158}"/>
                  </a:ext>
                </a:extLst>
              </p:cNvPr>
              <p:cNvCxnSpPr>
                <a:cxnSpLocks noChangeShapeType="1"/>
              </p:cNvCxnSpPr>
              <p:nvPr/>
            </p:nvCxnSpPr>
            <p:spPr bwMode="auto">
              <a:xfrm>
                <a:off x="6692006" y="4847326"/>
                <a:ext cx="122762" cy="61582"/>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98" name="AutoShape 14">
                <a:extLst>
                  <a:ext uri="{FF2B5EF4-FFF2-40B4-BE49-F238E27FC236}">
                    <a16:creationId xmlns:a16="http://schemas.microsoft.com/office/drawing/2014/main" id="{22A9DB6E-84F9-449D-B672-36FF2701DE0A}"/>
                  </a:ext>
                </a:extLst>
              </p:cNvPr>
              <p:cNvCxnSpPr>
                <a:cxnSpLocks noChangeShapeType="1"/>
              </p:cNvCxnSpPr>
              <p:nvPr/>
            </p:nvCxnSpPr>
            <p:spPr bwMode="auto">
              <a:xfrm flipH="1">
                <a:off x="6714454" y="5216258"/>
                <a:ext cx="100315" cy="6949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76" name="Rectangle 75">
              <a:extLst>
                <a:ext uri="{FF2B5EF4-FFF2-40B4-BE49-F238E27FC236}">
                  <a16:creationId xmlns:a16="http://schemas.microsoft.com/office/drawing/2014/main" id="{8F676941-958A-4E94-913C-A63DF497667C}"/>
                </a:ext>
              </a:extLst>
            </p:cNvPr>
            <p:cNvSpPr/>
            <p:nvPr/>
          </p:nvSpPr>
          <p:spPr>
            <a:xfrm>
              <a:off x="9254605" y="4882883"/>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E8596008-459B-42C1-B434-C57927AA0E3F}"/>
                </a:ext>
              </a:extLst>
            </p:cNvPr>
            <p:cNvSpPr/>
            <p:nvPr/>
          </p:nvSpPr>
          <p:spPr>
            <a:xfrm>
              <a:off x="8896643" y="3747981"/>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78" name="Group 77">
              <a:extLst>
                <a:ext uri="{FF2B5EF4-FFF2-40B4-BE49-F238E27FC236}">
                  <a16:creationId xmlns:a16="http://schemas.microsoft.com/office/drawing/2014/main" id="{F6E01D3E-1863-473A-AA37-3D7FE9D95C4E}"/>
                </a:ext>
              </a:extLst>
            </p:cNvPr>
            <p:cNvGrpSpPr/>
            <p:nvPr/>
          </p:nvGrpSpPr>
          <p:grpSpPr>
            <a:xfrm>
              <a:off x="9939258" y="2784494"/>
              <a:ext cx="967228" cy="1321917"/>
              <a:chOff x="3825833" y="2110111"/>
              <a:chExt cx="967228" cy="1321917"/>
            </a:xfrm>
          </p:grpSpPr>
          <p:cxnSp>
            <p:nvCxnSpPr>
              <p:cNvPr id="90" name="AutoShape 5">
                <a:extLst>
                  <a:ext uri="{FF2B5EF4-FFF2-40B4-BE49-F238E27FC236}">
                    <a16:creationId xmlns:a16="http://schemas.microsoft.com/office/drawing/2014/main" id="{1F30BC67-9900-41C5-9748-6E0E91068868}"/>
                  </a:ext>
                </a:extLst>
              </p:cNvPr>
              <p:cNvCxnSpPr>
                <a:cxnSpLocks noChangeShapeType="1"/>
              </p:cNvCxnSpPr>
              <p:nvPr/>
            </p:nvCxnSpPr>
            <p:spPr bwMode="auto">
              <a:xfrm flipH="1" flipV="1">
                <a:off x="4305626" y="3069052"/>
                <a:ext cx="1" cy="36297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91" name="Arrow: Pentagon 90">
                <a:extLst>
                  <a:ext uri="{FF2B5EF4-FFF2-40B4-BE49-F238E27FC236}">
                    <a16:creationId xmlns:a16="http://schemas.microsoft.com/office/drawing/2014/main" id="{6CCD053A-074D-4510-889A-2E2009FAE647}"/>
                  </a:ext>
                </a:extLst>
              </p:cNvPr>
              <p:cNvSpPr/>
              <p:nvPr/>
            </p:nvSpPr>
            <p:spPr>
              <a:xfrm rot="5400000">
                <a:off x="4164773" y="2866909"/>
                <a:ext cx="290463" cy="122761"/>
              </a:xfrm>
              <a:prstGeom prst="homePlate">
                <a:avLst/>
              </a:prstGeom>
              <a:noFill/>
              <a:ln w="19050">
                <a:solidFill>
                  <a:srgbClr val="002060"/>
                </a:solidFill>
                <a:tailEnd type="non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a:extLst>
                  <a:ext uri="{FF2B5EF4-FFF2-40B4-BE49-F238E27FC236}">
                    <a16:creationId xmlns:a16="http://schemas.microsoft.com/office/drawing/2014/main" id="{EB0E388A-B628-4E02-8E95-B6F96FE7BD99}"/>
                  </a:ext>
                </a:extLst>
              </p:cNvPr>
              <p:cNvSpPr txBox="1"/>
              <p:nvPr/>
            </p:nvSpPr>
            <p:spPr>
              <a:xfrm>
                <a:off x="3825833" y="2110111"/>
                <a:ext cx="967228" cy="646331"/>
              </a:xfrm>
              <a:prstGeom prst="rect">
                <a:avLst/>
              </a:prstGeom>
              <a:noFill/>
            </p:spPr>
            <p:txBody>
              <a:bodyPr wrap="square" rtlCol="0">
                <a:spAutoFit/>
              </a:bodyPr>
              <a:lstStyle/>
              <a:p>
                <a:pPr algn="ctr"/>
                <a:r>
                  <a:rPr lang="en-US" dirty="0"/>
                  <a:t>Pin11 (blue)</a:t>
                </a:r>
              </a:p>
            </p:txBody>
          </p:sp>
        </p:grpSp>
        <p:grpSp>
          <p:nvGrpSpPr>
            <p:cNvPr id="79" name="Group 78">
              <a:extLst>
                <a:ext uri="{FF2B5EF4-FFF2-40B4-BE49-F238E27FC236}">
                  <a16:creationId xmlns:a16="http://schemas.microsoft.com/office/drawing/2014/main" id="{4374CDDA-B014-43E5-823B-994F491DFEE0}"/>
                </a:ext>
              </a:extLst>
            </p:cNvPr>
            <p:cNvGrpSpPr/>
            <p:nvPr/>
          </p:nvGrpSpPr>
          <p:grpSpPr>
            <a:xfrm>
              <a:off x="8997706" y="2770068"/>
              <a:ext cx="967228" cy="1336343"/>
              <a:chOff x="3086143" y="2114544"/>
              <a:chExt cx="967228" cy="1336343"/>
            </a:xfrm>
          </p:grpSpPr>
          <p:cxnSp>
            <p:nvCxnSpPr>
              <p:cNvPr id="87" name="AutoShape 5">
                <a:extLst>
                  <a:ext uri="{FF2B5EF4-FFF2-40B4-BE49-F238E27FC236}">
                    <a16:creationId xmlns:a16="http://schemas.microsoft.com/office/drawing/2014/main" id="{B2F76143-08A6-45D9-91A8-F73000C82D84}"/>
                  </a:ext>
                </a:extLst>
              </p:cNvPr>
              <p:cNvCxnSpPr>
                <a:cxnSpLocks noChangeShapeType="1"/>
              </p:cNvCxnSpPr>
              <p:nvPr/>
            </p:nvCxnSpPr>
            <p:spPr bwMode="auto">
              <a:xfrm flipH="1" flipV="1">
                <a:off x="3540260" y="3087911"/>
                <a:ext cx="1" cy="36297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88" name="Arrow: Pentagon 87">
                <a:extLst>
                  <a:ext uri="{FF2B5EF4-FFF2-40B4-BE49-F238E27FC236}">
                    <a16:creationId xmlns:a16="http://schemas.microsoft.com/office/drawing/2014/main" id="{CE2E7C99-0CB9-47F5-9A94-A724FFDA1940}"/>
                  </a:ext>
                </a:extLst>
              </p:cNvPr>
              <p:cNvSpPr/>
              <p:nvPr/>
            </p:nvSpPr>
            <p:spPr>
              <a:xfrm rot="5400000">
                <a:off x="3399407" y="2885768"/>
                <a:ext cx="290463" cy="122761"/>
              </a:xfrm>
              <a:prstGeom prst="homePlate">
                <a:avLst/>
              </a:prstGeom>
              <a:noFill/>
              <a:ln w="19050">
                <a:solidFill>
                  <a:srgbClr val="002060"/>
                </a:solidFill>
                <a:tailEnd type="non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3B095DFB-BB86-4BB7-AC1A-E1D24B389330}"/>
                  </a:ext>
                </a:extLst>
              </p:cNvPr>
              <p:cNvSpPr txBox="1"/>
              <p:nvPr/>
            </p:nvSpPr>
            <p:spPr>
              <a:xfrm>
                <a:off x="3086143" y="2114544"/>
                <a:ext cx="967228" cy="646331"/>
              </a:xfrm>
              <a:prstGeom prst="rect">
                <a:avLst/>
              </a:prstGeom>
              <a:noFill/>
            </p:spPr>
            <p:txBody>
              <a:bodyPr wrap="square" rtlCol="0">
                <a:spAutoFit/>
              </a:bodyPr>
              <a:lstStyle/>
              <a:p>
                <a:pPr algn="ctr"/>
                <a:r>
                  <a:rPr lang="en-US" dirty="0"/>
                  <a:t>Pin10 (green)</a:t>
                </a:r>
              </a:p>
            </p:txBody>
          </p:sp>
        </p:grpSp>
        <p:grpSp>
          <p:nvGrpSpPr>
            <p:cNvPr id="80" name="Group 79">
              <a:extLst>
                <a:ext uri="{FF2B5EF4-FFF2-40B4-BE49-F238E27FC236}">
                  <a16:creationId xmlns:a16="http://schemas.microsoft.com/office/drawing/2014/main" id="{7F77A08C-32AF-4C87-94A5-D19FC26BD855}"/>
                </a:ext>
              </a:extLst>
            </p:cNvPr>
            <p:cNvGrpSpPr/>
            <p:nvPr/>
          </p:nvGrpSpPr>
          <p:grpSpPr>
            <a:xfrm>
              <a:off x="8345914" y="2784494"/>
              <a:ext cx="679162" cy="1321917"/>
              <a:chOff x="6027397" y="2450594"/>
              <a:chExt cx="679162" cy="1321917"/>
            </a:xfrm>
          </p:grpSpPr>
          <p:cxnSp>
            <p:nvCxnSpPr>
              <p:cNvPr id="84" name="AutoShape 5">
                <a:extLst>
                  <a:ext uri="{FF2B5EF4-FFF2-40B4-BE49-F238E27FC236}">
                    <a16:creationId xmlns:a16="http://schemas.microsoft.com/office/drawing/2014/main" id="{9979B9D7-EE40-407F-B850-0308F8A4195E}"/>
                  </a:ext>
                </a:extLst>
              </p:cNvPr>
              <p:cNvCxnSpPr>
                <a:cxnSpLocks noChangeShapeType="1"/>
              </p:cNvCxnSpPr>
              <p:nvPr/>
            </p:nvCxnSpPr>
            <p:spPr bwMode="auto">
              <a:xfrm flipH="1" flipV="1">
                <a:off x="6353179" y="3409535"/>
                <a:ext cx="1" cy="36297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85" name="Arrow: Pentagon 84">
                <a:extLst>
                  <a:ext uri="{FF2B5EF4-FFF2-40B4-BE49-F238E27FC236}">
                    <a16:creationId xmlns:a16="http://schemas.microsoft.com/office/drawing/2014/main" id="{8F93B09E-65F8-4D83-A28D-EB83E17CF1EC}"/>
                  </a:ext>
                </a:extLst>
              </p:cNvPr>
              <p:cNvSpPr/>
              <p:nvPr/>
            </p:nvSpPr>
            <p:spPr>
              <a:xfrm rot="5400000">
                <a:off x="6212326" y="3207392"/>
                <a:ext cx="290463" cy="122761"/>
              </a:xfrm>
              <a:prstGeom prst="homePlate">
                <a:avLst/>
              </a:prstGeom>
              <a:noFill/>
              <a:ln w="19050">
                <a:solidFill>
                  <a:srgbClr val="002060"/>
                </a:solidFill>
                <a:tailEnd type="non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a:extLst>
                  <a:ext uri="{FF2B5EF4-FFF2-40B4-BE49-F238E27FC236}">
                    <a16:creationId xmlns:a16="http://schemas.microsoft.com/office/drawing/2014/main" id="{5A3F2288-6666-498A-B6FB-A90063CAAABF}"/>
                  </a:ext>
                </a:extLst>
              </p:cNvPr>
              <p:cNvSpPr txBox="1"/>
              <p:nvPr/>
            </p:nvSpPr>
            <p:spPr>
              <a:xfrm>
                <a:off x="6027397" y="2450594"/>
                <a:ext cx="679162" cy="646331"/>
              </a:xfrm>
              <a:prstGeom prst="rect">
                <a:avLst/>
              </a:prstGeom>
              <a:noFill/>
            </p:spPr>
            <p:txBody>
              <a:bodyPr wrap="square" rtlCol="0">
                <a:spAutoFit/>
              </a:bodyPr>
              <a:lstStyle/>
              <a:p>
                <a:pPr algn="ctr"/>
                <a:r>
                  <a:rPr lang="en-US" dirty="0"/>
                  <a:t>Pin9 (red)</a:t>
                </a:r>
              </a:p>
            </p:txBody>
          </p:sp>
        </p:grpSp>
        <p:cxnSp>
          <p:nvCxnSpPr>
            <p:cNvPr id="81" name="Straight Connector 80">
              <a:extLst>
                <a:ext uri="{FF2B5EF4-FFF2-40B4-BE49-F238E27FC236}">
                  <a16:creationId xmlns:a16="http://schemas.microsoft.com/office/drawing/2014/main" id="{1AA5C27A-9578-4000-9A93-57556E39F155}"/>
                </a:ext>
              </a:extLst>
            </p:cNvPr>
            <p:cNvCxnSpPr/>
            <p:nvPr/>
          </p:nvCxnSpPr>
          <p:spPr>
            <a:xfrm>
              <a:off x="8670053" y="4105804"/>
              <a:ext cx="1748998" cy="0"/>
            </a:xfrm>
            <a:prstGeom prst="line">
              <a:avLst/>
            </a:prstGeom>
            <a:ln w="19050">
              <a:solidFill>
                <a:srgbClr val="003087"/>
              </a:solidFill>
            </a:ln>
          </p:spPr>
          <p:style>
            <a:lnRef idx="1">
              <a:schemeClr val="accent1"/>
            </a:lnRef>
            <a:fillRef idx="0">
              <a:schemeClr val="accent1"/>
            </a:fillRef>
            <a:effectRef idx="0">
              <a:schemeClr val="accent1"/>
            </a:effectRef>
            <a:fontRef idx="minor">
              <a:schemeClr val="tx1"/>
            </a:fontRef>
          </p:style>
        </p:cxnSp>
        <p:cxnSp>
          <p:nvCxnSpPr>
            <p:cNvPr id="82" name="AutoShape 32">
              <a:extLst>
                <a:ext uri="{FF2B5EF4-FFF2-40B4-BE49-F238E27FC236}">
                  <a16:creationId xmlns:a16="http://schemas.microsoft.com/office/drawing/2014/main" id="{0640E01C-F254-4497-B856-990F233EB3D0}"/>
                </a:ext>
              </a:extLst>
            </p:cNvPr>
            <p:cNvCxnSpPr>
              <a:cxnSpLocks noChangeShapeType="1"/>
            </p:cNvCxnSpPr>
            <p:nvPr/>
          </p:nvCxnSpPr>
          <p:spPr bwMode="auto">
            <a:xfrm>
              <a:off x="9024246" y="4832650"/>
              <a:ext cx="0" cy="34828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83" name="Text Box 6">
              <a:extLst>
                <a:ext uri="{FF2B5EF4-FFF2-40B4-BE49-F238E27FC236}">
                  <a16:creationId xmlns:a16="http://schemas.microsoft.com/office/drawing/2014/main" id="{93D59C23-6135-4CE3-8B19-4129EDF5EE4C}"/>
                </a:ext>
              </a:extLst>
            </p:cNvPr>
            <p:cNvSpPr txBox="1"/>
            <p:nvPr/>
          </p:nvSpPr>
          <p:spPr bwMode="auto">
            <a:xfrm>
              <a:off x="8850943" y="5987271"/>
              <a:ext cx="457705"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eaLnBrk="1" hangingPunct="1"/>
              <a:r>
                <a:rPr lang="en-US" sz="2000" dirty="0">
                  <a:solidFill>
                    <a:schemeClr val="tx1"/>
                  </a:solidFill>
                </a:rPr>
                <a:t>5V</a:t>
              </a:r>
            </a:p>
          </p:txBody>
        </p:sp>
      </p:grpSp>
      <p:sp>
        <p:nvSpPr>
          <p:cNvPr id="3" name="TextBox 2">
            <a:extLst>
              <a:ext uri="{FF2B5EF4-FFF2-40B4-BE49-F238E27FC236}">
                <a16:creationId xmlns:a16="http://schemas.microsoft.com/office/drawing/2014/main" id="{C1EB8818-FB7A-43D0-889D-72397971CFB3}"/>
              </a:ext>
            </a:extLst>
          </p:cNvPr>
          <p:cNvSpPr txBox="1"/>
          <p:nvPr/>
        </p:nvSpPr>
        <p:spPr>
          <a:xfrm>
            <a:off x="10046086" y="4691947"/>
            <a:ext cx="2008747" cy="1323439"/>
          </a:xfrm>
          <a:prstGeom prst="rect">
            <a:avLst/>
          </a:prstGeom>
          <a:noFill/>
        </p:spPr>
        <p:txBody>
          <a:bodyPr wrap="square" rtlCol="0">
            <a:spAutoFit/>
          </a:bodyPr>
          <a:lstStyle/>
          <a:p>
            <a:r>
              <a:rPr lang="en-US" sz="2000" dirty="0">
                <a:solidFill>
                  <a:srgbClr val="FF0000"/>
                </a:solidFill>
              </a:rPr>
              <a:t>Note: Our RGB LED has a common anode (+).</a:t>
            </a:r>
          </a:p>
        </p:txBody>
      </p:sp>
    </p:spTree>
    <p:extLst>
      <p:ext uri="{BB962C8B-B14F-4D97-AF65-F5344CB8AC3E}">
        <p14:creationId xmlns:p14="http://schemas.microsoft.com/office/powerpoint/2010/main" val="332332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166658" y="275127"/>
            <a:ext cx="11796741" cy="705609"/>
          </a:xfrm>
        </p:spPr>
        <p:txBody>
          <a:bodyPr>
            <a:normAutofit/>
          </a:bodyPr>
          <a:lstStyle/>
          <a:p>
            <a:r>
              <a:rPr lang="en-US" dirty="0"/>
              <a:t>Controlling the Color Output</a:t>
            </a:r>
          </a:p>
        </p:txBody>
      </p:sp>
      <p:sp>
        <p:nvSpPr>
          <p:cNvPr id="23" name="Content Placeholder 2"/>
          <p:cNvSpPr>
            <a:spLocks noGrp="1"/>
          </p:cNvSpPr>
          <p:nvPr>
            <p:ph idx="1"/>
          </p:nvPr>
        </p:nvSpPr>
        <p:spPr>
          <a:xfrm>
            <a:off x="511061" y="1063869"/>
            <a:ext cx="7704037" cy="3003345"/>
          </a:xfrm>
        </p:spPr>
        <p:txBody>
          <a:bodyPr>
            <a:noAutofit/>
          </a:bodyPr>
          <a:lstStyle/>
          <a:p>
            <a:pPr marL="285750" indent="-285750">
              <a:buClr>
                <a:schemeClr val="tx1">
                  <a:lumMod val="95000"/>
                  <a:lumOff val="5000"/>
                </a:schemeClr>
              </a:buClr>
            </a:pPr>
            <a:r>
              <a:rPr lang="en-US" sz="2400" dirty="0"/>
              <a:t>RGB LEDs work the same as a typical LED.</a:t>
            </a:r>
          </a:p>
          <a:p>
            <a:pPr marL="285750" indent="-285750">
              <a:buClr>
                <a:schemeClr val="tx1">
                  <a:lumMod val="95000"/>
                  <a:lumOff val="5000"/>
                </a:schemeClr>
              </a:buClr>
            </a:pPr>
            <a:r>
              <a:rPr lang="en-US" sz="2400" dirty="0"/>
              <a:t>The digital pin connected to the desired color must be turned on when you want it to emit light and off when you do not want it to emit light.</a:t>
            </a:r>
          </a:p>
          <a:p>
            <a:pPr marL="285750" indent="-285750">
              <a:buClr>
                <a:schemeClr val="tx1">
                  <a:lumMod val="95000"/>
                  <a:lumOff val="5000"/>
                </a:schemeClr>
              </a:buClr>
            </a:pPr>
            <a:r>
              <a:rPr lang="en-US" sz="2400" dirty="0"/>
              <a:t>If you want the LED to blink red light for 500ms and then off for 500ms, what do you think the lines of code would look like (assume the pin modes are set properly in the setup function).</a:t>
            </a:r>
          </a:p>
        </p:txBody>
      </p:sp>
      <p:sp>
        <p:nvSpPr>
          <p:cNvPr id="4" name="Slide Number Placeholder 3"/>
          <p:cNvSpPr>
            <a:spLocks noGrp="1"/>
          </p:cNvSpPr>
          <p:nvPr>
            <p:ph type="sldNum" sz="quarter" idx="12"/>
          </p:nvPr>
        </p:nvSpPr>
        <p:spPr/>
        <p:txBody>
          <a:bodyPr/>
          <a:lstStyle/>
          <a:p>
            <a:fld id="{AF9F945A-7155-4828-81E1-722329993529}" type="slidenum">
              <a:rPr lang="en-US" smtClean="0"/>
              <a:t>4</a:t>
            </a:fld>
            <a:endParaRPr lang="en-US" dirty="0"/>
          </a:p>
        </p:txBody>
      </p:sp>
      <p:sp>
        <p:nvSpPr>
          <p:cNvPr id="2" name="Rectangle 1">
            <a:extLst>
              <a:ext uri="{FF2B5EF4-FFF2-40B4-BE49-F238E27FC236}">
                <a16:creationId xmlns:a16="http://schemas.microsoft.com/office/drawing/2014/main" id="{9DD56AE5-20B4-417D-BBCB-A8B4756CB179}"/>
              </a:ext>
            </a:extLst>
          </p:cNvPr>
          <p:cNvSpPr/>
          <p:nvPr/>
        </p:nvSpPr>
        <p:spPr>
          <a:xfrm>
            <a:off x="917264" y="4167997"/>
            <a:ext cx="3570208" cy="1938992"/>
          </a:xfrm>
          <a:prstGeom prst="rect">
            <a:avLst/>
          </a:prstGeom>
        </p:spPr>
        <p:txBody>
          <a:bodyPr wrap="none">
            <a:spAutoFit/>
          </a:bodyPr>
          <a:lstStyle/>
          <a:p>
            <a:r>
              <a:rPr lang="en-US" dirty="0" err="1">
                <a:solidFill>
                  <a:schemeClr val="accent2">
                    <a:lumMod val="75000"/>
                  </a:schemeClr>
                </a:solidFill>
                <a:latin typeface="Courier New" pitchFamily="49" charset="0"/>
                <a:cs typeface="Courier New" pitchFamily="49" charset="0"/>
              </a:rPr>
              <a:t>digitalWrite</a:t>
            </a:r>
            <a:r>
              <a:rPr lang="en-US" sz="2000" dirty="0">
                <a:latin typeface="Courier New" panose="02070309020205020404" pitchFamily="49" charset="0"/>
                <a:cs typeface="Courier New" panose="02070309020205020404" pitchFamily="49" charset="0"/>
              </a:rPr>
              <a:t>(9, </a:t>
            </a:r>
            <a:r>
              <a:rPr lang="en-US" sz="2000" dirty="0">
                <a:solidFill>
                  <a:srgbClr val="00B0F0"/>
                </a:solidFill>
                <a:latin typeface="Courier New" panose="02070309020205020404" pitchFamily="49" charset="0"/>
                <a:cs typeface="Courier New" panose="02070309020205020404" pitchFamily="49" charset="0"/>
              </a:rPr>
              <a:t>LOW</a:t>
            </a:r>
            <a:r>
              <a:rPr lang="en-US" sz="2000" dirty="0">
                <a:latin typeface="Courier New" panose="02070309020205020404" pitchFamily="49" charset="0"/>
                <a:cs typeface="Courier New" panose="02070309020205020404" pitchFamily="49" charset="0"/>
              </a:rPr>
              <a:t>);</a:t>
            </a:r>
          </a:p>
          <a:p>
            <a:r>
              <a:rPr lang="en-US" dirty="0" err="1">
                <a:solidFill>
                  <a:schemeClr val="accent2">
                    <a:lumMod val="75000"/>
                  </a:schemeClr>
                </a:solidFill>
                <a:latin typeface="Courier New" pitchFamily="49" charset="0"/>
                <a:cs typeface="Courier New" pitchFamily="49" charset="0"/>
              </a:rPr>
              <a:t>digitalWrite</a:t>
            </a:r>
            <a:r>
              <a:rPr lang="en-US" sz="2000" dirty="0">
                <a:latin typeface="Courier New" panose="02070309020205020404" pitchFamily="49" charset="0"/>
                <a:cs typeface="Courier New" panose="02070309020205020404" pitchFamily="49" charset="0"/>
              </a:rPr>
              <a:t>(10, </a:t>
            </a:r>
            <a:r>
              <a:rPr lang="en-US" sz="2000" dirty="0">
                <a:solidFill>
                  <a:srgbClr val="00B0F0"/>
                </a:solidFill>
                <a:latin typeface="Courier New" panose="02070309020205020404" pitchFamily="49" charset="0"/>
                <a:cs typeface="Courier New" panose="02070309020205020404" pitchFamily="49" charset="0"/>
              </a:rPr>
              <a:t>HIGH</a:t>
            </a:r>
            <a:r>
              <a:rPr lang="en-US" sz="2000" dirty="0">
                <a:latin typeface="Courier New" panose="02070309020205020404" pitchFamily="49" charset="0"/>
                <a:cs typeface="Courier New" panose="02070309020205020404" pitchFamily="49" charset="0"/>
              </a:rPr>
              <a:t>);</a:t>
            </a:r>
          </a:p>
          <a:p>
            <a:r>
              <a:rPr lang="en-US" dirty="0" err="1">
                <a:solidFill>
                  <a:schemeClr val="accent2">
                    <a:lumMod val="75000"/>
                  </a:schemeClr>
                </a:solidFill>
                <a:latin typeface="Courier New" pitchFamily="49" charset="0"/>
                <a:cs typeface="Courier New" pitchFamily="49" charset="0"/>
              </a:rPr>
              <a:t>digitalWrite</a:t>
            </a:r>
            <a:r>
              <a:rPr lang="en-US" sz="2000" dirty="0">
                <a:latin typeface="Courier New" panose="02070309020205020404" pitchFamily="49" charset="0"/>
                <a:cs typeface="Courier New" panose="02070309020205020404" pitchFamily="49" charset="0"/>
              </a:rPr>
              <a:t>(11, </a:t>
            </a:r>
            <a:r>
              <a:rPr lang="en-US" sz="2000" dirty="0">
                <a:solidFill>
                  <a:srgbClr val="00B0F0"/>
                </a:solidFill>
                <a:latin typeface="Courier New" panose="02070309020205020404" pitchFamily="49" charset="0"/>
                <a:cs typeface="Courier New" panose="02070309020205020404" pitchFamily="49" charset="0"/>
              </a:rPr>
              <a:t>HIGH</a:t>
            </a:r>
            <a:r>
              <a:rPr lang="en-US" sz="2000" dirty="0">
                <a:latin typeface="Courier New" panose="02070309020205020404" pitchFamily="49" charset="0"/>
                <a:cs typeface="Courier New" panose="02070309020205020404" pitchFamily="49" charset="0"/>
              </a:rPr>
              <a:t>);</a:t>
            </a:r>
          </a:p>
          <a:p>
            <a:r>
              <a:rPr lang="en-US" dirty="0">
                <a:solidFill>
                  <a:schemeClr val="accent2">
                    <a:lumMod val="75000"/>
                  </a:schemeClr>
                </a:solidFill>
                <a:latin typeface="Courier New" pitchFamily="49" charset="0"/>
                <a:cs typeface="Courier New" pitchFamily="49" charset="0"/>
              </a:rPr>
              <a:t>delay</a:t>
            </a:r>
            <a:r>
              <a:rPr lang="en-US" sz="2000" dirty="0">
                <a:latin typeface="Courier New" panose="02070309020205020404" pitchFamily="49" charset="0"/>
                <a:cs typeface="Courier New" panose="02070309020205020404" pitchFamily="49" charset="0"/>
              </a:rPr>
              <a:t>(500);</a:t>
            </a:r>
          </a:p>
          <a:p>
            <a:r>
              <a:rPr lang="en-US" sz="2000" dirty="0" err="1">
                <a:solidFill>
                  <a:schemeClr val="accent2">
                    <a:lumMod val="75000"/>
                  </a:schemeClr>
                </a:solidFill>
                <a:latin typeface="Courier New" pitchFamily="49" charset="0"/>
                <a:cs typeface="Courier New" pitchFamily="49" charset="0"/>
              </a:rPr>
              <a:t>digitalWrite</a:t>
            </a:r>
            <a:r>
              <a:rPr lang="en-US" sz="2000" dirty="0">
                <a:latin typeface="Courier New" panose="02070309020205020404" pitchFamily="49" charset="0"/>
                <a:cs typeface="Courier New" panose="02070309020205020404" pitchFamily="49" charset="0"/>
              </a:rPr>
              <a:t>(9, </a:t>
            </a:r>
            <a:r>
              <a:rPr lang="en-US" sz="2000" dirty="0">
                <a:solidFill>
                  <a:srgbClr val="00B0F0"/>
                </a:solidFill>
                <a:latin typeface="Courier New" panose="02070309020205020404" pitchFamily="49" charset="0"/>
                <a:cs typeface="Courier New" panose="02070309020205020404" pitchFamily="49" charset="0"/>
              </a:rPr>
              <a:t>HIGH</a:t>
            </a:r>
            <a:r>
              <a:rPr lang="en-US" sz="2000" dirty="0">
                <a:latin typeface="Courier New" panose="02070309020205020404" pitchFamily="49" charset="0"/>
                <a:cs typeface="Courier New" panose="02070309020205020404" pitchFamily="49" charset="0"/>
              </a:rPr>
              <a:t>);</a:t>
            </a:r>
          </a:p>
          <a:p>
            <a:r>
              <a:rPr lang="en-US" sz="2000" dirty="0">
                <a:solidFill>
                  <a:schemeClr val="accent2">
                    <a:lumMod val="75000"/>
                  </a:schemeClr>
                </a:solidFill>
                <a:latin typeface="Courier New" pitchFamily="49" charset="0"/>
                <a:cs typeface="Courier New" pitchFamily="49" charset="0"/>
              </a:rPr>
              <a:t>delay</a:t>
            </a:r>
            <a:r>
              <a:rPr lang="en-US" sz="2000" dirty="0">
                <a:latin typeface="Courier New" panose="02070309020205020404" pitchFamily="49" charset="0"/>
                <a:cs typeface="Courier New" panose="02070309020205020404" pitchFamily="49" charset="0"/>
              </a:rPr>
              <a:t>(500);</a:t>
            </a:r>
          </a:p>
        </p:txBody>
      </p:sp>
      <p:sp>
        <p:nvSpPr>
          <p:cNvPr id="3" name="Rectangle 2">
            <a:extLst>
              <a:ext uri="{FF2B5EF4-FFF2-40B4-BE49-F238E27FC236}">
                <a16:creationId xmlns:a16="http://schemas.microsoft.com/office/drawing/2014/main" id="{0092C0C2-431C-47B1-9F25-2388BD096D3D}"/>
              </a:ext>
            </a:extLst>
          </p:cNvPr>
          <p:cNvSpPr/>
          <p:nvPr/>
        </p:nvSpPr>
        <p:spPr>
          <a:xfrm>
            <a:off x="5212532" y="4167997"/>
            <a:ext cx="3862478" cy="1631216"/>
          </a:xfrm>
          <a:prstGeom prst="rect">
            <a:avLst/>
          </a:prstGeom>
        </p:spPr>
        <p:txBody>
          <a:bodyPr wrap="square">
            <a:spAutoFit/>
          </a:bodyPr>
          <a:lstStyle/>
          <a:p>
            <a:r>
              <a:rPr lang="en-US" sz="2000" i="1" dirty="0">
                <a:solidFill>
                  <a:srgbClr val="003087"/>
                </a:solidFill>
              </a:rPr>
              <a:t>Notice that even though you are not using the green and blue colors, you have to remember to turn them off so that ONLY red is emitted.  </a:t>
            </a:r>
          </a:p>
        </p:txBody>
      </p:sp>
      <p:grpSp>
        <p:nvGrpSpPr>
          <p:cNvPr id="98" name="Group 97">
            <a:extLst>
              <a:ext uri="{FF2B5EF4-FFF2-40B4-BE49-F238E27FC236}">
                <a16:creationId xmlns:a16="http://schemas.microsoft.com/office/drawing/2014/main" id="{B9BF3469-2FF2-482F-B19F-31E39905A68F}"/>
              </a:ext>
            </a:extLst>
          </p:cNvPr>
          <p:cNvGrpSpPr/>
          <p:nvPr/>
        </p:nvGrpSpPr>
        <p:grpSpPr>
          <a:xfrm>
            <a:off x="8735429" y="627931"/>
            <a:ext cx="2560572" cy="3655353"/>
            <a:chOff x="8345914" y="2770068"/>
            <a:chExt cx="2560572" cy="3655353"/>
          </a:xfrm>
        </p:grpSpPr>
        <p:sp>
          <p:nvSpPr>
            <p:cNvPr id="99" name="Text Box 6">
              <a:extLst>
                <a:ext uri="{FF2B5EF4-FFF2-40B4-BE49-F238E27FC236}">
                  <a16:creationId xmlns:a16="http://schemas.microsoft.com/office/drawing/2014/main" id="{49C6115B-A95A-410F-B843-E84D4B7A0003}"/>
                </a:ext>
              </a:extLst>
            </p:cNvPr>
            <p:cNvSpPr txBox="1"/>
            <p:nvPr/>
          </p:nvSpPr>
          <p:spPr bwMode="auto">
            <a:xfrm>
              <a:off x="9105222" y="5322347"/>
              <a:ext cx="871538"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eaLnBrk="1" hangingPunct="1"/>
              <a:r>
                <a:rPr lang="en-US" dirty="0">
                  <a:solidFill>
                    <a:schemeClr val="tx1"/>
                  </a:solidFill>
                </a:rPr>
                <a:t>220</a:t>
              </a:r>
              <a:r>
                <a:rPr lang="el-GR" dirty="0">
                  <a:solidFill>
                    <a:schemeClr val="tx1"/>
                  </a:solidFill>
                </a:rPr>
                <a:t>Ω</a:t>
              </a:r>
              <a:endParaRPr lang="en-US" dirty="0">
                <a:solidFill>
                  <a:schemeClr val="tx1"/>
                </a:solidFill>
              </a:endParaRPr>
            </a:p>
          </p:txBody>
        </p:sp>
        <p:cxnSp>
          <p:nvCxnSpPr>
            <p:cNvPr id="100" name="AutoShape 5">
              <a:extLst>
                <a:ext uri="{FF2B5EF4-FFF2-40B4-BE49-F238E27FC236}">
                  <a16:creationId xmlns:a16="http://schemas.microsoft.com/office/drawing/2014/main" id="{730C489B-5941-4338-BD2C-793CADB2FEDA}"/>
                </a:ext>
              </a:extLst>
            </p:cNvPr>
            <p:cNvCxnSpPr>
              <a:cxnSpLocks noChangeShapeType="1"/>
            </p:cNvCxnSpPr>
            <p:nvPr/>
          </p:nvCxnSpPr>
          <p:spPr bwMode="auto">
            <a:xfrm flipV="1">
              <a:off x="9023834" y="4106996"/>
              <a:ext cx="0" cy="41132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01" name="AutoShape 32">
              <a:extLst>
                <a:ext uri="{FF2B5EF4-FFF2-40B4-BE49-F238E27FC236}">
                  <a16:creationId xmlns:a16="http://schemas.microsoft.com/office/drawing/2014/main" id="{572FB353-6D5F-4181-A3AA-1F1031AC863C}"/>
                </a:ext>
              </a:extLst>
            </p:cNvPr>
            <p:cNvCxnSpPr>
              <a:cxnSpLocks noChangeShapeType="1"/>
            </p:cNvCxnSpPr>
            <p:nvPr/>
          </p:nvCxnSpPr>
          <p:spPr bwMode="auto">
            <a:xfrm>
              <a:off x="9050095" y="5609806"/>
              <a:ext cx="0" cy="34828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102" name="Group 101">
              <a:extLst>
                <a:ext uri="{FF2B5EF4-FFF2-40B4-BE49-F238E27FC236}">
                  <a16:creationId xmlns:a16="http://schemas.microsoft.com/office/drawing/2014/main" id="{57948936-0C13-4FC9-B065-0B59E7CBE3CF}"/>
                </a:ext>
              </a:extLst>
            </p:cNvPr>
            <p:cNvGrpSpPr/>
            <p:nvPr/>
          </p:nvGrpSpPr>
          <p:grpSpPr>
            <a:xfrm rot="10800000">
              <a:off x="8862754" y="4515150"/>
              <a:ext cx="314777" cy="317500"/>
              <a:chOff x="8862754" y="4515150"/>
              <a:chExt cx="314777" cy="317500"/>
            </a:xfrm>
          </p:grpSpPr>
          <p:grpSp>
            <p:nvGrpSpPr>
              <p:cNvPr id="131" name="Group 130">
                <a:extLst>
                  <a:ext uri="{FF2B5EF4-FFF2-40B4-BE49-F238E27FC236}">
                    <a16:creationId xmlns:a16="http://schemas.microsoft.com/office/drawing/2014/main" id="{6343A0D8-0304-4ADE-8759-82D27BAB9D44}"/>
                  </a:ext>
                </a:extLst>
              </p:cNvPr>
              <p:cNvGrpSpPr/>
              <p:nvPr/>
            </p:nvGrpSpPr>
            <p:grpSpPr>
              <a:xfrm>
                <a:off x="8862754" y="4515150"/>
                <a:ext cx="314777" cy="317500"/>
                <a:chOff x="8862754" y="4515150"/>
                <a:chExt cx="314777" cy="317500"/>
              </a:xfrm>
            </p:grpSpPr>
            <p:cxnSp>
              <p:nvCxnSpPr>
                <p:cNvPr id="133" name="AutoShape 3">
                  <a:extLst>
                    <a:ext uri="{FF2B5EF4-FFF2-40B4-BE49-F238E27FC236}">
                      <a16:creationId xmlns:a16="http://schemas.microsoft.com/office/drawing/2014/main" id="{0E6B5824-E060-4B64-96A5-2B0A4156903B}"/>
                    </a:ext>
                  </a:extLst>
                </p:cNvPr>
                <p:cNvCxnSpPr>
                  <a:cxnSpLocks noChangeShapeType="1"/>
                </p:cNvCxnSpPr>
                <p:nvPr/>
              </p:nvCxnSpPr>
              <p:spPr bwMode="auto">
                <a:xfrm>
                  <a:off x="8862754" y="4518325"/>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4" name="Straight Connector 133">
                  <a:extLst>
                    <a:ext uri="{FF2B5EF4-FFF2-40B4-BE49-F238E27FC236}">
                      <a16:creationId xmlns:a16="http://schemas.microsoft.com/office/drawing/2014/main" id="{358C1E0B-4648-4E42-B5B2-F9050FFF6670}"/>
                    </a:ext>
                  </a:extLst>
                </p:cNvPr>
                <p:cNvCxnSpPr/>
                <p:nvPr/>
              </p:nvCxnSpPr>
              <p:spPr bwMode="auto">
                <a:xfrm>
                  <a:off x="8875616" y="4515150"/>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5" name="Straight Connector 134">
                  <a:extLst>
                    <a:ext uri="{FF2B5EF4-FFF2-40B4-BE49-F238E27FC236}">
                      <a16:creationId xmlns:a16="http://schemas.microsoft.com/office/drawing/2014/main" id="{27E9D5B4-D2B5-4452-82E1-493149C6B27E}"/>
                    </a:ext>
                  </a:extLst>
                </p:cNvPr>
                <p:cNvCxnSpPr/>
                <p:nvPr/>
              </p:nvCxnSpPr>
              <p:spPr bwMode="auto">
                <a:xfrm flipV="1">
                  <a:off x="9020582" y="4515150"/>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132" name="AutoShape 3">
                <a:extLst>
                  <a:ext uri="{FF2B5EF4-FFF2-40B4-BE49-F238E27FC236}">
                    <a16:creationId xmlns:a16="http://schemas.microsoft.com/office/drawing/2014/main" id="{0A73B900-9603-48C6-B8F7-78F621E982F9}"/>
                  </a:ext>
                </a:extLst>
              </p:cNvPr>
              <p:cNvCxnSpPr>
                <a:cxnSpLocks noChangeShapeType="1"/>
              </p:cNvCxnSpPr>
              <p:nvPr/>
            </p:nvCxnSpPr>
            <p:spPr bwMode="auto">
              <a:xfrm>
                <a:off x="8880378" y="4821786"/>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103" name="Straight Arrow Connector 102">
              <a:extLst>
                <a:ext uri="{FF2B5EF4-FFF2-40B4-BE49-F238E27FC236}">
                  <a16:creationId xmlns:a16="http://schemas.microsoft.com/office/drawing/2014/main" id="{949F7507-7D3D-4C29-B397-9CAC0744C8F1}"/>
                </a:ext>
              </a:extLst>
            </p:cNvPr>
            <p:cNvCxnSpPr/>
            <p:nvPr/>
          </p:nvCxnSpPr>
          <p:spPr bwMode="auto">
            <a:xfrm>
              <a:off x="9222135" y="4626352"/>
              <a:ext cx="189203" cy="158750"/>
            </a:xfrm>
            <a:prstGeom prst="straightConnector1">
              <a:avLst/>
            </a:prstGeom>
            <a:noFill/>
            <a:ln w="19050">
              <a:solidFill>
                <a:srgbClr val="002060"/>
              </a:solidFill>
              <a:round/>
              <a:headEnd/>
              <a:tailEnd type="arrow"/>
            </a:ln>
            <a:extLst>
              <a:ext uri="{909E8E84-426E-40DD-AFC4-6F175D3DCCD1}">
                <a14:hiddenFill xmlns:a14="http://schemas.microsoft.com/office/drawing/2010/main">
                  <a:noFill/>
                </a14:hiddenFill>
              </a:ext>
            </a:extLst>
          </p:spPr>
        </p:cxnSp>
        <p:cxnSp>
          <p:nvCxnSpPr>
            <p:cNvPr id="104" name="Straight Arrow Connector 103">
              <a:extLst>
                <a:ext uri="{FF2B5EF4-FFF2-40B4-BE49-F238E27FC236}">
                  <a16:creationId xmlns:a16="http://schemas.microsoft.com/office/drawing/2014/main" id="{B149B3F2-325C-4ABD-A927-1959B694C070}"/>
                </a:ext>
              </a:extLst>
            </p:cNvPr>
            <p:cNvCxnSpPr/>
            <p:nvPr/>
          </p:nvCxnSpPr>
          <p:spPr bwMode="auto">
            <a:xfrm>
              <a:off x="9229569" y="4778752"/>
              <a:ext cx="189203" cy="158750"/>
            </a:xfrm>
            <a:prstGeom prst="straightConnector1">
              <a:avLst/>
            </a:prstGeom>
            <a:noFill/>
            <a:ln w="19050">
              <a:solidFill>
                <a:srgbClr val="002060"/>
              </a:solidFill>
              <a:round/>
              <a:headEnd/>
              <a:tailEnd type="arrow"/>
            </a:ln>
            <a:extLst>
              <a:ext uri="{909E8E84-426E-40DD-AFC4-6F175D3DCCD1}">
                <a14:hiddenFill xmlns:a14="http://schemas.microsoft.com/office/drawing/2010/main">
                  <a:noFill/>
                </a14:hiddenFill>
              </a:ext>
            </a:extLst>
          </p:spPr>
        </p:cxnSp>
        <p:sp>
          <p:nvSpPr>
            <p:cNvPr id="105" name="Rectangle 104">
              <a:extLst>
                <a:ext uri="{FF2B5EF4-FFF2-40B4-BE49-F238E27FC236}">
                  <a16:creationId xmlns:a16="http://schemas.microsoft.com/office/drawing/2014/main" id="{F7282F8C-2545-4640-84C7-6FFB65DD4FA2}"/>
                </a:ext>
              </a:extLst>
            </p:cNvPr>
            <p:cNvSpPr/>
            <p:nvPr/>
          </p:nvSpPr>
          <p:spPr>
            <a:xfrm>
              <a:off x="8825391" y="4456236"/>
              <a:ext cx="45719" cy="150826"/>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C5409070-753E-4AD8-ACE6-0099775DB86E}"/>
                </a:ext>
              </a:extLst>
            </p:cNvPr>
            <p:cNvSpPr/>
            <p:nvPr/>
          </p:nvSpPr>
          <p:spPr>
            <a:xfrm>
              <a:off x="9175438" y="4446712"/>
              <a:ext cx="45719" cy="150826"/>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07" name="Group 106">
              <a:extLst>
                <a:ext uri="{FF2B5EF4-FFF2-40B4-BE49-F238E27FC236}">
                  <a16:creationId xmlns:a16="http://schemas.microsoft.com/office/drawing/2014/main" id="{CE4279E5-0564-4EAF-95F9-C4BA65EBFA74}"/>
                </a:ext>
              </a:extLst>
            </p:cNvPr>
            <p:cNvGrpSpPr/>
            <p:nvPr/>
          </p:nvGrpSpPr>
          <p:grpSpPr>
            <a:xfrm>
              <a:off x="8959014" y="5178681"/>
              <a:ext cx="182164" cy="438427"/>
              <a:chOff x="6632605" y="4847326"/>
              <a:chExt cx="182164" cy="438427"/>
            </a:xfrm>
          </p:grpSpPr>
          <p:cxnSp>
            <p:nvCxnSpPr>
              <p:cNvPr id="125" name="AutoShape 7">
                <a:extLst>
                  <a:ext uri="{FF2B5EF4-FFF2-40B4-BE49-F238E27FC236}">
                    <a16:creationId xmlns:a16="http://schemas.microsoft.com/office/drawing/2014/main" id="{E46613F7-1828-40BF-AE5C-8AC10F5046F3}"/>
                  </a:ext>
                </a:extLst>
              </p:cNvPr>
              <p:cNvCxnSpPr>
                <a:cxnSpLocks noChangeShapeType="1"/>
              </p:cNvCxnSpPr>
              <p:nvPr/>
            </p:nvCxnSpPr>
            <p:spPr bwMode="auto">
              <a:xfrm flipH="1">
                <a:off x="6632605" y="4908908"/>
                <a:ext cx="182163" cy="10077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6" name="AutoShape 8">
                <a:extLst>
                  <a:ext uri="{FF2B5EF4-FFF2-40B4-BE49-F238E27FC236}">
                    <a16:creationId xmlns:a16="http://schemas.microsoft.com/office/drawing/2014/main" id="{2B4B4CF2-EBF5-4049-8379-86B06176F010}"/>
                  </a:ext>
                </a:extLst>
              </p:cNvPr>
              <p:cNvCxnSpPr>
                <a:cxnSpLocks noChangeShapeType="1"/>
              </p:cNvCxnSpPr>
              <p:nvPr/>
            </p:nvCxnSpPr>
            <p:spPr bwMode="auto">
              <a:xfrm>
                <a:off x="6632605" y="5009678"/>
                <a:ext cx="182163" cy="5038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7" name="AutoShape 9">
                <a:extLst>
                  <a:ext uri="{FF2B5EF4-FFF2-40B4-BE49-F238E27FC236}">
                    <a16:creationId xmlns:a16="http://schemas.microsoft.com/office/drawing/2014/main" id="{44A6DE31-1B95-4F7F-BF92-215C5F70A13C}"/>
                  </a:ext>
                </a:extLst>
              </p:cNvPr>
              <p:cNvCxnSpPr>
                <a:cxnSpLocks noChangeShapeType="1"/>
              </p:cNvCxnSpPr>
              <p:nvPr/>
            </p:nvCxnSpPr>
            <p:spPr bwMode="auto">
              <a:xfrm flipH="1">
                <a:off x="6632605" y="5060064"/>
                <a:ext cx="182163" cy="10636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8" name="AutoShape 10">
                <a:extLst>
                  <a:ext uri="{FF2B5EF4-FFF2-40B4-BE49-F238E27FC236}">
                    <a16:creationId xmlns:a16="http://schemas.microsoft.com/office/drawing/2014/main" id="{D3717252-4FEE-40EB-A69F-2FE9678B0817}"/>
                  </a:ext>
                </a:extLst>
              </p:cNvPr>
              <p:cNvCxnSpPr>
                <a:cxnSpLocks noChangeShapeType="1"/>
              </p:cNvCxnSpPr>
              <p:nvPr/>
            </p:nvCxnSpPr>
            <p:spPr bwMode="auto">
              <a:xfrm>
                <a:off x="6632605" y="5165872"/>
                <a:ext cx="182163" cy="5038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9" name="AutoShape 13">
                <a:extLst>
                  <a:ext uri="{FF2B5EF4-FFF2-40B4-BE49-F238E27FC236}">
                    <a16:creationId xmlns:a16="http://schemas.microsoft.com/office/drawing/2014/main" id="{758F6EAC-5CD9-4830-92B4-6F654EF2421E}"/>
                  </a:ext>
                </a:extLst>
              </p:cNvPr>
              <p:cNvCxnSpPr>
                <a:cxnSpLocks noChangeShapeType="1"/>
              </p:cNvCxnSpPr>
              <p:nvPr/>
            </p:nvCxnSpPr>
            <p:spPr bwMode="auto">
              <a:xfrm>
                <a:off x="6692006" y="4847326"/>
                <a:ext cx="122762" cy="61582"/>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0" name="AutoShape 14">
                <a:extLst>
                  <a:ext uri="{FF2B5EF4-FFF2-40B4-BE49-F238E27FC236}">
                    <a16:creationId xmlns:a16="http://schemas.microsoft.com/office/drawing/2014/main" id="{9B493C5F-06A7-4E6E-BD97-41F0E5DF4690}"/>
                  </a:ext>
                </a:extLst>
              </p:cNvPr>
              <p:cNvCxnSpPr>
                <a:cxnSpLocks noChangeShapeType="1"/>
              </p:cNvCxnSpPr>
              <p:nvPr/>
            </p:nvCxnSpPr>
            <p:spPr bwMode="auto">
              <a:xfrm flipH="1">
                <a:off x="6714454" y="5216258"/>
                <a:ext cx="100315" cy="6949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108" name="Rectangle 107">
              <a:extLst>
                <a:ext uri="{FF2B5EF4-FFF2-40B4-BE49-F238E27FC236}">
                  <a16:creationId xmlns:a16="http://schemas.microsoft.com/office/drawing/2014/main" id="{A11AE19A-6EB2-4C77-A81E-3A383B6F3D21}"/>
                </a:ext>
              </a:extLst>
            </p:cNvPr>
            <p:cNvSpPr/>
            <p:nvPr/>
          </p:nvSpPr>
          <p:spPr>
            <a:xfrm>
              <a:off x="9254605" y="4882883"/>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A5B590D2-742A-4843-BC27-0024FB9360E3}"/>
                </a:ext>
              </a:extLst>
            </p:cNvPr>
            <p:cNvSpPr/>
            <p:nvPr/>
          </p:nvSpPr>
          <p:spPr>
            <a:xfrm>
              <a:off x="8896643" y="3747981"/>
              <a:ext cx="45719" cy="371732"/>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8A754DF2-BD1B-4429-8AE7-5B6713664074}"/>
                </a:ext>
              </a:extLst>
            </p:cNvPr>
            <p:cNvGrpSpPr/>
            <p:nvPr/>
          </p:nvGrpSpPr>
          <p:grpSpPr>
            <a:xfrm>
              <a:off x="9939258" y="2784494"/>
              <a:ext cx="967228" cy="1321917"/>
              <a:chOff x="3825833" y="2110111"/>
              <a:chExt cx="967228" cy="1321917"/>
            </a:xfrm>
          </p:grpSpPr>
          <p:cxnSp>
            <p:nvCxnSpPr>
              <p:cNvPr id="122" name="AutoShape 5">
                <a:extLst>
                  <a:ext uri="{FF2B5EF4-FFF2-40B4-BE49-F238E27FC236}">
                    <a16:creationId xmlns:a16="http://schemas.microsoft.com/office/drawing/2014/main" id="{A6517C52-8F6A-405C-AAF6-001AC45DA894}"/>
                  </a:ext>
                </a:extLst>
              </p:cNvPr>
              <p:cNvCxnSpPr>
                <a:cxnSpLocks noChangeShapeType="1"/>
              </p:cNvCxnSpPr>
              <p:nvPr/>
            </p:nvCxnSpPr>
            <p:spPr bwMode="auto">
              <a:xfrm flipH="1" flipV="1">
                <a:off x="4305626" y="3069052"/>
                <a:ext cx="1" cy="36297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123" name="Arrow: Pentagon 122">
                <a:extLst>
                  <a:ext uri="{FF2B5EF4-FFF2-40B4-BE49-F238E27FC236}">
                    <a16:creationId xmlns:a16="http://schemas.microsoft.com/office/drawing/2014/main" id="{650D556F-42F1-4109-A482-64C74ABFA941}"/>
                  </a:ext>
                </a:extLst>
              </p:cNvPr>
              <p:cNvSpPr/>
              <p:nvPr/>
            </p:nvSpPr>
            <p:spPr>
              <a:xfrm rot="5400000">
                <a:off x="4164773" y="2866909"/>
                <a:ext cx="290463" cy="122761"/>
              </a:xfrm>
              <a:prstGeom prst="homePlate">
                <a:avLst/>
              </a:prstGeom>
              <a:noFill/>
              <a:ln w="19050">
                <a:solidFill>
                  <a:srgbClr val="002060"/>
                </a:solidFill>
                <a:tailEnd type="non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TextBox 123">
                <a:extLst>
                  <a:ext uri="{FF2B5EF4-FFF2-40B4-BE49-F238E27FC236}">
                    <a16:creationId xmlns:a16="http://schemas.microsoft.com/office/drawing/2014/main" id="{0EA69D36-4FC6-4F38-AD5C-1362858CEF3C}"/>
                  </a:ext>
                </a:extLst>
              </p:cNvPr>
              <p:cNvSpPr txBox="1"/>
              <p:nvPr/>
            </p:nvSpPr>
            <p:spPr>
              <a:xfrm>
                <a:off x="3825833" y="2110111"/>
                <a:ext cx="967228" cy="646331"/>
              </a:xfrm>
              <a:prstGeom prst="rect">
                <a:avLst/>
              </a:prstGeom>
              <a:noFill/>
            </p:spPr>
            <p:txBody>
              <a:bodyPr wrap="square" rtlCol="0">
                <a:spAutoFit/>
              </a:bodyPr>
              <a:lstStyle/>
              <a:p>
                <a:pPr algn="ctr"/>
                <a:r>
                  <a:rPr lang="en-US" dirty="0"/>
                  <a:t>Pin11 (blue)</a:t>
                </a:r>
              </a:p>
            </p:txBody>
          </p:sp>
        </p:grpSp>
        <p:grpSp>
          <p:nvGrpSpPr>
            <p:cNvPr id="111" name="Group 110">
              <a:extLst>
                <a:ext uri="{FF2B5EF4-FFF2-40B4-BE49-F238E27FC236}">
                  <a16:creationId xmlns:a16="http://schemas.microsoft.com/office/drawing/2014/main" id="{60671D81-9FD7-4BE4-ADAA-670C94A30263}"/>
                </a:ext>
              </a:extLst>
            </p:cNvPr>
            <p:cNvGrpSpPr/>
            <p:nvPr/>
          </p:nvGrpSpPr>
          <p:grpSpPr>
            <a:xfrm>
              <a:off x="8997706" y="2770068"/>
              <a:ext cx="967228" cy="1336343"/>
              <a:chOff x="3086143" y="2114544"/>
              <a:chExt cx="967228" cy="1336343"/>
            </a:xfrm>
          </p:grpSpPr>
          <p:cxnSp>
            <p:nvCxnSpPr>
              <p:cNvPr id="119" name="AutoShape 5">
                <a:extLst>
                  <a:ext uri="{FF2B5EF4-FFF2-40B4-BE49-F238E27FC236}">
                    <a16:creationId xmlns:a16="http://schemas.microsoft.com/office/drawing/2014/main" id="{4F192121-7D69-4ED4-8C6C-638E973938C8}"/>
                  </a:ext>
                </a:extLst>
              </p:cNvPr>
              <p:cNvCxnSpPr>
                <a:cxnSpLocks noChangeShapeType="1"/>
              </p:cNvCxnSpPr>
              <p:nvPr/>
            </p:nvCxnSpPr>
            <p:spPr bwMode="auto">
              <a:xfrm flipH="1" flipV="1">
                <a:off x="3540260" y="3087911"/>
                <a:ext cx="1" cy="36297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120" name="Arrow: Pentagon 119">
                <a:extLst>
                  <a:ext uri="{FF2B5EF4-FFF2-40B4-BE49-F238E27FC236}">
                    <a16:creationId xmlns:a16="http://schemas.microsoft.com/office/drawing/2014/main" id="{893944A5-8C75-44ED-ADA8-91347C7F1605}"/>
                  </a:ext>
                </a:extLst>
              </p:cNvPr>
              <p:cNvSpPr/>
              <p:nvPr/>
            </p:nvSpPr>
            <p:spPr>
              <a:xfrm rot="5400000">
                <a:off x="3399407" y="2885768"/>
                <a:ext cx="290463" cy="122761"/>
              </a:xfrm>
              <a:prstGeom prst="homePlate">
                <a:avLst/>
              </a:prstGeom>
              <a:noFill/>
              <a:ln w="19050">
                <a:solidFill>
                  <a:srgbClr val="002060"/>
                </a:solidFill>
                <a:tailEnd type="non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TextBox 120">
                <a:extLst>
                  <a:ext uri="{FF2B5EF4-FFF2-40B4-BE49-F238E27FC236}">
                    <a16:creationId xmlns:a16="http://schemas.microsoft.com/office/drawing/2014/main" id="{4F4B0EA2-E083-4A0E-85C6-E02227034433}"/>
                  </a:ext>
                </a:extLst>
              </p:cNvPr>
              <p:cNvSpPr txBox="1"/>
              <p:nvPr/>
            </p:nvSpPr>
            <p:spPr>
              <a:xfrm>
                <a:off x="3086143" y="2114544"/>
                <a:ext cx="967228" cy="646331"/>
              </a:xfrm>
              <a:prstGeom prst="rect">
                <a:avLst/>
              </a:prstGeom>
              <a:noFill/>
            </p:spPr>
            <p:txBody>
              <a:bodyPr wrap="square" rtlCol="0">
                <a:spAutoFit/>
              </a:bodyPr>
              <a:lstStyle/>
              <a:p>
                <a:pPr algn="ctr"/>
                <a:r>
                  <a:rPr lang="en-US" dirty="0"/>
                  <a:t>Pin10 (green)</a:t>
                </a:r>
              </a:p>
            </p:txBody>
          </p:sp>
        </p:grpSp>
        <p:grpSp>
          <p:nvGrpSpPr>
            <p:cNvPr id="112" name="Group 111">
              <a:extLst>
                <a:ext uri="{FF2B5EF4-FFF2-40B4-BE49-F238E27FC236}">
                  <a16:creationId xmlns:a16="http://schemas.microsoft.com/office/drawing/2014/main" id="{F6783C0B-4A6C-41E5-A234-2EC5959F1206}"/>
                </a:ext>
              </a:extLst>
            </p:cNvPr>
            <p:cNvGrpSpPr/>
            <p:nvPr/>
          </p:nvGrpSpPr>
          <p:grpSpPr>
            <a:xfrm>
              <a:off x="8345914" y="2784494"/>
              <a:ext cx="679162" cy="1321917"/>
              <a:chOff x="6027397" y="2450594"/>
              <a:chExt cx="679162" cy="1321917"/>
            </a:xfrm>
          </p:grpSpPr>
          <p:cxnSp>
            <p:nvCxnSpPr>
              <p:cNvPr id="116" name="AutoShape 5">
                <a:extLst>
                  <a:ext uri="{FF2B5EF4-FFF2-40B4-BE49-F238E27FC236}">
                    <a16:creationId xmlns:a16="http://schemas.microsoft.com/office/drawing/2014/main" id="{A097DF9A-D270-4102-B2B6-174B14AC9234}"/>
                  </a:ext>
                </a:extLst>
              </p:cNvPr>
              <p:cNvCxnSpPr>
                <a:cxnSpLocks noChangeShapeType="1"/>
              </p:cNvCxnSpPr>
              <p:nvPr/>
            </p:nvCxnSpPr>
            <p:spPr bwMode="auto">
              <a:xfrm flipH="1" flipV="1">
                <a:off x="6353179" y="3409535"/>
                <a:ext cx="1" cy="36297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117" name="Arrow: Pentagon 116">
                <a:extLst>
                  <a:ext uri="{FF2B5EF4-FFF2-40B4-BE49-F238E27FC236}">
                    <a16:creationId xmlns:a16="http://schemas.microsoft.com/office/drawing/2014/main" id="{27F5E02E-C9D4-4661-8F7A-D52A7363E7CE}"/>
                  </a:ext>
                </a:extLst>
              </p:cNvPr>
              <p:cNvSpPr/>
              <p:nvPr/>
            </p:nvSpPr>
            <p:spPr>
              <a:xfrm rot="5400000">
                <a:off x="6212326" y="3207392"/>
                <a:ext cx="290463" cy="122761"/>
              </a:xfrm>
              <a:prstGeom prst="homePlate">
                <a:avLst/>
              </a:prstGeom>
              <a:noFill/>
              <a:ln w="19050">
                <a:solidFill>
                  <a:srgbClr val="002060"/>
                </a:solidFill>
                <a:tailEnd type="non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TextBox 117">
                <a:extLst>
                  <a:ext uri="{FF2B5EF4-FFF2-40B4-BE49-F238E27FC236}">
                    <a16:creationId xmlns:a16="http://schemas.microsoft.com/office/drawing/2014/main" id="{E9E8A667-EABC-4A05-9F70-3D5E4075FDBD}"/>
                  </a:ext>
                </a:extLst>
              </p:cNvPr>
              <p:cNvSpPr txBox="1"/>
              <p:nvPr/>
            </p:nvSpPr>
            <p:spPr>
              <a:xfrm>
                <a:off x="6027397" y="2450594"/>
                <a:ext cx="679162" cy="646331"/>
              </a:xfrm>
              <a:prstGeom prst="rect">
                <a:avLst/>
              </a:prstGeom>
              <a:noFill/>
            </p:spPr>
            <p:txBody>
              <a:bodyPr wrap="square" rtlCol="0">
                <a:spAutoFit/>
              </a:bodyPr>
              <a:lstStyle/>
              <a:p>
                <a:pPr algn="ctr"/>
                <a:r>
                  <a:rPr lang="en-US" dirty="0"/>
                  <a:t>Pin9 (red)</a:t>
                </a:r>
              </a:p>
            </p:txBody>
          </p:sp>
        </p:grpSp>
        <p:cxnSp>
          <p:nvCxnSpPr>
            <p:cNvPr id="113" name="Straight Connector 112">
              <a:extLst>
                <a:ext uri="{FF2B5EF4-FFF2-40B4-BE49-F238E27FC236}">
                  <a16:creationId xmlns:a16="http://schemas.microsoft.com/office/drawing/2014/main" id="{487A7AE8-8A51-4838-8846-EC9BA16C3D18}"/>
                </a:ext>
              </a:extLst>
            </p:cNvPr>
            <p:cNvCxnSpPr/>
            <p:nvPr/>
          </p:nvCxnSpPr>
          <p:spPr>
            <a:xfrm>
              <a:off x="8670053" y="4105804"/>
              <a:ext cx="1748998" cy="0"/>
            </a:xfrm>
            <a:prstGeom prst="line">
              <a:avLst/>
            </a:prstGeom>
            <a:ln w="19050">
              <a:solidFill>
                <a:srgbClr val="003087"/>
              </a:solidFill>
            </a:ln>
          </p:spPr>
          <p:style>
            <a:lnRef idx="1">
              <a:schemeClr val="accent1"/>
            </a:lnRef>
            <a:fillRef idx="0">
              <a:schemeClr val="accent1"/>
            </a:fillRef>
            <a:effectRef idx="0">
              <a:schemeClr val="accent1"/>
            </a:effectRef>
            <a:fontRef idx="minor">
              <a:schemeClr val="tx1"/>
            </a:fontRef>
          </p:style>
        </p:cxnSp>
        <p:cxnSp>
          <p:nvCxnSpPr>
            <p:cNvPr id="114" name="AutoShape 32">
              <a:extLst>
                <a:ext uri="{FF2B5EF4-FFF2-40B4-BE49-F238E27FC236}">
                  <a16:creationId xmlns:a16="http://schemas.microsoft.com/office/drawing/2014/main" id="{202A2319-98E6-422E-B48E-0276E5C30F22}"/>
                </a:ext>
              </a:extLst>
            </p:cNvPr>
            <p:cNvCxnSpPr>
              <a:cxnSpLocks noChangeShapeType="1"/>
            </p:cNvCxnSpPr>
            <p:nvPr/>
          </p:nvCxnSpPr>
          <p:spPr bwMode="auto">
            <a:xfrm>
              <a:off x="9024246" y="4832650"/>
              <a:ext cx="0" cy="34828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115" name="Text Box 6">
              <a:extLst>
                <a:ext uri="{FF2B5EF4-FFF2-40B4-BE49-F238E27FC236}">
                  <a16:creationId xmlns:a16="http://schemas.microsoft.com/office/drawing/2014/main" id="{4B7D53F3-7256-425E-86BB-3AF0DF7F0923}"/>
                </a:ext>
              </a:extLst>
            </p:cNvPr>
            <p:cNvSpPr txBox="1"/>
            <p:nvPr/>
          </p:nvSpPr>
          <p:spPr bwMode="auto">
            <a:xfrm>
              <a:off x="8850943" y="5987271"/>
              <a:ext cx="457705" cy="4381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eaLnBrk="1" hangingPunct="1"/>
              <a:r>
                <a:rPr lang="en-US" sz="2000" dirty="0">
                  <a:solidFill>
                    <a:schemeClr val="tx1"/>
                  </a:solidFill>
                </a:rPr>
                <a:t>5V</a:t>
              </a:r>
            </a:p>
          </p:txBody>
        </p:sp>
      </p:grpSp>
    </p:spTree>
    <p:extLst>
      <p:ext uri="{BB962C8B-B14F-4D97-AF65-F5344CB8AC3E}">
        <p14:creationId xmlns:p14="http://schemas.microsoft.com/office/powerpoint/2010/main" val="3157985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166658" y="275127"/>
            <a:ext cx="11796741" cy="705609"/>
          </a:xfrm>
        </p:spPr>
        <p:txBody>
          <a:bodyPr>
            <a:normAutofit/>
          </a:bodyPr>
          <a:lstStyle/>
          <a:p>
            <a:r>
              <a:rPr lang="en-US" dirty="0"/>
              <a:t>Controlling the Color Output</a:t>
            </a:r>
          </a:p>
        </p:txBody>
      </p:sp>
      <p:sp>
        <p:nvSpPr>
          <p:cNvPr id="23" name="Content Placeholder 2"/>
          <p:cNvSpPr>
            <a:spLocks noGrp="1"/>
          </p:cNvSpPr>
          <p:nvPr>
            <p:ph idx="1"/>
          </p:nvPr>
        </p:nvSpPr>
        <p:spPr>
          <a:xfrm>
            <a:off x="511062" y="1063869"/>
            <a:ext cx="11026514" cy="5067987"/>
          </a:xfrm>
        </p:spPr>
        <p:txBody>
          <a:bodyPr>
            <a:noAutofit/>
          </a:bodyPr>
          <a:lstStyle/>
          <a:p>
            <a:pPr marL="285750" indent="-285750">
              <a:buClr>
                <a:schemeClr val="tx1">
                  <a:lumMod val="95000"/>
                  <a:lumOff val="5000"/>
                </a:schemeClr>
              </a:buClr>
            </a:pPr>
            <a:r>
              <a:rPr lang="en-US" sz="2000" b="1" dirty="0"/>
              <a:t>Activity 1: </a:t>
            </a:r>
            <a:r>
              <a:rPr lang="en-US" sz="2000" dirty="0"/>
              <a:t>Write a sketch that performs these actions:</a:t>
            </a:r>
          </a:p>
          <a:p>
            <a:pPr marL="800100" lvl="1" indent="-342900">
              <a:buClr>
                <a:schemeClr val="tx1">
                  <a:lumMod val="95000"/>
                  <a:lumOff val="5000"/>
                </a:schemeClr>
              </a:buClr>
              <a:buFont typeface="+mj-lt"/>
              <a:buAutoNum type="alphaLcPeriod"/>
            </a:pPr>
            <a:r>
              <a:rPr lang="en-US" sz="1600" dirty="0"/>
              <a:t>Emit red for 800ms.</a:t>
            </a:r>
          </a:p>
          <a:p>
            <a:pPr marL="800100" lvl="1" indent="-342900">
              <a:buClr>
                <a:schemeClr val="tx1">
                  <a:lumMod val="95000"/>
                  <a:lumOff val="5000"/>
                </a:schemeClr>
              </a:buClr>
              <a:buFont typeface="+mj-lt"/>
              <a:buAutoNum type="alphaLcPeriod"/>
            </a:pPr>
            <a:r>
              <a:rPr lang="en-US" sz="1600" dirty="0"/>
              <a:t>Emit blue for 1000ms.</a:t>
            </a:r>
          </a:p>
          <a:p>
            <a:pPr marL="800100" lvl="1" indent="-342900">
              <a:buClr>
                <a:schemeClr val="tx1">
                  <a:lumMod val="95000"/>
                  <a:lumOff val="5000"/>
                </a:schemeClr>
              </a:buClr>
              <a:buFont typeface="+mj-lt"/>
              <a:buAutoNum type="alphaLcPeriod"/>
            </a:pPr>
            <a:r>
              <a:rPr lang="en-US" sz="1600" dirty="0"/>
              <a:t>Emit no light for 750ms.</a:t>
            </a:r>
          </a:p>
          <a:p>
            <a:pPr marL="800100" lvl="1" indent="-342900">
              <a:buClr>
                <a:schemeClr val="tx1">
                  <a:lumMod val="95000"/>
                  <a:lumOff val="5000"/>
                </a:schemeClr>
              </a:buClr>
              <a:buFont typeface="+mj-lt"/>
              <a:buAutoNum type="alphaLcPeriod"/>
            </a:pPr>
            <a:r>
              <a:rPr lang="en-US" sz="1600" dirty="0"/>
              <a:t>Emit green light for 1500ms.</a:t>
            </a:r>
          </a:p>
          <a:p>
            <a:pPr marL="800100" lvl="1" indent="-342900">
              <a:buClr>
                <a:schemeClr val="tx1">
                  <a:lumMod val="95000"/>
                  <a:lumOff val="5000"/>
                </a:schemeClr>
              </a:buClr>
              <a:buFont typeface="+mj-lt"/>
              <a:buAutoNum type="alphaLcPeriod"/>
            </a:pPr>
            <a:r>
              <a:rPr lang="en-US" sz="1600" dirty="0"/>
              <a:t>Repeat the a through d indefinitely.</a:t>
            </a:r>
          </a:p>
          <a:p>
            <a:pPr marL="800100" lvl="1" indent="-342900">
              <a:buClr>
                <a:schemeClr val="tx1">
                  <a:lumMod val="95000"/>
                  <a:lumOff val="5000"/>
                </a:schemeClr>
              </a:buClr>
              <a:buFont typeface="+mj-lt"/>
              <a:buAutoNum type="alphaLcPeriod"/>
            </a:pPr>
            <a:endParaRPr lang="en-US" sz="1600" dirty="0"/>
          </a:p>
          <a:p>
            <a:pPr marL="800100" lvl="1" indent="-342900">
              <a:buClr>
                <a:schemeClr val="tx1">
                  <a:lumMod val="95000"/>
                  <a:lumOff val="5000"/>
                </a:schemeClr>
              </a:buClr>
              <a:buFont typeface="+mj-lt"/>
              <a:buAutoNum type="alphaLcPeriod"/>
            </a:pPr>
            <a:endParaRPr lang="en-US" sz="1600" dirty="0"/>
          </a:p>
          <a:p>
            <a:pPr>
              <a:buClr>
                <a:schemeClr val="tx1">
                  <a:lumMod val="95000"/>
                  <a:lumOff val="5000"/>
                </a:schemeClr>
              </a:buClr>
            </a:pPr>
            <a:r>
              <a:rPr lang="en-US" sz="2000" b="1" dirty="0"/>
              <a:t>Activity 2: </a:t>
            </a:r>
            <a:r>
              <a:rPr lang="en-US" sz="2000" dirty="0"/>
              <a:t>Write a sketch that performs these actions:</a:t>
            </a:r>
          </a:p>
          <a:p>
            <a:pPr marL="914400" lvl="1" indent="-457200">
              <a:buClr>
                <a:schemeClr val="tx1">
                  <a:lumMod val="95000"/>
                  <a:lumOff val="5000"/>
                </a:schemeClr>
              </a:buClr>
              <a:buFont typeface="+mj-lt"/>
              <a:buAutoNum type="alphaLcPeriod"/>
            </a:pPr>
            <a:r>
              <a:rPr lang="en-US" sz="1600" dirty="0"/>
              <a:t>Blink the RGB LED blue 5 times (on for 200ms, off for 200ms).</a:t>
            </a:r>
          </a:p>
          <a:p>
            <a:pPr marL="914400" lvl="1" indent="-457200">
              <a:buClr>
                <a:schemeClr val="tx1">
                  <a:lumMod val="95000"/>
                  <a:lumOff val="5000"/>
                </a:schemeClr>
              </a:buClr>
              <a:buFont typeface="+mj-lt"/>
              <a:buAutoNum type="alphaLcPeriod"/>
            </a:pPr>
            <a:r>
              <a:rPr lang="en-US" sz="1600" dirty="0"/>
              <a:t>Blink the RGB LED red 8 times (on for 500ms, off for 500ms).</a:t>
            </a:r>
          </a:p>
          <a:p>
            <a:pPr marL="914400" lvl="1" indent="-457200">
              <a:buClr>
                <a:schemeClr val="tx1">
                  <a:lumMod val="95000"/>
                  <a:lumOff val="5000"/>
                </a:schemeClr>
              </a:buClr>
              <a:buFont typeface="+mj-lt"/>
              <a:buAutoNum type="alphaLcPeriod"/>
            </a:pPr>
            <a:r>
              <a:rPr lang="en-US" sz="1600" dirty="0"/>
              <a:t>Blink the RGB LED green 3 times (on for 1500ms, off for 750ms)</a:t>
            </a:r>
          </a:p>
          <a:p>
            <a:pPr marL="914400" lvl="1" indent="-457200">
              <a:buClr>
                <a:schemeClr val="tx1">
                  <a:lumMod val="95000"/>
                  <a:lumOff val="5000"/>
                </a:schemeClr>
              </a:buClr>
              <a:buFont typeface="+mj-lt"/>
              <a:buAutoNum type="alphaLcPeriod"/>
            </a:pPr>
            <a:r>
              <a:rPr lang="en-US" sz="1600" dirty="0"/>
              <a:t>Repeat a though d indefinitely.</a:t>
            </a:r>
          </a:p>
          <a:p>
            <a:pPr marL="457200" lvl="1" indent="0">
              <a:buClr>
                <a:schemeClr val="tx1">
                  <a:lumMod val="95000"/>
                  <a:lumOff val="5000"/>
                </a:schemeClr>
              </a:buClr>
              <a:buNone/>
            </a:pPr>
            <a:r>
              <a:rPr lang="en-US" sz="1600" b="1" dirty="0"/>
              <a:t>TIP: </a:t>
            </a:r>
            <a:r>
              <a:rPr lang="en-US" sz="1600" dirty="0"/>
              <a:t>use for loops to set number of blink iterations.</a:t>
            </a:r>
          </a:p>
          <a:p>
            <a:pPr marL="914400" lvl="1" indent="-457200">
              <a:buClr>
                <a:schemeClr val="tx1">
                  <a:lumMod val="95000"/>
                  <a:lumOff val="5000"/>
                </a:schemeClr>
              </a:buClr>
              <a:buFont typeface="+mj-lt"/>
              <a:buAutoNum type="alphaLcPeriod"/>
            </a:pPr>
            <a:endParaRPr lang="en-US" sz="1600" dirty="0"/>
          </a:p>
          <a:p>
            <a:pPr>
              <a:buClr>
                <a:schemeClr val="tx1">
                  <a:lumMod val="95000"/>
                  <a:lumOff val="5000"/>
                </a:schemeClr>
              </a:buClr>
            </a:pPr>
            <a:r>
              <a:rPr lang="en-US" sz="2000" b="1" dirty="0"/>
              <a:t>Activity 3: </a:t>
            </a:r>
            <a:r>
              <a:rPr lang="en-US" sz="2000" dirty="0"/>
              <a:t>Experiment with the RGB LED and develop your own pattern for displaying colors.</a:t>
            </a:r>
          </a:p>
          <a:p>
            <a:pPr>
              <a:buClr>
                <a:schemeClr val="tx1">
                  <a:lumMod val="95000"/>
                  <a:lumOff val="5000"/>
                </a:schemeClr>
              </a:buClr>
            </a:pPr>
            <a:endParaRPr lang="en-US" sz="2000" dirty="0"/>
          </a:p>
        </p:txBody>
      </p:sp>
      <p:sp>
        <p:nvSpPr>
          <p:cNvPr id="4" name="Slide Number Placeholder 3"/>
          <p:cNvSpPr>
            <a:spLocks noGrp="1"/>
          </p:cNvSpPr>
          <p:nvPr>
            <p:ph type="sldNum" sz="quarter" idx="12"/>
          </p:nvPr>
        </p:nvSpPr>
        <p:spPr/>
        <p:txBody>
          <a:bodyPr/>
          <a:lstStyle/>
          <a:p>
            <a:fld id="{AF9F945A-7155-4828-81E1-722329993529}" type="slidenum">
              <a:rPr lang="en-US" smtClean="0"/>
              <a:t>5</a:t>
            </a:fld>
            <a:endParaRPr lang="en-US" dirty="0"/>
          </a:p>
        </p:txBody>
      </p:sp>
    </p:spTree>
    <p:extLst>
      <p:ext uri="{BB962C8B-B14F-4D97-AF65-F5344CB8AC3E}">
        <p14:creationId xmlns:p14="http://schemas.microsoft.com/office/powerpoint/2010/main" val="828408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9F945A-7155-4828-81E1-722329993529}" type="slidenum">
              <a:rPr lang="en-US" smtClean="0"/>
              <a:t>6</a:t>
            </a:fld>
            <a:endParaRPr lang="en-US" dirty="0"/>
          </a:p>
        </p:txBody>
      </p:sp>
      <p:sp>
        <p:nvSpPr>
          <p:cNvPr id="5" name="Rectangle 4">
            <a:extLst>
              <a:ext uri="{FF2B5EF4-FFF2-40B4-BE49-F238E27FC236}">
                <a16:creationId xmlns:a16="http://schemas.microsoft.com/office/drawing/2014/main" id="{EA22432D-AD70-4E0D-9177-ACBE614A7DA8}"/>
              </a:ext>
            </a:extLst>
          </p:cNvPr>
          <p:cNvSpPr/>
          <p:nvPr/>
        </p:nvSpPr>
        <p:spPr>
          <a:xfrm>
            <a:off x="160001" y="114539"/>
            <a:ext cx="2252540" cy="400110"/>
          </a:xfrm>
          <a:prstGeom prst="rect">
            <a:avLst/>
          </a:prstGeom>
        </p:spPr>
        <p:txBody>
          <a:bodyPr wrap="none">
            <a:spAutoFit/>
          </a:bodyPr>
          <a:lstStyle/>
          <a:p>
            <a:r>
              <a:rPr lang="en-US" sz="2000" b="1" dirty="0"/>
              <a:t>Activity 1 Solution: </a:t>
            </a:r>
            <a:endParaRPr lang="en-US" sz="2000" dirty="0"/>
          </a:p>
        </p:txBody>
      </p:sp>
      <p:pic>
        <p:nvPicPr>
          <p:cNvPr id="6" name="Picture 5">
            <a:extLst>
              <a:ext uri="{FF2B5EF4-FFF2-40B4-BE49-F238E27FC236}">
                <a16:creationId xmlns:a16="http://schemas.microsoft.com/office/drawing/2014/main" id="{3F4D2D4F-9322-4B90-B1CD-2E7E7BCDD103}"/>
              </a:ext>
            </a:extLst>
          </p:cNvPr>
          <p:cNvPicPr>
            <a:picLocks noChangeAspect="1"/>
          </p:cNvPicPr>
          <p:nvPr/>
        </p:nvPicPr>
        <p:blipFill>
          <a:blip r:embed="rId3"/>
          <a:stretch>
            <a:fillRect/>
          </a:stretch>
        </p:blipFill>
        <p:spPr>
          <a:xfrm>
            <a:off x="237822" y="524002"/>
            <a:ext cx="2359463" cy="5669584"/>
          </a:xfrm>
          <a:prstGeom prst="rect">
            <a:avLst/>
          </a:prstGeom>
        </p:spPr>
      </p:pic>
      <p:sp>
        <p:nvSpPr>
          <p:cNvPr id="9" name="Rectangle 8">
            <a:extLst>
              <a:ext uri="{FF2B5EF4-FFF2-40B4-BE49-F238E27FC236}">
                <a16:creationId xmlns:a16="http://schemas.microsoft.com/office/drawing/2014/main" id="{E6DF6F3B-0E0B-4515-860C-6FB31D9FDCEC}"/>
              </a:ext>
            </a:extLst>
          </p:cNvPr>
          <p:cNvSpPr/>
          <p:nvPr/>
        </p:nvSpPr>
        <p:spPr>
          <a:xfrm>
            <a:off x="5208980" y="101906"/>
            <a:ext cx="2252540" cy="400110"/>
          </a:xfrm>
          <a:prstGeom prst="rect">
            <a:avLst/>
          </a:prstGeom>
        </p:spPr>
        <p:txBody>
          <a:bodyPr wrap="none">
            <a:spAutoFit/>
          </a:bodyPr>
          <a:lstStyle/>
          <a:p>
            <a:r>
              <a:rPr lang="en-US" sz="2000" b="1" dirty="0"/>
              <a:t>Activity 2 Solution: </a:t>
            </a:r>
            <a:endParaRPr lang="en-US" sz="2000" dirty="0"/>
          </a:p>
        </p:txBody>
      </p:sp>
      <p:pic>
        <p:nvPicPr>
          <p:cNvPr id="7" name="Picture 6">
            <a:extLst>
              <a:ext uri="{FF2B5EF4-FFF2-40B4-BE49-F238E27FC236}">
                <a16:creationId xmlns:a16="http://schemas.microsoft.com/office/drawing/2014/main" id="{C7C49045-815B-4AFB-8777-C3D0EE43EDDA}"/>
              </a:ext>
            </a:extLst>
          </p:cNvPr>
          <p:cNvPicPr>
            <a:picLocks noChangeAspect="1"/>
          </p:cNvPicPr>
          <p:nvPr/>
        </p:nvPicPr>
        <p:blipFill>
          <a:blip r:embed="rId4"/>
          <a:stretch>
            <a:fillRect/>
          </a:stretch>
        </p:blipFill>
        <p:spPr>
          <a:xfrm>
            <a:off x="5155519" y="502016"/>
            <a:ext cx="2359462" cy="6219459"/>
          </a:xfrm>
          <a:prstGeom prst="rect">
            <a:avLst/>
          </a:prstGeom>
        </p:spPr>
      </p:pic>
      <p:sp>
        <p:nvSpPr>
          <p:cNvPr id="2" name="TextBox 1">
            <a:extLst>
              <a:ext uri="{FF2B5EF4-FFF2-40B4-BE49-F238E27FC236}">
                <a16:creationId xmlns:a16="http://schemas.microsoft.com/office/drawing/2014/main" id="{554ABEBA-8F05-4605-A33F-709F2B85F84D}"/>
              </a:ext>
            </a:extLst>
          </p:cNvPr>
          <p:cNvSpPr txBox="1"/>
          <p:nvPr/>
        </p:nvSpPr>
        <p:spPr>
          <a:xfrm>
            <a:off x="7825562" y="101906"/>
            <a:ext cx="3827907" cy="1569660"/>
          </a:xfrm>
          <a:prstGeom prst="rect">
            <a:avLst/>
          </a:prstGeom>
          <a:noFill/>
        </p:spPr>
        <p:txBody>
          <a:bodyPr wrap="none" rtlCol="0">
            <a:spAutoFit/>
          </a:bodyPr>
          <a:lstStyle/>
          <a:p>
            <a:r>
              <a:rPr lang="en-US" sz="2400" dirty="0">
                <a:solidFill>
                  <a:srgbClr val="FF0000"/>
                </a:solidFill>
              </a:rPr>
              <a:t>Need to swap HIGH and LOW</a:t>
            </a:r>
          </a:p>
          <a:p>
            <a:r>
              <a:rPr lang="en-US" sz="2400" dirty="0">
                <a:solidFill>
                  <a:srgbClr val="FF0000"/>
                </a:solidFill>
              </a:rPr>
              <a:t>LOW – ON</a:t>
            </a:r>
          </a:p>
          <a:p>
            <a:r>
              <a:rPr lang="en-US" sz="2400" dirty="0">
                <a:solidFill>
                  <a:srgbClr val="FF0000"/>
                </a:solidFill>
              </a:rPr>
              <a:t>HIGH – OFF</a:t>
            </a:r>
          </a:p>
          <a:p>
            <a:r>
              <a:rPr lang="en-US" sz="2400" dirty="0">
                <a:solidFill>
                  <a:srgbClr val="FF0000"/>
                </a:solidFill>
              </a:rPr>
              <a:t>From this point forward</a:t>
            </a:r>
          </a:p>
        </p:txBody>
      </p:sp>
    </p:spTree>
    <p:extLst>
      <p:ext uri="{BB962C8B-B14F-4D97-AF65-F5344CB8AC3E}">
        <p14:creationId xmlns:p14="http://schemas.microsoft.com/office/powerpoint/2010/main" val="3218126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A3F46B-0E03-4B37-B3E9-6C10561E598B}"/>
              </a:ext>
            </a:extLst>
          </p:cNvPr>
          <p:cNvSpPr>
            <a:spLocks noGrp="1"/>
          </p:cNvSpPr>
          <p:nvPr>
            <p:ph type="sldNum" sz="quarter" idx="12"/>
          </p:nvPr>
        </p:nvSpPr>
        <p:spPr/>
        <p:txBody>
          <a:bodyPr/>
          <a:lstStyle/>
          <a:p>
            <a:fld id="{9CEB20FD-57B4-4116-B954-02381E95969F}" type="slidenum">
              <a:rPr lang="en-US" smtClean="0"/>
              <a:pPr/>
              <a:t>7</a:t>
            </a:fld>
            <a:endParaRPr lang="en-US" dirty="0"/>
          </a:p>
        </p:txBody>
      </p:sp>
      <p:sp>
        <p:nvSpPr>
          <p:cNvPr id="5" name="Rectangle 4">
            <a:extLst>
              <a:ext uri="{FF2B5EF4-FFF2-40B4-BE49-F238E27FC236}">
                <a16:creationId xmlns:a16="http://schemas.microsoft.com/office/drawing/2014/main" id="{3C759F3F-C775-42A0-B49E-43A3B811E67F}"/>
              </a:ext>
            </a:extLst>
          </p:cNvPr>
          <p:cNvSpPr/>
          <p:nvPr/>
        </p:nvSpPr>
        <p:spPr>
          <a:xfrm>
            <a:off x="0" y="413238"/>
            <a:ext cx="12192000" cy="284278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5BB4F7F-30C4-41B0-90F5-DA4CC2FA1E89}"/>
              </a:ext>
            </a:extLst>
          </p:cNvPr>
          <p:cNvSpPr txBox="1">
            <a:spLocks/>
          </p:cNvSpPr>
          <p:nvPr/>
        </p:nvSpPr>
        <p:spPr>
          <a:xfrm>
            <a:off x="0" y="638935"/>
            <a:ext cx="12191999" cy="23490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chemeClr val="bg1"/>
                </a:solidFill>
              </a:rPr>
              <a:t>Going Deeper with the RGB LED</a:t>
            </a:r>
          </a:p>
        </p:txBody>
      </p:sp>
      <p:sp>
        <p:nvSpPr>
          <p:cNvPr id="7" name="Rectangle 6">
            <a:extLst>
              <a:ext uri="{FF2B5EF4-FFF2-40B4-BE49-F238E27FC236}">
                <a16:creationId xmlns:a16="http://schemas.microsoft.com/office/drawing/2014/main" id="{BA558273-606D-4B93-B0A2-65A33542F30C}"/>
              </a:ext>
            </a:extLst>
          </p:cNvPr>
          <p:cNvSpPr/>
          <p:nvPr/>
        </p:nvSpPr>
        <p:spPr>
          <a:xfrm>
            <a:off x="222185" y="3278809"/>
            <a:ext cx="11485721" cy="584775"/>
          </a:xfrm>
          <a:prstGeom prst="rect">
            <a:avLst/>
          </a:prstGeom>
        </p:spPr>
        <p:txBody>
          <a:bodyPr wrap="square">
            <a:spAutoFit/>
          </a:bodyPr>
          <a:lstStyle/>
          <a:p>
            <a:r>
              <a:rPr lang="en-US" sz="1600" i="1" dirty="0"/>
              <a:t>The following slides discuss displaying multiple colors on the RGB LED, using </a:t>
            </a:r>
            <a:r>
              <a:rPr lang="en-US" sz="1600" i="1" dirty="0" err="1"/>
              <a:t>analogWrite</a:t>
            </a:r>
            <a:r>
              <a:rPr lang="en-US" sz="1600" i="1" dirty="0"/>
              <a:t> commands, and duty cycles. This is extra content outside the scope of the class but can be very interesting and exciting to implement with the RGB LED.</a:t>
            </a:r>
          </a:p>
        </p:txBody>
      </p:sp>
    </p:spTree>
    <p:extLst>
      <p:ext uri="{BB962C8B-B14F-4D97-AF65-F5344CB8AC3E}">
        <p14:creationId xmlns:p14="http://schemas.microsoft.com/office/powerpoint/2010/main" val="2369176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005" y="1802301"/>
            <a:ext cx="3764172" cy="4031873"/>
          </a:xfrm>
          <a:prstGeom prst="rect">
            <a:avLst/>
          </a:prstGeom>
          <a:noFill/>
        </p:spPr>
        <p:txBody>
          <a:bodyPr wrap="none" rtlCol="0">
            <a:spAutoFit/>
          </a:bodyPr>
          <a:lstStyle/>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 9;</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 10;</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 11;</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setup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loop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255);</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(1000);</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0);</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(1000); </a:t>
            </a:r>
          </a:p>
          <a:p>
            <a:r>
              <a:rPr lang="en-US" sz="1600" b="1" dirty="0">
                <a:latin typeface="Courier New" pitchFamily="49" charset="0"/>
                <a:cs typeface="Courier New" pitchFamily="49" charset="0"/>
              </a:rPr>
              <a:t>}</a:t>
            </a:r>
          </a:p>
        </p:txBody>
      </p:sp>
      <p:sp>
        <p:nvSpPr>
          <p:cNvPr id="10" name="Rectangle 2"/>
          <p:cNvSpPr txBox="1">
            <a:spLocks noChangeArrowheads="1"/>
          </p:cNvSpPr>
          <p:nvPr/>
        </p:nvSpPr>
        <p:spPr>
          <a:xfrm>
            <a:off x="228600" y="283310"/>
            <a:ext cx="11432722" cy="685800"/>
          </a:xfrm>
          <a:prstGeom prst="rect">
            <a:avLst/>
          </a:prstGeom>
        </p:spPr>
        <p:txBody>
          <a:bodyPr/>
          <a:lstStyle/>
          <a:p>
            <a:pPr>
              <a:defRPr/>
            </a:pPr>
            <a:r>
              <a:rPr lang="en-US" sz="3200" kern="0" dirty="0">
                <a:latin typeface="Calibri" panose="020F0502020204030204" pitchFamily="34" charset="0"/>
                <a:ea typeface="+mj-ea"/>
                <a:cs typeface="+mj-cs"/>
              </a:rPr>
              <a:t>Use these sketches to make your LED blink using </a:t>
            </a:r>
            <a:r>
              <a:rPr lang="en-US" sz="3200" kern="0" dirty="0" err="1">
                <a:latin typeface="Calibri" panose="020F0502020204030204" pitchFamily="34" charset="0"/>
                <a:ea typeface="+mj-ea"/>
                <a:cs typeface="+mj-cs"/>
              </a:rPr>
              <a:t>analogWrite</a:t>
            </a:r>
            <a:endParaRPr lang="en-US" sz="3200" kern="0" dirty="0">
              <a:latin typeface="Calibri" panose="020F0502020204030204" pitchFamily="34" charset="0"/>
              <a:ea typeface="+mj-ea"/>
              <a:cs typeface="+mj-cs"/>
            </a:endParaRPr>
          </a:p>
        </p:txBody>
      </p:sp>
      <p:cxnSp>
        <p:nvCxnSpPr>
          <p:cNvPr id="12" name="Straight Connector 11"/>
          <p:cNvCxnSpPr>
            <a:cxnSpLocks/>
          </p:cNvCxnSpPr>
          <p:nvPr/>
        </p:nvCxnSpPr>
        <p:spPr>
          <a:xfrm>
            <a:off x="442733" y="1537854"/>
            <a:ext cx="9941249"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46943" y="1080655"/>
            <a:ext cx="12509" cy="48006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28167" y="1028850"/>
            <a:ext cx="2264210" cy="461665"/>
          </a:xfrm>
          <a:prstGeom prst="rect">
            <a:avLst/>
          </a:prstGeom>
        </p:spPr>
        <p:txBody>
          <a:bodyPr wrap="none">
            <a:spAutoFit/>
          </a:bodyPr>
          <a:lstStyle/>
          <a:p>
            <a:r>
              <a:rPr lang="en-US" sz="2400" dirty="0">
                <a:solidFill>
                  <a:srgbClr val="003087"/>
                </a:solidFill>
              </a:rPr>
              <a:t>make it blink red</a:t>
            </a:r>
          </a:p>
        </p:txBody>
      </p:sp>
      <p:sp>
        <p:nvSpPr>
          <p:cNvPr id="11" name="Slide Number Placeholder 10"/>
          <p:cNvSpPr>
            <a:spLocks noGrp="1"/>
          </p:cNvSpPr>
          <p:nvPr>
            <p:ph type="sldNum" sz="quarter" idx="12"/>
          </p:nvPr>
        </p:nvSpPr>
        <p:spPr/>
        <p:txBody>
          <a:bodyPr/>
          <a:lstStyle/>
          <a:p>
            <a:fld id="{AF9F945A-7155-4828-81E1-722329993529}" type="slidenum">
              <a:rPr lang="en-US" smtClean="0"/>
              <a:t>8</a:t>
            </a:fld>
            <a:endParaRPr lang="en-US"/>
          </a:p>
        </p:txBody>
      </p:sp>
      <p:sp>
        <p:nvSpPr>
          <p:cNvPr id="5" name="Rectangle 4">
            <a:extLst>
              <a:ext uri="{FF2B5EF4-FFF2-40B4-BE49-F238E27FC236}">
                <a16:creationId xmlns:a16="http://schemas.microsoft.com/office/drawing/2014/main" id="{5968580E-F628-4A97-9424-374B33806275}"/>
              </a:ext>
            </a:extLst>
          </p:cNvPr>
          <p:cNvSpPr/>
          <p:nvPr/>
        </p:nvSpPr>
        <p:spPr>
          <a:xfrm>
            <a:off x="3972840" y="1802301"/>
            <a:ext cx="3739154" cy="4031873"/>
          </a:xfrm>
          <a:prstGeom prst="rect">
            <a:avLst/>
          </a:prstGeom>
        </p:spPr>
        <p:txBody>
          <a:bodyPr wrap="square">
            <a:spAutoFit/>
          </a:bodyPr>
          <a:lstStyle/>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 9;</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 10;</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 11;</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setup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loop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255);</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(1000);</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0);</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(1000); </a:t>
            </a:r>
          </a:p>
          <a:p>
            <a:r>
              <a:rPr lang="en-US" sz="1600" b="1" dirty="0">
                <a:latin typeface="Courier New" pitchFamily="49" charset="0"/>
                <a:cs typeface="Courier New" pitchFamily="49" charset="0"/>
              </a:rPr>
              <a:t>}</a:t>
            </a:r>
          </a:p>
        </p:txBody>
      </p:sp>
      <p:sp>
        <p:nvSpPr>
          <p:cNvPr id="14" name="Rectangle 13">
            <a:extLst>
              <a:ext uri="{FF2B5EF4-FFF2-40B4-BE49-F238E27FC236}">
                <a16:creationId xmlns:a16="http://schemas.microsoft.com/office/drawing/2014/main" id="{689F19B0-A9C7-4F41-A594-1E4454E9B638}"/>
              </a:ext>
            </a:extLst>
          </p:cNvPr>
          <p:cNvSpPr/>
          <p:nvPr/>
        </p:nvSpPr>
        <p:spPr>
          <a:xfrm>
            <a:off x="8325255" y="1802301"/>
            <a:ext cx="3627674" cy="4031873"/>
          </a:xfrm>
          <a:prstGeom prst="rect">
            <a:avLst/>
          </a:prstGeom>
        </p:spPr>
        <p:txBody>
          <a:bodyPr wrap="square">
            <a:spAutoFit/>
          </a:bodyPr>
          <a:lstStyle/>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 9;</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 10;</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 11;</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setup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loop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255);</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(1000);</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0);</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(1000); </a:t>
            </a:r>
          </a:p>
          <a:p>
            <a:r>
              <a:rPr lang="en-US" sz="1600" b="1" dirty="0">
                <a:latin typeface="Courier New" pitchFamily="49" charset="0"/>
                <a:cs typeface="Courier New" pitchFamily="49" charset="0"/>
              </a:rPr>
              <a:t>}</a:t>
            </a:r>
          </a:p>
        </p:txBody>
      </p:sp>
      <p:sp>
        <p:nvSpPr>
          <p:cNvPr id="15" name="Rectangle 14">
            <a:extLst>
              <a:ext uri="{FF2B5EF4-FFF2-40B4-BE49-F238E27FC236}">
                <a16:creationId xmlns:a16="http://schemas.microsoft.com/office/drawing/2014/main" id="{0CD39C44-F3BB-4830-855D-8140BF6E71B6}"/>
              </a:ext>
            </a:extLst>
          </p:cNvPr>
          <p:cNvSpPr/>
          <p:nvPr/>
        </p:nvSpPr>
        <p:spPr>
          <a:xfrm>
            <a:off x="4343400" y="1028850"/>
            <a:ext cx="2562368" cy="461665"/>
          </a:xfrm>
          <a:prstGeom prst="rect">
            <a:avLst/>
          </a:prstGeom>
        </p:spPr>
        <p:txBody>
          <a:bodyPr wrap="none">
            <a:spAutoFit/>
          </a:bodyPr>
          <a:lstStyle/>
          <a:p>
            <a:r>
              <a:rPr lang="en-US" sz="2400" dirty="0">
                <a:solidFill>
                  <a:srgbClr val="003087"/>
                </a:solidFill>
              </a:rPr>
              <a:t>make it blink green</a:t>
            </a:r>
          </a:p>
        </p:txBody>
      </p:sp>
      <p:sp>
        <p:nvSpPr>
          <p:cNvPr id="18" name="Rectangle 17">
            <a:extLst>
              <a:ext uri="{FF2B5EF4-FFF2-40B4-BE49-F238E27FC236}">
                <a16:creationId xmlns:a16="http://schemas.microsoft.com/office/drawing/2014/main" id="{6C3C0878-4014-4576-9892-66291260BA3A}"/>
              </a:ext>
            </a:extLst>
          </p:cNvPr>
          <p:cNvSpPr/>
          <p:nvPr/>
        </p:nvSpPr>
        <p:spPr>
          <a:xfrm>
            <a:off x="8451441" y="1028850"/>
            <a:ext cx="2393284" cy="461665"/>
          </a:xfrm>
          <a:prstGeom prst="rect">
            <a:avLst/>
          </a:prstGeom>
        </p:spPr>
        <p:txBody>
          <a:bodyPr wrap="none">
            <a:spAutoFit/>
          </a:bodyPr>
          <a:lstStyle/>
          <a:p>
            <a:r>
              <a:rPr lang="en-US" sz="2400" dirty="0">
                <a:solidFill>
                  <a:srgbClr val="003087"/>
                </a:solidFill>
              </a:rPr>
              <a:t>make it blink blue</a:t>
            </a:r>
          </a:p>
        </p:txBody>
      </p:sp>
      <p:cxnSp>
        <p:nvCxnSpPr>
          <p:cNvPr id="19" name="Straight Connector 18">
            <a:extLst>
              <a:ext uri="{FF2B5EF4-FFF2-40B4-BE49-F238E27FC236}">
                <a16:creationId xmlns:a16="http://schemas.microsoft.com/office/drawing/2014/main" id="{81770FE0-41A6-4288-9315-D48C507B0508}"/>
              </a:ext>
            </a:extLst>
          </p:cNvPr>
          <p:cNvCxnSpPr/>
          <p:nvPr/>
        </p:nvCxnSpPr>
        <p:spPr>
          <a:xfrm>
            <a:off x="7844339" y="1076293"/>
            <a:ext cx="12509" cy="48006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7EE55D2-23D7-4764-B1B7-9E380BF7C9EC}"/>
              </a:ext>
            </a:extLst>
          </p:cNvPr>
          <p:cNvGrpSpPr/>
          <p:nvPr/>
        </p:nvGrpSpPr>
        <p:grpSpPr>
          <a:xfrm>
            <a:off x="5667242" y="4831307"/>
            <a:ext cx="2052998" cy="1215494"/>
            <a:chOff x="5667242" y="4831307"/>
            <a:chExt cx="2052998" cy="1215494"/>
          </a:xfrm>
        </p:grpSpPr>
        <p:cxnSp>
          <p:nvCxnSpPr>
            <p:cNvPr id="8" name="Straight Arrow Connector 7">
              <a:extLst>
                <a:ext uri="{FF2B5EF4-FFF2-40B4-BE49-F238E27FC236}">
                  <a16:creationId xmlns:a16="http://schemas.microsoft.com/office/drawing/2014/main" id="{B96ED3AC-E533-4B1B-A34E-3963FAF58D7B}"/>
                </a:ext>
              </a:extLst>
            </p:cNvPr>
            <p:cNvCxnSpPr/>
            <p:nvPr/>
          </p:nvCxnSpPr>
          <p:spPr>
            <a:xfrm flipH="1" flipV="1">
              <a:off x="6789761" y="4831307"/>
              <a:ext cx="266132" cy="832514"/>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E79A244-C9C5-4218-9423-44143A6F5549}"/>
                </a:ext>
              </a:extLst>
            </p:cNvPr>
            <p:cNvCxnSpPr/>
            <p:nvPr/>
          </p:nvCxnSpPr>
          <p:spPr>
            <a:xfrm flipH="1" flipV="1">
              <a:off x="6701051" y="5268036"/>
              <a:ext cx="362611" cy="409433"/>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7668487-3AE5-446B-ABB2-18D44240474C}"/>
                </a:ext>
              </a:extLst>
            </p:cNvPr>
            <p:cNvSpPr txBox="1"/>
            <p:nvPr/>
          </p:nvSpPr>
          <p:spPr>
            <a:xfrm>
              <a:off x="5667242" y="5677469"/>
              <a:ext cx="2052998" cy="369332"/>
            </a:xfrm>
            <a:prstGeom prst="rect">
              <a:avLst/>
            </a:prstGeom>
            <a:noFill/>
            <a:ln w="12700">
              <a:solidFill>
                <a:srgbClr val="00B050"/>
              </a:solidFill>
            </a:ln>
          </p:spPr>
          <p:txBody>
            <a:bodyPr wrap="none" rtlCol="0">
              <a:spAutoFit/>
            </a:bodyPr>
            <a:lstStyle/>
            <a:p>
              <a:r>
                <a:rPr lang="en-US" dirty="0"/>
                <a:t>change to </a:t>
              </a:r>
              <a:r>
                <a:rPr lang="en-US" dirty="0" err="1"/>
                <a:t>greenLED</a:t>
              </a:r>
              <a:endParaRPr lang="en-US" dirty="0"/>
            </a:p>
          </p:txBody>
        </p:sp>
      </p:grpSp>
      <p:grpSp>
        <p:nvGrpSpPr>
          <p:cNvPr id="23" name="Group 22">
            <a:extLst>
              <a:ext uri="{FF2B5EF4-FFF2-40B4-BE49-F238E27FC236}">
                <a16:creationId xmlns:a16="http://schemas.microsoft.com/office/drawing/2014/main" id="{0B4C7121-4357-49F6-8194-CC68CCE9FA81}"/>
              </a:ext>
            </a:extLst>
          </p:cNvPr>
          <p:cNvGrpSpPr/>
          <p:nvPr/>
        </p:nvGrpSpPr>
        <p:grpSpPr>
          <a:xfrm>
            <a:off x="9872814" y="4831307"/>
            <a:ext cx="1926168" cy="1215494"/>
            <a:chOff x="5667242" y="4831307"/>
            <a:chExt cx="1926168" cy="1215494"/>
          </a:xfrm>
        </p:grpSpPr>
        <p:cxnSp>
          <p:nvCxnSpPr>
            <p:cNvPr id="24" name="Straight Arrow Connector 23">
              <a:extLst>
                <a:ext uri="{FF2B5EF4-FFF2-40B4-BE49-F238E27FC236}">
                  <a16:creationId xmlns:a16="http://schemas.microsoft.com/office/drawing/2014/main" id="{F15928D7-A3F8-4132-AC70-9A32E1CA891C}"/>
                </a:ext>
              </a:extLst>
            </p:cNvPr>
            <p:cNvCxnSpPr/>
            <p:nvPr/>
          </p:nvCxnSpPr>
          <p:spPr>
            <a:xfrm flipH="1" flipV="1">
              <a:off x="6789761" y="4831307"/>
              <a:ext cx="266132" cy="832514"/>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39F25D4-E33A-41C3-AC0A-8E7C84E5FBB6}"/>
                </a:ext>
              </a:extLst>
            </p:cNvPr>
            <p:cNvCxnSpPr/>
            <p:nvPr/>
          </p:nvCxnSpPr>
          <p:spPr>
            <a:xfrm flipH="1" flipV="1">
              <a:off x="6701051" y="5268036"/>
              <a:ext cx="362611" cy="409433"/>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CA0C987-1BFD-42FC-975F-826121556CFC}"/>
                </a:ext>
              </a:extLst>
            </p:cNvPr>
            <p:cNvSpPr txBox="1"/>
            <p:nvPr/>
          </p:nvSpPr>
          <p:spPr>
            <a:xfrm>
              <a:off x="5667242" y="5677469"/>
              <a:ext cx="1926168" cy="369332"/>
            </a:xfrm>
            <a:prstGeom prst="rect">
              <a:avLst/>
            </a:prstGeom>
            <a:noFill/>
            <a:ln w="12700">
              <a:solidFill>
                <a:srgbClr val="0070C0"/>
              </a:solidFill>
            </a:ln>
          </p:spPr>
          <p:txBody>
            <a:bodyPr wrap="none" rtlCol="0">
              <a:spAutoFit/>
            </a:bodyPr>
            <a:lstStyle/>
            <a:p>
              <a:r>
                <a:rPr lang="en-US" dirty="0"/>
                <a:t>change to </a:t>
              </a:r>
              <a:r>
                <a:rPr lang="en-US" dirty="0" err="1"/>
                <a:t>blueLED</a:t>
              </a:r>
              <a:endParaRPr lang="en-US" dirty="0"/>
            </a:p>
          </p:txBody>
        </p:sp>
      </p:grpSp>
    </p:spTree>
    <p:extLst>
      <p:ext uri="{BB962C8B-B14F-4D97-AF65-F5344CB8AC3E}">
        <p14:creationId xmlns:p14="http://schemas.microsoft.com/office/powerpoint/2010/main" val="19031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80">
                                          <p:stCondLst>
                                            <p:cond delay="0"/>
                                          </p:stCondLst>
                                        </p:cTn>
                                        <p:tgtEl>
                                          <p:spTgt spid="23"/>
                                        </p:tgtEl>
                                      </p:cBhvr>
                                    </p:animEffect>
                                    <p:anim calcmode="lin" valueType="num">
                                      <p:cBhvr>
                                        <p:cTn id="2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1" dur="26">
                                          <p:stCondLst>
                                            <p:cond delay="650"/>
                                          </p:stCondLst>
                                        </p:cTn>
                                        <p:tgtEl>
                                          <p:spTgt spid="23"/>
                                        </p:tgtEl>
                                      </p:cBhvr>
                                      <p:to x="100000" y="60000"/>
                                    </p:animScale>
                                    <p:animScale>
                                      <p:cBhvr>
                                        <p:cTn id="32" dur="166" decel="50000">
                                          <p:stCondLst>
                                            <p:cond delay="676"/>
                                          </p:stCondLst>
                                        </p:cTn>
                                        <p:tgtEl>
                                          <p:spTgt spid="23"/>
                                        </p:tgtEl>
                                      </p:cBhvr>
                                      <p:to x="100000" y="100000"/>
                                    </p:animScale>
                                    <p:animScale>
                                      <p:cBhvr>
                                        <p:cTn id="33" dur="26">
                                          <p:stCondLst>
                                            <p:cond delay="1312"/>
                                          </p:stCondLst>
                                        </p:cTn>
                                        <p:tgtEl>
                                          <p:spTgt spid="23"/>
                                        </p:tgtEl>
                                      </p:cBhvr>
                                      <p:to x="100000" y="80000"/>
                                    </p:animScale>
                                    <p:animScale>
                                      <p:cBhvr>
                                        <p:cTn id="34" dur="166" decel="50000">
                                          <p:stCondLst>
                                            <p:cond delay="1338"/>
                                          </p:stCondLst>
                                        </p:cTn>
                                        <p:tgtEl>
                                          <p:spTgt spid="23"/>
                                        </p:tgtEl>
                                      </p:cBhvr>
                                      <p:to x="100000" y="100000"/>
                                    </p:animScale>
                                    <p:animScale>
                                      <p:cBhvr>
                                        <p:cTn id="35" dur="26">
                                          <p:stCondLst>
                                            <p:cond delay="1642"/>
                                          </p:stCondLst>
                                        </p:cTn>
                                        <p:tgtEl>
                                          <p:spTgt spid="23"/>
                                        </p:tgtEl>
                                      </p:cBhvr>
                                      <p:to x="100000" y="90000"/>
                                    </p:animScale>
                                    <p:animScale>
                                      <p:cBhvr>
                                        <p:cTn id="36" dur="166" decel="50000">
                                          <p:stCondLst>
                                            <p:cond delay="1668"/>
                                          </p:stCondLst>
                                        </p:cTn>
                                        <p:tgtEl>
                                          <p:spTgt spid="23"/>
                                        </p:tgtEl>
                                      </p:cBhvr>
                                      <p:to x="100000" y="100000"/>
                                    </p:animScale>
                                    <p:animScale>
                                      <p:cBhvr>
                                        <p:cTn id="37" dur="26">
                                          <p:stCondLst>
                                            <p:cond delay="1808"/>
                                          </p:stCondLst>
                                        </p:cTn>
                                        <p:tgtEl>
                                          <p:spTgt spid="23"/>
                                        </p:tgtEl>
                                      </p:cBhvr>
                                      <p:to x="100000" y="95000"/>
                                    </p:animScale>
                                    <p:animScale>
                                      <p:cBhvr>
                                        <p:cTn id="38"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889" y="1903887"/>
            <a:ext cx="3764172" cy="4031873"/>
          </a:xfrm>
          <a:prstGeom prst="rect">
            <a:avLst/>
          </a:prstGeom>
          <a:noFill/>
        </p:spPr>
        <p:txBody>
          <a:bodyPr wrap="none" rtlCol="0">
            <a:spAutoFit/>
          </a:bodyPr>
          <a:lstStyle/>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 9;</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 10;</a:t>
            </a:r>
          </a:p>
          <a:p>
            <a:r>
              <a:rPr lang="en-US" sz="1600" b="1" dirty="0" err="1">
                <a:solidFill>
                  <a:srgbClr val="0070C0"/>
                </a:solidFill>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 11;</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setup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greenLED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pinMode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blueLED</a:t>
            </a:r>
            <a:r>
              <a:rPr lang="en-US" sz="1600" b="1" dirty="0">
                <a:latin typeface="Courier New" pitchFamily="49" charset="0"/>
                <a:cs typeface="Courier New" pitchFamily="49" charset="0"/>
              </a:rPr>
              <a:t>, </a:t>
            </a:r>
            <a:r>
              <a:rPr lang="en-US" sz="1600" b="1" dirty="0">
                <a:solidFill>
                  <a:srgbClr val="0070C0"/>
                </a:solidFill>
                <a:latin typeface="Courier New" pitchFamily="49" charset="0"/>
                <a:cs typeface="Courier New" pitchFamily="49" charset="0"/>
              </a:rPr>
              <a:t>OUTPUT</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p>
          <a:p>
            <a:r>
              <a:rPr lang="en-US" sz="1600" b="1" dirty="0">
                <a:solidFill>
                  <a:srgbClr val="0070C0"/>
                </a:solidFill>
                <a:latin typeface="Courier New" pitchFamily="49" charset="0"/>
                <a:cs typeface="Courier New" pitchFamily="49" charset="0"/>
              </a:rPr>
              <a:t>void</a:t>
            </a:r>
            <a:r>
              <a:rPr lang="en-US" sz="1600" b="1" dirty="0">
                <a:latin typeface="Courier New" pitchFamily="49" charset="0"/>
                <a:cs typeface="Courier New" pitchFamily="49" charset="0"/>
              </a:rPr>
              <a:t> </a:t>
            </a:r>
            <a:r>
              <a:rPr lang="en-US" sz="1600" b="1" dirty="0">
                <a:solidFill>
                  <a:schemeClr val="accent6">
                    <a:lumMod val="75000"/>
                  </a:schemeClr>
                </a:solidFill>
                <a:latin typeface="Courier New" pitchFamily="49" charset="0"/>
                <a:cs typeface="Courier New" pitchFamily="49" charset="0"/>
              </a:rPr>
              <a:t>loop</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for (</a:t>
            </a:r>
            <a:r>
              <a:rPr lang="en-US" sz="1600" b="1" dirty="0" err="1">
                <a:latin typeface="Courier New" pitchFamily="49" charset="0"/>
                <a:cs typeface="Courier New" pitchFamily="49" charset="0"/>
              </a:rPr>
              <a:t>int</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i</a:t>
            </a:r>
            <a:r>
              <a:rPr lang="en-US" sz="1600" b="1" dirty="0">
                <a:latin typeface="Courier New" pitchFamily="49" charset="0"/>
                <a:cs typeface="Courier New" pitchFamily="49" charset="0"/>
              </a:rPr>
              <a:t>=0; </a:t>
            </a:r>
            <a:r>
              <a:rPr lang="en-US" sz="1600" b="1" dirty="0" err="1">
                <a:latin typeface="Courier New" pitchFamily="49" charset="0"/>
                <a:cs typeface="Courier New" pitchFamily="49" charset="0"/>
              </a:rPr>
              <a:t>i</a:t>
            </a:r>
            <a:r>
              <a:rPr lang="en-US" sz="1600" b="1" dirty="0">
                <a:latin typeface="Courier New" pitchFamily="49" charset="0"/>
                <a:cs typeface="Courier New" pitchFamily="49" charset="0"/>
              </a:rPr>
              <a:t>&lt;256; </a:t>
            </a:r>
            <a:r>
              <a:rPr lang="en-US" sz="1600" b="1" dirty="0" err="1">
                <a:latin typeface="Courier New" pitchFamily="49" charset="0"/>
                <a:cs typeface="Courier New" pitchFamily="49" charset="0"/>
              </a:rPr>
              <a:t>i</a:t>
            </a:r>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a:t>
            </a:r>
            <a:r>
              <a:rPr lang="en-US" sz="1600" b="1" dirty="0" err="1">
                <a:latin typeface="Courier New" pitchFamily="49" charset="0"/>
                <a:cs typeface="Courier New" pitchFamily="49" charset="0"/>
              </a:rPr>
              <a:t>redLED</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i</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a:solidFill>
                  <a:schemeClr val="accent2">
                    <a:lumMod val="75000"/>
                  </a:schemeClr>
                </a:solidFill>
                <a:latin typeface="Courier New" pitchFamily="49" charset="0"/>
                <a:cs typeface="Courier New" pitchFamily="49" charset="0"/>
              </a:rPr>
              <a:t>delay</a:t>
            </a:r>
            <a:r>
              <a:rPr lang="en-US" sz="1600" b="1" dirty="0">
                <a:latin typeface="Courier New" pitchFamily="49" charset="0"/>
                <a:cs typeface="Courier New" pitchFamily="49" charset="0"/>
              </a:rPr>
              <a:t>(5);</a:t>
            </a:r>
          </a:p>
          <a:p>
            <a:r>
              <a:rPr lang="en-US" sz="1600" b="1" dirty="0">
                <a:latin typeface="Courier New" pitchFamily="49" charset="0"/>
                <a:cs typeface="Courier New" pitchFamily="49" charset="0"/>
              </a:rPr>
              <a:t>  } </a:t>
            </a:r>
          </a:p>
          <a:p>
            <a:r>
              <a:rPr lang="en-US" sz="1600" b="1" dirty="0">
                <a:latin typeface="Courier New" pitchFamily="49" charset="0"/>
                <a:cs typeface="Courier New" pitchFamily="49" charset="0"/>
              </a:rPr>
              <a:t>}</a:t>
            </a:r>
          </a:p>
        </p:txBody>
      </p:sp>
      <p:sp>
        <p:nvSpPr>
          <p:cNvPr id="10" name="Rectangle 2"/>
          <p:cNvSpPr txBox="1">
            <a:spLocks noChangeArrowheads="1"/>
          </p:cNvSpPr>
          <p:nvPr/>
        </p:nvSpPr>
        <p:spPr>
          <a:xfrm>
            <a:off x="228600" y="276927"/>
            <a:ext cx="8229600" cy="685800"/>
          </a:xfrm>
          <a:prstGeom prst="rect">
            <a:avLst/>
          </a:prstGeom>
        </p:spPr>
        <p:txBody>
          <a:bodyPr/>
          <a:lstStyle/>
          <a:p>
            <a:pPr>
              <a:defRPr/>
            </a:pPr>
            <a:r>
              <a:rPr lang="en-US" sz="3200" kern="0" dirty="0">
                <a:latin typeface="Calibri" panose="020F0502020204030204" pitchFamily="34" charset="0"/>
                <a:ea typeface="+mj-ea"/>
                <a:cs typeface="+mj-cs"/>
              </a:rPr>
              <a:t>The </a:t>
            </a:r>
            <a:r>
              <a:rPr lang="en-US" sz="3200" b="1" dirty="0" err="1">
                <a:solidFill>
                  <a:schemeClr val="accent2">
                    <a:lumMod val="75000"/>
                  </a:schemeClr>
                </a:solidFill>
                <a:latin typeface="Courier New" pitchFamily="49" charset="0"/>
                <a:cs typeface="Courier New" pitchFamily="49" charset="0"/>
              </a:rPr>
              <a:t>analogWrite</a:t>
            </a:r>
            <a:r>
              <a:rPr lang="en-US" sz="3200" b="1" dirty="0">
                <a:latin typeface="Courier New" pitchFamily="49" charset="0"/>
                <a:cs typeface="Courier New" pitchFamily="49" charset="0"/>
              </a:rPr>
              <a:t>()</a:t>
            </a:r>
            <a:r>
              <a:rPr lang="en-US" sz="3200" kern="0" dirty="0">
                <a:latin typeface="Calibri" panose="020F0502020204030204" pitchFamily="34" charset="0"/>
              </a:rPr>
              <a:t> Function</a:t>
            </a:r>
            <a:endParaRPr lang="en-US" sz="3200" kern="0" dirty="0">
              <a:latin typeface="Calibri" panose="020F0502020204030204" pitchFamily="34" charset="0"/>
              <a:ea typeface="+mj-ea"/>
              <a:cs typeface="+mj-cs"/>
            </a:endParaRPr>
          </a:p>
        </p:txBody>
      </p:sp>
      <p:sp>
        <p:nvSpPr>
          <p:cNvPr id="11" name="Slide Number Placeholder 10"/>
          <p:cNvSpPr>
            <a:spLocks noGrp="1"/>
          </p:cNvSpPr>
          <p:nvPr>
            <p:ph type="sldNum" sz="quarter" idx="12"/>
          </p:nvPr>
        </p:nvSpPr>
        <p:spPr/>
        <p:txBody>
          <a:bodyPr/>
          <a:lstStyle/>
          <a:p>
            <a:fld id="{AF9F945A-7155-4828-81E1-722329993529}" type="slidenum">
              <a:rPr lang="en-US" smtClean="0"/>
              <a:t>9</a:t>
            </a:fld>
            <a:endParaRPr lang="en-US" dirty="0"/>
          </a:p>
        </p:txBody>
      </p:sp>
      <p:sp>
        <p:nvSpPr>
          <p:cNvPr id="3" name="TextBox 2">
            <a:extLst>
              <a:ext uri="{FF2B5EF4-FFF2-40B4-BE49-F238E27FC236}">
                <a16:creationId xmlns:a16="http://schemas.microsoft.com/office/drawing/2014/main" id="{36F81443-56FD-433A-B3A7-6E46B5136A97}"/>
              </a:ext>
            </a:extLst>
          </p:cNvPr>
          <p:cNvSpPr txBox="1"/>
          <p:nvPr/>
        </p:nvSpPr>
        <p:spPr>
          <a:xfrm>
            <a:off x="4768148" y="1059119"/>
            <a:ext cx="7173546" cy="923330"/>
          </a:xfrm>
          <a:prstGeom prst="rect">
            <a:avLst/>
          </a:prstGeom>
          <a:noFill/>
        </p:spPr>
        <p:txBody>
          <a:bodyPr wrap="square" rtlCol="0">
            <a:spAutoFit/>
          </a:bodyPr>
          <a:lstStyle/>
          <a:p>
            <a:r>
              <a:rPr lang="en-US" dirty="0"/>
              <a:t>The</a:t>
            </a:r>
            <a:r>
              <a:rPr lang="en-US" b="1" dirty="0">
                <a:solidFill>
                  <a:schemeClr val="accent2">
                    <a:lumMod val="75000"/>
                  </a:schemeClr>
                </a:solidFill>
                <a:latin typeface="Courier New" pitchFamily="49" charset="0"/>
                <a:cs typeface="Courier New" pitchFamily="49" charset="0"/>
              </a:rPr>
              <a:t> </a:t>
            </a:r>
            <a:r>
              <a:rPr lang="en-US" b="1" dirty="0" err="1">
                <a:solidFill>
                  <a:schemeClr val="accent2">
                    <a:lumMod val="75000"/>
                  </a:schemeClr>
                </a:solidFill>
                <a:latin typeface="Courier New" pitchFamily="49" charset="0"/>
                <a:cs typeface="Courier New" pitchFamily="49" charset="0"/>
              </a:rPr>
              <a:t>analogWrite</a:t>
            </a:r>
            <a:r>
              <a:rPr lang="en-US" b="1" dirty="0">
                <a:latin typeface="Courier New" pitchFamily="49" charset="0"/>
                <a:cs typeface="Courier New" pitchFamily="49" charset="0"/>
              </a:rPr>
              <a:t>()</a:t>
            </a:r>
            <a:r>
              <a:rPr lang="en-US" dirty="0"/>
              <a:t> function allows a digital pin to simulate a voltage varying from 0V to 5V by turning a digital pin on and off at about 500Hz.</a:t>
            </a:r>
          </a:p>
          <a:p>
            <a:pPr lvl="1"/>
            <a:endParaRPr lang="en-US" dirty="0"/>
          </a:p>
        </p:txBody>
      </p:sp>
      <p:cxnSp>
        <p:nvCxnSpPr>
          <p:cNvPr id="218" name="Straight Connector 217">
            <a:extLst>
              <a:ext uri="{FF2B5EF4-FFF2-40B4-BE49-F238E27FC236}">
                <a16:creationId xmlns:a16="http://schemas.microsoft.com/office/drawing/2014/main" id="{848D49D2-DEFE-4DBF-96DB-FE20AFE9D037}"/>
              </a:ext>
            </a:extLst>
          </p:cNvPr>
          <p:cNvCxnSpPr/>
          <p:nvPr/>
        </p:nvCxnSpPr>
        <p:spPr>
          <a:xfrm>
            <a:off x="5896245" y="4720740"/>
            <a:ext cx="0" cy="757999"/>
          </a:xfrm>
          <a:prstGeom prst="line">
            <a:avLst/>
          </a:prstGeom>
        </p:spPr>
        <p:style>
          <a:lnRef idx="1">
            <a:schemeClr val="accent1"/>
          </a:lnRef>
          <a:fillRef idx="0">
            <a:schemeClr val="accent1"/>
          </a:fillRef>
          <a:effectRef idx="0">
            <a:schemeClr val="accent1"/>
          </a:effectRef>
          <a:fontRef idx="minor">
            <a:schemeClr val="tx1"/>
          </a:fontRef>
        </p:style>
      </p:cxnSp>
      <p:grpSp>
        <p:nvGrpSpPr>
          <p:cNvPr id="280" name="Group 279">
            <a:extLst>
              <a:ext uri="{FF2B5EF4-FFF2-40B4-BE49-F238E27FC236}">
                <a16:creationId xmlns:a16="http://schemas.microsoft.com/office/drawing/2014/main" id="{7FFB5D24-52FF-41C5-9464-A731D58F8619}"/>
              </a:ext>
            </a:extLst>
          </p:cNvPr>
          <p:cNvGrpSpPr/>
          <p:nvPr/>
        </p:nvGrpSpPr>
        <p:grpSpPr>
          <a:xfrm>
            <a:off x="5042249" y="2194635"/>
            <a:ext cx="6512525" cy="3834602"/>
            <a:chOff x="5042249" y="2194635"/>
            <a:chExt cx="6512525" cy="3834602"/>
          </a:xfrm>
        </p:grpSpPr>
        <p:grpSp>
          <p:nvGrpSpPr>
            <p:cNvPr id="279" name="Group 278">
              <a:extLst>
                <a:ext uri="{FF2B5EF4-FFF2-40B4-BE49-F238E27FC236}">
                  <a16:creationId xmlns:a16="http://schemas.microsoft.com/office/drawing/2014/main" id="{31BBB1DE-E1A5-41B6-94FE-7E55A0D09261}"/>
                </a:ext>
              </a:extLst>
            </p:cNvPr>
            <p:cNvGrpSpPr/>
            <p:nvPr/>
          </p:nvGrpSpPr>
          <p:grpSpPr>
            <a:xfrm>
              <a:off x="5892884" y="2384587"/>
              <a:ext cx="1462303" cy="3644650"/>
              <a:chOff x="6431975" y="2589917"/>
              <a:chExt cx="1462303" cy="3439320"/>
            </a:xfrm>
          </p:grpSpPr>
          <p:cxnSp>
            <p:nvCxnSpPr>
              <p:cNvPr id="32" name="Straight Connector 31">
                <a:extLst>
                  <a:ext uri="{FF2B5EF4-FFF2-40B4-BE49-F238E27FC236}">
                    <a16:creationId xmlns:a16="http://schemas.microsoft.com/office/drawing/2014/main" id="{0F08519D-5025-48B9-8905-8804476C1348}"/>
                  </a:ext>
                </a:extLst>
              </p:cNvPr>
              <p:cNvCxnSpPr>
                <a:cxnSpLocks/>
              </p:cNvCxnSpPr>
              <p:nvPr/>
            </p:nvCxnSpPr>
            <p:spPr>
              <a:xfrm>
                <a:off x="6431975" y="2589917"/>
                <a:ext cx="0" cy="3439320"/>
              </a:xfrm>
              <a:prstGeom prst="line">
                <a:avLst/>
              </a:pr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3FE5C34-8E69-4A08-941B-C8EF229F1535}"/>
                  </a:ext>
                </a:extLst>
              </p:cNvPr>
              <p:cNvCxnSpPr>
                <a:cxnSpLocks/>
              </p:cNvCxnSpPr>
              <p:nvPr/>
            </p:nvCxnSpPr>
            <p:spPr>
              <a:xfrm>
                <a:off x="6917965" y="2589917"/>
                <a:ext cx="0" cy="3431462"/>
              </a:xfrm>
              <a:prstGeom prst="line">
                <a:avLst/>
              </a:pr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45A4E04-B9A5-4066-8F7B-4B589A19B8E5}"/>
                  </a:ext>
                </a:extLst>
              </p:cNvPr>
              <p:cNvCxnSpPr>
                <a:cxnSpLocks/>
              </p:cNvCxnSpPr>
              <p:nvPr/>
            </p:nvCxnSpPr>
            <p:spPr>
              <a:xfrm>
                <a:off x="7403740" y="2589917"/>
                <a:ext cx="0" cy="3431462"/>
              </a:xfrm>
              <a:prstGeom prst="line">
                <a:avLst/>
              </a:pr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FCC84C3-B98F-487D-96C8-3720E582C188}"/>
                  </a:ext>
                </a:extLst>
              </p:cNvPr>
              <p:cNvCxnSpPr>
                <a:cxnSpLocks/>
              </p:cNvCxnSpPr>
              <p:nvPr/>
            </p:nvCxnSpPr>
            <p:spPr>
              <a:xfrm>
                <a:off x="7894278" y="2589917"/>
                <a:ext cx="0" cy="3431462"/>
              </a:xfrm>
              <a:prstGeom prst="line">
                <a:avLst/>
              </a:pr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A8467BC1-384F-4D87-8165-404E7429482B}"/>
                </a:ext>
              </a:extLst>
            </p:cNvPr>
            <p:cNvGrpSpPr/>
            <p:nvPr/>
          </p:nvGrpSpPr>
          <p:grpSpPr>
            <a:xfrm>
              <a:off x="5042249" y="2226805"/>
              <a:ext cx="2943364" cy="580806"/>
              <a:chOff x="5070883" y="3158217"/>
              <a:chExt cx="2943364" cy="580806"/>
            </a:xfrm>
          </p:grpSpPr>
          <p:cxnSp>
            <p:nvCxnSpPr>
              <p:cNvPr id="159" name="Straight Arrow Connector 158">
                <a:extLst>
                  <a:ext uri="{FF2B5EF4-FFF2-40B4-BE49-F238E27FC236}">
                    <a16:creationId xmlns:a16="http://schemas.microsoft.com/office/drawing/2014/main" id="{74329376-B96D-44F8-B071-0529EF969FE6}"/>
                  </a:ext>
                </a:extLst>
              </p:cNvPr>
              <p:cNvCxnSpPr>
                <a:cxnSpLocks/>
              </p:cNvCxnSpPr>
              <p:nvPr/>
            </p:nvCxnSpPr>
            <p:spPr>
              <a:xfrm flipV="1">
                <a:off x="5423040" y="3158217"/>
                <a:ext cx="0" cy="4423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8529FDFE-91F2-4B30-A114-EF16AA2E46E4}"/>
                  </a:ext>
                </a:extLst>
              </p:cNvPr>
              <p:cNvCxnSpPr>
                <a:cxnSpLocks/>
              </p:cNvCxnSpPr>
              <p:nvPr/>
            </p:nvCxnSpPr>
            <p:spPr>
              <a:xfrm>
                <a:off x="5393300" y="3600523"/>
                <a:ext cx="2620947"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7010A940-A367-4264-95CD-B9F3B240AB89}"/>
                  </a:ext>
                </a:extLst>
              </p:cNvPr>
              <p:cNvSpPr txBox="1"/>
              <p:nvPr/>
            </p:nvSpPr>
            <p:spPr>
              <a:xfrm>
                <a:off x="5070883" y="3462024"/>
                <a:ext cx="349776" cy="276999"/>
              </a:xfrm>
              <a:prstGeom prst="rect">
                <a:avLst/>
              </a:prstGeom>
              <a:noFill/>
            </p:spPr>
            <p:txBody>
              <a:bodyPr wrap="none" rtlCol="0">
                <a:spAutoFit/>
              </a:bodyPr>
              <a:lstStyle/>
              <a:p>
                <a:r>
                  <a:rPr lang="en-US" sz="1200" dirty="0"/>
                  <a:t>0V</a:t>
                </a:r>
              </a:p>
            </p:txBody>
          </p:sp>
          <p:sp>
            <p:nvSpPr>
              <p:cNvPr id="162" name="TextBox 161">
                <a:extLst>
                  <a:ext uri="{FF2B5EF4-FFF2-40B4-BE49-F238E27FC236}">
                    <a16:creationId xmlns:a16="http://schemas.microsoft.com/office/drawing/2014/main" id="{4B3204B4-9E6D-45B2-BB4E-3CD39AD17453}"/>
                  </a:ext>
                </a:extLst>
              </p:cNvPr>
              <p:cNvSpPr txBox="1"/>
              <p:nvPr/>
            </p:nvSpPr>
            <p:spPr>
              <a:xfrm>
                <a:off x="5070883" y="3184643"/>
                <a:ext cx="349776" cy="276999"/>
              </a:xfrm>
              <a:prstGeom prst="rect">
                <a:avLst/>
              </a:prstGeom>
              <a:noFill/>
            </p:spPr>
            <p:txBody>
              <a:bodyPr wrap="none" rtlCol="0">
                <a:spAutoFit/>
              </a:bodyPr>
              <a:lstStyle/>
              <a:p>
                <a:r>
                  <a:rPr lang="en-US" sz="1200" dirty="0"/>
                  <a:t>5V</a:t>
                </a:r>
              </a:p>
            </p:txBody>
          </p:sp>
        </p:grpSp>
        <p:cxnSp>
          <p:nvCxnSpPr>
            <p:cNvPr id="168" name="Straight Connector 167">
              <a:extLst>
                <a:ext uri="{FF2B5EF4-FFF2-40B4-BE49-F238E27FC236}">
                  <a16:creationId xmlns:a16="http://schemas.microsoft.com/office/drawing/2014/main" id="{08BDEB8B-6437-4B3B-94CB-36A5872BE3F2}"/>
                </a:ext>
              </a:extLst>
            </p:cNvPr>
            <p:cNvCxnSpPr>
              <a:cxnSpLocks/>
            </p:cNvCxnSpPr>
            <p:nvPr/>
          </p:nvCxnSpPr>
          <p:spPr>
            <a:xfrm>
              <a:off x="5398909" y="2652087"/>
              <a:ext cx="238778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2FEC62E-5FA6-4076-914A-02276E4391C3}"/>
                </a:ext>
              </a:extLst>
            </p:cNvPr>
            <p:cNvCxnSpPr/>
            <p:nvPr/>
          </p:nvCxnSpPr>
          <p:spPr>
            <a:xfrm>
              <a:off x="5359094" y="2384587"/>
              <a:ext cx="3790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64" name="Rectangle 263">
              <a:extLst>
                <a:ext uri="{FF2B5EF4-FFF2-40B4-BE49-F238E27FC236}">
                  <a16:creationId xmlns:a16="http://schemas.microsoft.com/office/drawing/2014/main" id="{D92D3FE7-A582-42FC-BFEE-9AFE85693C3D}"/>
                </a:ext>
              </a:extLst>
            </p:cNvPr>
            <p:cNvSpPr/>
            <p:nvPr/>
          </p:nvSpPr>
          <p:spPr>
            <a:xfrm>
              <a:off x="8574333" y="2194635"/>
              <a:ext cx="2823209" cy="338554"/>
            </a:xfrm>
            <a:prstGeom prst="rect">
              <a:avLst/>
            </a:prstGeom>
          </p:spPr>
          <p:txBody>
            <a:bodyPr wrap="none">
              <a:spAutoFit/>
            </a:bodyPr>
            <a:lstStyle/>
            <a:p>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(redLED,0)</a:t>
              </a:r>
              <a:r>
                <a:rPr lang="en-US" sz="1600" dirty="0"/>
                <a:t> </a:t>
              </a:r>
            </a:p>
          </p:txBody>
        </p:sp>
        <p:sp>
          <p:nvSpPr>
            <p:cNvPr id="265" name="TextBox 264">
              <a:extLst>
                <a:ext uri="{FF2B5EF4-FFF2-40B4-BE49-F238E27FC236}">
                  <a16:creationId xmlns:a16="http://schemas.microsoft.com/office/drawing/2014/main" id="{CBEE04D1-F6B4-4870-8D69-7836657F3667}"/>
                </a:ext>
              </a:extLst>
            </p:cNvPr>
            <p:cNvSpPr txBox="1"/>
            <p:nvPr/>
          </p:nvSpPr>
          <p:spPr>
            <a:xfrm>
              <a:off x="8173207" y="2425035"/>
              <a:ext cx="3381567" cy="338554"/>
            </a:xfrm>
            <a:prstGeom prst="rect">
              <a:avLst/>
            </a:prstGeom>
            <a:noFill/>
          </p:spPr>
          <p:txBody>
            <a:bodyPr wrap="none" rtlCol="0">
              <a:spAutoFit/>
            </a:bodyPr>
            <a:lstStyle/>
            <a:p>
              <a:r>
                <a:rPr lang="en-US" sz="1600" i="1" dirty="0">
                  <a:solidFill>
                    <a:srgbClr val="0070C0"/>
                  </a:solidFill>
                </a:rPr>
                <a:t>0% duty cycle; simulates a voltage of 0</a:t>
              </a:r>
            </a:p>
          </p:txBody>
        </p:sp>
      </p:grpSp>
      <p:grpSp>
        <p:nvGrpSpPr>
          <p:cNvPr id="281" name="Group 280">
            <a:extLst>
              <a:ext uri="{FF2B5EF4-FFF2-40B4-BE49-F238E27FC236}">
                <a16:creationId xmlns:a16="http://schemas.microsoft.com/office/drawing/2014/main" id="{B5A5F263-E838-4F58-AEAA-5928B24A5600}"/>
              </a:ext>
            </a:extLst>
          </p:cNvPr>
          <p:cNvGrpSpPr/>
          <p:nvPr/>
        </p:nvGrpSpPr>
        <p:grpSpPr>
          <a:xfrm>
            <a:off x="5035214" y="2976430"/>
            <a:ext cx="7000461" cy="647437"/>
            <a:chOff x="5035214" y="2976430"/>
            <a:chExt cx="7000461" cy="647437"/>
          </a:xfrm>
        </p:grpSpPr>
        <p:grpSp>
          <p:nvGrpSpPr>
            <p:cNvPr id="100" name="Group 99">
              <a:extLst>
                <a:ext uri="{FF2B5EF4-FFF2-40B4-BE49-F238E27FC236}">
                  <a16:creationId xmlns:a16="http://schemas.microsoft.com/office/drawing/2014/main" id="{7B79B2C1-C42A-4BDF-8BF5-96F2030E930C}"/>
                </a:ext>
              </a:extLst>
            </p:cNvPr>
            <p:cNvGrpSpPr/>
            <p:nvPr/>
          </p:nvGrpSpPr>
          <p:grpSpPr>
            <a:xfrm>
              <a:off x="5035214" y="3043061"/>
              <a:ext cx="2943364" cy="580806"/>
              <a:chOff x="5070883" y="3158217"/>
              <a:chExt cx="2943364" cy="580806"/>
            </a:xfrm>
          </p:grpSpPr>
          <p:cxnSp>
            <p:nvCxnSpPr>
              <p:cNvPr id="121" name="Straight Arrow Connector 120">
                <a:extLst>
                  <a:ext uri="{FF2B5EF4-FFF2-40B4-BE49-F238E27FC236}">
                    <a16:creationId xmlns:a16="http://schemas.microsoft.com/office/drawing/2014/main" id="{56BB7AB4-4C2E-450F-8D5F-407C18A373C1}"/>
                  </a:ext>
                </a:extLst>
              </p:cNvPr>
              <p:cNvCxnSpPr>
                <a:cxnSpLocks/>
              </p:cNvCxnSpPr>
              <p:nvPr/>
            </p:nvCxnSpPr>
            <p:spPr>
              <a:xfrm flipV="1">
                <a:off x="5423040" y="3158217"/>
                <a:ext cx="0" cy="4423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0FDD0A6-83D7-42CC-A2F6-5BC644EBFC2D}"/>
                  </a:ext>
                </a:extLst>
              </p:cNvPr>
              <p:cNvCxnSpPr>
                <a:cxnSpLocks/>
              </p:cNvCxnSpPr>
              <p:nvPr/>
            </p:nvCxnSpPr>
            <p:spPr>
              <a:xfrm>
                <a:off x="5393300" y="3600523"/>
                <a:ext cx="2620947"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A99DBA7-D7FA-4A25-93E1-BC68FBF12C6C}"/>
                  </a:ext>
                </a:extLst>
              </p:cNvPr>
              <p:cNvSpPr txBox="1"/>
              <p:nvPr/>
            </p:nvSpPr>
            <p:spPr>
              <a:xfrm>
                <a:off x="5070883" y="3462024"/>
                <a:ext cx="349776" cy="276999"/>
              </a:xfrm>
              <a:prstGeom prst="rect">
                <a:avLst/>
              </a:prstGeom>
              <a:noFill/>
            </p:spPr>
            <p:txBody>
              <a:bodyPr wrap="none" rtlCol="0">
                <a:spAutoFit/>
              </a:bodyPr>
              <a:lstStyle/>
              <a:p>
                <a:r>
                  <a:rPr lang="en-US" sz="1200" dirty="0"/>
                  <a:t>0V</a:t>
                </a:r>
              </a:p>
            </p:txBody>
          </p:sp>
          <p:sp>
            <p:nvSpPr>
              <p:cNvPr id="124" name="TextBox 123">
                <a:extLst>
                  <a:ext uri="{FF2B5EF4-FFF2-40B4-BE49-F238E27FC236}">
                    <a16:creationId xmlns:a16="http://schemas.microsoft.com/office/drawing/2014/main" id="{DA203093-916D-4F8B-AD29-CFF5213F00DA}"/>
                  </a:ext>
                </a:extLst>
              </p:cNvPr>
              <p:cNvSpPr txBox="1"/>
              <p:nvPr/>
            </p:nvSpPr>
            <p:spPr>
              <a:xfrm>
                <a:off x="5070883" y="3184643"/>
                <a:ext cx="349776" cy="276999"/>
              </a:xfrm>
              <a:prstGeom prst="rect">
                <a:avLst/>
              </a:prstGeom>
              <a:noFill/>
            </p:spPr>
            <p:txBody>
              <a:bodyPr wrap="none" rtlCol="0">
                <a:spAutoFit/>
              </a:bodyPr>
              <a:lstStyle/>
              <a:p>
                <a:r>
                  <a:rPr lang="en-US" sz="1200" dirty="0"/>
                  <a:t>5V</a:t>
                </a:r>
              </a:p>
            </p:txBody>
          </p:sp>
        </p:grpSp>
        <p:grpSp>
          <p:nvGrpSpPr>
            <p:cNvPr id="133" name="Group 132">
              <a:extLst>
                <a:ext uri="{FF2B5EF4-FFF2-40B4-BE49-F238E27FC236}">
                  <a16:creationId xmlns:a16="http://schemas.microsoft.com/office/drawing/2014/main" id="{2EBF9C71-99AB-4B89-A232-D850487FD493}"/>
                </a:ext>
              </a:extLst>
            </p:cNvPr>
            <p:cNvGrpSpPr/>
            <p:nvPr/>
          </p:nvGrpSpPr>
          <p:grpSpPr>
            <a:xfrm>
              <a:off x="5396895" y="3198508"/>
              <a:ext cx="509974" cy="280894"/>
              <a:chOff x="5492434" y="4150087"/>
              <a:chExt cx="509974" cy="280894"/>
            </a:xfrm>
          </p:grpSpPr>
          <p:cxnSp>
            <p:nvCxnSpPr>
              <p:cNvPr id="99" name="Straight Connector 98">
                <a:extLst>
                  <a:ext uri="{FF2B5EF4-FFF2-40B4-BE49-F238E27FC236}">
                    <a16:creationId xmlns:a16="http://schemas.microsoft.com/office/drawing/2014/main" id="{F7249838-D162-44FA-B4D5-F3603CF31254}"/>
                  </a:ext>
                </a:extLst>
              </p:cNvPr>
              <p:cNvCxnSpPr>
                <a:cxnSpLocks/>
              </p:cNvCxnSpPr>
              <p:nvPr/>
            </p:nvCxnSpPr>
            <p:spPr>
              <a:xfrm flipV="1">
                <a:off x="5504539" y="415008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631A219-E0FC-4A94-886A-E4372142EA66}"/>
                  </a:ext>
                </a:extLst>
              </p:cNvPr>
              <p:cNvCxnSpPr>
                <a:cxnSpLocks/>
              </p:cNvCxnSpPr>
              <p:nvPr/>
            </p:nvCxnSpPr>
            <p:spPr>
              <a:xfrm>
                <a:off x="5492434" y="4150087"/>
                <a:ext cx="14874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4878CCB-1CF3-4F55-8BD6-03A01F161023}"/>
                  </a:ext>
                </a:extLst>
              </p:cNvPr>
              <p:cNvCxnSpPr/>
              <p:nvPr/>
            </p:nvCxnSpPr>
            <p:spPr>
              <a:xfrm>
                <a:off x="5628337" y="415008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9CED32C-8180-4C59-922B-EEDE1D5EB616}"/>
                  </a:ext>
                </a:extLst>
              </p:cNvPr>
              <p:cNvCxnSpPr>
                <a:cxnSpLocks/>
              </p:cNvCxnSpPr>
              <p:nvPr/>
            </p:nvCxnSpPr>
            <p:spPr>
              <a:xfrm>
                <a:off x="5623025" y="4419869"/>
                <a:ext cx="37938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9" name="Straight Connector 118">
              <a:extLst>
                <a:ext uri="{FF2B5EF4-FFF2-40B4-BE49-F238E27FC236}">
                  <a16:creationId xmlns:a16="http://schemas.microsoft.com/office/drawing/2014/main" id="{FFD3EFFD-07F2-4EB3-AE0E-2C0455FF0C72}"/>
                </a:ext>
              </a:extLst>
            </p:cNvPr>
            <p:cNvCxnSpPr>
              <a:cxnSpLocks/>
            </p:cNvCxnSpPr>
            <p:nvPr/>
          </p:nvCxnSpPr>
          <p:spPr>
            <a:xfrm>
              <a:off x="7475349" y="3468343"/>
              <a:ext cx="31272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19FC49C-F6CA-42C5-8EF0-F50EA6E8A194}"/>
                </a:ext>
              </a:extLst>
            </p:cNvPr>
            <p:cNvCxnSpPr/>
            <p:nvPr/>
          </p:nvCxnSpPr>
          <p:spPr>
            <a:xfrm>
              <a:off x="5352059" y="3159899"/>
              <a:ext cx="37905"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178FC623-D749-4872-8E04-D360C1B275EB}"/>
                </a:ext>
              </a:extLst>
            </p:cNvPr>
            <p:cNvGrpSpPr/>
            <p:nvPr/>
          </p:nvGrpSpPr>
          <p:grpSpPr>
            <a:xfrm>
              <a:off x="5884199" y="3198508"/>
              <a:ext cx="509974" cy="280894"/>
              <a:chOff x="5492434" y="4150087"/>
              <a:chExt cx="509974" cy="280894"/>
            </a:xfrm>
          </p:grpSpPr>
          <p:cxnSp>
            <p:nvCxnSpPr>
              <p:cNvPr id="138" name="Straight Connector 137">
                <a:extLst>
                  <a:ext uri="{FF2B5EF4-FFF2-40B4-BE49-F238E27FC236}">
                    <a16:creationId xmlns:a16="http://schemas.microsoft.com/office/drawing/2014/main" id="{C15D91D2-A54B-4758-BE43-90918B6AB3F9}"/>
                  </a:ext>
                </a:extLst>
              </p:cNvPr>
              <p:cNvCxnSpPr>
                <a:cxnSpLocks/>
              </p:cNvCxnSpPr>
              <p:nvPr/>
            </p:nvCxnSpPr>
            <p:spPr>
              <a:xfrm flipV="1">
                <a:off x="5504539" y="415008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BDAE373-EFB0-4F3E-BAF7-DCA416FDE4E8}"/>
                  </a:ext>
                </a:extLst>
              </p:cNvPr>
              <p:cNvCxnSpPr>
                <a:cxnSpLocks/>
              </p:cNvCxnSpPr>
              <p:nvPr/>
            </p:nvCxnSpPr>
            <p:spPr>
              <a:xfrm>
                <a:off x="5492434" y="4150087"/>
                <a:ext cx="14874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C33891F-2C1E-4306-A8A9-5B0A479D7707}"/>
                  </a:ext>
                </a:extLst>
              </p:cNvPr>
              <p:cNvCxnSpPr/>
              <p:nvPr/>
            </p:nvCxnSpPr>
            <p:spPr>
              <a:xfrm>
                <a:off x="5631142" y="415008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5E89BF8-EB1D-40F1-9790-8E60A749CD26}"/>
                  </a:ext>
                </a:extLst>
              </p:cNvPr>
              <p:cNvCxnSpPr>
                <a:cxnSpLocks/>
              </p:cNvCxnSpPr>
              <p:nvPr/>
            </p:nvCxnSpPr>
            <p:spPr>
              <a:xfrm>
                <a:off x="5623025" y="4419869"/>
                <a:ext cx="37938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5EE3F63E-B6A1-472C-B7EF-A26E5172D183}"/>
                </a:ext>
              </a:extLst>
            </p:cNvPr>
            <p:cNvGrpSpPr/>
            <p:nvPr/>
          </p:nvGrpSpPr>
          <p:grpSpPr>
            <a:xfrm>
              <a:off x="6365184" y="3200574"/>
              <a:ext cx="509974" cy="280894"/>
              <a:chOff x="5492434" y="4150087"/>
              <a:chExt cx="509974" cy="280894"/>
            </a:xfrm>
          </p:grpSpPr>
          <p:cxnSp>
            <p:nvCxnSpPr>
              <p:cNvPr id="143" name="Straight Connector 142">
                <a:extLst>
                  <a:ext uri="{FF2B5EF4-FFF2-40B4-BE49-F238E27FC236}">
                    <a16:creationId xmlns:a16="http://schemas.microsoft.com/office/drawing/2014/main" id="{D065B2DB-F3AE-4FC5-B91A-7A5AEF2A60D3}"/>
                  </a:ext>
                </a:extLst>
              </p:cNvPr>
              <p:cNvCxnSpPr>
                <a:cxnSpLocks/>
              </p:cNvCxnSpPr>
              <p:nvPr/>
            </p:nvCxnSpPr>
            <p:spPr>
              <a:xfrm flipV="1">
                <a:off x="5504539" y="415008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BFC773F-A947-4A06-8937-308066DE4E14}"/>
                  </a:ext>
                </a:extLst>
              </p:cNvPr>
              <p:cNvCxnSpPr>
                <a:cxnSpLocks/>
              </p:cNvCxnSpPr>
              <p:nvPr/>
            </p:nvCxnSpPr>
            <p:spPr>
              <a:xfrm>
                <a:off x="5492434" y="4150087"/>
                <a:ext cx="14874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01DC181-A685-4902-BB74-D1B852248EFC}"/>
                  </a:ext>
                </a:extLst>
              </p:cNvPr>
              <p:cNvCxnSpPr/>
              <p:nvPr/>
            </p:nvCxnSpPr>
            <p:spPr>
              <a:xfrm>
                <a:off x="5628337" y="415008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6453E24-F460-4083-BB0A-ECD5995AC17E}"/>
                  </a:ext>
                </a:extLst>
              </p:cNvPr>
              <p:cNvCxnSpPr>
                <a:cxnSpLocks/>
              </p:cNvCxnSpPr>
              <p:nvPr/>
            </p:nvCxnSpPr>
            <p:spPr>
              <a:xfrm>
                <a:off x="5623025" y="4419869"/>
                <a:ext cx="37938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BE650409-0620-44C1-BE72-4BA21465ED98}"/>
                </a:ext>
              </a:extLst>
            </p:cNvPr>
            <p:cNvGrpSpPr/>
            <p:nvPr/>
          </p:nvGrpSpPr>
          <p:grpSpPr>
            <a:xfrm>
              <a:off x="6855349" y="3200574"/>
              <a:ext cx="509974" cy="280894"/>
              <a:chOff x="5492434" y="4150087"/>
              <a:chExt cx="509974" cy="280894"/>
            </a:xfrm>
          </p:grpSpPr>
          <p:cxnSp>
            <p:nvCxnSpPr>
              <p:cNvPr id="148" name="Straight Connector 147">
                <a:extLst>
                  <a:ext uri="{FF2B5EF4-FFF2-40B4-BE49-F238E27FC236}">
                    <a16:creationId xmlns:a16="http://schemas.microsoft.com/office/drawing/2014/main" id="{95B1AF86-323B-44D0-92F5-CC4C6CE86B3B}"/>
                  </a:ext>
                </a:extLst>
              </p:cNvPr>
              <p:cNvCxnSpPr>
                <a:cxnSpLocks/>
              </p:cNvCxnSpPr>
              <p:nvPr/>
            </p:nvCxnSpPr>
            <p:spPr>
              <a:xfrm flipV="1">
                <a:off x="5504539" y="415008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6E6C711-3916-4693-A5C0-BE234A5BA325}"/>
                  </a:ext>
                </a:extLst>
              </p:cNvPr>
              <p:cNvCxnSpPr>
                <a:cxnSpLocks/>
              </p:cNvCxnSpPr>
              <p:nvPr/>
            </p:nvCxnSpPr>
            <p:spPr>
              <a:xfrm>
                <a:off x="5492434" y="4150087"/>
                <a:ext cx="14874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873B089-EA4D-48FF-BC4D-33D5F7378EA9}"/>
                  </a:ext>
                </a:extLst>
              </p:cNvPr>
              <p:cNvCxnSpPr/>
              <p:nvPr/>
            </p:nvCxnSpPr>
            <p:spPr>
              <a:xfrm>
                <a:off x="5628337" y="415008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7D880AD-1029-448A-8042-124EA82031D9}"/>
                  </a:ext>
                </a:extLst>
              </p:cNvPr>
              <p:cNvCxnSpPr>
                <a:cxnSpLocks/>
              </p:cNvCxnSpPr>
              <p:nvPr/>
            </p:nvCxnSpPr>
            <p:spPr>
              <a:xfrm>
                <a:off x="5623025" y="4419869"/>
                <a:ext cx="37938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33015704-8464-42E3-A375-256DBFD6FAAD}"/>
                </a:ext>
              </a:extLst>
            </p:cNvPr>
            <p:cNvGrpSpPr/>
            <p:nvPr/>
          </p:nvGrpSpPr>
          <p:grpSpPr>
            <a:xfrm>
              <a:off x="7343082" y="3192952"/>
              <a:ext cx="148747" cy="280894"/>
              <a:chOff x="5492434" y="4150087"/>
              <a:chExt cx="148747" cy="280894"/>
            </a:xfrm>
          </p:grpSpPr>
          <p:cxnSp>
            <p:nvCxnSpPr>
              <p:cNvPr id="153" name="Straight Connector 152">
                <a:extLst>
                  <a:ext uri="{FF2B5EF4-FFF2-40B4-BE49-F238E27FC236}">
                    <a16:creationId xmlns:a16="http://schemas.microsoft.com/office/drawing/2014/main" id="{DE8DF73E-E27D-4ED2-9E80-4AC1E2CB45CD}"/>
                  </a:ext>
                </a:extLst>
              </p:cNvPr>
              <p:cNvCxnSpPr>
                <a:cxnSpLocks/>
              </p:cNvCxnSpPr>
              <p:nvPr/>
            </p:nvCxnSpPr>
            <p:spPr>
              <a:xfrm flipV="1">
                <a:off x="5504539" y="415008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959E2E75-917B-44A7-89BB-7548F6FB2EF0}"/>
                  </a:ext>
                </a:extLst>
              </p:cNvPr>
              <p:cNvCxnSpPr>
                <a:cxnSpLocks/>
              </p:cNvCxnSpPr>
              <p:nvPr/>
            </p:nvCxnSpPr>
            <p:spPr>
              <a:xfrm>
                <a:off x="5492434" y="4150087"/>
                <a:ext cx="14874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42001FD-D964-4D80-BDC9-34E44F7AECDF}"/>
                  </a:ext>
                </a:extLst>
              </p:cNvPr>
              <p:cNvCxnSpPr/>
              <p:nvPr/>
            </p:nvCxnSpPr>
            <p:spPr>
              <a:xfrm>
                <a:off x="5631142" y="415008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6" name="Rectangle 265">
              <a:extLst>
                <a:ext uri="{FF2B5EF4-FFF2-40B4-BE49-F238E27FC236}">
                  <a16:creationId xmlns:a16="http://schemas.microsoft.com/office/drawing/2014/main" id="{CDCB0BFD-6441-47F1-957C-6AAE90FEE725}"/>
                </a:ext>
              </a:extLst>
            </p:cNvPr>
            <p:cNvSpPr/>
            <p:nvPr/>
          </p:nvSpPr>
          <p:spPr>
            <a:xfrm>
              <a:off x="8574333" y="2976430"/>
              <a:ext cx="2946640" cy="338554"/>
            </a:xfrm>
            <a:prstGeom prst="rect">
              <a:avLst/>
            </a:prstGeom>
          </p:spPr>
          <p:txBody>
            <a:bodyPr wrap="none">
              <a:spAutoFit/>
            </a:bodyPr>
            <a:lstStyle/>
            <a:p>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(redLED,64)</a:t>
              </a:r>
              <a:r>
                <a:rPr lang="en-US" sz="1600" dirty="0"/>
                <a:t> </a:t>
              </a:r>
            </a:p>
          </p:txBody>
        </p:sp>
        <p:sp>
          <p:nvSpPr>
            <p:cNvPr id="267" name="TextBox 266">
              <a:extLst>
                <a:ext uri="{FF2B5EF4-FFF2-40B4-BE49-F238E27FC236}">
                  <a16:creationId xmlns:a16="http://schemas.microsoft.com/office/drawing/2014/main" id="{492145A1-05E7-4A7A-B461-A6585FA14C19}"/>
                </a:ext>
              </a:extLst>
            </p:cNvPr>
            <p:cNvSpPr txBox="1"/>
            <p:nvPr/>
          </p:nvSpPr>
          <p:spPr>
            <a:xfrm>
              <a:off x="8173207" y="3206830"/>
              <a:ext cx="3862468" cy="338554"/>
            </a:xfrm>
            <a:prstGeom prst="rect">
              <a:avLst/>
            </a:prstGeom>
            <a:noFill/>
          </p:spPr>
          <p:txBody>
            <a:bodyPr wrap="none" rtlCol="0">
              <a:spAutoFit/>
            </a:bodyPr>
            <a:lstStyle/>
            <a:p>
              <a:r>
                <a:rPr lang="en-US" sz="1600" i="1" dirty="0">
                  <a:solidFill>
                    <a:srgbClr val="0070C0"/>
                  </a:solidFill>
                </a:rPr>
                <a:t>25% duty cycle; simulates a voltage of 1.25V</a:t>
              </a:r>
            </a:p>
          </p:txBody>
        </p:sp>
      </p:grpSp>
      <p:grpSp>
        <p:nvGrpSpPr>
          <p:cNvPr id="282" name="Group 281">
            <a:extLst>
              <a:ext uri="{FF2B5EF4-FFF2-40B4-BE49-F238E27FC236}">
                <a16:creationId xmlns:a16="http://schemas.microsoft.com/office/drawing/2014/main" id="{007E1C65-A43B-4715-8477-F7583BDED07C}"/>
              </a:ext>
            </a:extLst>
          </p:cNvPr>
          <p:cNvGrpSpPr/>
          <p:nvPr/>
        </p:nvGrpSpPr>
        <p:grpSpPr>
          <a:xfrm>
            <a:off x="5033538" y="3810096"/>
            <a:ext cx="6897942" cy="629151"/>
            <a:chOff x="5033538" y="3810096"/>
            <a:chExt cx="6897942" cy="629151"/>
          </a:xfrm>
        </p:grpSpPr>
        <p:grpSp>
          <p:nvGrpSpPr>
            <p:cNvPr id="97" name="Group 96">
              <a:extLst>
                <a:ext uri="{FF2B5EF4-FFF2-40B4-BE49-F238E27FC236}">
                  <a16:creationId xmlns:a16="http://schemas.microsoft.com/office/drawing/2014/main" id="{8C15552A-24BF-4014-82BE-68B5492840CB}"/>
                </a:ext>
              </a:extLst>
            </p:cNvPr>
            <p:cNvGrpSpPr/>
            <p:nvPr/>
          </p:nvGrpSpPr>
          <p:grpSpPr>
            <a:xfrm>
              <a:off x="5033538" y="3858441"/>
              <a:ext cx="2943364" cy="580806"/>
              <a:chOff x="5129077" y="4686300"/>
              <a:chExt cx="2943364" cy="580806"/>
            </a:xfrm>
          </p:grpSpPr>
          <p:cxnSp>
            <p:nvCxnSpPr>
              <p:cNvPr id="36" name="Straight Connector 35">
                <a:extLst>
                  <a:ext uri="{FF2B5EF4-FFF2-40B4-BE49-F238E27FC236}">
                    <a16:creationId xmlns:a16="http://schemas.microsoft.com/office/drawing/2014/main" id="{DBC524F8-BE86-4C8A-B870-E6503B5DC92B}"/>
                  </a:ext>
                </a:extLst>
              </p:cNvPr>
              <p:cNvCxnSpPr>
                <a:cxnSpLocks/>
              </p:cNvCxnSpPr>
              <p:nvPr/>
            </p:nvCxnSpPr>
            <p:spPr>
              <a:xfrm flipV="1">
                <a:off x="5502863" y="484174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A97AC30-25F4-40DD-9C9E-5DFF7D226355}"/>
                  </a:ext>
                </a:extLst>
              </p:cNvPr>
              <p:cNvGrpSpPr/>
              <p:nvPr/>
            </p:nvGrpSpPr>
            <p:grpSpPr>
              <a:xfrm>
                <a:off x="5129077" y="4686300"/>
                <a:ext cx="2943364" cy="580806"/>
                <a:chOff x="5070883" y="3158217"/>
                <a:chExt cx="2943364" cy="580806"/>
              </a:xfrm>
            </p:grpSpPr>
            <p:cxnSp>
              <p:nvCxnSpPr>
                <p:cNvPr id="52" name="Straight Arrow Connector 51">
                  <a:extLst>
                    <a:ext uri="{FF2B5EF4-FFF2-40B4-BE49-F238E27FC236}">
                      <a16:creationId xmlns:a16="http://schemas.microsoft.com/office/drawing/2014/main" id="{8ABB15CA-A7D3-4E80-A9DF-5824C6C6537E}"/>
                    </a:ext>
                  </a:extLst>
                </p:cNvPr>
                <p:cNvCxnSpPr>
                  <a:cxnSpLocks/>
                </p:cNvCxnSpPr>
                <p:nvPr/>
              </p:nvCxnSpPr>
              <p:spPr>
                <a:xfrm flipV="1">
                  <a:off x="5423040" y="3158217"/>
                  <a:ext cx="0" cy="4423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BF609A1-A19B-414D-8E32-7F049CC808B7}"/>
                    </a:ext>
                  </a:extLst>
                </p:cNvPr>
                <p:cNvCxnSpPr>
                  <a:cxnSpLocks/>
                </p:cNvCxnSpPr>
                <p:nvPr/>
              </p:nvCxnSpPr>
              <p:spPr>
                <a:xfrm>
                  <a:off x="5393300" y="3600523"/>
                  <a:ext cx="2620947"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3DDF5BD-D6F6-4ED2-B748-BFFB7E94C1DA}"/>
                    </a:ext>
                  </a:extLst>
                </p:cNvPr>
                <p:cNvSpPr txBox="1"/>
                <p:nvPr/>
              </p:nvSpPr>
              <p:spPr>
                <a:xfrm>
                  <a:off x="5070883" y="3462024"/>
                  <a:ext cx="349776" cy="276999"/>
                </a:xfrm>
                <a:prstGeom prst="rect">
                  <a:avLst/>
                </a:prstGeom>
                <a:noFill/>
              </p:spPr>
              <p:txBody>
                <a:bodyPr wrap="none" rtlCol="0">
                  <a:spAutoFit/>
                </a:bodyPr>
                <a:lstStyle/>
                <a:p>
                  <a:r>
                    <a:rPr lang="en-US" sz="1200" dirty="0"/>
                    <a:t>0V</a:t>
                  </a:r>
                </a:p>
              </p:txBody>
            </p:sp>
            <p:sp>
              <p:nvSpPr>
                <p:cNvPr id="55" name="TextBox 54">
                  <a:extLst>
                    <a:ext uri="{FF2B5EF4-FFF2-40B4-BE49-F238E27FC236}">
                      <a16:creationId xmlns:a16="http://schemas.microsoft.com/office/drawing/2014/main" id="{7C0DD647-5EC1-44DF-98F1-FCC43F69CAE6}"/>
                    </a:ext>
                  </a:extLst>
                </p:cNvPr>
                <p:cNvSpPr txBox="1"/>
                <p:nvPr/>
              </p:nvSpPr>
              <p:spPr>
                <a:xfrm>
                  <a:off x="5070883" y="3184643"/>
                  <a:ext cx="349776" cy="276999"/>
                </a:xfrm>
                <a:prstGeom prst="rect">
                  <a:avLst/>
                </a:prstGeom>
                <a:noFill/>
              </p:spPr>
              <p:txBody>
                <a:bodyPr wrap="none" rtlCol="0">
                  <a:spAutoFit/>
                </a:bodyPr>
                <a:lstStyle/>
                <a:p>
                  <a:r>
                    <a:rPr lang="en-US" sz="1200" dirty="0"/>
                    <a:t>5V</a:t>
                  </a:r>
                </a:p>
              </p:txBody>
            </p:sp>
          </p:grpSp>
          <p:cxnSp>
            <p:nvCxnSpPr>
              <p:cNvPr id="69" name="Straight Connector 68">
                <a:extLst>
                  <a:ext uri="{FF2B5EF4-FFF2-40B4-BE49-F238E27FC236}">
                    <a16:creationId xmlns:a16="http://schemas.microsoft.com/office/drawing/2014/main" id="{F50E2E13-5E5B-4A59-AA8F-24F59C8CD6CA}"/>
                  </a:ext>
                </a:extLst>
              </p:cNvPr>
              <p:cNvCxnSpPr/>
              <p:nvPr/>
            </p:nvCxnSpPr>
            <p:spPr>
              <a:xfrm>
                <a:off x="5490758" y="4841747"/>
                <a:ext cx="2645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8ADEE6E-BDB4-45AA-85BE-8AF3F7368BA7}"/>
                  </a:ext>
                </a:extLst>
              </p:cNvPr>
              <p:cNvCxnSpPr/>
              <p:nvPr/>
            </p:nvCxnSpPr>
            <p:spPr>
              <a:xfrm>
                <a:off x="5743340" y="484174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CA9A13D-7571-4615-A270-A928E1AD4B70}"/>
                  </a:ext>
                </a:extLst>
              </p:cNvPr>
              <p:cNvCxnSpPr/>
              <p:nvPr/>
            </p:nvCxnSpPr>
            <p:spPr>
              <a:xfrm>
                <a:off x="5736197" y="5111529"/>
                <a:ext cx="2645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959840A-D80C-4F76-832E-47DF1FDDF003}"/>
                  </a:ext>
                </a:extLst>
              </p:cNvPr>
              <p:cNvCxnSpPr>
                <a:cxnSpLocks/>
              </p:cNvCxnSpPr>
              <p:nvPr/>
            </p:nvCxnSpPr>
            <p:spPr>
              <a:xfrm flipV="1">
                <a:off x="5988638" y="483063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D902E45-1CAC-46CD-8C30-1F4BD82393AF}"/>
                  </a:ext>
                </a:extLst>
              </p:cNvPr>
              <p:cNvCxnSpPr/>
              <p:nvPr/>
            </p:nvCxnSpPr>
            <p:spPr>
              <a:xfrm>
                <a:off x="5976533" y="4830635"/>
                <a:ext cx="2645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3FF4ADA-F160-4A82-A5B6-2C0D93EB75BA}"/>
                  </a:ext>
                </a:extLst>
              </p:cNvPr>
              <p:cNvCxnSpPr/>
              <p:nvPr/>
            </p:nvCxnSpPr>
            <p:spPr>
              <a:xfrm>
                <a:off x="6229115" y="483539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6B305F0-AA96-430B-993B-61F3D5430F27}"/>
                  </a:ext>
                </a:extLst>
              </p:cNvPr>
              <p:cNvCxnSpPr/>
              <p:nvPr/>
            </p:nvCxnSpPr>
            <p:spPr>
              <a:xfrm>
                <a:off x="6221972" y="5105179"/>
                <a:ext cx="2645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DE23C87-87E0-4E46-8BF1-4CFAFEBC0FB7}"/>
                  </a:ext>
                </a:extLst>
              </p:cNvPr>
              <p:cNvCxnSpPr>
                <a:cxnSpLocks/>
              </p:cNvCxnSpPr>
              <p:nvPr/>
            </p:nvCxnSpPr>
            <p:spPr>
              <a:xfrm flipV="1">
                <a:off x="6474413" y="483539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21B6A36-DBD1-43A5-A5A1-98784B04CD97}"/>
                  </a:ext>
                </a:extLst>
              </p:cNvPr>
              <p:cNvCxnSpPr/>
              <p:nvPr/>
            </p:nvCxnSpPr>
            <p:spPr>
              <a:xfrm>
                <a:off x="6462308" y="4835397"/>
                <a:ext cx="2645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3D7F680-DABF-4036-B44C-E64011CBCC16}"/>
                  </a:ext>
                </a:extLst>
              </p:cNvPr>
              <p:cNvCxnSpPr/>
              <p:nvPr/>
            </p:nvCxnSpPr>
            <p:spPr>
              <a:xfrm>
                <a:off x="6714890" y="4835397"/>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78B7924-52C2-4B2F-825E-A677E204698D}"/>
                  </a:ext>
                </a:extLst>
              </p:cNvPr>
              <p:cNvCxnSpPr/>
              <p:nvPr/>
            </p:nvCxnSpPr>
            <p:spPr>
              <a:xfrm>
                <a:off x="6707747" y="5105179"/>
                <a:ext cx="2645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3798F5B-1154-4031-B716-445BBBEFD1AA}"/>
                  </a:ext>
                </a:extLst>
              </p:cNvPr>
              <p:cNvCxnSpPr>
                <a:cxnSpLocks/>
              </p:cNvCxnSpPr>
              <p:nvPr/>
            </p:nvCxnSpPr>
            <p:spPr>
              <a:xfrm flipV="1">
                <a:off x="6960188" y="482428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2AE1E0B-E915-4018-9E79-10549170F03E}"/>
                  </a:ext>
                </a:extLst>
              </p:cNvPr>
              <p:cNvCxnSpPr/>
              <p:nvPr/>
            </p:nvCxnSpPr>
            <p:spPr>
              <a:xfrm>
                <a:off x="6948083" y="4824285"/>
                <a:ext cx="2645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DD62E6A-71C7-4078-893E-C53989AB6409}"/>
                  </a:ext>
                </a:extLst>
              </p:cNvPr>
              <p:cNvCxnSpPr/>
              <p:nvPr/>
            </p:nvCxnSpPr>
            <p:spPr>
              <a:xfrm>
                <a:off x="7200665" y="4836190"/>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1B82782-F9DA-43A9-B92F-12EB251BF51A}"/>
                  </a:ext>
                </a:extLst>
              </p:cNvPr>
              <p:cNvCxnSpPr/>
              <p:nvPr/>
            </p:nvCxnSpPr>
            <p:spPr>
              <a:xfrm>
                <a:off x="7193522" y="5105972"/>
                <a:ext cx="2645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01317BC-E0B7-4253-8439-F936E450DFCC}"/>
                  </a:ext>
                </a:extLst>
              </p:cNvPr>
              <p:cNvCxnSpPr>
                <a:cxnSpLocks/>
              </p:cNvCxnSpPr>
              <p:nvPr/>
            </p:nvCxnSpPr>
            <p:spPr>
              <a:xfrm flipV="1">
                <a:off x="7450726" y="4836190"/>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BDB13E7-8F8C-4B9D-A988-718FEC2D038A}"/>
                  </a:ext>
                </a:extLst>
              </p:cNvPr>
              <p:cNvCxnSpPr/>
              <p:nvPr/>
            </p:nvCxnSpPr>
            <p:spPr>
              <a:xfrm>
                <a:off x="7438621" y="4836190"/>
                <a:ext cx="2645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A3C17AE-4AD0-4F81-80F1-68DC6423AB44}"/>
                  </a:ext>
                </a:extLst>
              </p:cNvPr>
              <p:cNvCxnSpPr/>
              <p:nvPr/>
            </p:nvCxnSpPr>
            <p:spPr>
              <a:xfrm>
                <a:off x="7691203" y="4836190"/>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CA67EB6-32C3-4CE0-BCDF-C9D028698B45}"/>
                  </a:ext>
                </a:extLst>
              </p:cNvPr>
              <p:cNvCxnSpPr>
                <a:cxnSpLocks/>
              </p:cNvCxnSpPr>
              <p:nvPr/>
            </p:nvCxnSpPr>
            <p:spPr>
              <a:xfrm>
                <a:off x="7684060" y="5105972"/>
                <a:ext cx="197876"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197A1B5-C2E2-4021-AEE7-A087A6B472A8}"/>
                  </a:ext>
                </a:extLst>
              </p:cNvPr>
              <p:cNvCxnSpPr/>
              <p:nvPr/>
            </p:nvCxnSpPr>
            <p:spPr>
              <a:xfrm>
                <a:off x="5445922" y="4844082"/>
                <a:ext cx="37905"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268" name="Rectangle 267">
              <a:extLst>
                <a:ext uri="{FF2B5EF4-FFF2-40B4-BE49-F238E27FC236}">
                  <a16:creationId xmlns:a16="http://schemas.microsoft.com/office/drawing/2014/main" id="{5A18F51D-5C94-4D0C-BA18-0DD04276BFAF}"/>
                </a:ext>
              </a:extLst>
            </p:cNvPr>
            <p:cNvSpPr/>
            <p:nvPr/>
          </p:nvSpPr>
          <p:spPr>
            <a:xfrm>
              <a:off x="8574333" y="3810096"/>
              <a:ext cx="3070071" cy="338554"/>
            </a:xfrm>
            <a:prstGeom prst="rect">
              <a:avLst/>
            </a:prstGeom>
          </p:spPr>
          <p:txBody>
            <a:bodyPr wrap="none">
              <a:spAutoFit/>
            </a:bodyPr>
            <a:lstStyle/>
            <a:p>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(redLED,127)</a:t>
              </a:r>
              <a:r>
                <a:rPr lang="en-US" sz="1600" dirty="0"/>
                <a:t> </a:t>
              </a:r>
            </a:p>
          </p:txBody>
        </p:sp>
        <p:sp>
          <p:nvSpPr>
            <p:cNvPr id="269" name="TextBox 268">
              <a:extLst>
                <a:ext uri="{FF2B5EF4-FFF2-40B4-BE49-F238E27FC236}">
                  <a16:creationId xmlns:a16="http://schemas.microsoft.com/office/drawing/2014/main" id="{3F75D27B-E865-446F-A88B-2F4E3DC9E76A}"/>
                </a:ext>
              </a:extLst>
            </p:cNvPr>
            <p:cNvSpPr txBox="1"/>
            <p:nvPr/>
          </p:nvSpPr>
          <p:spPr>
            <a:xfrm>
              <a:off x="8173207" y="4040496"/>
              <a:ext cx="3758273" cy="338554"/>
            </a:xfrm>
            <a:prstGeom prst="rect">
              <a:avLst/>
            </a:prstGeom>
            <a:noFill/>
          </p:spPr>
          <p:txBody>
            <a:bodyPr wrap="none" rtlCol="0">
              <a:spAutoFit/>
            </a:bodyPr>
            <a:lstStyle/>
            <a:p>
              <a:r>
                <a:rPr lang="en-US" sz="1600" i="1" dirty="0">
                  <a:solidFill>
                    <a:srgbClr val="0070C0"/>
                  </a:solidFill>
                </a:rPr>
                <a:t>50% duty cycle; simulates a voltage of 2.5V</a:t>
              </a:r>
            </a:p>
          </p:txBody>
        </p:sp>
      </p:grpSp>
      <p:grpSp>
        <p:nvGrpSpPr>
          <p:cNvPr id="283" name="Group 282">
            <a:extLst>
              <a:ext uri="{FF2B5EF4-FFF2-40B4-BE49-F238E27FC236}">
                <a16:creationId xmlns:a16="http://schemas.microsoft.com/office/drawing/2014/main" id="{79950A75-FD65-45D8-957F-52ADB219A347}"/>
              </a:ext>
            </a:extLst>
          </p:cNvPr>
          <p:cNvGrpSpPr/>
          <p:nvPr/>
        </p:nvGrpSpPr>
        <p:grpSpPr>
          <a:xfrm>
            <a:off x="5033538" y="4625825"/>
            <a:ext cx="7002137" cy="634777"/>
            <a:chOff x="5033538" y="4625825"/>
            <a:chExt cx="7002137" cy="634777"/>
          </a:xfrm>
        </p:grpSpPr>
        <p:grpSp>
          <p:nvGrpSpPr>
            <p:cNvPr id="192" name="Group 191">
              <a:extLst>
                <a:ext uri="{FF2B5EF4-FFF2-40B4-BE49-F238E27FC236}">
                  <a16:creationId xmlns:a16="http://schemas.microsoft.com/office/drawing/2014/main" id="{F967C787-BB2E-4C1F-94F3-745C8F84643A}"/>
                </a:ext>
              </a:extLst>
            </p:cNvPr>
            <p:cNvGrpSpPr/>
            <p:nvPr/>
          </p:nvGrpSpPr>
          <p:grpSpPr>
            <a:xfrm>
              <a:off x="5033538" y="4679796"/>
              <a:ext cx="2943364" cy="580806"/>
              <a:chOff x="5070883" y="3158217"/>
              <a:chExt cx="2943364" cy="580806"/>
            </a:xfrm>
          </p:grpSpPr>
          <p:cxnSp>
            <p:nvCxnSpPr>
              <p:cNvPr id="213" name="Straight Arrow Connector 212">
                <a:extLst>
                  <a:ext uri="{FF2B5EF4-FFF2-40B4-BE49-F238E27FC236}">
                    <a16:creationId xmlns:a16="http://schemas.microsoft.com/office/drawing/2014/main" id="{E94D26FF-80A7-4148-83A4-0C084504FB5B}"/>
                  </a:ext>
                </a:extLst>
              </p:cNvPr>
              <p:cNvCxnSpPr>
                <a:cxnSpLocks/>
              </p:cNvCxnSpPr>
              <p:nvPr/>
            </p:nvCxnSpPr>
            <p:spPr>
              <a:xfrm flipV="1">
                <a:off x="5423040" y="3158217"/>
                <a:ext cx="0" cy="4423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59B910BE-CFF0-4FAB-B9D8-68E9E3A7AA47}"/>
                  </a:ext>
                </a:extLst>
              </p:cNvPr>
              <p:cNvCxnSpPr>
                <a:cxnSpLocks/>
              </p:cNvCxnSpPr>
              <p:nvPr/>
            </p:nvCxnSpPr>
            <p:spPr>
              <a:xfrm>
                <a:off x="5393300" y="3600523"/>
                <a:ext cx="2620947"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15" name="TextBox 214">
                <a:extLst>
                  <a:ext uri="{FF2B5EF4-FFF2-40B4-BE49-F238E27FC236}">
                    <a16:creationId xmlns:a16="http://schemas.microsoft.com/office/drawing/2014/main" id="{5075D887-BAB3-44B5-B227-CCAE88664C72}"/>
                  </a:ext>
                </a:extLst>
              </p:cNvPr>
              <p:cNvSpPr txBox="1"/>
              <p:nvPr/>
            </p:nvSpPr>
            <p:spPr>
              <a:xfrm>
                <a:off x="5070883" y="3462024"/>
                <a:ext cx="349776" cy="276999"/>
              </a:xfrm>
              <a:prstGeom prst="rect">
                <a:avLst/>
              </a:prstGeom>
              <a:noFill/>
            </p:spPr>
            <p:txBody>
              <a:bodyPr wrap="none" rtlCol="0">
                <a:spAutoFit/>
              </a:bodyPr>
              <a:lstStyle/>
              <a:p>
                <a:r>
                  <a:rPr lang="en-US" sz="1200" dirty="0"/>
                  <a:t>0V</a:t>
                </a:r>
              </a:p>
            </p:txBody>
          </p:sp>
          <p:sp>
            <p:nvSpPr>
              <p:cNvPr id="216" name="TextBox 215">
                <a:extLst>
                  <a:ext uri="{FF2B5EF4-FFF2-40B4-BE49-F238E27FC236}">
                    <a16:creationId xmlns:a16="http://schemas.microsoft.com/office/drawing/2014/main" id="{CC863F4B-8272-41A9-A107-14CA553D79E2}"/>
                  </a:ext>
                </a:extLst>
              </p:cNvPr>
              <p:cNvSpPr txBox="1"/>
              <p:nvPr/>
            </p:nvSpPr>
            <p:spPr>
              <a:xfrm>
                <a:off x="5070883" y="3184643"/>
                <a:ext cx="349776" cy="276999"/>
              </a:xfrm>
              <a:prstGeom prst="rect">
                <a:avLst/>
              </a:prstGeom>
              <a:noFill/>
            </p:spPr>
            <p:txBody>
              <a:bodyPr wrap="none" rtlCol="0">
                <a:spAutoFit/>
              </a:bodyPr>
              <a:lstStyle/>
              <a:p>
                <a:r>
                  <a:rPr lang="en-US" sz="1200" dirty="0"/>
                  <a:t>5V</a:t>
                </a:r>
              </a:p>
            </p:txBody>
          </p:sp>
        </p:grpSp>
        <p:grpSp>
          <p:nvGrpSpPr>
            <p:cNvPr id="226" name="Group 225">
              <a:extLst>
                <a:ext uri="{FF2B5EF4-FFF2-40B4-BE49-F238E27FC236}">
                  <a16:creationId xmlns:a16="http://schemas.microsoft.com/office/drawing/2014/main" id="{4E3E904F-84BB-4D37-80A7-C2CA9BB63BDC}"/>
                </a:ext>
              </a:extLst>
            </p:cNvPr>
            <p:cNvGrpSpPr/>
            <p:nvPr/>
          </p:nvGrpSpPr>
          <p:grpSpPr>
            <a:xfrm>
              <a:off x="5392569" y="4835243"/>
              <a:ext cx="512624" cy="280894"/>
              <a:chOff x="5488108" y="5533405"/>
              <a:chExt cx="512624" cy="280894"/>
            </a:xfrm>
          </p:grpSpPr>
          <p:cxnSp>
            <p:nvCxnSpPr>
              <p:cNvPr id="191" name="Straight Connector 190">
                <a:extLst>
                  <a:ext uri="{FF2B5EF4-FFF2-40B4-BE49-F238E27FC236}">
                    <a16:creationId xmlns:a16="http://schemas.microsoft.com/office/drawing/2014/main" id="{05D7E99D-EB04-44E0-AE52-7795A54D08C6}"/>
                  </a:ext>
                </a:extLst>
              </p:cNvPr>
              <p:cNvCxnSpPr>
                <a:cxnSpLocks/>
              </p:cNvCxnSpPr>
              <p:nvPr/>
            </p:nvCxnSpPr>
            <p:spPr>
              <a:xfrm flipV="1">
                <a:off x="5502863" y="553340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2ED2A118-EEBB-48EE-A8A2-4B4C2CC10C49}"/>
                  </a:ext>
                </a:extLst>
              </p:cNvPr>
              <p:cNvCxnSpPr>
                <a:cxnSpLocks/>
              </p:cNvCxnSpPr>
              <p:nvPr/>
            </p:nvCxnSpPr>
            <p:spPr>
              <a:xfrm>
                <a:off x="5488108" y="5533405"/>
                <a:ext cx="3830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68D072F8-98C1-4929-A84B-787060E95816}"/>
                  </a:ext>
                </a:extLst>
              </p:cNvPr>
              <p:cNvCxnSpPr>
                <a:cxnSpLocks/>
              </p:cNvCxnSpPr>
              <p:nvPr/>
            </p:nvCxnSpPr>
            <p:spPr>
              <a:xfrm>
                <a:off x="5858965" y="553340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57DEA84-CF3D-4795-8D25-52A7075486A8}"/>
                  </a:ext>
                </a:extLst>
              </p:cNvPr>
              <p:cNvCxnSpPr>
                <a:cxnSpLocks/>
              </p:cNvCxnSpPr>
              <p:nvPr/>
            </p:nvCxnSpPr>
            <p:spPr>
              <a:xfrm>
                <a:off x="5868464" y="5803187"/>
                <a:ext cx="13226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2" name="Straight Connector 211">
              <a:extLst>
                <a:ext uri="{FF2B5EF4-FFF2-40B4-BE49-F238E27FC236}">
                  <a16:creationId xmlns:a16="http://schemas.microsoft.com/office/drawing/2014/main" id="{71A0691E-4B5C-421F-A295-450DD220FF5C}"/>
                </a:ext>
              </a:extLst>
            </p:cNvPr>
            <p:cNvCxnSpPr/>
            <p:nvPr/>
          </p:nvCxnSpPr>
          <p:spPr>
            <a:xfrm>
              <a:off x="5350383" y="4837578"/>
              <a:ext cx="37905"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227" name="Group 226">
              <a:extLst>
                <a:ext uri="{FF2B5EF4-FFF2-40B4-BE49-F238E27FC236}">
                  <a16:creationId xmlns:a16="http://schemas.microsoft.com/office/drawing/2014/main" id="{292AE4F8-69DE-485D-A39A-D6EF71384635}"/>
                </a:ext>
              </a:extLst>
            </p:cNvPr>
            <p:cNvGrpSpPr/>
            <p:nvPr/>
          </p:nvGrpSpPr>
          <p:grpSpPr>
            <a:xfrm>
              <a:off x="5882901" y="4836740"/>
              <a:ext cx="512624" cy="280894"/>
              <a:chOff x="5488108" y="5533405"/>
              <a:chExt cx="512624" cy="280894"/>
            </a:xfrm>
          </p:grpSpPr>
          <p:cxnSp>
            <p:nvCxnSpPr>
              <p:cNvPr id="228" name="Straight Connector 227">
                <a:extLst>
                  <a:ext uri="{FF2B5EF4-FFF2-40B4-BE49-F238E27FC236}">
                    <a16:creationId xmlns:a16="http://schemas.microsoft.com/office/drawing/2014/main" id="{C2999E00-E96B-4F37-BDF6-8D08C321E184}"/>
                  </a:ext>
                </a:extLst>
              </p:cNvPr>
              <p:cNvCxnSpPr>
                <a:cxnSpLocks/>
              </p:cNvCxnSpPr>
              <p:nvPr/>
            </p:nvCxnSpPr>
            <p:spPr>
              <a:xfrm flipV="1">
                <a:off x="5499784" y="553340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F182EE9F-A5F9-4BEF-94E5-0EDE53090167}"/>
                  </a:ext>
                </a:extLst>
              </p:cNvPr>
              <p:cNvCxnSpPr>
                <a:cxnSpLocks/>
              </p:cNvCxnSpPr>
              <p:nvPr/>
            </p:nvCxnSpPr>
            <p:spPr>
              <a:xfrm>
                <a:off x="5488108" y="5533405"/>
                <a:ext cx="3830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BA12153B-3554-488B-AF15-CA736535B32F}"/>
                  </a:ext>
                </a:extLst>
              </p:cNvPr>
              <p:cNvCxnSpPr>
                <a:cxnSpLocks/>
              </p:cNvCxnSpPr>
              <p:nvPr/>
            </p:nvCxnSpPr>
            <p:spPr>
              <a:xfrm>
                <a:off x="5862044" y="553340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67CDFC0E-2EF1-4FF5-9462-675CE78F200E}"/>
                  </a:ext>
                </a:extLst>
              </p:cNvPr>
              <p:cNvCxnSpPr>
                <a:cxnSpLocks/>
              </p:cNvCxnSpPr>
              <p:nvPr/>
            </p:nvCxnSpPr>
            <p:spPr>
              <a:xfrm>
                <a:off x="5868464" y="5800537"/>
                <a:ext cx="13226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2" name="Group 231">
              <a:extLst>
                <a:ext uri="{FF2B5EF4-FFF2-40B4-BE49-F238E27FC236}">
                  <a16:creationId xmlns:a16="http://schemas.microsoft.com/office/drawing/2014/main" id="{31A8160A-09D7-4476-8CD4-E042C815D006}"/>
                </a:ext>
              </a:extLst>
            </p:cNvPr>
            <p:cNvGrpSpPr/>
            <p:nvPr/>
          </p:nvGrpSpPr>
          <p:grpSpPr>
            <a:xfrm>
              <a:off x="6369200" y="4836577"/>
              <a:ext cx="512624" cy="280894"/>
              <a:chOff x="5488108" y="5533405"/>
              <a:chExt cx="512624" cy="280894"/>
            </a:xfrm>
          </p:grpSpPr>
          <p:cxnSp>
            <p:nvCxnSpPr>
              <p:cNvPr id="233" name="Straight Connector 232">
                <a:extLst>
                  <a:ext uri="{FF2B5EF4-FFF2-40B4-BE49-F238E27FC236}">
                    <a16:creationId xmlns:a16="http://schemas.microsoft.com/office/drawing/2014/main" id="{97A0C7B0-F296-4121-B1EF-00EC22C1069D}"/>
                  </a:ext>
                </a:extLst>
              </p:cNvPr>
              <p:cNvCxnSpPr>
                <a:cxnSpLocks/>
              </p:cNvCxnSpPr>
              <p:nvPr/>
            </p:nvCxnSpPr>
            <p:spPr>
              <a:xfrm flipV="1">
                <a:off x="5500213" y="553340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5D00E5F7-D7D9-40A5-8169-42CD387E51D1}"/>
                  </a:ext>
                </a:extLst>
              </p:cNvPr>
              <p:cNvCxnSpPr>
                <a:cxnSpLocks/>
              </p:cNvCxnSpPr>
              <p:nvPr/>
            </p:nvCxnSpPr>
            <p:spPr>
              <a:xfrm>
                <a:off x="5488108" y="5533405"/>
                <a:ext cx="3830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1645D8EF-B240-4B92-B5D7-13C2169D0738}"/>
                  </a:ext>
                </a:extLst>
              </p:cNvPr>
              <p:cNvCxnSpPr>
                <a:cxnSpLocks/>
              </p:cNvCxnSpPr>
              <p:nvPr/>
            </p:nvCxnSpPr>
            <p:spPr>
              <a:xfrm>
                <a:off x="5862044" y="553340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A76FDEC-39DD-4107-A80B-2AB4BB96ACD0}"/>
                  </a:ext>
                </a:extLst>
              </p:cNvPr>
              <p:cNvCxnSpPr>
                <a:cxnSpLocks/>
              </p:cNvCxnSpPr>
              <p:nvPr/>
            </p:nvCxnSpPr>
            <p:spPr>
              <a:xfrm>
                <a:off x="5868464" y="5803616"/>
                <a:ext cx="13226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CBF61043-A716-4686-8927-1B265D2AA37A}"/>
                </a:ext>
              </a:extLst>
            </p:cNvPr>
            <p:cNvGrpSpPr/>
            <p:nvPr/>
          </p:nvGrpSpPr>
          <p:grpSpPr>
            <a:xfrm>
              <a:off x="6854992" y="4836740"/>
              <a:ext cx="512624" cy="280894"/>
              <a:chOff x="5488108" y="5533405"/>
              <a:chExt cx="512624" cy="280894"/>
            </a:xfrm>
          </p:grpSpPr>
          <p:cxnSp>
            <p:nvCxnSpPr>
              <p:cNvPr id="238" name="Straight Connector 237">
                <a:extLst>
                  <a:ext uri="{FF2B5EF4-FFF2-40B4-BE49-F238E27FC236}">
                    <a16:creationId xmlns:a16="http://schemas.microsoft.com/office/drawing/2014/main" id="{7C0FA2E5-1B44-4B24-8910-D40BB9647DD0}"/>
                  </a:ext>
                </a:extLst>
              </p:cNvPr>
              <p:cNvCxnSpPr>
                <a:cxnSpLocks/>
              </p:cNvCxnSpPr>
              <p:nvPr/>
            </p:nvCxnSpPr>
            <p:spPr>
              <a:xfrm flipV="1">
                <a:off x="5502863" y="553340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84A37E7-D636-44C5-A484-2F435C9C78EF}"/>
                  </a:ext>
                </a:extLst>
              </p:cNvPr>
              <p:cNvCxnSpPr>
                <a:cxnSpLocks/>
              </p:cNvCxnSpPr>
              <p:nvPr/>
            </p:nvCxnSpPr>
            <p:spPr>
              <a:xfrm>
                <a:off x="5488108" y="5533405"/>
                <a:ext cx="3830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BEC94EF7-B17F-4F98-986F-5C1A853A2606}"/>
                  </a:ext>
                </a:extLst>
              </p:cNvPr>
              <p:cNvCxnSpPr>
                <a:cxnSpLocks/>
              </p:cNvCxnSpPr>
              <p:nvPr/>
            </p:nvCxnSpPr>
            <p:spPr>
              <a:xfrm>
                <a:off x="5862044" y="553340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219618B3-2C5F-45B2-B7A7-B009D6DB5B14}"/>
                  </a:ext>
                </a:extLst>
              </p:cNvPr>
              <p:cNvCxnSpPr>
                <a:cxnSpLocks/>
              </p:cNvCxnSpPr>
              <p:nvPr/>
            </p:nvCxnSpPr>
            <p:spPr>
              <a:xfrm>
                <a:off x="5868464" y="5803187"/>
                <a:ext cx="13226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AA6DE7C3-F8C3-47D8-A19A-E17A3824DDB0}"/>
                </a:ext>
              </a:extLst>
            </p:cNvPr>
            <p:cNvGrpSpPr/>
            <p:nvPr/>
          </p:nvGrpSpPr>
          <p:grpSpPr>
            <a:xfrm>
              <a:off x="7343863" y="4836933"/>
              <a:ext cx="509545" cy="280894"/>
              <a:chOff x="5491187" y="5533405"/>
              <a:chExt cx="509545" cy="280894"/>
            </a:xfrm>
          </p:grpSpPr>
          <p:cxnSp>
            <p:nvCxnSpPr>
              <p:cNvPr id="243" name="Straight Connector 242">
                <a:extLst>
                  <a:ext uri="{FF2B5EF4-FFF2-40B4-BE49-F238E27FC236}">
                    <a16:creationId xmlns:a16="http://schemas.microsoft.com/office/drawing/2014/main" id="{129C9A93-0495-494B-8022-5F9781C7396E}"/>
                  </a:ext>
                </a:extLst>
              </p:cNvPr>
              <p:cNvCxnSpPr>
                <a:cxnSpLocks/>
              </p:cNvCxnSpPr>
              <p:nvPr/>
            </p:nvCxnSpPr>
            <p:spPr>
              <a:xfrm flipV="1">
                <a:off x="5502863" y="553340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4F18F4C-3799-40FD-8553-7D57158DC25F}"/>
                  </a:ext>
                </a:extLst>
              </p:cNvPr>
              <p:cNvCxnSpPr>
                <a:cxnSpLocks/>
              </p:cNvCxnSpPr>
              <p:nvPr/>
            </p:nvCxnSpPr>
            <p:spPr>
              <a:xfrm>
                <a:off x="5491187" y="5533405"/>
                <a:ext cx="3830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373DA1E8-FEED-4BD2-84C5-E25CE4646D08}"/>
                  </a:ext>
                </a:extLst>
              </p:cNvPr>
              <p:cNvCxnSpPr>
                <a:cxnSpLocks/>
              </p:cNvCxnSpPr>
              <p:nvPr/>
            </p:nvCxnSpPr>
            <p:spPr>
              <a:xfrm>
                <a:off x="5862044" y="5533405"/>
                <a:ext cx="0" cy="2808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F9E610B6-4004-4DB5-A82C-691AA3A6DEB3}"/>
                  </a:ext>
                </a:extLst>
              </p:cNvPr>
              <p:cNvCxnSpPr>
                <a:cxnSpLocks/>
              </p:cNvCxnSpPr>
              <p:nvPr/>
            </p:nvCxnSpPr>
            <p:spPr>
              <a:xfrm>
                <a:off x="5868464" y="5800537"/>
                <a:ext cx="132268"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0" name="Rectangle 269">
              <a:extLst>
                <a:ext uri="{FF2B5EF4-FFF2-40B4-BE49-F238E27FC236}">
                  <a16:creationId xmlns:a16="http://schemas.microsoft.com/office/drawing/2014/main" id="{3EFCE9C7-920D-4DF5-8860-544A41EF9D86}"/>
                </a:ext>
              </a:extLst>
            </p:cNvPr>
            <p:cNvSpPr/>
            <p:nvPr/>
          </p:nvSpPr>
          <p:spPr>
            <a:xfrm>
              <a:off x="8574333" y="4625825"/>
              <a:ext cx="3070071" cy="338554"/>
            </a:xfrm>
            <a:prstGeom prst="rect">
              <a:avLst/>
            </a:prstGeom>
          </p:spPr>
          <p:txBody>
            <a:bodyPr wrap="none">
              <a:spAutoFit/>
            </a:bodyPr>
            <a:lstStyle/>
            <a:p>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(redLED,191)</a:t>
              </a:r>
              <a:r>
                <a:rPr lang="en-US" sz="1600" dirty="0"/>
                <a:t> </a:t>
              </a:r>
            </a:p>
          </p:txBody>
        </p:sp>
        <p:sp>
          <p:nvSpPr>
            <p:cNvPr id="271" name="TextBox 270">
              <a:extLst>
                <a:ext uri="{FF2B5EF4-FFF2-40B4-BE49-F238E27FC236}">
                  <a16:creationId xmlns:a16="http://schemas.microsoft.com/office/drawing/2014/main" id="{916ADCFF-79E1-430C-97C9-D94A877BD999}"/>
                </a:ext>
              </a:extLst>
            </p:cNvPr>
            <p:cNvSpPr txBox="1"/>
            <p:nvPr/>
          </p:nvSpPr>
          <p:spPr>
            <a:xfrm>
              <a:off x="8173207" y="4856225"/>
              <a:ext cx="3862468" cy="338554"/>
            </a:xfrm>
            <a:prstGeom prst="rect">
              <a:avLst/>
            </a:prstGeom>
            <a:noFill/>
          </p:spPr>
          <p:txBody>
            <a:bodyPr wrap="none" rtlCol="0">
              <a:spAutoFit/>
            </a:bodyPr>
            <a:lstStyle/>
            <a:p>
              <a:r>
                <a:rPr lang="en-US" sz="1600" i="1" dirty="0">
                  <a:solidFill>
                    <a:srgbClr val="0070C0"/>
                  </a:solidFill>
                </a:rPr>
                <a:t>75% duty cycle; simulates a voltage of 3.75V</a:t>
              </a:r>
            </a:p>
          </p:txBody>
        </p:sp>
      </p:grpSp>
      <p:grpSp>
        <p:nvGrpSpPr>
          <p:cNvPr id="284" name="Group 283">
            <a:extLst>
              <a:ext uri="{FF2B5EF4-FFF2-40B4-BE49-F238E27FC236}">
                <a16:creationId xmlns:a16="http://schemas.microsoft.com/office/drawing/2014/main" id="{8D26EF80-EFBC-4777-A21B-6E6DF102FC1D}"/>
              </a:ext>
            </a:extLst>
          </p:cNvPr>
          <p:cNvGrpSpPr/>
          <p:nvPr/>
        </p:nvGrpSpPr>
        <p:grpSpPr>
          <a:xfrm>
            <a:off x="5033304" y="5531124"/>
            <a:ext cx="6846880" cy="635579"/>
            <a:chOff x="5033304" y="5531124"/>
            <a:chExt cx="6846880" cy="635579"/>
          </a:xfrm>
        </p:grpSpPr>
        <p:grpSp>
          <p:nvGrpSpPr>
            <p:cNvPr id="248" name="Group 247">
              <a:extLst>
                <a:ext uri="{FF2B5EF4-FFF2-40B4-BE49-F238E27FC236}">
                  <a16:creationId xmlns:a16="http://schemas.microsoft.com/office/drawing/2014/main" id="{078F01F9-D4BD-480B-B411-80DCBCC4E871}"/>
                </a:ext>
              </a:extLst>
            </p:cNvPr>
            <p:cNvGrpSpPr/>
            <p:nvPr/>
          </p:nvGrpSpPr>
          <p:grpSpPr>
            <a:xfrm>
              <a:off x="5033304" y="5585897"/>
              <a:ext cx="2943364" cy="580806"/>
              <a:chOff x="5070883" y="3158217"/>
              <a:chExt cx="2943364" cy="580806"/>
            </a:xfrm>
          </p:grpSpPr>
          <p:cxnSp>
            <p:nvCxnSpPr>
              <p:cNvPr id="249" name="Straight Arrow Connector 248">
                <a:extLst>
                  <a:ext uri="{FF2B5EF4-FFF2-40B4-BE49-F238E27FC236}">
                    <a16:creationId xmlns:a16="http://schemas.microsoft.com/office/drawing/2014/main" id="{DFE161A1-BE74-4C3B-B9CE-58D091C57D9B}"/>
                  </a:ext>
                </a:extLst>
              </p:cNvPr>
              <p:cNvCxnSpPr>
                <a:cxnSpLocks/>
              </p:cNvCxnSpPr>
              <p:nvPr/>
            </p:nvCxnSpPr>
            <p:spPr>
              <a:xfrm flipV="1">
                <a:off x="5423040" y="3158217"/>
                <a:ext cx="0" cy="44230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5BF69FEB-DB9D-4E37-A371-378B029AD4B2}"/>
                  </a:ext>
                </a:extLst>
              </p:cNvPr>
              <p:cNvCxnSpPr>
                <a:cxnSpLocks/>
              </p:cNvCxnSpPr>
              <p:nvPr/>
            </p:nvCxnSpPr>
            <p:spPr>
              <a:xfrm>
                <a:off x="5393300" y="3600523"/>
                <a:ext cx="2620947"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8A810888-C7D9-4676-ADDF-874E88FDFE89}"/>
                  </a:ext>
                </a:extLst>
              </p:cNvPr>
              <p:cNvSpPr txBox="1"/>
              <p:nvPr/>
            </p:nvSpPr>
            <p:spPr>
              <a:xfrm>
                <a:off x="5070883" y="3462024"/>
                <a:ext cx="349776" cy="276999"/>
              </a:xfrm>
              <a:prstGeom prst="rect">
                <a:avLst/>
              </a:prstGeom>
              <a:noFill/>
            </p:spPr>
            <p:txBody>
              <a:bodyPr wrap="none" rtlCol="0">
                <a:spAutoFit/>
              </a:bodyPr>
              <a:lstStyle/>
              <a:p>
                <a:r>
                  <a:rPr lang="en-US" sz="1200" dirty="0"/>
                  <a:t>0V</a:t>
                </a:r>
              </a:p>
            </p:txBody>
          </p:sp>
          <p:sp>
            <p:nvSpPr>
              <p:cNvPr id="252" name="TextBox 251">
                <a:extLst>
                  <a:ext uri="{FF2B5EF4-FFF2-40B4-BE49-F238E27FC236}">
                    <a16:creationId xmlns:a16="http://schemas.microsoft.com/office/drawing/2014/main" id="{285A1242-6A61-4585-A74B-BDA8E0E29A5E}"/>
                  </a:ext>
                </a:extLst>
              </p:cNvPr>
              <p:cNvSpPr txBox="1"/>
              <p:nvPr/>
            </p:nvSpPr>
            <p:spPr>
              <a:xfrm>
                <a:off x="5070883" y="3184643"/>
                <a:ext cx="349776" cy="276999"/>
              </a:xfrm>
              <a:prstGeom prst="rect">
                <a:avLst/>
              </a:prstGeom>
              <a:noFill/>
            </p:spPr>
            <p:txBody>
              <a:bodyPr wrap="none" rtlCol="0">
                <a:spAutoFit/>
              </a:bodyPr>
              <a:lstStyle/>
              <a:p>
                <a:r>
                  <a:rPr lang="en-US" sz="1200" dirty="0"/>
                  <a:t>5V</a:t>
                </a:r>
              </a:p>
            </p:txBody>
          </p:sp>
        </p:grpSp>
        <p:cxnSp>
          <p:nvCxnSpPr>
            <p:cNvPr id="253" name="Straight Connector 252">
              <a:extLst>
                <a:ext uri="{FF2B5EF4-FFF2-40B4-BE49-F238E27FC236}">
                  <a16:creationId xmlns:a16="http://schemas.microsoft.com/office/drawing/2014/main" id="{FE0F549A-6EBC-4ABA-88D6-CE5842860610}"/>
                </a:ext>
              </a:extLst>
            </p:cNvPr>
            <p:cNvCxnSpPr>
              <a:cxnSpLocks/>
            </p:cNvCxnSpPr>
            <p:nvPr/>
          </p:nvCxnSpPr>
          <p:spPr>
            <a:xfrm>
              <a:off x="5389964" y="5742243"/>
              <a:ext cx="238778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63CC6178-3BAF-4797-B542-0E056B647DD3}"/>
                </a:ext>
              </a:extLst>
            </p:cNvPr>
            <p:cNvCxnSpPr/>
            <p:nvPr/>
          </p:nvCxnSpPr>
          <p:spPr>
            <a:xfrm>
              <a:off x="5350149" y="5743679"/>
              <a:ext cx="3790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72" name="Rectangle 271">
              <a:extLst>
                <a:ext uri="{FF2B5EF4-FFF2-40B4-BE49-F238E27FC236}">
                  <a16:creationId xmlns:a16="http://schemas.microsoft.com/office/drawing/2014/main" id="{36CC56D4-AE45-4159-99A2-3746C81E58D0}"/>
                </a:ext>
              </a:extLst>
            </p:cNvPr>
            <p:cNvSpPr/>
            <p:nvPr/>
          </p:nvSpPr>
          <p:spPr>
            <a:xfrm>
              <a:off x="8574333" y="5531124"/>
              <a:ext cx="3070071" cy="338554"/>
            </a:xfrm>
            <a:prstGeom prst="rect">
              <a:avLst/>
            </a:prstGeom>
          </p:spPr>
          <p:txBody>
            <a:bodyPr wrap="none">
              <a:spAutoFit/>
            </a:bodyPr>
            <a:lstStyle/>
            <a:p>
              <a:r>
                <a:rPr lang="en-US" sz="1600" b="1" dirty="0" err="1">
                  <a:solidFill>
                    <a:schemeClr val="accent2">
                      <a:lumMod val="75000"/>
                    </a:schemeClr>
                  </a:solidFill>
                  <a:latin typeface="Courier New" pitchFamily="49" charset="0"/>
                  <a:cs typeface="Courier New" pitchFamily="49" charset="0"/>
                </a:rPr>
                <a:t>analogWrite</a:t>
              </a:r>
              <a:r>
                <a:rPr lang="en-US" sz="1600" b="1" dirty="0">
                  <a:latin typeface="Courier New" pitchFamily="49" charset="0"/>
                  <a:cs typeface="Courier New" pitchFamily="49" charset="0"/>
                </a:rPr>
                <a:t>(redLED,255)</a:t>
              </a:r>
              <a:r>
                <a:rPr lang="en-US" sz="1600" dirty="0"/>
                <a:t> </a:t>
              </a:r>
            </a:p>
          </p:txBody>
        </p:sp>
        <p:sp>
          <p:nvSpPr>
            <p:cNvPr id="273" name="TextBox 272">
              <a:extLst>
                <a:ext uri="{FF2B5EF4-FFF2-40B4-BE49-F238E27FC236}">
                  <a16:creationId xmlns:a16="http://schemas.microsoft.com/office/drawing/2014/main" id="{DA95A78B-70C9-4565-A79E-69E2A421E924}"/>
                </a:ext>
              </a:extLst>
            </p:cNvPr>
            <p:cNvSpPr txBox="1"/>
            <p:nvPr/>
          </p:nvSpPr>
          <p:spPr>
            <a:xfrm>
              <a:off x="8173207" y="5761524"/>
              <a:ext cx="3706977" cy="338554"/>
            </a:xfrm>
            <a:prstGeom prst="rect">
              <a:avLst/>
            </a:prstGeom>
            <a:noFill/>
          </p:spPr>
          <p:txBody>
            <a:bodyPr wrap="none" rtlCol="0">
              <a:spAutoFit/>
            </a:bodyPr>
            <a:lstStyle/>
            <a:p>
              <a:r>
                <a:rPr lang="en-US" sz="1600" i="1" dirty="0">
                  <a:solidFill>
                    <a:srgbClr val="0070C0"/>
                  </a:solidFill>
                </a:rPr>
                <a:t>100% duty cycle; simulates a voltage of 5V</a:t>
              </a:r>
            </a:p>
          </p:txBody>
        </p:sp>
      </p:grpSp>
      <p:sp>
        <p:nvSpPr>
          <p:cNvPr id="276" name="TextBox 275">
            <a:extLst>
              <a:ext uri="{FF2B5EF4-FFF2-40B4-BE49-F238E27FC236}">
                <a16:creationId xmlns:a16="http://schemas.microsoft.com/office/drawing/2014/main" id="{348A2275-8D89-4363-898B-2FC33FF076EA}"/>
              </a:ext>
            </a:extLst>
          </p:cNvPr>
          <p:cNvSpPr txBox="1"/>
          <p:nvPr/>
        </p:nvSpPr>
        <p:spPr>
          <a:xfrm>
            <a:off x="823651" y="1064918"/>
            <a:ext cx="3063922" cy="646331"/>
          </a:xfrm>
          <a:prstGeom prst="rect">
            <a:avLst/>
          </a:prstGeom>
          <a:noFill/>
        </p:spPr>
        <p:txBody>
          <a:bodyPr wrap="square" rtlCol="0">
            <a:spAutoFit/>
          </a:bodyPr>
          <a:lstStyle/>
          <a:p>
            <a:pPr algn="ctr"/>
            <a:r>
              <a:rPr lang="en-US" i="1" dirty="0">
                <a:solidFill>
                  <a:srgbClr val="0070C0"/>
                </a:solidFill>
              </a:rPr>
              <a:t>Enter this program to make your red LED to fade in</a:t>
            </a:r>
          </a:p>
        </p:txBody>
      </p:sp>
      <p:sp>
        <p:nvSpPr>
          <p:cNvPr id="278" name="Rectangle 277">
            <a:extLst>
              <a:ext uri="{FF2B5EF4-FFF2-40B4-BE49-F238E27FC236}">
                <a16:creationId xmlns:a16="http://schemas.microsoft.com/office/drawing/2014/main" id="{BB154989-680F-41D1-B334-1206B81B2C18}"/>
              </a:ext>
            </a:extLst>
          </p:cNvPr>
          <p:cNvSpPr/>
          <p:nvPr/>
        </p:nvSpPr>
        <p:spPr>
          <a:xfrm>
            <a:off x="402609" y="1711249"/>
            <a:ext cx="4004483" cy="43169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48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0"/>
                                        </p:tgtEl>
                                        <p:attrNameLst>
                                          <p:attrName>style.visibility</p:attrName>
                                        </p:attrNameLst>
                                      </p:cBhvr>
                                      <p:to>
                                        <p:strVal val="visible"/>
                                      </p:to>
                                    </p:set>
                                    <p:animEffect transition="in" filter="fade">
                                      <p:cBhvr>
                                        <p:cTn id="14" dur="1000"/>
                                        <p:tgtEl>
                                          <p:spTgt spid="280"/>
                                        </p:tgtEl>
                                      </p:cBhvr>
                                    </p:animEffect>
                                    <p:anim calcmode="lin" valueType="num">
                                      <p:cBhvr>
                                        <p:cTn id="15" dur="1000" fill="hold"/>
                                        <p:tgtEl>
                                          <p:spTgt spid="280"/>
                                        </p:tgtEl>
                                        <p:attrNameLst>
                                          <p:attrName>ppt_x</p:attrName>
                                        </p:attrNameLst>
                                      </p:cBhvr>
                                      <p:tavLst>
                                        <p:tav tm="0">
                                          <p:val>
                                            <p:strVal val="#ppt_x"/>
                                          </p:val>
                                        </p:tav>
                                        <p:tav tm="100000">
                                          <p:val>
                                            <p:strVal val="#ppt_x"/>
                                          </p:val>
                                        </p:tav>
                                      </p:tavLst>
                                    </p:anim>
                                    <p:anim calcmode="lin" valueType="num">
                                      <p:cBhvr>
                                        <p:cTn id="16" dur="1000" fill="hold"/>
                                        <p:tgtEl>
                                          <p:spTgt spid="28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1"/>
                                        </p:tgtEl>
                                        <p:attrNameLst>
                                          <p:attrName>style.visibility</p:attrName>
                                        </p:attrNameLst>
                                      </p:cBhvr>
                                      <p:to>
                                        <p:strVal val="visible"/>
                                      </p:to>
                                    </p:set>
                                    <p:animEffect transition="in" filter="fade">
                                      <p:cBhvr>
                                        <p:cTn id="21" dur="1000"/>
                                        <p:tgtEl>
                                          <p:spTgt spid="281"/>
                                        </p:tgtEl>
                                      </p:cBhvr>
                                    </p:animEffect>
                                    <p:anim calcmode="lin" valueType="num">
                                      <p:cBhvr>
                                        <p:cTn id="22" dur="1000" fill="hold"/>
                                        <p:tgtEl>
                                          <p:spTgt spid="281"/>
                                        </p:tgtEl>
                                        <p:attrNameLst>
                                          <p:attrName>ppt_x</p:attrName>
                                        </p:attrNameLst>
                                      </p:cBhvr>
                                      <p:tavLst>
                                        <p:tav tm="0">
                                          <p:val>
                                            <p:strVal val="#ppt_x"/>
                                          </p:val>
                                        </p:tav>
                                        <p:tav tm="100000">
                                          <p:val>
                                            <p:strVal val="#ppt_x"/>
                                          </p:val>
                                        </p:tav>
                                      </p:tavLst>
                                    </p:anim>
                                    <p:anim calcmode="lin" valueType="num">
                                      <p:cBhvr>
                                        <p:cTn id="23" dur="1000" fill="hold"/>
                                        <p:tgtEl>
                                          <p:spTgt spid="28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2"/>
                                        </p:tgtEl>
                                        <p:attrNameLst>
                                          <p:attrName>style.visibility</p:attrName>
                                        </p:attrNameLst>
                                      </p:cBhvr>
                                      <p:to>
                                        <p:strVal val="visible"/>
                                      </p:to>
                                    </p:set>
                                    <p:animEffect transition="in" filter="fade">
                                      <p:cBhvr>
                                        <p:cTn id="28" dur="1000"/>
                                        <p:tgtEl>
                                          <p:spTgt spid="282"/>
                                        </p:tgtEl>
                                      </p:cBhvr>
                                    </p:animEffect>
                                    <p:anim calcmode="lin" valueType="num">
                                      <p:cBhvr>
                                        <p:cTn id="29" dur="1000" fill="hold"/>
                                        <p:tgtEl>
                                          <p:spTgt spid="282"/>
                                        </p:tgtEl>
                                        <p:attrNameLst>
                                          <p:attrName>ppt_x</p:attrName>
                                        </p:attrNameLst>
                                      </p:cBhvr>
                                      <p:tavLst>
                                        <p:tav tm="0">
                                          <p:val>
                                            <p:strVal val="#ppt_x"/>
                                          </p:val>
                                        </p:tav>
                                        <p:tav tm="100000">
                                          <p:val>
                                            <p:strVal val="#ppt_x"/>
                                          </p:val>
                                        </p:tav>
                                      </p:tavLst>
                                    </p:anim>
                                    <p:anim calcmode="lin" valueType="num">
                                      <p:cBhvr>
                                        <p:cTn id="30" dur="1000" fill="hold"/>
                                        <p:tgtEl>
                                          <p:spTgt spid="28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3"/>
                                        </p:tgtEl>
                                        <p:attrNameLst>
                                          <p:attrName>style.visibility</p:attrName>
                                        </p:attrNameLst>
                                      </p:cBhvr>
                                      <p:to>
                                        <p:strVal val="visible"/>
                                      </p:to>
                                    </p:set>
                                    <p:animEffect transition="in" filter="fade">
                                      <p:cBhvr>
                                        <p:cTn id="35" dur="1000"/>
                                        <p:tgtEl>
                                          <p:spTgt spid="283"/>
                                        </p:tgtEl>
                                      </p:cBhvr>
                                    </p:animEffect>
                                    <p:anim calcmode="lin" valueType="num">
                                      <p:cBhvr>
                                        <p:cTn id="36" dur="1000" fill="hold"/>
                                        <p:tgtEl>
                                          <p:spTgt spid="283"/>
                                        </p:tgtEl>
                                        <p:attrNameLst>
                                          <p:attrName>ppt_x</p:attrName>
                                        </p:attrNameLst>
                                      </p:cBhvr>
                                      <p:tavLst>
                                        <p:tav tm="0">
                                          <p:val>
                                            <p:strVal val="#ppt_x"/>
                                          </p:val>
                                        </p:tav>
                                        <p:tav tm="100000">
                                          <p:val>
                                            <p:strVal val="#ppt_x"/>
                                          </p:val>
                                        </p:tav>
                                      </p:tavLst>
                                    </p:anim>
                                    <p:anim calcmode="lin" valueType="num">
                                      <p:cBhvr>
                                        <p:cTn id="37" dur="1000" fill="hold"/>
                                        <p:tgtEl>
                                          <p:spTgt spid="28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4"/>
                                        </p:tgtEl>
                                        <p:attrNameLst>
                                          <p:attrName>style.visibility</p:attrName>
                                        </p:attrNameLst>
                                      </p:cBhvr>
                                      <p:to>
                                        <p:strVal val="visible"/>
                                      </p:to>
                                    </p:set>
                                    <p:animEffect transition="in" filter="fade">
                                      <p:cBhvr>
                                        <p:cTn id="42" dur="1000"/>
                                        <p:tgtEl>
                                          <p:spTgt spid="284"/>
                                        </p:tgtEl>
                                      </p:cBhvr>
                                    </p:animEffect>
                                    <p:anim calcmode="lin" valueType="num">
                                      <p:cBhvr>
                                        <p:cTn id="43" dur="1000" fill="hold"/>
                                        <p:tgtEl>
                                          <p:spTgt spid="284"/>
                                        </p:tgtEl>
                                        <p:attrNameLst>
                                          <p:attrName>ppt_x</p:attrName>
                                        </p:attrNameLst>
                                      </p:cBhvr>
                                      <p:tavLst>
                                        <p:tav tm="0">
                                          <p:val>
                                            <p:strVal val="#ppt_x"/>
                                          </p:val>
                                        </p:tav>
                                        <p:tav tm="100000">
                                          <p:val>
                                            <p:strVal val="#ppt_x"/>
                                          </p:val>
                                        </p:tav>
                                      </p:tavLst>
                                    </p:anim>
                                    <p:anim calcmode="lin" valueType="num">
                                      <p:cBhvr>
                                        <p:cTn id="44" dur="1000" fill="hold"/>
                                        <p:tgtEl>
                                          <p:spTgt spid="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Expanded Slid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anded Slide Theme" id="{2F7484A4-7A9F-4B98-96AC-2FF08647E21D}" vid="{D2194315-72CD-433D-82C0-34C5764078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Expanded Slide Theme</Template>
  <TotalTime>2356</TotalTime>
  <Words>1449</Words>
  <Application>Microsoft Office PowerPoint</Application>
  <PresentationFormat>Widescreen</PresentationFormat>
  <Paragraphs>266</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Courier New</vt:lpstr>
      <vt:lpstr>Roboto</vt:lpstr>
      <vt:lpstr>Expanded Slide Theme</vt:lpstr>
      <vt:lpstr>First Five</vt:lpstr>
      <vt:lpstr>RGB LEDs</vt:lpstr>
      <vt:lpstr>Hooking Up the LED</vt:lpstr>
      <vt:lpstr>Controlling the Color Output</vt:lpstr>
      <vt:lpstr>Controlling the Color Output</vt:lpstr>
      <vt:lpstr>PowerPoint Presentation</vt:lpstr>
      <vt:lpstr>PowerPoint Presentation</vt:lpstr>
      <vt:lpstr>PowerPoint Presentation</vt:lpstr>
      <vt:lpstr>PowerPoint Presentation</vt:lpstr>
      <vt:lpstr>PowerPoint Presentation</vt:lpstr>
      <vt:lpstr>PowerPoint Presentation</vt:lpstr>
      <vt:lpstr>Assignment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Electricity</dc:title>
  <dc:creator>Krystal Corbett</dc:creator>
  <cp:lastModifiedBy>User</cp:lastModifiedBy>
  <cp:revision>82</cp:revision>
  <cp:lastPrinted>2019-12-16T17:38:44Z</cp:lastPrinted>
  <dcterms:created xsi:type="dcterms:W3CDTF">2017-03-05T23:41:57Z</dcterms:created>
  <dcterms:modified xsi:type="dcterms:W3CDTF">2020-02-04T21:34:12Z</dcterms:modified>
</cp:coreProperties>
</file>