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362" r:id="rId2"/>
    <p:sldId id="280" r:id="rId3"/>
    <p:sldId id="315" r:id="rId4"/>
    <p:sldId id="312" r:id="rId5"/>
    <p:sldId id="308" r:id="rId6"/>
    <p:sldId id="306" r:id="rId7"/>
    <p:sldId id="309" r:id="rId8"/>
    <p:sldId id="310" r:id="rId9"/>
    <p:sldId id="301" r:id="rId10"/>
    <p:sldId id="365" r:id="rId11"/>
    <p:sldId id="316" r:id="rId12"/>
    <p:sldId id="311" r:id="rId13"/>
    <p:sldId id="305" r:id="rId14"/>
    <p:sldId id="313" r:id="rId15"/>
    <p:sldId id="314" r:id="rId16"/>
    <p:sldId id="364" r:id="rId17"/>
    <p:sldId id="366" r:id="rId18"/>
    <p:sldId id="36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333B"/>
    <a:srgbClr val="003087"/>
    <a:srgbClr val="A5A5A5"/>
    <a:srgbClr val="69B3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953" autoAdjust="0"/>
    <p:restoredTop sz="94660"/>
  </p:normalViewPr>
  <p:slideViewPr>
    <p:cSldViewPr snapToGrid="0">
      <p:cViewPr varScale="1">
        <p:scale>
          <a:sx n="87" d="100"/>
          <a:sy n="87" d="100"/>
        </p:scale>
        <p:origin x="378" y="4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30" tIns="45715" rIns="91430" bIns="45715" rtlCol="0"/>
          <a:lstStyle>
            <a:lvl1pPr algn="l">
              <a:defRPr sz="1200"/>
            </a:lvl1pPr>
          </a:lstStyle>
          <a:p>
            <a:endParaRPr lang="en-US"/>
          </a:p>
        </p:txBody>
      </p:sp>
      <p:sp>
        <p:nvSpPr>
          <p:cNvPr id="3" name="Date Placeholder 2"/>
          <p:cNvSpPr>
            <a:spLocks noGrp="1"/>
          </p:cNvSpPr>
          <p:nvPr>
            <p:ph type="dt" idx="1"/>
          </p:nvPr>
        </p:nvSpPr>
        <p:spPr>
          <a:xfrm>
            <a:off x="3884614" y="2"/>
            <a:ext cx="2971800" cy="458788"/>
          </a:xfrm>
          <a:prstGeom prst="rect">
            <a:avLst/>
          </a:prstGeom>
        </p:spPr>
        <p:txBody>
          <a:bodyPr vert="horz" lIns="91430" tIns="45715" rIns="91430" bIns="45715" rtlCol="0"/>
          <a:lstStyle>
            <a:lvl1pPr algn="r">
              <a:defRPr sz="1200"/>
            </a:lvl1pPr>
          </a:lstStyle>
          <a:p>
            <a:fld id="{E12FD5A5-DF4B-4627-9F9C-6066DB7694D9}" type="datetimeFigureOut">
              <a:rPr lang="en-US" smtClean="0"/>
              <a:t>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30" tIns="45715" rIns="91430" bIns="45715"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30" tIns="45715" rIns="91430" bIns="4571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30" tIns="45715" rIns="91430" bIns="45715"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685213"/>
            <a:ext cx="2971800" cy="458787"/>
          </a:xfrm>
          <a:prstGeom prst="rect">
            <a:avLst/>
          </a:prstGeom>
        </p:spPr>
        <p:txBody>
          <a:bodyPr vert="horz" lIns="91430" tIns="45715" rIns="91430" bIns="45715" rtlCol="0" anchor="b"/>
          <a:lstStyle>
            <a:lvl1pPr algn="r">
              <a:defRPr sz="1200"/>
            </a:lvl1pPr>
          </a:lstStyle>
          <a:p>
            <a:fld id="{CD1A2F82-008E-42F5-875F-E0FDFEC9A36F}" type="slidenum">
              <a:rPr lang="en-US" smtClean="0"/>
              <a:t>‹#›</a:t>
            </a:fld>
            <a:endParaRPr lang="en-US"/>
          </a:p>
        </p:txBody>
      </p:sp>
    </p:spTree>
    <p:extLst>
      <p:ext uri="{BB962C8B-B14F-4D97-AF65-F5344CB8AC3E}">
        <p14:creationId xmlns:p14="http://schemas.microsoft.com/office/powerpoint/2010/main" val="611795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D2172E-460A-4FFA-BBE7-5929898C6C4D}" type="slidenum">
              <a:rPr lang="en-US" smtClean="0"/>
              <a:t>1</a:t>
            </a:fld>
            <a:endParaRPr lang="en-US"/>
          </a:p>
        </p:txBody>
      </p:sp>
    </p:spTree>
    <p:extLst>
      <p:ext uri="{BB962C8B-B14F-4D97-AF65-F5344CB8AC3E}">
        <p14:creationId xmlns:p14="http://schemas.microsoft.com/office/powerpoint/2010/main" val="1025871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06905" y="1122363"/>
            <a:ext cx="10058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06905" y="3602038"/>
            <a:ext cx="100584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A845FB1-D36B-4391-8864-D05D8C06178A}" type="datetime1">
              <a:rPr lang="en-US" smtClean="0"/>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9F945A-7155-4828-81E1-722329993529}" type="slidenum">
              <a:rPr lang="en-US" smtClean="0"/>
              <a:t>‹#›</a:t>
            </a:fld>
            <a:endParaRPr lang="en-US"/>
          </a:p>
        </p:txBody>
      </p:sp>
    </p:spTree>
    <p:extLst>
      <p:ext uri="{BB962C8B-B14F-4D97-AF65-F5344CB8AC3E}">
        <p14:creationId xmlns:p14="http://schemas.microsoft.com/office/powerpoint/2010/main" val="1807272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568FCE-8F93-4D12-84F3-B18965AC2A84}" type="datetime1">
              <a:rPr lang="en-US" smtClean="0"/>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9F945A-7155-4828-81E1-722329993529}" type="slidenum">
              <a:rPr lang="en-US" smtClean="0"/>
              <a:t>‹#›</a:t>
            </a:fld>
            <a:endParaRPr lang="en-US"/>
          </a:p>
        </p:txBody>
      </p:sp>
    </p:spTree>
    <p:extLst>
      <p:ext uri="{BB962C8B-B14F-4D97-AF65-F5344CB8AC3E}">
        <p14:creationId xmlns:p14="http://schemas.microsoft.com/office/powerpoint/2010/main" val="1419407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E7B4FC-7E49-47B0-AB63-0EE9A4048EF2}" type="datetime1">
              <a:rPr lang="en-US" smtClean="0"/>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9F945A-7155-4828-81E1-722329993529}" type="slidenum">
              <a:rPr lang="en-US" smtClean="0"/>
              <a:t>‹#›</a:t>
            </a:fld>
            <a:endParaRPr lang="en-US"/>
          </a:p>
        </p:txBody>
      </p:sp>
    </p:spTree>
    <p:extLst>
      <p:ext uri="{BB962C8B-B14F-4D97-AF65-F5344CB8AC3E}">
        <p14:creationId xmlns:p14="http://schemas.microsoft.com/office/powerpoint/2010/main" val="923675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A13D7E-1CFE-4B3E-AED2-10EF9441C6D2}" type="datetime1">
              <a:rPr lang="en-US" smtClean="0"/>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20200" y="6356350"/>
            <a:ext cx="2743200" cy="365125"/>
          </a:xfrm>
        </p:spPr>
        <p:txBody>
          <a:bodyPr/>
          <a:lstStyle>
            <a:lvl1pPr>
              <a:defRPr/>
            </a:lvl1pPr>
          </a:lstStyle>
          <a:p>
            <a:fld id="{9CEB20FD-57B4-4116-B954-02381E95969F}" type="slidenum">
              <a:rPr lang="en-US" smtClean="0"/>
              <a:pPr/>
              <a:t>‹#›</a:t>
            </a:fld>
            <a:endParaRPr lang="en-US" dirty="0"/>
          </a:p>
        </p:txBody>
      </p:sp>
    </p:spTree>
    <p:extLst>
      <p:ext uri="{BB962C8B-B14F-4D97-AF65-F5344CB8AC3E}">
        <p14:creationId xmlns:p14="http://schemas.microsoft.com/office/powerpoint/2010/main" val="1072864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292594-8B53-425F-9F52-CF0BE8986943}" type="datetime1">
              <a:rPr lang="en-US" smtClean="0"/>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9F945A-7155-4828-81E1-722329993529}" type="slidenum">
              <a:rPr lang="en-US" smtClean="0"/>
              <a:t>‹#›</a:t>
            </a:fld>
            <a:endParaRPr lang="en-US"/>
          </a:p>
        </p:txBody>
      </p:sp>
    </p:spTree>
    <p:extLst>
      <p:ext uri="{BB962C8B-B14F-4D97-AF65-F5344CB8AC3E}">
        <p14:creationId xmlns:p14="http://schemas.microsoft.com/office/powerpoint/2010/main" val="4268774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5759" y="1078029"/>
            <a:ext cx="5654041" cy="50989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078029"/>
            <a:ext cx="5654040" cy="50989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7CC34F-8BF9-4379-9584-4F9F5FDE5C61}" type="datetime1">
              <a:rPr lang="en-US" smtClean="0"/>
              <a:t>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9F945A-7155-4828-81E1-722329993529}" type="slidenum">
              <a:rPr lang="en-US" smtClean="0"/>
              <a:t>‹#›</a:t>
            </a:fld>
            <a:endParaRPr lang="en-US"/>
          </a:p>
        </p:txBody>
      </p:sp>
    </p:spTree>
    <p:extLst>
      <p:ext uri="{BB962C8B-B14F-4D97-AF65-F5344CB8AC3E}">
        <p14:creationId xmlns:p14="http://schemas.microsoft.com/office/powerpoint/2010/main" val="3412480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859234-9316-478F-9D5A-A6C6C1AD1631}" type="datetime1">
              <a:rPr lang="en-US" smtClean="0"/>
              <a:t>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9F945A-7155-4828-81E1-722329993529}" type="slidenum">
              <a:rPr lang="en-US" smtClean="0"/>
              <a:t>‹#›</a:t>
            </a:fld>
            <a:endParaRPr lang="en-US"/>
          </a:p>
        </p:txBody>
      </p:sp>
    </p:spTree>
    <p:extLst>
      <p:ext uri="{BB962C8B-B14F-4D97-AF65-F5344CB8AC3E}">
        <p14:creationId xmlns:p14="http://schemas.microsoft.com/office/powerpoint/2010/main" val="546014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51D79D6-E007-4C22-A104-30B040C23118}" type="datetime1">
              <a:rPr lang="en-US" smtClean="0"/>
              <a:t>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9F945A-7155-4828-81E1-722329993529}" type="slidenum">
              <a:rPr lang="en-US" smtClean="0"/>
              <a:t>‹#›</a:t>
            </a:fld>
            <a:endParaRPr lang="en-US"/>
          </a:p>
        </p:txBody>
      </p:sp>
    </p:spTree>
    <p:extLst>
      <p:ext uri="{BB962C8B-B14F-4D97-AF65-F5344CB8AC3E}">
        <p14:creationId xmlns:p14="http://schemas.microsoft.com/office/powerpoint/2010/main" val="1471382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04D494-BD0C-4F1D-AE3E-6DBE5D6B45EE}" type="datetime1">
              <a:rPr lang="en-US" smtClean="0"/>
              <a:t>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9F945A-7155-4828-81E1-722329993529}" type="slidenum">
              <a:rPr lang="en-US" smtClean="0"/>
              <a:t>‹#›</a:t>
            </a:fld>
            <a:endParaRPr lang="en-US"/>
          </a:p>
        </p:txBody>
      </p:sp>
    </p:spTree>
    <p:extLst>
      <p:ext uri="{BB962C8B-B14F-4D97-AF65-F5344CB8AC3E}">
        <p14:creationId xmlns:p14="http://schemas.microsoft.com/office/powerpoint/2010/main" val="2165188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E1C26B-6CE4-48A4-936C-1A3A830F32FC}" type="datetime1">
              <a:rPr lang="en-US" smtClean="0"/>
              <a:t>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9F945A-7155-4828-81E1-722329993529}" type="slidenum">
              <a:rPr lang="en-US" smtClean="0"/>
              <a:t>‹#›</a:t>
            </a:fld>
            <a:endParaRPr lang="en-US"/>
          </a:p>
        </p:txBody>
      </p:sp>
    </p:spTree>
    <p:extLst>
      <p:ext uri="{BB962C8B-B14F-4D97-AF65-F5344CB8AC3E}">
        <p14:creationId xmlns:p14="http://schemas.microsoft.com/office/powerpoint/2010/main" val="1601969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5EAB94-FC85-4FF7-A739-C75CEDCAB84A}" type="datetime1">
              <a:rPr lang="en-US" smtClean="0"/>
              <a:t>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9F945A-7155-4828-81E1-722329993529}" type="slidenum">
              <a:rPr lang="en-US" smtClean="0"/>
              <a:t>‹#›</a:t>
            </a:fld>
            <a:endParaRPr lang="en-US"/>
          </a:p>
        </p:txBody>
      </p:sp>
    </p:spTree>
    <p:extLst>
      <p:ext uri="{BB962C8B-B14F-4D97-AF65-F5344CB8AC3E}">
        <p14:creationId xmlns:p14="http://schemas.microsoft.com/office/powerpoint/2010/main" val="2790505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59" y="211757"/>
            <a:ext cx="11482939" cy="75076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65759" y="1116531"/>
            <a:ext cx="11482939" cy="50604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011680" y="6356350"/>
            <a:ext cx="156972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6B552B-D5C0-4E00-8985-5A7619954177}" type="datetime1">
              <a:rPr lang="en-US" smtClean="0"/>
              <a:t>2/4/2020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323809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9F945A-7155-4828-81E1-722329993529}" type="slidenum">
              <a:rPr lang="en-US" smtClean="0"/>
              <a:t>‹#›</a:t>
            </a:fld>
            <a:endParaRPr lang="en-US"/>
          </a:p>
        </p:txBody>
      </p:sp>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994" y="6311900"/>
            <a:ext cx="1898734" cy="619464"/>
          </a:xfrm>
          <a:prstGeom prst="rect">
            <a:avLst/>
          </a:prstGeom>
        </p:spPr>
      </p:pic>
      <p:pic>
        <p:nvPicPr>
          <p:cNvPr id="9" name="Picture 8">
            <a:extLst>
              <a:ext uri="{FF2B5EF4-FFF2-40B4-BE49-F238E27FC236}">
                <a16:creationId xmlns:a16="http://schemas.microsoft.com/office/drawing/2014/main" id="{4F386820-7942-4974-A241-CAB97F99812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994" y="6311900"/>
            <a:ext cx="1898734" cy="619464"/>
          </a:xfrm>
          <a:prstGeom prst="rect">
            <a:avLst/>
          </a:prstGeom>
        </p:spPr>
      </p:pic>
    </p:spTree>
    <p:extLst>
      <p:ext uri="{BB962C8B-B14F-4D97-AF65-F5344CB8AC3E}">
        <p14:creationId xmlns:p14="http://schemas.microsoft.com/office/powerpoint/2010/main" val="2240957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hyperlink" Target="http://www.latech.edu/" TargetMode="External"/><Relationship Id="rId11" Type="http://schemas.openxmlformats.org/officeDocument/2006/relationships/image" Target="../media/image10.png"/><Relationship Id="rId5" Type="http://schemas.openxmlformats.org/officeDocument/2006/relationships/image" Target="../media/image5.jpeg"/><Relationship Id="rId10" Type="http://schemas.openxmlformats.org/officeDocument/2006/relationships/image" Target="../media/image9.png"/><Relationship Id="rId4" Type="http://schemas.openxmlformats.org/officeDocument/2006/relationships/image" Target="../media/image4.jpeg"/><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8.png"/><Relationship Id="rId7" Type="http://schemas.openxmlformats.org/officeDocument/2006/relationships/image" Target="../media/image19.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20.png"/><Relationship Id="rId10" Type="http://schemas.openxmlformats.org/officeDocument/2006/relationships/image" Target="../media/image22.jpeg"/><Relationship Id="rId4" Type="http://schemas.openxmlformats.org/officeDocument/2006/relationships/image" Target="../media/image19.png"/><Relationship Id="rId9"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4.jpe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31.png"/><Relationship Id="rId7" Type="http://schemas.openxmlformats.org/officeDocument/2006/relationships/image" Target="../media/image28.jpe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38.png"/><Relationship Id="rId5" Type="http://schemas.openxmlformats.org/officeDocument/2006/relationships/image" Target="../media/image26.jpeg"/><Relationship Id="rId10" Type="http://schemas.openxmlformats.org/officeDocument/2006/relationships/image" Target="../media/image30.jpeg"/><Relationship Id="rId4" Type="http://schemas.openxmlformats.org/officeDocument/2006/relationships/image" Target="../media/image25.jpeg"/><Relationship Id="rId9"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First Five 05c</a:t>
            </a:r>
          </a:p>
        </p:txBody>
      </p:sp>
      <p:sp>
        <p:nvSpPr>
          <p:cNvPr id="7" name="Content Placeholder 6"/>
          <p:cNvSpPr>
            <a:spLocks noGrp="1"/>
          </p:cNvSpPr>
          <p:nvPr>
            <p:ph sz="half" idx="1"/>
          </p:nvPr>
        </p:nvSpPr>
        <p:spPr>
          <a:xfrm>
            <a:off x="609600" y="1017431"/>
            <a:ext cx="6325436" cy="5108733"/>
          </a:xfrm>
        </p:spPr>
        <p:txBody>
          <a:bodyPr>
            <a:normAutofit/>
          </a:bodyPr>
          <a:lstStyle/>
          <a:p>
            <a:pPr marL="0" indent="0">
              <a:buNone/>
            </a:pPr>
            <a:r>
              <a:rPr lang="en-US" sz="3600" dirty="0"/>
              <a:t>If a 5 volt battery is attached to terminals A and C, how much current is flowing through the 220</a:t>
            </a:r>
            <a:r>
              <a:rPr lang="en-US" sz="3600" dirty="0">
                <a:sym typeface="Symbol" panose="05050102010706020507" pitchFamily="18" charset="2"/>
              </a:rPr>
              <a:t> resistor?</a:t>
            </a:r>
          </a:p>
          <a:p>
            <a:pPr marL="0" indent="0">
              <a:buNone/>
            </a:pPr>
            <a:r>
              <a:rPr lang="en-US" sz="3600" dirty="0">
                <a:sym typeface="Symbol" panose="05050102010706020507" pitchFamily="18" charset="2"/>
              </a:rPr>
              <a:t>How much voltage is dropped across the </a:t>
            </a:r>
            <a:r>
              <a:rPr lang="en-US" sz="3600" dirty="0"/>
              <a:t>470</a:t>
            </a:r>
            <a:r>
              <a:rPr lang="en-US" sz="3600" dirty="0">
                <a:sym typeface="Symbol" panose="05050102010706020507" pitchFamily="18" charset="2"/>
              </a:rPr>
              <a:t> resistor? (i.e. what is the potential difference between node A and node B?)</a:t>
            </a:r>
          </a:p>
          <a:p>
            <a:pPr marL="0" indent="0">
              <a:buNone/>
            </a:pPr>
            <a:endParaRPr lang="en-US" sz="3600" dirty="0"/>
          </a:p>
        </p:txBody>
      </p:sp>
      <p:sp>
        <p:nvSpPr>
          <p:cNvPr id="5" name="Footer Placeholder 4"/>
          <p:cNvSpPr>
            <a:spLocks noGrp="1"/>
          </p:cNvSpPr>
          <p:nvPr>
            <p:ph type="ftr" sz="quarter" idx="11"/>
          </p:nvPr>
        </p:nvSpPr>
        <p:spPr/>
        <p:txBody>
          <a:bodyPr/>
          <a:lstStyle/>
          <a:p>
            <a:r>
              <a:rPr lang="en-US"/>
              <a:t>AP Physics - Nelson 2017</a:t>
            </a:r>
          </a:p>
        </p:txBody>
      </p:sp>
      <p:sp>
        <p:nvSpPr>
          <p:cNvPr id="1026"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 name="Freeform 9"/>
          <p:cNvSpPr/>
          <p:nvPr/>
        </p:nvSpPr>
        <p:spPr>
          <a:xfrm>
            <a:off x="8627970" y="2078245"/>
            <a:ext cx="845688" cy="327704"/>
          </a:xfrm>
          <a:custGeom>
            <a:avLst/>
            <a:gdLst>
              <a:gd name="connsiteX0" fmla="*/ 0 w 845688"/>
              <a:gd name="connsiteY0" fmla="*/ 163852 h 327704"/>
              <a:gd name="connsiteX1" fmla="*/ 63427 w 845688"/>
              <a:gd name="connsiteY1" fmla="*/ 0 h 327704"/>
              <a:gd name="connsiteX2" fmla="*/ 206136 w 845688"/>
              <a:gd name="connsiteY2" fmla="*/ 317133 h 327704"/>
              <a:gd name="connsiteX3" fmla="*/ 343561 w 845688"/>
              <a:gd name="connsiteY3" fmla="*/ 5285 h 327704"/>
              <a:gd name="connsiteX4" fmla="*/ 491556 w 845688"/>
              <a:gd name="connsiteY4" fmla="*/ 322418 h 327704"/>
              <a:gd name="connsiteX5" fmla="*/ 634266 w 845688"/>
              <a:gd name="connsiteY5" fmla="*/ 5285 h 327704"/>
              <a:gd name="connsiteX6" fmla="*/ 771690 w 845688"/>
              <a:gd name="connsiteY6" fmla="*/ 327704 h 327704"/>
              <a:gd name="connsiteX7" fmla="*/ 845688 w 845688"/>
              <a:gd name="connsiteY7" fmla="*/ 163852 h 3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5688" h="327704">
                <a:moveTo>
                  <a:pt x="0" y="163852"/>
                </a:moveTo>
                <a:lnTo>
                  <a:pt x="63427" y="0"/>
                </a:lnTo>
                <a:lnTo>
                  <a:pt x="206136" y="317133"/>
                </a:lnTo>
                <a:lnTo>
                  <a:pt x="343561" y="5285"/>
                </a:lnTo>
                <a:lnTo>
                  <a:pt x="491556" y="322418"/>
                </a:lnTo>
                <a:lnTo>
                  <a:pt x="634266" y="5285"/>
                </a:lnTo>
                <a:lnTo>
                  <a:pt x="771690" y="327704"/>
                </a:lnTo>
                <a:lnTo>
                  <a:pt x="845688" y="163852"/>
                </a:ln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2" name="Freeform 11"/>
          <p:cNvSpPr/>
          <p:nvPr/>
        </p:nvSpPr>
        <p:spPr>
          <a:xfrm rot="5400000">
            <a:off x="9588178" y="3023037"/>
            <a:ext cx="845688" cy="327704"/>
          </a:xfrm>
          <a:custGeom>
            <a:avLst/>
            <a:gdLst>
              <a:gd name="connsiteX0" fmla="*/ 0 w 845688"/>
              <a:gd name="connsiteY0" fmla="*/ 163852 h 327704"/>
              <a:gd name="connsiteX1" fmla="*/ 63427 w 845688"/>
              <a:gd name="connsiteY1" fmla="*/ 0 h 327704"/>
              <a:gd name="connsiteX2" fmla="*/ 206136 w 845688"/>
              <a:gd name="connsiteY2" fmla="*/ 317133 h 327704"/>
              <a:gd name="connsiteX3" fmla="*/ 343561 w 845688"/>
              <a:gd name="connsiteY3" fmla="*/ 5285 h 327704"/>
              <a:gd name="connsiteX4" fmla="*/ 491556 w 845688"/>
              <a:gd name="connsiteY4" fmla="*/ 322418 h 327704"/>
              <a:gd name="connsiteX5" fmla="*/ 634266 w 845688"/>
              <a:gd name="connsiteY5" fmla="*/ 5285 h 327704"/>
              <a:gd name="connsiteX6" fmla="*/ 771690 w 845688"/>
              <a:gd name="connsiteY6" fmla="*/ 327704 h 327704"/>
              <a:gd name="connsiteX7" fmla="*/ 845688 w 845688"/>
              <a:gd name="connsiteY7" fmla="*/ 163852 h 3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5688" h="327704">
                <a:moveTo>
                  <a:pt x="0" y="163852"/>
                </a:moveTo>
                <a:lnTo>
                  <a:pt x="63427" y="0"/>
                </a:lnTo>
                <a:lnTo>
                  <a:pt x="206136" y="317133"/>
                </a:lnTo>
                <a:lnTo>
                  <a:pt x="343561" y="5285"/>
                </a:lnTo>
                <a:lnTo>
                  <a:pt x="491556" y="322418"/>
                </a:lnTo>
                <a:lnTo>
                  <a:pt x="634266" y="5285"/>
                </a:lnTo>
                <a:lnTo>
                  <a:pt x="771690" y="327704"/>
                </a:lnTo>
                <a:lnTo>
                  <a:pt x="845688" y="163852"/>
                </a:ln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cxnSp>
        <p:nvCxnSpPr>
          <p:cNvPr id="14" name="Straight Connector 13"/>
          <p:cNvCxnSpPr>
            <a:stCxn id="10" idx="0"/>
            <a:endCxn id="18" idx="6"/>
          </p:cNvCxnSpPr>
          <p:nvPr/>
        </p:nvCxnSpPr>
        <p:spPr>
          <a:xfrm flipH="1" flipV="1">
            <a:off x="7789770" y="2230645"/>
            <a:ext cx="838200" cy="11452"/>
          </a:xfrm>
          <a:prstGeom prst="line">
            <a:avLst/>
          </a:prstGeom>
        </p:spPr>
        <p:style>
          <a:lnRef idx="2">
            <a:schemeClr val="dk1"/>
          </a:lnRef>
          <a:fillRef idx="0">
            <a:schemeClr val="dk1"/>
          </a:fillRef>
          <a:effectRef idx="1">
            <a:schemeClr val="dk1"/>
          </a:effectRef>
          <a:fontRef idx="minor">
            <a:schemeClr val="tx1"/>
          </a:fontRef>
        </p:style>
      </p:cxnSp>
      <p:sp>
        <p:nvSpPr>
          <p:cNvPr id="18" name="Oval 17"/>
          <p:cNvSpPr/>
          <p:nvPr/>
        </p:nvSpPr>
        <p:spPr>
          <a:xfrm>
            <a:off x="7637370" y="2154445"/>
            <a:ext cx="152400" cy="152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20" name="Straight Connector 19"/>
          <p:cNvCxnSpPr>
            <a:endCxn id="10" idx="7"/>
          </p:cNvCxnSpPr>
          <p:nvPr/>
        </p:nvCxnSpPr>
        <p:spPr>
          <a:xfrm flipH="1">
            <a:off x="9473658" y="2230645"/>
            <a:ext cx="525912" cy="11452"/>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a:endCxn id="12" idx="0"/>
          </p:cNvCxnSpPr>
          <p:nvPr/>
        </p:nvCxnSpPr>
        <p:spPr>
          <a:xfrm>
            <a:off x="9999570" y="2230645"/>
            <a:ext cx="11452" cy="533400"/>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a:stCxn id="12" idx="7"/>
          </p:cNvCxnSpPr>
          <p:nvPr/>
        </p:nvCxnSpPr>
        <p:spPr>
          <a:xfrm flipH="1">
            <a:off x="9999570" y="3609733"/>
            <a:ext cx="11452" cy="525912"/>
          </a:xfrm>
          <a:prstGeom prst="line">
            <a:avLst/>
          </a:prstGeom>
        </p:spPr>
        <p:style>
          <a:lnRef idx="2">
            <a:schemeClr val="dk1"/>
          </a:lnRef>
          <a:fillRef idx="0">
            <a:schemeClr val="dk1"/>
          </a:fillRef>
          <a:effectRef idx="1">
            <a:schemeClr val="dk1"/>
          </a:effectRef>
          <a:fontRef idx="minor">
            <a:schemeClr val="tx1"/>
          </a:fontRef>
        </p:style>
      </p:cxnSp>
      <p:cxnSp>
        <p:nvCxnSpPr>
          <p:cNvPr id="30" name="Straight Connector 29"/>
          <p:cNvCxnSpPr>
            <a:cxnSpLocks/>
            <a:endCxn id="38" idx="6"/>
          </p:cNvCxnSpPr>
          <p:nvPr/>
        </p:nvCxnSpPr>
        <p:spPr>
          <a:xfrm flipH="1">
            <a:off x="7942170" y="4135645"/>
            <a:ext cx="2057400" cy="0"/>
          </a:xfrm>
          <a:prstGeom prst="line">
            <a:avLst/>
          </a:prstGeom>
        </p:spPr>
        <p:style>
          <a:lnRef idx="2">
            <a:schemeClr val="dk1"/>
          </a:lnRef>
          <a:fillRef idx="0">
            <a:schemeClr val="dk1"/>
          </a:fillRef>
          <a:effectRef idx="1">
            <a:schemeClr val="dk1"/>
          </a:effectRef>
          <a:fontRef idx="minor">
            <a:schemeClr val="tx1"/>
          </a:fontRef>
        </p:style>
      </p:cxnSp>
      <p:sp>
        <p:nvSpPr>
          <p:cNvPr id="38" name="Oval 37"/>
          <p:cNvSpPr/>
          <p:nvPr/>
        </p:nvSpPr>
        <p:spPr>
          <a:xfrm>
            <a:off x="7789770" y="4059445"/>
            <a:ext cx="152400" cy="152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0" name="TextBox 39"/>
          <p:cNvSpPr txBox="1"/>
          <p:nvPr/>
        </p:nvSpPr>
        <p:spPr>
          <a:xfrm>
            <a:off x="8475571" y="2383046"/>
            <a:ext cx="1125629" cy="584775"/>
          </a:xfrm>
          <a:prstGeom prst="rect">
            <a:avLst/>
          </a:prstGeom>
          <a:noFill/>
        </p:spPr>
        <p:txBody>
          <a:bodyPr wrap="none" rtlCol="0">
            <a:spAutoFit/>
          </a:bodyPr>
          <a:lstStyle/>
          <a:p>
            <a:r>
              <a:rPr lang="en-US" sz="3200" dirty="0"/>
              <a:t>470</a:t>
            </a:r>
            <a:r>
              <a:rPr lang="en-US" sz="3200" dirty="0">
                <a:sym typeface="Symbol"/>
              </a:rPr>
              <a:t></a:t>
            </a:r>
            <a:endParaRPr lang="en-US" sz="3200" dirty="0"/>
          </a:p>
        </p:txBody>
      </p:sp>
      <p:sp>
        <p:nvSpPr>
          <p:cNvPr id="41" name="TextBox 40"/>
          <p:cNvSpPr txBox="1"/>
          <p:nvPr/>
        </p:nvSpPr>
        <p:spPr>
          <a:xfrm>
            <a:off x="10228171" y="2916446"/>
            <a:ext cx="1125629" cy="584775"/>
          </a:xfrm>
          <a:prstGeom prst="rect">
            <a:avLst/>
          </a:prstGeom>
          <a:noFill/>
        </p:spPr>
        <p:txBody>
          <a:bodyPr wrap="none" rtlCol="0">
            <a:spAutoFit/>
          </a:bodyPr>
          <a:lstStyle/>
          <a:p>
            <a:r>
              <a:rPr lang="en-US" sz="3200" dirty="0"/>
              <a:t>220</a:t>
            </a:r>
            <a:r>
              <a:rPr lang="en-US" sz="3200" dirty="0">
                <a:sym typeface="Symbol"/>
              </a:rPr>
              <a:t></a:t>
            </a:r>
            <a:endParaRPr lang="en-US" sz="3200" dirty="0"/>
          </a:p>
        </p:txBody>
      </p:sp>
      <p:sp>
        <p:nvSpPr>
          <p:cNvPr id="2" name="TextBox 1"/>
          <p:cNvSpPr txBox="1"/>
          <p:nvPr/>
        </p:nvSpPr>
        <p:spPr>
          <a:xfrm>
            <a:off x="7460948" y="1524000"/>
            <a:ext cx="481222" cy="707886"/>
          </a:xfrm>
          <a:prstGeom prst="rect">
            <a:avLst/>
          </a:prstGeom>
          <a:noFill/>
        </p:spPr>
        <p:txBody>
          <a:bodyPr wrap="none" rtlCol="0">
            <a:spAutoFit/>
          </a:bodyPr>
          <a:lstStyle/>
          <a:p>
            <a:r>
              <a:rPr lang="en-US" sz="4000" dirty="0"/>
              <a:t>A</a:t>
            </a:r>
          </a:p>
        </p:txBody>
      </p:sp>
      <p:sp>
        <p:nvSpPr>
          <p:cNvPr id="22" name="TextBox 21"/>
          <p:cNvSpPr txBox="1"/>
          <p:nvPr/>
        </p:nvSpPr>
        <p:spPr>
          <a:xfrm>
            <a:off x="7623943" y="4242294"/>
            <a:ext cx="481222" cy="707886"/>
          </a:xfrm>
          <a:prstGeom prst="rect">
            <a:avLst/>
          </a:prstGeom>
          <a:noFill/>
        </p:spPr>
        <p:txBody>
          <a:bodyPr wrap="square" rtlCol="0">
            <a:spAutoFit/>
          </a:bodyPr>
          <a:lstStyle/>
          <a:p>
            <a:r>
              <a:rPr lang="en-US" sz="4000" dirty="0"/>
              <a:t>C</a:t>
            </a:r>
          </a:p>
        </p:txBody>
      </p:sp>
      <p:sp>
        <p:nvSpPr>
          <p:cNvPr id="3" name="Slide Number Placeholder 2"/>
          <p:cNvSpPr>
            <a:spLocks noGrp="1"/>
          </p:cNvSpPr>
          <p:nvPr>
            <p:ph type="sldNum" sz="quarter" idx="12"/>
          </p:nvPr>
        </p:nvSpPr>
        <p:spPr/>
        <p:txBody>
          <a:bodyPr/>
          <a:lstStyle/>
          <a:p>
            <a:fld id="{9865F30A-2D48-444F-9D0B-9B9455E1E03F}" type="slidenum">
              <a:rPr lang="en-US" smtClean="0"/>
              <a:t>1</a:t>
            </a:fld>
            <a:endParaRPr lang="en-US"/>
          </a:p>
        </p:txBody>
      </p:sp>
      <p:sp>
        <p:nvSpPr>
          <p:cNvPr id="25" name="TextBox 24">
            <a:extLst>
              <a:ext uri="{FF2B5EF4-FFF2-40B4-BE49-F238E27FC236}">
                <a16:creationId xmlns:a16="http://schemas.microsoft.com/office/drawing/2014/main" id="{B56916C9-2480-421E-82B0-6162E6DED50D}"/>
              </a:ext>
            </a:extLst>
          </p:cNvPr>
          <p:cNvSpPr txBox="1"/>
          <p:nvPr/>
        </p:nvSpPr>
        <p:spPr>
          <a:xfrm>
            <a:off x="10159458" y="1662684"/>
            <a:ext cx="481222" cy="707886"/>
          </a:xfrm>
          <a:prstGeom prst="rect">
            <a:avLst/>
          </a:prstGeom>
          <a:noFill/>
        </p:spPr>
        <p:txBody>
          <a:bodyPr wrap="square" rtlCol="0">
            <a:spAutoFit/>
          </a:bodyPr>
          <a:lstStyle/>
          <a:p>
            <a:r>
              <a:rPr lang="en-US" sz="4000" dirty="0"/>
              <a:t>B</a:t>
            </a:r>
          </a:p>
        </p:txBody>
      </p:sp>
    </p:spTree>
    <p:extLst>
      <p:ext uri="{BB962C8B-B14F-4D97-AF65-F5344CB8AC3E}">
        <p14:creationId xmlns:p14="http://schemas.microsoft.com/office/powerpoint/2010/main" val="4204644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Class Problem</a:t>
            </a:r>
          </a:p>
        </p:txBody>
      </p:sp>
      <p:sp>
        <p:nvSpPr>
          <p:cNvPr id="4" name="Slide Number Placeholder 3"/>
          <p:cNvSpPr>
            <a:spLocks noGrp="1"/>
          </p:cNvSpPr>
          <p:nvPr>
            <p:ph type="sldNum" sz="quarter" idx="12"/>
          </p:nvPr>
        </p:nvSpPr>
        <p:spPr/>
        <p:txBody>
          <a:bodyPr/>
          <a:lstStyle/>
          <a:p>
            <a:fld id="{AF9F945A-7155-4828-81E1-722329993529}" type="slidenum">
              <a:rPr lang="en-US" smtClean="0"/>
              <a:t>10</a:t>
            </a:fld>
            <a:endParaRPr lang="en-US"/>
          </a:p>
        </p:txBody>
      </p:sp>
      <p:grpSp>
        <p:nvGrpSpPr>
          <p:cNvPr id="32" name="Group 31"/>
          <p:cNvGrpSpPr/>
          <p:nvPr/>
        </p:nvGrpSpPr>
        <p:grpSpPr>
          <a:xfrm rot="5400000">
            <a:off x="6137889" y="1064580"/>
            <a:ext cx="2171427" cy="792803"/>
            <a:chOff x="405211" y="2743289"/>
            <a:chExt cx="1752602" cy="389806"/>
          </a:xfrm>
        </p:grpSpPr>
        <p:cxnSp>
          <p:nvCxnSpPr>
            <p:cNvPr id="64" name="AutoShape 8"/>
            <p:cNvCxnSpPr>
              <a:cxnSpLocks noChangeShapeType="1"/>
            </p:cNvCxnSpPr>
            <p:nvPr/>
          </p:nvCxnSpPr>
          <p:spPr bwMode="auto">
            <a:xfrm flipV="1">
              <a:off x="1346454" y="2847779"/>
              <a:ext cx="0" cy="182164"/>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65" name="AutoShape 15"/>
            <p:cNvCxnSpPr>
              <a:cxnSpLocks noChangeShapeType="1"/>
            </p:cNvCxnSpPr>
            <p:nvPr/>
          </p:nvCxnSpPr>
          <p:spPr bwMode="auto">
            <a:xfrm rot="16200000">
              <a:off x="1749546" y="2520949"/>
              <a:ext cx="414" cy="816121"/>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66" name="AutoShape 8"/>
            <p:cNvCxnSpPr>
              <a:cxnSpLocks noChangeShapeType="1"/>
            </p:cNvCxnSpPr>
            <p:nvPr/>
          </p:nvCxnSpPr>
          <p:spPr bwMode="auto">
            <a:xfrm flipV="1">
              <a:off x="1219702" y="2743289"/>
              <a:ext cx="0" cy="389806"/>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67" name="AutoShape 15"/>
            <p:cNvCxnSpPr>
              <a:cxnSpLocks noChangeShapeType="1"/>
            </p:cNvCxnSpPr>
            <p:nvPr/>
          </p:nvCxnSpPr>
          <p:spPr bwMode="auto">
            <a:xfrm rot="16200000" flipH="1">
              <a:off x="812651" y="2521363"/>
              <a:ext cx="2" cy="814881"/>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grpSp>
      <p:sp>
        <p:nvSpPr>
          <p:cNvPr id="33" name="Rectangle 32"/>
          <p:cNvSpPr/>
          <p:nvPr/>
        </p:nvSpPr>
        <p:spPr>
          <a:xfrm>
            <a:off x="6806464" y="910896"/>
            <a:ext cx="312906" cy="907684"/>
          </a:xfrm>
          <a:prstGeom prst="rect">
            <a:avLst/>
          </a:prstGeom>
          <a:ln>
            <a:noFill/>
          </a:ln>
        </p:spPr>
        <p:txBody>
          <a:bodyPr wrap="none">
            <a:spAutoFit/>
          </a:bodyPr>
          <a:lstStyle/>
          <a:p>
            <a:pPr>
              <a:lnSpc>
                <a:spcPct val="115000"/>
              </a:lnSpc>
              <a:spcBef>
                <a:spcPts val="0"/>
              </a:spcBef>
              <a:spcAft>
                <a:spcPts val="1000"/>
              </a:spcAft>
              <a:defRPr/>
            </a:pPr>
            <a:r>
              <a:rPr lang="en-US" sz="2000" dirty="0">
                <a:ea typeface="Calibri"/>
                <a:cs typeface="Times New Roman"/>
              </a:rPr>
              <a:t>+</a:t>
            </a:r>
          </a:p>
          <a:p>
            <a:pPr>
              <a:lnSpc>
                <a:spcPct val="115000"/>
              </a:lnSpc>
              <a:spcBef>
                <a:spcPts val="0"/>
              </a:spcBef>
              <a:spcAft>
                <a:spcPts val="1000"/>
              </a:spcAft>
              <a:defRPr/>
            </a:pPr>
            <a:r>
              <a:rPr lang="en-US" sz="2000" dirty="0">
                <a:ea typeface="Calibri"/>
                <a:cs typeface="Times New Roman"/>
              </a:rPr>
              <a:t>-</a:t>
            </a:r>
          </a:p>
        </p:txBody>
      </p:sp>
      <p:grpSp>
        <p:nvGrpSpPr>
          <p:cNvPr id="34" name="Group 24"/>
          <p:cNvGrpSpPr>
            <a:grpSpLocks/>
          </p:cNvGrpSpPr>
          <p:nvPr/>
        </p:nvGrpSpPr>
        <p:grpSpPr bwMode="auto">
          <a:xfrm rot="10800000">
            <a:off x="9001797" y="363903"/>
            <a:ext cx="295781" cy="2193922"/>
            <a:chOff x="5333" y="1810"/>
            <a:chExt cx="460" cy="3163"/>
          </a:xfrm>
        </p:grpSpPr>
        <p:cxnSp>
          <p:nvCxnSpPr>
            <p:cNvPr id="55" name="AutoShape 7"/>
            <p:cNvCxnSpPr>
              <a:cxnSpLocks noChangeShapeType="1"/>
            </p:cNvCxnSpPr>
            <p:nvPr/>
          </p:nvCxnSpPr>
          <p:spPr bwMode="auto">
            <a:xfrm flipH="1">
              <a:off x="5333" y="3039"/>
              <a:ext cx="460" cy="18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56" name="AutoShape 8"/>
            <p:cNvCxnSpPr>
              <a:cxnSpLocks noChangeShapeType="1"/>
            </p:cNvCxnSpPr>
            <p:nvPr/>
          </p:nvCxnSpPr>
          <p:spPr bwMode="auto">
            <a:xfrm>
              <a:off x="5333" y="3219"/>
              <a:ext cx="460" cy="9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57" name="AutoShape 9"/>
            <p:cNvCxnSpPr>
              <a:cxnSpLocks noChangeShapeType="1"/>
            </p:cNvCxnSpPr>
            <p:nvPr/>
          </p:nvCxnSpPr>
          <p:spPr bwMode="auto">
            <a:xfrm flipH="1">
              <a:off x="5333" y="3309"/>
              <a:ext cx="460" cy="19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58" name="AutoShape 10"/>
            <p:cNvCxnSpPr>
              <a:cxnSpLocks noChangeShapeType="1"/>
            </p:cNvCxnSpPr>
            <p:nvPr/>
          </p:nvCxnSpPr>
          <p:spPr bwMode="auto">
            <a:xfrm>
              <a:off x="5333" y="3498"/>
              <a:ext cx="460" cy="9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grpSp>
          <p:nvGrpSpPr>
            <p:cNvPr id="59" name="Group 31"/>
            <p:cNvGrpSpPr>
              <a:grpSpLocks/>
            </p:cNvGrpSpPr>
            <p:nvPr/>
          </p:nvGrpSpPr>
          <p:grpSpPr bwMode="auto">
            <a:xfrm>
              <a:off x="5471" y="1810"/>
              <a:ext cx="322" cy="3163"/>
              <a:chOff x="5471" y="1810"/>
              <a:chExt cx="322" cy="3163"/>
            </a:xfrm>
          </p:grpSpPr>
          <p:cxnSp>
            <p:nvCxnSpPr>
              <p:cNvPr id="60" name="AutoShape 12"/>
              <p:cNvCxnSpPr>
                <a:cxnSpLocks noChangeShapeType="1"/>
              </p:cNvCxnSpPr>
              <p:nvPr/>
            </p:nvCxnSpPr>
            <p:spPr bwMode="auto">
              <a:xfrm rot="10800000" flipV="1">
                <a:off x="5483" y="1810"/>
                <a:ext cx="0" cy="1111"/>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61" name="AutoShape 13"/>
              <p:cNvCxnSpPr>
                <a:cxnSpLocks noChangeShapeType="1"/>
              </p:cNvCxnSpPr>
              <p:nvPr/>
            </p:nvCxnSpPr>
            <p:spPr bwMode="auto">
              <a:xfrm rot="10800000" flipH="1" flipV="1">
                <a:off x="5471" y="2910"/>
                <a:ext cx="322" cy="129"/>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62" name="AutoShape 14"/>
              <p:cNvCxnSpPr>
                <a:cxnSpLocks noChangeShapeType="1"/>
              </p:cNvCxnSpPr>
              <p:nvPr/>
            </p:nvCxnSpPr>
            <p:spPr bwMode="auto">
              <a:xfrm flipH="1">
                <a:off x="5553" y="3588"/>
                <a:ext cx="240" cy="12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63" name="AutoShape 15"/>
              <p:cNvCxnSpPr>
                <a:cxnSpLocks noChangeShapeType="1"/>
              </p:cNvCxnSpPr>
              <p:nvPr/>
            </p:nvCxnSpPr>
            <p:spPr bwMode="auto">
              <a:xfrm rot="10800000" flipV="1">
                <a:off x="5561" y="3700"/>
                <a:ext cx="4" cy="1273"/>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grpSp>
      </p:grpSp>
      <p:cxnSp>
        <p:nvCxnSpPr>
          <p:cNvPr id="35" name="AutoShape 15"/>
          <p:cNvCxnSpPr>
            <a:cxnSpLocks noChangeShapeType="1"/>
          </p:cNvCxnSpPr>
          <p:nvPr/>
        </p:nvCxnSpPr>
        <p:spPr bwMode="auto">
          <a:xfrm>
            <a:off x="7233994" y="2546688"/>
            <a:ext cx="3753766" cy="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36" name="AutoShape 15"/>
          <p:cNvCxnSpPr>
            <a:cxnSpLocks noChangeShapeType="1"/>
          </p:cNvCxnSpPr>
          <p:nvPr/>
        </p:nvCxnSpPr>
        <p:spPr bwMode="auto">
          <a:xfrm>
            <a:off x="7233994" y="375267"/>
            <a:ext cx="3690058" cy="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grpSp>
        <p:nvGrpSpPr>
          <p:cNvPr id="42" name="Group 24"/>
          <p:cNvGrpSpPr>
            <a:grpSpLocks/>
          </p:cNvGrpSpPr>
          <p:nvPr/>
        </p:nvGrpSpPr>
        <p:grpSpPr bwMode="auto">
          <a:xfrm rot="10800000">
            <a:off x="10795507" y="367004"/>
            <a:ext cx="259343" cy="2193922"/>
            <a:chOff x="5333" y="1810"/>
            <a:chExt cx="460" cy="3163"/>
          </a:xfrm>
        </p:grpSpPr>
        <p:cxnSp>
          <p:nvCxnSpPr>
            <p:cNvPr id="46" name="AutoShape 7"/>
            <p:cNvCxnSpPr>
              <a:cxnSpLocks noChangeShapeType="1"/>
            </p:cNvCxnSpPr>
            <p:nvPr/>
          </p:nvCxnSpPr>
          <p:spPr bwMode="auto">
            <a:xfrm flipH="1">
              <a:off x="5333" y="3039"/>
              <a:ext cx="460" cy="18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47" name="AutoShape 8"/>
            <p:cNvCxnSpPr>
              <a:cxnSpLocks noChangeShapeType="1"/>
            </p:cNvCxnSpPr>
            <p:nvPr/>
          </p:nvCxnSpPr>
          <p:spPr bwMode="auto">
            <a:xfrm>
              <a:off x="5333" y="3219"/>
              <a:ext cx="460" cy="9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48" name="AutoShape 9"/>
            <p:cNvCxnSpPr>
              <a:cxnSpLocks noChangeShapeType="1"/>
            </p:cNvCxnSpPr>
            <p:nvPr/>
          </p:nvCxnSpPr>
          <p:spPr bwMode="auto">
            <a:xfrm flipH="1">
              <a:off x="5333" y="3309"/>
              <a:ext cx="460" cy="19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49" name="AutoShape 10"/>
            <p:cNvCxnSpPr>
              <a:cxnSpLocks noChangeShapeType="1"/>
            </p:cNvCxnSpPr>
            <p:nvPr/>
          </p:nvCxnSpPr>
          <p:spPr bwMode="auto">
            <a:xfrm>
              <a:off x="5333" y="3498"/>
              <a:ext cx="460" cy="9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grpSp>
          <p:nvGrpSpPr>
            <p:cNvPr id="50" name="Group 31"/>
            <p:cNvGrpSpPr>
              <a:grpSpLocks/>
            </p:cNvGrpSpPr>
            <p:nvPr/>
          </p:nvGrpSpPr>
          <p:grpSpPr bwMode="auto">
            <a:xfrm>
              <a:off x="5438" y="1810"/>
              <a:ext cx="355" cy="3163"/>
              <a:chOff x="5438" y="1810"/>
              <a:chExt cx="355" cy="3163"/>
            </a:xfrm>
          </p:grpSpPr>
          <p:cxnSp>
            <p:nvCxnSpPr>
              <p:cNvPr id="51" name="AutoShape 12"/>
              <p:cNvCxnSpPr>
                <a:cxnSpLocks noChangeShapeType="1"/>
              </p:cNvCxnSpPr>
              <p:nvPr/>
            </p:nvCxnSpPr>
            <p:spPr bwMode="auto">
              <a:xfrm rot="10800000" flipV="1">
                <a:off x="5452" y="1810"/>
                <a:ext cx="0" cy="1111"/>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52" name="AutoShape 13"/>
              <p:cNvCxnSpPr>
                <a:cxnSpLocks noChangeShapeType="1"/>
              </p:cNvCxnSpPr>
              <p:nvPr/>
            </p:nvCxnSpPr>
            <p:spPr bwMode="auto">
              <a:xfrm rot="10800000" flipH="1" flipV="1">
                <a:off x="5438" y="2910"/>
                <a:ext cx="322" cy="129"/>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53" name="AutoShape 14"/>
              <p:cNvCxnSpPr>
                <a:cxnSpLocks noChangeShapeType="1"/>
              </p:cNvCxnSpPr>
              <p:nvPr/>
            </p:nvCxnSpPr>
            <p:spPr bwMode="auto">
              <a:xfrm flipH="1">
                <a:off x="5553" y="3588"/>
                <a:ext cx="240" cy="12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54" name="AutoShape 15"/>
              <p:cNvCxnSpPr>
                <a:cxnSpLocks noChangeShapeType="1"/>
              </p:cNvCxnSpPr>
              <p:nvPr/>
            </p:nvCxnSpPr>
            <p:spPr bwMode="auto">
              <a:xfrm rot="10800000" flipV="1">
                <a:off x="5561" y="3700"/>
                <a:ext cx="4" cy="1273"/>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grpSp>
      </p:grpSp>
      <p:sp>
        <p:nvSpPr>
          <p:cNvPr id="43" name="Text Box 5"/>
          <p:cNvSpPr txBox="1">
            <a:spLocks noChangeArrowheads="1"/>
          </p:cNvSpPr>
          <p:nvPr/>
        </p:nvSpPr>
        <p:spPr bwMode="auto">
          <a:xfrm>
            <a:off x="9709618" y="1227486"/>
            <a:ext cx="1080746"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dirty="0">
                <a:latin typeface="+mn-lt"/>
              </a:rPr>
              <a:t>4.7k</a:t>
            </a:r>
            <a:r>
              <a:rPr lang="en-US" sz="2800" dirty="0">
                <a:latin typeface="Symbol" pitchFamily="18" charset="2"/>
              </a:rPr>
              <a:t>W</a:t>
            </a:r>
            <a:endParaRPr lang="en-US" sz="2800" dirty="0">
              <a:latin typeface="+mn-lt"/>
            </a:endParaRPr>
          </a:p>
        </p:txBody>
      </p:sp>
      <p:sp>
        <p:nvSpPr>
          <p:cNvPr id="44" name="Text Box 5"/>
          <p:cNvSpPr txBox="1">
            <a:spLocks noChangeArrowheads="1"/>
          </p:cNvSpPr>
          <p:nvPr/>
        </p:nvSpPr>
        <p:spPr bwMode="auto">
          <a:xfrm>
            <a:off x="8051223" y="1279833"/>
            <a:ext cx="989373"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dirty="0">
                <a:latin typeface="+mn-lt"/>
              </a:rPr>
              <a:t>10k</a:t>
            </a:r>
            <a:r>
              <a:rPr lang="en-US" sz="2800" dirty="0">
                <a:latin typeface="Symbol" pitchFamily="18" charset="2"/>
              </a:rPr>
              <a:t>W</a:t>
            </a:r>
            <a:endParaRPr lang="en-US" sz="2800" dirty="0">
              <a:latin typeface="+mn-lt"/>
            </a:endParaRPr>
          </a:p>
        </p:txBody>
      </p:sp>
      <p:sp>
        <p:nvSpPr>
          <p:cNvPr id="45" name="Text Box 6"/>
          <p:cNvSpPr txBox="1"/>
          <p:nvPr/>
        </p:nvSpPr>
        <p:spPr bwMode="auto">
          <a:xfrm>
            <a:off x="6166350" y="1162686"/>
            <a:ext cx="595653" cy="48025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2800" dirty="0">
                <a:solidFill>
                  <a:schemeClr val="tx1"/>
                </a:solidFill>
                <a:ea typeface="Calibri"/>
                <a:cs typeface="Times New Roman"/>
              </a:rPr>
              <a:t>9V</a:t>
            </a:r>
          </a:p>
        </p:txBody>
      </p:sp>
      <p:sp>
        <p:nvSpPr>
          <p:cNvPr id="15" name="TextBox 14">
            <a:extLst>
              <a:ext uri="{FF2B5EF4-FFF2-40B4-BE49-F238E27FC236}">
                <a16:creationId xmlns:a16="http://schemas.microsoft.com/office/drawing/2014/main" id="{D8757CF2-2AED-4917-B448-654436136696}"/>
              </a:ext>
            </a:extLst>
          </p:cNvPr>
          <p:cNvSpPr txBox="1"/>
          <p:nvPr/>
        </p:nvSpPr>
        <p:spPr>
          <a:xfrm>
            <a:off x="328766" y="1012042"/>
            <a:ext cx="5513636" cy="1384995"/>
          </a:xfrm>
          <a:prstGeom prst="rect">
            <a:avLst/>
          </a:prstGeom>
          <a:noFill/>
        </p:spPr>
        <p:txBody>
          <a:bodyPr wrap="square" rtlCol="0">
            <a:spAutoFit/>
          </a:bodyPr>
          <a:lstStyle/>
          <a:p>
            <a:r>
              <a:rPr lang="en-US" sz="2800" dirty="0"/>
              <a:t>Use Ohm’s Law and KVL/KCL to find the current in each branch of this circuit.</a:t>
            </a:r>
          </a:p>
        </p:txBody>
      </p:sp>
    </p:spTree>
    <p:extLst>
      <p:ext uri="{BB962C8B-B14F-4D97-AF65-F5344CB8AC3E}">
        <p14:creationId xmlns:p14="http://schemas.microsoft.com/office/powerpoint/2010/main" val="3507483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215" y="-159336"/>
            <a:ext cx="10515600" cy="1325563"/>
          </a:xfrm>
        </p:spPr>
        <p:txBody>
          <a:bodyPr>
            <a:normAutofit/>
          </a:bodyPr>
          <a:lstStyle/>
          <a:p>
            <a:r>
              <a:rPr lang="en-US" sz="4000" dirty="0"/>
              <a:t>More on Nodes</a:t>
            </a:r>
          </a:p>
        </p:txBody>
      </p:sp>
      <p:sp>
        <p:nvSpPr>
          <p:cNvPr id="76" name="Content Placeholder 2">
            <a:extLst>
              <a:ext uri="{FF2B5EF4-FFF2-40B4-BE49-F238E27FC236}">
                <a16:creationId xmlns:a16="http://schemas.microsoft.com/office/drawing/2014/main" id="{6AE51253-2F8A-44C8-82A1-C119A98B1342}"/>
              </a:ext>
            </a:extLst>
          </p:cNvPr>
          <p:cNvSpPr>
            <a:spLocks noGrp="1"/>
          </p:cNvSpPr>
          <p:nvPr>
            <p:ph idx="1"/>
          </p:nvPr>
        </p:nvSpPr>
        <p:spPr>
          <a:xfrm>
            <a:off x="213099" y="722996"/>
            <a:ext cx="4059589" cy="680887"/>
          </a:xfrm>
        </p:spPr>
        <p:txBody>
          <a:bodyPr>
            <a:noAutofit/>
          </a:bodyPr>
          <a:lstStyle/>
          <a:p>
            <a:pPr marL="0" indent="0">
              <a:buNone/>
            </a:pPr>
            <a:r>
              <a:rPr lang="en-US" sz="2400" dirty="0"/>
              <a:t>For the given circuit, identify the physical location of a node?</a:t>
            </a:r>
          </a:p>
        </p:txBody>
      </p:sp>
      <p:sp>
        <p:nvSpPr>
          <p:cNvPr id="4" name="Slide Number Placeholder 3"/>
          <p:cNvSpPr>
            <a:spLocks noGrp="1"/>
          </p:cNvSpPr>
          <p:nvPr>
            <p:ph type="sldNum" sz="quarter" idx="12"/>
          </p:nvPr>
        </p:nvSpPr>
        <p:spPr/>
        <p:txBody>
          <a:bodyPr/>
          <a:lstStyle/>
          <a:p>
            <a:fld id="{AF9F945A-7155-4828-81E1-722329993529}" type="slidenum">
              <a:rPr lang="en-US" smtClean="0"/>
              <a:t>11</a:t>
            </a:fld>
            <a:endParaRPr lang="en-US"/>
          </a:p>
        </p:txBody>
      </p:sp>
      <p:pic>
        <p:nvPicPr>
          <p:cNvPr id="16" name="Picture 15" descr="A circuit board&#10;&#10;Description automatically generated">
            <a:extLst>
              <a:ext uri="{FF2B5EF4-FFF2-40B4-BE49-F238E27FC236}">
                <a16:creationId xmlns:a16="http://schemas.microsoft.com/office/drawing/2014/main" id="{6FB90C04-7250-47B7-BA0A-6684629083C6}"/>
              </a:ext>
            </a:extLst>
          </p:cNvPr>
          <p:cNvPicPr>
            <a:picLocks noChangeAspect="1"/>
          </p:cNvPicPr>
          <p:nvPr/>
        </p:nvPicPr>
        <p:blipFill rotWithShape="1">
          <a:blip r:embed="rId2">
            <a:extLst>
              <a:ext uri="{28A0092B-C50C-407E-A947-70E740481C1C}">
                <a14:useLocalDpi xmlns:a14="http://schemas.microsoft.com/office/drawing/2010/main" val="0"/>
              </a:ext>
            </a:extLst>
          </a:blip>
          <a:srcRect l="50333" t="37368" r="36437" b="45140"/>
          <a:stretch/>
        </p:blipFill>
        <p:spPr>
          <a:xfrm>
            <a:off x="689716" y="2719093"/>
            <a:ext cx="2717143" cy="2394905"/>
          </a:xfrm>
          <a:prstGeom prst="rect">
            <a:avLst/>
          </a:prstGeom>
        </p:spPr>
      </p:pic>
      <p:grpSp>
        <p:nvGrpSpPr>
          <p:cNvPr id="79" name="Group 78">
            <a:extLst>
              <a:ext uri="{FF2B5EF4-FFF2-40B4-BE49-F238E27FC236}">
                <a16:creationId xmlns:a16="http://schemas.microsoft.com/office/drawing/2014/main" id="{531DA1F2-A21D-4100-8F75-ECF85A02963F}"/>
              </a:ext>
            </a:extLst>
          </p:cNvPr>
          <p:cNvGrpSpPr/>
          <p:nvPr/>
        </p:nvGrpSpPr>
        <p:grpSpPr>
          <a:xfrm>
            <a:off x="457515" y="1602839"/>
            <a:ext cx="2525078" cy="1020502"/>
            <a:chOff x="8742556" y="308697"/>
            <a:chExt cx="2672878" cy="1773261"/>
          </a:xfrm>
        </p:grpSpPr>
        <p:grpSp>
          <p:nvGrpSpPr>
            <p:cNvPr id="80" name="Group 79">
              <a:extLst>
                <a:ext uri="{FF2B5EF4-FFF2-40B4-BE49-F238E27FC236}">
                  <a16:creationId xmlns:a16="http://schemas.microsoft.com/office/drawing/2014/main" id="{960B3984-575C-4871-AB9C-A3A9C736726F}"/>
                </a:ext>
              </a:extLst>
            </p:cNvPr>
            <p:cNvGrpSpPr/>
            <p:nvPr/>
          </p:nvGrpSpPr>
          <p:grpSpPr>
            <a:xfrm rot="5400000">
              <a:off x="8660491" y="999268"/>
              <a:ext cx="1752602" cy="389806"/>
              <a:chOff x="405211" y="2738180"/>
              <a:chExt cx="1752602" cy="389806"/>
            </a:xfrm>
          </p:grpSpPr>
          <p:cxnSp>
            <p:nvCxnSpPr>
              <p:cNvPr id="124" name="AutoShape 8">
                <a:extLst>
                  <a:ext uri="{FF2B5EF4-FFF2-40B4-BE49-F238E27FC236}">
                    <a16:creationId xmlns:a16="http://schemas.microsoft.com/office/drawing/2014/main" id="{3C3DFF42-98A4-4E15-8142-C36A88FF65D6}"/>
                  </a:ext>
                </a:extLst>
              </p:cNvPr>
              <p:cNvCxnSpPr>
                <a:cxnSpLocks noChangeShapeType="1"/>
              </p:cNvCxnSpPr>
              <p:nvPr/>
            </p:nvCxnSpPr>
            <p:spPr bwMode="auto">
              <a:xfrm flipV="1">
                <a:off x="1346454" y="2842670"/>
                <a:ext cx="0" cy="182164"/>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25" name="AutoShape 15">
                <a:extLst>
                  <a:ext uri="{FF2B5EF4-FFF2-40B4-BE49-F238E27FC236}">
                    <a16:creationId xmlns:a16="http://schemas.microsoft.com/office/drawing/2014/main" id="{AC515513-EDD6-4C50-B462-C31AB1AD994C}"/>
                  </a:ext>
                </a:extLst>
              </p:cNvPr>
              <p:cNvCxnSpPr>
                <a:cxnSpLocks noChangeShapeType="1"/>
              </p:cNvCxnSpPr>
              <p:nvPr/>
            </p:nvCxnSpPr>
            <p:spPr bwMode="auto">
              <a:xfrm rot="16200000">
                <a:off x="1749546" y="2515840"/>
                <a:ext cx="414" cy="816121"/>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26" name="AutoShape 8">
                <a:extLst>
                  <a:ext uri="{FF2B5EF4-FFF2-40B4-BE49-F238E27FC236}">
                    <a16:creationId xmlns:a16="http://schemas.microsoft.com/office/drawing/2014/main" id="{6779670B-EA12-46CC-8BA3-E5B0F61B5C2C}"/>
                  </a:ext>
                </a:extLst>
              </p:cNvPr>
              <p:cNvCxnSpPr>
                <a:cxnSpLocks noChangeShapeType="1"/>
              </p:cNvCxnSpPr>
              <p:nvPr/>
            </p:nvCxnSpPr>
            <p:spPr bwMode="auto">
              <a:xfrm flipV="1">
                <a:off x="1219702" y="2738180"/>
                <a:ext cx="0" cy="389806"/>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27" name="AutoShape 15">
                <a:extLst>
                  <a:ext uri="{FF2B5EF4-FFF2-40B4-BE49-F238E27FC236}">
                    <a16:creationId xmlns:a16="http://schemas.microsoft.com/office/drawing/2014/main" id="{6E0291B2-790C-4BE3-A9F9-39C444A0D921}"/>
                  </a:ext>
                </a:extLst>
              </p:cNvPr>
              <p:cNvCxnSpPr>
                <a:cxnSpLocks noChangeShapeType="1"/>
              </p:cNvCxnSpPr>
              <p:nvPr/>
            </p:nvCxnSpPr>
            <p:spPr bwMode="auto">
              <a:xfrm rot="16200000" flipH="1">
                <a:off x="812651" y="2516254"/>
                <a:ext cx="2" cy="814881"/>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grpSp>
        <p:sp>
          <p:nvSpPr>
            <p:cNvPr id="81" name="Rectangle 80">
              <a:extLst>
                <a:ext uri="{FF2B5EF4-FFF2-40B4-BE49-F238E27FC236}">
                  <a16:creationId xmlns:a16="http://schemas.microsoft.com/office/drawing/2014/main" id="{A9877206-9E79-4F8D-A8D0-D4DA122E6412}"/>
                </a:ext>
              </a:extLst>
            </p:cNvPr>
            <p:cNvSpPr/>
            <p:nvPr/>
          </p:nvSpPr>
          <p:spPr>
            <a:xfrm>
              <a:off x="9282944" y="574604"/>
              <a:ext cx="231764" cy="1115512"/>
            </a:xfrm>
            <a:prstGeom prst="rect">
              <a:avLst/>
            </a:prstGeom>
            <a:ln>
              <a:noFill/>
            </a:ln>
          </p:spPr>
          <p:txBody>
            <a:bodyPr wrap="square">
              <a:spAutoFit/>
            </a:bodyPr>
            <a:lstStyle/>
            <a:p>
              <a:pPr>
                <a:lnSpc>
                  <a:spcPct val="115000"/>
                </a:lnSpc>
                <a:spcBef>
                  <a:spcPts val="0"/>
                </a:spcBef>
                <a:spcAft>
                  <a:spcPts val="1000"/>
                </a:spcAft>
                <a:defRPr/>
              </a:pPr>
              <a:r>
                <a:rPr lang="en-US" sz="1600" dirty="0">
                  <a:ea typeface="Calibri"/>
                  <a:cs typeface="Times New Roman"/>
                </a:rPr>
                <a:t>+-</a:t>
              </a:r>
            </a:p>
          </p:txBody>
        </p:sp>
        <p:grpSp>
          <p:nvGrpSpPr>
            <p:cNvPr id="82" name="Group 24">
              <a:extLst>
                <a:ext uri="{FF2B5EF4-FFF2-40B4-BE49-F238E27FC236}">
                  <a16:creationId xmlns:a16="http://schemas.microsoft.com/office/drawing/2014/main" id="{6BF719B4-F32E-4A5B-9DBC-C78001885089}"/>
                </a:ext>
              </a:extLst>
            </p:cNvPr>
            <p:cNvGrpSpPr>
              <a:grpSpLocks/>
            </p:cNvGrpSpPr>
            <p:nvPr/>
          </p:nvGrpSpPr>
          <p:grpSpPr bwMode="auto">
            <a:xfrm rot="10800000">
              <a:off x="10405987" y="308697"/>
              <a:ext cx="145430" cy="1770758"/>
              <a:chOff x="5333" y="1810"/>
              <a:chExt cx="460" cy="3163"/>
            </a:xfrm>
          </p:grpSpPr>
          <p:cxnSp>
            <p:nvCxnSpPr>
              <p:cNvPr id="115" name="AutoShape 7">
                <a:extLst>
                  <a:ext uri="{FF2B5EF4-FFF2-40B4-BE49-F238E27FC236}">
                    <a16:creationId xmlns:a16="http://schemas.microsoft.com/office/drawing/2014/main" id="{C6B66E6A-1864-4D65-9B82-6E077D3025EC}"/>
                  </a:ext>
                </a:extLst>
              </p:cNvPr>
              <p:cNvCxnSpPr>
                <a:cxnSpLocks noChangeShapeType="1"/>
              </p:cNvCxnSpPr>
              <p:nvPr/>
            </p:nvCxnSpPr>
            <p:spPr bwMode="auto">
              <a:xfrm flipH="1">
                <a:off x="5333" y="3039"/>
                <a:ext cx="460" cy="18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16" name="AutoShape 8">
                <a:extLst>
                  <a:ext uri="{FF2B5EF4-FFF2-40B4-BE49-F238E27FC236}">
                    <a16:creationId xmlns:a16="http://schemas.microsoft.com/office/drawing/2014/main" id="{2FE0CB2E-1F5A-4C15-9ACE-ABAB93701C27}"/>
                  </a:ext>
                </a:extLst>
              </p:cNvPr>
              <p:cNvCxnSpPr>
                <a:cxnSpLocks noChangeShapeType="1"/>
              </p:cNvCxnSpPr>
              <p:nvPr/>
            </p:nvCxnSpPr>
            <p:spPr bwMode="auto">
              <a:xfrm>
                <a:off x="5333" y="3219"/>
                <a:ext cx="460" cy="9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17" name="AutoShape 9">
                <a:extLst>
                  <a:ext uri="{FF2B5EF4-FFF2-40B4-BE49-F238E27FC236}">
                    <a16:creationId xmlns:a16="http://schemas.microsoft.com/office/drawing/2014/main" id="{D2E4368B-6637-4CB0-BD00-A6658C77D013}"/>
                  </a:ext>
                </a:extLst>
              </p:cNvPr>
              <p:cNvCxnSpPr>
                <a:cxnSpLocks noChangeShapeType="1"/>
              </p:cNvCxnSpPr>
              <p:nvPr/>
            </p:nvCxnSpPr>
            <p:spPr bwMode="auto">
              <a:xfrm flipH="1">
                <a:off x="5333" y="3309"/>
                <a:ext cx="460" cy="19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18" name="AutoShape 10">
                <a:extLst>
                  <a:ext uri="{FF2B5EF4-FFF2-40B4-BE49-F238E27FC236}">
                    <a16:creationId xmlns:a16="http://schemas.microsoft.com/office/drawing/2014/main" id="{E73A32C2-FB6E-48E8-9EC4-BA6C372DCB74}"/>
                  </a:ext>
                </a:extLst>
              </p:cNvPr>
              <p:cNvCxnSpPr>
                <a:cxnSpLocks noChangeShapeType="1"/>
              </p:cNvCxnSpPr>
              <p:nvPr/>
            </p:nvCxnSpPr>
            <p:spPr bwMode="auto">
              <a:xfrm>
                <a:off x="5333" y="3498"/>
                <a:ext cx="460" cy="9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grpSp>
            <p:nvGrpSpPr>
              <p:cNvPr id="119" name="Group 31">
                <a:extLst>
                  <a:ext uri="{FF2B5EF4-FFF2-40B4-BE49-F238E27FC236}">
                    <a16:creationId xmlns:a16="http://schemas.microsoft.com/office/drawing/2014/main" id="{3B29D754-18B0-4C7C-BA20-246165C319AE}"/>
                  </a:ext>
                </a:extLst>
              </p:cNvPr>
              <p:cNvGrpSpPr>
                <a:grpSpLocks/>
              </p:cNvGrpSpPr>
              <p:nvPr/>
            </p:nvGrpSpPr>
            <p:grpSpPr bwMode="auto">
              <a:xfrm>
                <a:off x="5471" y="1810"/>
                <a:ext cx="322" cy="3163"/>
                <a:chOff x="5471" y="1810"/>
                <a:chExt cx="322" cy="3163"/>
              </a:xfrm>
            </p:grpSpPr>
            <p:cxnSp>
              <p:nvCxnSpPr>
                <p:cNvPr id="120" name="AutoShape 12">
                  <a:extLst>
                    <a:ext uri="{FF2B5EF4-FFF2-40B4-BE49-F238E27FC236}">
                      <a16:creationId xmlns:a16="http://schemas.microsoft.com/office/drawing/2014/main" id="{99F4C48E-B025-4068-83AC-B9F4C76BB94D}"/>
                    </a:ext>
                  </a:extLst>
                </p:cNvPr>
                <p:cNvCxnSpPr>
                  <a:cxnSpLocks noChangeShapeType="1"/>
                </p:cNvCxnSpPr>
                <p:nvPr/>
              </p:nvCxnSpPr>
              <p:spPr bwMode="auto">
                <a:xfrm rot="10800000" flipV="1">
                  <a:off x="5483" y="1810"/>
                  <a:ext cx="0" cy="1111"/>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21" name="AutoShape 13">
                  <a:extLst>
                    <a:ext uri="{FF2B5EF4-FFF2-40B4-BE49-F238E27FC236}">
                      <a16:creationId xmlns:a16="http://schemas.microsoft.com/office/drawing/2014/main" id="{22594492-0524-47A2-8F7F-64A61E0A7A10}"/>
                    </a:ext>
                  </a:extLst>
                </p:cNvPr>
                <p:cNvCxnSpPr>
                  <a:cxnSpLocks noChangeShapeType="1"/>
                </p:cNvCxnSpPr>
                <p:nvPr/>
              </p:nvCxnSpPr>
              <p:spPr bwMode="auto">
                <a:xfrm rot="10800000" flipH="1" flipV="1">
                  <a:off x="5471" y="2910"/>
                  <a:ext cx="322" cy="129"/>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22" name="AutoShape 14">
                  <a:extLst>
                    <a:ext uri="{FF2B5EF4-FFF2-40B4-BE49-F238E27FC236}">
                      <a16:creationId xmlns:a16="http://schemas.microsoft.com/office/drawing/2014/main" id="{B64276A8-ABB5-4BD9-9080-DD1E35030BD0}"/>
                    </a:ext>
                  </a:extLst>
                </p:cNvPr>
                <p:cNvCxnSpPr>
                  <a:cxnSpLocks noChangeShapeType="1"/>
                </p:cNvCxnSpPr>
                <p:nvPr/>
              </p:nvCxnSpPr>
              <p:spPr bwMode="auto">
                <a:xfrm flipH="1">
                  <a:off x="5553" y="3588"/>
                  <a:ext cx="240" cy="12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23" name="AutoShape 15">
                  <a:extLst>
                    <a:ext uri="{FF2B5EF4-FFF2-40B4-BE49-F238E27FC236}">
                      <a16:creationId xmlns:a16="http://schemas.microsoft.com/office/drawing/2014/main" id="{2C6F401A-9668-4D77-9B10-6D5AA5FEA4D1}"/>
                    </a:ext>
                  </a:extLst>
                </p:cNvPr>
                <p:cNvCxnSpPr>
                  <a:cxnSpLocks noChangeShapeType="1"/>
                </p:cNvCxnSpPr>
                <p:nvPr/>
              </p:nvCxnSpPr>
              <p:spPr bwMode="auto">
                <a:xfrm rot="10800000" flipV="1">
                  <a:off x="5561" y="3700"/>
                  <a:ext cx="4" cy="1273"/>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grpSp>
        </p:grpSp>
        <p:cxnSp>
          <p:nvCxnSpPr>
            <p:cNvPr id="83" name="AutoShape 15">
              <a:extLst>
                <a:ext uri="{FF2B5EF4-FFF2-40B4-BE49-F238E27FC236}">
                  <a16:creationId xmlns:a16="http://schemas.microsoft.com/office/drawing/2014/main" id="{0E48ED19-6AEA-4FD7-B618-587050585E71}"/>
                </a:ext>
              </a:extLst>
            </p:cNvPr>
            <p:cNvCxnSpPr>
              <a:cxnSpLocks noChangeShapeType="1"/>
            </p:cNvCxnSpPr>
            <p:nvPr/>
          </p:nvCxnSpPr>
          <p:spPr bwMode="auto">
            <a:xfrm>
              <a:off x="9536792" y="2070466"/>
              <a:ext cx="1845655" cy="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85" name="AutoShape 15">
              <a:extLst>
                <a:ext uri="{FF2B5EF4-FFF2-40B4-BE49-F238E27FC236}">
                  <a16:creationId xmlns:a16="http://schemas.microsoft.com/office/drawing/2014/main" id="{31137C1D-C736-4BC7-8EF2-E7EF1EAE4728}"/>
                </a:ext>
              </a:extLst>
            </p:cNvPr>
            <p:cNvCxnSpPr>
              <a:cxnSpLocks noChangeShapeType="1"/>
            </p:cNvCxnSpPr>
            <p:nvPr/>
          </p:nvCxnSpPr>
          <p:spPr bwMode="auto">
            <a:xfrm>
              <a:off x="9536792" y="317869"/>
              <a:ext cx="1814331" cy="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86" name="Rectangle 85">
              <a:extLst>
                <a:ext uri="{FF2B5EF4-FFF2-40B4-BE49-F238E27FC236}">
                  <a16:creationId xmlns:a16="http://schemas.microsoft.com/office/drawing/2014/main" id="{8765CD3F-1FB3-43CA-82AF-8888D5351376}"/>
                </a:ext>
              </a:extLst>
            </p:cNvPr>
            <p:cNvSpPr/>
            <p:nvPr/>
          </p:nvSpPr>
          <p:spPr>
            <a:xfrm>
              <a:off x="10586719" y="1069730"/>
              <a:ext cx="45719" cy="371732"/>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7" name="Rectangle 86">
              <a:extLst>
                <a:ext uri="{FF2B5EF4-FFF2-40B4-BE49-F238E27FC236}">
                  <a16:creationId xmlns:a16="http://schemas.microsoft.com/office/drawing/2014/main" id="{5E15E363-B37E-45BA-8936-B594D914BF90}"/>
                </a:ext>
              </a:extLst>
            </p:cNvPr>
            <p:cNvSpPr/>
            <p:nvPr/>
          </p:nvSpPr>
          <p:spPr>
            <a:xfrm>
              <a:off x="10340492" y="1041868"/>
              <a:ext cx="45719" cy="371732"/>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8" name="Rectangle 87">
              <a:extLst>
                <a:ext uri="{FF2B5EF4-FFF2-40B4-BE49-F238E27FC236}">
                  <a16:creationId xmlns:a16="http://schemas.microsoft.com/office/drawing/2014/main" id="{E74601A7-9FBD-4939-877E-E42497F2621C}"/>
                </a:ext>
              </a:extLst>
            </p:cNvPr>
            <p:cNvSpPr/>
            <p:nvPr/>
          </p:nvSpPr>
          <p:spPr>
            <a:xfrm>
              <a:off x="11202189" y="721536"/>
              <a:ext cx="35823" cy="298285"/>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9" name="Rectangle 88">
              <a:extLst>
                <a:ext uri="{FF2B5EF4-FFF2-40B4-BE49-F238E27FC236}">
                  <a16:creationId xmlns:a16="http://schemas.microsoft.com/office/drawing/2014/main" id="{645ACA07-D807-4270-9036-4AED848A6D98}"/>
                </a:ext>
              </a:extLst>
            </p:cNvPr>
            <p:cNvSpPr/>
            <p:nvPr/>
          </p:nvSpPr>
          <p:spPr>
            <a:xfrm>
              <a:off x="10551418" y="1109970"/>
              <a:ext cx="35823" cy="298285"/>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BB5C745E-9FA8-4A6A-98DA-1BD60115A662}"/>
                </a:ext>
              </a:extLst>
            </p:cNvPr>
            <p:cNvSpPr/>
            <p:nvPr/>
          </p:nvSpPr>
          <p:spPr>
            <a:xfrm>
              <a:off x="10361759" y="1056839"/>
              <a:ext cx="45719" cy="383077"/>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92" name="Group 24">
              <a:extLst>
                <a:ext uri="{FF2B5EF4-FFF2-40B4-BE49-F238E27FC236}">
                  <a16:creationId xmlns:a16="http://schemas.microsoft.com/office/drawing/2014/main" id="{03ED4D64-DCFA-417B-AA0C-BCEDD14BC341}"/>
                </a:ext>
              </a:extLst>
            </p:cNvPr>
            <p:cNvGrpSpPr>
              <a:grpSpLocks/>
            </p:cNvGrpSpPr>
            <p:nvPr/>
          </p:nvGrpSpPr>
          <p:grpSpPr bwMode="auto">
            <a:xfrm rot="10800000">
              <a:off x="11287920" y="311200"/>
              <a:ext cx="127514" cy="1770758"/>
              <a:chOff x="5333" y="1810"/>
              <a:chExt cx="460" cy="3163"/>
            </a:xfrm>
          </p:grpSpPr>
          <p:cxnSp>
            <p:nvCxnSpPr>
              <p:cNvPr id="102" name="AutoShape 7">
                <a:extLst>
                  <a:ext uri="{FF2B5EF4-FFF2-40B4-BE49-F238E27FC236}">
                    <a16:creationId xmlns:a16="http://schemas.microsoft.com/office/drawing/2014/main" id="{9B04FDA0-A02B-4667-B7CC-8561642D9445}"/>
                  </a:ext>
                </a:extLst>
              </p:cNvPr>
              <p:cNvCxnSpPr>
                <a:cxnSpLocks noChangeShapeType="1"/>
              </p:cNvCxnSpPr>
              <p:nvPr/>
            </p:nvCxnSpPr>
            <p:spPr bwMode="auto">
              <a:xfrm flipH="1">
                <a:off x="5333" y="3039"/>
                <a:ext cx="460" cy="18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03" name="AutoShape 8">
                <a:extLst>
                  <a:ext uri="{FF2B5EF4-FFF2-40B4-BE49-F238E27FC236}">
                    <a16:creationId xmlns:a16="http://schemas.microsoft.com/office/drawing/2014/main" id="{59EB447E-7F6F-416B-80B3-7CEE6D76CA3E}"/>
                  </a:ext>
                </a:extLst>
              </p:cNvPr>
              <p:cNvCxnSpPr>
                <a:cxnSpLocks noChangeShapeType="1"/>
              </p:cNvCxnSpPr>
              <p:nvPr/>
            </p:nvCxnSpPr>
            <p:spPr bwMode="auto">
              <a:xfrm>
                <a:off x="5333" y="3219"/>
                <a:ext cx="460" cy="9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04" name="AutoShape 9">
                <a:extLst>
                  <a:ext uri="{FF2B5EF4-FFF2-40B4-BE49-F238E27FC236}">
                    <a16:creationId xmlns:a16="http://schemas.microsoft.com/office/drawing/2014/main" id="{467ACF81-B83E-45D1-9A29-18035A507B92}"/>
                  </a:ext>
                </a:extLst>
              </p:cNvPr>
              <p:cNvCxnSpPr>
                <a:cxnSpLocks noChangeShapeType="1"/>
              </p:cNvCxnSpPr>
              <p:nvPr/>
            </p:nvCxnSpPr>
            <p:spPr bwMode="auto">
              <a:xfrm flipH="1">
                <a:off x="5333" y="3309"/>
                <a:ext cx="460" cy="19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05" name="AutoShape 10">
                <a:extLst>
                  <a:ext uri="{FF2B5EF4-FFF2-40B4-BE49-F238E27FC236}">
                    <a16:creationId xmlns:a16="http://schemas.microsoft.com/office/drawing/2014/main" id="{A5DFEF9A-CF61-4956-AE53-D65104C66BA9}"/>
                  </a:ext>
                </a:extLst>
              </p:cNvPr>
              <p:cNvCxnSpPr>
                <a:cxnSpLocks noChangeShapeType="1"/>
              </p:cNvCxnSpPr>
              <p:nvPr/>
            </p:nvCxnSpPr>
            <p:spPr bwMode="auto">
              <a:xfrm>
                <a:off x="5333" y="3498"/>
                <a:ext cx="460" cy="9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grpSp>
            <p:nvGrpSpPr>
              <p:cNvPr id="106" name="Group 31">
                <a:extLst>
                  <a:ext uri="{FF2B5EF4-FFF2-40B4-BE49-F238E27FC236}">
                    <a16:creationId xmlns:a16="http://schemas.microsoft.com/office/drawing/2014/main" id="{5BD70654-3D0F-4F02-A8D0-4D47E3F163E5}"/>
                  </a:ext>
                </a:extLst>
              </p:cNvPr>
              <p:cNvGrpSpPr>
                <a:grpSpLocks/>
              </p:cNvGrpSpPr>
              <p:nvPr/>
            </p:nvGrpSpPr>
            <p:grpSpPr bwMode="auto">
              <a:xfrm>
                <a:off x="5438" y="1810"/>
                <a:ext cx="355" cy="3163"/>
                <a:chOff x="5438" y="1810"/>
                <a:chExt cx="355" cy="3163"/>
              </a:xfrm>
            </p:grpSpPr>
            <p:cxnSp>
              <p:nvCxnSpPr>
                <p:cNvPr id="107" name="AutoShape 12">
                  <a:extLst>
                    <a:ext uri="{FF2B5EF4-FFF2-40B4-BE49-F238E27FC236}">
                      <a16:creationId xmlns:a16="http://schemas.microsoft.com/office/drawing/2014/main" id="{EF36EB10-B802-435F-B926-79233BE57AD6}"/>
                    </a:ext>
                  </a:extLst>
                </p:cNvPr>
                <p:cNvCxnSpPr>
                  <a:cxnSpLocks noChangeShapeType="1"/>
                </p:cNvCxnSpPr>
                <p:nvPr/>
              </p:nvCxnSpPr>
              <p:spPr bwMode="auto">
                <a:xfrm rot="10800000" flipV="1">
                  <a:off x="5452" y="1810"/>
                  <a:ext cx="0" cy="1111"/>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08" name="AutoShape 13">
                  <a:extLst>
                    <a:ext uri="{FF2B5EF4-FFF2-40B4-BE49-F238E27FC236}">
                      <a16:creationId xmlns:a16="http://schemas.microsoft.com/office/drawing/2014/main" id="{404FF63D-1BE8-46A6-A2A3-4470B5B3459D}"/>
                    </a:ext>
                  </a:extLst>
                </p:cNvPr>
                <p:cNvCxnSpPr>
                  <a:cxnSpLocks noChangeShapeType="1"/>
                </p:cNvCxnSpPr>
                <p:nvPr/>
              </p:nvCxnSpPr>
              <p:spPr bwMode="auto">
                <a:xfrm rot="10800000" flipH="1" flipV="1">
                  <a:off x="5438" y="2910"/>
                  <a:ext cx="322" cy="129"/>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09" name="AutoShape 14">
                  <a:extLst>
                    <a:ext uri="{FF2B5EF4-FFF2-40B4-BE49-F238E27FC236}">
                      <a16:creationId xmlns:a16="http://schemas.microsoft.com/office/drawing/2014/main" id="{CB8D00B0-62FD-41EF-B27F-43FFF0D44503}"/>
                    </a:ext>
                  </a:extLst>
                </p:cNvPr>
                <p:cNvCxnSpPr>
                  <a:cxnSpLocks noChangeShapeType="1"/>
                </p:cNvCxnSpPr>
                <p:nvPr/>
              </p:nvCxnSpPr>
              <p:spPr bwMode="auto">
                <a:xfrm flipH="1">
                  <a:off x="5553" y="3588"/>
                  <a:ext cx="240" cy="12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14" name="AutoShape 15">
                  <a:extLst>
                    <a:ext uri="{FF2B5EF4-FFF2-40B4-BE49-F238E27FC236}">
                      <a16:creationId xmlns:a16="http://schemas.microsoft.com/office/drawing/2014/main" id="{8BC3C947-5107-4FAD-AC0A-D5CD6EA17BC2}"/>
                    </a:ext>
                  </a:extLst>
                </p:cNvPr>
                <p:cNvCxnSpPr>
                  <a:cxnSpLocks noChangeShapeType="1"/>
                </p:cNvCxnSpPr>
                <p:nvPr/>
              </p:nvCxnSpPr>
              <p:spPr bwMode="auto">
                <a:xfrm rot="10800000" flipV="1">
                  <a:off x="5561" y="3700"/>
                  <a:ext cx="4" cy="1273"/>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grpSp>
        </p:grpSp>
        <p:sp>
          <p:nvSpPr>
            <p:cNvPr id="94" name="Text Box 5">
              <a:extLst>
                <a:ext uri="{FF2B5EF4-FFF2-40B4-BE49-F238E27FC236}">
                  <a16:creationId xmlns:a16="http://schemas.microsoft.com/office/drawing/2014/main" id="{144EF773-15A4-4AB9-967A-91F52AADEF17}"/>
                </a:ext>
              </a:extLst>
            </p:cNvPr>
            <p:cNvSpPr txBox="1">
              <a:spLocks noChangeArrowheads="1"/>
            </p:cNvSpPr>
            <p:nvPr/>
          </p:nvSpPr>
          <p:spPr bwMode="auto">
            <a:xfrm>
              <a:off x="10660869" y="1094180"/>
              <a:ext cx="587151" cy="49868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dirty="0">
                  <a:latin typeface="+mn-lt"/>
                </a:rPr>
                <a:t>220</a:t>
              </a:r>
              <a:r>
                <a:rPr lang="en-US" sz="1600" dirty="0">
                  <a:latin typeface="Symbol" pitchFamily="18" charset="2"/>
                </a:rPr>
                <a:t>W</a:t>
              </a:r>
              <a:endParaRPr lang="en-US" sz="1600" dirty="0">
                <a:latin typeface="+mn-lt"/>
              </a:endParaRPr>
            </a:p>
          </p:txBody>
        </p:sp>
        <p:sp>
          <p:nvSpPr>
            <p:cNvPr id="96" name="Text Box 5">
              <a:extLst>
                <a:ext uri="{FF2B5EF4-FFF2-40B4-BE49-F238E27FC236}">
                  <a16:creationId xmlns:a16="http://schemas.microsoft.com/office/drawing/2014/main" id="{35A7BC09-1729-4D0A-AAC0-26C2223B148D}"/>
                </a:ext>
              </a:extLst>
            </p:cNvPr>
            <p:cNvSpPr txBox="1">
              <a:spLocks noChangeArrowheads="1"/>
            </p:cNvSpPr>
            <p:nvPr/>
          </p:nvSpPr>
          <p:spPr bwMode="auto">
            <a:xfrm>
              <a:off x="9778697" y="1084068"/>
              <a:ext cx="587151" cy="49868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dirty="0">
                  <a:latin typeface="+mn-lt"/>
                </a:rPr>
                <a:t>470</a:t>
              </a:r>
              <a:r>
                <a:rPr lang="en-US" sz="1600" dirty="0">
                  <a:latin typeface="Symbol" pitchFamily="18" charset="2"/>
                </a:rPr>
                <a:t>W</a:t>
              </a:r>
              <a:endParaRPr lang="en-US" sz="1600" dirty="0">
                <a:latin typeface="+mn-lt"/>
              </a:endParaRPr>
            </a:p>
          </p:txBody>
        </p:sp>
        <p:sp>
          <p:nvSpPr>
            <p:cNvPr id="97" name="Text Box 6">
              <a:extLst>
                <a:ext uri="{FF2B5EF4-FFF2-40B4-BE49-F238E27FC236}">
                  <a16:creationId xmlns:a16="http://schemas.microsoft.com/office/drawing/2014/main" id="{91B3954E-6C41-4518-8397-E401BDE2061E}"/>
                </a:ext>
              </a:extLst>
            </p:cNvPr>
            <p:cNvSpPr txBox="1"/>
            <p:nvPr/>
          </p:nvSpPr>
          <p:spPr bwMode="auto">
            <a:xfrm>
              <a:off x="8742556" y="751057"/>
              <a:ext cx="803211" cy="38762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1600" dirty="0">
                  <a:solidFill>
                    <a:schemeClr val="tx1"/>
                  </a:solidFill>
                  <a:ea typeface="Calibri"/>
                  <a:cs typeface="Times New Roman"/>
                </a:rPr>
                <a:t>5V</a:t>
              </a:r>
            </a:p>
          </p:txBody>
        </p:sp>
      </p:grpSp>
      <p:sp>
        <p:nvSpPr>
          <p:cNvPr id="128" name="Rectangle 127">
            <a:extLst>
              <a:ext uri="{FF2B5EF4-FFF2-40B4-BE49-F238E27FC236}">
                <a16:creationId xmlns:a16="http://schemas.microsoft.com/office/drawing/2014/main" id="{5373CA54-C4DE-40B0-907E-296517DB4571}"/>
              </a:ext>
            </a:extLst>
          </p:cNvPr>
          <p:cNvSpPr/>
          <p:nvPr/>
        </p:nvSpPr>
        <p:spPr>
          <a:xfrm>
            <a:off x="1879534" y="3266458"/>
            <a:ext cx="1183661" cy="218661"/>
          </a:xfrm>
          <a:prstGeom prst="rect">
            <a:avLst/>
          </a:prstGeom>
          <a:solidFill>
            <a:srgbClr val="CB333B">
              <a:alpha val="52941"/>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FD8FE5B8-67E9-4BDC-8D66-E65299582619}"/>
              </a:ext>
            </a:extLst>
          </p:cNvPr>
          <p:cNvSpPr/>
          <p:nvPr/>
        </p:nvSpPr>
        <p:spPr>
          <a:xfrm>
            <a:off x="1879535" y="4759101"/>
            <a:ext cx="1183661" cy="218661"/>
          </a:xfrm>
          <a:prstGeom prst="rect">
            <a:avLst/>
          </a:prstGeom>
          <a:solidFill>
            <a:srgbClr val="CB333B">
              <a:alpha val="52941"/>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BD74CD40-C66A-4EB4-B35C-0CCE5118C993}"/>
              </a:ext>
            </a:extLst>
          </p:cNvPr>
          <p:cNvSpPr/>
          <p:nvPr/>
        </p:nvSpPr>
        <p:spPr>
          <a:xfrm>
            <a:off x="385988" y="5187651"/>
            <a:ext cx="4098856" cy="1200329"/>
          </a:xfrm>
          <a:prstGeom prst="rect">
            <a:avLst/>
          </a:prstGeom>
        </p:spPr>
        <p:txBody>
          <a:bodyPr wrap="square">
            <a:spAutoFit/>
          </a:bodyPr>
          <a:lstStyle/>
          <a:p>
            <a:r>
              <a:rPr lang="en-US" i="1" dirty="0">
                <a:solidFill>
                  <a:srgbClr val="003087"/>
                </a:solidFill>
              </a:rPr>
              <a:t>The connected rows on a breadboard allow for multiple components in a circuit to be joined together. They create junction points…nodes.</a:t>
            </a:r>
          </a:p>
        </p:txBody>
      </p:sp>
      <p:cxnSp>
        <p:nvCxnSpPr>
          <p:cNvPr id="18" name="Straight Connector 17">
            <a:extLst>
              <a:ext uri="{FF2B5EF4-FFF2-40B4-BE49-F238E27FC236}">
                <a16:creationId xmlns:a16="http://schemas.microsoft.com/office/drawing/2014/main" id="{0FE91839-D27E-45A6-B496-7C2ABF7FBDBC}"/>
              </a:ext>
            </a:extLst>
          </p:cNvPr>
          <p:cNvCxnSpPr/>
          <p:nvPr/>
        </p:nvCxnSpPr>
        <p:spPr>
          <a:xfrm>
            <a:off x="4713378" y="878301"/>
            <a:ext cx="0" cy="5660611"/>
          </a:xfrm>
          <a:prstGeom prst="line">
            <a:avLst/>
          </a:prstGeom>
          <a:ln w="28575">
            <a:solidFill>
              <a:schemeClr val="tx1"/>
            </a:solidFill>
          </a:ln>
        </p:spPr>
        <p:style>
          <a:lnRef idx="3">
            <a:schemeClr val="dk1"/>
          </a:lnRef>
          <a:fillRef idx="0">
            <a:schemeClr val="dk1"/>
          </a:fillRef>
          <a:effectRef idx="2">
            <a:schemeClr val="dk1"/>
          </a:effectRef>
          <a:fontRef idx="minor">
            <a:schemeClr val="tx1"/>
          </a:fontRef>
        </p:style>
      </p:cxnSp>
      <p:sp>
        <p:nvSpPr>
          <p:cNvPr id="132" name="Content Placeholder 2">
            <a:extLst>
              <a:ext uri="{FF2B5EF4-FFF2-40B4-BE49-F238E27FC236}">
                <a16:creationId xmlns:a16="http://schemas.microsoft.com/office/drawing/2014/main" id="{245A3C3F-B00B-4AE4-BCD7-1043A45C1D77}"/>
              </a:ext>
            </a:extLst>
          </p:cNvPr>
          <p:cNvSpPr txBox="1">
            <a:spLocks/>
          </p:cNvSpPr>
          <p:nvPr/>
        </p:nvSpPr>
        <p:spPr>
          <a:xfrm>
            <a:off x="5194642" y="378603"/>
            <a:ext cx="6680112" cy="4967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Identify the nodes for the given circuits:</a:t>
            </a:r>
          </a:p>
        </p:txBody>
      </p:sp>
      <p:grpSp>
        <p:nvGrpSpPr>
          <p:cNvPr id="28" name="Group 27">
            <a:extLst>
              <a:ext uri="{FF2B5EF4-FFF2-40B4-BE49-F238E27FC236}">
                <a16:creationId xmlns:a16="http://schemas.microsoft.com/office/drawing/2014/main" id="{7EB05712-ED16-4306-83E6-6DBB7868D026}"/>
              </a:ext>
            </a:extLst>
          </p:cNvPr>
          <p:cNvGrpSpPr/>
          <p:nvPr/>
        </p:nvGrpSpPr>
        <p:grpSpPr>
          <a:xfrm>
            <a:off x="5382013" y="4112500"/>
            <a:ext cx="2176616" cy="2080429"/>
            <a:chOff x="5382013" y="4112500"/>
            <a:chExt cx="2176616" cy="2080429"/>
          </a:xfrm>
        </p:grpSpPr>
        <p:grpSp>
          <p:nvGrpSpPr>
            <p:cNvPr id="283" name="Group 282">
              <a:extLst>
                <a:ext uri="{FF2B5EF4-FFF2-40B4-BE49-F238E27FC236}">
                  <a16:creationId xmlns:a16="http://schemas.microsoft.com/office/drawing/2014/main" id="{7D0927B9-0D80-4C6A-893E-1560F14910AB}"/>
                </a:ext>
              </a:extLst>
            </p:cNvPr>
            <p:cNvGrpSpPr/>
            <p:nvPr/>
          </p:nvGrpSpPr>
          <p:grpSpPr>
            <a:xfrm>
              <a:off x="5838909" y="5799267"/>
              <a:ext cx="1627539" cy="393662"/>
              <a:chOff x="-21252" y="975384"/>
              <a:chExt cx="1627539" cy="393662"/>
            </a:xfrm>
          </p:grpSpPr>
          <p:grpSp>
            <p:nvGrpSpPr>
              <p:cNvPr id="284" name="Group 283">
                <a:extLst>
                  <a:ext uri="{FF2B5EF4-FFF2-40B4-BE49-F238E27FC236}">
                    <a16:creationId xmlns:a16="http://schemas.microsoft.com/office/drawing/2014/main" id="{587B9702-F6BD-485B-9F03-E3A9AFC02F80}"/>
                  </a:ext>
                </a:extLst>
              </p:cNvPr>
              <p:cNvGrpSpPr/>
              <p:nvPr/>
            </p:nvGrpSpPr>
            <p:grpSpPr>
              <a:xfrm>
                <a:off x="-21252" y="1190811"/>
                <a:ext cx="1627539" cy="178235"/>
                <a:chOff x="2486954" y="2939708"/>
                <a:chExt cx="2338132" cy="231767"/>
              </a:xfrm>
            </p:grpSpPr>
            <p:grpSp>
              <p:nvGrpSpPr>
                <p:cNvPr id="286" name="Group 285">
                  <a:extLst>
                    <a:ext uri="{FF2B5EF4-FFF2-40B4-BE49-F238E27FC236}">
                      <a16:creationId xmlns:a16="http://schemas.microsoft.com/office/drawing/2014/main" id="{DD1C8C76-7B54-4306-B778-9CBC01856279}"/>
                    </a:ext>
                  </a:extLst>
                </p:cNvPr>
                <p:cNvGrpSpPr/>
                <p:nvPr/>
              </p:nvGrpSpPr>
              <p:grpSpPr>
                <a:xfrm rot="10800000">
                  <a:off x="2486954" y="2974516"/>
                  <a:ext cx="1862425" cy="157788"/>
                  <a:chOff x="6499339" y="2571086"/>
                  <a:chExt cx="2726866" cy="347662"/>
                </a:xfrm>
              </p:grpSpPr>
              <p:cxnSp>
                <p:nvCxnSpPr>
                  <p:cNvPr id="290" name="Straight Connector 289">
                    <a:extLst>
                      <a:ext uri="{FF2B5EF4-FFF2-40B4-BE49-F238E27FC236}">
                        <a16:creationId xmlns:a16="http://schemas.microsoft.com/office/drawing/2014/main" id="{9FEF0D6D-D5AF-494F-8C9D-0CE15770FADA}"/>
                      </a:ext>
                    </a:extLst>
                  </p:cNvPr>
                  <p:cNvCxnSpPr/>
                  <p:nvPr/>
                </p:nvCxnSpPr>
                <p:spPr bwMode="auto">
                  <a:xfrm rot="10800000">
                    <a:off x="7119271" y="2743815"/>
                    <a:ext cx="2106934"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91" name="Group 98">
                    <a:extLst>
                      <a:ext uri="{FF2B5EF4-FFF2-40B4-BE49-F238E27FC236}">
                        <a16:creationId xmlns:a16="http://schemas.microsoft.com/office/drawing/2014/main" id="{3A6D14F1-2FBA-4603-9199-8B6C13A4E2AA}"/>
                      </a:ext>
                    </a:extLst>
                  </p:cNvPr>
                  <p:cNvGrpSpPr>
                    <a:grpSpLocks/>
                  </p:cNvGrpSpPr>
                  <p:nvPr/>
                </p:nvGrpSpPr>
                <p:grpSpPr bwMode="auto">
                  <a:xfrm>
                    <a:off x="6499339" y="2571086"/>
                    <a:ext cx="626267" cy="347662"/>
                    <a:chOff x="7209220" y="1678338"/>
                    <a:chExt cx="704492" cy="303002"/>
                  </a:xfrm>
                </p:grpSpPr>
                <p:cxnSp>
                  <p:nvCxnSpPr>
                    <p:cNvPr id="292" name="Straight Connector 291">
                      <a:extLst>
                        <a:ext uri="{FF2B5EF4-FFF2-40B4-BE49-F238E27FC236}">
                          <a16:creationId xmlns:a16="http://schemas.microsoft.com/office/drawing/2014/main" id="{223C2A32-AD68-416B-A016-0C80EEDF6F69}"/>
                        </a:ext>
                      </a:extLst>
                    </p:cNvPr>
                    <p:cNvCxnSpPr/>
                    <p:nvPr/>
                  </p:nvCxnSpPr>
                  <p:spPr>
                    <a:xfrm flipV="1">
                      <a:off x="7387798" y="1678338"/>
                      <a:ext cx="117862"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76212873-AB46-4EC1-974E-6A922A6DE353}"/>
                        </a:ext>
                      </a:extLst>
                    </p:cNvPr>
                    <p:cNvCxnSpPr/>
                    <p:nvPr/>
                  </p:nvCxnSpPr>
                  <p:spPr>
                    <a:xfrm>
                      <a:off x="7505660" y="1678338"/>
                      <a:ext cx="116077"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9FB40216-4FFD-4861-9261-938FCE8C2C34}"/>
                        </a:ext>
                      </a:extLst>
                    </p:cNvPr>
                    <p:cNvCxnSpPr/>
                    <p:nvPr/>
                  </p:nvCxnSpPr>
                  <p:spPr>
                    <a:xfrm flipV="1">
                      <a:off x="7844067" y="1825261"/>
                      <a:ext cx="69645" cy="152193"/>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CB35429B-8AFA-4E2C-A8F6-D414A4D6BCEE}"/>
                        </a:ext>
                      </a:extLst>
                    </p:cNvPr>
                    <p:cNvCxnSpPr/>
                    <p:nvPr/>
                  </p:nvCxnSpPr>
                  <p:spPr>
                    <a:xfrm flipV="1">
                      <a:off x="7209220" y="1682489"/>
                      <a:ext cx="69646" cy="15081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43D025FB-53A6-4FB1-854E-F25899410A29}"/>
                        </a:ext>
                      </a:extLst>
                    </p:cNvPr>
                    <p:cNvCxnSpPr/>
                    <p:nvPr/>
                  </p:nvCxnSpPr>
                  <p:spPr>
                    <a:xfrm>
                      <a:off x="7278866" y="1678338"/>
                      <a:ext cx="116076"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64E921FE-9656-4344-AE45-12BCAE043714}"/>
                        </a:ext>
                      </a:extLst>
                    </p:cNvPr>
                    <p:cNvCxnSpPr/>
                    <p:nvPr/>
                  </p:nvCxnSpPr>
                  <p:spPr>
                    <a:xfrm flipV="1">
                      <a:off x="7614594" y="1678338"/>
                      <a:ext cx="117862"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AE36E28A-48FF-48A7-A53C-F47C07DC4567}"/>
                        </a:ext>
                      </a:extLst>
                    </p:cNvPr>
                    <p:cNvCxnSpPr/>
                    <p:nvPr/>
                  </p:nvCxnSpPr>
                  <p:spPr>
                    <a:xfrm>
                      <a:off x="7732456" y="1678338"/>
                      <a:ext cx="116076"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sp>
              <p:nvSpPr>
                <p:cNvPr id="287" name="Rectangle 286">
                  <a:extLst>
                    <a:ext uri="{FF2B5EF4-FFF2-40B4-BE49-F238E27FC236}">
                      <a16:creationId xmlns:a16="http://schemas.microsoft.com/office/drawing/2014/main" id="{C260A792-F0F8-4C27-95D7-95A4A9199A22}"/>
                    </a:ext>
                  </a:extLst>
                </p:cNvPr>
                <p:cNvSpPr/>
                <p:nvPr/>
              </p:nvSpPr>
              <p:spPr>
                <a:xfrm rot="10800000">
                  <a:off x="3926521" y="2939708"/>
                  <a:ext cx="351838" cy="38853"/>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88" name="Rectangle 287">
                  <a:extLst>
                    <a:ext uri="{FF2B5EF4-FFF2-40B4-BE49-F238E27FC236}">
                      <a16:creationId xmlns:a16="http://schemas.microsoft.com/office/drawing/2014/main" id="{2E7F46FE-6D35-448F-A84C-2C39B6870C7F}"/>
                    </a:ext>
                  </a:extLst>
                </p:cNvPr>
                <p:cNvSpPr/>
                <p:nvPr/>
              </p:nvSpPr>
              <p:spPr>
                <a:xfrm rot="10800000">
                  <a:off x="4007308" y="3132622"/>
                  <a:ext cx="351838" cy="38853"/>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89" name="Straight Connector 288">
                  <a:extLst>
                    <a:ext uri="{FF2B5EF4-FFF2-40B4-BE49-F238E27FC236}">
                      <a16:creationId xmlns:a16="http://schemas.microsoft.com/office/drawing/2014/main" id="{D7FA8770-DA95-42B4-A7A4-BE43DF2CC243}"/>
                    </a:ext>
                  </a:extLst>
                </p:cNvPr>
                <p:cNvCxnSpPr/>
                <p:nvPr/>
              </p:nvCxnSpPr>
              <p:spPr bwMode="auto">
                <a:xfrm>
                  <a:off x="4343128" y="3052763"/>
                  <a:ext cx="481958"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85" name="Text Box 5">
                <a:extLst>
                  <a:ext uri="{FF2B5EF4-FFF2-40B4-BE49-F238E27FC236}">
                    <a16:creationId xmlns:a16="http://schemas.microsoft.com/office/drawing/2014/main" id="{68A9B5F8-6AD5-447A-9685-C595BFD24C17}"/>
                  </a:ext>
                </a:extLst>
              </p:cNvPr>
              <p:cNvSpPr txBox="1">
                <a:spLocks noChangeArrowheads="1"/>
              </p:cNvSpPr>
              <p:nvPr/>
            </p:nvSpPr>
            <p:spPr bwMode="auto">
              <a:xfrm>
                <a:off x="921482" y="975384"/>
                <a:ext cx="3818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dirty="0">
                    <a:latin typeface="+mn-lt"/>
                  </a:rPr>
                  <a:t>5</a:t>
                </a:r>
                <a:r>
                  <a:rPr lang="en-US" sz="1200" dirty="0">
                    <a:latin typeface="Symbol" pitchFamily="18" charset="2"/>
                  </a:rPr>
                  <a:t>W</a:t>
                </a:r>
              </a:p>
            </p:txBody>
          </p:sp>
        </p:grpSp>
        <p:grpSp>
          <p:nvGrpSpPr>
            <p:cNvPr id="299" name="Group 298">
              <a:extLst>
                <a:ext uri="{FF2B5EF4-FFF2-40B4-BE49-F238E27FC236}">
                  <a16:creationId xmlns:a16="http://schemas.microsoft.com/office/drawing/2014/main" id="{DC935599-B4DA-4371-99FB-EE1FBA4694F2}"/>
                </a:ext>
              </a:extLst>
            </p:cNvPr>
            <p:cNvGrpSpPr/>
            <p:nvPr/>
          </p:nvGrpSpPr>
          <p:grpSpPr>
            <a:xfrm>
              <a:off x="5382013" y="4418352"/>
              <a:ext cx="592985" cy="1681925"/>
              <a:chOff x="3965973" y="943187"/>
              <a:chExt cx="592985" cy="1681925"/>
            </a:xfrm>
          </p:grpSpPr>
          <p:sp>
            <p:nvSpPr>
              <p:cNvPr id="300" name="Text Box 6">
                <a:extLst>
                  <a:ext uri="{FF2B5EF4-FFF2-40B4-BE49-F238E27FC236}">
                    <a16:creationId xmlns:a16="http://schemas.microsoft.com/office/drawing/2014/main" id="{3573B867-8DA8-41A5-AD0F-C6253542B216}"/>
                  </a:ext>
                </a:extLst>
              </p:cNvPr>
              <p:cNvSpPr txBox="1"/>
              <p:nvPr/>
            </p:nvSpPr>
            <p:spPr bwMode="auto">
              <a:xfrm>
                <a:off x="3965973" y="1742547"/>
                <a:ext cx="435769" cy="43815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1400" dirty="0">
                    <a:solidFill>
                      <a:schemeClr val="tx1"/>
                    </a:solidFill>
                    <a:ea typeface="Calibri"/>
                    <a:cs typeface="Times New Roman"/>
                  </a:rPr>
                  <a:t>V</a:t>
                </a:r>
                <a:r>
                  <a:rPr lang="en-US" sz="1400" baseline="-25000" dirty="0">
                    <a:solidFill>
                      <a:schemeClr val="tx1"/>
                    </a:solidFill>
                    <a:ea typeface="Calibri"/>
                    <a:cs typeface="Times New Roman"/>
                  </a:rPr>
                  <a:t>s</a:t>
                </a:r>
              </a:p>
            </p:txBody>
          </p:sp>
          <p:grpSp>
            <p:nvGrpSpPr>
              <p:cNvPr id="301" name="Group 300">
                <a:extLst>
                  <a:ext uri="{FF2B5EF4-FFF2-40B4-BE49-F238E27FC236}">
                    <a16:creationId xmlns:a16="http://schemas.microsoft.com/office/drawing/2014/main" id="{481E8BDA-064F-494D-B505-6646A9F1E9DF}"/>
                  </a:ext>
                </a:extLst>
              </p:cNvPr>
              <p:cNvGrpSpPr/>
              <p:nvPr/>
            </p:nvGrpSpPr>
            <p:grpSpPr>
              <a:xfrm>
                <a:off x="4273642" y="943187"/>
                <a:ext cx="285316" cy="1681925"/>
                <a:chOff x="4273642" y="645520"/>
                <a:chExt cx="389806" cy="2777855"/>
              </a:xfrm>
            </p:grpSpPr>
            <p:cxnSp>
              <p:nvCxnSpPr>
                <p:cNvPr id="304" name="AutoShape 8">
                  <a:extLst>
                    <a:ext uri="{FF2B5EF4-FFF2-40B4-BE49-F238E27FC236}">
                      <a16:creationId xmlns:a16="http://schemas.microsoft.com/office/drawing/2014/main" id="{B360C680-535C-41EE-87C5-7783BF5F7BFD}"/>
                    </a:ext>
                  </a:extLst>
                </p:cNvPr>
                <p:cNvCxnSpPr>
                  <a:cxnSpLocks noChangeShapeType="1"/>
                </p:cNvCxnSpPr>
                <p:nvPr/>
              </p:nvCxnSpPr>
              <p:spPr bwMode="auto">
                <a:xfrm rot="5400000" flipV="1">
                  <a:off x="4467876" y="2250177"/>
                  <a:ext cx="0" cy="182164"/>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305" name="AutoShape 15">
                  <a:extLst>
                    <a:ext uri="{FF2B5EF4-FFF2-40B4-BE49-F238E27FC236}">
                      <a16:creationId xmlns:a16="http://schemas.microsoft.com/office/drawing/2014/main" id="{124FEFFD-ACD1-4CE9-9747-394ED3FFEEB0}"/>
                    </a:ext>
                  </a:extLst>
                </p:cNvPr>
                <p:cNvCxnSpPr>
                  <a:cxnSpLocks noChangeShapeType="1"/>
                </p:cNvCxnSpPr>
                <p:nvPr/>
              </p:nvCxnSpPr>
              <p:spPr bwMode="auto">
                <a:xfrm>
                  <a:off x="4477521" y="2357356"/>
                  <a:ext cx="0" cy="106601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306" name="AutoShape 8">
                  <a:extLst>
                    <a:ext uri="{FF2B5EF4-FFF2-40B4-BE49-F238E27FC236}">
                      <a16:creationId xmlns:a16="http://schemas.microsoft.com/office/drawing/2014/main" id="{C98AA0B4-8CB8-4C46-A1C5-473060754322}"/>
                    </a:ext>
                  </a:extLst>
                </p:cNvPr>
                <p:cNvCxnSpPr>
                  <a:cxnSpLocks noChangeShapeType="1"/>
                </p:cNvCxnSpPr>
                <p:nvPr/>
              </p:nvCxnSpPr>
              <p:spPr bwMode="auto">
                <a:xfrm rot="5400000" flipV="1">
                  <a:off x="4468545" y="2019604"/>
                  <a:ext cx="0" cy="389806"/>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307" name="AutoShape 15">
                  <a:extLst>
                    <a:ext uri="{FF2B5EF4-FFF2-40B4-BE49-F238E27FC236}">
                      <a16:creationId xmlns:a16="http://schemas.microsoft.com/office/drawing/2014/main" id="{5F30FE1A-0382-4C27-AF01-4A1EB7C8F39B}"/>
                    </a:ext>
                  </a:extLst>
                </p:cNvPr>
                <p:cNvCxnSpPr>
                  <a:cxnSpLocks noChangeShapeType="1"/>
                </p:cNvCxnSpPr>
                <p:nvPr/>
              </p:nvCxnSpPr>
              <p:spPr bwMode="auto">
                <a:xfrm>
                  <a:off x="4477932" y="645520"/>
                  <a:ext cx="1" cy="1569378"/>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sp>
            <p:nvSpPr>
              <p:cNvPr id="302" name="Rectangle 301">
                <a:extLst>
                  <a:ext uri="{FF2B5EF4-FFF2-40B4-BE49-F238E27FC236}">
                    <a16:creationId xmlns:a16="http://schemas.microsoft.com/office/drawing/2014/main" id="{4BDAE0AF-026B-4FEF-92F9-CC90B23DCFBC}"/>
                  </a:ext>
                </a:extLst>
              </p:cNvPr>
              <p:cNvSpPr/>
              <p:nvPr/>
            </p:nvSpPr>
            <p:spPr>
              <a:xfrm>
                <a:off x="4182614" y="1571585"/>
                <a:ext cx="287258" cy="358816"/>
              </a:xfrm>
              <a:prstGeom prst="rect">
                <a:avLst/>
              </a:prstGeom>
            </p:spPr>
            <p:txBody>
              <a:bodyPr wrap="none">
                <a:spAutoFit/>
              </a:bodyPr>
              <a:lstStyle/>
              <a:p>
                <a:pPr>
                  <a:lnSpc>
                    <a:spcPct val="115000"/>
                  </a:lnSpc>
                  <a:spcBef>
                    <a:spcPts val="0"/>
                  </a:spcBef>
                  <a:spcAft>
                    <a:spcPts val="1000"/>
                  </a:spcAft>
                  <a:defRPr/>
                </a:pPr>
                <a:r>
                  <a:rPr lang="en-US" sz="1600" dirty="0">
                    <a:ea typeface="Calibri"/>
                    <a:cs typeface="Times New Roman"/>
                  </a:rPr>
                  <a:t>+</a:t>
                </a:r>
              </a:p>
            </p:txBody>
          </p:sp>
          <p:sp>
            <p:nvSpPr>
              <p:cNvPr id="303" name="Rectangle 302">
                <a:extLst>
                  <a:ext uri="{FF2B5EF4-FFF2-40B4-BE49-F238E27FC236}">
                    <a16:creationId xmlns:a16="http://schemas.microsoft.com/office/drawing/2014/main" id="{EA4D1834-F75C-4274-87F0-36A74A8D9E12}"/>
                  </a:ext>
                </a:extLst>
              </p:cNvPr>
              <p:cNvSpPr/>
              <p:nvPr/>
            </p:nvSpPr>
            <p:spPr>
              <a:xfrm>
                <a:off x="4201632" y="1828800"/>
                <a:ext cx="255198" cy="392159"/>
              </a:xfrm>
              <a:prstGeom prst="rect">
                <a:avLst/>
              </a:prstGeom>
            </p:spPr>
            <p:txBody>
              <a:bodyPr wrap="none">
                <a:spAutoFit/>
              </a:bodyPr>
              <a:lstStyle/>
              <a:p>
                <a:pPr>
                  <a:lnSpc>
                    <a:spcPct val="115000"/>
                  </a:lnSpc>
                  <a:spcBef>
                    <a:spcPts val="0"/>
                  </a:spcBef>
                  <a:spcAft>
                    <a:spcPts val="1000"/>
                  </a:spcAft>
                  <a:defRPr/>
                </a:pPr>
                <a:r>
                  <a:rPr lang="en-US" dirty="0">
                    <a:ea typeface="Calibri"/>
                    <a:cs typeface="Times New Roman"/>
                  </a:rPr>
                  <a:t>-</a:t>
                </a:r>
              </a:p>
            </p:txBody>
          </p:sp>
        </p:grpSp>
        <p:grpSp>
          <p:nvGrpSpPr>
            <p:cNvPr id="308" name="Group 307">
              <a:extLst>
                <a:ext uri="{FF2B5EF4-FFF2-40B4-BE49-F238E27FC236}">
                  <a16:creationId xmlns:a16="http://schemas.microsoft.com/office/drawing/2014/main" id="{D324F209-CD44-48D3-949D-2F5AEC0725C5}"/>
                </a:ext>
              </a:extLst>
            </p:cNvPr>
            <p:cNvGrpSpPr/>
            <p:nvPr/>
          </p:nvGrpSpPr>
          <p:grpSpPr>
            <a:xfrm rot="16200000">
              <a:off x="5873515" y="5325181"/>
              <a:ext cx="1015480" cy="530246"/>
              <a:chOff x="625534" y="838800"/>
              <a:chExt cx="1015480" cy="530246"/>
            </a:xfrm>
          </p:grpSpPr>
          <p:grpSp>
            <p:nvGrpSpPr>
              <p:cNvPr id="309" name="Group 308">
                <a:extLst>
                  <a:ext uri="{FF2B5EF4-FFF2-40B4-BE49-F238E27FC236}">
                    <a16:creationId xmlns:a16="http://schemas.microsoft.com/office/drawing/2014/main" id="{FBA952F8-882C-4BC6-BAD4-5608718C2953}"/>
                  </a:ext>
                </a:extLst>
              </p:cNvPr>
              <p:cNvGrpSpPr/>
              <p:nvPr/>
            </p:nvGrpSpPr>
            <p:grpSpPr>
              <a:xfrm>
                <a:off x="625534" y="1190811"/>
                <a:ext cx="1015480" cy="178235"/>
                <a:chOff x="3416126" y="2939708"/>
                <a:chExt cx="1458843" cy="231767"/>
              </a:xfrm>
            </p:grpSpPr>
            <p:grpSp>
              <p:nvGrpSpPr>
                <p:cNvPr id="311" name="Group 310">
                  <a:extLst>
                    <a:ext uri="{FF2B5EF4-FFF2-40B4-BE49-F238E27FC236}">
                      <a16:creationId xmlns:a16="http://schemas.microsoft.com/office/drawing/2014/main" id="{ABB929EA-E6C6-4596-A871-460D4A09C796}"/>
                    </a:ext>
                  </a:extLst>
                </p:cNvPr>
                <p:cNvGrpSpPr/>
                <p:nvPr/>
              </p:nvGrpSpPr>
              <p:grpSpPr>
                <a:xfrm rot="10800000">
                  <a:off x="3416126" y="2974516"/>
                  <a:ext cx="933256" cy="157788"/>
                  <a:chOff x="6499339" y="2571086"/>
                  <a:chExt cx="1366426" cy="347662"/>
                </a:xfrm>
              </p:grpSpPr>
              <p:cxnSp>
                <p:nvCxnSpPr>
                  <p:cNvPr id="315" name="Straight Connector 314">
                    <a:extLst>
                      <a:ext uri="{FF2B5EF4-FFF2-40B4-BE49-F238E27FC236}">
                        <a16:creationId xmlns:a16="http://schemas.microsoft.com/office/drawing/2014/main" id="{79C97477-C61B-4FFE-AB6C-7E2AB4C8817C}"/>
                      </a:ext>
                    </a:extLst>
                  </p:cNvPr>
                  <p:cNvCxnSpPr/>
                  <p:nvPr/>
                </p:nvCxnSpPr>
                <p:spPr bwMode="auto">
                  <a:xfrm rot="16200000" flipV="1">
                    <a:off x="7489985" y="2373107"/>
                    <a:ext cx="5068" cy="74649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316" name="Group 98">
                    <a:extLst>
                      <a:ext uri="{FF2B5EF4-FFF2-40B4-BE49-F238E27FC236}">
                        <a16:creationId xmlns:a16="http://schemas.microsoft.com/office/drawing/2014/main" id="{47045D47-D9F5-4E89-9035-23B3616B46A2}"/>
                      </a:ext>
                    </a:extLst>
                  </p:cNvPr>
                  <p:cNvGrpSpPr>
                    <a:grpSpLocks/>
                  </p:cNvGrpSpPr>
                  <p:nvPr/>
                </p:nvGrpSpPr>
                <p:grpSpPr bwMode="auto">
                  <a:xfrm>
                    <a:off x="6499339" y="2571086"/>
                    <a:ext cx="626267" cy="347662"/>
                    <a:chOff x="7209220" y="1678338"/>
                    <a:chExt cx="704492" cy="303002"/>
                  </a:xfrm>
                </p:grpSpPr>
                <p:cxnSp>
                  <p:nvCxnSpPr>
                    <p:cNvPr id="317" name="Straight Connector 316">
                      <a:extLst>
                        <a:ext uri="{FF2B5EF4-FFF2-40B4-BE49-F238E27FC236}">
                          <a16:creationId xmlns:a16="http://schemas.microsoft.com/office/drawing/2014/main" id="{FEBAE6E9-F024-4E44-BA67-768F239CA42B}"/>
                        </a:ext>
                      </a:extLst>
                    </p:cNvPr>
                    <p:cNvCxnSpPr/>
                    <p:nvPr/>
                  </p:nvCxnSpPr>
                  <p:spPr>
                    <a:xfrm flipV="1">
                      <a:off x="7387798" y="1678338"/>
                      <a:ext cx="117862"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8E488068-A924-4C41-AC35-C64716E52FD7}"/>
                        </a:ext>
                      </a:extLst>
                    </p:cNvPr>
                    <p:cNvCxnSpPr/>
                    <p:nvPr/>
                  </p:nvCxnSpPr>
                  <p:spPr>
                    <a:xfrm>
                      <a:off x="7505660" y="1678338"/>
                      <a:ext cx="116077"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C584AEA1-4236-4F81-BA76-2A2D91582A52}"/>
                        </a:ext>
                      </a:extLst>
                    </p:cNvPr>
                    <p:cNvCxnSpPr/>
                    <p:nvPr/>
                  </p:nvCxnSpPr>
                  <p:spPr>
                    <a:xfrm flipV="1">
                      <a:off x="7844067" y="1825261"/>
                      <a:ext cx="69645" cy="152193"/>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A69EB5E1-FB31-4481-83A5-B88993EA90E9}"/>
                        </a:ext>
                      </a:extLst>
                    </p:cNvPr>
                    <p:cNvCxnSpPr/>
                    <p:nvPr/>
                  </p:nvCxnSpPr>
                  <p:spPr>
                    <a:xfrm flipV="1">
                      <a:off x="7209220" y="1682489"/>
                      <a:ext cx="69646" cy="15081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AECA528F-3F1C-43A4-A782-B870977DD293}"/>
                        </a:ext>
                      </a:extLst>
                    </p:cNvPr>
                    <p:cNvCxnSpPr/>
                    <p:nvPr/>
                  </p:nvCxnSpPr>
                  <p:spPr>
                    <a:xfrm>
                      <a:off x="7278866" y="1678338"/>
                      <a:ext cx="116076"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E0EDDE73-3DF0-4AF9-9576-50206E1401BA}"/>
                        </a:ext>
                      </a:extLst>
                    </p:cNvPr>
                    <p:cNvCxnSpPr/>
                    <p:nvPr/>
                  </p:nvCxnSpPr>
                  <p:spPr>
                    <a:xfrm flipV="1">
                      <a:off x="7614594" y="1678338"/>
                      <a:ext cx="117862"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DF5D9D30-BAF8-4228-A960-5CFB65D4C19A}"/>
                        </a:ext>
                      </a:extLst>
                    </p:cNvPr>
                    <p:cNvCxnSpPr/>
                    <p:nvPr/>
                  </p:nvCxnSpPr>
                  <p:spPr>
                    <a:xfrm>
                      <a:off x="7732456" y="1678338"/>
                      <a:ext cx="116076"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sp>
              <p:nvSpPr>
                <p:cNvPr id="312" name="Rectangle 311">
                  <a:extLst>
                    <a:ext uri="{FF2B5EF4-FFF2-40B4-BE49-F238E27FC236}">
                      <a16:creationId xmlns:a16="http://schemas.microsoft.com/office/drawing/2014/main" id="{7057323E-2D49-4D58-A439-35478BB08E2C}"/>
                    </a:ext>
                  </a:extLst>
                </p:cNvPr>
                <p:cNvSpPr/>
                <p:nvPr/>
              </p:nvSpPr>
              <p:spPr>
                <a:xfrm rot="10800000">
                  <a:off x="3926521" y="2939708"/>
                  <a:ext cx="351838" cy="38853"/>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3" name="Rectangle 312">
                  <a:extLst>
                    <a:ext uri="{FF2B5EF4-FFF2-40B4-BE49-F238E27FC236}">
                      <a16:creationId xmlns:a16="http://schemas.microsoft.com/office/drawing/2014/main" id="{823F5BFA-4538-406F-B371-9490E39733B3}"/>
                    </a:ext>
                  </a:extLst>
                </p:cNvPr>
                <p:cNvSpPr/>
                <p:nvPr/>
              </p:nvSpPr>
              <p:spPr>
                <a:xfrm rot="10800000">
                  <a:off x="4007308" y="3132622"/>
                  <a:ext cx="351838" cy="38853"/>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314" name="Straight Connector 313">
                  <a:extLst>
                    <a:ext uri="{FF2B5EF4-FFF2-40B4-BE49-F238E27FC236}">
                      <a16:creationId xmlns:a16="http://schemas.microsoft.com/office/drawing/2014/main" id="{2F7623A7-5525-4B65-8273-E8D29E03D65E}"/>
                    </a:ext>
                  </a:extLst>
                </p:cNvPr>
                <p:cNvCxnSpPr/>
                <p:nvPr/>
              </p:nvCxnSpPr>
              <p:spPr bwMode="auto">
                <a:xfrm rot="5400000" flipV="1">
                  <a:off x="4609046" y="2786837"/>
                  <a:ext cx="0" cy="531847"/>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10" name="Text Box 5">
                <a:extLst>
                  <a:ext uri="{FF2B5EF4-FFF2-40B4-BE49-F238E27FC236}">
                    <a16:creationId xmlns:a16="http://schemas.microsoft.com/office/drawing/2014/main" id="{DDC47CBF-41F0-4F9E-890B-A2E92F4C567C}"/>
                  </a:ext>
                </a:extLst>
              </p:cNvPr>
              <p:cNvSpPr txBox="1">
                <a:spLocks noChangeArrowheads="1"/>
              </p:cNvSpPr>
              <p:nvPr/>
            </p:nvSpPr>
            <p:spPr bwMode="auto">
              <a:xfrm rot="5400000">
                <a:off x="903647" y="930491"/>
                <a:ext cx="4603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dirty="0">
                    <a:latin typeface="+mn-lt"/>
                  </a:rPr>
                  <a:t>30</a:t>
                </a:r>
                <a:r>
                  <a:rPr lang="en-US" sz="1200" dirty="0">
                    <a:latin typeface="Symbol" pitchFamily="18" charset="2"/>
                  </a:rPr>
                  <a:t>W</a:t>
                </a:r>
              </a:p>
            </p:txBody>
          </p:sp>
        </p:grpSp>
        <p:grpSp>
          <p:nvGrpSpPr>
            <p:cNvPr id="324" name="Group 323">
              <a:extLst>
                <a:ext uri="{FF2B5EF4-FFF2-40B4-BE49-F238E27FC236}">
                  <a16:creationId xmlns:a16="http://schemas.microsoft.com/office/drawing/2014/main" id="{2A2F38AA-70F6-43CA-9107-12343A1DE4E3}"/>
                </a:ext>
              </a:extLst>
            </p:cNvPr>
            <p:cNvGrpSpPr/>
            <p:nvPr/>
          </p:nvGrpSpPr>
          <p:grpSpPr>
            <a:xfrm rot="16200000">
              <a:off x="5881843" y="4676604"/>
              <a:ext cx="1015481" cy="516740"/>
              <a:chOff x="625533" y="852306"/>
              <a:chExt cx="1015481" cy="516740"/>
            </a:xfrm>
          </p:grpSpPr>
          <p:grpSp>
            <p:nvGrpSpPr>
              <p:cNvPr id="325" name="Group 324">
                <a:extLst>
                  <a:ext uri="{FF2B5EF4-FFF2-40B4-BE49-F238E27FC236}">
                    <a16:creationId xmlns:a16="http://schemas.microsoft.com/office/drawing/2014/main" id="{197D65AC-26AB-43B3-B478-C99BC765E1D0}"/>
                  </a:ext>
                </a:extLst>
              </p:cNvPr>
              <p:cNvGrpSpPr/>
              <p:nvPr/>
            </p:nvGrpSpPr>
            <p:grpSpPr>
              <a:xfrm>
                <a:off x="625533" y="1190811"/>
                <a:ext cx="1015481" cy="178235"/>
                <a:chOff x="3416126" y="2939708"/>
                <a:chExt cx="1458845" cy="231767"/>
              </a:xfrm>
            </p:grpSpPr>
            <p:grpSp>
              <p:nvGrpSpPr>
                <p:cNvPr id="327" name="Group 326">
                  <a:extLst>
                    <a:ext uri="{FF2B5EF4-FFF2-40B4-BE49-F238E27FC236}">
                      <a16:creationId xmlns:a16="http://schemas.microsoft.com/office/drawing/2014/main" id="{0D95B71D-EB28-4735-8E93-C0A4AFEA4659}"/>
                    </a:ext>
                  </a:extLst>
                </p:cNvPr>
                <p:cNvGrpSpPr/>
                <p:nvPr/>
              </p:nvGrpSpPr>
              <p:grpSpPr>
                <a:xfrm rot="10800000">
                  <a:off x="3416126" y="2974516"/>
                  <a:ext cx="933256" cy="157788"/>
                  <a:chOff x="6499339" y="2571086"/>
                  <a:chExt cx="1366426" cy="347662"/>
                </a:xfrm>
              </p:grpSpPr>
              <p:cxnSp>
                <p:nvCxnSpPr>
                  <p:cNvPr id="331" name="Straight Connector 330">
                    <a:extLst>
                      <a:ext uri="{FF2B5EF4-FFF2-40B4-BE49-F238E27FC236}">
                        <a16:creationId xmlns:a16="http://schemas.microsoft.com/office/drawing/2014/main" id="{6E771318-8D72-4E7F-A23B-6E83B90603B0}"/>
                      </a:ext>
                    </a:extLst>
                  </p:cNvPr>
                  <p:cNvCxnSpPr/>
                  <p:nvPr/>
                </p:nvCxnSpPr>
                <p:spPr bwMode="auto">
                  <a:xfrm rot="16200000" flipV="1">
                    <a:off x="7489985" y="2373107"/>
                    <a:ext cx="5068" cy="74649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332" name="Group 98">
                    <a:extLst>
                      <a:ext uri="{FF2B5EF4-FFF2-40B4-BE49-F238E27FC236}">
                        <a16:creationId xmlns:a16="http://schemas.microsoft.com/office/drawing/2014/main" id="{3110B587-FB4A-44EF-BE8F-CFB263FB3175}"/>
                      </a:ext>
                    </a:extLst>
                  </p:cNvPr>
                  <p:cNvGrpSpPr>
                    <a:grpSpLocks/>
                  </p:cNvGrpSpPr>
                  <p:nvPr/>
                </p:nvGrpSpPr>
                <p:grpSpPr bwMode="auto">
                  <a:xfrm>
                    <a:off x="6499339" y="2571086"/>
                    <a:ext cx="626267" cy="347662"/>
                    <a:chOff x="7209220" y="1678338"/>
                    <a:chExt cx="704492" cy="303002"/>
                  </a:xfrm>
                </p:grpSpPr>
                <p:cxnSp>
                  <p:nvCxnSpPr>
                    <p:cNvPr id="333" name="Straight Connector 332">
                      <a:extLst>
                        <a:ext uri="{FF2B5EF4-FFF2-40B4-BE49-F238E27FC236}">
                          <a16:creationId xmlns:a16="http://schemas.microsoft.com/office/drawing/2014/main" id="{6469F863-CC48-4670-A543-FADE09F46953}"/>
                        </a:ext>
                      </a:extLst>
                    </p:cNvPr>
                    <p:cNvCxnSpPr/>
                    <p:nvPr/>
                  </p:nvCxnSpPr>
                  <p:spPr>
                    <a:xfrm flipV="1">
                      <a:off x="7387798" y="1678338"/>
                      <a:ext cx="117862"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70044012-BDA2-4BB6-8DBA-86E58C92080A}"/>
                        </a:ext>
                      </a:extLst>
                    </p:cNvPr>
                    <p:cNvCxnSpPr/>
                    <p:nvPr/>
                  </p:nvCxnSpPr>
                  <p:spPr>
                    <a:xfrm>
                      <a:off x="7505660" y="1678338"/>
                      <a:ext cx="116077"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9FEBD6DD-59D2-47D5-8EF0-93F45E3DE3C8}"/>
                        </a:ext>
                      </a:extLst>
                    </p:cNvPr>
                    <p:cNvCxnSpPr/>
                    <p:nvPr/>
                  </p:nvCxnSpPr>
                  <p:spPr>
                    <a:xfrm flipV="1">
                      <a:off x="7844067" y="1825261"/>
                      <a:ext cx="69645" cy="152193"/>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E411408F-77F4-4B94-B49E-844A844142AF}"/>
                        </a:ext>
                      </a:extLst>
                    </p:cNvPr>
                    <p:cNvCxnSpPr/>
                    <p:nvPr/>
                  </p:nvCxnSpPr>
                  <p:spPr>
                    <a:xfrm flipV="1">
                      <a:off x="7209220" y="1682489"/>
                      <a:ext cx="69646" cy="15081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03B329B3-617C-4418-A734-61BBD4443227}"/>
                        </a:ext>
                      </a:extLst>
                    </p:cNvPr>
                    <p:cNvCxnSpPr/>
                    <p:nvPr/>
                  </p:nvCxnSpPr>
                  <p:spPr>
                    <a:xfrm>
                      <a:off x="7278866" y="1678338"/>
                      <a:ext cx="116076"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3DFFB2EB-EAA0-4E97-BE83-91E3D93077F7}"/>
                        </a:ext>
                      </a:extLst>
                    </p:cNvPr>
                    <p:cNvCxnSpPr/>
                    <p:nvPr/>
                  </p:nvCxnSpPr>
                  <p:spPr>
                    <a:xfrm flipV="1">
                      <a:off x="7614594" y="1678338"/>
                      <a:ext cx="117862"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282D4EF0-72CF-4B08-9E3A-383F2B197EA8}"/>
                        </a:ext>
                      </a:extLst>
                    </p:cNvPr>
                    <p:cNvCxnSpPr/>
                    <p:nvPr/>
                  </p:nvCxnSpPr>
                  <p:spPr>
                    <a:xfrm>
                      <a:off x="7732456" y="1678338"/>
                      <a:ext cx="116076"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sp>
              <p:nvSpPr>
                <p:cNvPr id="328" name="Rectangle 327">
                  <a:extLst>
                    <a:ext uri="{FF2B5EF4-FFF2-40B4-BE49-F238E27FC236}">
                      <a16:creationId xmlns:a16="http://schemas.microsoft.com/office/drawing/2014/main" id="{774D7473-DB7D-4B12-BB80-1F5FD8D798FB}"/>
                    </a:ext>
                  </a:extLst>
                </p:cNvPr>
                <p:cNvSpPr/>
                <p:nvPr/>
              </p:nvSpPr>
              <p:spPr>
                <a:xfrm rot="10800000">
                  <a:off x="3926521" y="2939708"/>
                  <a:ext cx="351838" cy="38853"/>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9" name="Rectangle 328">
                  <a:extLst>
                    <a:ext uri="{FF2B5EF4-FFF2-40B4-BE49-F238E27FC236}">
                      <a16:creationId xmlns:a16="http://schemas.microsoft.com/office/drawing/2014/main" id="{8D9688B6-D1CE-46C3-9B72-EAB66EFF8DE7}"/>
                    </a:ext>
                  </a:extLst>
                </p:cNvPr>
                <p:cNvSpPr/>
                <p:nvPr/>
              </p:nvSpPr>
              <p:spPr>
                <a:xfrm rot="10800000">
                  <a:off x="4007308" y="3132622"/>
                  <a:ext cx="351838" cy="38853"/>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330" name="Straight Connector 329">
                  <a:extLst>
                    <a:ext uri="{FF2B5EF4-FFF2-40B4-BE49-F238E27FC236}">
                      <a16:creationId xmlns:a16="http://schemas.microsoft.com/office/drawing/2014/main" id="{EB5DDA5F-A93E-45FC-AAC5-7C11FABCED47}"/>
                    </a:ext>
                  </a:extLst>
                </p:cNvPr>
                <p:cNvCxnSpPr/>
                <p:nvPr/>
              </p:nvCxnSpPr>
              <p:spPr bwMode="auto">
                <a:xfrm rot="5400000" flipV="1">
                  <a:off x="4609048" y="2786838"/>
                  <a:ext cx="0" cy="531847"/>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26" name="Text Box 5">
                <a:extLst>
                  <a:ext uri="{FF2B5EF4-FFF2-40B4-BE49-F238E27FC236}">
                    <a16:creationId xmlns:a16="http://schemas.microsoft.com/office/drawing/2014/main" id="{ACC1D48F-1964-41A4-9A0D-C9DC903C8C82}"/>
                  </a:ext>
                </a:extLst>
              </p:cNvPr>
              <p:cNvSpPr txBox="1">
                <a:spLocks noChangeArrowheads="1"/>
              </p:cNvSpPr>
              <p:nvPr/>
            </p:nvSpPr>
            <p:spPr bwMode="auto">
              <a:xfrm rot="5400000">
                <a:off x="903647" y="943997"/>
                <a:ext cx="4603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dirty="0">
                    <a:latin typeface="+mn-lt"/>
                  </a:rPr>
                  <a:t>20</a:t>
                </a:r>
                <a:r>
                  <a:rPr lang="en-US" sz="1200" dirty="0">
                    <a:latin typeface="Symbol" pitchFamily="18" charset="2"/>
                  </a:rPr>
                  <a:t>W</a:t>
                </a:r>
              </a:p>
            </p:txBody>
          </p:sp>
        </p:grpSp>
        <p:grpSp>
          <p:nvGrpSpPr>
            <p:cNvPr id="340" name="Group 339">
              <a:extLst>
                <a:ext uri="{FF2B5EF4-FFF2-40B4-BE49-F238E27FC236}">
                  <a16:creationId xmlns:a16="http://schemas.microsoft.com/office/drawing/2014/main" id="{C98FB4C3-841D-41BC-A4B1-45B1EC468DE6}"/>
                </a:ext>
              </a:extLst>
            </p:cNvPr>
            <p:cNvGrpSpPr/>
            <p:nvPr/>
          </p:nvGrpSpPr>
          <p:grpSpPr>
            <a:xfrm rot="16200000">
              <a:off x="6445245" y="4988751"/>
              <a:ext cx="1692470" cy="534299"/>
              <a:chOff x="266378" y="834747"/>
              <a:chExt cx="1692470" cy="534299"/>
            </a:xfrm>
          </p:grpSpPr>
          <p:grpSp>
            <p:nvGrpSpPr>
              <p:cNvPr id="341" name="Group 340">
                <a:extLst>
                  <a:ext uri="{FF2B5EF4-FFF2-40B4-BE49-F238E27FC236}">
                    <a16:creationId xmlns:a16="http://schemas.microsoft.com/office/drawing/2014/main" id="{6D4DE520-2C5E-4EEF-9104-0644B3F2FBF8}"/>
                  </a:ext>
                </a:extLst>
              </p:cNvPr>
              <p:cNvGrpSpPr/>
              <p:nvPr/>
            </p:nvGrpSpPr>
            <p:grpSpPr>
              <a:xfrm>
                <a:off x="266378" y="1190811"/>
                <a:ext cx="1692470" cy="178235"/>
                <a:chOff x="2900163" y="2939708"/>
                <a:chExt cx="2431412" cy="231767"/>
              </a:xfrm>
            </p:grpSpPr>
            <p:grpSp>
              <p:nvGrpSpPr>
                <p:cNvPr id="343" name="Group 342">
                  <a:extLst>
                    <a:ext uri="{FF2B5EF4-FFF2-40B4-BE49-F238E27FC236}">
                      <a16:creationId xmlns:a16="http://schemas.microsoft.com/office/drawing/2014/main" id="{580388E7-DEB6-4D3F-9F67-F418B27F2140}"/>
                    </a:ext>
                  </a:extLst>
                </p:cNvPr>
                <p:cNvGrpSpPr/>
                <p:nvPr/>
              </p:nvGrpSpPr>
              <p:grpSpPr>
                <a:xfrm rot="10800000">
                  <a:off x="2900163" y="2974516"/>
                  <a:ext cx="1449219" cy="157788"/>
                  <a:chOff x="6499339" y="2571086"/>
                  <a:chExt cx="2121873" cy="347662"/>
                </a:xfrm>
              </p:grpSpPr>
              <p:cxnSp>
                <p:nvCxnSpPr>
                  <p:cNvPr id="347" name="Straight Connector 346">
                    <a:extLst>
                      <a:ext uri="{FF2B5EF4-FFF2-40B4-BE49-F238E27FC236}">
                        <a16:creationId xmlns:a16="http://schemas.microsoft.com/office/drawing/2014/main" id="{A80F8ADF-43DF-4681-A11F-EE8CA976C2E2}"/>
                      </a:ext>
                    </a:extLst>
                  </p:cNvPr>
                  <p:cNvCxnSpPr/>
                  <p:nvPr/>
                </p:nvCxnSpPr>
                <p:spPr bwMode="auto">
                  <a:xfrm rot="16200000" flipV="1">
                    <a:off x="7870243" y="1992851"/>
                    <a:ext cx="0" cy="1501938"/>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348" name="Group 98">
                    <a:extLst>
                      <a:ext uri="{FF2B5EF4-FFF2-40B4-BE49-F238E27FC236}">
                        <a16:creationId xmlns:a16="http://schemas.microsoft.com/office/drawing/2014/main" id="{5D7830B1-33F0-4036-BDE3-921075CA3548}"/>
                      </a:ext>
                    </a:extLst>
                  </p:cNvPr>
                  <p:cNvGrpSpPr>
                    <a:grpSpLocks/>
                  </p:cNvGrpSpPr>
                  <p:nvPr/>
                </p:nvGrpSpPr>
                <p:grpSpPr bwMode="auto">
                  <a:xfrm>
                    <a:off x="6499339" y="2571086"/>
                    <a:ext cx="626267" cy="347662"/>
                    <a:chOff x="7209220" y="1678338"/>
                    <a:chExt cx="704492" cy="303002"/>
                  </a:xfrm>
                </p:grpSpPr>
                <p:cxnSp>
                  <p:nvCxnSpPr>
                    <p:cNvPr id="349" name="Straight Connector 348">
                      <a:extLst>
                        <a:ext uri="{FF2B5EF4-FFF2-40B4-BE49-F238E27FC236}">
                          <a16:creationId xmlns:a16="http://schemas.microsoft.com/office/drawing/2014/main" id="{A770697C-EF83-44D8-A158-9B26A6A4459A}"/>
                        </a:ext>
                      </a:extLst>
                    </p:cNvPr>
                    <p:cNvCxnSpPr/>
                    <p:nvPr/>
                  </p:nvCxnSpPr>
                  <p:spPr>
                    <a:xfrm flipV="1">
                      <a:off x="7387798" y="1678338"/>
                      <a:ext cx="117862"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DED6BDBC-0942-4458-A95B-A8788EEBC9D0}"/>
                        </a:ext>
                      </a:extLst>
                    </p:cNvPr>
                    <p:cNvCxnSpPr/>
                    <p:nvPr/>
                  </p:nvCxnSpPr>
                  <p:spPr>
                    <a:xfrm>
                      <a:off x="7505660" y="1678338"/>
                      <a:ext cx="116077"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0F5CDD75-41A5-4C2A-8A33-A87090BE36A3}"/>
                        </a:ext>
                      </a:extLst>
                    </p:cNvPr>
                    <p:cNvCxnSpPr/>
                    <p:nvPr/>
                  </p:nvCxnSpPr>
                  <p:spPr>
                    <a:xfrm flipV="1">
                      <a:off x="7844067" y="1825261"/>
                      <a:ext cx="69645" cy="152193"/>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12C4C57C-0300-4D65-86B9-07B101BB9C03}"/>
                        </a:ext>
                      </a:extLst>
                    </p:cNvPr>
                    <p:cNvCxnSpPr/>
                    <p:nvPr/>
                  </p:nvCxnSpPr>
                  <p:spPr>
                    <a:xfrm flipV="1">
                      <a:off x="7209220" y="1682489"/>
                      <a:ext cx="69646" cy="15081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42F2D4B2-43E6-468E-88F7-D1F935454555}"/>
                        </a:ext>
                      </a:extLst>
                    </p:cNvPr>
                    <p:cNvCxnSpPr/>
                    <p:nvPr/>
                  </p:nvCxnSpPr>
                  <p:spPr>
                    <a:xfrm>
                      <a:off x="7278866" y="1678338"/>
                      <a:ext cx="116076"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132AAFD0-8EE7-464F-9A2F-27D9747E3C66}"/>
                        </a:ext>
                      </a:extLst>
                    </p:cNvPr>
                    <p:cNvCxnSpPr/>
                    <p:nvPr/>
                  </p:nvCxnSpPr>
                  <p:spPr>
                    <a:xfrm flipV="1">
                      <a:off x="7614594" y="1678338"/>
                      <a:ext cx="117862"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ADB5E827-AF65-473A-B307-281F4F9C1774}"/>
                        </a:ext>
                      </a:extLst>
                    </p:cNvPr>
                    <p:cNvCxnSpPr/>
                    <p:nvPr/>
                  </p:nvCxnSpPr>
                  <p:spPr>
                    <a:xfrm>
                      <a:off x="7732456" y="1678338"/>
                      <a:ext cx="116076"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sp>
              <p:nvSpPr>
                <p:cNvPr id="344" name="Rectangle 343">
                  <a:extLst>
                    <a:ext uri="{FF2B5EF4-FFF2-40B4-BE49-F238E27FC236}">
                      <a16:creationId xmlns:a16="http://schemas.microsoft.com/office/drawing/2014/main" id="{D254DE55-481F-4810-9414-B6309216F149}"/>
                    </a:ext>
                  </a:extLst>
                </p:cNvPr>
                <p:cNvSpPr/>
                <p:nvPr/>
              </p:nvSpPr>
              <p:spPr>
                <a:xfrm rot="10800000">
                  <a:off x="3926521" y="2939708"/>
                  <a:ext cx="351838" cy="38853"/>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5" name="Rectangle 344">
                  <a:extLst>
                    <a:ext uri="{FF2B5EF4-FFF2-40B4-BE49-F238E27FC236}">
                      <a16:creationId xmlns:a16="http://schemas.microsoft.com/office/drawing/2014/main" id="{3B412C82-516B-4D50-9215-911418B6D97D}"/>
                    </a:ext>
                  </a:extLst>
                </p:cNvPr>
                <p:cNvSpPr/>
                <p:nvPr/>
              </p:nvSpPr>
              <p:spPr>
                <a:xfrm rot="10800000">
                  <a:off x="4007308" y="3132622"/>
                  <a:ext cx="351838" cy="38853"/>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346" name="Straight Connector 345">
                  <a:extLst>
                    <a:ext uri="{FF2B5EF4-FFF2-40B4-BE49-F238E27FC236}">
                      <a16:creationId xmlns:a16="http://schemas.microsoft.com/office/drawing/2014/main" id="{C137EB7B-57C0-4B75-8240-22EF1229E860}"/>
                    </a:ext>
                  </a:extLst>
                </p:cNvPr>
                <p:cNvCxnSpPr/>
                <p:nvPr/>
              </p:nvCxnSpPr>
              <p:spPr bwMode="auto">
                <a:xfrm rot="5400000" flipV="1">
                  <a:off x="4837349" y="2558535"/>
                  <a:ext cx="0" cy="988453"/>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42" name="Text Box 5">
                <a:extLst>
                  <a:ext uri="{FF2B5EF4-FFF2-40B4-BE49-F238E27FC236}">
                    <a16:creationId xmlns:a16="http://schemas.microsoft.com/office/drawing/2014/main" id="{9F81D3E7-A648-43D6-83C7-803888846ADB}"/>
                  </a:ext>
                </a:extLst>
              </p:cNvPr>
              <p:cNvSpPr txBox="1">
                <a:spLocks noChangeArrowheads="1"/>
              </p:cNvSpPr>
              <p:nvPr/>
            </p:nvSpPr>
            <p:spPr bwMode="auto">
              <a:xfrm rot="5400000">
                <a:off x="903862" y="926438"/>
                <a:ext cx="4603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dirty="0">
                    <a:latin typeface="+mn-lt"/>
                  </a:rPr>
                  <a:t>45</a:t>
                </a:r>
                <a:r>
                  <a:rPr lang="en-US" sz="1200" dirty="0">
                    <a:latin typeface="Symbol" pitchFamily="18" charset="2"/>
                  </a:rPr>
                  <a:t>W</a:t>
                </a:r>
              </a:p>
            </p:txBody>
          </p:sp>
        </p:grpSp>
        <p:grpSp>
          <p:nvGrpSpPr>
            <p:cNvPr id="356" name="Group 355">
              <a:extLst>
                <a:ext uri="{FF2B5EF4-FFF2-40B4-BE49-F238E27FC236}">
                  <a16:creationId xmlns:a16="http://schemas.microsoft.com/office/drawing/2014/main" id="{FAF7CAB8-4460-40AF-987C-BAD329D12CCB}"/>
                </a:ext>
              </a:extLst>
            </p:cNvPr>
            <p:cNvGrpSpPr/>
            <p:nvPr/>
          </p:nvGrpSpPr>
          <p:grpSpPr>
            <a:xfrm rot="10800000">
              <a:off x="5838909" y="4112500"/>
              <a:ext cx="1627539" cy="387226"/>
              <a:chOff x="-21252" y="1190811"/>
              <a:chExt cx="1627539" cy="387226"/>
            </a:xfrm>
          </p:grpSpPr>
          <p:grpSp>
            <p:nvGrpSpPr>
              <p:cNvPr id="357" name="Group 356">
                <a:extLst>
                  <a:ext uri="{FF2B5EF4-FFF2-40B4-BE49-F238E27FC236}">
                    <a16:creationId xmlns:a16="http://schemas.microsoft.com/office/drawing/2014/main" id="{99B23DA2-F6C9-4763-A4B1-A1357049B8B7}"/>
                  </a:ext>
                </a:extLst>
              </p:cNvPr>
              <p:cNvGrpSpPr/>
              <p:nvPr/>
            </p:nvGrpSpPr>
            <p:grpSpPr>
              <a:xfrm>
                <a:off x="-21252" y="1190811"/>
                <a:ext cx="1627539" cy="178235"/>
                <a:chOff x="2486954" y="2939708"/>
                <a:chExt cx="2338132" cy="231767"/>
              </a:xfrm>
            </p:grpSpPr>
            <p:grpSp>
              <p:nvGrpSpPr>
                <p:cNvPr id="359" name="Group 358">
                  <a:extLst>
                    <a:ext uri="{FF2B5EF4-FFF2-40B4-BE49-F238E27FC236}">
                      <a16:creationId xmlns:a16="http://schemas.microsoft.com/office/drawing/2014/main" id="{84BC75CD-7F9B-44C4-A899-9C2E31290BAE}"/>
                    </a:ext>
                  </a:extLst>
                </p:cNvPr>
                <p:cNvGrpSpPr/>
                <p:nvPr/>
              </p:nvGrpSpPr>
              <p:grpSpPr>
                <a:xfrm rot="10800000">
                  <a:off x="2486954" y="2974516"/>
                  <a:ext cx="1862425" cy="157788"/>
                  <a:chOff x="6499339" y="2571086"/>
                  <a:chExt cx="2726866" cy="347662"/>
                </a:xfrm>
              </p:grpSpPr>
              <p:cxnSp>
                <p:nvCxnSpPr>
                  <p:cNvPr id="363" name="Straight Connector 362">
                    <a:extLst>
                      <a:ext uri="{FF2B5EF4-FFF2-40B4-BE49-F238E27FC236}">
                        <a16:creationId xmlns:a16="http://schemas.microsoft.com/office/drawing/2014/main" id="{7E03930F-250A-41DF-A970-9441A31BCB1B}"/>
                      </a:ext>
                    </a:extLst>
                  </p:cNvPr>
                  <p:cNvCxnSpPr/>
                  <p:nvPr/>
                </p:nvCxnSpPr>
                <p:spPr bwMode="auto">
                  <a:xfrm rot="10800000">
                    <a:off x="7119271" y="2743815"/>
                    <a:ext cx="2106934"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364" name="Group 98">
                    <a:extLst>
                      <a:ext uri="{FF2B5EF4-FFF2-40B4-BE49-F238E27FC236}">
                        <a16:creationId xmlns:a16="http://schemas.microsoft.com/office/drawing/2014/main" id="{4F4FA385-4F58-4892-81C4-01AC1280A705}"/>
                      </a:ext>
                    </a:extLst>
                  </p:cNvPr>
                  <p:cNvGrpSpPr>
                    <a:grpSpLocks/>
                  </p:cNvGrpSpPr>
                  <p:nvPr/>
                </p:nvGrpSpPr>
                <p:grpSpPr bwMode="auto">
                  <a:xfrm>
                    <a:off x="6499339" y="2571086"/>
                    <a:ext cx="626267" cy="347662"/>
                    <a:chOff x="7209220" y="1678338"/>
                    <a:chExt cx="704492" cy="303002"/>
                  </a:xfrm>
                </p:grpSpPr>
                <p:cxnSp>
                  <p:nvCxnSpPr>
                    <p:cNvPr id="365" name="Straight Connector 364">
                      <a:extLst>
                        <a:ext uri="{FF2B5EF4-FFF2-40B4-BE49-F238E27FC236}">
                          <a16:creationId xmlns:a16="http://schemas.microsoft.com/office/drawing/2014/main" id="{EFAF1187-AE1F-4D07-848F-5B0DCC51B5C4}"/>
                        </a:ext>
                      </a:extLst>
                    </p:cNvPr>
                    <p:cNvCxnSpPr/>
                    <p:nvPr/>
                  </p:nvCxnSpPr>
                  <p:spPr>
                    <a:xfrm flipV="1">
                      <a:off x="7387798" y="1678338"/>
                      <a:ext cx="117862"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577BB48F-54EB-4CF3-8964-56750FB6924F}"/>
                        </a:ext>
                      </a:extLst>
                    </p:cNvPr>
                    <p:cNvCxnSpPr/>
                    <p:nvPr/>
                  </p:nvCxnSpPr>
                  <p:spPr>
                    <a:xfrm>
                      <a:off x="7505660" y="1678338"/>
                      <a:ext cx="116077"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17C44C90-055E-4188-9745-BEFB3A60D631}"/>
                        </a:ext>
                      </a:extLst>
                    </p:cNvPr>
                    <p:cNvCxnSpPr/>
                    <p:nvPr/>
                  </p:nvCxnSpPr>
                  <p:spPr>
                    <a:xfrm flipV="1">
                      <a:off x="7844067" y="1825261"/>
                      <a:ext cx="69645" cy="152193"/>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B74A6867-FA47-4876-A495-61AA4BB5A369}"/>
                        </a:ext>
                      </a:extLst>
                    </p:cNvPr>
                    <p:cNvCxnSpPr/>
                    <p:nvPr/>
                  </p:nvCxnSpPr>
                  <p:spPr>
                    <a:xfrm flipV="1">
                      <a:off x="7209220" y="1682489"/>
                      <a:ext cx="69646" cy="15081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DFB87EDC-14EE-4B55-A8AB-D81F0BAF32EF}"/>
                        </a:ext>
                      </a:extLst>
                    </p:cNvPr>
                    <p:cNvCxnSpPr/>
                    <p:nvPr/>
                  </p:nvCxnSpPr>
                  <p:spPr>
                    <a:xfrm>
                      <a:off x="7278866" y="1678338"/>
                      <a:ext cx="116076"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AC168B2B-B299-4BD0-9431-D6E5B7FB36B1}"/>
                        </a:ext>
                      </a:extLst>
                    </p:cNvPr>
                    <p:cNvCxnSpPr/>
                    <p:nvPr/>
                  </p:nvCxnSpPr>
                  <p:spPr>
                    <a:xfrm flipV="1">
                      <a:off x="7614594" y="1678338"/>
                      <a:ext cx="117862"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7D85950C-AF9A-4260-9E59-D067ED47E7D1}"/>
                        </a:ext>
                      </a:extLst>
                    </p:cNvPr>
                    <p:cNvCxnSpPr/>
                    <p:nvPr/>
                  </p:nvCxnSpPr>
                  <p:spPr>
                    <a:xfrm>
                      <a:off x="7732456" y="1678338"/>
                      <a:ext cx="116076"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sp>
              <p:nvSpPr>
                <p:cNvPr id="360" name="Rectangle 359">
                  <a:extLst>
                    <a:ext uri="{FF2B5EF4-FFF2-40B4-BE49-F238E27FC236}">
                      <a16:creationId xmlns:a16="http://schemas.microsoft.com/office/drawing/2014/main" id="{5541DCEA-A26F-4130-AF93-6E87191419A4}"/>
                    </a:ext>
                  </a:extLst>
                </p:cNvPr>
                <p:cNvSpPr/>
                <p:nvPr/>
              </p:nvSpPr>
              <p:spPr>
                <a:xfrm rot="10800000">
                  <a:off x="3926521" y="2939708"/>
                  <a:ext cx="351838" cy="38853"/>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61" name="Rectangle 360">
                  <a:extLst>
                    <a:ext uri="{FF2B5EF4-FFF2-40B4-BE49-F238E27FC236}">
                      <a16:creationId xmlns:a16="http://schemas.microsoft.com/office/drawing/2014/main" id="{E69FEB1D-A044-4A67-BE1F-857663C2FDCC}"/>
                    </a:ext>
                  </a:extLst>
                </p:cNvPr>
                <p:cNvSpPr/>
                <p:nvPr/>
              </p:nvSpPr>
              <p:spPr>
                <a:xfrm rot="10800000">
                  <a:off x="4007308" y="3132622"/>
                  <a:ext cx="351838" cy="38853"/>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362" name="Straight Connector 361">
                  <a:extLst>
                    <a:ext uri="{FF2B5EF4-FFF2-40B4-BE49-F238E27FC236}">
                      <a16:creationId xmlns:a16="http://schemas.microsoft.com/office/drawing/2014/main" id="{919B2861-2C12-48ED-ABF6-4AF8AE51E75A}"/>
                    </a:ext>
                  </a:extLst>
                </p:cNvPr>
                <p:cNvCxnSpPr/>
                <p:nvPr/>
              </p:nvCxnSpPr>
              <p:spPr bwMode="auto">
                <a:xfrm>
                  <a:off x="4343128" y="3052763"/>
                  <a:ext cx="481958"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58" name="Text Box 5">
                <a:extLst>
                  <a:ext uri="{FF2B5EF4-FFF2-40B4-BE49-F238E27FC236}">
                    <a16:creationId xmlns:a16="http://schemas.microsoft.com/office/drawing/2014/main" id="{DEF0AA5B-2B77-490F-B1C1-12183ABDBE96}"/>
                  </a:ext>
                </a:extLst>
              </p:cNvPr>
              <p:cNvSpPr txBox="1">
                <a:spLocks noChangeArrowheads="1"/>
              </p:cNvSpPr>
              <p:nvPr/>
            </p:nvSpPr>
            <p:spPr bwMode="auto">
              <a:xfrm rot="10800000">
                <a:off x="857914" y="1301038"/>
                <a:ext cx="4732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dirty="0"/>
                  <a:t>20</a:t>
                </a:r>
                <a:r>
                  <a:rPr lang="en-US" sz="1200" dirty="0">
                    <a:latin typeface="Symbol" pitchFamily="18" charset="2"/>
                  </a:rPr>
                  <a:t>W</a:t>
                </a:r>
              </a:p>
            </p:txBody>
          </p:sp>
        </p:grpSp>
      </p:grpSp>
      <p:grpSp>
        <p:nvGrpSpPr>
          <p:cNvPr id="29" name="Group 28">
            <a:extLst>
              <a:ext uri="{FF2B5EF4-FFF2-40B4-BE49-F238E27FC236}">
                <a16:creationId xmlns:a16="http://schemas.microsoft.com/office/drawing/2014/main" id="{81274338-ACBF-43D5-8A03-94C4FEF63038}"/>
              </a:ext>
            </a:extLst>
          </p:cNvPr>
          <p:cNvGrpSpPr/>
          <p:nvPr/>
        </p:nvGrpSpPr>
        <p:grpSpPr>
          <a:xfrm>
            <a:off x="8709599" y="1491049"/>
            <a:ext cx="2770677" cy="1038700"/>
            <a:chOff x="8564732" y="1489859"/>
            <a:chExt cx="2770677" cy="1038700"/>
          </a:xfrm>
        </p:grpSpPr>
        <p:grpSp>
          <p:nvGrpSpPr>
            <p:cNvPr id="374" name="Group 373">
              <a:extLst>
                <a:ext uri="{FF2B5EF4-FFF2-40B4-BE49-F238E27FC236}">
                  <a16:creationId xmlns:a16="http://schemas.microsoft.com/office/drawing/2014/main" id="{DCA993DB-DBC7-408D-BD71-37C54ACE9DF9}"/>
                </a:ext>
              </a:extLst>
            </p:cNvPr>
            <p:cNvGrpSpPr/>
            <p:nvPr/>
          </p:nvGrpSpPr>
          <p:grpSpPr>
            <a:xfrm>
              <a:off x="8564732" y="1495966"/>
              <a:ext cx="583206" cy="1028865"/>
              <a:chOff x="3975752" y="1400017"/>
              <a:chExt cx="583206" cy="1028865"/>
            </a:xfrm>
          </p:grpSpPr>
          <p:sp>
            <p:nvSpPr>
              <p:cNvPr id="375" name="Text Box 6">
                <a:extLst>
                  <a:ext uri="{FF2B5EF4-FFF2-40B4-BE49-F238E27FC236}">
                    <a16:creationId xmlns:a16="http://schemas.microsoft.com/office/drawing/2014/main" id="{9B7B9DEB-2332-43E7-8CA7-A8478A564E0B}"/>
                  </a:ext>
                </a:extLst>
              </p:cNvPr>
              <p:cNvSpPr txBox="1"/>
              <p:nvPr/>
            </p:nvSpPr>
            <p:spPr bwMode="auto">
              <a:xfrm>
                <a:off x="3975752" y="1760588"/>
                <a:ext cx="435769" cy="43815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1400" dirty="0">
                    <a:solidFill>
                      <a:schemeClr val="tx1"/>
                    </a:solidFill>
                    <a:ea typeface="Calibri"/>
                    <a:cs typeface="Times New Roman"/>
                  </a:rPr>
                  <a:t>V</a:t>
                </a:r>
                <a:r>
                  <a:rPr lang="en-US" sz="1400" baseline="-25000" dirty="0">
                    <a:solidFill>
                      <a:schemeClr val="tx1"/>
                    </a:solidFill>
                    <a:ea typeface="Calibri"/>
                    <a:cs typeface="Times New Roman"/>
                  </a:rPr>
                  <a:t>s</a:t>
                </a:r>
              </a:p>
            </p:txBody>
          </p:sp>
          <p:grpSp>
            <p:nvGrpSpPr>
              <p:cNvPr id="376" name="Group 375">
                <a:extLst>
                  <a:ext uri="{FF2B5EF4-FFF2-40B4-BE49-F238E27FC236}">
                    <a16:creationId xmlns:a16="http://schemas.microsoft.com/office/drawing/2014/main" id="{0F6F67F5-2497-4065-AD4D-8ACC84D1F27E}"/>
                  </a:ext>
                </a:extLst>
              </p:cNvPr>
              <p:cNvGrpSpPr/>
              <p:nvPr/>
            </p:nvGrpSpPr>
            <p:grpSpPr>
              <a:xfrm>
                <a:off x="4273642" y="1400017"/>
                <a:ext cx="285316" cy="1028865"/>
                <a:chOff x="4273642" y="1400017"/>
                <a:chExt cx="389806" cy="1699266"/>
              </a:xfrm>
            </p:grpSpPr>
            <p:cxnSp>
              <p:nvCxnSpPr>
                <p:cNvPr id="379" name="AutoShape 8">
                  <a:extLst>
                    <a:ext uri="{FF2B5EF4-FFF2-40B4-BE49-F238E27FC236}">
                      <a16:creationId xmlns:a16="http://schemas.microsoft.com/office/drawing/2014/main" id="{8ACE867D-CD48-46BF-B891-7C1B3FBB4228}"/>
                    </a:ext>
                  </a:extLst>
                </p:cNvPr>
                <p:cNvCxnSpPr>
                  <a:cxnSpLocks noChangeShapeType="1"/>
                </p:cNvCxnSpPr>
                <p:nvPr/>
              </p:nvCxnSpPr>
              <p:spPr bwMode="auto">
                <a:xfrm rot="5400000" flipV="1">
                  <a:off x="4467876" y="2250177"/>
                  <a:ext cx="0" cy="182164"/>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380" name="AutoShape 15">
                  <a:extLst>
                    <a:ext uri="{FF2B5EF4-FFF2-40B4-BE49-F238E27FC236}">
                      <a16:creationId xmlns:a16="http://schemas.microsoft.com/office/drawing/2014/main" id="{D0E3AD2F-E138-423C-9CEE-4B6A1724830E}"/>
                    </a:ext>
                  </a:extLst>
                </p:cNvPr>
                <p:cNvCxnSpPr>
                  <a:cxnSpLocks noChangeShapeType="1"/>
                </p:cNvCxnSpPr>
                <p:nvPr/>
              </p:nvCxnSpPr>
              <p:spPr bwMode="auto">
                <a:xfrm>
                  <a:off x="4477521" y="2357356"/>
                  <a:ext cx="414" cy="741927"/>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381" name="AutoShape 8">
                  <a:extLst>
                    <a:ext uri="{FF2B5EF4-FFF2-40B4-BE49-F238E27FC236}">
                      <a16:creationId xmlns:a16="http://schemas.microsoft.com/office/drawing/2014/main" id="{034C34D1-5F97-4575-B37C-84BBB18FAF71}"/>
                    </a:ext>
                  </a:extLst>
                </p:cNvPr>
                <p:cNvCxnSpPr>
                  <a:cxnSpLocks noChangeShapeType="1"/>
                </p:cNvCxnSpPr>
                <p:nvPr/>
              </p:nvCxnSpPr>
              <p:spPr bwMode="auto">
                <a:xfrm rot="5400000" flipV="1">
                  <a:off x="4468545" y="2019604"/>
                  <a:ext cx="0" cy="389806"/>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382" name="AutoShape 15">
                  <a:extLst>
                    <a:ext uri="{FF2B5EF4-FFF2-40B4-BE49-F238E27FC236}">
                      <a16:creationId xmlns:a16="http://schemas.microsoft.com/office/drawing/2014/main" id="{AAF8848D-9C3C-47D9-9F99-9B4A83C204C4}"/>
                    </a:ext>
                  </a:extLst>
                </p:cNvPr>
                <p:cNvCxnSpPr>
                  <a:cxnSpLocks noChangeShapeType="1"/>
                </p:cNvCxnSpPr>
                <p:nvPr/>
              </p:nvCxnSpPr>
              <p:spPr bwMode="auto">
                <a:xfrm flipH="1">
                  <a:off x="4477933" y="1400017"/>
                  <a:ext cx="2" cy="814881"/>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sp>
            <p:nvSpPr>
              <p:cNvPr id="377" name="Rectangle 376">
                <a:extLst>
                  <a:ext uri="{FF2B5EF4-FFF2-40B4-BE49-F238E27FC236}">
                    <a16:creationId xmlns:a16="http://schemas.microsoft.com/office/drawing/2014/main" id="{A1432F97-AB99-4591-A175-042826790AD7}"/>
                  </a:ext>
                </a:extLst>
              </p:cNvPr>
              <p:cNvSpPr/>
              <p:nvPr/>
            </p:nvSpPr>
            <p:spPr>
              <a:xfrm>
                <a:off x="4182614" y="1571585"/>
                <a:ext cx="287258" cy="358816"/>
              </a:xfrm>
              <a:prstGeom prst="rect">
                <a:avLst/>
              </a:prstGeom>
            </p:spPr>
            <p:txBody>
              <a:bodyPr wrap="none">
                <a:spAutoFit/>
              </a:bodyPr>
              <a:lstStyle/>
              <a:p>
                <a:pPr>
                  <a:lnSpc>
                    <a:spcPct val="115000"/>
                  </a:lnSpc>
                  <a:spcBef>
                    <a:spcPts val="0"/>
                  </a:spcBef>
                  <a:spcAft>
                    <a:spcPts val="1000"/>
                  </a:spcAft>
                  <a:defRPr/>
                </a:pPr>
                <a:r>
                  <a:rPr lang="en-US" sz="1600" dirty="0">
                    <a:ea typeface="Calibri"/>
                    <a:cs typeface="Times New Roman"/>
                  </a:rPr>
                  <a:t>+</a:t>
                </a:r>
              </a:p>
            </p:txBody>
          </p:sp>
          <p:sp>
            <p:nvSpPr>
              <p:cNvPr id="378" name="Rectangle 377">
                <a:extLst>
                  <a:ext uri="{FF2B5EF4-FFF2-40B4-BE49-F238E27FC236}">
                    <a16:creationId xmlns:a16="http://schemas.microsoft.com/office/drawing/2014/main" id="{00D55AB5-B9B8-4566-90EC-F033C49E19DE}"/>
                  </a:ext>
                </a:extLst>
              </p:cNvPr>
              <p:cNvSpPr/>
              <p:nvPr/>
            </p:nvSpPr>
            <p:spPr>
              <a:xfrm>
                <a:off x="4201632" y="1828800"/>
                <a:ext cx="255198" cy="392159"/>
              </a:xfrm>
              <a:prstGeom prst="rect">
                <a:avLst/>
              </a:prstGeom>
            </p:spPr>
            <p:txBody>
              <a:bodyPr wrap="none">
                <a:spAutoFit/>
              </a:bodyPr>
              <a:lstStyle/>
              <a:p>
                <a:pPr>
                  <a:lnSpc>
                    <a:spcPct val="115000"/>
                  </a:lnSpc>
                  <a:spcBef>
                    <a:spcPts val="0"/>
                  </a:spcBef>
                  <a:spcAft>
                    <a:spcPts val="1000"/>
                  </a:spcAft>
                  <a:defRPr/>
                </a:pPr>
                <a:r>
                  <a:rPr lang="en-US" dirty="0">
                    <a:ea typeface="Calibri"/>
                    <a:cs typeface="Times New Roman"/>
                  </a:rPr>
                  <a:t>-</a:t>
                </a:r>
              </a:p>
            </p:txBody>
          </p:sp>
        </p:grpSp>
        <p:grpSp>
          <p:nvGrpSpPr>
            <p:cNvPr id="383" name="Group 382">
              <a:extLst>
                <a:ext uri="{FF2B5EF4-FFF2-40B4-BE49-F238E27FC236}">
                  <a16:creationId xmlns:a16="http://schemas.microsoft.com/office/drawing/2014/main" id="{82B63C74-AF57-4FD6-B2B7-9D21424A2D1D}"/>
                </a:ext>
              </a:extLst>
            </p:cNvPr>
            <p:cNvGrpSpPr/>
            <p:nvPr/>
          </p:nvGrpSpPr>
          <p:grpSpPr>
            <a:xfrm rot="16200000">
              <a:off x="10443531" y="1909087"/>
              <a:ext cx="1015481" cy="178235"/>
              <a:chOff x="3416126" y="2939708"/>
              <a:chExt cx="1458845" cy="231767"/>
            </a:xfrm>
          </p:grpSpPr>
          <p:grpSp>
            <p:nvGrpSpPr>
              <p:cNvPr id="384" name="Group 383">
                <a:extLst>
                  <a:ext uri="{FF2B5EF4-FFF2-40B4-BE49-F238E27FC236}">
                    <a16:creationId xmlns:a16="http://schemas.microsoft.com/office/drawing/2014/main" id="{318EABBA-62A3-4BA7-850D-BEBD082CCB84}"/>
                  </a:ext>
                </a:extLst>
              </p:cNvPr>
              <p:cNvGrpSpPr/>
              <p:nvPr/>
            </p:nvGrpSpPr>
            <p:grpSpPr>
              <a:xfrm rot="10800000">
                <a:off x="3416126" y="2974516"/>
                <a:ext cx="933256" cy="157788"/>
                <a:chOff x="6499339" y="2571086"/>
                <a:chExt cx="1366426" cy="347662"/>
              </a:xfrm>
            </p:grpSpPr>
            <p:cxnSp>
              <p:nvCxnSpPr>
                <p:cNvPr id="388" name="Straight Connector 387">
                  <a:extLst>
                    <a:ext uri="{FF2B5EF4-FFF2-40B4-BE49-F238E27FC236}">
                      <a16:creationId xmlns:a16="http://schemas.microsoft.com/office/drawing/2014/main" id="{62F4E113-C1CE-448A-B212-B7730E903742}"/>
                    </a:ext>
                  </a:extLst>
                </p:cNvPr>
                <p:cNvCxnSpPr/>
                <p:nvPr/>
              </p:nvCxnSpPr>
              <p:spPr bwMode="auto">
                <a:xfrm rot="16200000" flipV="1">
                  <a:off x="7489985" y="2373107"/>
                  <a:ext cx="5068" cy="74649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389" name="Group 98">
                  <a:extLst>
                    <a:ext uri="{FF2B5EF4-FFF2-40B4-BE49-F238E27FC236}">
                      <a16:creationId xmlns:a16="http://schemas.microsoft.com/office/drawing/2014/main" id="{6E44CFEA-B9AC-42FE-89FD-53139C7F992F}"/>
                    </a:ext>
                  </a:extLst>
                </p:cNvPr>
                <p:cNvGrpSpPr>
                  <a:grpSpLocks/>
                </p:cNvGrpSpPr>
                <p:nvPr/>
              </p:nvGrpSpPr>
              <p:grpSpPr bwMode="auto">
                <a:xfrm>
                  <a:off x="6499339" y="2571086"/>
                  <a:ext cx="626267" cy="347662"/>
                  <a:chOff x="7209220" y="1678338"/>
                  <a:chExt cx="704492" cy="303002"/>
                </a:xfrm>
              </p:grpSpPr>
              <p:cxnSp>
                <p:nvCxnSpPr>
                  <p:cNvPr id="390" name="Straight Connector 389">
                    <a:extLst>
                      <a:ext uri="{FF2B5EF4-FFF2-40B4-BE49-F238E27FC236}">
                        <a16:creationId xmlns:a16="http://schemas.microsoft.com/office/drawing/2014/main" id="{121E6BE0-A38A-438F-88CA-C71CF18C1BF4}"/>
                      </a:ext>
                    </a:extLst>
                  </p:cNvPr>
                  <p:cNvCxnSpPr/>
                  <p:nvPr/>
                </p:nvCxnSpPr>
                <p:spPr>
                  <a:xfrm flipV="1">
                    <a:off x="7387798" y="1678338"/>
                    <a:ext cx="117862"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a:extLst>
                      <a:ext uri="{FF2B5EF4-FFF2-40B4-BE49-F238E27FC236}">
                        <a16:creationId xmlns:a16="http://schemas.microsoft.com/office/drawing/2014/main" id="{D0B4EE9B-759F-49D4-8B10-95BF6670F741}"/>
                      </a:ext>
                    </a:extLst>
                  </p:cNvPr>
                  <p:cNvCxnSpPr/>
                  <p:nvPr/>
                </p:nvCxnSpPr>
                <p:spPr>
                  <a:xfrm>
                    <a:off x="7505660" y="1678338"/>
                    <a:ext cx="116077"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3EBCFCDF-22A5-4B31-9F51-0B514EF72EE7}"/>
                      </a:ext>
                    </a:extLst>
                  </p:cNvPr>
                  <p:cNvCxnSpPr/>
                  <p:nvPr/>
                </p:nvCxnSpPr>
                <p:spPr>
                  <a:xfrm flipV="1">
                    <a:off x="7844067" y="1825261"/>
                    <a:ext cx="69645" cy="152193"/>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a:extLst>
                      <a:ext uri="{FF2B5EF4-FFF2-40B4-BE49-F238E27FC236}">
                        <a16:creationId xmlns:a16="http://schemas.microsoft.com/office/drawing/2014/main" id="{D6F37427-F097-4308-AF90-2E9BD5FCCC56}"/>
                      </a:ext>
                    </a:extLst>
                  </p:cNvPr>
                  <p:cNvCxnSpPr/>
                  <p:nvPr/>
                </p:nvCxnSpPr>
                <p:spPr>
                  <a:xfrm flipV="1">
                    <a:off x="7209220" y="1682489"/>
                    <a:ext cx="69646" cy="15081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a16="http://schemas.microsoft.com/office/drawing/2014/main" id="{B35BBDFD-B95F-480E-AA97-C3BC2C92D37F}"/>
                      </a:ext>
                    </a:extLst>
                  </p:cNvPr>
                  <p:cNvCxnSpPr/>
                  <p:nvPr/>
                </p:nvCxnSpPr>
                <p:spPr>
                  <a:xfrm>
                    <a:off x="7278866" y="1678338"/>
                    <a:ext cx="116076"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a:extLst>
                      <a:ext uri="{FF2B5EF4-FFF2-40B4-BE49-F238E27FC236}">
                        <a16:creationId xmlns:a16="http://schemas.microsoft.com/office/drawing/2014/main" id="{F2CA6E8D-2330-41E8-9DD0-AEFE57E132D7}"/>
                      </a:ext>
                    </a:extLst>
                  </p:cNvPr>
                  <p:cNvCxnSpPr/>
                  <p:nvPr/>
                </p:nvCxnSpPr>
                <p:spPr>
                  <a:xfrm flipV="1">
                    <a:off x="7614594" y="1678338"/>
                    <a:ext cx="117862"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a:extLst>
                      <a:ext uri="{FF2B5EF4-FFF2-40B4-BE49-F238E27FC236}">
                        <a16:creationId xmlns:a16="http://schemas.microsoft.com/office/drawing/2014/main" id="{833615BD-EED7-4575-9F0F-16AC99BB811C}"/>
                      </a:ext>
                    </a:extLst>
                  </p:cNvPr>
                  <p:cNvCxnSpPr/>
                  <p:nvPr/>
                </p:nvCxnSpPr>
                <p:spPr>
                  <a:xfrm>
                    <a:off x="7732456" y="1678338"/>
                    <a:ext cx="116076"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sp>
            <p:nvSpPr>
              <p:cNvPr id="385" name="Rectangle 384">
                <a:extLst>
                  <a:ext uri="{FF2B5EF4-FFF2-40B4-BE49-F238E27FC236}">
                    <a16:creationId xmlns:a16="http://schemas.microsoft.com/office/drawing/2014/main" id="{78522E17-2420-45A4-8886-087B30D2F57E}"/>
                  </a:ext>
                </a:extLst>
              </p:cNvPr>
              <p:cNvSpPr/>
              <p:nvPr/>
            </p:nvSpPr>
            <p:spPr>
              <a:xfrm rot="10800000">
                <a:off x="3926521" y="2939708"/>
                <a:ext cx="351838" cy="38853"/>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86" name="Rectangle 385">
                <a:extLst>
                  <a:ext uri="{FF2B5EF4-FFF2-40B4-BE49-F238E27FC236}">
                    <a16:creationId xmlns:a16="http://schemas.microsoft.com/office/drawing/2014/main" id="{8D8B6D54-52A8-4596-8CB4-D9C4EE6F947A}"/>
                  </a:ext>
                </a:extLst>
              </p:cNvPr>
              <p:cNvSpPr/>
              <p:nvPr/>
            </p:nvSpPr>
            <p:spPr>
              <a:xfrm rot="10800000">
                <a:off x="4007308" y="3132622"/>
                <a:ext cx="351838" cy="38853"/>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387" name="Straight Connector 386">
                <a:extLst>
                  <a:ext uri="{FF2B5EF4-FFF2-40B4-BE49-F238E27FC236}">
                    <a16:creationId xmlns:a16="http://schemas.microsoft.com/office/drawing/2014/main" id="{81C26474-B5DF-4802-9E9C-B90C340E4D98}"/>
                  </a:ext>
                </a:extLst>
              </p:cNvPr>
              <p:cNvCxnSpPr/>
              <p:nvPr/>
            </p:nvCxnSpPr>
            <p:spPr bwMode="auto">
              <a:xfrm rot="5400000" flipV="1">
                <a:off x="4609048" y="2786838"/>
                <a:ext cx="0" cy="531847"/>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cxnSp>
          <p:nvCxnSpPr>
            <p:cNvPr id="397" name="AutoShape 15">
              <a:extLst>
                <a:ext uri="{FF2B5EF4-FFF2-40B4-BE49-F238E27FC236}">
                  <a16:creationId xmlns:a16="http://schemas.microsoft.com/office/drawing/2014/main" id="{BBA23650-42E9-4786-8DFC-50768089C379}"/>
                </a:ext>
              </a:extLst>
            </p:cNvPr>
            <p:cNvCxnSpPr>
              <a:cxnSpLocks noChangeShapeType="1"/>
            </p:cNvCxnSpPr>
            <p:nvPr/>
          </p:nvCxnSpPr>
          <p:spPr bwMode="auto">
            <a:xfrm flipH="1">
              <a:off x="9011853" y="1495964"/>
              <a:ext cx="1930770"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398" name="AutoShape 15">
              <a:extLst>
                <a:ext uri="{FF2B5EF4-FFF2-40B4-BE49-F238E27FC236}">
                  <a16:creationId xmlns:a16="http://schemas.microsoft.com/office/drawing/2014/main" id="{6557A473-C7CB-463E-B451-AD8BF6C6FE92}"/>
                </a:ext>
              </a:extLst>
            </p:cNvPr>
            <p:cNvCxnSpPr>
              <a:cxnSpLocks noChangeShapeType="1"/>
            </p:cNvCxnSpPr>
            <p:nvPr/>
          </p:nvCxnSpPr>
          <p:spPr bwMode="auto">
            <a:xfrm flipH="1">
              <a:off x="9011853" y="2519914"/>
              <a:ext cx="1930770"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nvGrpSpPr>
            <p:cNvPr id="399" name="Group 398">
              <a:extLst>
                <a:ext uri="{FF2B5EF4-FFF2-40B4-BE49-F238E27FC236}">
                  <a16:creationId xmlns:a16="http://schemas.microsoft.com/office/drawing/2014/main" id="{33641155-17F5-4943-B2EC-76117E3DFCD1}"/>
                </a:ext>
              </a:extLst>
            </p:cNvPr>
            <p:cNvGrpSpPr/>
            <p:nvPr/>
          </p:nvGrpSpPr>
          <p:grpSpPr>
            <a:xfrm rot="16200000">
              <a:off x="9107221" y="1909746"/>
              <a:ext cx="1015481" cy="178235"/>
              <a:chOff x="3416126" y="2939708"/>
              <a:chExt cx="1458845" cy="231767"/>
            </a:xfrm>
          </p:grpSpPr>
          <p:grpSp>
            <p:nvGrpSpPr>
              <p:cNvPr id="400" name="Group 399">
                <a:extLst>
                  <a:ext uri="{FF2B5EF4-FFF2-40B4-BE49-F238E27FC236}">
                    <a16:creationId xmlns:a16="http://schemas.microsoft.com/office/drawing/2014/main" id="{9041E6C5-3FDC-4D45-9007-A602CACDB7FA}"/>
                  </a:ext>
                </a:extLst>
              </p:cNvPr>
              <p:cNvGrpSpPr/>
              <p:nvPr/>
            </p:nvGrpSpPr>
            <p:grpSpPr>
              <a:xfrm rot="10800000">
                <a:off x="3416126" y="2974516"/>
                <a:ext cx="933256" cy="157788"/>
                <a:chOff x="6499339" y="2571086"/>
                <a:chExt cx="1366426" cy="347662"/>
              </a:xfrm>
            </p:grpSpPr>
            <p:cxnSp>
              <p:nvCxnSpPr>
                <p:cNvPr id="404" name="Straight Connector 403">
                  <a:extLst>
                    <a:ext uri="{FF2B5EF4-FFF2-40B4-BE49-F238E27FC236}">
                      <a16:creationId xmlns:a16="http://schemas.microsoft.com/office/drawing/2014/main" id="{5959247D-5924-44A6-8BE1-79C4B2875A2C}"/>
                    </a:ext>
                  </a:extLst>
                </p:cNvPr>
                <p:cNvCxnSpPr/>
                <p:nvPr/>
              </p:nvCxnSpPr>
              <p:spPr bwMode="auto">
                <a:xfrm rot="16200000" flipV="1">
                  <a:off x="7489985" y="2373107"/>
                  <a:ext cx="5068" cy="74649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405" name="Group 98">
                  <a:extLst>
                    <a:ext uri="{FF2B5EF4-FFF2-40B4-BE49-F238E27FC236}">
                      <a16:creationId xmlns:a16="http://schemas.microsoft.com/office/drawing/2014/main" id="{0000BBB0-1D09-487F-A8A5-A65D69EB2243}"/>
                    </a:ext>
                  </a:extLst>
                </p:cNvPr>
                <p:cNvGrpSpPr>
                  <a:grpSpLocks/>
                </p:cNvGrpSpPr>
                <p:nvPr/>
              </p:nvGrpSpPr>
              <p:grpSpPr bwMode="auto">
                <a:xfrm>
                  <a:off x="6499339" y="2571086"/>
                  <a:ext cx="626267" cy="347662"/>
                  <a:chOff x="7209220" y="1678338"/>
                  <a:chExt cx="704492" cy="303002"/>
                </a:xfrm>
              </p:grpSpPr>
              <p:cxnSp>
                <p:nvCxnSpPr>
                  <p:cNvPr id="406" name="Straight Connector 405">
                    <a:extLst>
                      <a:ext uri="{FF2B5EF4-FFF2-40B4-BE49-F238E27FC236}">
                        <a16:creationId xmlns:a16="http://schemas.microsoft.com/office/drawing/2014/main" id="{F6D08B73-616D-490F-9FA9-05E14A02919B}"/>
                      </a:ext>
                    </a:extLst>
                  </p:cNvPr>
                  <p:cNvCxnSpPr/>
                  <p:nvPr/>
                </p:nvCxnSpPr>
                <p:spPr>
                  <a:xfrm flipV="1">
                    <a:off x="7387798" y="1678338"/>
                    <a:ext cx="117862"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a:extLst>
                      <a:ext uri="{FF2B5EF4-FFF2-40B4-BE49-F238E27FC236}">
                        <a16:creationId xmlns:a16="http://schemas.microsoft.com/office/drawing/2014/main" id="{7D589C61-329A-44F0-A873-6ADF9E3D3D50}"/>
                      </a:ext>
                    </a:extLst>
                  </p:cNvPr>
                  <p:cNvCxnSpPr/>
                  <p:nvPr/>
                </p:nvCxnSpPr>
                <p:spPr>
                  <a:xfrm>
                    <a:off x="7505660" y="1678338"/>
                    <a:ext cx="116077"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a:extLst>
                      <a:ext uri="{FF2B5EF4-FFF2-40B4-BE49-F238E27FC236}">
                        <a16:creationId xmlns:a16="http://schemas.microsoft.com/office/drawing/2014/main" id="{A0BB5E47-0898-443F-9EEF-E3BAB4825BE1}"/>
                      </a:ext>
                    </a:extLst>
                  </p:cNvPr>
                  <p:cNvCxnSpPr/>
                  <p:nvPr/>
                </p:nvCxnSpPr>
                <p:spPr>
                  <a:xfrm flipV="1">
                    <a:off x="7844067" y="1825261"/>
                    <a:ext cx="69645" cy="152193"/>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09" name="Straight Connector 408">
                    <a:extLst>
                      <a:ext uri="{FF2B5EF4-FFF2-40B4-BE49-F238E27FC236}">
                        <a16:creationId xmlns:a16="http://schemas.microsoft.com/office/drawing/2014/main" id="{F3ED1C25-22FD-4C9E-A9F6-1D1D6E82213F}"/>
                      </a:ext>
                    </a:extLst>
                  </p:cNvPr>
                  <p:cNvCxnSpPr/>
                  <p:nvPr/>
                </p:nvCxnSpPr>
                <p:spPr>
                  <a:xfrm flipV="1">
                    <a:off x="7209220" y="1682489"/>
                    <a:ext cx="69646" cy="15081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a:extLst>
                      <a:ext uri="{FF2B5EF4-FFF2-40B4-BE49-F238E27FC236}">
                        <a16:creationId xmlns:a16="http://schemas.microsoft.com/office/drawing/2014/main" id="{15D0F7F7-1D0E-4671-B506-38597D7D701A}"/>
                      </a:ext>
                    </a:extLst>
                  </p:cNvPr>
                  <p:cNvCxnSpPr/>
                  <p:nvPr/>
                </p:nvCxnSpPr>
                <p:spPr>
                  <a:xfrm>
                    <a:off x="7278866" y="1678338"/>
                    <a:ext cx="116076"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a:extLst>
                      <a:ext uri="{FF2B5EF4-FFF2-40B4-BE49-F238E27FC236}">
                        <a16:creationId xmlns:a16="http://schemas.microsoft.com/office/drawing/2014/main" id="{3EFDD18C-80CB-4AAF-B45C-43768A7CB58E}"/>
                      </a:ext>
                    </a:extLst>
                  </p:cNvPr>
                  <p:cNvCxnSpPr/>
                  <p:nvPr/>
                </p:nvCxnSpPr>
                <p:spPr>
                  <a:xfrm flipV="1">
                    <a:off x="7614594" y="1678338"/>
                    <a:ext cx="117862"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a:extLst>
                      <a:ext uri="{FF2B5EF4-FFF2-40B4-BE49-F238E27FC236}">
                        <a16:creationId xmlns:a16="http://schemas.microsoft.com/office/drawing/2014/main" id="{A29CCA26-FF10-4B72-A504-07774CC40831}"/>
                      </a:ext>
                    </a:extLst>
                  </p:cNvPr>
                  <p:cNvCxnSpPr/>
                  <p:nvPr/>
                </p:nvCxnSpPr>
                <p:spPr>
                  <a:xfrm>
                    <a:off x="7732456" y="1678338"/>
                    <a:ext cx="116076"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sp>
            <p:nvSpPr>
              <p:cNvPr id="401" name="Rectangle 400">
                <a:extLst>
                  <a:ext uri="{FF2B5EF4-FFF2-40B4-BE49-F238E27FC236}">
                    <a16:creationId xmlns:a16="http://schemas.microsoft.com/office/drawing/2014/main" id="{2D187DC5-ED05-4252-8B3E-9148CD34193B}"/>
                  </a:ext>
                </a:extLst>
              </p:cNvPr>
              <p:cNvSpPr/>
              <p:nvPr/>
            </p:nvSpPr>
            <p:spPr>
              <a:xfrm rot="10800000">
                <a:off x="3926521" y="2939708"/>
                <a:ext cx="351838" cy="38853"/>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02" name="Rectangle 401">
                <a:extLst>
                  <a:ext uri="{FF2B5EF4-FFF2-40B4-BE49-F238E27FC236}">
                    <a16:creationId xmlns:a16="http://schemas.microsoft.com/office/drawing/2014/main" id="{9273FFB6-FDE3-4B36-B6C6-47884F620CCB}"/>
                  </a:ext>
                </a:extLst>
              </p:cNvPr>
              <p:cNvSpPr/>
              <p:nvPr/>
            </p:nvSpPr>
            <p:spPr>
              <a:xfrm rot="10800000">
                <a:off x="4007308" y="3132622"/>
                <a:ext cx="351838" cy="38853"/>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403" name="Straight Connector 402">
                <a:extLst>
                  <a:ext uri="{FF2B5EF4-FFF2-40B4-BE49-F238E27FC236}">
                    <a16:creationId xmlns:a16="http://schemas.microsoft.com/office/drawing/2014/main" id="{A736BA09-5B51-470E-9260-8E122A5136E9}"/>
                  </a:ext>
                </a:extLst>
              </p:cNvPr>
              <p:cNvCxnSpPr/>
              <p:nvPr/>
            </p:nvCxnSpPr>
            <p:spPr bwMode="auto">
              <a:xfrm rot="5400000" flipV="1">
                <a:off x="4609048" y="2786838"/>
                <a:ext cx="0" cy="531847"/>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413" name="Text Box 5">
              <a:extLst>
                <a:ext uri="{FF2B5EF4-FFF2-40B4-BE49-F238E27FC236}">
                  <a16:creationId xmlns:a16="http://schemas.microsoft.com/office/drawing/2014/main" id="{6D9684C4-089B-4DA0-B628-151956CBAB76}"/>
                </a:ext>
              </a:extLst>
            </p:cNvPr>
            <p:cNvSpPr txBox="1">
              <a:spLocks noChangeArrowheads="1"/>
            </p:cNvSpPr>
            <p:nvPr/>
          </p:nvSpPr>
          <p:spPr bwMode="auto">
            <a:xfrm>
              <a:off x="9295906" y="1853313"/>
              <a:ext cx="3904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dirty="0">
                  <a:latin typeface="Arial" panose="020B0604020202020204" pitchFamily="34" charset="0"/>
                  <a:cs typeface="Arial" panose="020B0604020202020204" pitchFamily="34" charset="0"/>
                </a:rPr>
                <a:t>R</a:t>
              </a:r>
              <a:r>
                <a:rPr lang="en-US" sz="1200" baseline="-25000" dirty="0">
                  <a:latin typeface="Arial" panose="020B0604020202020204" pitchFamily="34" charset="0"/>
                  <a:cs typeface="Arial" panose="020B0604020202020204" pitchFamily="34" charset="0"/>
                </a:rPr>
                <a:t>1</a:t>
              </a:r>
            </a:p>
          </p:txBody>
        </p:sp>
        <p:sp>
          <p:nvSpPr>
            <p:cNvPr id="414" name="Text Box 5">
              <a:extLst>
                <a:ext uri="{FF2B5EF4-FFF2-40B4-BE49-F238E27FC236}">
                  <a16:creationId xmlns:a16="http://schemas.microsoft.com/office/drawing/2014/main" id="{2572DEAA-3207-4C02-B83F-855BC4249C0E}"/>
                </a:ext>
              </a:extLst>
            </p:cNvPr>
            <p:cNvSpPr txBox="1">
              <a:spLocks noChangeArrowheads="1"/>
            </p:cNvSpPr>
            <p:nvPr/>
          </p:nvSpPr>
          <p:spPr bwMode="auto">
            <a:xfrm>
              <a:off x="10944999" y="1864554"/>
              <a:ext cx="3904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dirty="0">
                  <a:latin typeface="Arial" panose="020B0604020202020204" pitchFamily="34" charset="0"/>
                  <a:cs typeface="Arial" panose="020B0604020202020204" pitchFamily="34" charset="0"/>
                </a:rPr>
                <a:t>R</a:t>
              </a:r>
              <a:r>
                <a:rPr lang="en-US" sz="1200" baseline="-25000" dirty="0">
                  <a:latin typeface="Arial" panose="020B0604020202020204" pitchFamily="34" charset="0"/>
                  <a:cs typeface="Arial" panose="020B0604020202020204" pitchFamily="34" charset="0"/>
                </a:rPr>
                <a:t>4</a:t>
              </a:r>
            </a:p>
          </p:txBody>
        </p:sp>
        <p:grpSp>
          <p:nvGrpSpPr>
            <p:cNvPr id="417" name="Group 416">
              <a:extLst>
                <a:ext uri="{FF2B5EF4-FFF2-40B4-BE49-F238E27FC236}">
                  <a16:creationId xmlns:a16="http://schemas.microsoft.com/office/drawing/2014/main" id="{CE4EB988-6FB1-4891-AAF4-7BF194F9D4CA}"/>
                </a:ext>
              </a:extLst>
            </p:cNvPr>
            <p:cNvGrpSpPr/>
            <p:nvPr/>
          </p:nvGrpSpPr>
          <p:grpSpPr>
            <a:xfrm rot="16200000">
              <a:off x="9879825" y="1530840"/>
              <a:ext cx="541461" cy="459500"/>
              <a:chOff x="879738" y="909546"/>
              <a:chExt cx="541461" cy="459500"/>
            </a:xfrm>
          </p:grpSpPr>
          <p:grpSp>
            <p:nvGrpSpPr>
              <p:cNvPr id="418" name="Group 417">
                <a:extLst>
                  <a:ext uri="{FF2B5EF4-FFF2-40B4-BE49-F238E27FC236}">
                    <a16:creationId xmlns:a16="http://schemas.microsoft.com/office/drawing/2014/main" id="{8BEE4CA6-8BDA-4F6B-9ED8-8A676577452E}"/>
                  </a:ext>
                </a:extLst>
              </p:cNvPr>
              <p:cNvGrpSpPr/>
              <p:nvPr/>
            </p:nvGrpSpPr>
            <p:grpSpPr>
              <a:xfrm>
                <a:off x="879738" y="1190811"/>
                <a:ext cx="541461" cy="178235"/>
                <a:chOff x="3781321" y="2939708"/>
                <a:chExt cx="777866" cy="231767"/>
              </a:xfrm>
            </p:grpSpPr>
            <p:grpSp>
              <p:nvGrpSpPr>
                <p:cNvPr id="420" name="Group 419">
                  <a:extLst>
                    <a:ext uri="{FF2B5EF4-FFF2-40B4-BE49-F238E27FC236}">
                      <a16:creationId xmlns:a16="http://schemas.microsoft.com/office/drawing/2014/main" id="{3579908B-8A4A-403F-ACC6-059224C72877}"/>
                    </a:ext>
                  </a:extLst>
                </p:cNvPr>
                <p:cNvGrpSpPr/>
                <p:nvPr/>
              </p:nvGrpSpPr>
              <p:grpSpPr>
                <a:xfrm rot="10800000">
                  <a:off x="3781321" y="2974516"/>
                  <a:ext cx="568061" cy="157788"/>
                  <a:chOff x="6499339" y="2571086"/>
                  <a:chExt cx="831726" cy="347662"/>
                </a:xfrm>
              </p:grpSpPr>
              <p:cxnSp>
                <p:nvCxnSpPr>
                  <p:cNvPr id="424" name="Straight Connector 423">
                    <a:extLst>
                      <a:ext uri="{FF2B5EF4-FFF2-40B4-BE49-F238E27FC236}">
                        <a16:creationId xmlns:a16="http://schemas.microsoft.com/office/drawing/2014/main" id="{0AAB4022-2DF9-46F2-B853-0133544B18DC}"/>
                      </a:ext>
                    </a:extLst>
                  </p:cNvPr>
                  <p:cNvCxnSpPr/>
                  <p:nvPr/>
                </p:nvCxnSpPr>
                <p:spPr bwMode="auto">
                  <a:xfrm rot="16200000" flipV="1">
                    <a:off x="7225168" y="2637920"/>
                    <a:ext cx="0" cy="211794"/>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425" name="Group 98">
                    <a:extLst>
                      <a:ext uri="{FF2B5EF4-FFF2-40B4-BE49-F238E27FC236}">
                        <a16:creationId xmlns:a16="http://schemas.microsoft.com/office/drawing/2014/main" id="{B2313BF5-D291-485B-97AD-2FBC89F54367}"/>
                      </a:ext>
                    </a:extLst>
                  </p:cNvPr>
                  <p:cNvGrpSpPr>
                    <a:grpSpLocks/>
                  </p:cNvGrpSpPr>
                  <p:nvPr/>
                </p:nvGrpSpPr>
                <p:grpSpPr bwMode="auto">
                  <a:xfrm>
                    <a:off x="6499339" y="2571086"/>
                    <a:ext cx="626267" cy="347662"/>
                    <a:chOff x="7209220" y="1678338"/>
                    <a:chExt cx="704492" cy="303002"/>
                  </a:xfrm>
                </p:grpSpPr>
                <p:cxnSp>
                  <p:nvCxnSpPr>
                    <p:cNvPr id="426" name="Straight Connector 425">
                      <a:extLst>
                        <a:ext uri="{FF2B5EF4-FFF2-40B4-BE49-F238E27FC236}">
                          <a16:creationId xmlns:a16="http://schemas.microsoft.com/office/drawing/2014/main" id="{B7884197-3F48-43D1-9665-EB74A25D9D1F}"/>
                        </a:ext>
                      </a:extLst>
                    </p:cNvPr>
                    <p:cNvCxnSpPr/>
                    <p:nvPr/>
                  </p:nvCxnSpPr>
                  <p:spPr>
                    <a:xfrm flipV="1">
                      <a:off x="7387798" y="1678338"/>
                      <a:ext cx="117862"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27" name="Straight Connector 426">
                      <a:extLst>
                        <a:ext uri="{FF2B5EF4-FFF2-40B4-BE49-F238E27FC236}">
                          <a16:creationId xmlns:a16="http://schemas.microsoft.com/office/drawing/2014/main" id="{C2E2C73F-7C46-45E8-BF44-D1EBAA6B7DBA}"/>
                        </a:ext>
                      </a:extLst>
                    </p:cNvPr>
                    <p:cNvCxnSpPr/>
                    <p:nvPr/>
                  </p:nvCxnSpPr>
                  <p:spPr>
                    <a:xfrm>
                      <a:off x="7505660" y="1678338"/>
                      <a:ext cx="116077"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28" name="Straight Connector 427">
                      <a:extLst>
                        <a:ext uri="{FF2B5EF4-FFF2-40B4-BE49-F238E27FC236}">
                          <a16:creationId xmlns:a16="http://schemas.microsoft.com/office/drawing/2014/main" id="{B3313CF8-0D9B-44D7-8CD0-1903E28EF158}"/>
                        </a:ext>
                      </a:extLst>
                    </p:cNvPr>
                    <p:cNvCxnSpPr/>
                    <p:nvPr/>
                  </p:nvCxnSpPr>
                  <p:spPr>
                    <a:xfrm flipV="1">
                      <a:off x="7844067" y="1825261"/>
                      <a:ext cx="69645" cy="152193"/>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29" name="Straight Connector 428">
                      <a:extLst>
                        <a:ext uri="{FF2B5EF4-FFF2-40B4-BE49-F238E27FC236}">
                          <a16:creationId xmlns:a16="http://schemas.microsoft.com/office/drawing/2014/main" id="{43853EB2-C738-4BC9-9C78-D3D491D109CE}"/>
                        </a:ext>
                      </a:extLst>
                    </p:cNvPr>
                    <p:cNvCxnSpPr/>
                    <p:nvPr/>
                  </p:nvCxnSpPr>
                  <p:spPr>
                    <a:xfrm flipV="1">
                      <a:off x="7209220" y="1682489"/>
                      <a:ext cx="69646" cy="15081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30" name="Straight Connector 429">
                      <a:extLst>
                        <a:ext uri="{FF2B5EF4-FFF2-40B4-BE49-F238E27FC236}">
                          <a16:creationId xmlns:a16="http://schemas.microsoft.com/office/drawing/2014/main" id="{8CA6FE06-64EC-4232-B03C-3BF276E02367}"/>
                        </a:ext>
                      </a:extLst>
                    </p:cNvPr>
                    <p:cNvCxnSpPr/>
                    <p:nvPr/>
                  </p:nvCxnSpPr>
                  <p:spPr>
                    <a:xfrm>
                      <a:off x="7278866" y="1678338"/>
                      <a:ext cx="116076"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a:extLst>
                        <a:ext uri="{FF2B5EF4-FFF2-40B4-BE49-F238E27FC236}">
                          <a16:creationId xmlns:a16="http://schemas.microsoft.com/office/drawing/2014/main" id="{A05E54FA-59C7-47DD-8C2D-0F49ADDF0468}"/>
                        </a:ext>
                      </a:extLst>
                    </p:cNvPr>
                    <p:cNvCxnSpPr/>
                    <p:nvPr/>
                  </p:nvCxnSpPr>
                  <p:spPr>
                    <a:xfrm flipV="1">
                      <a:off x="7614594" y="1678338"/>
                      <a:ext cx="117862"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C68613FA-8214-4794-B963-D5560E4A7C53}"/>
                        </a:ext>
                      </a:extLst>
                    </p:cNvPr>
                    <p:cNvCxnSpPr/>
                    <p:nvPr/>
                  </p:nvCxnSpPr>
                  <p:spPr>
                    <a:xfrm>
                      <a:off x="7732456" y="1678338"/>
                      <a:ext cx="116076"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sp>
              <p:nvSpPr>
                <p:cNvPr id="421" name="Rectangle 420">
                  <a:extLst>
                    <a:ext uri="{FF2B5EF4-FFF2-40B4-BE49-F238E27FC236}">
                      <a16:creationId xmlns:a16="http://schemas.microsoft.com/office/drawing/2014/main" id="{1F7EC558-BA8F-4891-A049-819F422910CB}"/>
                    </a:ext>
                  </a:extLst>
                </p:cNvPr>
                <p:cNvSpPr/>
                <p:nvPr/>
              </p:nvSpPr>
              <p:spPr>
                <a:xfrm rot="10800000">
                  <a:off x="3926521" y="2939708"/>
                  <a:ext cx="351838" cy="38853"/>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22" name="Rectangle 421">
                  <a:extLst>
                    <a:ext uri="{FF2B5EF4-FFF2-40B4-BE49-F238E27FC236}">
                      <a16:creationId xmlns:a16="http://schemas.microsoft.com/office/drawing/2014/main" id="{5DE8FE32-EB47-4B56-A384-FD630FEDA994}"/>
                    </a:ext>
                  </a:extLst>
                </p:cNvPr>
                <p:cNvSpPr/>
                <p:nvPr/>
              </p:nvSpPr>
              <p:spPr>
                <a:xfrm rot="10800000">
                  <a:off x="4007308" y="3132622"/>
                  <a:ext cx="351838" cy="38853"/>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423" name="Straight Connector 422">
                  <a:extLst>
                    <a:ext uri="{FF2B5EF4-FFF2-40B4-BE49-F238E27FC236}">
                      <a16:creationId xmlns:a16="http://schemas.microsoft.com/office/drawing/2014/main" id="{A81DD5E6-E62D-41B3-8BE9-C87917A6D791}"/>
                    </a:ext>
                  </a:extLst>
                </p:cNvPr>
                <p:cNvCxnSpPr/>
                <p:nvPr/>
              </p:nvCxnSpPr>
              <p:spPr bwMode="auto">
                <a:xfrm rot="5400000" flipV="1">
                  <a:off x="4451157" y="2944731"/>
                  <a:ext cx="0" cy="21606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419" name="Text Box 5">
                <a:extLst>
                  <a:ext uri="{FF2B5EF4-FFF2-40B4-BE49-F238E27FC236}">
                    <a16:creationId xmlns:a16="http://schemas.microsoft.com/office/drawing/2014/main" id="{F71190C8-42A7-4A93-8DB7-11BFCB81A211}"/>
                  </a:ext>
                </a:extLst>
              </p:cNvPr>
              <p:cNvSpPr txBox="1">
                <a:spLocks noChangeArrowheads="1"/>
              </p:cNvSpPr>
              <p:nvPr/>
            </p:nvSpPr>
            <p:spPr bwMode="auto">
              <a:xfrm rot="5400000">
                <a:off x="972369" y="947537"/>
                <a:ext cx="3529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dirty="0"/>
                  <a:t>R</a:t>
                </a:r>
                <a:r>
                  <a:rPr lang="en-US" sz="1200" baseline="-25000" dirty="0"/>
                  <a:t>2</a:t>
                </a:r>
                <a:endParaRPr lang="en-US" sz="1200" dirty="0">
                  <a:latin typeface="Symbol" pitchFamily="18" charset="2"/>
                </a:endParaRPr>
              </a:p>
            </p:txBody>
          </p:sp>
        </p:grpSp>
        <p:grpSp>
          <p:nvGrpSpPr>
            <p:cNvPr id="433" name="Group 432">
              <a:extLst>
                <a:ext uri="{FF2B5EF4-FFF2-40B4-BE49-F238E27FC236}">
                  <a16:creationId xmlns:a16="http://schemas.microsoft.com/office/drawing/2014/main" id="{6992DF31-C074-4676-B4ED-9673ABEEFEA0}"/>
                </a:ext>
              </a:extLst>
            </p:cNvPr>
            <p:cNvGrpSpPr/>
            <p:nvPr/>
          </p:nvGrpSpPr>
          <p:grpSpPr>
            <a:xfrm rot="16200000">
              <a:off x="9878499" y="2026753"/>
              <a:ext cx="541461" cy="462152"/>
              <a:chOff x="879738" y="906894"/>
              <a:chExt cx="541461" cy="462152"/>
            </a:xfrm>
          </p:grpSpPr>
          <p:grpSp>
            <p:nvGrpSpPr>
              <p:cNvPr id="434" name="Group 433">
                <a:extLst>
                  <a:ext uri="{FF2B5EF4-FFF2-40B4-BE49-F238E27FC236}">
                    <a16:creationId xmlns:a16="http://schemas.microsoft.com/office/drawing/2014/main" id="{A8EC41E5-C4BD-48F3-BF65-61BFDD37003C}"/>
                  </a:ext>
                </a:extLst>
              </p:cNvPr>
              <p:cNvGrpSpPr/>
              <p:nvPr/>
            </p:nvGrpSpPr>
            <p:grpSpPr>
              <a:xfrm>
                <a:off x="879738" y="1190811"/>
                <a:ext cx="541461" cy="178235"/>
                <a:chOff x="3781321" y="2939708"/>
                <a:chExt cx="777866" cy="231767"/>
              </a:xfrm>
            </p:grpSpPr>
            <p:grpSp>
              <p:nvGrpSpPr>
                <p:cNvPr id="436" name="Group 435">
                  <a:extLst>
                    <a:ext uri="{FF2B5EF4-FFF2-40B4-BE49-F238E27FC236}">
                      <a16:creationId xmlns:a16="http://schemas.microsoft.com/office/drawing/2014/main" id="{856F170F-5787-46FA-A78A-1F2D017F8E8E}"/>
                    </a:ext>
                  </a:extLst>
                </p:cNvPr>
                <p:cNvGrpSpPr/>
                <p:nvPr/>
              </p:nvGrpSpPr>
              <p:grpSpPr>
                <a:xfrm rot="10800000">
                  <a:off x="3781321" y="2974516"/>
                  <a:ext cx="568061" cy="157788"/>
                  <a:chOff x="6499339" y="2571086"/>
                  <a:chExt cx="831726" cy="347662"/>
                </a:xfrm>
              </p:grpSpPr>
              <p:cxnSp>
                <p:nvCxnSpPr>
                  <p:cNvPr id="440" name="Straight Connector 439">
                    <a:extLst>
                      <a:ext uri="{FF2B5EF4-FFF2-40B4-BE49-F238E27FC236}">
                        <a16:creationId xmlns:a16="http://schemas.microsoft.com/office/drawing/2014/main" id="{4833BCEB-713D-4B9E-9AA0-4C280E878B56}"/>
                      </a:ext>
                    </a:extLst>
                  </p:cNvPr>
                  <p:cNvCxnSpPr/>
                  <p:nvPr/>
                </p:nvCxnSpPr>
                <p:spPr bwMode="auto">
                  <a:xfrm rot="16200000" flipV="1">
                    <a:off x="7225168" y="2637920"/>
                    <a:ext cx="0" cy="211794"/>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441" name="Group 98">
                    <a:extLst>
                      <a:ext uri="{FF2B5EF4-FFF2-40B4-BE49-F238E27FC236}">
                        <a16:creationId xmlns:a16="http://schemas.microsoft.com/office/drawing/2014/main" id="{7F0D7B5C-0A29-425B-90C3-E3E39CAB30E7}"/>
                      </a:ext>
                    </a:extLst>
                  </p:cNvPr>
                  <p:cNvGrpSpPr>
                    <a:grpSpLocks/>
                  </p:cNvGrpSpPr>
                  <p:nvPr/>
                </p:nvGrpSpPr>
                <p:grpSpPr bwMode="auto">
                  <a:xfrm>
                    <a:off x="6499339" y="2571086"/>
                    <a:ext cx="626267" cy="347662"/>
                    <a:chOff x="7209220" y="1678338"/>
                    <a:chExt cx="704492" cy="303002"/>
                  </a:xfrm>
                </p:grpSpPr>
                <p:cxnSp>
                  <p:nvCxnSpPr>
                    <p:cNvPr id="442" name="Straight Connector 441">
                      <a:extLst>
                        <a:ext uri="{FF2B5EF4-FFF2-40B4-BE49-F238E27FC236}">
                          <a16:creationId xmlns:a16="http://schemas.microsoft.com/office/drawing/2014/main" id="{EC80B0B5-5E24-4EA1-B81A-FB836D8867F2}"/>
                        </a:ext>
                      </a:extLst>
                    </p:cNvPr>
                    <p:cNvCxnSpPr/>
                    <p:nvPr/>
                  </p:nvCxnSpPr>
                  <p:spPr>
                    <a:xfrm flipV="1">
                      <a:off x="7387798" y="1678338"/>
                      <a:ext cx="117862"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22D79994-3CDC-4FD7-BC3B-6E3FC327E3EE}"/>
                        </a:ext>
                      </a:extLst>
                    </p:cNvPr>
                    <p:cNvCxnSpPr/>
                    <p:nvPr/>
                  </p:nvCxnSpPr>
                  <p:spPr>
                    <a:xfrm>
                      <a:off x="7505660" y="1678338"/>
                      <a:ext cx="116077"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a:extLst>
                        <a:ext uri="{FF2B5EF4-FFF2-40B4-BE49-F238E27FC236}">
                          <a16:creationId xmlns:a16="http://schemas.microsoft.com/office/drawing/2014/main" id="{E04637FD-7B66-462A-83BD-810AA98094B5}"/>
                        </a:ext>
                      </a:extLst>
                    </p:cNvPr>
                    <p:cNvCxnSpPr/>
                    <p:nvPr/>
                  </p:nvCxnSpPr>
                  <p:spPr>
                    <a:xfrm flipV="1">
                      <a:off x="7844067" y="1825261"/>
                      <a:ext cx="69645" cy="152193"/>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2B16CCC3-AF35-4D83-875D-31BA74E2329E}"/>
                        </a:ext>
                      </a:extLst>
                    </p:cNvPr>
                    <p:cNvCxnSpPr/>
                    <p:nvPr/>
                  </p:nvCxnSpPr>
                  <p:spPr>
                    <a:xfrm flipV="1">
                      <a:off x="7209220" y="1682489"/>
                      <a:ext cx="69646" cy="15081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46" name="Straight Connector 445">
                      <a:extLst>
                        <a:ext uri="{FF2B5EF4-FFF2-40B4-BE49-F238E27FC236}">
                          <a16:creationId xmlns:a16="http://schemas.microsoft.com/office/drawing/2014/main" id="{0E264639-7F06-410E-8C15-4ADEE45E570E}"/>
                        </a:ext>
                      </a:extLst>
                    </p:cNvPr>
                    <p:cNvCxnSpPr/>
                    <p:nvPr/>
                  </p:nvCxnSpPr>
                  <p:spPr>
                    <a:xfrm>
                      <a:off x="7278866" y="1678338"/>
                      <a:ext cx="116076"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D15487BE-CC24-4D84-BCF6-C109E6642DA6}"/>
                        </a:ext>
                      </a:extLst>
                    </p:cNvPr>
                    <p:cNvCxnSpPr/>
                    <p:nvPr/>
                  </p:nvCxnSpPr>
                  <p:spPr>
                    <a:xfrm flipV="1">
                      <a:off x="7614594" y="1678338"/>
                      <a:ext cx="117862"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a:extLst>
                        <a:ext uri="{FF2B5EF4-FFF2-40B4-BE49-F238E27FC236}">
                          <a16:creationId xmlns:a16="http://schemas.microsoft.com/office/drawing/2014/main" id="{0EE5C065-62E9-4AD7-ADA5-DEC041A1B704}"/>
                        </a:ext>
                      </a:extLst>
                    </p:cNvPr>
                    <p:cNvCxnSpPr/>
                    <p:nvPr/>
                  </p:nvCxnSpPr>
                  <p:spPr>
                    <a:xfrm>
                      <a:off x="7732456" y="1678338"/>
                      <a:ext cx="116076"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sp>
              <p:nvSpPr>
                <p:cNvPr id="437" name="Rectangle 436">
                  <a:extLst>
                    <a:ext uri="{FF2B5EF4-FFF2-40B4-BE49-F238E27FC236}">
                      <a16:creationId xmlns:a16="http://schemas.microsoft.com/office/drawing/2014/main" id="{54069C35-8F21-434F-BBD2-C65B901A3AC1}"/>
                    </a:ext>
                  </a:extLst>
                </p:cNvPr>
                <p:cNvSpPr/>
                <p:nvPr/>
              </p:nvSpPr>
              <p:spPr>
                <a:xfrm rot="10800000">
                  <a:off x="3926521" y="2939708"/>
                  <a:ext cx="351838" cy="38853"/>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38" name="Rectangle 437">
                  <a:extLst>
                    <a:ext uri="{FF2B5EF4-FFF2-40B4-BE49-F238E27FC236}">
                      <a16:creationId xmlns:a16="http://schemas.microsoft.com/office/drawing/2014/main" id="{1BA38A19-D5B8-45F7-A787-832AA0786165}"/>
                    </a:ext>
                  </a:extLst>
                </p:cNvPr>
                <p:cNvSpPr/>
                <p:nvPr/>
              </p:nvSpPr>
              <p:spPr>
                <a:xfrm rot="10800000">
                  <a:off x="4007308" y="3132622"/>
                  <a:ext cx="351838" cy="38853"/>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439" name="Straight Connector 438">
                  <a:extLst>
                    <a:ext uri="{FF2B5EF4-FFF2-40B4-BE49-F238E27FC236}">
                      <a16:creationId xmlns:a16="http://schemas.microsoft.com/office/drawing/2014/main" id="{A90BAED7-F3A5-4B3B-B750-C4C6E3BD1C89}"/>
                    </a:ext>
                  </a:extLst>
                </p:cNvPr>
                <p:cNvCxnSpPr/>
                <p:nvPr/>
              </p:nvCxnSpPr>
              <p:spPr bwMode="auto">
                <a:xfrm rot="5400000" flipV="1">
                  <a:off x="4451157" y="2944731"/>
                  <a:ext cx="0" cy="21606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435" name="Text Box 5">
                <a:extLst>
                  <a:ext uri="{FF2B5EF4-FFF2-40B4-BE49-F238E27FC236}">
                    <a16:creationId xmlns:a16="http://schemas.microsoft.com/office/drawing/2014/main" id="{D2547C8B-21FD-4B62-9795-ECDF275FE53A}"/>
                  </a:ext>
                </a:extLst>
              </p:cNvPr>
              <p:cNvSpPr txBox="1">
                <a:spLocks noChangeArrowheads="1"/>
              </p:cNvSpPr>
              <p:nvPr/>
            </p:nvSpPr>
            <p:spPr bwMode="auto">
              <a:xfrm rot="5400000">
                <a:off x="957348" y="944885"/>
                <a:ext cx="3529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dirty="0"/>
                  <a:t>R</a:t>
                </a:r>
                <a:r>
                  <a:rPr lang="en-US" sz="1200" baseline="-25000" dirty="0"/>
                  <a:t>3</a:t>
                </a:r>
                <a:endParaRPr lang="en-US" sz="1200" dirty="0">
                  <a:latin typeface="Symbol" pitchFamily="18" charset="2"/>
                </a:endParaRPr>
              </a:p>
            </p:txBody>
          </p:sp>
        </p:grpSp>
      </p:grpSp>
      <p:pic>
        <p:nvPicPr>
          <p:cNvPr id="24" name="Picture 23" descr="A close up of a device&#10;&#10;Description automatically generated">
            <a:extLst>
              <a:ext uri="{FF2B5EF4-FFF2-40B4-BE49-F238E27FC236}">
                <a16:creationId xmlns:a16="http://schemas.microsoft.com/office/drawing/2014/main" id="{811E3795-A9BE-4905-B20A-3CDA96478B05}"/>
              </a:ext>
            </a:extLst>
          </p:cNvPr>
          <p:cNvPicPr>
            <a:picLocks noChangeAspect="1"/>
          </p:cNvPicPr>
          <p:nvPr/>
        </p:nvPicPr>
        <p:blipFill rotWithShape="1">
          <a:blip r:embed="rId3">
            <a:extLst>
              <a:ext uri="{28A0092B-C50C-407E-A947-70E740481C1C}">
                <a14:useLocalDpi xmlns:a14="http://schemas.microsoft.com/office/drawing/2010/main" val="0"/>
              </a:ext>
            </a:extLst>
          </a:blip>
          <a:srcRect l="48401" t="35352" r="29271" b="38433"/>
          <a:stretch/>
        </p:blipFill>
        <p:spPr>
          <a:xfrm>
            <a:off x="5104247" y="1218262"/>
            <a:ext cx="2842089" cy="2224484"/>
          </a:xfrm>
          <a:prstGeom prst="rect">
            <a:avLst/>
          </a:prstGeom>
        </p:spPr>
      </p:pic>
      <p:pic>
        <p:nvPicPr>
          <p:cNvPr id="26" name="Picture 25">
            <a:extLst>
              <a:ext uri="{FF2B5EF4-FFF2-40B4-BE49-F238E27FC236}">
                <a16:creationId xmlns:a16="http://schemas.microsoft.com/office/drawing/2014/main" id="{AF33AE4A-B33E-4FCB-9B8F-FFBF330884FC}"/>
              </a:ext>
            </a:extLst>
          </p:cNvPr>
          <p:cNvPicPr>
            <a:picLocks noChangeAspect="1"/>
          </p:cNvPicPr>
          <p:nvPr/>
        </p:nvPicPr>
        <p:blipFill rotWithShape="1">
          <a:blip r:embed="rId4">
            <a:extLst>
              <a:ext uri="{28A0092B-C50C-407E-A947-70E740481C1C}">
                <a14:useLocalDpi xmlns:a14="http://schemas.microsoft.com/office/drawing/2010/main" val="0"/>
              </a:ext>
            </a:extLst>
          </a:blip>
          <a:srcRect l="49591" t="39632" r="38317" b="29938"/>
          <a:stretch/>
        </p:blipFill>
        <p:spPr>
          <a:xfrm>
            <a:off x="9027598" y="3290792"/>
            <a:ext cx="1811945" cy="3039982"/>
          </a:xfrm>
          <a:prstGeom prst="rect">
            <a:avLst/>
          </a:prstGeom>
        </p:spPr>
      </p:pic>
      <p:sp>
        <p:nvSpPr>
          <p:cNvPr id="449" name="Rectangle 448">
            <a:extLst>
              <a:ext uri="{FF2B5EF4-FFF2-40B4-BE49-F238E27FC236}">
                <a16:creationId xmlns:a16="http://schemas.microsoft.com/office/drawing/2014/main" id="{352CB173-C6D6-467C-8AF6-876FF7B05B9E}"/>
              </a:ext>
            </a:extLst>
          </p:cNvPr>
          <p:cNvSpPr/>
          <p:nvPr/>
        </p:nvSpPr>
        <p:spPr>
          <a:xfrm>
            <a:off x="5938019" y="1498786"/>
            <a:ext cx="403347" cy="196255"/>
          </a:xfrm>
          <a:prstGeom prst="rect">
            <a:avLst/>
          </a:prstGeom>
          <a:solidFill>
            <a:srgbClr val="CB333B">
              <a:alpha val="52941"/>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Rectangle 449">
            <a:extLst>
              <a:ext uri="{FF2B5EF4-FFF2-40B4-BE49-F238E27FC236}">
                <a16:creationId xmlns:a16="http://schemas.microsoft.com/office/drawing/2014/main" id="{168C0098-F56B-43AC-BF30-B3617EBAE8E9}"/>
              </a:ext>
            </a:extLst>
          </p:cNvPr>
          <p:cNvSpPr/>
          <p:nvPr/>
        </p:nvSpPr>
        <p:spPr>
          <a:xfrm>
            <a:off x="6757592" y="1501819"/>
            <a:ext cx="553899" cy="179039"/>
          </a:xfrm>
          <a:prstGeom prst="rect">
            <a:avLst/>
          </a:prstGeom>
          <a:solidFill>
            <a:srgbClr val="CB333B">
              <a:alpha val="52941"/>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Rectangle 450">
            <a:extLst>
              <a:ext uri="{FF2B5EF4-FFF2-40B4-BE49-F238E27FC236}">
                <a16:creationId xmlns:a16="http://schemas.microsoft.com/office/drawing/2014/main" id="{D408D07E-9BB0-4788-8E43-C475DFC58BE8}"/>
              </a:ext>
            </a:extLst>
          </p:cNvPr>
          <p:cNvSpPr/>
          <p:nvPr/>
        </p:nvSpPr>
        <p:spPr>
          <a:xfrm>
            <a:off x="6841434" y="2766440"/>
            <a:ext cx="553899" cy="179039"/>
          </a:xfrm>
          <a:prstGeom prst="rect">
            <a:avLst/>
          </a:prstGeom>
          <a:solidFill>
            <a:srgbClr val="CB333B">
              <a:alpha val="52941"/>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Rectangle 451">
            <a:extLst>
              <a:ext uri="{FF2B5EF4-FFF2-40B4-BE49-F238E27FC236}">
                <a16:creationId xmlns:a16="http://schemas.microsoft.com/office/drawing/2014/main" id="{F34A8D6F-A75B-4576-85C0-19EE90193BB6}"/>
              </a:ext>
            </a:extLst>
          </p:cNvPr>
          <p:cNvSpPr/>
          <p:nvPr/>
        </p:nvSpPr>
        <p:spPr>
          <a:xfrm>
            <a:off x="6035001" y="2766357"/>
            <a:ext cx="403347" cy="196255"/>
          </a:xfrm>
          <a:prstGeom prst="rect">
            <a:avLst/>
          </a:prstGeom>
          <a:solidFill>
            <a:srgbClr val="CB333B">
              <a:alpha val="52941"/>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Rectangle 454">
            <a:extLst>
              <a:ext uri="{FF2B5EF4-FFF2-40B4-BE49-F238E27FC236}">
                <a16:creationId xmlns:a16="http://schemas.microsoft.com/office/drawing/2014/main" id="{B082BD29-4958-49CB-B552-BD8DA8261AF6}"/>
              </a:ext>
            </a:extLst>
          </p:cNvPr>
          <p:cNvSpPr/>
          <p:nvPr/>
        </p:nvSpPr>
        <p:spPr>
          <a:xfrm>
            <a:off x="10231318" y="1928450"/>
            <a:ext cx="403347" cy="196255"/>
          </a:xfrm>
          <a:prstGeom prst="rect">
            <a:avLst/>
          </a:prstGeom>
          <a:solidFill>
            <a:srgbClr val="CB333B">
              <a:alpha val="52941"/>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5" name="Group 474">
            <a:extLst>
              <a:ext uri="{FF2B5EF4-FFF2-40B4-BE49-F238E27FC236}">
                <a16:creationId xmlns:a16="http://schemas.microsoft.com/office/drawing/2014/main" id="{5032BADC-7157-4581-A635-DC5BF7601361}"/>
              </a:ext>
            </a:extLst>
          </p:cNvPr>
          <p:cNvGrpSpPr/>
          <p:nvPr/>
        </p:nvGrpSpPr>
        <p:grpSpPr>
          <a:xfrm>
            <a:off x="5749266" y="4341649"/>
            <a:ext cx="305819" cy="772677"/>
            <a:chOff x="5749266" y="4341649"/>
            <a:chExt cx="305819" cy="772677"/>
          </a:xfrm>
        </p:grpSpPr>
        <p:sp>
          <p:nvSpPr>
            <p:cNvPr id="456" name="Rectangle 455">
              <a:extLst>
                <a:ext uri="{FF2B5EF4-FFF2-40B4-BE49-F238E27FC236}">
                  <a16:creationId xmlns:a16="http://schemas.microsoft.com/office/drawing/2014/main" id="{B30CBD8F-AAEF-4EB4-8A6F-EB0DE3215E86}"/>
                </a:ext>
              </a:extLst>
            </p:cNvPr>
            <p:cNvSpPr/>
            <p:nvPr/>
          </p:nvSpPr>
          <p:spPr>
            <a:xfrm>
              <a:off x="5750157" y="4341649"/>
              <a:ext cx="304928" cy="185873"/>
            </a:xfrm>
            <a:prstGeom prst="rect">
              <a:avLst/>
            </a:prstGeom>
            <a:solidFill>
              <a:srgbClr val="CB333B">
                <a:alpha val="52941"/>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Rectangle 456">
              <a:extLst>
                <a:ext uri="{FF2B5EF4-FFF2-40B4-BE49-F238E27FC236}">
                  <a16:creationId xmlns:a16="http://schemas.microsoft.com/office/drawing/2014/main" id="{0CEC7E8B-00AC-4687-A891-82BEF86437D7}"/>
                </a:ext>
              </a:extLst>
            </p:cNvPr>
            <p:cNvSpPr/>
            <p:nvPr/>
          </p:nvSpPr>
          <p:spPr>
            <a:xfrm rot="5400000">
              <a:off x="5542983" y="4731601"/>
              <a:ext cx="589008" cy="176441"/>
            </a:xfrm>
            <a:prstGeom prst="rect">
              <a:avLst/>
            </a:prstGeom>
            <a:solidFill>
              <a:srgbClr val="CB333B">
                <a:alpha val="52941"/>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5" name="Group 74">
            <a:extLst>
              <a:ext uri="{FF2B5EF4-FFF2-40B4-BE49-F238E27FC236}">
                <a16:creationId xmlns:a16="http://schemas.microsoft.com/office/drawing/2014/main" id="{1D3911B1-71A1-48AB-BC2C-7DDEF39DFD4F}"/>
              </a:ext>
            </a:extLst>
          </p:cNvPr>
          <p:cNvGrpSpPr/>
          <p:nvPr/>
        </p:nvGrpSpPr>
        <p:grpSpPr>
          <a:xfrm>
            <a:off x="9102058" y="1433296"/>
            <a:ext cx="2051965" cy="435669"/>
            <a:chOff x="9102058" y="1433296"/>
            <a:chExt cx="2051965" cy="435669"/>
          </a:xfrm>
        </p:grpSpPr>
        <p:sp>
          <p:nvSpPr>
            <p:cNvPr id="453" name="Rectangle 452">
              <a:extLst>
                <a:ext uri="{FF2B5EF4-FFF2-40B4-BE49-F238E27FC236}">
                  <a16:creationId xmlns:a16="http://schemas.microsoft.com/office/drawing/2014/main" id="{B872318C-34E6-4249-88B1-37F317483A2A}"/>
                </a:ext>
              </a:extLst>
            </p:cNvPr>
            <p:cNvSpPr/>
            <p:nvPr/>
          </p:nvSpPr>
          <p:spPr>
            <a:xfrm>
              <a:off x="9102058" y="1433296"/>
              <a:ext cx="2051409" cy="185872"/>
            </a:xfrm>
            <a:prstGeom prst="rect">
              <a:avLst/>
            </a:prstGeom>
            <a:solidFill>
              <a:srgbClr val="CB333B">
                <a:alpha val="52941"/>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Rectangle 458">
              <a:extLst>
                <a:ext uri="{FF2B5EF4-FFF2-40B4-BE49-F238E27FC236}">
                  <a16:creationId xmlns:a16="http://schemas.microsoft.com/office/drawing/2014/main" id="{3F3F57B9-5F19-47BB-A802-584A0073BB1A}"/>
                </a:ext>
              </a:extLst>
            </p:cNvPr>
            <p:cNvSpPr/>
            <p:nvPr/>
          </p:nvSpPr>
          <p:spPr>
            <a:xfrm rot="5400000">
              <a:off x="9059808" y="1661011"/>
              <a:ext cx="249797" cy="160401"/>
            </a:xfrm>
            <a:prstGeom prst="rect">
              <a:avLst/>
            </a:prstGeom>
            <a:solidFill>
              <a:srgbClr val="CB333B">
                <a:alpha val="52941"/>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Rectangle 460">
              <a:extLst>
                <a:ext uri="{FF2B5EF4-FFF2-40B4-BE49-F238E27FC236}">
                  <a16:creationId xmlns:a16="http://schemas.microsoft.com/office/drawing/2014/main" id="{D554A54A-75F3-424B-8435-A5A98510BF5C}"/>
                </a:ext>
              </a:extLst>
            </p:cNvPr>
            <p:cNvSpPr/>
            <p:nvPr/>
          </p:nvSpPr>
          <p:spPr>
            <a:xfrm rot="5400000">
              <a:off x="9640279" y="1663866"/>
              <a:ext cx="249797" cy="160401"/>
            </a:xfrm>
            <a:prstGeom prst="rect">
              <a:avLst/>
            </a:prstGeom>
            <a:solidFill>
              <a:srgbClr val="CB333B">
                <a:alpha val="52941"/>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Rectangle 462">
              <a:extLst>
                <a:ext uri="{FF2B5EF4-FFF2-40B4-BE49-F238E27FC236}">
                  <a16:creationId xmlns:a16="http://schemas.microsoft.com/office/drawing/2014/main" id="{C33F6876-73FE-4CBD-A736-41FB24359C1C}"/>
                </a:ext>
              </a:extLst>
            </p:cNvPr>
            <p:cNvSpPr/>
            <p:nvPr/>
          </p:nvSpPr>
          <p:spPr>
            <a:xfrm rot="5400000">
              <a:off x="10960279" y="1652395"/>
              <a:ext cx="227088" cy="160401"/>
            </a:xfrm>
            <a:prstGeom prst="rect">
              <a:avLst/>
            </a:prstGeom>
            <a:solidFill>
              <a:srgbClr val="CB333B">
                <a:alpha val="52941"/>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6F3D0D9D-AAF0-41A9-A4B2-65B483F1D46E}"/>
              </a:ext>
            </a:extLst>
          </p:cNvPr>
          <p:cNvGrpSpPr/>
          <p:nvPr/>
        </p:nvGrpSpPr>
        <p:grpSpPr>
          <a:xfrm>
            <a:off x="9126179" y="2199986"/>
            <a:ext cx="2051749" cy="435940"/>
            <a:chOff x="9126179" y="2199986"/>
            <a:chExt cx="2051749" cy="435940"/>
          </a:xfrm>
        </p:grpSpPr>
        <p:sp>
          <p:nvSpPr>
            <p:cNvPr id="454" name="Rectangle 453">
              <a:extLst>
                <a:ext uri="{FF2B5EF4-FFF2-40B4-BE49-F238E27FC236}">
                  <a16:creationId xmlns:a16="http://schemas.microsoft.com/office/drawing/2014/main" id="{F6E45818-1ABE-41B4-B829-0DCE49849050}"/>
                </a:ext>
              </a:extLst>
            </p:cNvPr>
            <p:cNvSpPr/>
            <p:nvPr/>
          </p:nvSpPr>
          <p:spPr>
            <a:xfrm>
              <a:off x="9126179" y="2450054"/>
              <a:ext cx="2051409" cy="185872"/>
            </a:xfrm>
            <a:prstGeom prst="rect">
              <a:avLst/>
            </a:prstGeom>
            <a:solidFill>
              <a:srgbClr val="CB333B">
                <a:alpha val="52941"/>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Rectangle 459">
              <a:extLst>
                <a:ext uri="{FF2B5EF4-FFF2-40B4-BE49-F238E27FC236}">
                  <a16:creationId xmlns:a16="http://schemas.microsoft.com/office/drawing/2014/main" id="{CE4AF7FD-1D1A-4FE6-9198-DB53AA71D6F9}"/>
                </a:ext>
              </a:extLst>
            </p:cNvPr>
            <p:cNvSpPr/>
            <p:nvPr/>
          </p:nvSpPr>
          <p:spPr>
            <a:xfrm rot="5400000">
              <a:off x="9082239" y="2246062"/>
              <a:ext cx="249797" cy="160401"/>
            </a:xfrm>
            <a:prstGeom prst="rect">
              <a:avLst/>
            </a:prstGeom>
            <a:solidFill>
              <a:srgbClr val="CB333B">
                <a:alpha val="52941"/>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Rectangle 461">
              <a:extLst>
                <a:ext uri="{FF2B5EF4-FFF2-40B4-BE49-F238E27FC236}">
                  <a16:creationId xmlns:a16="http://schemas.microsoft.com/office/drawing/2014/main" id="{808734ED-93D8-4563-B1BF-BD4846F26C73}"/>
                </a:ext>
              </a:extLst>
            </p:cNvPr>
            <p:cNvSpPr/>
            <p:nvPr/>
          </p:nvSpPr>
          <p:spPr>
            <a:xfrm rot="5400000">
              <a:off x="9662710" y="2244684"/>
              <a:ext cx="249797" cy="160401"/>
            </a:xfrm>
            <a:prstGeom prst="rect">
              <a:avLst/>
            </a:prstGeom>
            <a:solidFill>
              <a:srgbClr val="CB333B">
                <a:alpha val="52941"/>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Rectangle 463">
              <a:extLst>
                <a:ext uri="{FF2B5EF4-FFF2-40B4-BE49-F238E27FC236}">
                  <a16:creationId xmlns:a16="http://schemas.microsoft.com/office/drawing/2014/main" id="{79C56654-E271-4593-B488-127D2666DFC8}"/>
                </a:ext>
              </a:extLst>
            </p:cNvPr>
            <p:cNvSpPr/>
            <p:nvPr/>
          </p:nvSpPr>
          <p:spPr>
            <a:xfrm rot="5400000">
              <a:off x="10972829" y="2245912"/>
              <a:ext cx="249797" cy="160401"/>
            </a:xfrm>
            <a:prstGeom prst="rect">
              <a:avLst/>
            </a:prstGeom>
            <a:solidFill>
              <a:srgbClr val="CB333B">
                <a:alpha val="52941"/>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4" name="Group 473">
            <a:extLst>
              <a:ext uri="{FF2B5EF4-FFF2-40B4-BE49-F238E27FC236}">
                <a16:creationId xmlns:a16="http://schemas.microsoft.com/office/drawing/2014/main" id="{D1133A3E-1D57-44ED-813A-55CD3688B247}"/>
              </a:ext>
            </a:extLst>
          </p:cNvPr>
          <p:cNvGrpSpPr/>
          <p:nvPr/>
        </p:nvGrpSpPr>
        <p:grpSpPr>
          <a:xfrm>
            <a:off x="6487044" y="4347057"/>
            <a:ext cx="1037640" cy="572386"/>
            <a:chOff x="6487044" y="4347057"/>
            <a:chExt cx="1037640" cy="572386"/>
          </a:xfrm>
        </p:grpSpPr>
        <p:sp>
          <p:nvSpPr>
            <p:cNvPr id="458" name="Rectangle 457">
              <a:extLst>
                <a:ext uri="{FF2B5EF4-FFF2-40B4-BE49-F238E27FC236}">
                  <a16:creationId xmlns:a16="http://schemas.microsoft.com/office/drawing/2014/main" id="{D0B351F6-68A7-4377-9FCD-F853C9B7FDFD}"/>
                </a:ext>
              </a:extLst>
            </p:cNvPr>
            <p:cNvSpPr/>
            <p:nvPr/>
          </p:nvSpPr>
          <p:spPr>
            <a:xfrm>
              <a:off x="6487044" y="4347057"/>
              <a:ext cx="1034453" cy="206549"/>
            </a:xfrm>
            <a:prstGeom prst="rect">
              <a:avLst/>
            </a:prstGeom>
            <a:solidFill>
              <a:srgbClr val="CB333B">
                <a:alpha val="52941"/>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Rectangle 464">
              <a:extLst>
                <a:ext uri="{FF2B5EF4-FFF2-40B4-BE49-F238E27FC236}">
                  <a16:creationId xmlns:a16="http://schemas.microsoft.com/office/drawing/2014/main" id="{E9D203CF-0C7F-4433-81B8-1DCB25AC3007}"/>
                </a:ext>
              </a:extLst>
            </p:cNvPr>
            <p:cNvSpPr/>
            <p:nvPr/>
          </p:nvSpPr>
          <p:spPr>
            <a:xfrm rot="5400000">
              <a:off x="7253600" y="4648358"/>
              <a:ext cx="365728" cy="176441"/>
            </a:xfrm>
            <a:prstGeom prst="rect">
              <a:avLst/>
            </a:prstGeom>
            <a:solidFill>
              <a:srgbClr val="CB333B">
                <a:alpha val="52941"/>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Rectangle 465">
              <a:extLst>
                <a:ext uri="{FF2B5EF4-FFF2-40B4-BE49-F238E27FC236}">
                  <a16:creationId xmlns:a16="http://schemas.microsoft.com/office/drawing/2014/main" id="{DE669986-76F5-4908-BD17-064E4220E4B4}"/>
                </a:ext>
              </a:extLst>
            </p:cNvPr>
            <p:cNvSpPr/>
            <p:nvPr/>
          </p:nvSpPr>
          <p:spPr>
            <a:xfrm rot="5400000">
              <a:off x="6497712" y="4546498"/>
              <a:ext cx="155105" cy="176441"/>
            </a:xfrm>
            <a:prstGeom prst="rect">
              <a:avLst/>
            </a:prstGeom>
            <a:solidFill>
              <a:srgbClr val="CB333B">
                <a:alpha val="52941"/>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3" name="Group 472">
            <a:extLst>
              <a:ext uri="{FF2B5EF4-FFF2-40B4-BE49-F238E27FC236}">
                <a16:creationId xmlns:a16="http://schemas.microsoft.com/office/drawing/2014/main" id="{DD4A0BE2-AE5D-4FCE-A391-F702A3B6C576}"/>
              </a:ext>
            </a:extLst>
          </p:cNvPr>
          <p:cNvGrpSpPr/>
          <p:nvPr/>
        </p:nvGrpSpPr>
        <p:grpSpPr>
          <a:xfrm>
            <a:off x="7234331" y="5404825"/>
            <a:ext cx="292023" cy="813078"/>
            <a:chOff x="7234331" y="5404825"/>
            <a:chExt cx="292023" cy="813078"/>
          </a:xfrm>
        </p:grpSpPr>
        <p:sp>
          <p:nvSpPr>
            <p:cNvPr id="467" name="Rectangle 466">
              <a:extLst>
                <a:ext uri="{FF2B5EF4-FFF2-40B4-BE49-F238E27FC236}">
                  <a16:creationId xmlns:a16="http://schemas.microsoft.com/office/drawing/2014/main" id="{CD5F324F-0BE9-4D9D-9D44-149755ECC4CB}"/>
                </a:ext>
              </a:extLst>
            </p:cNvPr>
            <p:cNvSpPr/>
            <p:nvPr/>
          </p:nvSpPr>
          <p:spPr>
            <a:xfrm rot="16200000">
              <a:off x="7052645" y="5744194"/>
              <a:ext cx="813078" cy="134340"/>
            </a:xfrm>
            <a:prstGeom prst="rect">
              <a:avLst/>
            </a:prstGeom>
            <a:solidFill>
              <a:srgbClr val="CB333B">
                <a:alpha val="52941"/>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Rectangle 467">
              <a:extLst>
                <a:ext uri="{FF2B5EF4-FFF2-40B4-BE49-F238E27FC236}">
                  <a16:creationId xmlns:a16="http://schemas.microsoft.com/office/drawing/2014/main" id="{13BEA4D1-6935-42E8-9423-C619FF01B4CE}"/>
                </a:ext>
              </a:extLst>
            </p:cNvPr>
            <p:cNvSpPr/>
            <p:nvPr/>
          </p:nvSpPr>
          <p:spPr>
            <a:xfrm>
              <a:off x="7234331" y="6041462"/>
              <a:ext cx="155105" cy="176441"/>
            </a:xfrm>
            <a:prstGeom prst="rect">
              <a:avLst/>
            </a:prstGeom>
            <a:solidFill>
              <a:srgbClr val="CB333B">
                <a:alpha val="52941"/>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40008E77-3CA1-49BE-ACDF-0AB945BF221F}"/>
              </a:ext>
            </a:extLst>
          </p:cNvPr>
          <p:cNvGrpSpPr/>
          <p:nvPr/>
        </p:nvGrpSpPr>
        <p:grpSpPr>
          <a:xfrm>
            <a:off x="5731149" y="5642640"/>
            <a:ext cx="1034453" cy="572385"/>
            <a:chOff x="5731149" y="5642640"/>
            <a:chExt cx="1034453" cy="572385"/>
          </a:xfrm>
        </p:grpSpPr>
        <p:sp>
          <p:nvSpPr>
            <p:cNvPr id="469" name="Rectangle 468">
              <a:extLst>
                <a:ext uri="{FF2B5EF4-FFF2-40B4-BE49-F238E27FC236}">
                  <a16:creationId xmlns:a16="http://schemas.microsoft.com/office/drawing/2014/main" id="{5A3971E1-B246-49F0-B455-9F47576C24E5}"/>
                </a:ext>
              </a:extLst>
            </p:cNvPr>
            <p:cNvSpPr/>
            <p:nvPr/>
          </p:nvSpPr>
          <p:spPr>
            <a:xfrm rot="10800000">
              <a:off x="5731149" y="6008476"/>
              <a:ext cx="1034453" cy="206549"/>
            </a:xfrm>
            <a:prstGeom prst="rect">
              <a:avLst/>
            </a:prstGeom>
            <a:solidFill>
              <a:srgbClr val="CB333B">
                <a:alpha val="52941"/>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Rectangle 469">
              <a:extLst>
                <a:ext uri="{FF2B5EF4-FFF2-40B4-BE49-F238E27FC236}">
                  <a16:creationId xmlns:a16="http://schemas.microsoft.com/office/drawing/2014/main" id="{7DAF643B-BC27-447B-8B5E-83B0D748FED6}"/>
                </a:ext>
              </a:extLst>
            </p:cNvPr>
            <p:cNvSpPr/>
            <p:nvPr/>
          </p:nvSpPr>
          <p:spPr>
            <a:xfrm rot="16200000">
              <a:off x="5639024" y="5737283"/>
              <a:ext cx="365728" cy="176441"/>
            </a:xfrm>
            <a:prstGeom prst="rect">
              <a:avLst/>
            </a:prstGeom>
            <a:solidFill>
              <a:srgbClr val="CB333B">
                <a:alpha val="52941"/>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1" name="Rectangle 470">
              <a:extLst>
                <a:ext uri="{FF2B5EF4-FFF2-40B4-BE49-F238E27FC236}">
                  <a16:creationId xmlns:a16="http://schemas.microsoft.com/office/drawing/2014/main" id="{748E26EC-3BB2-4010-B603-93D66854C97E}"/>
                </a:ext>
              </a:extLst>
            </p:cNvPr>
            <p:cNvSpPr/>
            <p:nvPr/>
          </p:nvSpPr>
          <p:spPr>
            <a:xfrm rot="16200000">
              <a:off x="6480561" y="5843376"/>
              <a:ext cx="155105" cy="176441"/>
            </a:xfrm>
            <a:prstGeom prst="rect">
              <a:avLst/>
            </a:prstGeom>
            <a:solidFill>
              <a:srgbClr val="CB333B">
                <a:alpha val="52941"/>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2" name="Rectangle 471">
            <a:extLst>
              <a:ext uri="{FF2B5EF4-FFF2-40B4-BE49-F238E27FC236}">
                <a16:creationId xmlns:a16="http://schemas.microsoft.com/office/drawing/2014/main" id="{D30F5DC7-665B-47C0-A11B-34DB931B97EE}"/>
              </a:ext>
            </a:extLst>
          </p:cNvPr>
          <p:cNvSpPr/>
          <p:nvPr/>
        </p:nvSpPr>
        <p:spPr>
          <a:xfrm rot="16200000">
            <a:off x="6468079" y="5185290"/>
            <a:ext cx="206447" cy="176441"/>
          </a:xfrm>
          <a:prstGeom prst="rect">
            <a:avLst/>
          </a:prstGeom>
          <a:solidFill>
            <a:srgbClr val="CB333B">
              <a:alpha val="52941"/>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Rectangle 475">
            <a:extLst>
              <a:ext uri="{FF2B5EF4-FFF2-40B4-BE49-F238E27FC236}">
                <a16:creationId xmlns:a16="http://schemas.microsoft.com/office/drawing/2014/main" id="{59B6A11A-C64B-4098-9EAD-B85F00BED596}"/>
              </a:ext>
            </a:extLst>
          </p:cNvPr>
          <p:cNvSpPr/>
          <p:nvPr/>
        </p:nvSpPr>
        <p:spPr>
          <a:xfrm>
            <a:off x="9817160" y="3788662"/>
            <a:ext cx="529778" cy="157174"/>
          </a:xfrm>
          <a:prstGeom prst="rect">
            <a:avLst/>
          </a:prstGeom>
          <a:solidFill>
            <a:srgbClr val="CB333B">
              <a:alpha val="52941"/>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Rectangle 476">
            <a:extLst>
              <a:ext uri="{FF2B5EF4-FFF2-40B4-BE49-F238E27FC236}">
                <a16:creationId xmlns:a16="http://schemas.microsoft.com/office/drawing/2014/main" id="{F174F13D-22EB-4D59-A03D-7183AB7AEFFE}"/>
              </a:ext>
            </a:extLst>
          </p:cNvPr>
          <p:cNvSpPr/>
          <p:nvPr/>
        </p:nvSpPr>
        <p:spPr>
          <a:xfrm>
            <a:off x="9966429" y="4893462"/>
            <a:ext cx="529778" cy="157174"/>
          </a:xfrm>
          <a:prstGeom prst="rect">
            <a:avLst/>
          </a:prstGeom>
          <a:solidFill>
            <a:srgbClr val="CB333B">
              <a:alpha val="52941"/>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Rectangle 477">
            <a:extLst>
              <a:ext uri="{FF2B5EF4-FFF2-40B4-BE49-F238E27FC236}">
                <a16:creationId xmlns:a16="http://schemas.microsoft.com/office/drawing/2014/main" id="{BB5A50B4-5D23-473E-8B75-D384DFFE30C7}"/>
              </a:ext>
            </a:extLst>
          </p:cNvPr>
          <p:cNvSpPr/>
          <p:nvPr/>
        </p:nvSpPr>
        <p:spPr>
          <a:xfrm>
            <a:off x="9817160" y="6008476"/>
            <a:ext cx="619382" cy="144019"/>
          </a:xfrm>
          <a:prstGeom prst="rect">
            <a:avLst/>
          </a:prstGeom>
          <a:solidFill>
            <a:srgbClr val="CB333B">
              <a:alpha val="52941"/>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047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wipe(left)">
                                      <p:cBhvr>
                                        <p:cTn id="7" dur="500"/>
                                        <p:tgtEl>
                                          <p:spTgt spid="1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9"/>
                                        </p:tgtEl>
                                        <p:attrNameLst>
                                          <p:attrName>style.visibility</p:attrName>
                                        </p:attrNameLst>
                                      </p:cBhvr>
                                      <p:to>
                                        <p:strVal val="visible"/>
                                      </p:to>
                                    </p:set>
                                    <p:animEffect transition="in" filter="wipe(left)">
                                      <p:cBhvr>
                                        <p:cTn id="12" dur="500"/>
                                        <p:tgtEl>
                                          <p:spTgt spid="12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49"/>
                                        </p:tgtEl>
                                        <p:attrNameLst>
                                          <p:attrName>style.visibility</p:attrName>
                                        </p:attrNameLst>
                                      </p:cBhvr>
                                      <p:to>
                                        <p:strVal val="visible"/>
                                      </p:to>
                                    </p:set>
                                    <p:animEffect transition="in" filter="wipe(left)">
                                      <p:cBhvr>
                                        <p:cTn id="29" dur="500"/>
                                        <p:tgtEl>
                                          <p:spTgt spid="44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50"/>
                                        </p:tgtEl>
                                        <p:attrNameLst>
                                          <p:attrName>style.visibility</p:attrName>
                                        </p:attrNameLst>
                                      </p:cBhvr>
                                      <p:to>
                                        <p:strVal val="visible"/>
                                      </p:to>
                                    </p:set>
                                    <p:animEffect transition="in" filter="wipe(left)">
                                      <p:cBhvr>
                                        <p:cTn id="34" dur="500"/>
                                        <p:tgtEl>
                                          <p:spTgt spid="45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51"/>
                                        </p:tgtEl>
                                        <p:attrNameLst>
                                          <p:attrName>style.visibility</p:attrName>
                                        </p:attrNameLst>
                                      </p:cBhvr>
                                      <p:to>
                                        <p:strVal val="visible"/>
                                      </p:to>
                                    </p:set>
                                    <p:animEffect transition="in" filter="wipe(left)">
                                      <p:cBhvr>
                                        <p:cTn id="39" dur="500"/>
                                        <p:tgtEl>
                                          <p:spTgt spid="45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452"/>
                                        </p:tgtEl>
                                        <p:attrNameLst>
                                          <p:attrName>style.visibility</p:attrName>
                                        </p:attrNameLst>
                                      </p:cBhvr>
                                      <p:to>
                                        <p:strVal val="visible"/>
                                      </p:to>
                                    </p:set>
                                    <p:animEffect transition="in" filter="wipe(left)">
                                      <p:cBhvr>
                                        <p:cTn id="44" dur="500"/>
                                        <p:tgtEl>
                                          <p:spTgt spid="452"/>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75"/>
                                        </p:tgtEl>
                                        <p:attrNameLst>
                                          <p:attrName>style.visibility</p:attrName>
                                        </p:attrNameLst>
                                      </p:cBhvr>
                                      <p:to>
                                        <p:strVal val="visible"/>
                                      </p:to>
                                    </p:set>
                                    <p:animEffect transition="in" filter="wipe(left)">
                                      <p:cBhvr>
                                        <p:cTn id="53" dur="500"/>
                                        <p:tgtEl>
                                          <p:spTgt spid="7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74"/>
                                        </p:tgtEl>
                                        <p:attrNameLst>
                                          <p:attrName>style.visibility</p:attrName>
                                        </p:attrNameLst>
                                      </p:cBhvr>
                                      <p:to>
                                        <p:strVal val="visible"/>
                                      </p:to>
                                    </p:set>
                                    <p:animEffect transition="in" filter="wipe(left)">
                                      <p:cBhvr>
                                        <p:cTn id="58" dur="500"/>
                                        <p:tgtEl>
                                          <p:spTgt spid="7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455"/>
                                        </p:tgtEl>
                                        <p:attrNameLst>
                                          <p:attrName>style.visibility</p:attrName>
                                        </p:attrNameLst>
                                      </p:cBhvr>
                                      <p:to>
                                        <p:strVal val="visible"/>
                                      </p:to>
                                    </p:set>
                                    <p:animEffect transition="in" filter="wipe(left)">
                                      <p:cBhvr>
                                        <p:cTn id="63" dur="500"/>
                                        <p:tgtEl>
                                          <p:spTgt spid="455"/>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8"/>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475"/>
                                        </p:tgtEl>
                                        <p:attrNameLst>
                                          <p:attrName>style.visibility</p:attrName>
                                        </p:attrNameLst>
                                      </p:cBhvr>
                                      <p:to>
                                        <p:strVal val="visible"/>
                                      </p:to>
                                    </p:set>
                                    <p:animEffect transition="in" filter="wipe(left)">
                                      <p:cBhvr>
                                        <p:cTn id="72" dur="500"/>
                                        <p:tgtEl>
                                          <p:spTgt spid="475"/>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474"/>
                                        </p:tgtEl>
                                        <p:attrNameLst>
                                          <p:attrName>style.visibility</p:attrName>
                                        </p:attrNameLst>
                                      </p:cBhvr>
                                      <p:to>
                                        <p:strVal val="visible"/>
                                      </p:to>
                                    </p:set>
                                    <p:animEffect transition="in" filter="wipe(left)">
                                      <p:cBhvr>
                                        <p:cTn id="77" dur="500"/>
                                        <p:tgtEl>
                                          <p:spTgt spid="47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72"/>
                                        </p:tgtEl>
                                        <p:attrNameLst>
                                          <p:attrName>style.visibility</p:attrName>
                                        </p:attrNameLst>
                                      </p:cBhvr>
                                      <p:to>
                                        <p:strVal val="visible"/>
                                      </p:to>
                                    </p:set>
                                    <p:animEffect transition="in" filter="wipe(left)">
                                      <p:cBhvr>
                                        <p:cTn id="82" dur="500"/>
                                        <p:tgtEl>
                                          <p:spTgt spid="47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473"/>
                                        </p:tgtEl>
                                        <p:attrNameLst>
                                          <p:attrName>style.visibility</p:attrName>
                                        </p:attrNameLst>
                                      </p:cBhvr>
                                      <p:to>
                                        <p:strVal val="visible"/>
                                      </p:to>
                                    </p:set>
                                    <p:animEffect transition="in" filter="wipe(left)">
                                      <p:cBhvr>
                                        <p:cTn id="87" dur="500"/>
                                        <p:tgtEl>
                                          <p:spTgt spid="473"/>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78"/>
                                        </p:tgtEl>
                                        <p:attrNameLst>
                                          <p:attrName>style.visibility</p:attrName>
                                        </p:attrNameLst>
                                      </p:cBhvr>
                                      <p:to>
                                        <p:strVal val="visible"/>
                                      </p:to>
                                    </p:set>
                                    <p:animEffect transition="in" filter="wipe(left)">
                                      <p:cBhvr>
                                        <p:cTn id="92" dur="500"/>
                                        <p:tgtEl>
                                          <p:spTgt spid="78"/>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2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476"/>
                                        </p:tgtEl>
                                        <p:attrNameLst>
                                          <p:attrName>style.visibility</p:attrName>
                                        </p:attrNameLst>
                                      </p:cBhvr>
                                      <p:to>
                                        <p:strVal val="visible"/>
                                      </p:to>
                                    </p:set>
                                    <p:animEffect transition="in" filter="wipe(left)">
                                      <p:cBhvr>
                                        <p:cTn id="101" dur="500"/>
                                        <p:tgtEl>
                                          <p:spTgt spid="476"/>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477"/>
                                        </p:tgtEl>
                                        <p:attrNameLst>
                                          <p:attrName>style.visibility</p:attrName>
                                        </p:attrNameLst>
                                      </p:cBhvr>
                                      <p:to>
                                        <p:strVal val="visible"/>
                                      </p:to>
                                    </p:set>
                                    <p:animEffect transition="in" filter="wipe(left)">
                                      <p:cBhvr>
                                        <p:cTn id="106" dur="500"/>
                                        <p:tgtEl>
                                          <p:spTgt spid="477"/>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478"/>
                                        </p:tgtEl>
                                        <p:attrNameLst>
                                          <p:attrName>style.visibility</p:attrName>
                                        </p:attrNameLst>
                                      </p:cBhvr>
                                      <p:to>
                                        <p:strVal val="visible"/>
                                      </p:to>
                                    </p:set>
                                    <p:animEffect transition="in" filter="wipe(left)">
                                      <p:cBhvr>
                                        <p:cTn id="111" dur="500"/>
                                        <p:tgtEl>
                                          <p:spTgt spid="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P spid="129" grpId="0" animBg="1"/>
      <p:bldP spid="130" grpId="0"/>
      <p:bldP spid="132" grpId="0"/>
      <p:bldP spid="449" grpId="0" animBg="1"/>
      <p:bldP spid="450" grpId="0" animBg="1"/>
      <p:bldP spid="451" grpId="0" animBg="1"/>
      <p:bldP spid="452" grpId="0" animBg="1"/>
      <p:bldP spid="455" grpId="0" animBg="1"/>
      <p:bldP spid="472" grpId="0" animBg="1"/>
      <p:bldP spid="476" grpId="0" animBg="1"/>
      <p:bldP spid="477" grpId="0" animBg="1"/>
      <p:bldP spid="47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372" y="139214"/>
            <a:ext cx="10515600" cy="1325563"/>
          </a:xfrm>
        </p:spPr>
        <p:txBody>
          <a:bodyPr/>
          <a:lstStyle/>
          <a:p>
            <a:r>
              <a:rPr lang="en-US" dirty="0"/>
              <a:t>Electrical Current Behaves like water in a River</a:t>
            </a:r>
          </a:p>
        </p:txBody>
      </p:sp>
      <p:pic>
        <p:nvPicPr>
          <p:cNvPr id="5" name="Content Placeholder 4"/>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2923962" y="1464777"/>
            <a:ext cx="6262710" cy="4697032"/>
          </a:xfrm>
        </p:spPr>
      </p:pic>
      <p:sp>
        <p:nvSpPr>
          <p:cNvPr id="4" name="Slide Number Placeholder 3"/>
          <p:cNvSpPr>
            <a:spLocks noGrp="1"/>
          </p:cNvSpPr>
          <p:nvPr>
            <p:ph type="sldNum" sz="quarter" idx="12"/>
          </p:nvPr>
        </p:nvSpPr>
        <p:spPr/>
        <p:txBody>
          <a:bodyPr/>
          <a:lstStyle/>
          <a:p>
            <a:fld id="{AF9F945A-7155-4828-81E1-722329993529}" type="slidenum">
              <a:rPr lang="en-US" smtClean="0"/>
              <a:t>12</a:t>
            </a:fld>
            <a:endParaRPr lang="en-US"/>
          </a:p>
        </p:txBody>
      </p:sp>
    </p:spTree>
    <p:extLst>
      <p:ext uri="{BB962C8B-B14F-4D97-AF65-F5344CB8AC3E}">
        <p14:creationId xmlns:p14="http://schemas.microsoft.com/office/powerpoint/2010/main" val="4277868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473" y="-120973"/>
            <a:ext cx="10515600" cy="1325563"/>
          </a:xfrm>
        </p:spPr>
        <p:txBody>
          <a:bodyPr/>
          <a:lstStyle/>
          <a:p>
            <a:r>
              <a:rPr lang="en-US" dirty="0"/>
              <a:t>Implications of KCL</a:t>
            </a:r>
          </a:p>
        </p:txBody>
      </p:sp>
      <p:sp>
        <p:nvSpPr>
          <p:cNvPr id="4" name="Slide Number Placeholder 3"/>
          <p:cNvSpPr>
            <a:spLocks noGrp="1"/>
          </p:cNvSpPr>
          <p:nvPr>
            <p:ph type="sldNum" sz="quarter" idx="12"/>
          </p:nvPr>
        </p:nvSpPr>
        <p:spPr/>
        <p:txBody>
          <a:bodyPr/>
          <a:lstStyle/>
          <a:p>
            <a:fld id="{AF9F945A-7155-4828-81E1-722329993529}" type="slidenum">
              <a:rPr lang="en-US" smtClean="0"/>
              <a:t>13</a:t>
            </a:fld>
            <a:endParaRPr lang="en-US" dirty="0"/>
          </a:p>
        </p:txBody>
      </p:sp>
      <p:cxnSp>
        <p:nvCxnSpPr>
          <p:cNvPr id="71" name="AutoShape 8"/>
          <p:cNvCxnSpPr>
            <a:cxnSpLocks noChangeShapeType="1"/>
          </p:cNvCxnSpPr>
          <p:nvPr/>
        </p:nvCxnSpPr>
        <p:spPr bwMode="auto">
          <a:xfrm rot="5400000" flipV="1">
            <a:off x="5823678" y="1972857"/>
            <a:ext cx="0" cy="302151"/>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72" name="AutoShape 15"/>
          <p:cNvCxnSpPr>
            <a:cxnSpLocks noChangeShapeType="1"/>
          </p:cNvCxnSpPr>
          <p:nvPr/>
        </p:nvCxnSpPr>
        <p:spPr bwMode="auto">
          <a:xfrm>
            <a:off x="5839675" y="2115060"/>
            <a:ext cx="687" cy="1520693"/>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73" name="AutoShape 8"/>
          <p:cNvCxnSpPr>
            <a:cxnSpLocks noChangeShapeType="1"/>
          </p:cNvCxnSpPr>
          <p:nvPr/>
        </p:nvCxnSpPr>
        <p:spPr bwMode="auto">
          <a:xfrm rot="5400000" flipV="1">
            <a:off x="5824788" y="1564472"/>
            <a:ext cx="0" cy="646561"/>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74" name="AutoShape 15"/>
          <p:cNvCxnSpPr>
            <a:cxnSpLocks noChangeShapeType="1"/>
          </p:cNvCxnSpPr>
          <p:nvPr/>
        </p:nvCxnSpPr>
        <p:spPr bwMode="auto">
          <a:xfrm flipH="1">
            <a:off x="5840359" y="370098"/>
            <a:ext cx="3" cy="1518382"/>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sp>
        <p:nvSpPr>
          <p:cNvPr id="14" name="Rectangle 13"/>
          <p:cNvSpPr/>
          <p:nvPr/>
        </p:nvSpPr>
        <p:spPr>
          <a:xfrm>
            <a:off x="5501464" y="1437581"/>
            <a:ext cx="389850" cy="1319977"/>
          </a:xfrm>
          <a:prstGeom prst="rect">
            <a:avLst/>
          </a:prstGeom>
        </p:spPr>
        <p:txBody>
          <a:bodyPr wrap="none">
            <a:spAutoFit/>
          </a:bodyPr>
          <a:lstStyle/>
          <a:p>
            <a:pPr>
              <a:lnSpc>
                <a:spcPct val="115000"/>
              </a:lnSpc>
              <a:spcBef>
                <a:spcPts val="0"/>
              </a:spcBef>
              <a:spcAft>
                <a:spcPts val="1000"/>
              </a:spcAft>
              <a:defRPr/>
            </a:pPr>
            <a:r>
              <a:rPr lang="en-US" sz="3200" dirty="0">
                <a:ea typeface="Calibri"/>
                <a:cs typeface="Times New Roman"/>
              </a:rPr>
              <a:t>+</a:t>
            </a:r>
          </a:p>
          <a:p>
            <a:pPr>
              <a:lnSpc>
                <a:spcPct val="115000"/>
              </a:lnSpc>
              <a:spcBef>
                <a:spcPts val="0"/>
              </a:spcBef>
              <a:spcAft>
                <a:spcPts val="1000"/>
              </a:spcAft>
              <a:defRPr/>
            </a:pPr>
            <a:r>
              <a:rPr lang="en-US" sz="3200" dirty="0">
                <a:ea typeface="Calibri"/>
                <a:cs typeface="Times New Roman"/>
              </a:rPr>
              <a:t>-</a:t>
            </a:r>
          </a:p>
        </p:txBody>
      </p:sp>
      <p:cxnSp>
        <p:nvCxnSpPr>
          <p:cNvPr id="62" name="AutoShape 7"/>
          <p:cNvCxnSpPr>
            <a:cxnSpLocks noChangeShapeType="1"/>
          </p:cNvCxnSpPr>
          <p:nvPr/>
        </p:nvCxnSpPr>
        <p:spPr bwMode="auto">
          <a:xfrm rot="10800000" flipH="1">
            <a:off x="7793835" y="2184709"/>
            <a:ext cx="241221" cy="187767"/>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63" name="AutoShape 8"/>
          <p:cNvCxnSpPr>
            <a:cxnSpLocks noChangeShapeType="1"/>
          </p:cNvCxnSpPr>
          <p:nvPr/>
        </p:nvCxnSpPr>
        <p:spPr bwMode="auto">
          <a:xfrm rot="10800000">
            <a:off x="7793835" y="2090825"/>
            <a:ext cx="241221" cy="93884"/>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64" name="AutoShape 9"/>
          <p:cNvCxnSpPr>
            <a:cxnSpLocks noChangeShapeType="1"/>
          </p:cNvCxnSpPr>
          <p:nvPr/>
        </p:nvCxnSpPr>
        <p:spPr bwMode="auto">
          <a:xfrm rot="10800000" flipH="1">
            <a:off x="7793835" y="1892627"/>
            <a:ext cx="241221" cy="19819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65" name="AutoShape 10"/>
          <p:cNvCxnSpPr>
            <a:cxnSpLocks noChangeShapeType="1"/>
          </p:cNvCxnSpPr>
          <p:nvPr/>
        </p:nvCxnSpPr>
        <p:spPr bwMode="auto">
          <a:xfrm rot="10800000">
            <a:off x="7793835" y="1799786"/>
            <a:ext cx="241221" cy="93884"/>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nvGrpSpPr>
          <p:cNvPr id="66" name="Group 31"/>
          <p:cNvGrpSpPr>
            <a:grpSpLocks/>
          </p:cNvGrpSpPr>
          <p:nvPr/>
        </p:nvGrpSpPr>
        <p:grpSpPr bwMode="auto">
          <a:xfrm rot="10800000">
            <a:off x="7793835" y="359277"/>
            <a:ext cx="168855" cy="3274448"/>
            <a:chOff x="5471" y="1810"/>
            <a:chExt cx="322" cy="3139"/>
          </a:xfrm>
        </p:grpSpPr>
        <p:cxnSp>
          <p:nvCxnSpPr>
            <p:cNvPr id="67" name="AutoShape 12"/>
            <p:cNvCxnSpPr>
              <a:cxnSpLocks noChangeShapeType="1"/>
            </p:cNvCxnSpPr>
            <p:nvPr/>
          </p:nvCxnSpPr>
          <p:spPr bwMode="auto">
            <a:xfrm rot="10800000" flipV="1">
              <a:off x="5483" y="1810"/>
              <a:ext cx="0" cy="1111"/>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68" name="AutoShape 13"/>
            <p:cNvCxnSpPr>
              <a:cxnSpLocks noChangeShapeType="1"/>
            </p:cNvCxnSpPr>
            <p:nvPr/>
          </p:nvCxnSpPr>
          <p:spPr bwMode="auto">
            <a:xfrm rot="10800000" flipH="1" flipV="1">
              <a:off x="5471" y="2910"/>
              <a:ext cx="322" cy="12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69" name="AutoShape 14"/>
            <p:cNvCxnSpPr>
              <a:cxnSpLocks noChangeShapeType="1"/>
            </p:cNvCxnSpPr>
            <p:nvPr/>
          </p:nvCxnSpPr>
          <p:spPr bwMode="auto">
            <a:xfrm flipH="1">
              <a:off x="5553" y="3588"/>
              <a:ext cx="240" cy="12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70" name="AutoShape 15"/>
            <p:cNvCxnSpPr>
              <a:cxnSpLocks noChangeShapeType="1"/>
            </p:cNvCxnSpPr>
            <p:nvPr/>
          </p:nvCxnSpPr>
          <p:spPr bwMode="auto">
            <a:xfrm rot="10800000" flipV="1">
              <a:off x="5565" y="3700"/>
              <a:ext cx="0" cy="124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cxnSp>
        <p:nvCxnSpPr>
          <p:cNvPr id="16" name="AutoShape 15"/>
          <p:cNvCxnSpPr>
            <a:cxnSpLocks noChangeShapeType="1"/>
          </p:cNvCxnSpPr>
          <p:nvPr/>
        </p:nvCxnSpPr>
        <p:spPr bwMode="auto">
          <a:xfrm>
            <a:off x="5824788" y="3635741"/>
            <a:ext cx="4500060"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7" name="AutoShape 15"/>
          <p:cNvCxnSpPr>
            <a:cxnSpLocks noChangeShapeType="1"/>
          </p:cNvCxnSpPr>
          <p:nvPr/>
        </p:nvCxnSpPr>
        <p:spPr bwMode="auto">
          <a:xfrm>
            <a:off x="5824788" y="370096"/>
            <a:ext cx="4423375"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sp>
        <p:nvSpPr>
          <p:cNvPr id="18" name="Rectangle 17"/>
          <p:cNvSpPr/>
          <p:nvPr/>
        </p:nvSpPr>
        <p:spPr>
          <a:xfrm>
            <a:off x="8093610" y="1773069"/>
            <a:ext cx="75833" cy="692655"/>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19" name="Rectangle 18"/>
          <p:cNvSpPr/>
          <p:nvPr/>
        </p:nvSpPr>
        <p:spPr>
          <a:xfrm>
            <a:off x="7705143" y="1700371"/>
            <a:ext cx="75833" cy="692655"/>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cxnSp>
        <p:nvCxnSpPr>
          <p:cNvPr id="34" name="AutoShape 7"/>
          <p:cNvCxnSpPr>
            <a:cxnSpLocks noChangeShapeType="1"/>
          </p:cNvCxnSpPr>
          <p:nvPr/>
        </p:nvCxnSpPr>
        <p:spPr bwMode="auto">
          <a:xfrm rot="10800000" flipH="1">
            <a:off x="10165302" y="2655898"/>
            <a:ext cx="236746" cy="150668"/>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35" name="AutoShape 8"/>
          <p:cNvCxnSpPr>
            <a:cxnSpLocks noChangeShapeType="1"/>
          </p:cNvCxnSpPr>
          <p:nvPr/>
        </p:nvCxnSpPr>
        <p:spPr bwMode="auto">
          <a:xfrm rot="10800000">
            <a:off x="10165302" y="2580562"/>
            <a:ext cx="236746" cy="75334"/>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36" name="AutoShape 9"/>
          <p:cNvCxnSpPr>
            <a:cxnSpLocks noChangeShapeType="1"/>
          </p:cNvCxnSpPr>
          <p:nvPr/>
        </p:nvCxnSpPr>
        <p:spPr bwMode="auto">
          <a:xfrm rot="10800000" flipH="1">
            <a:off x="10165302" y="2421525"/>
            <a:ext cx="236746" cy="15903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37" name="AutoShape 10"/>
          <p:cNvCxnSpPr>
            <a:cxnSpLocks noChangeShapeType="1"/>
          </p:cNvCxnSpPr>
          <p:nvPr/>
        </p:nvCxnSpPr>
        <p:spPr bwMode="auto">
          <a:xfrm rot="10800000">
            <a:off x="10165302" y="2347027"/>
            <a:ext cx="236746" cy="75334"/>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38" name="AutoShape 12"/>
          <p:cNvCxnSpPr>
            <a:cxnSpLocks noChangeShapeType="1"/>
          </p:cNvCxnSpPr>
          <p:nvPr/>
        </p:nvCxnSpPr>
        <p:spPr bwMode="auto">
          <a:xfrm flipV="1">
            <a:off x="10324848" y="2905337"/>
            <a:ext cx="0" cy="72438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39" name="AutoShape 13"/>
          <p:cNvCxnSpPr>
            <a:cxnSpLocks noChangeShapeType="1"/>
          </p:cNvCxnSpPr>
          <p:nvPr/>
        </p:nvCxnSpPr>
        <p:spPr bwMode="auto">
          <a:xfrm flipH="1" flipV="1">
            <a:off x="10165302" y="2806565"/>
            <a:ext cx="165722" cy="10797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40" name="AutoShape 14"/>
          <p:cNvCxnSpPr>
            <a:cxnSpLocks noChangeShapeType="1"/>
          </p:cNvCxnSpPr>
          <p:nvPr/>
        </p:nvCxnSpPr>
        <p:spPr bwMode="auto">
          <a:xfrm flipV="1">
            <a:off x="10165302" y="2246582"/>
            <a:ext cx="143299" cy="100448"/>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sp>
        <p:nvSpPr>
          <p:cNvPr id="41" name="Rectangle 40"/>
          <p:cNvSpPr/>
          <p:nvPr/>
        </p:nvSpPr>
        <p:spPr>
          <a:xfrm>
            <a:off x="10400188" y="2325589"/>
            <a:ext cx="59418" cy="555800"/>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42" name="Rectangle 41"/>
          <p:cNvSpPr/>
          <p:nvPr/>
        </p:nvSpPr>
        <p:spPr>
          <a:xfrm>
            <a:off x="10103950" y="2283931"/>
            <a:ext cx="59418" cy="555800"/>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cxnSp>
        <p:nvCxnSpPr>
          <p:cNvPr id="43" name="AutoShape 7"/>
          <p:cNvCxnSpPr>
            <a:cxnSpLocks noChangeShapeType="1"/>
          </p:cNvCxnSpPr>
          <p:nvPr/>
        </p:nvCxnSpPr>
        <p:spPr bwMode="auto">
          <a:xfrm rot="10800000" flipH="1">
            <a:off x="10142881" y="1460039"/>
            <a:ext cx="236746" cy="150668"/>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44" name="AutoShape 8"/>
          <p:cNvCxnSpPr>
            <a:cxnSpLocks noChangeShapeType="1"/>
          </p:cNvCxnSpPr>
          <p:nvPr/>
        </p:nvCxnSpPr>
        <p:spPr bwMode="auto">
          <a:xfrm rot="10800000">
            <a:off x="10142881" y="1384704"/>
            <a:ext cx="236746" cy="75334"/>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45" name="AutoShape 9"/>
          <p:cNvCxnSpPr>
            <a:cxnSpLocks noChangeShapeType="1"/>
          </p:cNvCxnSpPr>
          <p:nvPr/>
        </p:nvCxnSpPr>
        <p:spPr bwMode="auto">
          <a:xfrm rot="10800000" flipH="1">
            <a:off x="10142881" y="1225666"/>
            <a:ext cx="236746" cy="15903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46" name="AutoShape 10"/>
          <p:cNvCxnSpPr>
            <a:cxnSpLocks noChangeShapeType="1"/>
          </p:cNvCxnSpPr>
          <p:nvPr/>
        </p:nvCxnSpPr>
        <p:spPr bwMode="auto">
          <a:xfrm rot="10800000">
            <a:off x="10142881" y="1151168"/>
            <a:ext cx="236746" cy="75334"/>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47" name="AutoShape 12"/>
          <p:cNvCxnSpPr>
            <a:cxnSpLocks noChangeShapeType="1"/>
          </p:cNvCxnSpPr>
          <p:nvPr/>
        </p:nvCxnSpPr>
        <p:spPr bwMode="auto">
          <a:xfrm flipH="1" flipV="1">
            <a:off x="10298399" y="1701829"/>
            <a:ext cx="4028" cy="562077"/>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48" name="AutoShape 13"/>
          <p:cNvCxnSpPr>
            <a:cxnSpLocks noChangeShapeType="1"/>
          </p:cNvCxnSpPr>
          <p:nvPr/>
        </p:nvCxnSpPr>
        <p:spPr bwMode="auto">
          <a:xfrm flipH="1" flipV="1">
            <a:off x="10142881" y="1610706"/>
            <a:ext cx="165722" cy="10797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49" name="AutoShape 14"/>
          <p:cNvCxnSpPr>
            <a:cxnSpLocks noChangeShapeType="1"/>
          </p:cNvCxnSpPr>
          <p:nvPr/>
        </p:nvCxnSpPr>
        <p:spPr bwMode="auto">
          <a:xfrm rot="10800000" flipH="1">
            <a:off x="10142881" y="1050723"/>
            <a:ext cx="123519" cy="100445"/>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50" name="AutoShape 15"/>
          <p:cNvCxnSpPr>
            <a:cxnSpLocks noChangeShapeType="1"/>
          </p:cNvCxnSpPr>
          <p:nvPr/>
        </p:nvCxnSpPr>
        <p:spPr bwMode="auto">
          <a:xfrm flipV="1">
            <a:off x="10260224" y="364072"/>
            <a:ext cx="0" cy="693348"/>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sp>
        <p:nvSpPr>
          <p:cNvPr id="51" name="Rectangle 50"/>
          <p:cNvSpPr/>
          <p:nvPr/>
        </p:nvSpPr>
        <p:spPr>
          <a:xfrm>
            <a:off x="10377767" y="1129730"/>
            <a:ext cx="59418" cy="555800"/>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52" name="Rectangle 51"/>
          <p:cNvSpPr/>
          <p:nvPr/>
        </p:nvSpPr>
        <p:spPr>
          <a:xfrm>
            <a:off x="10081529" y="1088072"/>
            <a:ext cx="59418" cy="555800"/>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24" name="Rectangle 23"/>
          <p:cNvSpPr/>
          <p:nvPr/>
        </p:nvSpPr>
        <p:spPr>
          <a:xfrm>
            <a:off x="10085853" y="1116228"/>
            <a:ext cx="59419" cy="555800"/>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25" name="Rectangle 24"/>
          <p:cNvSpPr/>
          <p:nvPr/>
        </p:nvSpPr>
        <p:spPr>
          <a:xfrm>
            <a:off x="8035058" y="1848049"/>
            <a:ext cx="59419" cy="555800"/>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26" name="Rectangle 25"/>
          <p:cNvSpPr/>
          <p:nvPr/>
        </p:nvSpPr>
        <p:spPr>
          <a:xfrm>
            <a:off x="7710084" y="1749049"/>
            <a:ext cx="75833" cy="713794"/>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29" name="Text Box 6"/>
          <p:cNvSpPr txBox="1"/>
          <p:nvPr/>
        </p:nvSpPr>
        <p:spPr bwMode="auto">
          <a:xfrm>
            <a:off x="7923441" y="1824303"/>
            <a:ext cx="1514021" cy="48932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3200" dirty="0">
                <a:solidFill>
                  <a:schemeClr val="tx1"/>
                </a:solidFill>
                <a:ea typeface="Calibri"/>
                <a:cs typeface="Calibri"/>
              </a:rPr>
              <a:t>1000Ω</a:t>
            </a:r>
            <a:endParaRPr lang="en-US" sz="3200" dirty="0">
              <a:solidFill>
                <a:schemeClr val="tx1"/>
              </a:solidFill>
              <a:ea typeface="Calibri"/>
              <a:cs typeface="Times New Roman"/>
            </a:endParaRPr>
          </a:p>
        </p:txBody>
      </p:sp>
      <p:sp>
        <p:nvSpPr>
          <p:cNvPr id="30" name="Text Box 6"/>
          <p:cNvSpPr txBox="1"/>
          <p:nvPr/>
        </p:nvSpPr>
        <p:spPr bwMode="auto">
          <a:xfrm>
            <a:off x="4818907" y="1760602"/>
            <a:ext cx="680129" cy="44453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3200" dirty="0">
                <a:solidFill>
                  <a:schemeClr val="tx1"/>
                </a:solidFill>
                <a:ea typeface="Calibri"/>
                <a:cs typeface="Times New Roman"/>
              </a:rPr>
              <a:t>9V</a:t>
            </a:r>
          </a:p>
        </p:txBody>
      </p:sp>
      <p:sp>
        <p:nvSpPr>
          <p:cNvPr id="31" name="Text Box 6"/>
          <p:cNvSpPr txBox="1"/>
          <p:nvPr/>
        </p:nvSpPr>
        <p:spPr bwMode="auto">
          <a:xfrm>
            <a:off x="10276390" y="2292317"/>
            <a:ext cx="1445598" cy="81641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3200" dirty="0">
                <a:solidFill>
                  <a:schemeClr val="tx1"/>
                </a:solidFill>
                <a:ea typeface="Calibri"/>
                <a:cs typeface="Times New Roman"/>
              </a:rPr>
              <a:t>1000</a:t>
            </a:r>
            <a:r>
              <a:rPr lang="en-US" sz="3200" dirty="0">
                <a:solidFill>
                  <a:schemeClr val="tx1"/>
                </a:solidFill>
                <a:ea typeface="Calibri"/>
                <a:cs typeface="Calibri"/>
              </a:rPr>
              <a:t>Ω</a:t>
            </a:r>
            <a:endParaRPr lang="en-US" sz="3200" dirty="0">
              <a:solidFill>
                <a:schemeClr val="tx1"/>
              </a:solidFill>
              <a:ea typeface="Calibri"/>
              <a:cs typeface="Times New Roman"/>
            </a:endParaRPr>
          </a:p>
        </p:txBody>
      </p:sp>
      <p:sp>
        <p:nvSpPr>
          <p:cNvPr id="33" name="Text Box 6"/>
          <p:cNvSpPr txBox="1"/>
          <p:nvPr/>
        </p:nvSpPr>
        <p:spPr bwMode="auto">
          <a:xfrm>
            <a:off x="10171073" y="1157458"/>
            <a:ext cx="1445598" cy="81641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3200" dirty="0">
                <a:solidFill>
                  <a:schemeClr val="tx1"/>
                </a:solidFill>
                <a:ea typeface="Calibri"/>
                <a:cs typeface="Calibri"/>
              </a:rPr>
              <a:t>500Ω</a:t>
            </a:r>
            <a:endParaRPr lang="en-US" sz="3200" dirty="0">
              <a:solidFill>
                <a:schemeClr val="tx1"/>
              </a:solidFill>
              <a:ea typeface="Calibri"/>
              <a:cs typeface="Times New Roman"/>
            </a:endParaRPr>
          </a:p>
        </p:txBody>
      </p:sp>
      <p:cxnSp>
        <p:nvCxnSpPr>
          <p:cNvPr id="103" name="Straight Arrow Connector 102"/>
          <p:cNvCxnSpPr/>
          <p:nvPr/>
        </p:nvCxnSpPr>
        <p:spPr>
          <a:xfrm>
            <a:off x="7646374" y="786718"/>
            <a:ext cx="0" cy="2392298"/>
          </a:xfrm>
          <a:prstGeom prst="straightConnector1">
            <a:avLst/>
          </a:prstGeom>
          <a:ln w="38100">
            <a:solidFill>
              <a:srgbClr val="CB333B"/>
            </a:solidFill>
            <a:tailEnd type="triangle"/>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7775696" y="263654"/>
            <a:ext cx="259604" cy="25960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07" name="Straight Arrow Connector 106"/>
          <p:cNvCxnSpPr/>
          <p:nvPr/>
        </p:nvCxnSpPr>
        <p:spPr>
          <a:xfrm flipV="1">
            <a:off x="6006760" y="518159"/>
            <a:ext cx="1534898" cy="1"/>
          </a:xfrm>
          <a:prstGeom prst="straightConnector1">
            <a:avLst/>
          </a:prstGeom>
          <a:ln w="38100">
            <a:solidFill>
              <a:srgbClr val="CB333B"/>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006760" y="502476"/>
            <a:ext cx="0" cy="546129"/>
          </a:xfrm>
          <a:prstGeom prst="line">
            <a:avLst/>
          </a:prstGeom>
          <a:ln w="38100">
            <a:solidFill>
              <a:srgbClr val="CB333B"/>
            </a:solidFill>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a:off x="9958028" y="523258"/>
            <a:ext cx="0" cy="2461082"/>
          </a:xfrm>
          <a:prstGeom prst="straightConnector1">
            <a:avLst/>
          </a:prstGeom>
          <a:ln w="38100">
            <a:solidFill>
              <a:srgbClr val="CB333B"/>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rot="5400000">
            <a:off x="7024586" y="2865581"/>
            <a:ext cx="0" cy="911131"/>
          </a:xfrm>
          <a:prstGeom prst="straightConnector1">
            <a:avLst/>
          </a:prstGeom>
          <a:ln w="38100">
            <a:solidFill>
              <a:srgbClr val="003087"/>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7494001" y="-120973"/>
            <a:ext cx="924791" cy="461665"/>
          </a:xfrm>
          <a:prstGeom prst="rect">
            <a:avLst/>
          </a:prstGeom>
          <a:noFill/>
        </p:spPr>
        <p:txBody>
          <a:bodyPr wrap="square" rtlCol="0">
            <a:spAutoFit/>
          </a:bodyPr>
          <a:lstStyle/>
          <a:p>
            <a:pPr algn="ctr"/>
            <a:r>
              <a:rPr lang="en-US" sz="2400" dirty="0">
                <a:solidFill>
                  <a:srgbClr val="00B050"/>
                </a:solidFill>
              </a:rPr>
              <a:t>Node</a:t>
            </a:r>
          </a:p>
        </p:txBody>
      </p:sp>
      <p:sp>
        <p:nvSpPr>
          <p:cNvPr id="55" name="Rectangle 54"/>
          <p:cNvSpPr/>
          <p:nvPr/>
        </p:nvSpPr>
        <p:spPr>
          <a:xfrm>
            <a:off x="6546936" y="499963"/>
            <a:ext cx="392521" cy="523220"/>
          </a:xfrm>
          <a:prstGeom prst="rect">
            <a:avLst/>
          </a:prstGeom>
        </p:spPr>
        <p:txBody>
          <a:bodyPr wrap="square">
            <a:spAutoFit/>
          </a:bodyPr>
          <a:lstStyle/>
          <a:p>
            <a:r>
              <a:rPr lang="en-US" sz="2800" dirty="0">
                <a:solidFill>
                  <a:srgbClr val="CB333B"/>
                </a:solidFill>
                <a:latin typeface="Calibri" panose="020F0502020204030204" pitchFamily="34" charset="0"/>
              </a:rPr>
              <a:t>I</a:t>
            </a:r>
            <a:r>
              <a:rPr lang="en-US" sz="2800" baseline="-25000" dirty="0">
                <a:solidFill>
                  <a:srgbClr val="CB333B"/>
                </a:solidFill>
                <a:latin typeface="Calibri" panose="020F0502020204030204" pitchFamily="34" charset="0"/>
              </a:rPr>
              <a:t>1</a:t>
            </a:r>
            <a:endParaRPr lang="en-US" sz="2800" dirty="0"/>
          </a:p>
        </p:txBody>
      </p:sp>
      <p:sp>
        <p:nvSpPr>
          <p:cNvPr id="140" name="Rectangle 139"/>
          <p:cNvSpPr/>
          <p:nvPr/>
        </p:nvSpPr>
        <p:spPr>
          <a:xfrm>
            <a:off x="7308113" y="917998"/>
            <a:ext cx="392521" cy="523220"/>
          </a:xfrm>
          <a:prstGeom prst="rect">
            <a:avLst/>
          </a:prstGeom>
        </p:spPr>
        <p:txBody>
          <a:bodyPr wrap="square">
            <a:spAutoFit/>
          </a:bodyPr>
          <a:lstStyle/>
          <a:p>
            <a:r>
              <a:rPr lang="en-US" sz="2800" dirty="0">
                <a:solidFill>
                  <a:srgbClr val="CB333B"/>
                </a:solidFill>
                <a:latin typeface="Calibri" panose="020F0502020204030204" pitchFamily="34" charset="0"/>
              </a:rPr>
              <a:t>I</a:t>
            </a:r>
            <a:r>
              <a:rPr lang="en-US" sz="2800" baseline="-25000" dirty="0">
                <a:solidFill>
                  <a:srgbClr val="CB333B"/>
                </a:solidFill>
                <a:latin typeface="Calibri" panose="020F0502020204030204" pitchFamily="34" charset="0"/>
              </a:rPr>
              <a:t>2</a:t>
            </a:r>
            <a:endParaRPr lang="en-US" sz="2800" dirty="0"/>
          </a:p>
        </p:txBody>
      </p:sp>
      <p:sp>
        <p:nvSpPr>
          <p:cNvPr id="141" name="Rectangle 140"/>
          <p:cNvSpPr/>
          <p:nvPr/>
        </p:nvSpPr>
        <p:spPr>
          <a:xfrm>
            <a:off x="8747459" y="481663"/>
            <a:ext cx="392521" cy="523220"/>
          </a:xfrm>
          <a:prstGeom prst="rect">
            <a:avLst/>
          </a:prstGeom>
        </p:spPr>
        <p:txBody>
          <a:bodyPr wrap="square">
            <a:spAutoFit/>
          </a:bodyPr>
          <a:lstStyle/>
          <a:p>
            <a:r>
              <a:rPr lang="en-US" sz="2800" dirty="0">
                <a:solidFill>
                  <a:srgbClr val="CB333B"/>
                </a:solidFill>
                <a:latin typeface="Calibri" panose="020F0502020204030204" pitchFamily="34" charset="0"/>
              </a:rPr>
              <a:t>I</a:t>
            </a:r>
            <a:r>
              <a:rPr lang="en-US" sz="2800" baseline="-25000" dirty="0">
                <a:solidFill>
                  <a:srgbClr val="CB333B"/>
                </a:solidFill>
                <a:latin typeface="Calibri" panose="020F0502020204030204" pitchFamily="34" charset="0"/>
              </a:rPr>
              <a:t>3</a:t>
            </a:r>
            <a:endParaRPr lang="en-US" sz="2800" dirty="0"/>
          </a:p>
        </p:txBody>
      </p:sp>
      <p:sp>
        <p:nvSpPr>
          <p:cNvPr id="145" name="Rectangle 144"/>
          <p:cNvSpPr/>
          <p:nvPr/>
        </p:nvSpPr>
        <p:spPr>
          <a:xfrm>
            <a:off x="6863846" y="2844416"/>
            <a:ext cx="417798" cy="523220"/>
          </a:xfrm>
          <a:prstGeom prst="rect">
            <a:avLst/>
          </a:prstGeom>
        </p:spPr>
        <p:txBody>
          <a:bodyPr wrap="square">
            <a:spAutoFit/>
          </a:bodyPr>
          <a:lstStyle/>
          <a:p>
            <a:r>
              <a:rPr lang="en-US" sz="2800" dirty="0">
                <a:solidFill>
                  <a:srgbClr val="003087"/>
                </a:solidFill>
                <a:latin typeface="Calibri" panose="020F0502020204030204" pitchFamily="34" charset="0"/>
              </a:rPr>
              <a:t>I</a:t>
            </a:r>
            <a:endParaRPr lang="en-US" sz="2800" baseline="-25000" dirty="0">
              <a:solidFill>
                <a:srgbClr val="003087"/>
              </a:solidFill>
            </a:endParaRPr>
          </a:p>
        </p:txBody>
      </p:sp>
      <p:sp>
        <p:nvSpPr>
          <p:cNvPr id="75" name="Oval 74"/>
          <p:cNvSpPr/>
          <p:nvPr/>
        </p:nvSpPr>
        <p:spPr>
          <a:xfrm>
            <a:off x="7841992" y="3508916"/>
            <a:ext cx="259604" cy="25960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6" name="TextBox 75"/>
          <p:cNvSpPr txBox="1"/>
          <p:nvPr/>
        </p:nvSpPr>
        <p:spPr>
          <a:xfrm>
            <a:off x="7541658" y="3673960"/>
            <a:ext cx="924791" cy="461665"/>
          </a:xfrm>
          <a:prstGeom prst="rect">
            <a:avLst/>
          </a:prstGeom>
          <a:noFill/>
        </p:spPr>
        <p:txBody>
          <a:bodyPr wrap="square" rtlCol="0">
            <a:spAutoFit/>
          </a:bodyPr>
          <a:lstStyle/>
          <a:p>
            <a:pPr algn="ctr"/>
            <a:r>
              <a:rPr lang="en-US" sz="2400" dirty="0">
                <a:solidFill>
                  <a:srgbClr val="00B050"/>
                </a:solidFill>
              </a:rPr>
              <a:t>Node</a:t>
            </a:r>
          </a:p>
        </p:txBody>
      </p:sp>
      <p:sp>
        <p:nvSpPr>
          <p:cNvPr id="137" name="Rectangle 136"/>
          <p:cNvSpPr/>
          <p:nvPr/>
        </p:nvSpPr>
        <p:spPr>
          <a:xfrm>
            <a:off x="4605246" y="3648179"/>
            <a:ext cx="2899127" cy="461665"/>
          </a:xfrm>
          <a:prstGeom prst="rect">
            <a:avLst/>
          </a:prstGeom>
        </p:spPr>
        <p:txBody>
          <a:bodyPr wrap="none">
            <a:spAutoFit/>
          </a:bodyPr>
          <a:lstStyle/>
          <a:p>
            <a:r>
              <a:rPr lang="en-US" sz="2400" dirty="0">
                <a:solidFill>
                  <a:srgbClr val="003087"/>
                </a:solidFill>
              </a:rPr>
              <a:t>What is current here?</a:t>
            </a:r>
          </a:p>
        </p:txBody>
      </p:sp>
      <p:sp>
        <p:nvSpPr>
          <p:cNvPr id="77" name="Rectangle 76"/>
          <p:cNvSpPr/>
          <p:nvPr/>
        </p:nvSpPr>
        <p:spPr>
          <a:xfrm>
            <a:off x="37925" y="4574251"/>
            <a:ext cx="12033768" cy="1077218"/>
          </a:xfrm>
          <a:prstGeom prst="rect">
            <a:avLst/>
          </a:prstGeom>
        </p:spPr>
        <p:txBody>
          <a:bodyPr wrap="square">
            <a:spAutoFit/>
          </a:bodyPr>
          <a:lstStyle/>
          <a:p>
            <a:pPr marL="457200" indent="-457200">
              <a:buFont typeface="Arial" panose="020B0604020202020204" pitchFamily="34" charset="0"/>
              <a:buChar char="•"/>
            </a:pPr>
            <a:r>
              <a:rPr lang="en-US" sz="3200" i="1" dirty="0">
                <a:solidFill>
                  <a:srgbClr val="003087"/>
                </a:solidFill>
              </a:rPr>
              <a:t>More current travels in direction of </a:t>
            </a:r>
            <a:r>
              <a:rPr lang="en-US" sz="3200" i="1" u="sng" dirty="0">
                <a:solidFill>
                  <a:srgbClr val="003087"/>
                </a:solidFill>
              </a:rPr>
              <a:t>lower</a:t>
            </a:r>
            <a:r>
              <a:rPr lang="en-US" sz="3200" i="1" dirty="0">
                <a:solidFill>
                  <a:srgbClr val="003087"/>
                </a:solidFill>
              </a:rPr>
              <a:t> resistance</a:t>
            </a:r>
          </a:p>
          <a:p>
            <a:pPr marL="457200" indent="-457200">
              <a:buFont typeface="Arial" panose="020B0604020202020204" pitchFamily="34" charset="0"/>
              <a:buChar char="•"/>
            </a:pPr>
            <a:r>
              <a:rPr lang="en-US" sz="3200" i="1" dirty="0">
                <a:solidFill>
                  <a:srgbClr val="003087"/>
                </a:solidFill>
              </a:rPr>
              <a:t>Current remains the same through series resistors</a:t>
            </a:r>
          </a:p>
        </p:txBody>
      </p:sp>
      <p:cxnSp>
        <p:nvCxnSpPr>
          <p:cNvPr id="11" name="Straight Connector 10"/>
          <p:cNvCxnSpPr/>
          <p:nvPr/>
        </p:nvCxnSpPr>
        <p:spPr>
          <a:xfrm flipH="1">
            <a:off x="8283523" y="518159"/>
            <a:ext cx="1695287" cy="0"/>
          </a:xfrm>
          <a:prstGeom prst="line">
            <a:avLst/>
          </a:prstGeom>
          <a:ln w="38100">
            <a:solidFill>
              <a:srgbClr val="CB333B"/>
            </a:solidFill>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2413B7B2-7021-4B9B-A791-E901B1B0D28C}"/>
              </a:ext>
            </a:extLst>
          </p:cNvPr>
          <p:cNvSpPr/>
          <p:nvPr/>
        </p:nvSpPr>
        <p:spPr>
          <a:xfrm>
            <a:off x="10172455" y="1849848"/>
            <a:ext cx="259604" cy="25960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9" name="TextBox 78">
            <a:extLst>
              <a:ext uri="{FF2B5EF4-FFF2-40B4-BE49-F238E27FC236}">
                <a16:creationId xmlns:a16="http://schemas.microsoft.com/office/drawing/2014/main" id="{B301079E-749B-4EB4-830A-DECB1E71229A}"/>
              </a:ext>
            </a:extLst>
          </p:cNvPr>
          <p:cNvSpPr txBox="1"/>
          <p:nvPr/>
        </p:nvSpPr>
        <p:spPr>
          <a:xfrm>
            <a:off x="10298399" y="1815223"/>
            <a:ext cx="924791" cy="461665"/>
          </a:xfrm>
          <a:prstGeom prst="rect">
            <a:avLst/>
          </a:prstGeom>
          <a:noFill/>
        </p:spPr>
        <p:txBody>
          <a:bodyPr wrap="square" rtlCol="0">
            <a:spAutoFit/>
          </a:bodyPr>
          <a:lstStyle/>
          <a:p>
            <a:pPr algn="ctr"/>
            <a:r>
              <a:rPr lang="en-US" sz="2400" dirty="0">
                <a:solidFill>
                  <a:srgbClr val="00B050"/>
                </a:solidFill>
              </a:rPr>
              <a:t>Node</a:t>
            </a:r>
          </a:p>
        </p:txBody>
      </p:sp>
      <p:sp>
        <p:nvSpPr>
          <p:cNvPr id="80" name="Rectangle 79">
            <a:extLst>
              <a:ext uri="{FF2B5EF4-FFF2-40B4-BE49-F238E27FC236}">
                <a16:creationId xmlns:a16="http://schemas.microsoft.com/office/drawing/2014/main" id="{28738020-576D-4F0B-93C6-79442200B625}"/>
              </a:ext>
            </a:extLst>
          </p:cNvPr>
          <p:cNvSpPr/>
          <p:nvPr/>
        </p:nvSpPr>
        <p:spPr>
          <a:xfrm>
            <a:off x="21872" y="1099470"/>
            <a:ext cx="4667403" cy="3046988"/>
          </a:xfrm>
          <a:prstGeom prst="rect">
            <a:avLst/>
          </a:prstGeom>
        </p:spPr>
        <p:txBody>
          <a:bodyPr wrap="square">
            <a:spAutoFit/>
          </a:bodyPr>
          <a:lstStyle/>
          <a:p>
            <a:pPr marL="457200" indent="-457200">
              <a:buFont typeface="Arial" panose="020B0604020202020204" pitchFamily="34" charset="0"/>
              <a:buChar char="•"/>
            </a:pPr>
            <a:r>
              <a:rPr lang="en-US" sz="3200" i="1" dirty="0">
                <a:solidFill>
                  <a:srgbClr val="003087"/>
                </a:solidFill>
              </a:rPr>
              <a:t>Current splits at a node when there are multiple paths it can take.</a:t>
            </a:r>
          </a:p>
          <a:p>
            <a:pPr marL="457200" indent="-457200">
              <a:buFont typeface="Arial" panose="020B0604020202020204" pitchFamily="34" charset="0"/>
              <a:buChar char="•"/>
            </a:pPr>
            <a:r>
              <a:rPr lang="en-US" sz="3200" i="1" dirty="0">
                <a:solidFill>
                  <a:srgbClr val="003087"/>
                </a:solidFill>
              </a:rPr>
              <a:t>Current into a node equals current out of a node</a:t>
            </a:r>
          </a:p>
        </p:txBody>
      </p:sp>
    </p:spTree>
    <p:extLst>
      <p:ext uri="{BB962C8B-B14F-4D97-AF65-F5344CB8AC3E}">
        <p14:creationId xmlns:p14="http://schemas.microsoft.com/office/powerpoint/2010/main" val="286212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p:bldP spid="1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473" y="-120973"/>
            <a:ext cx="10515600" cy="1325563"/>
          </a:xfrm>
        </p:spPr>
        <p:txBody>
          <a:bodyPr/>
          <a:lstStyle/>
          <a:p>
            <a:r>
              <a:rPr lang="en-US" dirty="0"/>
              <a:t>Implications of KCL</a:t>
            </a:r>
          </a:p>
        </p:txBody>
      </p:sp>
      <p:sp>
        <p:nvSpPr>
          <p:cNvPr id="4" name="Slide Number Placeholder 3"/>
          <p:cNvSpPr>
            <a:spLocks noGrp="1"/>
          </p:cNvSpPr>
          <p:nvPr>
            <p:ph type="sldNum" sz="quarter" idx="12"/>
          </p:nvPr>
        </p:nvSpPr>
        <p:spPr/>
        <p:txBody>
          <a:bodyPr/>
          <a:lstStyle/>
          <a:p>
            <a:fld id="{AF9F945A-7155-4828-81E1-722329993529}" type="slidenum">
              <a:rPr lang="en-US" smtClean="0"/>
              <a:t>14</a:t>
            </a:fld>
            <a:endParaRPr lang="en-US" dirty="0"/>
          </a:p>
        </p:txBody>
      </p:sp>
      <p:sp>
        <p:nvSpPr>
          <p:cNvPr id="78" name="TextBox 77"/>
          <p:cNvSpPr txBox="1">
            <a:spLocks noChangeArrowheads="1"/>
          </p:cNvSpPr>
          <p:nvPr/>
        </p:nvSpPr>
        <p:spPr>
          <a:xfrm>
            <a:off x="333962" y="987579"/>
            <a:ext cx="6003558" cy="967675"/>
          </a:xfrm>
          <a:prstGeom prst="rect">
            <a:avLst/>
          </a:prstGeom>
        </p:spPr>
        <p:txBody>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r>
              <a:rPr lang="en-US" sz="3200" kern="0" dirty="0">
                <a:latin typeface="+mn-lt"/>
                <a:ea typeface="+mj-ea"/>
                <a:cs typeface="+mj-cs"/>
              </a:rPr>
              <a:t>The algebraic sum of currents entering or leaving a node is zero</a:t>
            </a:r>
          </a:p>
        </p:txBody>
      </p:sp>
      <p:grpSp>
        <p:nvGrpSpPr>
          <p:cNvPr id="3" name="Group 2"/>
          <p:cNvGrpSpPr/>
          <p:nvPr/>
        </p:nvGrpSpPr>
        <p:grpSpPr>
          <a:xfrm>
            <a:off x="6001107" y="499436"/>
            <a:ext cx="5458784" cy="3208486"/>
            <a:chOff x="6391617" y="761971"/>
            <a:chExt cx="4822390" cy="2834436"/>
          </a:xfrm>
        </p:grpSpPr>
        <p:grpSp>
          <p:nvGrpSpPr>
            <p:cNvPr id="79" name="Group 78"/>
            <p:cNvGrpSpPr/>
            <p:nvPr/>
          </p:nvGrpSpPr>
          <p:grpSpPr>
            <a:xfrm rot="11769075">
              <a:off x="8602408" y="761971"/>
              <a:ext cx="411024" cy="1752602"/>
              <a:chOff x="8068117" y="2716360"/>
              <a:chExt cx="411024" cy="1752602"/>
            </a:xfrm>
          </p:grpSpPr>
          <p:grpSp>
            <p:nvGrpSpPr>
              <p:cNvPr id="195" name="Group 194"/>
              <p:cNvGrpSpPr/>
              <p:nvPr/>
            </p:nvGrpSpPr>
            <p:grpSpPr>
              <a:xfrm rot="5400000">
                <a:off x="7407937" y="3397758"/>
                <a:ext cx="1752602" cy="389806"/>
                <a:chOff x="405211" y="2738180"/>
                <a:chExt cx="1752602" cy="389806"/>
              </a:xfrm>
            </p:grpSpPr>
            <p:cxnSp>
              <p:nvCxnSpPr>
                <p:cNvPr id="197" name="AutoShape 8"/>
                <p:cNvCxnSpPr>
                  <a:cxnSpLocks noChangeShapeType="1"/>
                </p:cNvCxnSpPr>
                <p:nvPr/>
              </p:nvCxnSpPr>
              <p:spPr bwMode="auto">
                <a:xfrm flipV="1">
                  <a:off x="1346454" y="2842670"/>
                  <a:ext cx="0" cy="182164"/>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98" name="AutoShape 15"/>
                <p:cNvCxnSpPr>
                  <a:cxnSpLocks noChangeShapeType="1"/>
                </p:cNvCxnSpPr>
                <p:nvPr/>
              </p:nvCxnSpPr>
              <p:spPr bwMode="auto">
                <a:xfrm rot="16200000">
                  <a:off x="1749546" y="2515840"/>
                  <a:ext cx="414" cy="816121"/>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99" name="AutoShape 8"/>
                <p:cNvCxnSpPr>
                  <a:cxnSpLocks noChangeShapeType="1"/>
                </p:cNvCxnSpPr>
                <p:nvPr/>
              </p:nvCxnSpPr>
              <p:spPr bwMode="auto">
                <a:xfrm flipV="1">
                  <a:off x="1219702" y="2738180"/>
                  <a:ext cx="0" cy="389806"/>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200" name="AutoShape 15"/>
                <p:cNvCxnSpPr>
                  <a:cxnSpLocks noChangeShapeType="1"/>
                </p:cNvCxnSpPr>
                <p:nvPr/>
              </p:nvCxnSpPr>
              <p:spPr bwMode="auto">
                <a:xfrm rot="16200000" flipH="1">
                  <a:off x="812651" y="2516254"/>
                  <a:ext cx="2" cy="814881"/>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sp>
            <p:nvSpPr>
              <p:cNvPr id="196" name="Rectangle 195"/>
              <p:cNvSpPr/>
              <p:nvPr/>
            </p:nvSpPr>
            <p:spPr>
              <a:xfrm>
                <a:off x="8068117" y="3080489"/>
                <a:ext cx="299084" cy="923255"/>
              </a:xfrm>
              <a:prstGeom prst="rect">
                <a:avLst/>
              </a:prstGeom>
            </p:spPr>
            <p:txBody>
              <a:bodyPr wrap="none">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nSpc>
                    <a:spcPct val="115000"/>
                  </a:lnSpc>
                  <a:spcBef>
                    <a:spcPts val="0"/>
                  </a:spcBef>
                  <a:spcAft>
                    <a:spcPts val="1000"/>
                  </a:spcAft>
                  <a:defRPr/>
                </a:pPr>
                <a:r>
                  <a:rPr lang="en-US" sz="2400" dirty="0">
                    <a:ea typeface="Calibri"/>
                    <a:cs typeface="Times New Roman"/>
                  </a:rPr>
                  <a:t>+</a:t>
                </a:r>
              </a:p>
              <a:p>
                <a:pPr>
                  <a:lnSpc>
                    <a:spcPct val="115000"/>
                  </a:lnSpc>
                  <a:spcBef>
                    <a:spcPts val="0"/>
                  </a:spcBef>
                  <a:spcAft>
                    <a:spcPts val="1000"/>
                  </a:spcAft>
                  <a:defRPr/>
                </a:pPr>
                <a:r>
                  <a:rPr lang="en-US" sz="2400" dirty="0">
                    <a:ea typeface="Calibri"/>
                    <a:cs typeface="Times New Roman"/>
                  </a:rPr>
                  <a:t>-</a:t>
                </a:r>
              </a:p>
            </p:txBody>
          </p:sp>
        </p:grpSp>
        <p:grpSp>
          <p:nvGrpSpPr>
            <p:cNvPr id="80" name="Group 79"/>
            <p:cNvGrpSpPr/>
            <p:nvPr/>
          </p:nvGrpSpPr>
          <p:grpSpPr>
            <a:xfrm rot="13505338">
              <a:off x="7770799" y="2193021"/>
              <a:ext cx="272724" cy="1839121"/>
              <a:chOff x="8342797" y="427163"/>
              <a:chExt cx="272724" cy="1839121"/>
            </a:xfrm>
          </p:grpSpPr>
          <p:grpSp>
            <p:nvGrpSpPr>
              <p:cNvPr id="182" name="Group 181"/>
              <p:cNvGrpSpPr/>
              <p:nvPr/>
            </p:nvGrpSpPr>
            <p:grpSpPr>
              <a:xfrm rot="16200000">
                <a:off x="7562016" y="1253897"/>
                <a:ext cx="1839121" cy="185653"/>
                <a:chOff x="5880224" y="2571086"/>
                <a:chExt cx="1839121" cy="347662"/>
              </a:xfrm>
            </p:grpSpPr>
            <p:cxnSp>
              <p:nvCxnSpPr>
                <p:cNvPr id="185" name="Straight Connector 184"/>
                <p:cNvCxnSpPr/>
                <p:nvPr/>
              </p:nvCxnSpPr>
              <p:spPr bwMode="auto">
                <a:xfrm flipH="1">
                  <a:off x="5880224" y="2743515"/>
                  <a:ext cx="627063" cy="4764"/>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bwMode="auto">
                <a:xfrm flipH="1">
                  <a:off x="7119270" y="2743818"/>
                  <a:ext cx="600075"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187" name="Group 186"/>
                <p:cNvGrpSpPr>
                  <a:grpSpLocks/>
                </p:cNvGrpSpPr>
                <p:nvPr/>
              </p:nvGrpSpPr>
              <p:grpSpPr bwMode="auto">
                <a:xfrm>
                  <a:off x="6499339" y="2571086"/>
                  <a:ext cx="626267" cy="347662"/>
                  <a:chOff x="7209220" y="1678338"/>
                  <a:chExt cx="704492" cy="303002"/>
                </a:xfrm>
              </p:grpSpPr>
              <p:cxnSp>
                <p:nvCxnSpPr>
                  <p:cNvPr id="188" name="Straight Connector 187"/>
                  <p:cNvCxnSpPr/>
                  <p:nvPr/>
                </p:nvCxnSpPr>
                <p:spPr>
                  <a:xfrm flipV="1">
                    <a:off x="7387798" y="1678338"/>
                    <a:ext cx="117862"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7505660" y="1678338"/>
                    <a:ext cx="116077"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V="1">
                    <a:off x="7844067" y="1825261"/>
                    <a:ext cx="69645" cy="152193"/>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V="1">
                    <a:off x="7209220" y="1682489"/>
                    <a:ext cx="69646" cy="15081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7278866" y="1678338"/>
                    <a:ext cx="116076"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flipV="1">
                    <a:off x="7614594" y="1678338"/>
                    <a:ext cx="117862"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7732456" y="1678338"/>
                    <a:ext cx="116076"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sp>
            <p:nvSpPr>
              <p:cNvPr id="183" name="Rectangle 182"/>
              <p:cNvSpPr/>
              <p:nvPr/>
            </p:nvSpPr>
            <p:spPr>
              <a:xfrm rot="16200000">
                <a:off x="8335090" y="1262745"/>
                <a:ext cx="515144" cy="45719"/>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a:endParaRPr lang="en-US" sz="2800"/>
              </a:p>
            </p:txBody>
          </p:sp>
          <p:sp>
            <p:nvSpPr>
              <p:cNvPr id="184" name="Rectangle 183"/>
              <p:cNvSpPr/>
              <p:nvPr/>
            </p:nvSpPr>
            <p:spPr>
              <a:xfrm rot="16200000">
                <a:off x="8108085" y="1381029"/>
                <a:ext cx="515144" cy="45719"/>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a:endParaRPr lang="en-US" sz="2800"/>
              </a:p>
            </p:txBody>
          </p:sp>
        </p:grpSp>
        <p:grpSp>
          <p:nvGrpSpPr>
            <p:cNvPr id="81" name="Group 80"/>
            <p:cNvGrpSpPr/>
            <p:nvPr/>
          </p:nvGrpSpPr>
          <p:grpSpPr>
            <a:xfrm rot="19276027">
              <a:off x="7814615" y="832213"/>
              <a:ext cx="272724" cy="1839121"/>
              <a:chOff x="8342797" y="427163"/>
              <a:chExt cx="272724" cy="1839121"/>
            </a:xfrm>
          </p:grpSpPr>
          <p:grpSp>
            <p:nvGrpSpPr>
              <p:cNvPr id="169" name="Group 168"/>
              <p:cNvGrpSpPr/>
              <p:nvPr/>
            </p:nvGrpSpPr>
            <p:grpSpPr>
              <a:xfrm rot="16200000">
                <a:off x="7562016" y="1253897"/>
                <a:ext cx="1839121" cy="185653"/>
                <a:chOff x="5880224" y="2571086"/>
                <a:chExt cx="1839121" cy="347662"/>
              </a:xfrm>
            </p:grpSpPr>
            <p:cxnSp>
              <p:nvCxnSpPr>
                <p:cNvPr id="172" name="Straight Connector 171"/>
                <p:cNvCxnSpPr/>
                <p:nvPr/>
              </p:nvCxnSpPr>
              <p:spPr bwMode="auto">
                <a:xfrm flipH="1">
                  <a:off x="5880224" y="2743515"/>
                  <a:ext cx="627063" cy="4764"/>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bwMode="auto">
                <a:xfrm flipH="1">
                  <a:off x="7119270" y="2743818"/>
                  <a:ext cx="600075"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174" name="Group 173"/>
                <p:cNvGrpSpPr>
                  <a:grpSpLocks/>
                </p:cNvGrpSpPr>
                <p:nvPr/>
              </p:nvGrpSpPr>
              <p:grpSpPr bwMode="auto">
                <a:xfrm>
                  <a:off x="6499339" y="2571086"/>
                  <a:ext cx="626267" cy="347662"/>
                  <a:chOff x="7209220" y="1678338"/>
                  <a:chExt cx="704492" cy="303002"/>
                </a:xfrm>
              </p:grpSpPr>
              <p:cxnSp>
                <p:nvCxnSpPr>
                  <p:cNvPr id="175" name="Straight Connector 174"/>
                  <p:cNvCxnSpPr/>
                  <p:nvPr/>
                </p:nvCxnSpPr>
                <p:spPr>
                  <a:xfrm flipV="1">
                    <a:off x="7387798" y="1678338"/>
                    <a:ext cx="117862"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7505660" y="1678338"/>
                    <a:ext cx="116077"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flipV="1">
                    <a:off x="7844067" y="1825261"/>
                    <a:ext cx="69645" cy="152193"/>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V="1">
                    <a:off x="7209220" y="1682489"/>
                    <a:ext cx="69646" cy="15081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7278866" y="1678338"/>
                    <a:ext cx="116076"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V="1">
                    <a:off x="7614594" y="1678338"/>
                    <a:ext cx="117862"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7732456" y="1678338"/>
                    <a:ext cx="116076"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sp>
            <p:nvSpPr>
              <p:cNvPr id="170" name="Rectangle 169"/>
              <p:cNvSpPr/>
              <p:nvPr/>
            </p:nvSpPr>
            <p:spPr>
              <a:xfrm rot="16200000">
                <a:off x="8335090" y="1262745"/>
                <a:ext cx="515144" cy="45719"/>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a:endParaRPr lang="en-US" sz="2800"/>
              </a:p>
            </p:txBody>
          </p:sp>
          <p:sp>
            <p:nvSpPr>
              <p:cNvPr id="171" name="Rectangle 170"/>
              <p:cNvSpPr/>
              <p:nvPr/>
            </p:nvSpPr>
            <p:spPr>
              <a:xfrm rot="16200000">
                <a:off x="8108085" y="1381029"/>
                <a:ext cx="515144" cy="45719"/>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a:endParaRPr lang="en-US" sz="2800"/>
              </a:p>
            </p:txBody>
          </p:sp>
        </p:grpSp>
        <p:grpSp>
          <p:nvGrpSpPr>
            <p:cNvPr id="82" name="Group 81"/>
            <p:cNvGrpSpPr/>
            <p:nvPr/>
          </p:nvGrpSpPr>
          <p:grpSpPr>
            <a:xfrm rot="4833967">
              <a:off x="9010875" y="1752643"/>
              <a:ext cx="272724" cy="1245382"/>
              <a:chOff x="8342797" y="1020904"/>
              <a:chExt cx="272724" cy="1245382"/>
            </a:xfrm>
          </p:grpSpPr>
          <p:grpSp>
            <p:nvGrpSpPr>
              <p:cNvPr id="157" name="Group 156"/>
              <p:cNvGrpSpPr/>
              <p:nvPr/>
            </p:nvGrpSpPr>
            <p:grpSpPr>
              <a:xfrm rot="16200000">
                <a:off x="7858887" y="1550768"/>
                <a:ext cx="1245382" cy="185653"/>
                <a:chOff x="5880224" y="2571086"/>
                <a:chExt cx="1245382" cy="347662"/>
              </a:xfrm>
            </p:grpSpPr>
            <p:cxnSp>
              <p:nvCxnSpPr>
                <p:cNvPr id="160" name="Straight Connector 159"/>
                <p:cNvCxnSpPr/>
                <p:nvPr/>
              </p:nvCxnSpPr>
              <p:spPr bwMode="auto">
                <a:xfrm flipH="1">
                  <a:off x="5880224" y="2743515"/>
                  <a:ext cx="627063" cy="4764"/>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161" name="Group 160"/>
                <p:cNvGrpSpPr>
                  <a:grpSpLocks/>
                </p:cNvGrpSpPr>
                <p:nvPr/>
              </p:nvGrpSpPr>
              <p:grpSpPr bwMode="auto">
                <a:xfrm>
                  <a:off x="6499339" y="2571086"/>
                  <a:ext cx="626267" cy="347662"/>
                  <a:chOff x="7209220" y="1678338"/>
                  <a:chExt cx="704492" cy="303002"/>
                </a:xfrm>
              </p:grpSpPr>
              <p:cxnSp>
                <p:nvCxnSpPr>
                  <p:cNvPr id="162" name="Straight Connector 161"/>
                  <p:cNvCxnSpPr/>
                  <p:nvPr/>
                </p:nvCxnSpPr>
                <p:spPr>
                  <a:xfrm flipV="1">
                    <a:off x="7387798" y="1678338"/>
                    <a:ext cx="117862"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7505660" y="1678338"/>
                    <a:ext cx="116077"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V="1">
                    <a:off x="7844067" y="1825261"/>
                    <a:ext cx="69645" cy="152193"/>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V="1">
                    <a:off x="7209220" y="1682489"/>
                    <a:ext cx="69646" cy="15081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7278866" y="1678338"/>
                    <a:ext cx="116076"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V="1">
                    <a:off x="7614594" y="1678338"/>
                    <a:ext cx="117862"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7732456" y="1678338"/>
                    <a:ext cx="116076"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sp>
            <p:nvSpPr>
              <p:cNvPr id="158" name="Rectangle 157"/>
              <p:cNvSpPr/>
              <p:nvPr/>
            </p:nvSpPr>
            <p:spPr>
              <a:xfrm rot="16200000">
                <a:off x="8335090" y="1262745"/>
                <a:ext cx="515144" cy="45719"/>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a:endParaRPr lang="en-US" sz="2800"/>
              </a:p>
            </p:txBody>
          </p:sp>
          <p:sp>
            <p:nvSpPr>
              <p:cNvPr id="159" name="Rectangle 158"/>
              <p:cNvSpPr/>
              <p:nvPr/>
            </p:nvSpPr>
            <p:spPr>
              <a:xfrm rot="16200000">
                <a:off x="8108085" y="1381029"/>
                <a:ext cx="515144" cy="45719"/>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a:endParaRPr lang="en-US" sz="2800"/>
              </a:p>
            </p:txBody>
          </p:sp>
        </p:grpSp>
        <p:grpSp>
          <p:nvGrpSpPr>
            <p:cNvPr id="83" name="Group 82"/>
            <p:cNvGrpSpPr/>
            <p:nvPr/>
          </p:nvGrpSpPr>
          <p:grpSpPr>
            <a:xfrm rot="8020907">
              <a:off x="8974165" y="2185920"/>
              <a:ext cx="411027" cy="1752602"/>
              <a:chOff x="8068115" y="2716361"/>
              <a:chExt cx="411027" cy="1752602"/>
            </a:xfrm>
          </p:grpSpPr>
          <p:grpSp>
            <p:nvGrpSpPr>
              <p:cNvPr id="151" name="Group 150"/>
              <p:cNvGrpSpPr/>
              <p:nvPr/>
            </p:nvGrpSpPr>
            <p:grpSpPr>
              <a:xfrm rot="5400000">
                <a:off x="7407938" y="3397759"/>
                <a:ext cx="1752602" cy="389806"/>
                <a:chOff x="405211" y="2738180"/>
                <a:chExt cx="1752602" cy="389806"/>
              </a:xfrm>
            </p:grpSpPr>
            <p:cxnSp>
              <p:nvCxnSpPr>
                <p:cNvPr id="153" name="AutoShape 8"/>
                <p:cNvCxnSpPr>
                  <a:cxnSpLocks noChangeShapeType="1"/>
                </p:cNvCxnSpPr>
                <p:nvPr/>
              </p:nvCxnSpPr>
              <p:spPr bwMode="auto">
                <a:xfrm flipV="1">
                  <a:off x="1346454" y="2842670"/>
                  <a:ext cx="0" cy="182164"/>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54" name="AutoShape 15"/>
                <p:cNvCxnSpPr>
                  <a:cxnSpLocks noChangeShapeType="1"/>
                </p:cNvCxnSpPr>
                <p:nvPr/>
              </p:nvCxnSpPr>
              <p:spPr bwMode="auto">
                <a:xfrm rot="16200000">
                  <a:off x="1749546" y="2515840"/>
                  <a:ext cx="414" cy="816121"/>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55" name="AutoShape 8"/>
                <p:cNvCxnSpPr>
                  <a:cxnSpLocks noChangeShapeType="1"/>
                </p:cNvCxnSpPr>
                <p:nvPr/>
              </p:nvCxnSpPr>
              <p:spPr bwMode="auto">
                <a:xfrm flipV="1">
                  <a:off x="1219702" y="2738180"/>
                  <a:ext cx="0" cy="389806"/>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56" name="AutoShape 15"/>
                <p:cNvCxnSpPr>
                  <a:cxnSpLocks noChangeShapeType="1"/>
                </p:cNvCxnSpPr>
                <p:nvPr/>
              </p:nvCxnSpPr>
              <p:spPr bwMode="auto">
                <a:xfrm rot="16200000" flipH="1">
                  <a:off x="812651" y="2516254"/>
                  <a:ext cx="2" cy="814881"/>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sp>
            <p:nvSpPr>
              <p:cNvPr id="152" name="Rectangle 151"/>
              <p:cNvSpPr/>
              <p:nvPr/>
            </p:nvSpPr>
            <p:spPr>
              <a:xfrm>
                <a:off x="8068115" y="3080490"/>
                <a:ext cx="299085" cy="923255"/>
              </a:xfrm>
              <a:prstGeom prst="rect">
                <a:avLst/>
              </a:prstGeom>
            </p:spPr>
            <p:txBody>
              <a:bodyPr wrap="none">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nSpc>
                    <a:spcPct val="115000"/>
                  </a:lnSpc>
                  <a:spcBef>
                    <a:spcPts val="0"/>
                  </a:spcBef>
                  <a:spcAft>
                    <a:spcPts val="1000"/>
                  </a:spcAft>
                  <a:defRPr/>
                </a:pPr>
                <a:r>
                  <a:rPr lang="en-US" sz="2400" dirty="0">
                    <a:ea typeface="Calibri"/>
                    <a:cs typeface="Times New Roman"/>
                  </a:rPr>
                  <a:t>+</a:t>
                </a:r>
              </a:p>
              <a:p>
                <a:pPr>
                  <a:lnSpc>
                    <a:spcPct val="115000"/>
                  </a:lnSpc>
                  <a:spcBef>
                    <a:spcPts val="0"/>
                  </a:spcBef>
                  <a:spcAft>
                    <a:spcPts val="1000"/>
                  </a:spcAft>
                  <a:defRPr/>
                </a:pPr>
                <a:r>
                  <a:rPr lang="en-US" sz="2400" dirty="0">
                    <a:ea typeface="Calibri"/>
                    <a:cs typeface="Times New Roman"/>
                  </a:rPr>
                  <a:t>-</a:t>
                </a:r>
              </a:p>
            </p:txBody>
          </p:sp>
        </p:grpSp>
        <p:grpSp>
          <p:nvGrpSpPr>
            <p:cNvPr id="84" name="Group 83"/>
            <p:cNvGrpSpPr/>
            <p:nvPr/>
          </p:nvGrpSpPr>
          <p:grpSpPr>
            <a:xfrm rot="5099595">
              <a:off x="7122982" y="1431050"/>
              <a:ext cx="661221" cy="2107419"/>
              <a:chOff x="7318189" y="138668"/>
              <a:chExt cx="661221" cy="2107419"/>
            </a:xfrm>
          </p:grpSpPr>
          <p:cxnSp>
            <p:nvCxnSpPr>
              <p:cNvPr id="129" name="Straight Arrow Connector 128"/>
              <p:cNvCxnSpPr/>
              <p:nvPr/>
            </p:nvCxnSpPr>
            <p:spPr bwMode="auto">
              <a:xfrm>
                <a:off x="7318189" y="1029469"/>
                <a:ext cx="195263" cy="210386"/>
              </a:xfrm>
              <a:prstGeom prst="straightConnector1">
                <a:avLst/>
              </a:prstGeom>
              <a:ln w="19050">
                <a:solidFill>
                  <a:srgbClr val="002060"/>
                </a:solidFill>
                <a:tailEnd type="triangle" w="med" len="med"/>
              </a:ln>
            </p:spPr>
            <p:style>
              <a:lnRef idx="1">
                <a:schemeClr val="accent1"/>
              </a:lnRef>
              <a:fillRef idx="0">
                <a:schemeClr val="accent1"/>
              </a:fillRef>
              <a:effectRef idx="0">
                <a:schemeClr val="accent1"/>
              </a:effectRef>
              <a:fontRef idx="minor">
                <a:schemeClr val="tx1"/>
              </a:fontRef>
            </p:style>
          </p:cxnSp>
          <p:sp>
            <p:nvSpPr>
              <p:cNvPr id="130" name="Oval 129"/>
              <p:cNvSpPr/>
              <p:nvPr/>
            </p:nvSpPr>
            <p:spPr>
              <a:xfrm>
                <a:off x="7506018" y="1157925"/>
                <a:ext cx="473392" cy="483598"/>
              </a:xfrm>
              <a:prstGeom prst="ellipse">
                <a:avLst/>
              </a:prstGeom>
              <a:ln w="19050">
                <a:solidFill>
                  <a:srgbClr val="002060"/>
                </a:solid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a:endParaRPr lang="en-US" sz="2800"/>
              </a:p>
            </p:txBody>
          </p:sp>
          <p:grpSp>
            <p:nvGrpSpPr>
              <p:cNvPr id="131" name="Group 130"/>
              <p:cNvGrpSpPr/>
              <p:nvPr/>
            </p:nvGrpSpPr>
            <p:grpSpPr>
              <a:xfrm>
                <a:off x="7651466" y="138668"/>
                <a:ext cx="182753" cy="2107419"/>
                <a:chOff x="8342797" y="-959130"/>
                <a:chExt cx="272724" cy="3848255"/>
              </a:xfrm>
            </p:grpSpPr>
            <p:grpSp>
              <p:nvGrpSpPr>
                <p:cNvPr id="133" name="Group 132"/>
                <p:cNvGrpSpPr/>
                <p:nvPr/>
              </p:nvGrpSpPr>
              <p:grpSpPr>
                <a:xfrm rot="16200000">
                  <a:off x="6552966" y="867532"/>
                  <a:ext cx="3848255" cy="194931"/>
                  <a:chOff x="5257385" y="2553748"/>
                  <a:chExt cx="3848255" cy="365000"/>
                </a:xfrm>
              </p:grpSpPr>
              <p:cxnSp>
                <p:nvCxnSpPr>
                  <p:cNvPr id="138" name="Straight Connector 137"/>
                  <p:cNvCxnSpPr/>
                  <p:nvPr/>
                </p:nvCxnSpPr>
                <p:spPr bwMode="auto">
                  <a:xfrm rot="300405" flipH="1">
                    <a:off x="5257385" y="2659894"/>
                    <a:ext cx="1248280" cy="140434"/>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bwMode="auto">
                  <a:xfrm rot="300405" flipH="1">
                    <a:off x="7124702" y="2553748"/>
                    <a:ext cx="1980938" cy="32296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142" name="Group 141"/>
                  <p:cNvGrpSpPr>
                    <a:grpSpLocks/>
                  </p:cNvGrpSpPr>
                  <p:nvPr/>
                </p:nvGrpSpPr>
                <p:grpSpPr bwMode="auto">
                  <a:xfrm>
                    <a:off x="6499339" y="2571086"/>
                    <a:ext cx="626267" cy="347662"/>
                    <a:chOff x="7209220" y="1678338"/>
                    <a:chExt cx="704492" cy="303002"/>
                  </a:xfrm>
                </p:grpSpPr>
                <p:cxnSp>
                  <p:nvCxnSpPr>
                    <p:cNvPr id="143" name="Straight Connector 142"/>
                    <p:cNvCxnSpPr/>
                    <p:nvPr/>
                  </p:nvCxnSpPr>
                  <p:spPr>
                    <a:xfrm flipV="1">
                      <a:off x="7387798" y="1678338"/>
                      <a:ext cx="117862"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7505660" y="1678338"/>
                      <a:ext cx="116077"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V="1">
                      <a:off x="7844067" y="1825261"/>
                      <a:ext cx="69645" cy="152193"/>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V="1">
                      <a:off x="7209220" y="1682489"/>
                      <a:ext cx="69646" cy="15081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7278866" y="1678338"/>
                      <a:ext cx="116076"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7614594" y="1678338"/>
                      <a:ext cx="117862"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7732456" y="1678338"/>
                      <a:ext cx="116076" cy="30300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sp>
              <p:nvSpPr>
                <p:cNvPr id="134" name="Rectangle 133"/>
                <p:cNvSpPr/>
                <p:nvPr/>
              </p:nvSpPr>
              <p:spPr>
                <a:xfrm rot="16200000">
                  <a:off x="8335090" y="1262745"/>
                  <a:ext cx="515144" cy="45719"/>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a:endParaRPr lang="en-US" sz="2800"/>
                </a:p>
              </p:txBody>
            </p:sp>
            <p:sp>
              <p:nvSpPr>
                <p:cNvPr id="135" name="Rectangle 134"/>
                <p:cNvSpPr/>
                <p:nvPr/>
              </p:nvSpPr>
              <p:spPr>
                <a:xfrm rot="16200000">
                  <a:off x="8108085" y="1381029"/>
                  <a:ext cx="515144" cy="45719"/>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a:endParaRPr lang="en-US" sz="2800"/>
                </a:p>
              </p:txBody>
            </p:sp>
          </p:grpSp>
          <p:cxnSp>
            <p:nvCxnSpPr>
              <p:cNvPr id="132" name="Straight Arrow Connector 131"/>
              <p:cNvCxnSpPr/>
              <p:nvPr/>
            </p:nvCxnSpPr>
            <p:spPr bwMode="auto">
              <a:xfrm>
                <a:off x="7386084" y="924276"/>
                <a:ext cx="195263" cy="210386"/>
              </a:xfrm>
              <a:prstGeom prst="straightConnector1">
                <a:avLst/>
              </a:prstGeom>
              <a:ln w="19050">
                <a:solidFill>
                  <a:srgbClr val="002060"/>
                </a:solidFill>
                <a:tailEnd type="triangle" w="med" len="med"/>
              </a:ln>
            </p:spPr>
            <p:style>
              <a:lnRef idx="1">
                <a:schemeClr val="accent1"/>
              </a:lnRef>
              <a:fillRef idx="0">
                <a:schemeClr val="accent1"/>
              </a:fillRef>
              <a:effectRef idx="0">
                <a:schemeClr val="accent1"/>
              </a:effectRef>
              <a:fontRef idx="minor">
                <a:schemeClr val="tx1"/>
              </a:fontRef>
            </p:style>
          </p:cxnSp>
        </p:grpSp>
        <p:sp>
          <p:nvSpPr>
            <p:cNvPr id="85" name="Oval 84"/>
            <p:cNvSpPr/>
            <p:nvPr/>
          </p:nvSpPr>
          <p:spPr bwMode="auto">
            <a:xfrm>
              <a:off x="8503013" y="2430267"/>
              <a:ext cx="76200" cy="74613"/>
            </a:xfrm>
            <a:prstGeom prst="ellipse">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sz="2800">
                <a:solidFill>
                  <a:srgbClr val="C00000"/>
                </a:solidFill>
              </a:endParaRPr>
            </a:p>
          </p:txBody>
        </p:sp>
        <p:grpSp>
          <p:nvGrpSpPr>
            <p:cNvPr id="86" name="Group 85"/>
            <p:cNvGrpSpPr/>
            <p:nvPr/>
          </p:nvGrpSpPr>
          <p:grpSpPr>
            <a:xfrm rot="4796928">
              <a:off x="10273260" y="1393976"/>
              <a:ext cx="411025" cy="1470468"/>
              <a:chOff x="8068116" y="2998494"/>
              <a:chExt cx="411025" cy="1470468"/>
            </a:xfrm>
          </p:grpSpPr>
          <p:grpSp>
            <p:nvGrpSpPr>
              <p:cNvPr id="123" name="Group 122"/>
              <p:cNvGrpSpPr/>
              <p:nvPr/>
            </p:nvGrpSpPr>
            <p:grpSpPr>
              <a:xfrm rot="5400000">
                <a:off x="7549004" y="3538825"/>
                <a:ext cx="1470468" cy="389806"/>
                <a:chOff x="687345" y="2738180"/>
                <a:chExt cx="1470468" cy="389806"/>
              </a:xfrm>
            </p:grpSpPr>
            <p:cxnSp>
              <p:nvCxnSpPr>
                <p:cNvPr id="125" name="AutoShape 8"/>
                <p:cNvCxnSpPr>
                  <a:cxnSpLocks noChangeShapeType="1"/>
                </p:cNvCxnSpPr>
                <p:nvPr/>
              </p:nvCxnSpPr>
              <p:spPr bwMode="auto">
                <a:xfrm flipV="1">
                  <a:off x="1346454" y="2842670"/>
                  <a:ext cx="0" cy="182164"/>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26" name="AutoShape 15"/>
                <p:cNvCxnSpPr>
                  <a:cxnSpLocks noChangeShapeType="1"/>
                </p:cNvCxnSpPr>
                <p:nvPr/>
              </p:nvCxnSpPr>
              <p:spPr bwMode="auto">
                <a:xfrm rot="16200000">
                  <a:off x="1749546" y="2515840"/>
                  <a:ext cx="414" cy="816121"/>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27" name="AutoShape 8"/>
                <p:cNvCxnSpPr>
                  <a:cxnSpLocks noChangeShapeType="1"/>
                </p:cNvCxnSpPr>
                <p:nvPr/>
              </p:nvCxnSpPr>
              <p:spPr bwMode="auto">
                <a:xfrm flipV="1">
                  <a:off x="1219702" y="2738180"/>
                  <a:ext cx="0" cy="389806"/>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28" name="AutoShape 15"/>
                <p:cNvCxnSpPr>
                  <a:cxnSpLocks noChangeShapeType="1"/>
                </p:cNvCxnSpPr>
                <p:nvPr/>
              </p:nvCxnSpPr>
              <p:spPr bwMode="auto">
                <a:xfrm rot="11403072" flipH="1">
                  <a:off x="687345" y="2876845"/>
                  <a:ext cx="528134" cy="9930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sp>
            <p:nvSpPr>
              <p:cNvPr id="124" name="Rectangle 123"/>
              <p:cNvSpPr/>
              <p:nvPr/>
            </p:nvSpPr>
            <p:spPr>
              <a:xfrm>
                <a:off x="8068116" y="3080488"/>
                <a:ext cx="299085" cy="923255"/>
              </a:xfrm>
              <a:prstGeom prst="rect">
                <a:avLst/>
              </a:prstGeom>
            </p:spPr>
            <p:txBody>
              <a:bodyPr wrap="none">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nSpc>
                    <a:spcPct val="115000"/>
                  </a:lnSpc>
                  <a:spcBef>
                    <a:spcPts val="0"/>
                  </a:spcBef>
                  <a:spcAft>
                    <a:spcPts val="1000"/>
                  </a:spcAft>
                  <a:defRPr/>
                </a:pPr>
                <a:r>
                  <a:rPr lang="en-US" sz="2400" dirty="0">
                    <a:ea typeface="Calibri"/>
                    <a:cs typeface="Times New Roman"/>
                  </a:rPr>
                  <a:t>+</a:t>
                </a:r>
              </a:p>
              <a:p>
                <a:pPr>
                  <a:lnSpc>
                    <a:spcPct val="115000"/>
                  </a:lnSpc>
                  <a:spcBef>
                    <a:spcPts val="0"/>
                  </a:spcBef>
                  <a:spcAft>
                    <a:spcPts val="1000"/>
                  </a:spcAft>
                  <a:defRPr/>
                </a:pPr>
                <a:r>
                  <a:rPr lang="en-US" sz="2400" dirty="0">
                    <a:ea typeface="Calibri"/>
                    <a:cs typeface="Times New Roman"/>
                  </a:rPr>
                  <a:t>-</a:t>
                </a:r>
              </a:p>
            </p:txBody>
          </p:sp>
        </p:grpSp>
        <p:grpSp>
          <p:nvGrpSpPr>
            <p:cNvPr id="87" name="Group 86"/>
            <p:cNvGrpSpPr/>
            <p:nvPr/>
          </p:nvGrpSpPr>
          <p:grpSpPr>
            <a:xfrm>
              <a:off x="7928457" y="1236935"/>
              <a:ext cx="540428" cy="582899"/>
              <a:chOff x="2163007" y="2097744"/>
              <a:chExt cx="540428" cy="582899"/>
            </a:xfrm>
          </p:grpSpPr>
          <p:cxnSp>
            <p:nvCxnSpPr>
              <p:cNvPr id="121" name="Straight Arrow Connector 120"/>
              <p:cNvCxnSpPr/>
              <p:nvPr/>
            </p:nvCxnSpPr>
            <p:spPr>
              <a:xfrm>
                <a:off x="2163007" y="2296003"/>
                <a:ext cx="301838" cy="384640"/>
              </a:xfrm>
              <a:prstGeom prst="straightConnector1">
                <a:avLst/>
              </a:prstGeom>
              <a:ln w="2540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2" name="TextBox 3071"/>
                  <p:cNvSpPr txBox="1"/>
                  <p:nvPr/>
                </p:nvSpPr>
                <p:spPr>
                  <a:xfrm>
                    <a:off x="2224333" y="2097744"/>
                    <a:ext cx="479102" cy="462222"/>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14:m>
                      <m:oMathPara xmlns:m="http://schemas.openxmlformats.org/officeDocument/2006/math">
                        <m:oMathParaPr>
                          <m:jc m:val="centerGroup"/>
                        </m:oMathParaPr>
                        <m:oMath xmlns:m="http://schemas.openxmlformats.org/officeDocument/2006/math">
                          <m:sSub>
                            <m:sSubPr>
                              <m:ctrlPr>
                                <a:rPr lang="en-US" sz="2800" i="1" smtClean="0">
                                  <a:solidFill>
                                    <a:srgbClr val="3A8B2D"/>
                                  </a:solidFill>
                                  <a:latin typeface="Cambria Math" panose="02040503050406030204" pitchFamily="18" charset="0"/>
                                </a:rPr>
                              </m:ctrlPr>
                            </m:sSubPr>
                            <m:e>
                              <m:r>
                                <m:rPr>
                                  <m:sty m:val="p"/>
                                </m:rPr>
                                <a:rPr lang="en-US" sz="2800" b="0" i="0" smtClean="0">
                                  <a:solidFill>
                                    <a:srgbClr val="3A8B2D"/>
                                  </a:solidFill>
                                  <a:latin typeface="Cambria Math"/>
                                </a:rPr>
                                <m:t>I</m:t>
                              </m:r>
                            </m:e>
                            <m:sub>
                              <m:r>
                                <a:rPr lang="en-US" sz="2800" b="0" i="0" smtClean="0">
                                  <a:solidFill>
                                    <a:srgbClr val="3A8B2D"/>
                                  </a:solidFill>
                                  <a:latin typeface="Cambria Math"/>
                                </a:rPr>
                                <m:t>1</m:t>
                              </m:r>
                            </m:sub>
                          </m:sSub>
                        </m:oMath>
                      </m:oMathPara>
                    </a14:m>
                    <a:endParaRPr lang="en-US" sz="2800" dirty="0"/>
                  </a:p>
                </p:txBody>
              </p:sp>
            </mc:Choice>
            <mc:Fallback xmlns="">
              <p:sp>
                <p:nvSpPr>
                  <p:cNvPr id="122" name="TextBox 3071"/>
                  <p:cNvSpPr txBox="1">
                    <a:spLocks noRot="1" noChangeAspect="1" noMove="1" noResize="1" noEditPoints="1" noAdjustHandles="1" noChangeArrowheads="1" noChangeShapeType="1" noTextEdit="1"/>
                  </p:cNvSpPr>
                  <p:nvPr/>
                </p:nvSpPr>
                <p:spPr>
                  <a:xfrm>
                    <a:off x="2224333" y="2097744"/>
                    <a:ext cx="479102" cy="462222"/>
                  </a:xfrm>
                  <a:prstGeom prst="rect">
                    <a:avLst/>
                  </a:prstGeom>
                  <a:blipFill>
                    <a:blip r:embed="rId2"/>
                    <a:stretch>
                      <a:fillRect/>
                    </a:stretch>
                  </a:blipFill>
                </p:spPr>
                <p:txBody>
                  <a:bodyPr/>
                  <a:lstStyle/>
                  <a:p>
                    <a:r>
                      <a:rPr lang="en-US">
                        <a:noFill/>
                      </a:rPr>
                      <a:t> </a:t>
                    </a:r>
                  </a:p>
                </p:txBody>
              </p:sp>
            </mc:Fallback>
          </mc:AlternateContent>
        </p:grpSp>
        <p:grpSp>
          <p:nvGrpSpPr>
            <p:cNvPr id="88" name="Group 87"/>
            <p:cNvGrpSpPr/>
            <p:nvPr/>
          </p:nvGrpSpPr>
          <p:grpSpPr>
            <a:xfrm>
              <a:off x="8923622" y="1562807"/>
              <a:ext cx="518612" cy="532202"/>
              <a:chOff x="3158172" y="2423616"/>
              <a:chExt cx="518612" cy="532202"/>
            </a:xfrm>
          </p:grpSpPr>
          <p:cxnSp>
            <p:nvCxnSpPr>
              <p:cNvPr id="119" name="Straight Arrow Connector 118"/>
              <p:cNvCxnSpPr/>
              <p:nvPr/>
            </p:nvCxnSpPr>
            <p:spPr>
              <a:xfrm flipH="1">
                <a:off x="3158172" y="2423616"/>
                <a:ext cx="139318" cy="501104"/>
              </a:xfrm>
              <a:prstGeom prst="straightConnector1">
                <a:avLst/>
              </a:prstGeom>
              <a:ln w="2540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0" name="TextBox 129"/>
                  <p:cNvSpPr txBox="1"/>
                  <p:nvPr/>
                </p:nvSpPr>
                <p:spPr>
                  <a:xfrm>
                    <a:off x="3190373" y="2493596"/>
                    <a:ext cx="486411" cy="462222"/>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14:m>
                      <m:oMathPara xmlns:m="http://schemas.openxmlformats.org/officeDocument/2006/math">
                        <m:oMathParaPr>
                          <m:jc m:val="centerGroup"/>
                        </m:oMathParaPr>
                        <m:oMath xmlns:m="http://schemas.openxmlformats.org/officeDocument/2006/math">
                          <m:sSub>
                            <m:sSubPr>
                              <m:ctrlPr>
                                <a:rPr lang="en-US" sz="2800" i="1" smtClean="0">
                                  <a:solidFill>
                                    <a:srgbClr val="3A8B2D"/>
                                  </a:solidFill>
                                  <a:latin typeface="Cambria Math" panose="02040503050406030204" pitchFamily="18" charset="0"/>
                                </a:rPr>
                              </m:ctrlPr>
                            </m:sSubPr>
                            <m:e>
                              <m:r>
                                <m:rPr>
                                  <m:sty m:val="p"/>
                                </m:rPr>
                                <a:rPr lang="en-US" sz="2800" b="0" i="0" smtClean="0">
                                  <a:solidFill>
                                    <a:srgbClr val="3A8B2D"/>
                                  </a:solidFill>
                                  <a:latin typeface="Cambria Math"/>
                                </a:rPr>
                                <m:t>I</m:t>
                              </m:r>
                            </m:e>
                            <m:sub>
                              <m:r>
                                <a:rPr lang="en-US" sz="2800" b="0" i="0" smtClean="0">
                                  <a:solidFill>
                                    <a:srgbClr val="3A8B2D"/>
                                  </a:solidFill>
                                  <a:latin typeface="Cambria Math"/>
                                </a:rPr>
                                <m:t>2</m:t>
                              </m:r>
                            </m:sub>
                          </m:sSub>
                        </m:oMath>
                      </m:oMathPara>
                    </a14:m>
                    <a:endParaRPr lang="en-US" sz="2800" dirty="0"/>
                  </a:p>
                </p:txBody>
              </p:sp>
            </mc:Choice>
            <mc:Fallback xmlns="">
              <p:sp>
                <p:nvSpPr>
                  <p:cNvPr id="120" name="TextBox 129"/>
                  <p:cNvSpPr txBox="1">
                    <a:spLocks noRot="1" noChangeAspect="1" noMove="1" noResize="1" noEditPoints="1" noAdjustHandles="1" noChangeArrowheads="1" noChangeShapeType="1" noTextEdit="1"/>
                  </p:cNvSpPr>
                  <p:nvPr/>
                </p:nvSpPr>
                <p:spPr>
                  <a:xfrm>
                    <a:off x="3190373" y="2493596"/>
                    <a:ext cx="486411" cy="462222"/>
                  </a:xfrm>
                  <a:prstGeom prst="rect">
                    <a:avLst/>
                  </a:prstGeom>
                  <a:blipFill>
                    <a:blip r:embed="rId3"/>
                    <a:stretch>
                      <a:fillRect/>
                    </a:stretch>
                  </a:blipFill>
                </p:spPr>
                <p:txBody>
                  <a:bodyPr/>
                  <a:lstStyle/>
                  <a:p>
                    <a:r>
                      <a:rPr lang="en-US">
                        <a:noFill/>
                      </a:rPr>
                      <a:t> </a:t>
                    </a:r>
                  </a:p>
                </p:txBody>
              </p:sp>
            </mc:Fallback>
          </mc:AlternateContent>
        </p:grpSp>
        <p:grpSp>
          <p:nvGrpSpPr>
            <p:cNvPr id="89" name="Group 88"/>
            <p:cNvGrpSpPr/>
            <p:nvPr/>
          </p:nvGrpSpPr>
          <p:grpSpPr>
            <a:xfrm>
              <a:off x="9502230" y="2394041"/>
              <a:ext cx="607114" cy="483522"/>
              <a:chOff x="3736780" y="3254850"/>
              <a:chExt cx="607114" cy="483522"/>
            </a:xfrm>
          </p:grpSpPr>
          <p:cxnSp>
            <p:nvCxnSpPr>
              <p:cNvPr id="117" name="Straight Arrow Connector 116"/>
              <p:cNvCxnSpPr/>
              <p:nvPr/>
            </p:nvCxnSpPr>
            <p:spPr>
              <a:xfrm flipV="1">
                <a:off x="3736780" y="3254850"/>
                <a:ext cx="594732" cy="102073"/>
              </a:xfrm>
              <a:prstGeom prst="straightConnector1">
                <a:avLst/>
              </a:prstGeom>
              <a:ln w="2540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8" name="TextBox 130"/>
                  <p:cNvSpPr txBox="1"/>
                  <p:nvPr/>
                </p:nvSpPr>
                <p:spPr>
                  <a:xfrm>
                    <a:off x="3857484" y="3276150"/>
                    <a:ext cx="486410" cy="462222"/>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14:m>
                      <m:oMathPara xmlns:m="http://schemas.openxmlformats.org/officeDocument/2006/math">
                        <m:oMathParaPr>
                          <m:jc m:val="centerGroup"/>
                        </m:oMathParaPr>
                        <m:oMath xmlns:m="http://schemas.openxmlformats.org/officeDocument/2006/math">
                          <m:sSub>
                            <m:sSubPr>
                              <m:ctrlPr>
                                <a:rPr lang="en-US" sz="2800" i="1" smtClean="0">
                                  <a:solidFill>
                                    <a:srgbClr val="3A8B2D"/>
                                  </a:solidFill>
                                  <a:latin typeface="Cambria Math" panose="02040503050406030204" pitchFamily="18" charset="0"/>
                                </a:rPr>
                              </m:ctrlPr>
                            </m:sSubPr>
                            <m:e>
                              <m:r>
                                <m:rPr>
                                  <m:sty m:val="p"/>
                                </m:rPr>
                                <a:rPr lang="en-US" sz="2800" b="0" i="0" smtClean="0">
                                  <a:solidFill>
                                    <a:srgbClr val="3A8B2D"/>
                                  </a:solidFill>
                                  <a:latin typeface="Cambria Math"/>
                                </a:rPr>
                                <m:t>I</m:t>
                              </m:r>
                            </m:e>
                            <m:sub>
                              <m:r>
                                <a:rPr lang="en-US" sz="2800" b="0" i="0" smtClean="0">
                                  <a:solidFill>
                                    <a:srgbClr val="3A8B2D"/>
                                  </a:solidFill>
                                  <a:latin typeface="Cambria Math"/>
                                </a:rPr>
                                <m:t>3</m:t>
                              </m:r>
                            </m:sub>
                          </m:sSub>
                        </m:oMath>
                      </m:oMathPara>
                    </a14:m>
                    <a:endParaRPr lang="en-US" sz="2800" dirty="0"/>
                  </a:p>
                </p:txBody>
              </p:sp>
            </mc:Choice>
            <mc:Fallback xmlns="">
              <p:sp>
                <p:nvSpPr>
                  <p:cNvPr id="118" name="TextBox 130"/>
                  <p:cNvSpPr txBox="1">
                    <a:spLocks noRot="1" noChangeAspect="1" noMove="1" noResize="1" noEditPoints="1" noAdjustHandles="1" noChangeArrowheads="1" noChangeShapeType="1" noTextEdit="1"/>
                  </p:cNvSpPr>
                  <p:nvPr/>
                </p:nvSpPr>
                <p:spPr>
                  <a:xfrm>
                    <a:off x="3857484" y="3276150"/>
                    <a:ext cx="486410" cy="462222"/>
                  </a:xfrm>
                  <a:prstGeom prst="rect">
                    <a:avLst/>
                  </a:prstGeom>
                  <a:blipFill>
                    <a:blip r:embed="rId4"/>
                    <a:stretch>
                      <a:fillRect/>
                    </a:stretch>
                  </a:blipFill>
                </p:spPr>
                <p:txBody>
                  <a:bodyPr/>
                  <a:lstStyle/>
                  <a:p>
                    <a:r>
                      <a:rPr lang="en-US">
                        <a:noFill/>
                      </a:rPr>
                      <a:t> </a:t>
                    </a:r>
                  </a:p>
                </p:txBody>
              </p:sp>
            </mc:Fallback>
          </mc:AlternateContent>
        </p:grpSp>
        <p:grpSp>
          <p:nvGrpSpPr>
            <p:cNvPr id="90" name="Group 89"/>
            <p:cNvGrpSpPr/>
            <p:nvPr/>
          </p:nvGrpSpPr>
          <p:grpSpPr>
            <a:xfrm>
              <a:off x="9217587" y="2668983"/>
              <a:ext cx="607291" cy="507898"/>
              <a:chOff x="3452137" y="3529792"/>
              <a:chExt cx="607291" cy="507898"/>
            </a:xfrm>
          </p:grpSpPr>
          <p:cxnSp>
            <p:nvCxnSpPr>
              <p:cNvPr id="115" name="Straight Arrow Connector 114"/>
              <p:cNvCxnSpPr/>
              <p:nvPr/>
            </p:nvCxnSpPr>
            <p:spPr>
              <a:xfrm>
                <a:off x="3452137" y="3641496"/>
                <a:ext cx="412226" cy="396194"/>
              </a:xfrm>
              <a:prstGeom prst="straightConnector1">
                <a:avLst/>
              </a:prstGeom>
              <a:ln w="2540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6" name="TextBox 131"/>
                  <p:cNvSpPr txBox="1"/>
                  <p:nvPr/>
                </p:nvSpPr>
                <p:spPr>
                  <a:xfrm>
                    <a:off x="3573018" y="3529792"/>
                    <a:ext cx="486410" cy="462223"/>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14:m>
                      <m:oMathPara xmlns:m="http://schemas.openxmlformats.org/officeDocument/2006/math">
                        <m:oMathParaPr>
                          <m:jc m:val="centerGroup"/>
                        </m:oMathParaPr>
                        <m:oMath xmlns:m="http://schemas.openxmlformats.org/officeDocument/2006/math">
                          <m:sSub>
                            <m:sSubPr>
                              <m:ctrlPr>
                                <a:rPr lang="en-US" sz="2800" i="1" smtClean="0">
                                  <a:solidFill>
                                    <a:srgbClr val="3A8B2D"/>
                                  </a:solidFill>
                                  <a:latin typeface="Cambria Math" panose="02040503050406030204" pitchFamily="18" charset="0"/>
                                </a:rPr>
                              </m:ctrlPr>
                            </m:sSubPr>
                            <m:e>
                              <m:r>
                                <m:rPr>
                                  <m:sty m:val="p"/>
                                </m:rPr>
                                <a:rPr lang="en-US" sz="2800" b="0" i="0" smtClean="0">
                                  <a:solidFill>
                                    <a:srgbClr val="3A8B2D"/>
                                  </a:solidFill>
                                  <a:latin typeface="Cambria Math"/>
                                </a:rPr>
                                <m:t>I</m:t>
                              </m:r>
                            </m:e>
                            <m:sub>
                              <m:r>
                                <a:rPr lang="en-US" sz="2800" b="0" i="0" smtClean="0">
                                  <a:solidFill>
                                    <a:srgbClr val="3A8B2D"/>
                                  </a:solidFill>
                                  <a:latin typeface="Cambria Math"/>
                                </a:rPr>
                                <m:t>4</m:t>
                              </m:r>
                            </m:sub>
                          </m:sSub>
                        </m:oMath>
                      </m:oMathPara>
                    </a14:m>
                    <a:endParaRPr lang="en-US" sz="2800" dirty="0"/>
                  </a:p>
                </p:txBody>
              </p:sp>
            </mc:Choice>
            <mc:Fallback xmlns="">
              <p:sp>
                <p:nvSpPr>
                  <p:cNvPr id="116" name="TextBox 131"/>
                  <p:cNvSpPr txBox="1">
                    <a:spLocks noRot="1" noChangeAspect="1" noMove="1" noResize="1" noEditPoints="1" noAdjustHandles="1" noChangeArrowheads="1" noChangeShapeType="1" noTextEdit="1"/>
                  </p:cNvSpPr>
                  <p:nvPr/>
                </p:nvSpPr>
                <p:spPr>
                  <a:xfrm>
                    <a:off x="3573018" y="3529792"/>
                    <a:ext cx="486410" cy="462223"/>
                  </a:xfrm>
                  <a:prstGeom prst="rect">
                    <a:avLst/>
                  </a:prstGeom>
                  <a:blipFill>
                    <a:blip r:embed="rId5"/>
                    <a:stretch>
                      <a:fillRect/>
                    </a:stretch>
                  </a:blipFill>
                </p:spPr>
                <p:txBody>
                  <a:bodyPr/>
                  <a:lstStyle/>
                  <a:p>
                    <a:r>
                      <a:rPr lang="en-US">
                        <a:noFill/>
                      </a:rPr>
                      <a:t> </a:t>
                    </a:r>
                  </a:p>
                </p:txBody>
              </p:sp>
            </mc:Fallback>
          </mc:AlternateContent>
        </p:grpSp>
        <p:grpSp>
          <p:nvGrpSpPr>
            <p:cNvPr id="91" name="Group 90"/>
            <p:cNvGrpSpPr/>
            <p:nvPr/>
          </p:nvGrpSpPr>
          <p:grpSpPr>
            <a:xfrm>
              <a:off x="7815887" y="3040559"/>
              <a:ext cx="645146" cy="555848"/>
              <a:chOff x="2050437" y="3901368"/>
              <a:chExt cx="645146" cy="555848"/>
            </a:xfrm>
          </p:grpSpPr>
          <p:cxnSp>
            <p:nvCxnSpPr>
              <p:cNvPr id="113" name="Straight Arrow Connector 112"/>
              <p:cNvCxnSpPr/>
              <p:nvPr/>
            </p:nvCxnSpPr>
            <p:spPr>
              <a:xfrm flipH="1">
                <a:off x="2050437" y="3901368"/>
                <a:ext cx="369698" cy="425951"/>
              </a:xfrm>
              <a:prstGeom prst="straightConnector1">
                <a:avLst/>
              </a:prstGeom>
              <a:ln w="2540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4" name="TextBox 132"/>
                  <p:cNvSpPr txBox="1"/>
                  <p:nvPr/>
                </p:nvSpPr>
                <p:spPr>
                  <a:xfrm>
                    <a:off x="2209173" y="3994994"/>
                    <a:ext cx="486410" cy="462222"/>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14:m>
                      <m:oMathPara xmlns:m="http://schemas.openxmlformats.org/officeDocument/2006/math">
                        <m:oMathParaPr>
                          <m:jc m:val="centerGroup"/>
                        </m:oMathParaPr>
                        <m:oMath xmlns:m="http://schemas.openxmlformats.org/officeDocument/2006/math">
                          <m:sSub>
                            <m:sSubPr>
                              <m:ctrlPr>
                                <a:rPr lang="en-US" sz="2800" i="1" smtClean="0">
                                  <a:solidFill>
                                    <a:srgbClr val="3A8B2D"/>
                                  </a:solidFill>
                                  <a:latin typeface="Cambria Math" panose="02040503050406030204" pitchFamily="18" charset="0"/>
                                </a:rPr>
                              </m:ctrlPr>
                            </m:sSubPr>
                            <m:e>
                              <m:r>
                                <m:rPr>
                                  <m:sty m:val="p"/>
                                </m:rPr>
                                <a:rPr lang="en-US" sz="2800" b="0" i="0" smtClean="0">
                                  <a:solidFill>
                                    <a:srgbClr val="3A8B2D"/>
                                  </a:solidFill>
                                  <a:latin typeface="Cambria Math"/>
                                </a:rPr>
                                <m:t>I</m:t>
                              </m:r>
                            </m:e>
                            <m:sub>
                              <m:r>
                                <a:rPr lang="en-US" sz="2800" b="0" i="0" smtClean="0">
                                  <a:solidFill>
                                    <a:srgbClr val="3A8B2D"/>
                                  </a:solidFill>
                                  <a:latin typeface="Cambria Math"/>
                                </a:rPr>
                                <m:t>5</m:t>
                              </m:r>
                            </m:sub>
                          </m:sSub>
                        </m:oMath>
                      </m:oMathPara>
                    </a14:m>
                    <a:endParaRPr lang="en-US" sz="2800" dirty="0"/>
                  </a:p>
                </p:txBody>
              </p:sp>
            </mc:Choice>
            <mc:Fallback xmlns="">
              <p:sp>
                <p:nvSpPr>
                  <p:cNvPr id="114" name="TextBox 132"/>
                  <p:cNvSpPr txBox="1">
                    <a:spLocks noRot="1" noChangeAspect="1" noMove="1" noResize="1" noEditPoints="1" noAdjustHandles="1" noChangeArrowheads="1" noChangeShapeType="1" noTextEdit="1"/>
                  </p:cNvSpPr>
                  <p:nvPr/>
                </p:nvSpPr>
                <p:spPr>
                  <a:xfrm>
                    <a:off x="2209173" y="3994994"/>
                    <a:ext cx="486410" cy="462222"/>
                  </a:xfrm>
                  <a:prstGeom prst="rect">
                    <a:avLst/>
                  </a:prstGeom>
                  <a:blipFill>
                    <a:blip r:embed="rId6"/>
                    <a:stretch>
                      <a:fillRect/>
                    </a:stretch>
                  </a:blipFill>
                </p:spPr>
                <p:txBody>
                  <a:bodyPr/>
                  <a:lstStyle/>
                  <a:p>
                    <a:r>
                      <a:rPr lang="en-US">
                        <a:noFill/>
                      </a:rPr>
                      <a:t> </a:t>
                    </a:r>
                  </a:p>
                </p:txBody>
              </p:sp>
            </mc:Fallback>
          </mc:AlternateContent>
        </p:grpSp>
        <p:grpSp>
          <p:nvGrpSpPr>
            <p:cNvPr id="92" name="Group 91"/>
            <p:cNvGrpSpPr/>
            <p:nvPr/>
          </p:nvGrpSpPr>
          <p:grpSpPr>
            <a:xfrm>
              <a:off x="6391617" y="1997508"/>
              <a:ext cx="501547" cy="522275"/>
              <a:chOff x="626167" y="2858317"/>
              <a:chExt cx="501547" cy="522275"/>
            </a:xfrm>
          </p:grpSpPr>
          <p:cxnSp>
            <p:nvCxnSpPr>
              <p:cNvPr id="110" name="Straight Arrow Connector 109"/>
              <p:cNvCxnSpPr/>
              <p:nvPr/>
            </p:nvCxnSpPr>
            <p:spPr>
              <a:xfrm flipV="1">
                <a:off x="626167" y="3354203"/>
                <a:ext cx="479740" cy="26389"/>
              </a:xfrm>
              <a:prstGeom prst="straightConnector1">
                <a:avLst/>
              </a:prstGeom>
              <a:ln w="2540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1" name="TextBox 133"/>
                  <p:cNvSpPr txBox="1"/>
                  <p:nvPr/>
                </p:nvSpPr>
                <p:spPr>
                  <a:xfrm>
                    <a:off x="641304" y="2858317"/>
                    <a:ext cx="486410" cy="462222"/>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14:m>
                      <m:oMathPara xmlns:m="http://schemas.openxmlformats.org/officeDocument/2006/math">
                        <m:oMathParaPr>
                          <m:jc m:val="centerGroup"/>
                        </m:oMathParaPr>
                        <m:oMath xmlns:m="http://schemas.openxmlformats.org/officeDocument/2006/math">
                          <m:sSub>
                            <m:sSubPr>
                              <m:ctrlPr>
                                <a:rPr lang="en-US" sz="2800" i="1" smtClean="0">
                                  <a:solidFill>
                                    <a:srgbClr val="3A8B2D"/>
                                  </a:solidFill>
                                  <a:latin typeface="Cambria Math" panose="02040503050406030204" pitchFamily="18" charset="0"/>
                                </a:rPr>
                              </m:ctrlPr>
                            </m:sSubPr>
                            <m:e>
                              <m:r>
                                <m:rPr>
                                  <m:sty m:val="p"/>
                                </m:rPr>
                                <a:rPr lang="en-US" sz="2800" b="0" i="0" smtClean="0">
                                  <a:solidFill>
                                    <a:srgbClr val="3A8B2D"/>
                                  </a:solidFill>
                                  <a:latin typeface="Cambria Math"/>
                                </a:rPr>
                                <m:t>I</m:t>
                              </m:r>
                            </m:e>
                            <m:sub>
                              <m:r>
                                <a:rPr lang="en-US" sz="2800" b="0" i="0" smtClean="0">
                                  <a:solidFill>
                                    <a:srgbClr val="3A8B2D"/>
                                  </a:solidFill>
                                  <a:latin typeface="Cambria Math"/>
                                </a:rPr>
                                <m:t>6</m:t>
                              </m:r>
                            </m:sub>
                          </m:sSub>
                        </m:oMath>
                      </m:oMathPara>
                    </a14:m>
                    <a:endParaRPr lang="en-US" sz="2800" dirty="0"/>
                  </a:p>
                </p:txBody>
              </p:sp>
            </mc:Choice>
            <mc:Fallback xmlns="">
              <p:sp>
                <p:nvSpPr>
                  <p:cNvPr id="111" name="TextBox 133"/>
                  <p:cNvSpPr txBox="1">
                    <a:spLocks noRot="1" noChangeAspect="1" noMove="1" noResize="1" noEditPoints="1" noAdjustHandles="1" noChangeArrowheads="1" noChangeShapeType="1" noTextEdit="1"/>
                  </p:cNvSpPr>
                  <p:nvPr/>
                </p:nvSpPr>
                <p:spPr>
                  <a:xfrm>
                    <a:off x="641304" y="2858317"/>
                    <a:ext cx="486410" cy="462222"/>
                  </a:xfrm>
                  <a:prstGeom prst="rect">
                    <a:avLst/>
                  </a:prstGeom>
                  <a:blipFill>
                    <a:blip r:embed="rId7"/>
                    <a:stretch>
                      <a:fillRect/>
                    </a:stretch>
                  </a:blipFill>
                </p:spPr>
                <p:txBody>
                  <a:bodyPr/>
                  <a:lstStyle/>
                  <a:p>
                    <a:r>
                      <a:rPr lang="en-US">
                        <a:noFill/>
                      </a:rPr>
                      <a:t> </a:t>
                    </a:r>
                  </a:p>
                </p:txBody>
              </p:sp>
            </mc:Fallback>
          </mc:AlternateContent>
        </p:grpSp>
      </p:grpSp>
      <p:sp>
        <p:nvSpPr>
          <p:cNvPr id="93" name="TextBox 3078"/>
          <p:cNvSpPr txBox="1"/>
          <p:nvPr/>
        </p:nvSpPr>
        <p:spPr>
          <a:xfrm>
            <a:off x="5126581" y="4131465"/>
            <a:ext cx="6762305" cy="1384995"/>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a:r>
              <a:rPr lang="en-US" sz="3600" dirty="0"/>
              <a:t>Sum up these currents</a:t>
            </a:r>
          </a:p>
          <a:p>
            <a:pPr algn="ctr"/>
            <a:r>
              <a:rPr lang="en-US" sz="2400" dirty="0"/>
              <a:t>current entering node = positive &amp; </a:t>
            </a:r>
          </a:p>
          <a:p>
            <a:pPr algn="ctr"/>
            <a:r>
              <a:rPr lang="en-US" sz="2400" dirty="0"/>
              <a:t>current leaving node = negative</a:t>
            </a:r>
          </a:p>
        </p:txBody>
      </p:sp>
      <mc:AlternateContent xmlns:mc="http://schemas.openxmlformats.org/markup-compatibility/2006" xmlns:a14="http://schemas.microsoft.com/office/drawing/2010/main">
        <mc:Choice Requires="a14">
          <p:sp>
            <p:nvSpPr>
              <p:cNvPr id="94" name="TextBox 141"/>
              <p:cNvSpPr txBox="1"/>
              <p:nvPr/>
            </p:nvSpPr>
            <p:spPr>
              <a:xfrm>
                <a:off x="6070425" y="5821689"/>
                <a:ext cx="542328" cy="523220"/>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14:m>
                  <m:oMathPara xmlns:m="http://schemas.openxmlformats.org/officeDocument/2006/math">
                    <m:oMathParaPr>
                      <m:jc m:val="centerGroup"/>
                    </m:oMathParaPr>
                    <m:oMath xmlns:m="http://schemas.openxmlformats.org/officeDocument/2006/math">
                      <m:sSub>
                        <m:sSubPr>
                          <m:ctrlPr>
                            <a:rPr lang="en-US" sz="2800" i="1" smtClean="0">
                              <a:solidFill>
                                <a:schemeClr val="tx1"/>
                              </a:solidFill>
                              <a:latin typeface="Cambria Math" panose="02040503050406030204" pitchFamily="18" charset="0"/>
                            </a:rPr>
                          </m:ctrlPr>
                        </m:sSubPr>
                        <m:e>
                          <m:r>
                            <m:rPr>
                              <m:sty m:val="p"/>
                            </m:rPr>
                            <a:rPr lang="en-US" sz="2800" b="0" i="0" smtClean="0">
                              <a:solidFill>
                                <a:schemeClr val="tx1"/>
                              </a:solidFill>
                              <a:latin typeface="Cambria Math"/>
                            </a:rPr>
                            <m:t>I</m:t>
                          </m:r>
                        </m:e>
                        <m:sub>
                          <m:r>
                            <a:rPr lang="en-US" sz="2800" b="0" i="0" smtClean="0">
                              <a:solidFill>
                                <a:schemeClr val="tx1"/>
                              </a:solidFill>
                              <a:latin typeface="Cambria Math"/>
                            </a:rPr>
                            <m:t>1</m:t>
                          </m:r>
                        </m:sub>
                      </m:sSub>
                    </m:oMath>
                  </m:oMathPara>
                </a14:m>
                <a:endParaRPr lang="en-US" sz="2800" dirty="0">
                  <a:solidFill>
                    <a:schemeClr val="tx1"/>
                  </a:solidFill>
                </a:endParaRPr>
              </a:p>
            </p:txBody>
          </p:sp>
        </mc:Choice>
        <mc:Fallback xmlns="">
          <p:sp>
            <p:nvSpPr>
              <p:cNvPr id="94" name="TextBox 141"/>
              <p:cNvSpPr txBox="1">
                <a:spLocks noRot="1" noChangeAspect="1" noMove="1" noResize="1" noEditPoints="1" noAdjustHandles="1" noChangeArrowheads="1" noChangeShapeType="1" noTextEdit="1"/>
              </p:cNvSpPr>
              <p:nvPr/>
            </p:nvSpPr>
            <p:spPr>
              <a:xfrm>
                <a:off x="6070425" y="5821689"/>
                <a:ext cx="542328" cy="52322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Box 142"/>
              <p:cNvSpPr txBox="1"/>
              <p:nvPr/>
            </p:nvSpPr>
            <p:spPr>
              <a:xfrm>
                <a:off x="6405195" y="5824007"/>
                <a:ext cx="896849" cy="523220"/>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14:m>
                  <m:oMathPara xmlns:m="http://schemas.openxmlformats.org/officeDocument/2006/math">
                    <m:oMathParaPr>
                      <m:jc m:val="centerGroup"/>
                    </m:oMathParaPr>
                    <m:oMath xmlns:m="http://schemas.openxmlformats.org/officeDocument/2006/math">
                      <m:sSub>
                        <m:sSubPr>
                          <m:ctrlPr>
                            <a:rPr lang="en-US" sz="2800" i="1" smtClean="0">
                              <a:solidFill>
                                <a:schemeClr val="tx1"/>
                              </a:solidFill>
                              <a:latin typeface="Cambria Math" panose="02040503050406030204" pitchFamily="18" charset="0"/>
                            </a:rPr>
                          </m:ctrlPr>
                        </m:sSubPr>
                        <m:e>
                          <m:r>
                            <a:rPr lang="en-US" sz="2800" b="0" i="0" smtClean="0">
                              <a:solidFill>
                                <a:schemeClr val="tx1"/>
                              </a:solidFill>
                              <a:latin typeface="Cambria Math"/>
                            </a:rPr>
                            <m:t>+ </m:t>
                          </m:r>
                          <m:r>
                            <m:rPr>
                              <m:sty m:val="p"/>
                            </m:rPr>
                            <a:rPr lang="en-US" sz="2800">
                              <a:solidFill>
                                <a:schemeClr val="tx1"/>
                              </a:solidFill>
                              <a:latin typeface="Cambria Math"/>
                            </a:rPr>
                            <m:t>I</m:t>
                          </m:r>
                        </m:e>
                        <m:sub>
                          <m:r>
                            <a:rPr lang="en-US" sz="2800" b="0" i="1" smtClean="0">
                              <a:solidFill>
                                <a:schemeClr val="tx1"/>
                              </a:solidFill>
                              <a:latin typeface="Cambria Math"/>
                            </a:rPr>
                            <m:t>2</m:t>
                          </m:r>
                        </m:sub>
                      </m:sSub>
                    </m:oMath>
                  </m:oMathPara>
                </a14:m>
                <a:endParaRPr lang="en-US" sz="2800" dirty="0">
                  <a:solidFill>
                    <a:schemeClr val="tx1"/>
                  </a:solidFill>
                </a:endParaRPr>
              </a:p>
            </p:txBody>
          </p:sp>
        </mc:Choice>
        <mc:Fallback xmlns="">
          <p:sp>
            <p:nvSpPr>
              <p:cNvPr id="95" name="TextBox 142"/>
              <p:cNvSpPr txBox="1">
                <a:spLocks noRot="1" noChangeAspect="1" noMove="1" noResize="1" noEditPoints="1" noAdjustHandles="1" noChangeArrowheads="1" noChangeShapeType="1" noTextEdit="1"/>
              </p:cNvSpPr>
              <p:nvPr/>
            </p:nvSpPr>
            <p:spPr>
              <a:xfrm>
                <a:off x="6405195" y="5824007"/>
                <a:ext cx="896849" cy="52322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TextBox 143"/>
              <p:cNvSpPr txBox="1"/>
              <p:nvPr/>
            </p:nvSpPr>
            <p:spPr>
              <a:xfrm>
                <a:off x="7086604" y="5825849"/>
                <a:ext cx="896849" cy="523220"/>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14:m>
                  <m:oMathPara xmlns:m="http://schemas.openxmlformats.org/officeDocument/2006/math">
                    <m:oMathParaPr>
                      <m:jc m:val="centerGroup"/>
                    </m:oMathParaPr>
                    <m:oMath xmlns:m="http://schemas.openxmlformats.org/officeDocument/2006/math">
                      <m:r>
                        <a:rPr lang="en-US" sz="2800" b="0" i="1" smtClean="0">
                          <a:solidFill>
                            <a:schemeClr val="tx1"/>
                          </a:solidFill>
                          <a:latin typeface="Cambria Math"/>
                        </a:rPr>
                        <m:t>−</m:t>
                      </m:r>
                      <m:sSub>
                        <m:sSubPr>
                          <m:ctrlPr>
                            <a:rPr lang="en-US" sz="2800" i="1">
                              <a:solidFill>
                                <a:schemeClr val="tx1"/>
                              </a:solidFill>
                              <a:latin typeface="Cambria Math" panose="02040503050406030204" pitchFamily="18" charset="0"/>
                            </a:rPr>
                          </m:ctrlPr>
                        </m:sSubPr>
                        <m:e>
                          <m:r>
                            <a:rPr lang="en-US" sz="2800" b="0" i="0" smtClean="0">
                              <a:solidFill>
                                <a:schemeClr val="tx1"/>
                              </a:solidFill>
                              <a:latin typeface="Cambria Math"/>
                            </a:rPr>
                            <m:t> </m:t>
                          </m:r>
                          <m:r>
                            <m:rPr>
                              <m:sty m:val="p"/>
                            </m:rPr>
                            <a:rPr lang="en-US" sz="2800">
                              <a:solidFill>
                                <a:schemeClr val="tx1"/>
                              </a:solidFill>
                              <a:latin typeface="Cambria Math"/>
                            </a:rPr>
                            <m:t>I</m:t>
                          </m:r>
                        </m:e>
                        <m:sub>
                          <m:r>
                            <a:rPr lang="en-US" sz="2800" b="0" i="1" smtClean="0">
                              <a:solidFill>
                                <a:schemeClr val="tx1"/>
                              </a:solidFill>
                              <a:latin typeface="Cambria Math"/>
                            </a:rPr>
                            <m:t>3</m:t>
                          </m:r>
                        </m:sub>
                      </m:sSub>
                    </m:oMath>
                  </m:oMathPara>
                </a14:m>
                <a:endParaRPr lang="en-US" sz="2800" dirty="0">
                  <a:solidFill>
                    <a:schemeClr val="tx1"/>
                  </a:solidFill>
                </a:endParaRPr>
              </a:p>
            </p:txBody>
          </p:sp>
        </mc:Choice>
        <mc:Fallback xmlns="">
          <p:sp>
            <p:nvSpPr>
              <p:cNvPr id="96" name="TextBox 143"/>
              <p:cNvSpPr txBox="1">
                <a:spLocks noRot="1" noChangeAspect="1" noMove="1" noResize="1" noEditPoints="1" noAdjustHandles="1" noChangeArrowheads="1" noChangeShapeType="1" noTextEdit="1"/>
              </p:cNvSpPr>
              <p:nvPr/>
            </p:nvSpPr>
            <p:spPr>
              <a:xfrm>
                <a:off x="7086604" y="5825849"/>
                <a:ext cx="896849" cy="52322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Box 144"/>
              <p:cNvSpPr txBox="1"/>
              <p:nvPr/>
            </p:nvSpPr>
            <p:spPr>
              <a:xfrm>
                <a:off x="7761250" y="5826510"/>
                <a:ext cx="896849" cy="523220"/>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14:m>
                  <m:oMathPara xmlns:m="http://schemas.openxmlformats.org/officeDocument/2006/math">
                    <m:oMathParaPr>
                      <m:jc m:val="centerGroup"/>
                    </m:oMathParaPr>
                    <m:oMath xmlns:m="http://schemas.openxmlformats.org/officeDocument/2006/math">
                      <m:r>
                        <a:rPr lang="en-US" sz="2800" b="0" i="1" smtClean="0">
                          <a:solidFill>
                            <a:schemeClr val="tx1"/>
                          </a:solidFill>
                          <a:latin typeface="Cambria Math"/>
                        </a:rPr>
                        <m:t>− </m:t>
                      </m:r>
                      <m:sSub>
                        <m:sSubPr>
                          <m:ctrlPr>
                            <a:rPr lang="en-US" sz="2800" i="1">
                              <a:solidFill>
                                <a:schemeClr val="tx1"/>
                              </a:solidFill>
                              <a:latin typeface="Cambria Math" panose="02040503050406030204" pitchFamily="18" charset="0"/>
                            </a:rPr>
                          </m:ctrlPr>
                        </m:sSubPr>
                        <m:e>
                          <m:r>
                            <m:rPr>
                              <m:sty m:val="p"/>
                            </m:rPr>
                            <a:rPr lang="en-US" sz="2800">
                              <a:solidFill>
                                <a:schemeClr val="tx1"/>
                              </a:solidFill>
                              <a:latin typeface="Cambria Math"/>
                            </a:rPr>
                            <m:t>I</m:t>
                          </m:r>
                        </m:e>
                        <m:sub>
                          <m:r>
                            <a:rPr lang="en-US" sz="2800" b="0" i="1" smtClean="0">
                              <a:solidFill>
                                <a:schemeClr val="tx1"/>
                              </a:solidFill>
                              <a:latin typeface="Cambria Math"/>
                            </a:rPr>
                            <m:t>4</m:t>
                          </m:r>
                        </m:sub>
                      </m:sSub>
                    </m:oMath>
                  </m:oMathPara>
                </a14:m>
                <a:endParaRPr lang="en-US" sz="2800" dirty="0">
                  <a:solidFill>
                    <a:schemeClr val="tx1"/>
                  </a:solidFill>
                </a:endParaRPr>
              </a:p>
            </p:txBody>
          </p:sp>
        </mc:Choice>
        <mc:Fallback xmlns="">
          <p:sp>
            <p:nvSpPr>
              <p:cNvPr id="97" name="TextBox 144"/>
              <p:cNvSpPr txBox="1">
                <a:spLocks noRot="1" noChangeAspect="1" noMove="1" noResize="1" noEditPoints="1" noAdjustHandles="1" noChangeArrowheads="1" noChangeShapeType="1" noTextEdit="1"/>
              </p:cNvSpPr>
              <p:nvPr/>
            </p:nvSpPr>
            <p:spPr>
              <a:xfrm>
                <a:off x="7761250" y="5826510"/>
                <a:ext cx="896849" cy="52322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145"/>
              <p:cNvSpPr txBox="1"/>
              <p:nvPr/>
            </p:nvSpPr>
            <p:spPr>
              <a:xfrm>
                <a:off x="8432731" y="5822120"/>
                <a:ext cx="896849" cy="523220"/>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14:m>
                  <m:oMathPara xmlns:m="http://schemas.openxmlformats.org/officeDocument/2006/math">
                    <m:oMathParaPr>
                      <m:jc m:val="centerGroup"/>
                    </m:oMathParaPr>
                    <m:oMath xmlns:m="http://schemas.openxmlformats.org/officeDocument/2006/math">
                      <m:r>
                        <a:rPr lang="en-US" sz="2800" b="0" i="1" smtClean="0">
                          <a:solidFill>
                            <a:schemeClr val="tx1"/>
                          </a:solidFill>
                          <a:latin typeface="Cambria Math"/>
                        </a:rPr>
                        <m:t>−</m:t>
                      </m:r>
                      <m:sSub>
                        <m:sSubPr>
                          <m:ctrlPr>
                            <a:rPr lang="en-US" sz="2800" i="1">
                              <a:solidFill>
                                <a:schemeClr val="tx1"/>
                              </a:solidFill>
                              <a:latin typeface="Cambria Math" panose="02040503050406030204" pitchFamily="18" charset="0"/>
                            </a:rPr>
                          </m:ctrlPr>
                        </m:sSubPr>
                        <m:e>
                          <m:r>
                            <a:rPr lang="en-US" sz="2800" b="0" i="0" smtClean="0">
                              <a:solidFill>
                                <a:schemeClr val="tx1"/>
                              </a:solidFill>
                              <a:latin typeface="Cambria Math"/>
                            </a:rPr>
                            <m:t> </m:t>
                          </m:r>
                          <m:r>
                            <m:rPr>
                              <m:sty m:val="p"/>
                            </m:rPr>
                            <a:rPr lang="en-US" sz="2800">
                              <a:solidFill>
                                <a:schemeClr val="tx1"/>
                              </a:solidFill>
                              <a:latin typeface="Cambria Math"/>
                            </a:rPr>
                            <m:t>I</m:t>
                          </m:r>
                        </m:e>
                        <m:sub>
                          <m:r>
                            <a:rPr lang="en-US" sz="2800" b="0" i="1" smtClean="0">
                              <a:solidFill>
                                <a:schemeClr val="tx1"/>
                              </a:solidFill>
                              <a:latin typeface="Cambria Math"/>
                            </a:rPr>
                            <m:t>5</m:t>
                          </m:r>
                        </m:sub>
                      </m:sSub>
                    </m:oMath>
                  </m:oMathPara>
                </a14:m>
                <a:endParaRPr lang="en-US" sz="2800" dirty="0">
                  <a:solidFill>
                    <a:schemeClr val="tx1"/>
                  </a:solidFill>
                </a:endParaRPr>
              </a:p>
            </p:txBody>
          </p:sp>
        </mc:Choice>
        <mc:Fallback xmlns="">
          <p:sp>
            <p:nvSpPr>
              <p:cNvPr id="98" name="TextBox 145"/>
              <p:cNvSpPr txBox="1">
                <a:spLocks noRot="1" noChangeAspect="1" noMove="1" noResize="1" noEditPoints="1" noAdjustHandles="1" noChangeArrowheads="1" noChangeShapeType="1" noTextEdit="1"/>
              </p:cNvSpPr>
              <p:nvPr/>
            </p:nvSpPr>
            <p:spPr>
              <a:xfrm>
                <a:off x="8432731" y="5822120"/>
                <a:ext cx="896849" cy="523220"/>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146"/>
              <p:cNvSpPr txBox="1"/>
              <p:nvPr/>
            </p:nvSpPr>
            <p:spPr>
              <a:xfrm>
                <a:off x="9113781" y="5821973"/>
                <a:ext cx="896848" cy="523220"/>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14:m>
                  <m:oMathPara xmlns:m="http://schemas.openxmlformats.org/officeDocument/2006/math">
                    <m:oMathParaPr>
                      <m:jc m:val="centerGroup"/>
                    </m:oMathParaPr>
                    <m:oMath xmlns:m="http://schemas.openxmlformats.org/officeDocument/2006/math">
                      <m:sSub>
                        <m:sSubPr>
                          <m:ctrlPr>
                            <a:rPr lang="en-US" sz="2800" i="1" smtClean="0">
                              <a:solidFill>
                                <a:schemeClr val="tx1"/>
                              </a:solidFill>
                              <a:latin typeface="Cambria Math" panose="02040503050406030204" pitchFamily="18" charset="0"/>
                            </a:rPr>
                          </m:ctrlPr>
                        </m:sSubPr>
                        <m:e>
                          <m:r>
                            <a:rPr lang="en-US" sz="2800" b="0" i="0" smtClean="0">
                              <a:solidFill>
                                <a:schemeClr val="tx1"/>
                              </a:solidFill>
                              <a:latin typeface="Cambria Math"/>
                            </a:rPr>
                            <m:t>+ </m:t>
                          </m:r>
                          <m:r>
                            <m:rPr>
                              <m:sty m:val="p"/>
                            </m:rPr>
                            <a:rPr lang="en-US" sz="2800">
                              <a:solidFill>
                                <a:schemeClr val="tx1"/>
                              </a:solidFill>
                              <a:latin typeface="Cambria Math"/>
                            </a:rPr>
                            <m:t>I</m:t>
                          </m:r>
                        </m:e>
                        <m:sub>
                          <m:r>
                            <a:rPr lang="en-US" sz="2800" b="0" i="1" smtClean="0">
                              <a:solidFill>
                                <a:schemeClr val="tx1"/>
                              </a:solidFill>
                              <a:latin typeface="Cambria Math"/>
                            </a:rPr>
                            <m:t>6</m:t>
                          </m:r>
                        </m:sub>
                      </m:sSub>
                    </m:oMath>
                  </m:oMathPara>
                </a14:m>
                <a:endParaRPr lang="en-US" sz="2800" dirty="0">
                  <a:solidFill>
                    <a:schemeClr val="tx1"/>
                  </a:solidFill>
                </a:endParaRPr>
              </a:p>
            </p:txBody>
          </p:sp>
        </mc:Choice>
        <mc:Fallback xmlns="">
          <p:sp>
            <p:nvSpPr>
              <p:cNvPr id="99" name="TextBox 146"/>
              <p:cNvSpPr txBox="1">
                <a:spLocks noRot="1" noChangeAspect="1" noMove="1" noResize="1" noEditPoints="1" noAdjustHandles="1" noChangeArrowheads="1" noChangeShapeType="1" noTextEdit="1"/>
              </p:cNvSpPr>
              <p:nvPr/>
            </p:nvSpPr>
            <p:spPr>
              <a:xfrm>
                <a:off x="9113781" y="5821973"/>
                <a:ext cx="896848" cy="523220"/>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TextBox 147"/>
              <p:cNvSpPr txBox="1"/>
              <p:nvPr/>
            </p:nvSpPr>
            <p:spPr>
              <a:xfrm>
                <a:off x="9809867" y="5825432"/>
                <a:ext cx="832664" cy="523220"/>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14:m>
                  <m:oMathPara xmlns:m="http://schemas.openxmlformats.org/officeDocument/2006/math">
                    <m:oMathParaPr>
                      <m:jc m:val="centerGroup"/>
                    </m:oMathParaPr>
                    <m:oMath xmlns:m="http://schemas.openxmlformats.org/officeDocument/2006/math">
                      <m:r>
                        <a:rPr lang="en-US" sz="2800" b="0" i="1" smtClean="0">
                          <a:solidFill>
                            <a:schemeClr val="tx1"/>
                          </a:solidFill>
                          <a:latin typeface="Cambria Math"/>
                        </a:rPr>
                        <m:t>=0</m:t>
                      </m:r>
                    </m:oMath>
                  </m:oMathPara>
                </a14:m>
                <a:endParaRPr lang="en-US" sz="2800" dirty="0">
                  <a:solidFill>
                    <a:schemeClr val="tx1"/>
                  </a:solidFill>
                </a:endParaRPr>
              </a:p>
            </p:txBody>
          </p:sp>
        </mc:Choice>
        <mc:Fallback xmlns="">
          <p:sp>
            <p:nvSpPr>
              <p:cNvPr id="100" name="TextBox 147"/>
              <p:cNvSpPr txBox="1">
                <a:spLocks noRot="1" noChangeAspect="1" noMove="1" noResize="1" noEditPoints="1" noAdjustHandles="1" noChangeArrowheads="1" noChangeShapeType="1" noTextEdit="1"/>
              </p:cNvSpPr>
              <p:nvPr/>
            </p:nvSpPr>
            <p:spPr>
              <a:xfrm>
                <a:off x="9809867" y="5825432"/>
                <a:ext cx="832664" cy="523220"/>
              </a:xfrm>
              <a:prstGeom prst="rect">
                <a:avLst/>
              </a:prstGeom>
              <a:blipFill>
                <a:blip r:embed="rId14"/>
                <a:stretch>
                  <a:fillRect/>
                </a:stretch>
              </a:blipFill>
            </p:spPr>
            <p:txBody>
              <a:bodyPr/>
              <a:lstStyle/>
              <a:p>
                <a:r>
                  <a:rPr lang="en-US">
                    <a:noFill/>
                  </a:rPr>
                  <a:t> </a:t>
                </a:r>
              </a:p>
            </p:txBody>
          </p:sp>
        </mc:Fallback>
      </mc:AlternateContent>
      <p:grpSp>
        <p:nvGrpSpPr>
          <p:cNvPr id="101" name="Group 100"/>
          <p:cNvGrpSpPr/>
          <p:nvPr/>
        </p:nvGrpSpPr>
        <p:grpSpPr>
          <a:xfrm>
            <a:off x="888226" y="2279763"/>
            <a:ext cx="4391745" cy="1765171"/>
            <a:chOff x="5504049" y="3300754"/>
            <a:chExt cx="3182751" cy="1195046"/>
          </a:xfrm>
        </p:grpSpPr>
        <mc:AlternateContent xmlns:mc="http://schemas.openxmlformats.org/markup-compatibility/2006" xmlns:a14="http://schemas.microsoft.com/office/drawing/2010/main">
          <mc:Choice Requires="a14">
            <p:sp>
              <p:nvSpPr>
                <p:cNvPr id="104" name="TextBox 161"/>
                <p:cNvSpPr txBox="1"/>
                <p:nvPr/>
              </p:nvSpPr>
              <p:spPr>
                <a:xfrm>
                  <a:off x="5504049" y="3373369"/>
                  <a:ext cx="3056800" cy="354227"/>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14:m>
                    <m:oMathPara xmlns:m="http://schemas.openxmlformats.org/officeDocument/2006/math">
                      <m:oMathParaPr>
                        <m:jc m:val="centerGroup"/>
                      </m:oMathParaPr>
                      <m:oMath xmlns:m="http://schemas.openxmlformats.org/officeDocument/2006/math">
                        <m:sSub>
                          <m:sSubPr>
                            <m:ctrlPr>
                              <a:rPr lang="en-US" sz="2800" i="1" smtClean="0">
                                <a:solidFill>
                                  <a:schemeClr val="tx1"/>
                                </a:solidFill>
                                <a:latin typeface="Cambria Math" panose="02040503050406030204" pitchFamily="18" charset="0"/>
                              </a:rPr>
                            </m:ctrlPr>
                          </m:sSubPr>
                          <m:e>
                            <m:r>
                              <m:rPr>
                                <m:sty m:val="p"/>
                              </m:rPr>
                              <a:rPr lang="en-US" sz="2800" b="0" i="0" smtClean="0">
                                <a:solidFill>
                                  <a:schemeClr val="tx1"/>
                                </a:solidFill>
                                <a:latin typeface="Cambria Math"/>
                              </a:rPr>
                              <m:t>I</m:t>
                            </m:r>
                          </m:e>
                          <m:sub>
                            <m:r>
                              <a:rPr lang="en-US" sz="2800" b="0" i="0" smtClean="0">
                                <a:solidFill>
                                  <a:schemeClr val="tx1"/>
                                </a:solidFill>
                                <a:latin typeface="Cambria Math"/>
                              </a:rPr>
                              <m:t>1</m:t>
                            </m:r>
                          </m:sub>
                        </m:sSub>
                        <m:r>
                          <a:rPr lang="en-US" sz="2800" b="0" i="0" smtClean="0">
                            <a:solidFill>
                              <a:schemeClr val="tx1"/>
                            </a:solidFill>
                            <a:latin typeface="Cambria Math"/>
                          </a:rPr>
                          <m:t>+ </m:t>
                        </m:r>
                        <m:sSub>
                          <m:sSubPr>
                            <m:ctrlPr>
                              <a:rPr lang="en-US" sz="2800" i="1">
                                <a:solidFill>
                                  <a:schemeClr val="tx1"/>
                                </a:solidFill>
                                <a:latin typeface="Cambria Math" panose="02040503050406030204" pitchFamily="18" charset="0"/>
                              </a:rPr>
                            </m:ctrlPr>
                          </m:sSubPr>
                          <m:e>
                            <m:r>
                              <m:rPr>
                                <m:sty m:val="p"/>
                              </m:rPr>
                              <a:rPr lang="en-US" sz="2800">
                                <a:solidFill>
                                  <a:schemeClr val="tx1"/>
                                </a:solidFill>
                                <a:latin typeface="Cambria Math"/>
                              </a:rPr>
                              <m:t>I</m:t>
                            </m:r>
                          </m:e>
                          <m:sub>
                            <m:r>
                              <a:rPr lang="en-US" sz="2800" b="0" i="0" smtClean="0">
                                <a:solidFill>
                                  <a:schemeClr val="tx1"/>
                                </a:solidFill>
                                <a:latin typeface="Cambria Math"/>
                              </a:rPr>
                              <m:t>2</m:t>
                            </m:r>
                          </m:sub>
                        </m:sSub>
                        <m:r>
                          <a:rPr lang="en-US" sz="2800">
                            <a:solidFill>
                              <a:schemeClr val="tx1"/>
                            </a:solidFill>
                            <a:latin typeface="Cambria Math"/>
                          </a:rPr>
                          <m:t>+</m:t>
                        </m:r>
                        <m:sSub>
                          <m:sSubPr>
                            <m:ctrlPr>
                              <a:rPr lang="en-US" sz="2800" i="1">
                                <a:solidFill>
                                  <a:schemeClr val="tx1"/>
                                </a:solidFill>
                                <a:latin typeface="Cambria Math" panose="02040503050406030204" pitchFamily="18" charset="0"/>
                              </a:rPr>
                            </m:ctrlPr>
                          </m:sSubPr>
                          <m:e>
                            <m:r>
                              <m:rPr>
                                <m:sty m:val="p"/>
                              </m:rPr>
                              <a:rPr lang="en-US" sz="2800">
                                <a:solidFill>
                                  <a:schemeClr val="tx1"/>
                                </a:solidFill>
                                <a:latin typeface="Cambria Math"/>
                              </a:rPr>
                              <m:t>I</m:t>
                            </m:r>
                          </m:e>
                          <m:sub>
                            <m:r>
                              <a:rPr lang="en-US" sz="2800" b="0" i="0" smtClean="0">
                                <a:solidFill>
                                  <a:schemeClr val="tx1"/>
                                </a:solidFill>
                                <a:latin typeface="Cambria Math"/>
                              </a:rPr>
                              <m:t>6</m:t>
                            </m:r>
                          </m:sub>
                        </m:sSub>
                        <m:r>
                          <a:rPr lang="en-US" sz="2800" b="0" i="0" smtClean="0">
                            <a:solidFill>
                              <a:schemeClr val="tx1"/>
                            </a:solidFill>
                            <a:latin typeface="Cambria Math"/>
                          </a:rPr>
                          <m:t>=</m:t>
                        </m:r>
                        <m:sSub>
                          <m:sSubPr>
                            <m:ctrlPr>
                              <a:rPr lang="en-US" sz="2800" i="1">
                                <a:solidFill>
                                  <a:schemeClr val="tx1"/>
                                </a:solidFill>
                                <a:latin typeface="Cambria Math" panose="02040503050406030204" pitchFamily="18" charset="0"/>
                              </a:rPr>
                            </m:ctrlPr>
                          </m:sSubPr>
                          <m:e>
                            <m:r>
                              <m:rPr>
                                <m:sty m:val="p"/>
                              </m:rPr>
                              <a:rPr lang="en-US" sz="2800">
                                <a:solidFill>
                                  <a:schemeClr val="tx1"/>
                                </a:solidFill>
                                <a:latin typeface="Cambria Math"/>
                              </a:rPr>
                              <m:t>I</m:t>
                            </m:r>
                          </m:e>
                          <m:sub>
                            <m:r>
                              <a:rPr lang="en-US" sz="2800" b="0" i="0" smtClean="0">
                                <a:solidFill>
                                  <a:schemeClr val="tx1"/>
                                </a:solidFill>
                                <a:latin typeface="Cambria Math" panose="02040503050406030204" pitchFamily="18" charset="0"/>
                              </a:rPr>
                              <m:t>3</m:t>
                            </m:r>
                          </m:sub>
                        </m:sSub>
                        <m:r>
                          <a:rPr lang="en-US" sz="2800">
                            <a:solidFill>
                              <a:schemeClr val="tx1"/>
                            </a:solidFill>
                            <a:latin typeface="Cambria Math"/>
                          </a:rPr>
                          <m:t>+</m:t>
                        </m:r>
                        <m:sSub>
                          <m:sSubPr>
                            <m:ctrlPr>
                              <a:rPr lang="en-US" sz="2800" i="1">
                                <a:solidFill>
                                  <a:schemeClr val="tx1"/>
                                </a:solidFill>
                                <a:latin typeface="Cambria Math" panose="02040503050406030204" pitchFamily="18" charset="0"/>
                              </a:rPr>
                            </m:ctrlPr>
                          </m:sSubPr>
                          <m:e>
                            <m:r>
                              <m:rPr>
                                <m:sty m:val="p"/>
                              </m:rPr>
                              <a:rPr lang="en-US" sz="2800">
                                <a:solidFill>
                                  <a:schemeClr val="tx1"/>
                                </a:solidFill>
                                <a:latin typeface="Cambria Math"/>
                              </a:rPr>
                              <m:t>I</m:t>
                            </m:r>
                          </m:e>
                          <m:sub>
                            <m:r>
                              <a:rPr lang="en-US" sz="2800" b="0" i="0" smtClean="0">
                                <a:solidFill>
                                  <a:schemeClr val="tx1"/>
                                </a:solidFill>
                                <a:latin typeface="Cambria Math" panose="02040503050406030204" pitchFamily="18" charset="0"/>
                              </a:rPr>
                              <m:t>4</m:t>
                            </m:r>
                          </m:sub>
                        </m:sSub>
                        <m:r>
                          <a:rPr lang="en-US" sz="2800">
                            <a:solidFill>
                              <a:schemeClr val="tx1"/>
                            </a:solidFill>
                            <a:latin typeface="Cambria Math"/>
                          </a:rPr>
                          <m:t>+</m:t>
                        </m:r>
                        <m:sSub>
                          <m:sSubPr>
                            <m:ctrlPr>
                              <a:rPr lang="en-US" sz="2800" i="1">
                                <a:solidFill>
                                  <a:schemeClr val="tx1"/>
                                </a:solidFill>
                                <a:latin typeface="Cambria Math" panose="02040503050406030204" pitchFamily="18" charset="0"/>
                              </a:rPr>
                            </m:ctrlPr>
                          </m:sSubPr>
                          <m:e>
                            <m:r>
                              <m:rPr>
                                <m:sty m:val="p"/>
                              </m:rPr>
                              <a:rPr lang="en-US" sz="2800">
                                <a:solidFill>
                                  <a:schemeClr val="tx1"/>
                                </a:solidFill>
                                <a:latin typeface="Cambria Math"/>
                              </a:rPr>
                              <m:t>I</m:t>
                            </m:r>
                          </m:e>
                          <m:sub>
                            <m:r>
                              <a:rPr lang="en-US" sz="2800" b="0" i="0" smtClean="0">
                                <a:solidFill>
                                  <a:schemeClr val="tx1"/>
                                </a:solidFill>
                                <a:latin typeface="Cambria Math" panose="02040503050406030204" pitchFamily="18" charset="0"/>
                              </a:rPr>
                              <m:t>5</m:t>
                            </m:r>
                          </m:sub>
                        </m:sSub>
                      </m:oMath>
                    </m:oMathPara>
                  </a14:m>
                  <a:endParaRPr lang="en-US" sz="2800" dirty="0">
                    <a:solidFill>
                      <a:schemeClr val="tx1"/>
                    </a:solidFill>
                  </a:endParaRPr>
                </a:p>
              </p:txBody>
            </p:sp>
          </mc:Choice>
          <mc:Fallback xmlns="">
            <p:sp>
              <p:nvSpPr>
                <p:cNvPr id="104" name="TextBox 161"/>
                <p:cNvSpPr txBox="1">
                  <a:spLocks noRot="1" noChangeAspect="1" noMove="1" noResize="1" noEditPoints="1" noAdjustHandles="1" noChangeArrowheads="1" noChangeShapeType="1" noTextEdit="1"/>
                </p:cNvSpPr>
                <p:nvPr/>
              </p:nvSpPr>
              <p:spPr>
                <a:xfrm>
                  <a:off x="5504049" y="3373369"/>
                  <a:ext cx="3056800" cy="354227"/>
                </a:xfrm>
                <a:prstGeom prst="rect">
                  <a:avLst/>
                </a:prstGeom>
                <a:blipFill>
                  <a:blip r:embed="rId15"/>
                  <a:stretch>
                    <a:fillRect/>
                  </a:stretch>
                </a:blipFill>
              </p:spPr>
              <p:txBody>
                <a:bodyPr/>
                <a:lstStyle/>
                <a:p>
                  <a:r>
                    <a:rPr lang="en-US">
                      <a:noFill/>
                    </a:rPr>
                    <a:t> </a:t>
                  </a:r>
                </a:p>
              </p:txBody>
            </p:sp>
          </mc:Fallback>
        </mc:AlternateContent>
        <p:sp>
          <p:nvSpPr>
            <p:cNvPr id="105" name="Left Brace 104"/>
            <p:cNvSpPr/>
            <p:nvPr/>
          </p:nvSpPr>
          <p:spPr>
            <a:xfrm rot="16200000">
              <a:off x="6138445" y="3256755"/>
              <a:ext cx="266700" cy="1236254"/>
            </a:xfrm>
            <a:prstGeom prst="leftBrace">
              <a:avLst>
                <a:gd name="adj1" fmla="val 50145"/>
                <a:gd name="adj2" fmla="val 50000"/>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a:endParaRPr lang="en-US" sz="2400"/>
            </a:p>
          </p:txBody>
        </p:sp>
        <p:sp>
          <p:nvSpPr>
            <p:cNvPr id="106" name="Left Brace 105"/>
            <p:cNvSpPr/>
            <p:nvPr/>
          </p:nvSpPr>
          <p:spPr>
            <a:xfrm rot="16200000">
              <a:off x="7701475" y="3247173"/>
              <a:ext cx="266700" cy="1236254"/>
            </a:xfrm>
            <a:prstGeom prst="leftBrace">
              <a:avLst>
                <a:gd name="adj1" fmla="val 50145"/>
                <a:gd name="adj2" fmla="val 50000"/>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a:endParaRPr lang="en-US" sz="2400"/>
            </a:p>
          </p:txBody>
        </p:sp>
        <p:sp>
          <p:nvSpPr>
            <p:cNvPr id="108" name="TextBox 3086"/>
            <p:cNvSpPr txBox="1"/>
            <p:nvPr/>
          </p:nvSpPr>
          <p:spPr>
            <a:xfrm>
              <a:off x="5715000" y="4038600"/>
              <a:ext cx="2738489" cy="312554"/>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r>
                <a:rPr lang="en-US" sz="2400" b="1" dirty="0">
                  <a:solidFill>
                    <a:srgbClr val="3A8B2D"/>
                  </a:solidFill>
                </a:rPr>
                <a:t>current in      =     current out</a:t>
              </a:r>
            </a:p>
          </p:txBody>
        </p:sp>
        <p:sp>
          <p:nvSpPr>
            <p:cNvPr id="109" name="Rectangle 108"/>
            <p:cNvSpPr/>
            <p:nvPr/>
          </p:nvSpPr>
          <p:spPr>
            <a:xfrm>
              <a:off x="5504049" y="3300754"/>
              <a:ext cx="3182751" cy="1195046"/>
            </a:xfrm>
            <a:prstGeom prst="rect">
              <a:avLst/>
            </a:prstGeom>
            <a:ln w="28575">
              <a:solidFill>
                <a:srgbClr val="003087"/>
              </a:solid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a:endParaRPr lang="en-US" sz="2400"/>
            </a:p>
          </p:txBody>
        </p:sp>
      </p:grpSp>
      <p:sp>
        <p:nvSpPr>
          <p:cNvPr id="102" name="TextBox 3089"/>
          <p:cNvSpPr txBox="1"/>
          <p:nvPr/>
        </p:nvSpPr>
        <p:spPr>
          <a:xfrm>
            <a:off x="1108056" y="4258338"/>
            <a:ext cx="3384957" cy="95410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a:r>
              <a:rPr lang="en-US" sz="2800" dirty="0">
                <a:solidFill>
                  <a:srgbClr val="C00000"/>
                </a:solidFill>
              </a:rPr>
              <a:t>electrons are neither created nor destroyed</a:t>
            </a:r>
          </a:p>
        </p:txBody>
      </p:sp>
    </p:spTree>
    <p:extLst>
      <p:ext uri="{BB962C8B-B14F-4D97-AF65-F5344CB8AC3E}">
        <p14:creationId xmlns:p14="http://schemas.microsoft.com/office/powerpoint/2010/main" val="2100844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33963" y="185326"/>
            <a:ext cx="10515600" cy="1296002"/>
          </a:xfrm>
        </p:spPr>
        <p:txBody>
          <a:bodyPr>
            <a:normAutofit fontScale="90000"/>
          </a:bodyPr>
          <a:lstStyle/>
          <a:p>
            <a:r>
              <a:rPr lang="en-US" dirty="0"/>
              <a:t>What happens if the component(s) enters and leaves the circuit through the same node?</a:t>
            </a:r>
          </a:p>
        </p:txBody>
      </p:sp>
      <p:sp>
        <p:nvSpPr>
          <p:cNvPr id="4" name="Slide Number Placeholder 3"/>
          <p:cNvSpPr>
            <a:spLocks noGrp="1"/>
          </p:cNvSpPr>
          <p:nvPr>
            <p:ph type="sldNum" sz="quarter" idx="12"/>
          </p:nvPr>
        </p:nvSpPr>
        <p:spPr/>
        <p:txBody>
          <a:bodyPr/>
          <a:lstStyle/>
          <a:p>
            <a:fld id="{AF9F945A-7155-4828-81E1-722329993529}" type="slidenum">
              <a:rPr lang="en-US" smtClean="0"/>
              <a:t>15</a:t>
            </a:fld>
            <a:endParaRPr lang="en-US"/>
          </a:p>
        </p:txBody>
      </p:sp>
      <p:sp>
        <p:nvSpPr>
          <p:cNvPr id="6" name="TextBox 5"/>
          <p:cNvSpPr txBox="1">
            <a:spLocks noChangeArrowheads="1"/>
          </p:cNvSpPr>
          <p:nvPr/>
        </p:nvSpPr>
        <p:spPr>
          <a:xfrm>
            <a:off x="333963" y="1386190"/>
            <a:ext cx="11480086" cy="1014956"/>
          </a:xfrm>
          <a:prstGeom prst="rect">
            <a:avLst/>
          </a:prstGeom>
        </p:spPr>
        <p:txBody>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r>
              <a:rPr lang="en-US" sz="2800" i="1" kern="0" dirty="0">
                <a:solidFill>
                  <a:srgbClr val="003087"/>
                </a:solidFill>
                <a:latin typeface="+mn-lt"/>
                <a:ea typeface="+mj-ea"/>
                <a:cs typeface="+mj-cs"/>
              </a:rPr>
              <a:t>If the algebraic sum of currents entering or leaving a node is zero, then the current should be zero for that component(s).</a:t>
            </a:r>
          </a:p>
        </p:txBody>
      </p:sp>
      <p:grpSp>
        <p:nvGrpSpPr>
          <p:cNvPr id="8" name="Group 7"/>
          <p:cNvGrpSpPr/>
          <p:nvPr/>
        </p:nvGrpSpPr>
        <p:grpSpPr>
          <a:xfrm rot="5400000">
            <a:off x="938182" y="3781128"/>
            <a:ext cx="1553789" cy="523659"/>
            <a:chOff x="405211" y="2738180"/>
            <a:chExt cx="1752602" cy="389806"/>
          </a:xfrm>
        </p:grpSpPr>
        <p:cxnSp>
          <p:nvCxnSpPr>
            <p:cNvPr id="40" name="AutoShape 8"/>
            <p:cNvCxnSpPr>
              <a:cxnSpLocks noChangeShapeType="1"/>
            </p:cNvCxnSpPr>
            <p:nvPr/>
          </p:nvCxnSpPr>
          <p:spPr bwMode="auto">
            <a:xfrm flipV="1">
              <a:off x="1346454" y="2842670"/>
              <a:ext cx="0" cy="182164"/>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41" name="AutoShape 15"/>
            <p:cNvCxnSpPr>
              <a:cxnSpLocks noChangeShapeType="1"/>
            </p:cNvCxnSpPr>
            <p:nvPr/>
          </p:nvCxnSpPr>
          <p:spPr bwMode="auto">
            <a:xfrm rot="16200000">
              <a:off x="1749546" y="2515840"/>
              <a:ext cx="414" cy="816121"/>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42" name="AutoShape 8"/>
            <p:cNvCxnSpPr>
              <a:cxnSpLocks noChangeShapeType="1"/>
            </p:cNvCxnSpPr>
            <p:nvPr/>
          </p:nvCxnSpPr>
          <p:spPr bwMode="auto">
            <a:xfrm flipV="1">
              <a:off x="1219702" y="2738180"/>
              <a:ext cx="0" cy="389806"/>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43" name="AutoShape 15"/>
            <p:cNvCxnSpPr>
              <a:cxnSpLocks noChangeShapeType="1"/>
            </p:cNvCxnSpPr>
            <p:nvPr/>
          </p:nvCxnSpPr>
          <p:spPr bwMode="auto">
            <a:xfrm rot="16200000" flipH="1">
              <a:off x="812651" y="2516254"/>
              <a:ext cx="2" cy="814881"/>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grpSp>
      <p:sp>
        <p:nvSpPr>
          <p:cNvPr id="9" name="Rectangle 8"/>
          <p:cNvSpPr/>
          <p:nvPr/>
        </p:nvSpPr>
        <p:spPr>
          <a:xfrm>
            <a:off x="1441831" y="3649338"/>
            <a:ext cx="338554" cy="1045094"/>
          </a:xfrm>
          <a:prstGeom prst="rect">
            <a:avLst/>
          </a:prstGeom>
          <a:ln>
            <a:noFill/>
          </a:ln>
        </p:spPr>
        <p:txBody>
          <a:bodyPr wrap="none">
            <a:spAutoFit/>
          </a:bodyPr>
          <a:lstStyle/>
          <a:p>
            <a:pPr>
              <a:lnSpc>
                <a:spcPct val="115000"/>
              </a:lnSpc>
              <a:spcBef>
                <a:spcPts val="0"/>
              </a:spcBef>
              <a:spcAft>
                <a:spcPts val="1000"/>
              </a:spcAft>
              <a:defRPr/>
            </a:pPr>
            <a:r>
              <a:rPr lang="en-US" sz="2400" dirty="0">
                <a:ea typeface="Calibri"/>
                <a:cs typeface="Times New Roman"/>
              </a:rPr>
              <a:t>+</a:t>
            </a:r>
          </a:p>
          <a:p>
            <a:pPr>
              <a:lnSpc>
                <a:spcPct val="115000"/>
              </a:lnSpc>
              <a:spcBef>
                <a:spcPts val="0"/>
              </a:spcBef>
              <a:spcAft>
                <a:spcPts val="1000"/>
              </a:spcAft>
              <a:defRPr/>
            </a:pPr>
            <a:r>
              <a:rPr lang="en-US" sz="2400" dirty="0">
                <a:ea typeface="Calibri"/>
                <a:cs typeface="Times New Roman"/>
              </a:rPr>
              <a:t>-</a:t>
            </a:r>
          </a:p>
        </p:txBody>
      </p:sp>
      <p:grpSp>
        <p:nvGrpSpPr>
          <p:cNvPr id="10" name="Group 24"/>
          <p:cNvGrpSpPr>
            <a:grpSpLocks/>
          </p:cNvGrpSpPr>
          <p:nvPr/>
        </p:nvGrpSpPr>
        <p:grpSpPr bwMode="auto">
          <a:xfrm rot="10800000">
            <a:off x="2891882" y="3257931"/>
            <a:ext cx="195368" cy="1569885"/>
            <a:chOff x="5333" y="1810"/>
            <a:chExt cx="460" cy="3163"/>
          </a:xfrm>
        </p:grpSpPr>
        <p:cxnSp>
          <p:nvCxnSpPr>
            <p:cNvPr id="31" name="AutoShape 7"/>
            <p:cNvCxnSpPr>
              <a:cxnSpLocks noChangeShapeType="1"/>
            </p:cNvCxnSpPr>
            <p:nvPr/>
          </p:nvCxnSpPr>
          <p:spPr bwMode="auto">
            <a:xfrm flipH="1">
              <a:off x="5333" y="3039"/>
              <a:ext cx="460" cy="18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32" name="AutoShape 8"/>
            <p:cNvCxnSpPr>
              <a:cxnSpLocks noChangeShapeType="1"/>
            </p:cNvCxnSpPr>
            <p:nvPr/>
          </p:nvCxnSpPr>
          <p:spPr bwMode="auto">
            <a:xfrm>
              <a:off x="5333" y="3219"/>
              <a:ext cx="460" cy="9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33" name="AutoShape 9"/>
            <p:cNvCxnSpPr>
              <a:cxnSpLocks noChangeShapeType="1"/>
            </p:cNvCxnSpPr>
            <p:nvPr/>
          </p:nvCxnSpPr>
          <p:spPr bwMode="auto">
            <a:xfrm flipH="1">
              <a:off x="5333" y="3309"/>
              <a:ext cx="460" cy="19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34" name="AutoShape 10"/>
            <p:cNvCxnSpPr>
              <a:cxnSpLocks noChangeShapeType="1"/>
            </p:cNvCxnSpPr>
            <p:nvPr/>
          </p:nvCxnSpPr>
          <p:spPr bwMode="auto">
            <a:xfrm>
              <a:off x="5333" y="3498"/>
              <a:ext cx="460" cy="9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grpSp>
          <p:nvGrpSpPr>
            <p:cNvPr id="35" name="Group 31"/>
            <p:cNvGrpSpPr>
              <a:grpSpLocks/>
            </p:cNvGrpSpPr>
            <p:nvPr/>
          </p:nvGrpSpPr>
          <p:grpSpPr bwMode="auto">
            <a:xfrm>
              <a:off x="5471" y="1810"/>
              <a:ext cx="322" cy="3163"/>
              <a:chOff x="5471" y="1810"/>
              <a:chExt cx="322" cy="3163"/>
            </a:xfrm>
          </p:grpSpPr>
          <p:cxnSp>
            <p:nvCxnSpPr>
              <p:cNvPr id="36" name="AutoShape 12"/>
              <p:cNvCxnSpPr>
                <a:cxnSpLocks noChangeShapeType="1"/>
              </p:cNvCxnSpPr>
              <p:nvPr/>
            </p:nvCxnSpPr>
            <p:spPr bwMode="auto">
              <a:xfrm rot="10800000" flipV="1">
                <a:off x="5483" y="1810"/>
                <a:ext cx="0" cy="1111"/>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37" name="AutoShape 13"/>
              <p:cNvCxnSpPr>
                <a:cxnSpLocks noChangeShapeType="1"/>
              </p:cNvCxnSpPr>
              <p:nvPr/>
            </p:nvCxnSpPr>
            <p:spPr bwMode="auto">
              <a:xfrm rot="10800000" flipH="1" flipV="1">
                <a:off x="5471" y="2910"/>
                <a:ext cx="322" cy="129"/>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38" name="AutoShape 14"/>
              <p:cNvCxnSpPr>
                <a:cxnSpLocks noChangeShapeType="1"/>
              </p:cNvCxnSpPr>
              <p:nvPr/>
            </p:nvCxnSpPr>
            <p:spPr bwMode="auto">
              <a:xfrm flipH="1">
                <a:off x="5553" y="3588"/>
                <a:ext cx="240" cy="12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39" name="AutoShape 15"/>
              <p:cNvCxnSpPr>
                <a:cxnSpLocks noChangeShapeType="1"/>
              </p:cNvCxnSpPr>
              <p:nvPr/>
            </p:nvCxnSpPr>
            <p:spPr bwMode="auto">
              <a:xfrm rot="10800000" flipV="1">
                <a:off x="5561" y="3700"/>
                <a:ext cx="4" cy="1273"/>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grpSp>
      </p:grpSp>
      <p:cxnSp>
        <p:nvCxnSpPr>
          <p:cNvPr id="11" name="AutoShape 15"/>
          <p:cNvCxnSpPr>
            <a:cxnSpLocks noChangeShapeType="1"/>
          </p:cNvCxnSpPr>
          <p:nvPr/>
        </p:nvCxnSpPr>
        <p:spPr bwMode="auto">
          <a:xfrm>
            <a:off x="1724221" y="4827816"/>
            <a:ext cx="1299322" cy="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2" name="AutoShape 15"/>
          <p:cNvCxnSpPr>
            <a:cxnSpLocks noChangeShapeType="1"/>
          </p:cNvCxnSpPr>
          <p:nvPr/>
        </p:nvCxnSpPr>
        <p:spPr bwMode="auto">
          <a:xfrm>
            <a:off x="1724220" y="3266063"/>
            <a:ext cx="1264497" cy="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13" name="Rectangle 12"/>
          <p:cNvSpPr/>
          <p:nvPr/>
        </p:nvSpPr>
        <p:spPr>
          <a:xfrm>
            <a:off x="3134674" y="3932633"/>
            <a:ext cx="61418" cy="329563"/>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dirty="0"/>
          </a:p>
        </p:txBody>
      </p:sp>
      <p:sp>
        <p:nvSpPr>
          <p:cNvPr id="14" name="Rectangle 13"/>
          <p:cNvSpPr/>
          <p:nvPr/>
        </p:nvSpPr>
        <p:spPr>
          <a:xfrm>
            <a:off x="2803897" y="3907932"/>
            <a:ext cx="61418" cy="329563"/>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dirty="0"/>
          </a:p>
        </p:txBody>
      </p:sp>
      <p:sp>
        <p:nvSpPr>
          <p:cNvPr id="16" name="Rectangle 15"/>
          <p:cNvSpPr/>
          <p:nvPr/>
        </p:nvSpPr>
        <p:spPr>
          <a:xfrm>
            <a:off x="3087251" y="3968308"/>
            <a:ext cx="48124" cy="264448"/>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dirty="0"/>
          </a:p>
        </p:txBody>
      </p:sp>
      <p:sp>
        <p:nvSpPr>
          <p:cNvPr id="17" name="Rectangle 16"/>
          <p:cNvSpPr/>
          <p:nvPr/>
        </p:nvSpPr>
        <p:spPr>
          <a:xfrm>
            <a:off x="2832467" y="3921205"/>
            <a:ext cx="61418" cy="339621"/>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dirty="0"/>
          </a:p>
        </p:txBody>
      </p:sp>
      <p:grpSp>
        <p:nvGrpSpPr>
          <p:cNvPr id="18" name="Group 24"/>
          <p:cNvGrpSpPr>
            <a:grpSpLocks/>
          </p:cNvGrpSpPr>
          <p:nvPr/>
        </p:nvGrpSpPr>
        <p:grpSpPr bwMode="auto">
          <a:xfrm rot="5400000">
            <a:off x="2246651" y="2374739"/>
            <a:ext cx="171300" cy="942526"/>
            <a:chOff x="5333" y="2370"/>
            <a:chExt cx="460" cy="1899"/>
          </a:xfrm>
        </p:grpSpPr>
        <p:cxnSp>
          <p:nvCxnSpPr>
            <p:cNvPr id="22" name="AutoShape 7"/>
            <p:cNvCxnSpPr>
              <a:cxnSpLocks noChangeShapeType="1"/>
            </p:cNvCxnSpPr>
            <p:nvPr/>
          </p:nvCxnSpPr>
          <p:spPr bwMode="auto">
            <a:xfrm flipH="1">
              <a:off x="5333" y="3039"/>
              <a:ext cx="460" cy="18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23" name="AutoShape 8"/>
            <p:cNvCxnSpPr>
              <a:cxnSpLocks noChangeShapeType="1"/>
            </p:cNvCxnSpPr>
            <p:nvPr/>
          </p:nvCxnSpPr>
          <p:spPr bwMode="auto">
            <a:xfrm>
              <a:off x="5333" y="3219"/>
              <a:ext cx="460" cy="9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24" name="AutoShape 9"/>
            <p:cNvCxnSpPr>
              <a:cxnSpLocks noChangeShapeType="1"/>
            </p:cNvCxnSpPr>
            <p:nvPr/>
          </p:nvCxnSpPr>
          <p:spPr bwMode="auto">
            <a:xfrm flipH="1">
              <a:off x="5333" y="3309"/>
              <a:ext cx="460" cy="19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25" name="AutoShape 10"/>
            <p:cNvCxnSpPr>
              <a:cxnSpLocks noChangeShapeType="1"/>
            </p:cNvCxnSpPr>
            <p:nvPr/>
          </p:nvCxnSpPr>
          <p:spPr bwMode="auto">
            <a:xfrm>
              <a:off x="5333" y="3498"/>
              <a:ext cx="460" cy="9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grpSp>
          <p:nvGrpSpPr>
            <p:cNvPr id="26" name="Group 31"/>
            <p:cNvGrpSpPr>
              <a:grpSpLocks/>
            </p:cNvGrpSpPr>
            <p:nvPr/>
          </p:nvGrpSpPr>
          <p:grpSpPr bwMode="auto">
            <a:xfrm>
              <a:off x="5438" y="2370"/>
              <a:ext cx="355" cy="1899"/>
              <a:chOff x="5438" y="2370"/>
              <a:chExt cx="355" cy="1899"/>
            </a:xfrm>
          </p:grpSpPr>
          <p:cxnSp>
            <p:nvCxnSpPr>
              <p:cNvPr id="27" name="AutoShape 12"/>
              <p:cNvCxnSpPr>
                <a:cxnSpLocks noChangeShapeType="1"/>
              </p:cNvCxnSpPr>
              <p:nvPr/>
            </p:nvCxnSpPr>
            <p:spPr bwMode="auto">
              <a:xfrm rot="10800000" flipV="1">
                <a:off x="5452" y="2370"/>
                <a:ext cx="0" cy="551"/>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28" name="AutoShape 13"/>
              <p:cNvCxnSpPr>
                <a:cxnSpLocks noChangeShapeType="1"/>
              </p:cNvCxnSpPr>
              <p:nvPr/>
            </p:nvCxnSpPr>
            <p:spPr bwMode="auto">
              <a:xfrm rot="10800000" flipH="1" flipV="1">
                <a:off x="5438" y="2910"/>
                <a:ext cx="322" cy="129"/>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29" name="AutoShape 14"/>
              <p:cNvCxnSpPr>
                <a:cxnSpLocks noChangeShapeType="1"/>
              </p:cNvCxnSpPr>
              <p:nvPr/>
            </p:nvCxnSpPr>
            <p:spPr bwMode="auto">
              <a:xfrm flipH="1">
                <a:off x="5553" y="3588"/>
                <a:ext cx="240" cy="12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30" name="AutoShape 15"/>
              <p:cNvCxnSpPr>
                <a:cxnSpLocks noChangeShapeType="1"/>
              </p:cNvCxnSpPr>
              <p:nvPr/>
            </p:nvCxnSpPr>
            <p:spPr bwMode="auto">
              <a:xfrm rot="10800000" flipV="1">
                <a:off x="5565" y="3700"/>
                <a:ext cx="0" cy="569"/>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grpSp>
      </p:grpSp>
      <p:sp>
        <p:nvSpPr>
          <p:cNvPr id="19" name="Text Box 5"/>
          <p:cNvSpPr txBox="1">
            <a:spLocks noChangeArrowheads="1"/>
          </p:cNvSpPr>
          <p:nvPr/>
        </p:nvSpPr>
        <p:spPr bwMode="auto">
          <a:xfrm>
            <a:off x="1930303" y="2350032"/>
            <a:ext cx="1279241" cy="4616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dirty="0">
                <a:latin typeface="+mn-lt"/>
              </a:rPr>
              <a:t>4.7k</a:t>
            </a:r>
            <a:r>
              <a:rPr lang="en-US" sz="2400" dirty="0">
                <a:latin typeface="Symbol" pitchFamily="18" charset="2"/>
              </a:rPr>
              <a:t>W</a:t>
            </a:r>
            <a:endParaRPr lang="en-US" sz="2400" dirty="0">
              <a:latin typeface="+mn-lt"/>
            </a:endParaRPr>
          </a:p>
        </p:txBody>
      </p:sp>
      <p:sp>
        <p:nvSpPr>
          <p:cNvPr id="20" name="Text Box 5"/>
          <p:cNvSpPr txBox="1">
            <a:spLocks noChangeArrowheads="1"/>
          </p:cNvSpPr>
          <p:nvPr/>
        </p:nvSpPr>
        <p:spPr bwMode="auto">
          <a:xfrm>
            <a:off x="3062247" y="3849800"/>
            <a:ext cx="870751" cy="4616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dirty="0">
                <a:latin typeface="+mn-lt"/>
              </a:rPr>
              <a:t>10k</a:t>
            </a:r>
            <a:r>
              <a:rPr lang="en-US" sz="2400" dirty="0">
                <a:latin typeface="Symbol" pitchFamily="18" charset="2"/>
              </a:rPr>
              <a:t>W</a:t>
            </a:r>
            <a:endParaRPr lang="en-US" sz="2400" dirty="0">
              <a:latin typeface="+mn-lt"/>
            </a:endParaRPr>
          </a:p>
        </p:txBody>
      </p:sp>
      <p:sp>
        <p:nvSpPr>
          <p:cNvPr id="21" name="Text Box 6"/>
          <p:cNvSpPr txBox="1"/>
          <p:nvPr/>
        </p:nvSpPr>
        <p:spPr bwMode="auto">
          <a:xfrm>
            <a:off x="587952" y="3768798"/>
            <a:ext cx="1079019" cy="34365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2400" dirty="0">
                <a:solidFill>
                  <a:schemeClr val="tx1"/>
                </a:solidFill>
                <a:ea typeface="Calibri"/>
                <a:cs typeface="Times New Roman"/>
              </a:rPr>
              <a:t>9V</a:t>
            </a:r>
          </a:p>
        </p:txBody>
      </p:sp>
      <p:cxnSp>
        <p:nvCxnSpPr>
          <p:cNvPr id="49" name="Straight Connector 48"/>
          <p:cNvCxnSpPr/>
          <p:nvPr/>
        </p:nvCxnSpPr>
        <p:spPr>
          <a:xfrm>
            <a:off x="1861039" y="2837157"/>
            <a:ext cx="0" cy="43194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50" name="Straight Connector 49"/>
          <p:cNvCxnSpPr/>
          <p:nvPr/>
        </p:nvCxnSpPr>
        <p:spPr>
          <a:xfrm>
            <a:off x="2803564" y="2801016"/>
            <a:ext cx="0" cy="45060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56" name="TextBox 55"/>
          <p:cNvSpPr txBox="1">
            <a:spLocks noChangeArrowheads="1"/>
          </p:cNvSpPr>
          <p:nvPr/>
        </p:nvSpPr>
        <p:spPr>
          <a:xfrm>
            <a:off x="4612846" y="2828012"/>
            <a:ext cx="7347156" cy="3296061"/>
          </a:xfrm>
          <a:prstGeom prst="rect">
            <a:avLst/>
          </a:prstGeom>
        </p:spPr>
        <p:txBody>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marL="342900" indent="-342900">
              <a:buFont typeface="Arial" panose="020B0604020202020204" pitchFamily="34" charset="0"/>
              <a:buChar char="•"/>
              <a:defRPr/>
            </a:pPr>
            <a:r>
              <a:rPr lang="en-US" sz="3200" kern="0" dirty="0">
                <a:latin typeface="+mn-lt"/>
                <a:ea typeface="+mj-ea"/>
                <a:cs typeface="+mj-cs"/>
              </a:rPr>
              <a:t>Identify nodes</a:t>
            </a:r>
          </a:p>
          <a:p>
            <a:pPr marL="342900" indent="-342900">
              <a:buFont typeface="Arial" panose="020B0604020202020204" pitchFamily="34" charset="0"/>
              <a:buChar char="•"/>
              <a:defRPr/>
            </a:pPr>
            <a:r>
              <a:rPr lang="en-US" sz="3200" kern="0" dirty="0">
                <a:latin typeface="+mn-lt"/>
                <a:ea typeface="+mj-ea"/>
                <a:cs typeface="+mj-cs"/>
              </a:rPr>
              <a:t>If the component(s) enters and leaves through the same node, no current passes through it.</a:t>
            </a:r>
          </a:p>
          <a:p>
            <a:pPr marL="342900" indent="-342900">
              <a:buFont typeface="Arial" panose="020B0604020202020204" pitchFamily="34" charset="0"/>
              <a:buChar char="•"/>
              <a:defRPr/>
            </a:pPr>
            <a:r>
              <a:rPr lang="en-US" sz="3200" kern="0" dirty="0">
                <a:latin typeface="+mn-lt"/>
                <a:ea typeface="+mj-ea"/>
                <a:cs typeface="+mj-cs"/>
              </a:rPr>
              <a:t>You can treat the problem, like that portion is not there.</a:t>
            </a:r>
          </a:p>
        </p:txBody>
      </p:sp>
      <p:sp>
        <p:nvSpPr>
          <p:cNvPr id="57" name="Rectangle 56"/>
          <p:cNvSpPr/>
          <p:nvPr/>
        </p:nvSpPr>
        <p:spPr>
          <a:xfrm>
            <a:off x="3103064" y="3046229"/>
            <a:ext cx="1237839" cy="523220"/>
          </a:xfrm>
          <a:prstGeom prst="rect">
            <a:avLst/>
          </a:prstGeom>
        </p:spPr>
        <p:txBody>
          <a:bodyPr wrap="none">
            <a:spAutoFit/>
          </a:bodyPr>
          <a:lstStyle/>
          <a:p>
            <a:r>
              <a:rPr lang="en-US" sz="2800" kern="0" dirty="0">
                <a:solidFill>
                  <a:srgbClr val="CB333B"/>
                </a:solidFill>
              </a:rPr>
              <a:t>Node 1</a:t>
            </a:r>
            <a:endParaRPr lang="en-US" sz="2800" dirty="0">
              <a:solidFill>
                <a:srgbClr val="CB333B"/>
              </a:solidFill>
            </a:endParaRPr>
          </a:p>
        </p:txBody>
      </p:sp>
      <p:sp>
        <p:nvSpPr>
          <p:cNvPr id="59" name="Freeform 58"/>
          <p:cNvSpPr/>
          <p:nvPr/>
        </p:nvSpPr>
        <p:spPr>
          <a:xfrm>
            <a:off x="1563353" y="4407408"/>
            <a:ext cx="1646191" cy="612648"/>
          </a:xfrm>
          <a:custGeom>
            <a:avLst/>
            <a:gdLst>
              <a:gd name="connsiteX0" fmla="*/ 271 w 1646191"/>
              <a:gd name="connsiteY0" fmla="*/ 64008 h 612648"/>
              <a:gd name="connsiteX1" fmla="*/ 9415 w 1646191"/>
              <a:gd name="connsiteY1" fmla="*/ 329184 h 612648"/>
              <a:gd name="connsiteX2" fmla="*/ 18559 w 1646191"/>
              <a:gd name="connsiteY2" fmla="*/ 356616 h 612648"/>
              <a:gd name="connsiteX3" fmla="*/ 27703 w 1646191"/>
              <a:gd name="connsiteY3" fmla="*/ 411480 h 612648"/>
              <a:gd name="connsiteX4" fmla="*/ 36847 w 1646191"/>
              <a:gd name="connsiteY4" fmla="*/ 438912 h 612648"/>
              <a:gd name="connsiteX5" fmla="*/ 45991 w 1646191"/>
              <a:gd name="connsiteY5" fmla="*/ 475488 h 612648"/>
              <a:gd name="connsiteX6" fmla="*/ 73423 w 1646191"/>
              <a:gd name="connsiteY6" fmla="*/ 548640 h 612648"/>
              <a:gd name="connsiteX7" fmla="*/ 100855 w 1646191"/>
              <a:gd name="connsiteY7" fmla="*/ 557784 h 612648"/>
              <a:gd name="connsiteX8" fmla="*/ 146575 w 1646191"/>
              <a:gd name="connsiteY8" fmla="*/ 566928 h 612648"/>
              <a:gd name="connsiteX9" fmla="*/ 174007 w 1646191"/>
              <a:gd name="connsiteY9" fmla="*/ 576072 h 612648"/>
              <a:gd name="connsiteX10" fmla="*/ 265447 w 1646191"/>
              <a:gd name="connsiteY10" fmla="*/ 585216 h 612648"/>
              <a:gd name="connsiteX11" fmla="*/ 539767 w 1646191"/>
              <a:gd name="connsiteY11" fmla="*/ 603504 h 612648"/>
              <a:gd name="connsiteX12" fmla="*/ 658639 w 1646191"/>
              <a:gd name="connsiteY12" fmla="*/ 612648 h 612648"/>
              <a:gd name="connsiteX13" fmla="*/ 951247 w 1646191"/>
              <a:gd name="connsiteY13" fmla="*/ 603504 h 612648"/>
              <a:gd name="connsiteX14" fmla="*/ 1079263 w 1646191"/>
              <a:gd name="connsiteY14" fmla="*/ 585216 h 612648"/>
              <a:gd name="connsiteX15" fmla="*/ 1143271 w 1646191"/>
              <a:gd name="connsiteY15" fmla="*/ 576072 h 612648"/>
              <a:gd name="connsiteX16" fmla="*/ 1179847 w 1646191"/>
              <a:gd name="connsiteY16" fmla="*/ 566928 h 612648"/>
              <a:gd name="connsiteX17" fmla="*/ 1417591 w 1646191"/>
              <a:gd name="connsiteY17" fmla="*/ 548640 h 612648"/>
              <a:gd name="connsiteX18" fmla="*/ 1463311 w 1646191"/>
              <a:gd name="connsiteY18" fmla="*/ 539496 h 612648"/>
              <a:gd name="connsiteX19" fmla="*/ 1536463 w 1646191"/>
              <a:gd name="connsiteY19" fmla="*/ 521208 h 612648"/>
              <a:gd name="connsiteX20" fmla="*/ 1563895 w 1646191"/>
              <a:gd name="connsiteY20" fmla="*/ 493776 h 612648"/>
              <a:gd name="connsiteX21" fmla="*/ 1591327 w 1646191"/>
              <a:gd name="connsiteY21" fmla="*/ 429768 h 612648"/>
              <a:gd name="connsiteX22" fmla="*/ 1609615 w 1646191"/>
              <a:gd name="connsiteY22" fmla="*/ 402336 h 612648"/>
              <a:gd name="connsiteX23" fmla="*/ 1627903 w 1646191"/>
              <a:gd name="connsiteY23" fmla="*/ 365760 h 612648"/>
              <a:gd name="connsiteX24" fmla="*/ 1646191 w 1646191"/>
              <a:gd name="connsiteY24" fmla="*/ 310896 h 612648"/>
              <a:gd name="connsiteX25" fmla="*/ 1637047 w 1646191"/>
              <a:gd name="connsiteY25" fmla="*/ 228600 h 612648"/>
              <a:gd name="connsiteX26" fmla="*/ 1618759 w 1646191"/>
              <a:gd name="connsiteY26" fmla="*/ 201168 h 612648"/>
              <a:gd name="connsiteX27" fmla="*/ 1591327 w 1646191"/>
              <a:gd name="connsiteY27" fmla="*/ 118872 h 612648"/>
              <a:gd name="connsiteX28" fmla="*/ 1582183 w 1646191"/>
              <a:gd name="connsiteY28" fmla="*/ 91440 h 612648"/>
              <a:gd name="connsiteX29" fmla="*/ 1563895 w 1646191"/>
              <a:gd name="connsiteY29" fmla="*/ 64008 h 612648"/>
              <a:gd name="connsiteX30" fmla="*/ 1554751 w 1646191"/>
              <a:gd name="connsiteY30" fmla="*/ 36576 h 612648"/>
              <a:gd name="connsiteX31" fmla="*/ 1499887 w 1646191"/>
              <a:gd name="connsiteY31" fmla="*/ 0 h 612648"/>
              <a:gd name="connsiteX32" fmla="*/ 1381015 w 1646191"/>
              <a:gd name="connsiteY32" fmla="*/ 18288 h 612648"/>
              <a:gd name="connsiteX33" fmla="*/ 1335295 w 1646191"/>
              <a:gd name="connsiteY33" fmla="*/ 91440 h 612648"/>
              <a:gd name="connsiteX34" fmla="*/ 1307863 w 1646191"/>
              <a:gd name="connsiteY34" fmla="*/ 109728 h 612648"/>
              <a:gd name="connsiteX35" fmla="*/ 1262143 w 1646191"/>
              <a:gd name="connsiteY35" fmla="*/ 155448 h 612648"/>
              <a:gd name="connsiteX36" fmla="*/ 1234711 w 1646191"/>
              <a:gd name="connsiteY36" fmla="*/ 164592 h 612648"/>
              <a:gd name="connsiteX37" fmla="*/ 1179847 w 1646191"/>
              <a:gd name="connsiteY37" fmla="*/ 201168 h 612648"/>
              <a:gd name="connsiteX38" fmla="*/ 1097551 w 1646191"/>
              <a:gd name="connsiteY38" fmla="*/ 228600 h 612648"/>
              <a:gd name="connsiteX39" fmla="*/ 1070119 w 1646191"/>
              <a:gd name="connsiteY39" fmla="*/ 237744 h 612648"/>
              <a:gd name="connsiteX40" fmla="*/ 1042687 w 1646191"/>
              <a:gd name="connsiteY40" fmla="*/ 246888 h 612648"/>
              <a:gd name="connsiteX41" fmla="*/ 987823 w 1646191"/>
              <a:gd name="connsiteY41" fmla="*/ 256032 h 612648"/>
              <a:gd name="connsiteX42" fmla="*/ 942103 w 1646191"/>
              <a:gd name="connsiteY42" fmla="*/ 265176 h 612648"/>
              <a:gd name="connsiteX43" fmla="*/ 420895 w 1646191"/>
              <a:gd name="connsiteY43" fmla="*/ 274320 h 612648"/>
              <a:gd name="connsiteX44" fmla="*/ 356887 w 1646191"/>
              <a:gd name="connsiteY44" fmla="*/ 265176 h 612648"/>
              <a:gd name="connsiteX45" fmla="*/ 329455 w 1646191"/>
              <a:gd name="connsiteY45" fmla="*/ 246888 h 612648"/>
              <a:gd name="connsiteX46" fmla="*/ 265447 w 1646191"/>
              <a:gd name="connsiteY46" fmla="*/ 164592 h 612648"/>
              <a:gd name="connsiteX47" fmla="*/ 247159 w 1646191"/>
              <a:gd name="connsiteY47" fmla="*/ 137160 h 612648"/>
              <a:gd name="connsiteX48" fmla="*/ 238015 w 1646191"/>
              <a:gd name="connsiteY48" fmla="*/ 109728 h 612648"/>
              <a:gd name="connsiteX49" fmla="*/ 210583 w 1646191"/>
              <a:gd name="connsiteY49" fmla="*/ 82296 h 612648"/>
              <a:gd name="connsiteX50" fmla="*/ 146575 w 1646191"/>
              <a:gd name="connsiteY50" fmla="*/ 64008 h 612648"/>
              <a:gd name="connsiteX51" fmla="*/ 119143 w 1646191"/>
              <a:gd name="connsiteY51" fmla="*/ 45720 h 612648"/>
              <a:gd name="connsiteX52" fmla="*/ 18559 w 1646191"/>
              <a:gd name="connsiteY52" fmla="*/ 45720 h 612648"/>
              <a:gd name="connsiteX53" fmla="*/ 271 w 1646191"/>
              <a:gd name="connsiteY53" fmla="*/ 64008 h 61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646191" h="612648">
                <a:moveTo>
                  <a:pt x="271" y="64008"/>
                </a:moveTo>
                <a:cubicBezTo>
                  <a:pt x="-1253" y="111252"/>
                  <a:pt x="3898" y="240912"/>
                  <a:pt x="9415" y="329184"/>
                </a:cubicBezTo>
                <a:cubicBezTo>
                  <a:pt x="10016" y="338804"/>
                  <a:pt x="16468" y="347207"/>
                  <a:pt x="18559" y="356616"/>
                </a:cubicBezTo>
                <a:cubicBezTo>
                  <a:pt x="22581" y="374715"/>
                  <a:pt x="23681" y="393381"/>
                  <a:pt x="27703" y="411480"/>
                </a:cubicBezTo>
                <a:cubicBezTo>
                  <a:pt x="29794" y="420889"/>
                  <a:pt x="34199" y="429644"/>
                  <a:pt x="36847" y="438912"/>
                </a:cubicBezTo>
                <a:cubicBezTo>
                  <a:pt x="40299" y="450996"/>
                  <a:pt x="43265" y="463220"/>
                  <a:pt x="45991" y="475488"/>
                </a:cubicBezTo>
                <a:cubicBezTo>
                  <a:pt x="51618" y="500808"/>
                  <a:pt x="50525" y="530322"/>
                  <a:pt x="73423" y="548640"/>
                </a:cubicBezTo>
                <a:cubicBezTo>
                  <a:pt x="80949" y="554661"/>
                  <a:pt x="91504" y="555446"/>
                  <a:pt x="100855" y="557784"/>
                </a:cubicBezTo>
                <a:cubicBezTo>
                  <a:pt x="115933" y="561553"/>
                  <a:pt x="131497" y="563159"/>
                  <a:pt x="146575" y="566928"/>
                </a:cubicBezTo>
                <a:cubicBezTo>
                  <a:pt x="155926" y="569266"/>
                  <a:pt x="164480" y="574606"/>
                  <a:pt x="174007" y="576072"/>
                </a:cubicBezTo>
                <a:cubicBezTo>
                  <a:pt x="204283" y="580730"/>
                  <a:pt x="234967" y="582168"/>
                  <a:pt x="265447" y="585216"/>
                </a:cubicBezTo>
                <a:cubicBezTo>
                  <a:pt x="372379" y="620860"/>
                  <a:pt x="271511" y="590091"/>
                  <a:pt x="539767" y="603504"/>
                </a:cubicBezTo>
                <a:cubicBezTo>
                  <a:pt x="579458" y="605489"/>
                  <a:pt x="619015" y="609600"/>
                  <a:pt x="658639" y="612648"/>
                </a:cubicBezTo>
                <a:lnTo>
                  <a:pt x="951247" y="603504"/>
                </a:lnTo>
                <a:cubicBezTo>
                  <a:pt x="989621" y="601585"/>
                  <a:pt x="1040279" y="591214"/>
                  <a:pt x="1079263" y="585216"/>
                </a:cubicBezTo>
                <a:cubicBezTo>
                  <a:pt x="1100565" y="581939"/>
                  <a:pt x="1122066" y="579927"/>
                  <a:pt x="1143271" y="576072"/>
                </a:cubicBezTo>
                <a:cubicBezTo>
                  <a:pt x="1155636" y="573824"/>
                  <a:pt x="1167426" y="568839"/>
                  <a:pt x="1179847" y="566928"/>
                </a:cubicBezTo>
                <a:cubicBezTo>
                  <a:pt x="1253519" y="555594"/>
                  <a:pt x="1347824" y="552744"/>
                  <a:pt x="1417591" y="548640"/>
                </a:cubicBezTo>
                <a:cubicBezTo>
                  <a:pt x="1432831" y="545592"/>
                  <a:pt x="1448167" y="542991"/>
                  <a:pt x="1463311" y="539496"/>
                </a:cubicBezTo>
                <a:cubicBezTo>
                  <a:pt x="1487802" y="533844"/>
                  <a:pt x="1536463" y="521208"/>
                  <a:pt x="1536463" y="521208"/>
                </a:cubicBezTo>
                <a:cubicBezTo>
                  <a:pt x="1545607" y="512064"/>
                  <a:pt x="1556379" y="504299"/>
                  <a:pt x="1563895" y="493776"/>
                </a:cubicBezTo>
                <a:cubicBezTo>
                  <a:pt x="1595608" y="449378"/>
                  <a:pt x="1571428" y="469566"/>
                  <a:pt x="1591327" y="429768"/>
                </a:cubicBezTo>
                <a:cubicBezTo>
                  <a:pt x="1596242" y="419938"/>
                  <a:pt x="1604163" y="411878"/>
                  <a:pt x="1609615" y="402336"/>
                </a:cubicBezTo>
                <a:cubicBezTo>
                  <a:pt x="1616378" y="390501"/>
                  <a:pt x="1622841" y="378416"/>
                  <a:pt x="1627903" y="365760"/>
                </a:cubicBezTo>
                <a:cubicBezTo>
                  <a:pt x="1635062" y="347862"/>
                  <a:pt x="1646191" y="310896"/>
                  <a:pt x="1646191" y="310896"/>
                </a:cubicBezTo>
                <a:cubicBezTo>
                  <a:pt x="1643143" y="283464"/>
                  <a:pt x="1643741" y="255377"/>
                  <a:pt x="1637047" y="228600"/>
                </a:cubicBezTo>
                <a:cubicBezTo>
                  <a:pt x="1634382" y="217938"/>
                  <a:pt x="1623222" y="211211"/>
                  <a:pt x="1618759" y="201168"/>
                </a:cubicBezTo>
                <a:lnTo>
                  <a:pt x="1591327" y="118872"/>
                </a:lnTo>
                <a:cubicBezTo>
                  <a:pt x="1588279" y="109728"/>
                  <a:pt x="1587530" y="99460"/>
                  <a:pt x="1582183" y="91440"/>
                </a:cubicBezTo>
                <a:cubicBezTo>
                  <a:pt x="1576087" y="82296"/>
                  <a:pt x="1568810" y="73838"/>
                  <a:pt x="1563895" y="64008"/>
                </a:cubicBezTo>
                <a:cubicBezTo>
                  <a:pt x="1559584" y="55387"/>
                  <a:pt x="1560098" y="44596"/>
                  <a:pt x="1554751" y="36576"/>
                </a:cubicBezTo>
                <a:cubicBezTo>
                  <a:pt x="1535181" y="7221"/>
                  <a:pt x="1528647" y="9587"/>
                  <a:pt x="1499887" y="0"/>
                </a:cubicBezTo>
                <a:cubicBezTo>
                  <a:pt x="1460263" y="6096"/>
                  <a:pt x="1419908" y="8565"/>
                  <a:pt x="1381015" y="18288"/>
                </a:cubicBezTo>
                <a:cubicBezTo>
                  <a:pt x="1311536" y="35658"/>
                  <a:pt x="1402678" y="46518"/>
                  <a:pt x="1335295" y="91440"/>
                </a:cubicBezTo>
                <a:lnTo>
                  <a:pt x="1307863" y="109728"/>
                </a:lnTo>
                <a:cubicBezTo>
                  <a:pt x="1289575" y="137160"/>
                  <a:pt x="1292623" y="140208"/>
                  <a:pt x="1262143" y="155448"/>
                </a:cubicBezTo>
                <a:cubicBezTo>
                  <a:pt x="1253522" y="159759"/>
                  <a:pt x="1243137" y="159911"/>
                  <a:pt x="1234711" y="164592"/>
                </a:cubicBezTo>
                <a:cubicBezTo>
                  <a:pt x="1215498" y="175266"/>
                  <a:pt x="1200699" y="194217"/>
                  <a:pt x="1179847" y="201168"/>
                </a:cubicBezTo>
                <a:lnTo>
                  <a:pt x="1097551" y="228600"/>
                </a:lnTo>
                <a:lnTo>
                  <a:pt x="1070119" y="237744"/>
                </a:lnTo>
                <a:cubicBezTo>
                  <a:pt x="1060975" y="240792"/>
                  <a:pt x="1052194" y="245303"/>
                  <a:pt x="1042687" y="246888"/>
                </a:cubicBezTo>
                <a:lnTo>
                  <a:pt x="987823" y="256032"/>
                </a:lnTo>
                <a:cubicBezTo>
                  <a:pt x="972532" y="258812"/>
                  <a:pt x="957637" y="264675"/>
                  <a:pt x="942103" y="265176"/>
                </a:cubicBezTo>
                <a:cubicBezTo>
                  <a:pt x="768431" y="270778"/>
                  <a:pt x="594631" y="271272"/>
                  <a:pt x="420895" y="274320"/>
                </a:cubicBezTo>
                <a:cubicBezTo>
                  <a:pt x="399559" y="271272"/>
                  <a:pt x="377531" y="271369"/>
                  <a:pt x="356887" y="265176"/>
                </a:cubicBezTo>
                <a:cubicBezTo>
                  <a:pt x="346361" y="262018"/>
                  <a:pt x="337898" y="253923"/>
                  <a:pt x="329455" y="246888"/>
                </a:cubicBezTo>
                <a:cubicBezTo>
                  <a:pt x="297225" y="220029"/>
                  <a:pt x="290936" y="202825"/>
                  <a:pt x="265447" y="164592"/>
                </a:cubicBezTo>
                <a:cubicBezTo>
                  <a:pt x="259351" y="155448"/>
                  <a:pt x="250634" y="147586"/>
                  <a:pt x="247159" y="137160"/>
                </a:cubicBezTo>
                <a:cubicBezTo>
                  <a:pt x="244111" y="128016"/>
                  <a:pt x="243362" y="117748"/>
                  <a:pt x="238015" y="109728"/>
                </a:cubicBezTo>
                <a:cubicBezTo>
                  <a:pt x="230842" y="98968"/>
                  <a:pt x="221343" y="89469"/>
                  <a:pt x="210583" y="82296"/>
                </a:cubicBezTo>
                <a:cubicBezTo>
                  <a:pt x="202712" y="77049"/>
                  <a:pt x="151452" y="65227"/>
                  <a:pt x="146575" y="64008"/>
                </a:cubicBezTo>
                <a:cubicBezTo>
                  <a:pt x="137431" y="57912"/>
                  <a:pt x="129244" y="50049"/>
                  <a:pt x="119143" y="45720"/>
                </a:cubicBezTo>
                <a:cubicBezTo>
                  <a:pt x="83824" y="30583"/>
                  <a:pt x="56993" y="36111"/>
                  <a:pt x="18559" y="45720"/>
                </a:cubicBezTo>
                <a:cubicBezTo>
                  <a:pt x="14377" y="46765"/>
                  <a:pt x="1795" y="16764"/>
                  <a:pt x="271" y="64008"/>
                </a:cubicBezTo>
                <a:close/>
              </a:path>
            </a:pathLst>
          </a:custGeom>
          <a:noFill/>
          <a:ln w="28575">
            <a:solidFill>
              <a:srgbClr val="CB33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0" name="Rectangle 59"/>
          <p:cNvSpPr/>
          <p:nvPr/>
        </p:nvSpPr>
        <p:spPr>
          <a:xfrm>
            <a:off x="3092294" y="4835390"/>
            <a:ext cx="1237839" cy="523220"/>
          </a:xfrm>
          <a:prstGeom prst="rect">
            <a:avLst/>
          </a:prstGeom>
        </p:spPr>
        <p:txBody>
          <a:bodyPr wrap="none">
            <a:spAutoFit/>
          </a:bodyPr>
          <a:lstStyle/>
          <a:p>
            <a:r>
              <a:rPr lang="en-US" sz="2800" kern="0" dirty="0">
                <a:solidFill>
                  <a:srgbClr val="CB333B"/>
                </a:solidFill>
              </a:rPr>
              <a:t>Node 2</a:t>
            </a:r>
            <a:endParaRPr lang="en-US" sz="2800" dirty="0">
              <a:solidFill>
                <a:srgbClr val="CB333B"/>
              </a:solidFill>
            </a:endParaRPr>
          </a:p>
        </p:txBody>
      </p:sp>
      <p:sp>
        <p:nvSpPr>
          <p:cNvPr id="61" name="Freeform 60"/>
          <p:cNvSpPr/>
          <p:nvPr/>
        </p:nvSpPr>
        <p:spPr>
          <a:xfrm>
            <a:off x="1554256" y="2715768"/>
            <a:ext cx="1563848" cy="1033272"/>
          </a:xfrm>
          <a:custGeom>
            <a:avLst/>
            <a:gdLst>
              <a:gd name="connsiteX0" fmla="*/ 224 w 1563848"/>
              <a:gd name="connsiteY0" fmla="*/ 749808 h 1033272"/>
              <a:gd name="connsiteX1" fmla="*/ 9368 w 1563848"/>
              <a:gd name="connsiteY1" fmla="*/ 795528 h 1033272"/>
              <a:gd name="connsiteX2" fmla="*/ 27656 w 1563848"/>
              <a:gd name="connsiteY2" fmla="*/ 850392 h 1033272"/>
              <a:gd name="connsiteX3" fmla="*/ 36800 w 1563848"/>
              <a:gd name="connsiteY3" fmla="*/ 877824 h 1033272"/>
              <a:gd name="connsiteX4" fmla="*/ 55088 w 1563848"/>
              <a:gd name="connsiteY4" fmla="*/ 950976 h 1033272"/>
              <a:gd name="connsiteX5" fmla="*/ 64232 w 1563848"/>
              <a:gd name="connsiteY5" fmla="*/ 987552 h 1033272"/>
              <a:gd name="connsiteX6" fmla="*/ 91664 w 1563848"/>
              <a:gd name="connsiteY6" fmla="*/ 1005840 h 1033272"/>
              <a:gd name="connsiteX7" fmla="*/ 256256 w 1563848"/>
              <a:gd name="connsiteY7" fmla="*/ 996696 h 1033272"/>
              <a:gd name="connsiteX8" fmla="*/ 283688 w 1563848"/>
              <a:gd name="connsiteY8" fmla="*/ 987552 h 1033272"/>
              <a:gd name="connsiteX9" fmla="*/ 292832 w 1563848"/>
              <a:gd name="connsiteY9" fmla="*/ 960120 h 1033272"/>
              <a:gd name="connsiteX10" fmla="*/ 311120 w 1563848"/>
              <a:gd name="connsiteY10" fmla="*/ 749808 h 1033272"/>
              <a:gd name="connsiteX11" fmla="*/ 320264 w 1563848"/>
              <a:gd name="connsiteY11" fmla="*/ 722376 h 1033272"/>
              <a:gd name="connsiteX12" fmla="*/ 347696 w 1563848"/>
              <a:gd name="connsiteY12" fmla="*/ 704088 h 1033272"/>
              <a:gd name="connsiteX13" fmla="*/ 411704 w 1563848"/>
              <a:gd name="connsiteY13" fmla="*/ 676656 h 1033272"/>
              <a:gd name="connsiteX14" fmla="*/ 1216376 w 1563848"/>
              <a:gd name="connsiteY14" fmla="*/ 685800 h 1033272"/>
              <a:gd name="connsiteX15" fmla="*/ 1243808 w 1563848"/>
              <a:gd name="connsiteY15" fmla="*/ 694944 h 1033272"/>
              <a:gd name="connsiteX16" fmla="*/ 1280384 w 1563848"/>
              <a:gd name="connsiteY16" fmla="*/ 777240 h 1033272"/>
              <a:gd name="connsiteX17" fmla="*/ 1316960 w 1563848"/>
              <a:gd name="connsiteY17" fmla="*/ 868680 h 1033272"/>
              <a:gd name="connsiteX18" fmla="*/ 1326104 w 1563848"/>
              <a:gd name="connsiteY18" fmla="*/ 896112 h 1033272"/>
              <a:gd name="connsiteX19" fmla="*/ 1335248 w 1563848"/>
              <a:gd name="connsiteY19" fmla="*/ 923544 h 1033272"/>
              <a:gd name="connsiteX20" fmla="*/ 1344392 w 1563848"/>
              <a:gd name="connsiteY20" fmla="*/ 978408 h 1033272"/>
              <a:gd name="connsiteX21" fmla="*/ 1362680 w 1563848"/>
              <a:gd name="connsiteY21" fmla="*/ 1005840 h 1033272"/>
              <a:gd name="connsiteX22" fmla="*/ 1371824 w 1563848"/>
              <a:gd name="connsiteY22" fmla="*/ 1033272 h 1033272"/>
              <a:gd name="connsiteX23" fmla="*/ 1454120 w 1563848"/>
              <a:gd name="connsiteY23" fmla="*/ 1024128 h 1033272"/>
              <a:gd name="connsiteX24" fmla="*/ 1481552 w 1563848"/>
              <a:gd name="connsiteY24" fmla="*/ 1014984 h 1033272"/>
              <a:gd name="connsiteX25" fmla="*/ 1508984 w 1563848"/>
              <a:gd name="connsiteY25" fmla="*/ 987552 h 1033272"/>
              <a:gd name="connsiteX26" fmla="*/ 1518128 w 1563848"/>
              <a:gd name="connsiteY26" fmla="*/ 960120 h 1033272"/>
              <a:gd name="connsiteX27" fmla="*/ 1545560 w 1563848"/>
              <a:gd name="connsiteY27" fmla="*/ 932688 h 1033272"/>
              <a:gd name="connsiteX28" fmla="*/ 1554704 w 1563848"/>
              <a:gd name="connsiteY28" fmla="*/ 731520 h 1033272"/>
              <a:gd name="connsiteX29" fmla="*/ 1563848 w 1563848"/>
              <a:gd name="connsiteY29" fmla="*/ 704088 h 1033272"/>
              <a:gd name="connsiteX30" fmla="*/ 1545560 w 1563848"/>
              <a:gd name="connsiteY30" fmla="*/ 539496 h 1033272"/>
              <a:gd name="connsiteX31" fmla="*/ 1527272 w 1563848"/>
              <a:gd name="connsiteY31" fmla="*/ 512064 h 1033272"/>
              <a:gd name="connsiteX32" fmla="*/ 1472408 w 1563848"/>
              <a:gd name="connsiteY32" fmla="*/ 475488 h 1033272"/>
              <a:gd name="connsiteX33" fmla="*/ 1444976 w 1563848"/>
              <a:gd name="connsiteY33" fmla="*/ 457200 h 1033272"/>
              <a:gd name="connsiteX34" fmla="*/ 1371824 w 1563848"/>
              <a:gd name="connsiteY34" fmla="*/ 438912 h 1033272"/>
              <a:gd name="connsiteX35" fmla="*/ 1353536 w 1563848"/>
              <a:gd name="connsiteY35" fmla="*/ 411480 h 1033272"/>
              <a:gd name="connsiteX36" fmla="*/ 1335248 w 1563848"/>
              <a:gd name="connsiteY36" fmla="*/ 338328 h 1033272"/>
              <a:gd name="connsiteX37" fmla="*/ 1326104 w 1563848"/>
              <a:gd name="connsiteY37" fmla="*/ 146304 h 1033272"/>
              <a:gd name="connsiteX38" fmla="*/ 1289528 w 1563848"/>
              <a:gd name="connsiteY38" fmla="*/ 45720 h 1033272"/>
              <a:gd name="connsiteX39" fmla="*/ 1234664 w 1563848"/>
              <a:gd name="connsiteY39" fmla="*/ 9144 h 1033272"/>
              <a:gd name="connsiteX40" fmla="*/ 1179800 w 1563848"/>
              <a:gd name="connsiteY40" fmla="*/ 0 h 1033272"/>
              <a:gd name="connsiteX41" fmla="*/ 1115792 w 1563848"/>
              <a:gd name="connsiteY41" fmla="*/ 9144 h 1033272"/>
              <a:gd name="connsiteX42" fmla="*/ 1088360 w 1563848"/>
              <a:gd name="connsiteY42" fmla="*/ 18288 h 1033272"/>
              <a:gd name="connsiteX43" fmla="*/ 1115792 w 1563848"/>
              <a:gd name="connsiteY43" fmla="*/ 182880 h 1033272"/>
              <a:gd name="connsiteX44" fmla="*/ 1143224 w 1563848"/>
              <a:gd name="connsiteY44" fmla="*/ 201168 h 1033272"/>
              <a:gd name="connsiteX45" fmla="*/ 1161512 w 1563848"/>
              <a:gd name="connsiteY45" fmla="*/ 228600 h 1033272"/>
              <a:gd name="connsiteX46" fmla="*/ 1143224 w 1563848"/>
              <a:gd name="connsiteY46" fmla="*/ 365760 h 1033272"/>
              <a:gd name="connsiteX47" fmla="*/ 1124936 w 1563848"/>
              <a:gd name="connsiteY47" fmla="*/ 393192 h 1033272"/>
              <a:gd name="connsiteX48" fmla="*/ 1115792 w 1563848"/>
              <a:gd name="connsiteY48" fmla="*/ 420624 h 1033272"/>
              <a:gd name="connsiteX49" fmla="*/ 1051784 w 1563848"/>
              <a:gd name="connsiteY49" fmla="*/ 466344 h 1033272"/>
              <a:gd name="connsiteX50" fmla="*/ 951200 w 1563848"/>
              <a:gd name="connsiteY50" fmla="*/ 457200 h 1033272"/>
              <a:gd name="connsiteX51" fmla="*/ 905480 w 1563848"/>
              <a:gd name="connsiteY51" fmla="*/ 448056 h 1033272"/>
              <a:gd name="connsiteX52" fmla="*/ 603728 w 1563848"/>
              <a:gd name="connsiteY52" fmla="*/ 438912 h 1033272"/>
              <a:gd name="connsiteX53" fmla="*/ 539720 w 1563848"/>
              <a:gd name="connsiteY53" fmla="*/ 429768 h 1033272"/>
              <a:gd name="connsiteX54" fmla="*/ 475712 w 1563848"/>
              <a:gd name="connsiteY54" fmla="*/ 411480 h 1033272"/>
              <a:gd name="connsiteX55" fmla="*/ 439136 w 1563848"/>
              <a:gd name="connsiteY55" fmla="*/ 356616 h 1033272"/>
              <a:gd name="connsiteX56" fmla="*/ 448280 w 1563848"/>
              <a:gd name="connsiteY56" fmla="*/ 256032 h 1033272"/>
              <a:gd name="connsiteX57" fmla="*/ 466568 w 1563848"/>
              <a:gd name="connsiteY57" fmla="*/ 228600 h 1033272"/>
              <a:gd name="connsiteX58" fmla="*/ 475712 w 1563848"/>
              <a:gd name="connsiteY58" fmla="*/ 201168 h 1033272"/>
              <a:gd name="connsiteX59" fmla="*/ 466568 w 1563848"/>
              <a:gd name="connsiteY59" fmla="*/ 100584 h 1033272"/>
              <a:gd name="connsiteX60" fmla="*/ 429992 w 1563848"/>
              <a:gd name="connsiteY60" fmla="*/ 91440 h 1033272"/>
              <a:gd name="connsiteX61" fmla="*/ 375128 w 1563848"/>
              <a:gd name="connsiteY61" fmla="*/ 64008 h 1033272"/>
              <a:gd name="connsiteX62" fmla="*/ 247112 w 1563848"/>
              <a:gd name="connsiteY62" fmla="*/ 82296 h 1033272"/>
              <a:gd name="connsiteX63" fmla="*/ 219680 w 1563848"/>
              <a:gd name="connsiteY63" fmla="*/ 100584 h 1033272"/>
              <a:gd name="connsiteX64" fmla="*/ 210536 w 1563848"/>
              <a:gd name="connsiteY64" fmla="*/ 128016 h 1033272"/>
              <a:gd name="connsiteX65" fmla="*/ 192248 w 1563848"/>
              <a:gd name="connsiteY65" fmla="*/ 201168 h 1033272"/>
              <a:gd name="connsiteX66" fmla="*/ 192248 w 1563848"/>
              <a:gd name="connsiteY66" fmla="*/ 438912 h 1033272"/>
              <a:gd name="connsiteX67" fmla="*/ 164816 w 1563848"/>
              <a:gd name="connsiteY67" fmla="*/ 448056 h 1033272"/>
              <a:gd name="connsiteX68" fmla="*/ 82520 w 1563848"/>
              <a:gd name="connsiteY68" fmla="*/ 457200 h 1033272"/>
              <a:gd name="connsiteX69" fmla="*/ 55088 w 1563848"/>
              <a:gd name="connsiteY69" fmla="*/ 484632 h 1033272"/>
              <a:gd name="connsiteX70" fmla="*/ 27656 w 1563848"/>
              <a:gd name="connsiteY70" fmla="*/ 502920 h 1033272"/>
              <a:gd name="connsiteX71" fmla="*/ 9368 w 1563848"/>
              <a:gd name="connsiteY71" fmla="*/ 530352 h 1033272"/>
              <a:gd name="connsiteX72" fmla="*/ 18512 w 1563848"/>
              <a:gd name="connsiteY72" fmla="*/ 649224 h 1033272"/>
              <a:gd name="connsiteX73" fmla="*/ 224 w 1563848"/>
              <a:gd name="connsiteY73" fmla="*/ 749808 h 103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563848" h="1033272">
                <a:moveTo>
                  <a:pt x="224" y="749808"/>
                </a:moveTo>
                <a:cubicBezTo>
                  <a:pt x="-1300" y="774192"/>
                  <a:pt x="5279" y="780534"/>
                  <a:pt x="9368" y="795528"/>
                </a:cubicBezTo>
                <a:cubicBezTo>
                  <a:pt x="14440" y="814126"/>
                  <a:pt x="21560" y="832104"/>
                  <a:pt x="27656" y="850392"/>
                </a:cubicBezTo>
                <a:cubicBezTo>
                  <a:pt x="30704" y="859536"/>
                  <a:pt x="34910" y="868373"/>
                  <a:pt x="36800" y="877824"/>
                </a:cubicBezTo>
                <a:cubicBezTo>
                  <a:pt x="55391" y="970777"/>
                  <a:pt x="36343" y="885368"/>
                  <a:pt x="55088" y="950976"/>
                </a:cubicBezTo>
                <a:cubicBezTo>
                  <a:pt x="58540" y="963060"/>
                  <a:pt x="57261" y="977095"/>
                  <a:pt x="64232" y="987552"/>
                </a:cubicBezTo>
                <a:cubicBezTo>
                  <a:pt x="70328" y="996696"/>
                  <a:pt x="82520" y="999744"/>
                  <a:pt x="91664" y="1005840"/>
                </a:cubicBezTo>
                <a:cubicBezTo>
                  <a:pt x="146528" y="1002792"/>
                  <a:pt x="201555" y="1001906"/>
                  <a:pt x="256256" y="996696"/>
                </a:cubicBezTo>
                <a:cubicBezTo>
                  <a:pt x="265851" y="995782"/>
                  <a:pt x="276872" y="994368"/>
                  <a:pt x="283688" y="987552"/>
                </a:cubicBezTo>
                <a:cubicBezTo>
                  <a:pt x="290504" y="980736"/>
                  <a:pt x="289784" y="969264"/>
                  <a:pt x="292832" y="960120"/>
                </a:cubicBezTo>
                <a:cubicBezTo>
                  <a:pt x="296703" y="898189"/>
                  <a:pt x="297985" y="815485"/>
                  <a:pt x="311120" y="749808"/>
                </a:cubicBezTo>
                <a:cubicBezTo>
                  <a:pt x="313010" y="740357"/>
                  <a:pt x="314243" y="729902"/>
                  <a:pt x="320264" y="722376"/>
                </a:cubicBezTo>
                <a:cubicBezTo>
                  <a:pt x="327129" y="713794"/>
                  <a:pt x="338154" y="709540"/>
                  <a:pt x="347696" y="704088"/>
                </a:cubicBezTo>
                <a:cubicBezTo>
                  <a:pt x="379334" y="686009"/>
                  <a:pt x="380928" y="686915"/>
                  <a:pt x="411704" y="676656"/>
                </a:cubicBezTo>
                <a:lnTo>
                  <a:pt x="1216376" y="685800"/>
                </a:lnTo>
                <a:cubicBezTo>
                  <a:pt x="1226012" y="686012"/>
                  <a:pt x="1236282" y="688923"/>
                  <a:pt x="1243808" y="694944"/>
                </a:cubicBezTo>
                <a:cubicBezTo>
                  <a:pt x="1266223" y="712876"/>
                  <a:pt x="1270139" y="756750"/>
                  <a:pt x="1280384" y="777240"/>
                </a:cubicBezTo>
                <a:cubicBezTo>
                  <a:pt x="1307293" y="831058"/>
                  <a:pt x="1294361" y="800884"/>
                  <a:pt x="1316960" y="868680"/>
                </a:cubicBezTo>
                <a:lnTo>
                  <a:pt x="1326104" y="896112"/>
                </a:lnTo>
                <a:cubicBezTo>
                  <a:pt x="1329152" y="905256"/>
                  <a:pt x="1333663" y="914037"/>
                  <a:pt x="1335248" y="923544"/>
                </a:cubicBezTo>
                <a:cubicBezTo>
                  <a:pt x="1338296" y="941832"/>
                  <a:pt x="1338529" y="960819"/>
                  <a:pt x="1344392" y="978408"/>
                </a:cubicBezTo>
                <a:cubicBezTo>
                  <a:pt x="1347867" y="988834"/>
                  <a:pt x="1357765" y="996010"/>
                  <a:pt x="1362680" y="1005840"/>
                </a:cubicBezTo>
                <a:cubicBezTo>
                  <a:pt x="1366991" y="1014461"/>
                  <a:pt x="1368776" y="1024128"/>
                  <a:pt x="1371824" y="1033272"/>
                </a:cubicBezTo>
                <a:cubicBezTo>
                  <a:pt x="1399256" y="1030224"/>
                  <a:pt x="1426895" y="1028666"/>
                  <a:pt x="1454120" y="1024128"/>
                </a:cubicBezTo>
                <a:cubicBezTo>
                  <a:pt x="1463627" y="1022543"/>
                  <a:pt x="1473532" y="1020331"/>
                  <a:pt x="1481552" y="1014984"/>
                </a:cubicBezTo>
                <a:cubicBezTo>
                  <a:pt x="1492312" y="1007811"/>
                  <a:pt x="1499840" y="996696"/>
                  <a:pt x="1508984" y="987552"/>
                </a:cubicBezTo>
                <a:cubicBezTo>
                  <a:pt x="1512032" y="978408"/>
                  <a:pt x="1512781" y="968140"/>
                  <a:pt x="1518128" y="960120"/>
                </a:cubicBezTo>
                <a:cubicBezTo>
                  <a:pt x="1525301" y="949360"/>
                  <a:pt x="1543517" y="945457"/>
                  <a:pt x="1545560" y="932688"/>
                </a:cubicBezTo>
                <a:cubicBezTo>
                  <a:pt x="1556165" y="866406"/>
                  <a:pt x="1549351" y="798431"/>
                  <a:pt x="1554704" y="731520"/>
                </a:cubicBezTo>
                <a:cubicBezTo>
                  <a:pt x="1555473" y="721912"/>
                  <a:pt x="1560800" y="713232"/>
                  <a:pt x="1563848" y="704088"/>
                </a:cubicBezTo>
                <a:cubicBezTo>
                  <a:pt x="1562706" y="686951"/>
                  <a:pt x="1567376" y="583128"/>
                  <a:pt x="1545560" y="539496"/>
                </a:cubicBezTo>
                <a:cubicBezTo>
                  <a:pt x="1540645" y="529666"/>
                  <a:pt x="1535543" y="519301"/>
                  <a:pt x="1527272" y="512064"/>
                </a:cubicBezTo>
                <a:cubicBezTo>
                  <a:pt x="1510731" y="497590"/>
                  <a:pt x="1490696" y="487680"/>
                  <a:pt x="1472408" y="475488"/>
                </a:cubicBezTo>
                <a:cubicBezTo>
                  <a:pt x="1463264" y="469392"/>
                  <a:pt x="1455638" y="459865"/>
                  <a:pt x="1444976" y="457200"/>
                </a:cubicBezTo>
                <a:lnTo>
                  <a:pt x="1371824" y="438912"/>
                </a:lnTo>
                <a:cubicBezTo>
                  <a:pt x="1365728" y="429768"/>
                  <a:pt x="1358451" y="421310"/>
                  <a:pt x="1353536" y="411480"/>
                </a:cubicBezTo>
                <a:cubicBezTo>
                  <a:pt x="1344163" y="392735"/>
                  <a:pt x="1338726" y="355718"/>
                  <a:pt x="1335248" y="338328"/>
                </a:cubicBezTo>
                <a:cubicBezTo>
                  <a:pt x="1332200" y="274320"/>
                  <a:pt x="1332698" y="210044"/>
                  <a:pt x="1326104" y="146304"/>
                </a:cubicBezTo>
                <a:cubicBezTo>
                  <a:pt x="1323896" y="124964"/>
                  <a:pt x="1313562" y="66750"/>
                  <a:pt x="1289528" y="45720"/>
                </a:cubicBezTo>
                <a:cubicBezTo>
                  <a:pt x="1272987" y="31246"/>
                  <a:pt x="1256344" y="12757"/>
                  <a:pt x="1234664" y="9144"/>
                </a:cubicBezTo>
                <a:lnTo>
                  <a:pt x="1179800" y="0"/>
                </a:lnTo>
                <a:cubicBezTo>
                  <a:pt x="1158464" y="3048"/>
                  <a:pt x="1136926" y="4917"/>
                  <a:pt x="1115792" y="9144"/>
                </a:cubicBezTo>
                <a:cubicBezTo>
                  <a:pt x="1106341" y="11034"/>
                  <a:pt x="1089556" y="8724"/>
                  <a:pt x="1088360" y="18288"/>
                </a:cubicBezTo>
                <a:cubicBezTo>
                  <a:pt x="1083123" y="60187"/>
                  <a:pt x="1075711" y="142799"/>
                  <a:pt x="1115792" y="182880"/>
                </a:cubicBezTo>
                <a:cubicBezTo>
                  <a:pt x="1123563" y="190651"/>
                  <a:pt x="1134080" y="195072"/>
                  <a:pt x="1143224" y="201168"/>
                </a:cubicBezTo>
                <a:cubicBezTo>
                  <a:pt x="1149320" y="210312"/>
                  <a:pt x="1160781" y="217635"/>
                  <a:pt x="1161512" y="228600"/>
                </a:cubicBezTo>
                <a:cubicBezTo>
                  <a:pt x="1162714" y="246626"/>
                  <a:pt x="1161047" y="330113"/>
                  <a:pt x="1143224" y="365760"/>
                </a:cubicBezTo>
                <a:cubicBezTo>
                  <a:pt x="1138309" y="375590"/>
                  <a:pt x="1129851" y="383362"/>
                  <a:pt x="1124936" y="393192"/>
                </a:cubicBezTo>
                <a:cubicBezTo>
                  <a:pt x="1120625" y="401813"/>
                  <a:pt x="1121962" y="413219"/>
                  <a:pt x="1115792" y="420624"/>
                </a:cubicBezTo>
                <a:cubicBezTo>
                  <a:pt x="1108703" y="429130"/>
                  <a:pt x="1064293" y="458005"/>
                  <a:pt x="1051784" y="466344"/>
                </a:cubicBezTo>
                <a:cubicBezTo>
                  <a:pt x="1018256" y="463296"/>
                  <a:pt x="984606" y="461376"/>
                  <a:pt x="951200" y="457200"/>
                </a:cubicBezTo>
                <a:cubicBezTo>
                  <a:pt x="935778" y="455272"/>
                  <a:pt x="921000" y="448873"/>
                  <a:pt x="905480" y="448056"/>
                </a:cubicBezTo>
                <a:cubicBezTo>
                  <a:pt x="804989" y="442767"/>
                  <a:pt x="704312" y="441960"/>
                  <a:pt x="603728" y="438912"/>
                </a:cubicBezTo>
                <a:cubicBezTo>
                  <a:pt x="582392" y="435864"/>
                  <a:pt x="560925" y="433623"/>
                  <a:pt x="539720" y="429768"/>
                </a:cubicBezTo>
                <a:cubicBezTo>
                  <a:pt x="514460" y="425175"/>
                  <a:pt x="499215" y="419314"/>
                  <a:pt x="475712" y="411480"/>
                </a:cubicBezTo>
                <a:cubicBezTo>
                  <a:pt x="463520" y="393192"/>
                  <a:pt x="437146" y="378505"/>
                  <a:pt x="439136" y="356616"/>
                </a:cubicBezTo>
                <a:cubicBezTo>
                  <a:pt x="442184" y="323088"/>
                  <a:pt x="441226" y="288951"/>
                  <a:pt x="448280" y="256032"/>
                </a:cubicBezTo>
                <a:cubicBezTo>
                  <a:pt x="450583" y="245286"/>
                  <a:pt x="461653" y="238430"/>
                  <a:pt x="466568" y="228600"/>
                </a:cubicBezTo>
                <a:cubicBezTo>
                  <a:pt x="470879" y="219979"/>
                  <a:pt x="472664" y="210312"/>
                  <a:pt x="475712" y="201168"/>
                </a:cubicBezTo>
                <a:cubicBezTo>
                  <a:pt x="472664" y="167640"/>
                  <a:pt x="479517" y="131661"/>
                  <a:pt x="466568" y="100584"/>
                </a:cubicBezTo>
                <a:cubicBezTo>
                  <a:pt x="461734" y="88983"/>
                  <a:pt x="441543" y="96390"/>
                  <a:pt x="429992" y="91440"/>
                </a:cubicBezTo>
                <a:cubicBezTo>
                  <a:pt x="305911" y="38262"/>
                  <a:pt x="490719" y="102538"/>
                  <a:pt x="375128" y="64008"/>
                </a:cubicBezTo>
                <a:cubicBezTo>
                  <a:pt x="349430" y="66344"/>
                  <a:pt x="282295" y="64705"/>
                  <a:pt x="247112" y="82296"/>
                </a:cubicBezTo>
                <a:cubicBezTo>
                  <a:pt x="237282" y="87211"/>
                  <a:pt x="228824" y="94488"/>
                  <a:pt x="219680" y="100584"/>
                </a:cubicBezTo>
                <a:cubicBezTo>
                  <a:pt x="216632" y="109728"/>
                  <a:pt x="213072" y="118717"/>
                  <a:pt x="210536" y="128016"/>
                </a:cubicBezTo>
                <a:cubicBezTo>
                  <a:pt x="203923" y="152265"/>
                  <a:pt x="192248" y="201168"/>
                  <a:pt x="192248" y="201168"/>
                </a:cubicBezTo>
                <a:cubicBezTo>
                  <a:pt x="192622" y="207898"/>
                  <a:pt x="212739" y="392807"/>
                  <a:pt x="192248" y="438912"/>
                </a:cubicBezTo>
                <a:cubicBezTo>
                  <a:pt x="188333" y="447720"/>
                  <a:pt x="174323" y="446471"/>
                  <a:pt x="164816" y="448056"/>
                </a:cubicBezTo>
                <a:cubicBezTo>
                  <a:pt x="137591" y="452594"/>
                  <a:pt x="109952" y="454152"/>
                  <a:pt x="82520" y="457200"/>
                </a:cubicBezTo>
                <a:cubicBezTo>
                  <a:pt x="73376" y="466344"/>
                  <a:pt x="65022" y="476353"/>
                  <a:pt x="55088" y="484632"/>
                </a:cubicBezTo>
                <a:cubicBezTo>
                  <a:pt x="46645" y="491667"/>
                  <a:pt x="35427" y="495149"/>
                  <a:pt x="27656" y="502920"/>
                </a:cubicBezTo>
                <a:cubicBezTo>
                  <a:pt x="19885" y="510691"/>
                  <a:pt x="15464" y="521208"/>
                  <a:pt x="9368" y="530352"/>
                </a:cubicBezTo>
                <a:cubicBezTo>
                  <a:pt x="12416" y="569976"/>
                  <a:pt x="13869" y="609755"/>
                  <a:pt x="18512" y="649224"/>
                </a:cubicBezTo>
                <a:cubicBezTo>
                  <a:pt x="30613" y="752082"/>
                  <a:pt x="1748" y="725424"/>
                  <a:pt x="224" y="749808"/>
                </a:cubicBezTo>
                <a:close/>
              </a:path>
            </a:pathLst>
          </a:custGeom>
          <a:noFill/>
          <a:ln w="28575">
            <a:solidFill>
              <a:srgbClr val="CB33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191311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6" grpId="0" uiExpand="1" build="p"/>
      <p:bldP spid="57" grpId="0"/>
      <p:bldP spid="59" grpId="0" animBg="1"/>
      <p:bldP spid="60" grpId="0"/>
      <p:bldP spid="6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472" y="237242"/>
            <a:ext cx="11440515" cy="377740"/>
          </a:xfrm>
        </p:spPr>
        <p:txBody>
          <a:bodyPr>
            <a:noAutofit/>
          </a:bodyPr>
          <a:lstStyle/>
          <a:p>
            <a:r>
              <a:rPr lang="en-US" sz="3200" dirty="0"/>
              <a:t>Assignment</a:t>
            </a:r>
          </a:p>
        </p:txBody>
      </p:sp>
      <p:sp>
        <p:nvSpPr>
          <p:cNvPr id="4" name="Slide Number Placeholder 3"/>
          <p:cNvSpPr>
            <a:spLocks noGrp="1"/>
          </p:cNvSpPr>
          <p:nvPr>
            <p:ph type="sldNum" sz="quarter" idx="12"/>
          </p:nvPr>
        </p:nvSpPr>
        <p:spPr/>
        <p:txBody>
          <a:bodyPr/>
          <a:lstStyle/>
          <a:p>
            <a:fld id="{AF9F945A-7155-4828-81E1-722329993529}" type="slidenum">
              <a:rPr lang="en-US" smtClean="0"/>
              <a:t>16</a:t>
            </a:fld>
            <a:endParaRPr lang="en-US" dirty="0"/>
          </a:p>
        </p:txBody>
      </p:sp>
      <p:sp>
        <p:nvSpPr>
          <p:cNvPr id="77" name="Rectangle 76"/>
          <p:cNvSpPr/>
          <p:nvPr/>
        </p:nvSpPr>
        <p:spPr>
          <a:xfrm>
            <a:off x="120776" y="720730"/>
            <a:ext cx="5462827" cy="1323439"/>
          </a:xfrm>
          <a:prstGeom prst="rect">
            <a:avLst/>
          </a:prstGeom>
        </p:spPr>
        <p:txBody>
          <a:bodyPr wrap="square">
            <a:spAutoFit/>
          </a:bodyPr>
          <a:lstStyle/>
          <a:p>
            <a:pPr marL="457200" indent="-457200">
              <a:buFont typeface="Arial" panose="020B0604020202020204" pitchFamily="34" charset="0"/>
              <a:buChar char="•"/>
            </a:pPr>
            <a:r>
              <a:rPr lang="en-US" sz="2000" i="1" dirty="0">
                <a:solidFill>
                  <a:srgbClr val="003087"/>
                </a:solidFill>
              </a:rPr>
              <a:t>Find total current leaving the power source by calculating R</a:t>
            </a:r>
            <a:r>
              <a:rPr lang="en-US" sz="2000" i="1" baseline="-25000" dirty="0">
                <a:solidFill>
                  <a:srgbClr val="003087"/>
                </a:solidFill>
              </a:rPr>
              <a:t>eq</a:t>
            </a:r>
            <a:r>
              <a:rPr lang="en-US" sz="2000" i="1" dirty="0">
                <a:solidFill>
                  <a:srgbClr val="003087"/>
                </a:solidFill>
              </a:rPr>
              <a:t> and using Ohm’s Law.</a:t>
            </a:r>
          </a:p>
          <a:p>
            <a:pPr marL="457200" indent="-457200">
              <a:buFont typeface="Arial" panose="020B0604020202020204" pitchFamily="34" charset="0"/>
              <a:buChar char="•"/>
            </a:pPr>
            <a:r>
              <a:rPr lang="en-US" sz="2000" i="1" dirty="0">
                <a:solidFill>
                  <a:srgbClr val="003087"/>
                </a:solidFill>
              </a:rPr>
              <a:t>Use KVL to determine the current through the resistors.</a:t>
            </a:r>
          </a:p>
        </p:txBody>
      </p:sp>
      <p:grpSp>
        <p:nvGrpSpPr>
          <p:cNvPr id="10" name="Group 9">
            <a:extLst>
              <a:ext uri="{FF2B5EF4-FFF2-40B4-BE49-F238E27FC236}">
                <a16:creationId xmlns:a16="http://schemas.microsoft.com/office/drawing/2014/main" id="{C2393CBE-11A0-4AD2-874D-C7F51C3EE7C5}"/>
              </a:ext>
            </a:extLst>
          </p:cNvPr>
          <p:cNvGrpSpPr/>
          <p:nvPr/>
        </p:nvGrpSpPr>
        <p:grpSpPr>
          <a:xfrm>
            <a:off x="5288919" y="1037484"/>
            <a:ext cx="6886915" cy="3276476"/>
            <a:chOff x="5288919" y="1037484"/>
            <a:chExt cx="6886915" cy="3276476"/>
          </a:xfrm>
        </p:grpSpPr>
        <p:cxnSp>
          <p:nvCxnSpPr>
            <p:cNvPr id="71" name="AutoShape 8"/>
            <p:cNvCxnSpPr>
              <a:cxnSpLocks noChangeShapeType="1"/>
            </p:cNvCxnSpPr>
            <p:nvPr/>
          </p:nvCxnSpPr>
          <p:spPr bwMode="auto">
            <a:xfrm rot="5400000" flipV="1">
              <a:off x="6293690" y="2651064"/>
              <a:ext cx="0" cy="302151"/>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72" name="AutoShape 15"/>
            <p:cNvCxnSpPr>
              <a:cxnSpLocks noChangeShapeType="1"/>
            </p:cNvCxnSpPr>
            <p:nvPr/>
          </p:nvCxnSpPr>
          <p:spPr bwMode="auto">
            <a:xfrm>
              <a:off x="6309687" y="2793267"/>
              <a:ext cx="687" cy="1520693"/>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73" name="AutoShape 8"/>
            <p:cNvCxnSpPr>
              <a:cxnSpLocks noChangeShapeType="1"/>
            </p:cNvCxnSpPr>
            <p:nvPr/>
          </p:nvCxnSpPr>
          <p:spPr bwMode="auto">
            <a:xfrm rot="5400000" flipV="1">
              <a:off x="6294800" y="2242679"/>
              <a:ext cx="0" cy="646561"/>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74" name="AutoShape 15"/>
            <p:cNvCxnSpPr>
              <a:cxnSpLocks noChangeShapeType="1"/>
            </p:cNvCxnSpPr>
            <p:nvPr/>
          </p:nvCxnSpPr>
          <p:spPr bwMode="auto">
            <a:xfrm flipH="1">
              <a:off x="6310371" y="1048305"/>
              <a:ext cx="3" cy="1518382"/>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sp>
          <p:nvSpPr>
            <p:cNvPr id="14" name="Rectangle 13"/>
            <p:cNvSpPr/>
            <p:nvPr/>
          </p:nvSpPr>
          <p:spPr>
            <a:xfrm>
              <a:off x="5971476" y="2115788"/>
              <a:ext cx="389850" cy="1319977"/>
            </a:xfrm>
            <a:prstGeom prst="rect">
              <a:avLst/>
            </a:prstGeom>
          </p:spPr>
          <p:txBody>
            <a:bodyPr wrap="none">
              <a:spAutoFit/>
            </a:bodyPr>
            <a:lstStyle/>
            <a:p>
              <a:pPr>
                <a:lnSpc>
                  <a:spcPct val="115000"/>
                </a:lnSpc>
                <a:spcBef>
                  <a:spcPts val="0"/>
                </a:spcBef>
                <a:spcAft>
                  <a:spcPts val="1000"/>
                </a:spcAft>
                <a:defRPr/>
              </a:pPr>
              <a:r>
                <a:rPr lang="en-US" sz="3200" dirty="0">
                  <a:ea typeface="Calibri"/>
                  <a:cs typeface="Times New Roman"/>
                </a:rPr>
                <a:t>+</a:t>
              </a:r>
            </a:p>
            <a:p>
              <a:pPr>
                <a:lnSpc>
                  <a:spcPct val="115000"/>
                </a:lnSpc>
                <a:spcBef>
                  <a:spcPts val="0"/>
                </a:spcBef>
                <a:spcAft>
                  <a:spcPts val="1000"/>
                </a:spcAft>
                <a:defRPr/>
              </a:pPr>
              <a:r>
                <a:rPr lang="en-US" sz="3200" dirty="0">
                  <a:ea typeface="Calibri"/>
                  <a:cs typeface="Times New Roman"/>
                </a:rPr>
                <a:t>-</a:t>
              </a:r>
            </a:p>
          </p:txBody>
        </p:sp>
        <p:grpSp>
          <p:nvGrpSpPr>
            <p:cNvPr id="3" name="Group 2">
              <a:extLst>
                <a:ext uri="{FF2B5EF4-FFF2-40B4-BE49-F238E27FC236}">
                  <a16:creationId xmlns:a16="http://schemas.microsoft.com/office/drawing/2014/main" id="{7A664E34-6B6A-41F4-B537-4D65FE63475C}"/>
                </a:ext>
              </a:extLst>
            </p:cNvPr>
            <p:cNvGrpSpPr/>
            <p:nvPr/>
          </p:nvGrpSpPr>
          <p:grpSpPr>
            <a:xfrm>
              <a:off x="8263847" y="1037484"/>
              <a:ext cx="241221" cy="3274448"/>
              <a:chOff x="8263847" y="1037484"/>
              <a:chExt cx="241221" cy="3274448"/>
            </a:xfrm>
          </p:grpSpPr>
          <p:cxnSp>
            <p:nvCxnSpPr>
              <p:cNvPr id="62" name="AutoShape 7"/>
              <p:cNvCxnSpPr>
                <a:cxnSpLocks noChangeShapeType="1"/>
              </p:cNvCxnSpPr>
              <p:nvPr/>
            </p:nvCxnSpPr>
            <p:spPr bwMode="auto">
              <a:xfrm rot="10800000" flipH="1">
                <a:off x="8263847" y="2862916"/>
                <a:ext cx="241221" cy="187767"/>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63" name="AutoShape 8"/>
              <p:cNvCxnSpPr>
                <a:cxnSpLocks noChangeShapeType="1"/>
              </p:cNvCxnSpPr>
              <p:nvPr/>
            </p:nvCxnSpPr>
            <p:spPr bwMode="auto">
              <a:xfrm rot="10800000">
                <a:off x="8263847" y="2769032"/>
                <a:ext cx="241221" cy="93884"/>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64" name="AutoShape 9"/>
              <p:cNvCxnSpPr>
                <a:cxnSpLocks noChangeShapeType="1"/>
              </p:cNvCxnSpPr>
              <p:nvPr/>
            </p:nvCxnSpPr>
            <p:spPr bwMode="auto">
              <a:xfrm rot="10800000" flipH="1">
                <a:off x="8263847" y="2570834"/>
                <a:ext cx="241221" cy="19819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65" name="AutoShape 10"/>
              <p:cNvCxnSpPr>
                <a:cxnSpLocks noChangeShapeType="1"/>
              </p:cNvCxnSpPr>
              <p:nvPr/>
            </p:nvCxnSpPr>
            <p:spPr bwMode="auto">
              <a:xfrm rot="10800000">
                <a:off x="8263847" y="2477993"/>
                <a:ext cx="241221" cy="93884"/>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nvGrpSpPr>
              <p:cNvPr id="66" name="Group 31"/>
              <p:cNvGrpSpPr>
                <a:grpSpLocks/>
              </p:cNvGrpSpPr>
              <p:nvPr/>
            </p:nvGrpSpPr>
            <p:grpSpPr bwMode="auto">
              <a:xfrm rot="10800000">
                <a:off x="8263847" y="1037484"/>
                <a:ext cx="168855" cy="3274448"/>
                <a:chOff x="5471" y="1810"/>
                <a:chExt cx="322" cy="3139"/>
              </a:xfrm>
            </p:grpSpPr>
            <p:cxnSp>
              <p:nvCxnSpPr>
                <p:cNvPr id="67" name="AutoShape 12"/>
                <p:cNvCxnSpPr>
                  <a:cxnSpLocks noChangeShapeType="1"/>
                </p:cNvCxnSpPr>
                <p:nvPr/>
              </p:nvCxnSpPr>
              <p:spPr bwMode="auto">
                <a:xfrm rot="10800000" flipV="1">
                  <a:off x="5483" y="1810"/>
                  <a:ext cx="0" cy="1111"/>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68" name="AutoShape 13"/>
                <p:cNvCxnSpPr>
                  <a:cxnSpLocks noChangeShapeType="1"/>
                </p:cNvCxnSpPr>
                <p:nvPr/>
              </p:nvCxnSpPr>
              <p:spPr bwMode="auto">
                <a:xfrm rot="10800000" flipH="1" flipV="1">
                  <a:off x="5471" y="2910"/>
                  <a:ext cx="322" cy="12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69" name="AutoShape 14"/>
                <p:cNvCxnSpPr>
                  <a:cxnSpLocks noChangeShapeType="1"/>
                </p:cNvCxnSpPr>
                <p:nvPr/>
              </p:nvCxnSpPr>
              <p:spPr bwMode="auto">
                <a:xfrm flipH="1">
                  <a:off x="5553" y="3588"/>
                  <a:ext cx="240" cy="12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70" name="AutoShape 15"/>
                <p:cNvCxnSpPr>
                  <a:cxnSpLocks noChangeShapeType="1"/>
                </p:cNvCxnSpPr>
                <p:nvPr/>
              </p:nvCxnSpPr>
              <p:spPr bwMode="auto">
                <a:xfrm rot="10800000" flipV="1">
                  <a:off x="5565" y="3700"/>
                  <a:ext cx="0" cy="124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grpSp>
        <p:cxnSp>
          <p:nvCxnSpPr>
            <p:cNvPr id="16" name="AutoShape 15"/>
            <p:cNvCxnSpPr>
              <a:cxnSpLocks noChangeShapeType="1"/>
            </p:cNvCxnSpPr>
            <p:nvPr/>
          </p:nvCxnSpPr>
          <p:spPr bwMode="auto">
            <a:xfrm>
              <a:off x="6294800" y="4313948"/>
              <a:ext cx="4500060"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7" name="AutoShape 15"/>
            <p:cNvCxnSpPr>
              <a:cxnSpLocks noChangeShapeType="1"/>
            </p:cNvCxnSpPr>
            <p:nvPr/>
          </p:nvCxnSpPr>
          <p:spPr bwMode="auto">
            <a:xfrm>
              <a:off x="6294800" y="1048303"/>
              <a:ext cx="4423375"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38" name="AutoShape 12"/>
            <p:cNvCxnSpPr>
              <a:cxnSpLocks noChangeShapeType="1"/>
            </p:cNvCxnSpPr>
            <p:nvPr/>
          </p:nvCxnSpPr>
          <p:spPr bwMode="auto">
            <a:xfrm flipV="1">
              <a:off x="10794860" y="3583544"/>
              <a:ext cx="0" cy="72438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nvGrpSpPr>
            <p:cNvPr id="6" name="Group 5">
              <a:extLst>
                <a:ext uri="{FF2B5EF4-FFF2-40B4-BE49-F238E27FC236}">
                  <a16:creationId xmlns:a16="http://schemas.microsoft.com/office/drawing/2014/main" id="{E9CF6305-8143-47E9-B0B4-9C57AE52DFAF}"/>
                </a:ext>
              </a:extLst>
            </p:cNvPr>
            <p:cNvGrpSpPr/>
            <p:nvPr/>
          </p:nvGrpSpPr>
          <p:grpSpPr>
            <a:xfrm>
              <a:off x="10635314" y="2924789"/>
              <a:ext cx="236746" cy="667962"/>
              <a:chOff x="10635314" y="2924789"/>
              <a:chExt cx="236746" cy="667962"/>
            </a:xfrm>
          </p:grpSpPr>
          <p:cxnSp>
            <p:nvCxnSpPr>
              <p:cNvPr id="34" name="AutoShape 7"/>
              <p:cNvCxnSpPr>
                <a:cxnSpLocks noChangeShapeType="1"/>
              </p:cNvCxnSpPr>
              <p:nvPr/>
            </p:nvCxnSpPr>
            <p:spPr bwMode="auto">
              <a:xfrm rot="10800000" flipH="1">
                <a:off x="10635314" y="3334105"/>
                <a:ext cx="236746" cy="150668"/>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35" name="AutoShape 8"/>
              <p:cNvCxnSpPr>
                <a:cxnSpLocks noChangeShapeType="1"/>
              </p:cNvCxnSpPr>
              <p:nvPr/>
            </p:nvCxnSpPr>
            <p:spPr bwMode="auto">
              <a:xfrm rot="10800000">
                <a:off x="10635314" y="3258769"/>
                <a:ext cx="236746" cy="75334"/>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36" name="AutoShape 9"/>
              <p:cNvCxnSpPr>
                <a:cxnSpLocks noChangeShapeType="1"/>
              </p:cNvCxnSpPr>
              <p:nvPr/>
            </p:nvCxnSpPr>
            <p:spPr bwMode="auto">
              <a:xfrm rot="10800000" flipH="1">
                <a:off x="10635314" y="3099732"/>
                <a:ext cx="236746" cy="15903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37" name="AutoShape 10"/>
              <p:cNvCxnSpPr>
                <a:cxnSpLocks noChangeShapeType="1"/>
              </p:cNvCxnSpPr>
              <p:nvPr/>
            </p:nvCxnSpPr>
            <p:spPr bwMode="auto">
              <a:xfrm rot="10800000">
                <a:off x="10635314" y="3025234"/>
                <a:ext cx="236746" cy="75334"/>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39" name="AutoShape 13"/>
              <p:cNvCxnSpPr>
                <a:cxnSpLocks noChangeShapeType="1"/>
              </p:cNvCxnSpPr>
              <p:nvPr/>
            </p:nvCxnSpPr>
            <p:spPr bwMode="auto">
              <a:xfrm flipH="1" flipV="1">
                <a:off x="10635314" y="3484772"/>
                <a:ext cx="165722" cy="10797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40" name="AutoShape 14"/>
              <p:cNvCxnSpPr>
                <a:cxnSpLocks noChangeShapeType="1"/>
              </p:cNvCxnSpPr>
              <p:nvPr/>
            </p:nvCxnSpPr>
            <p:spPr bwMode="auto">
              <a:xfrm flipV="1">
                <a:off x="10635314" y="2924789"/>
                <a:ext cx="143299" cy="100448"/>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cxnSp>
          <p:nvCxnSpPr>
            <p:cNvPr id="47" name="AutoShape 12"/>
            <p:cNvCxnSpPr>
              <a:cxnSpLocks noChangeShapeType="1"/>
            </p:cNvCxnSpPr>
            <p:nvPr/>
          </p:nvCxnSpPr>
          <p:spPr bwMode="auto">
            <a:xfrm flipH="1" flipV="1">
              <a:off x="10768411" y="2380036"/>
              <a:ext cx="4028" cy="562077"/>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nvGrpSpPr>
            <p:cNvPr id="9" name="Group 8">
              <a:extLst>
                <a:ext uri="{FF2B5EF4-FFF2-40B4-BE49-F238E27FC236}">
                  <a16:creationId xmlns:a16="http://schemas.microsoft.com/office/drawing/2014/main" id="{9A890BCF-32BA-4905-86B3-A926A71B1A25}"/>
                </a:ext>
              </a:extLst>
            </p:cNvPr>
            <p:cNvGrpSpPr/>
            <p:nvPr/>
          </p:nvGrpSpPr>
          <p:grpSpPr>
            <a:xfrm>
              <a:off x="10612893" y="1728930"/>
              <a:ext cx="236746" cy="667962"/>
              <a:chOff x="10612893" y="1728930"/>
              <a:chExt cx="236746" cy="667962"/>
            </a:xfrm>
          </p:grpSpPr>
          <p:cxnSp>
            <p:nvCxnSpPr>
              <p:cNvPr id="43" name="AutoShape 7"/>
              <p:cNvCxnSpPr>
                <a:cxnSpLocks noChangeShapeType="1"/>
              </p:cNvCxnSpPr>
              <p:nvPr/>
            </p:nvCxnSpPr>
            <p:spPr bwMode="auto">
              <a:xfrm rot="10800000" flipH="1">
                <a:off x="10612893" y="2138246"/>
                <a:ext cx="236746" cy="150668"/>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44" name="AutoShape 8"/>
              <p:cNvCxnSpPr>
                <a:cxnSpLocks noChangeShapeType="1"/>
              </p:cNvCxnSpPr>
              <p:nvPr/>
            </p:nvCxnSpPr>
            <p:spPr bwMode="auto">
              <a:xfrm rot="10800000">
                <a:off x="10612893" y="2062911"/>
                <a:ext cx="236746" cy="75334"/>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45" name="AutoShape 9"/>
              <p:cNvCxnSpPr>
                <a:cxnSpLocks noChangeShapeType="1"/>
              </p:cNvCxnSpPr>
              <p:nvPr/>
            </p:nvCxnSpPr>
            <p:spPr bwMode="auto">
              <a:xfrm rot="10800000" flipH="1">
                <a:off x="10612893" y="1903873"/>
                <a:ext cx="236746" cy="15903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46" name="AutoShape 10"/>
              <p:cNvCxnSpPr>
                <a:cxnSpLocks noChangeShapeType="1"/>
              </p:cNvCxnSpPr>
              <p:nvPr/>
            </p:nvCxnSpPr>
            <p:spPr bwMode="auto">
              <a:xfrm rot="10800000">
                <a:off x="10612893" y="1829375"/>
                <a:ext cx="236746" cy="75334"/>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48" name="AutoShape 13"/>
              <p:cNvCxnSpPr>
                <a:cxnSpLocks noChangeShapeType="1"/>
              </p:cNvCxnSpPr>
              <p:nvPr/>
            </p:nvCxnSpPr>
            <p:spPr bwMode="auto">
              <a:xfrm flipH="1" flipV="1">
                <a:off x="10612893" y="2288913"/>
                <a:ext cx="165722" cy="10797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49" name="AutoShape 14"/>
              <p:cNvCxnSpPr>
                <a:cxnSpLocks noChangeShapeType="1"/>
              </p:cNvCxnSpPr>
              <p:nvPr/>
            </p:nvCxnSpPr>
            <p:spPr bwMode="auto">
              <a:xfrm rot="10800000" flipH="1">
                <a:off x="10612893" y="1728930"/>
                <a:ext cx="123519" cy="100445"/>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cxnSp>
          <p:nvCxnSpPr>
            <p:cNvPr id="50" name="AutoShape 15"/>
            <p:cNvCxnSpPr>
              <a:cxnSpLocks noChangeShapeType="1"/>
            </p:cNvCxnSpPr>
            <p:nvPr/>
          </p:nvCxnSpPr>
          <p:spPr bwMode="auto">
            <a:xfrm flipV="1">
              <a:off x="10730236" y="1042279"/>
              <a:ext cx="0" cy="693348"/>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sp>
          <p:nvSpPr>
            <p:cNvPr id="29" name="Text Box 6"/>
            <p:cNvSpPr txBox="1"/>
            <p:nvPr/>
          </p:nvSpPr>
          <p:spPr bwMode="auto">
            <a:xfrm>
              <a:off x="8389087" y="2415714"/>
              <a:ext cx="1514021" cy="48932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3200" dirty="0">
                  <a:solidFill>
                    <a:schemeClr val="tx1"/>
                  </a:solidFill>
                  <a:ea typeface="Calibri"/>
                  <a:cs typeface="Calibri"/>
                </a:rPr>
                <a:t>1000Ω</a:t>
              </a:r>
              <a:endParaRPr lang="en-US" sz="3200" dirty="0">
                <a:solidFill>
                  <a:schemeClr val="tx1"/>
                </a:solidFill>
                <a:ea typeface="Calibri"/>
                <a:cs typeface="Times New Roman"/>
              </a:endParaRPr>
            </a:p>
          </p:txBody>
        </p:sp>
        <p:sp>
          <p:nvSpPr>
            <p:cNvPr id="30" name="Text Box 6"/>
            <p:cNvSpPr txBox="1"/>
            <p:nvPr/>
          </p:nvSpPr>
          <p:spPr bwMode="auto">
            <a:xfrm>
              <a:off x="5288919" y="2438809"/>
              <a:ext cx="680129" cy="44453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3200" dirty="0">
                  <a:solidFill>
                    <a:schemeClr val="tx1"/>
                  </a:solidFill>
                  <a:ea typeface="Calibri"/>
                  <a:cs typeface="Times New Roman"/>
                </a:rPr>
                <a:t>9V</a:t>
              </a:r>
            </a:p>
          </p:txBody>
        </p:sp>
        <p:sp>
          <p:nvSpPr>
            <p:cNvPr id="31" name="Text Box 6"/>
            <p:cNvSpPr txBox="1"/>
            <p:nvPr/>
          </p:nvSpPr>
          <p:spPr bwMode="auto">
            <a:xfrm>
              <a:off x="10730236" y="2869632"/>
              <a:ext cx="1445598" cy="81641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3200" dirty="0">
                  <a:solidFill>
                    <a:schemeClr val="tx1"/>
                  </a:solidFill>
                  <a:ea typeface="Calibri"/>
                  <a:cs typeface="Times New Roman"/>
                </a:rPr>
                <a:t>1000</a:t>
              </a:r>
              <a:r>
                <a:rPr lang="en-US" sz="3200" dirty="0">
                  <a:solidFill>
                    <a:schemeClr val="tx1"/>
                  </a:solidFill>
                  <a:ea typeface="Calibri"/>
                  <a:cs typeface="Calibri"/>
                </a:rPr>
                <a:t>Ω</a:t>
              </a:r>
              <a:endParaRPr lang="en-US" sz="3200" dirty="0">
                <a:solidFill>
                  <a:schemeClr val="tx1"/>
                </a:solidFill>
                <a:ea typeface="Calibri"/>
                <a:cs typeface="Times New Roman"/>
              </a:endParaRPr>
            </a:p>
          </p:txBody>
        </p:sp>
        <p:sp>
          <p:nvSpPr>
            <p:cNvPr id="33" name="Text Box 6"/>
            <p:cNvSpPr txBox="1"/>
            <p:nvPr/>
          </p:nvSpPr>
          <p:spPr bwMode="auto">
            <a:xfrm>
              <a:off x="10629910" y="1754045"/>
              <a:ext cx="1445598" cy="81641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3200" dirty="0">
                  <a:solidFill>
                    <a:schemeClr val="tx1"/>
                  </a:solidFill>
                  <a:ea typeface="Calibri"/>
                  <a:cs typeface="Calibri"/>
                </a:rPr>
                <a:t>500Ω</a:t>
              </a:r>
              <a:endParaRPr lang="en-US" sz="3200" dirty="0">
                <a:solidFill>
                  <a:schemeClr val="tx1"/>
                </a:solidFill>
                <a:ea typeface="Calibri"/>
                <a:cs typeface="Times New Roman"/>
              </a:endParaRPr>
            </a:p>
          </p:txBody>
        </p:sp>
        <p:cxnSp>
          <p:nvCxnSpPr>
            <p:cNvPr id="103" name="Straight Arrow Connector 102"/>
            <p:cNvCxnSpPr/>
            <p:nvPr/>
          </p:nvCxnSpPr>
          <p:spPr>
            <a:xfrm>
              <a:off x="8116386" y="1464925"/>
              <a:ext cx="0" cy="2392298"/>
            </a:xfrm>
            <a:prstGeom prst="straightConnector1">
              <a:avLst/>
            </a:prstGeom>
            <a:ln w="38100">
              <a:solidFill>
                <a:srgbClr val="CB333B"/>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V="1">
              <a:off x="6476772" y="1196366"/>
              <a:ext cx="1534898" cy="1"/>
            </a:xfrm>
            <a:prstGeom prst="straightConnector1">
              <a:avLst/>
            </a:prstGeom>
            <a:ln w="38100">
              <a:solidFill>
                <a:srgbClr val="CB333B"/>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476772" y="1180683"/>
              <a:ext cx="0" cy="546129"/>
            </a:xfrm>
            <a:prstGeom prst="line">
              <a:avLst/>
            </a:prstGeom>
            <a:ln w="38100">
              <a:solidFill>
                <a:srgbClr val="CB333B"/>
              </a:solidFill>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a:off x="10428040" y="1201465"/>
              <a:ext cx="0" cy="2461082"/>
            </a:xfrm>
            <a:prstGeom prst="straightConnector1">
              <a:avLst/>
            </a:prstGeom>
            <a:ln w="38100">
              <a:solidFill>
                <a:srgbClr val="CB333B"/>
              </a:solidFill>
              <a:tailEnd type="triangle"/>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7016948" y="1178170"/>
              <a:ext cx="392521" cy="523220"/>
            </a:xfrm>
            <a:prstGeom prst="rect">
              <a:avLst/>
            </a:prstGeom>
          </p:spPr>
          <p:txBody>
            <a:bodyPr wrap="square">
              <a:spAutoFit/>
            </a:bodyPr>
            <a:lstStyle/>
            <a:p>
              <a:r>
                <a:rPr lang="en-US" sz="2800" dirty="0">
                  <a:solidFill>
                    <a:srgbClr val="CB333B"/>
                  </a:solidFill>
                  <a:latin typeface="Calibri" panose="020F0502020204030204" pitchFamily="34" charset="0"/>
                </a:rPr>
                <a:t>I</a:t>
              </a:r>
              <a:r>
                <a:rPr lang="en-US" sz="2800" baseline="-25000" dirty="0">
                  <a:solidFill>
                    <a:srgbClr val="CB333B"/>
                  </a:solidFill>
                  <a:latin typeface="Calibri" panose="020F0502020204030204" pitchFamily="34" charset="0"/>
                </a:rPr>
                <a:t>1</a:t>
              </a:r>
              <a:endParaRPr lang="en-US" sz="2800" dirty="0"/>
            </a:p>
          </p:txBody>
        </p:sp>
        <p:sp>
          <p:nvSpPr>
            <p:cNvPr id="140" name="Rectangle 139"/>
            <p:cNvSpPr/>
            <p:nvPr/>
          </p:nvSpPr>
          <p:spPr>
            <a:xfrm>
              <a:off x="7778125" y="1596205"/>
              <a:ext cx="392521" cy="523220"/>
            </a:xfrm>
            <a:prstGeom prst="rect">
              <a:avLst/>
            </a:prstGeom>
          </p:spPr>
          <p:txBody>
            <a:bodyPr wrap="square">
              <a:spAutoFit/>
            </a:bodyPr>
            <a:lstStyle/>
            <a:p>
              <a:r>
                <a:rPr lang="en-US" sz="2800" dirty="0">
                  <a:solidFill>
                    <a:srgbClr val="CB333B"/>
                  </a:solidFill>
                  <a:latin typeface="Calibri" panose="020F0502020204030204" pitchFamily="34" charset="0"/>
                </a:rPr>
                <a:t>I</a:t>
              </a:r>
              <a:r>
                <a:rPr lang="en-US" sz="2800" baseline="-25000" dirty="0">
                  <a:solidFill>
                    <a:srgbClr val="CB333B"/>
                  </a:solidFill>
                  <a:latin typeface="Calibri" panose="020F0502020204030204" pitchFamily="34" charset="0"/>
                </a:rPr>
                <a:t>2</a:t>
              </a:r>
              <a:endParaRPr lang="en-US" sz="2800" dirty="0"/>
            </a:p>
          </p:txBody>
        </p:sp>
        <p:sp>
          <p:nvSpPr>
            <p:cNvPr id="141" name="Rectangle 140"/>
            <p:cNvSpPr/>
            <p:nvPr/>
          </p:nvSpPr>
          <p:spPr>
            <a:xfrm>
              <a:off x="9217471" y="1159870"/>
              <a:ext cx="392521" cy="523220"/>
            </a:xfrm>
            <a:prstGeom prst="rect">
              <a:avLst/>
            </a:prstGeom>
          </p:spPr>
          <p:txBody>
            <a:bodyPr wrap="square">
              <a:spAutoFit/>
            </a:bodyPr>
            <a:lstStyle/>
            <a:p>
              <a:r>
                <a:rPr lang="en-US" sz="2800" dirty="0">
                  <a:solidFill>
                    <a:srgbClr val="CB333B"/>
                  </a:solidFill>
                  <a:latin typeface="Calibri" panose="020F0502020204030204" pitchFamily="34" charset="0"/>
                </a:rPr>
                <a:t>I</a:t>
              </a:r>
              <a:r>
                <a:rPr lang="en-US" sz="2800" baseline="-25000" dirty="0">
                  <a:solidFill>
                    <a:srgbClr val="CB333B"/>
                  </a:solidFill>
                  <a:latin typeface="Calibri" panose="020F0502020204030204" pitchFamily="34" charset="0"/>
                </a:rPr>
                <a:t>3</a:t>
              </a:r>
              <a:endParaRPr lang="en-US" sz="2800" dirty="0"/>
            </a:p>
          </p:txBody>
        </p:sp>
        <p:cxnSp>
          <p:nvCxnSpPr>
            <p:cNvPr id="11" name="Straight Connector 10"/>
            <p:cNvCxnSpPr/>
            <p:nvPr/>
          </p:nvCxnSpPr>
          <p:spPr>
            <a:xfrm flipH="1">
              <a:off x="8753535" y="1196366"/>
              <a:ext cx="1695287" cy="0"/>
            </a:xfrm>
            <a:prstGeom prst="line">
              <a:avLst/>
            </a:prstGeom>
            <a:ln w="38100">
              <a:solidFill>
                <a:srgbClr val="CB333B"/>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6015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472" y="237242"/>
            <a:ext cx="11440515" cy="377740"/>
          </a:xfrm>
        </p:spPr>
        <p:txBody>
          <a:bodyPr>
            <a:noAutofit/>
          </a:bodyPr>
          <a:lstStyle/>
          <a:p>
            <a:r>
              <a:rPr lang="en-US" sz="3200" dirty="0"/>
              <a:t>Assignment</a:t>
            </a:r>
          </a:p>
        </p:txBody>
      </p:sp>
      <p:sp>
        <p:nvSpPr>
          <p:cNvPr id="4" name="Slide Number Placeholder 3"/>
          <p:cNvSpPr>
            <a:spLocks noGrp="1"/>
          </p:cNvSpPr>
          <p:nvPr>
            <p:ph type="sldNum" sz="quarter" idx="12"/>
          </p:nvPr>
        </p:nvSpPr>
        <p:spPr/>
        <p:txBody>
          <a:bodyPr/>
          <a:lstStyle/>
          <a:p>
            <a:fld id="{AF9F945A-7155-4828-81E1-722329993529}" type="slidenum">
              <a:rPr lang="en-US" smtClean="0"/>
              <a:t>17</a:t>
            </a:fld>
            <a:endParaRPr lang="en-US" dirty="0"/>
          </a:p>
        </p:txBody>
      </p:sp>
      <p:sp>
        <p:nvSpPr>
          <p:cNvPr id="77" name="Rectangle 76"/>
          <p:cNvSpPr/>
          <p:nvPr/>
        </p:nvSpPr>
        <p:spPr>
          <a:xfrm>
            <a:off x="120776" y="720730"/>
            <a:ext cx="5462827" cy="1323439"/>
          </a:xfrm>
          <a:prstGeom prst="rect">
            <a:avLst/>
          </a:prstGeom>
        </p:spPr>
        <p:txBody>
          <a:bodyPr wrap="square">
            <a:spAutoFit/>
          </a:bodyPr>
          <a:lstStyle/>
          <a:p>
            <a:pPr marL="457200" indent="-457200">
              <a:buFont typeface="Arial" panose="020B0604020202020204" pitchFamily="34" charset="0"/>
              <a:buChar char="•"/>
            </a:pPr>
            <a:r>
              <a:rPr lang="en-US" sz="2000" i="1" dirty="0">
                <a:solidFill>
                  <a:srgbClr val="003087"/>
                </a:solidFill>
              </a:rPr>
              <a:t>Find total current leaving the power source by calculating R</a:t>
            </a:r>
            <a:r>
              <a:rPr lang="en-US" sz="2000" i="1" baseline="-25000" dirty="0">
                <a:solidFill>
                  <a:srgbClr val="003087"/>
                </a:solidFill>
              </a:rPr>
              <a:t>eq</a:t>
            </a:r>
            <a:r>
              <a:rPr lang="en-US" sz="2000" i="1" dirty="0">
                <a:solidFill>
                  <a:srgbClr val="003087"/>
                </a:solidFill>
              </a:rPr>
              <a:t> and using Ohm’s Law.</a:t>
            </a:r>
          </a:p>
          <a:p>
            <a:pPr marL="457200" indent="-457200">
              <a:buFont typeface="Arial" panose="020B0604020202020204" pitchFamily="34" charset="0"/>
              <a:buChar char="•"/>
            </a:pPr>
            <a:r>
              <a:rPr lang="en-US" sz="2000" i="1" dirty="0">
                <a:solidFill>
                  <a:srgbClr val="003087"/>
                </a:solidFill>
              </a:rPr>
              <a:t>Use KVL to determine the current through the resistors.</a:t>
            </a:r>
          </a:p>
        </p:txBody>
      </p:sp>
      <p:grpSp>
        <p:nvGrpSpPr>
          <p:cNvPr id="23" name="Group 22">
            <a:extLst>
              <a:ext uri="{FF2B5EF4-FFF2-40B4-BE49-F238E27FC236}">
                <a16:creationId xmlns:a16="http://schemas.microsoft.com/office/drawing/2014/main" id="{D16A28F1-355A-41C3-A101-0814D73BA675}"/>
              </a:ext>
            </a:extLst>
          </p:cNvPr>
          <p:cNvGrpSpPr/>
          <p:nvPr/>
        </p:nvGrpSpPr>
        <p:grpSpPr>
          <a:xfrm>
            <a:off x="5288919" y="377987"/>
            <a:ext cx="6886915" cy="3935973"/>
            <a:chOff x="5288919" y="377987"/>
            <a:chExt cx="6886915" cy="3935973"/>
          </a:xfrm>
        </p:grpSpPr>
        <p:grpSp>
          <p:nvGrpSpPr>
            <p:cNvPr id="22" name="Group 21">
              <a:extLst>
                <a:ext uri="{FF2B5EF4-FFF2-40B4-BE49-F238E27FC236}">
                  <a16:creationId xmlns:a16="http://schemas.microsoft.com/office/drawing/2014/main" id="{8A31E645-059D-4458-A498-49B248EE4AF4}"/>
                </a:ext>
              </a:extLst>
            </p:cNvPr>
            <p:cNvGrpSpPr/>
            <p:nvPr/>
          </p:nvGrpSpPr>
          <p:grpSpPr>
            <a:xfrm>
              <a:off x="6890036" y="947765"/>
              <a:ext cx="667961" cy="236748"/>
              <a:chOff x="5248313" y="419081"/>
              <a:chExt cx="667961" cy="236748"/>
            </a:xfrm>
          </p:grpSpPr>
          <p:cxnSp>
            <p:nvCxnSpPr>
              <p:cNvPr id="59" name="AutoShape 7">
                <a:extLst>
                  <a:ext uri="{FF2B5EF4-FFF2-40B4-BE49-F238E27FC236}">
                    <a16:creationId xmlns:a16="http://schemas.microsoft.com/office/drawing/2014/main" id="{686BA127-1B78-40C6-915F-ECA0907E26FF}"/>
                  </a:ext>
                </a:extLst>
              </p:cNvPr>
              <p:cNvCxnSpPr>
                <a:cxnSpLocks noChangeShapeType="1"/>
              </p:cNvCxnSpPr>
              <p:nvPr/>
            </p:nvCxnSpPr>
            <p:spPr bwMode="auto">
              <a:xfrm flipH="1" flipV="1">
                <a:off x="5656789" y="419081"/>
                <a:ext cx="152817" cy="220805"/>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60" name="AutoShape 8">
                <a:extLst>
                  <a:ext uri="{FF2B5EF4-FFF2-40B4-BE49-F238E27FC236}">
                    <a16:creationId xmlns:a16="http://schemas.microsoft.com/office/drawing/2014/main" id="{BC262529-0ED4-456D-9452-6852F0FBB113}"/>
                  </a:ext>
                </a:extLst>
              </p:cNvPr>
              <p:cNvCxnSpPr>
                <a:cxnSpLocks noChangeShapeType="1"/>
              </p:cNvCxnSpPr>
              <p:nvPr/>
            </p:nvCxnSpPr>
            <p:spPr bwMode="auto">
              <a:xfrm rot="5400000">
                <a:off x="5501586" y="499788"/>
                <a:ext cx="236746" cy="75334"/>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61" name="AutoShape 9">
                <a:extLst>
                  <a:ext uri="{FF2B5EF4-FFF2-40B4-BE49-F238E27FC236}">
                    <a16:creationId xmlns:a16="http://schemas.microsoft.com/office/drawing/2014/main" id="{85311BE8-27BD-477A-A042-9006C28695DC}"/>
                  </a:ext>
                </a:extLst>
              </p:cNvPr>
              <p:cNvCxnSpPr>
                <a:cxnSpLocks noChangeShapeType="1"/>
              </p:cNvCxnSpPr>
              <p:nvPr/>
            </p:nvCxnSpPr>
            <p:spPr bwMode="auto">
              <a:xfrm rot="5400000" flipH="1">
                <a:off x="5384402" y="457936"/>
                <a:ext cx="236746" cy="15903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75" name="AutoShape 10">
                <a:extLst>
                  <a:ext uri="{FF2B5EF4-FFF2-40B4-BE49-F238E27FC236}">
                    <a16:creationId xmlns:a16="http://schemas.microsoft.com/office/drawing/2014/main" id="{22513232-C643-43BC-AE02-0FE5D1080F38}"/>
                  </a:ext>
                </a:extLst>
              </p:cNvPr>
              <p:cNvCxnSpPr>
                <a:cxnSpLocks noChangeShapeType="1"/>
              </p:cNvCxnSpPr>
              <p:nvPr/>
            </p:nvCxnSpPr>
            <p:spPr bwMode="auto">
              <a:xfrm rot="5400000">
                <a:off x="5268051" y="499788"/>
                <a:ext cx="236746" cy="75334"/>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76" name="AutoShape 13">
                <a:extLst>
                  <a:ext uri="{FF2B5EF4-FFF2-40B4-BE49-F238E27FC236}">
                    <a16:creationId xmlns:a16="http://schemas.microsoft.com/office/drawing/2014/main" id="{2732B17E-723C-4D06-9380-A1DEEC1C1FD7}"/>
                  </a:ext>
                </a:extLst>
              </p:cNvPr>
              <p:cNvCxnSpPr>
                <a:cxnSpLocks noChangeShapeType="1"/>
              </p:cNvCxnSpPr>
              <p:nvPr/>
            </p:nvCxnSpPr>
            <p:spPr bwMode="auto">
              <a:xfrm rot="16200000" flipH="1" flipV="1">
                <a:off x="5779424" y="518978"/>
                <a:ext cx="165722" cy="10797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78" name="AutoShape 14">
                <a:extLst>
                  <a:ext uri="{FF2B5EF4-FFF2-40B4-BE49-F238E27FC236}">
                    <a16:creationId xmlns:a16="http://schemas.microsoft.com/office/drawing/2014/main" id="{803870AC-F18E-40D7-88AB-EE6A849966F9}"/>
                  </a:ext>
                </a:extLst>
              </p:cNvPr>
              <p:cNvCxnSpPr>
                <a:cxnSpLocks noChangeShapeType="1"/>
              </p:cNvCxnSpPr>
              <p:nvPr/>
            </p:nvCxnSpPr>
            <p:spPr bwMode="auto">
              <a:xfrm rot="16200000" flipV="1">
                <a:off x="5226887" y="533955"/>
                <a:ext cx="143299" cy="100448"/>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sp>
          <p:nvSpPr>
            <p:cNvPr id="82" name="Text Box 6">
              <a:extLst>
                <a:ext uri="{FF2B5EF4-FFF2-40B4-BE49-F238E27FC236}">
                  <a16:creationId xmlns:a16="http://schemas.microsoft.com/office/drawing/2014/main" id="{83EE4E5D-CE84-4F71-8734-EFD5C0B40ABA}"/>
                </a:ext>
              </a:extLst>
            </p:cNvPr>
            <p:cNvSpPr txBox="1"/>
            <p:nvPr/>
          </p:nvSpPr>
          <p:spPr bwMode="auto">
            <a:xfrm>
              <a:off x="6490409" y="377987"/>
              <a:ext cx="1445598" cy="63237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3200" dirty="0">
                  <a:solidFill>
                    <a:schemeClr val="tx1"/>
                  </a:solidFill>
                  <a:ea typeface="Calibri"/>
                  <a:cs typeface="Calibri"/>
                </a:rPr>
                <a:t>220Ω</a:t>
              </a:r>
              <a:endParaRPr lang="en-US" sz="3200" dirty="0">
                <a:solidFill>
                  <a:schemeClr val="tx1"/>
                </a:solidFill>
                <a:ea typeface="Calibri"/>
                <a:cs typeface="Times New Roman"/>
              </a:endParaRPr>
            </a:p>
          </p:txBody>
        </p:sp>
        <p:cxnSp>
          <p:nvCxnSpPr>
            <p:cNvPr id="84" name="AutoShape 8">
              <a:extLst>
                <a:ext uri="{FF2B5EF4-FFF2-40B4-BE49-F238E27FC236}">
                  <a16:creationId xmlns:a16="http://schemas.microsoft.com/office/drawing/2014/main" id="{DC3D6AB9-DC2F-4656-A976-F64008DD29FB}"/>
                </a:ext>
              </a:extLst>
            </p:cNvPr>
            <p:cNvCxnSpPr>
              <a:cxnSpLocks noChangeShapeType="1"/>
            </p:cNvCxnSpPr>
            <p:nvPr/>
          </p:nvCxnSpPr>
          <p:spPr bwMode="auto">
            <a:xfrm rot="5400000" flipV="1">
              <a:off x="6293690" y="2651064"/>
              <a:ext cx="0" cy="302151"/>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85" name="AutoShape 15">
              <a:extLst>
                <a:ext uri="{FF2B5EF4-FFF2-40B4-BE49-F238E27FC236}">
                  <a16:creationId xmlns:a16="http://schemas.microsoft.com/office/drawing/2014/main" id="{4747B982-5890-4761-B44F-DF71454D5E88}"/>
                </a:ext>
              </a:extLst>
            </p:cNvPr>
            <p:cNvCxnSpPr>
              <a:cxnSpLocks noChangeShapeType="1"/>
            </p:cNvCxnSpPr>
            <p:nvPr/>
          </p:nvCxnSpPr>
          <p:spPr bwMode="auto">
            <a:xfrm>
              <a:off x="6309687" y="2793267"/>
              <a:ext cx="687" cy="1520693"/>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86" name="AutoShape 8">
              <a:extLst>
                <a:ext uri="{FF2B5EF4-FFF2-40B4-BE49-F238E27FC236}">
                  <a16:creationId xmlns:a16="http://schemas.microsoft.com/office/drawing/2014/main" id="{DC74986B-2D37-40AA-A567-4123527DD9C1}"/>
                </a:ext>
              </a:extLst>
            </p:cNvPr>
            <p:cNvCxnSpPr>
              <a:cxnSpLocks noChangeShapeType="1"/>
            </p:cNvCxnSpPr>
            <p:nvPr/>
          </p:nvCxnSpPr>
          <p:spPr bwMode="auto">
            <a:xfrm rot="5400000" flipV="1">
              <a:off x="6294800" y="2242679"/>
              <a:ext cx="0" cy="646561"/>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87" name="AutoShape 15">
              <a:extLst>
                <a:ext uri="{FF2B5EF4-FFF2-40B4-BE49-F238E27FC236}">
                  <a16:creationId xmlns:a16="http://schemas.microsoft.com/office/drawing/2014/main" id="{C1E41E44-08D9-402C-BD72-F901930904B4}"/>
                </a:ext>
              </a:extLst>
            </p:cNvPr>
            <p:cNvCxnSpPr>
              <a:cxnSpLocks noChangeShapeType="1"/>
            </p:cNvCxnSpPr>
            <p:nvPr/>
          </p:nvCxnSpPr>
          <p:spPr bwMode="auto">
            <a:xfrm flipH="1">
              <a:off x="6310371" y="1048305"/>
              <a:ext cx="3" cy="1518382"/>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sp>
          <p:nvSpPr>
            <p:cNvPr id="88" name="Rectangle 87">
              <a:extLst>
                <a:ext uri="{FF2B5EF4-FFF2-40B4-BE49-F238E27FC236}">
                  <a16:creationId xmlns:a16="http://schemas.microsoft.com/office/drawing/2014/main" id="{8DBCC3AE-B7D0-4E98-8331-7D4B7E83EC05}"/>
                </a:ext>
              </a:extLst>
            </p:cNvPr>
            <p:cNvSpPr/>
            <p:nvPr/>
          </p:nvSpPr>
          <p:spPr>
            <a:xfrm>
              <a:off x="5971476" y="2115788"/>
              <a:ext cx="389850" cy="1319977"/>
            </a:xfrm>
            <a:prstGeom prst="rect">
              <a:avLst/>
            </a:prstGeom>
          </p:spPr>
          <p:txBody>
            <a:bodyPr wrap="none">
              <a:spAutoFit/>
            </a:bodyPr>
            <a:lstStyle/>
            <a:p>
              <a:pPr>
                <a:lnSpc>
                  <a:spcPct val="115000"/>
                </a:lnSpc>
                <a:spcBef>
                  <a:spcPts val="0"/>
                </a:spcBef>
                <a:spcAft>
                  <a:spcPts val="1000"/>
                </a:spcAft>
                <a:defRPr/>
              </a:pPr>
              <a:r>
                <a:rPr lang="en-US" sz="3200" dirty="0">
                  <a:ea typeface="Calibri"/>
                  <a:cs typeface="Times New Roman"/>
                </a:rPr>
                <a:t>+</a:t>
              </a:r>
            </a:p>
            <a:p>
              <a:pPr>
                <a:lnSpc>
                  <a:spcPct val="115000"/>
                </a:lnSpc>
                <a:spcBef>
                  <a:spcPts val="0"/>
                </a:spcBef>
                <a:spcAft>
                  <a:spcPts val="1000"/>
                </a:spcAft>
                <a:defRPr/>
              </a:pPr>
              <a:r>
                <a:rPr lang="en-US" sz="3200" dirty="0">
                  <a:ea typeface="Calibri"/>
                  <a:cs typeface="Times New Roman"/>
                </a:rPr>
                <a:t>-</a:t>
              </a:r>
            </a:p>
          </p:txBody>
        </p:sp>
        <p:grpSp>
          <p:nvGrpSpPr>
            <p:cNvPr id="89" name="Group 88">
              <a:extLst>
                <a:ext uri="{FF2B5EF4-FFF2-40B4-BE49-F238E27FC236}">
                  <a16:creationId xmlns:a16="http://schemas.microsoft.com/office/drawing/2014/main" id="{AA100968-C63D-4656-BC24-1F9406A4BE75}"/>
                </a:ext>
              </a:extLst>
            </p:cNvPr>
            <p:cNvGrpSpPr/>
            <p:nvPr/>
          </p:nvGrpSpPr>
          <p:grpSpPr>
            <a:xfrm>
              <a:off x="8263847" y="1037484"/>
              <a:ext cx="241221" cy="3274448"/>
              <a:chOff x="8263847" y="1037484"/>
              <a:chExt cx="241221" cy="3274448"/>
            </a:xfrm>
          </p:grpSpPr>
          <p:cxnSp>
            <p:nvCxnSpPr>
              <p:cNvPr id="124" name="AutoShape 7">
                <a:extLst>
                  <a:ext uri="{FF2B5EF4-FFF2-40B4-BE49-F238E27FC236}">
                    <a16:creationId xmlns:a16="http://schemas.microsoft.com/office/drawing/2014/main" id="{81384402-130F-4A6D-8A82-943222974182}"/>
                  </a:ext>
                </a:extLst>
              </p:cNvPr>
              <p:cNvCxnSpPr>
                <a:cxnSpLocks noChangeShapeType="1"/>
              </p:cNvCxnSpPr>
              <p:nvPr/>
            </p:nvCxnSpPr>
            <p:spPr bwMode="auto">
              <a:xfrm rot="10800000" flipH="1">
                <a:off x="8263847" y="2862916"/>
                <a:ext cx="241221" cy="187767"/>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25" name="AutoShape 8">
                <a:extLst>
                  <a:ext uri="{FF2B5EF4-FFF2-40B4-BE49-F238E27FC236}">
                    <a16:creationId xmlns:a16="http://schemas.microsoft.com/office/drawing/2014/main" id="{036F0DFE-044E-459F-AFAE-D6020418DB8F}"/>
                  </a:ext>
                </a:extLst>
              </p:cNvPr>
              <p:cNvCxnSpPr>
                <a:cxnSpLocks noChangeShapeType="1"/>
              </p:cNvCxnSpPr>
              <p:nvPr/>
            </p:nvCxnSpPr>
            <p:spPr bwMode="auto">
              <a:xfrm rot="10800000">
                <a:off x="8263847" y="2769032"/>
                <a:ext cx="241221" cy="93884"/>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26" name="AutoShape 9">
                <a:extLst>
                  <a:ext uri="{FF2B5EF4-FFF2-40B4-BE49-F238E27FC236}">
                    <a16:creationId xmlns:a16="http://schemas.microsoft.com/office/drawing/2014/main" id="{88CA3891-859F-48D4-9934-F9E87ED66BC2}"/>
                  </a:ext>
                </a:extLst>
              </p:cNvPr>
              <p:cNvCxnSpPr>
                <a:cxnSpLocks noChangeShapeType="1"/>
              </p:cNvCxnSpPr>
              <p:nvPr/>
            </p:nvCxnSpPr>
            <p:spPr bwMode="auto">
              <a:xfrm rot="10800000" flipH="1">
                <a:off x="8263847" y="2570834"/>
                <a:ext cx="241221" cy="19819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27" name="AutoShape 10">
                <a:extLst>
                  <a:ext uri="{FF2B5EF4-FFF2-40B4-BE49-F238E27FC236}">
                    <a16:creationId xmlns:a16="http://schemas.microsoft.com/office/drawing/2014/main" id="{2F91EAFA-7789-47EA-86FE-47E98582E6CC}"/>
                  </a:ext>
                </a:extLst>
              </p:cNvPr>
              <p:cNvCxnSpPr>
                <a:cxnSpLocks noChangeShapeType="1"/>
              </p:cNvCxnSpPr>
              <p:nvPr/>
            </p:nvCxnSpPr>
            <p:spPr bwMode="auto">
              <a:xfrm rot="10800000">
                <a:off x="8263847" y="2477993"/>
                <a:ext cx="241221" cy="93884"/>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nvGrpSpPr>
              <p:cNvPr id="128" name="Group 31">
                <a:extLst>
                  <a:ext uri="{FF2B5EF4-FFF2-40B4-BE49-F238E27FC236}">
                    <a16:creationId xmlns:a16="http://schemas.microsoft.com/office/drawing/2014/main" id="{CDDFD4B5-3A57-4959-B983-DF9BD02744A0}"/>
                  </a:ext>
                </a:extLst>
              </p:cNvPr>
              <p:cNvGrpSpPr>
                <a:grpSpLocks/>
              </p:cNvGrpSpPr>
              <p:nvPr/>
            </p:nvGrpSpPr>
            <p:grpSpPr bwMode="auto">
              <a:xfrm rot="10800000">
                <a:off x="8263847" y="1037484"/>
                <a:ext cx="168855" cy="3274448"/>
                <a:chOff x="5471" y="1810"/>
                <a:chExt cx="322" cy="3139"/>
              </a:xfrm>
            </p:grpSpPr>
            <p:cxnSp>
              <p:nvCxnSpPr>
                <p:cNvPr id="129" name="AutoShape 12">
                  <a:extLst>
                    <a:ext uri="{FF2B5EF4-FFF2-40B4-BE49-F238E27FC236}">
                      <a16:creationId xmlns:a16="http://schemas.microsoft.com/office/drawing/2014/main" id="{7F0116C5-8668-4452-B39D-F794A395C8DB}"/>
                    </a:ext>
                  </a:extLst>
                </p:cNvPr>
                <p:cNvCxnSpPr>
                  <a:cxnSpLocks noChangeShapeType="1"/>
                </p:cNvCxnSpPr>
                <p:nvPr/>
              </p:nvCxnSpPr>
              <p:spPr bwMode="auto">
                <a:xfrm rot="10800000" flipV="1">
                  <a:off x="5483" y="1810"/>
                  <a:ext cx="0" cy="1111"/>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30" name="AutoShape 13">
                  <a:extLst>
                    <a:ext uri="{FF2B5EF4-FFF2-40B4-BE49-F238E27FC236}">
                      <a16:creationId xmlns:a16="http://schemas.microsoft.com/office/drawing/2014/main" id="{8C6DCECE-229F-4C84-BAEA-9ACFE95DD45A}"/>
                    </a:ext>
                  </a:extLst>
                </p:cNvPr>
                <p:cNvCxnSpPr>
                  <a:cxnSpLocks noChangeShapeType="1"/>
                </p:cNvCxnSpPr>
                <p:nvPr/>
              </p:nvCxnSpPr>
              <p:spPr bwMode="auto">
                <a:xfrm rot="10800000" flipH="1" flipV="1">
                  <a:off x="5471" y="2910"/>
                  <a:ext cx="322" cy="12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31" name="AutoShape 14">
                  <a:extLst>
                    <a:ext uri="{FF2B5EF4-FFF2-40B4-BE49-F238E27FC236}">
                      <a16:creationId xmlns:a16="http://schemas.microsoft.com/office/drawing/2014/main" id="{C765D795-8372-4C70-A42A-084C8C603035}"/>
                    </a:ext>
                  </a:extLst>
                </p:cNvPr>
                <p:cNvCxnSpPr>
                  <a:cxnSpLocks noChangeShapeType="1"/>
                </p:cNvCxnSpPr>
                <p:nvPr/>
              </p:nvCxnSpPr>
              <p:spPr bwMode="auto">
                <a:xfrm flipH="1">
                  <a:off x="5553" y="3588"/>
                  <a:ext cx="240" cy="12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32" name="AutoShape 15">
                  <a:extLst>
                    <a:ext uri="{FF2B5EF4-FFF2-40B4-BE49-F238E27FC236}">
                      <a16:creationId xmlns:a16="http://schemas.microsoft.com/office/drawing/2014/main" id="{520F3E18-660F-4E5C-A286-6D994C463D2B}"/>
                    </a:ext>
                  </a:extLst>
                </p:cNvPr>
                <p:cNvCxnSpPr>
                  <a:cxnSpLocks noChangeShapeType="1"/>
                </p:cNvCxnSpPr>
                <p:nvPr/>
              </p:nvCxnSpPr>
              <p:spPr bwMode="auto">
                <a:xfrm rot="10800000" flipV="1">
                  <a:off x="5565" y="3700"/>
                  <a:ext cx="0" cy="124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grpSp>
        <p:cxnSp>
          <p:nvCxnSpPr>
            <p:cNvPr id="90" name="AutoShape 15">
              <a:extLst>
                <a:ext uri="{FF2B5EF4-FFF2-40B4-BE49-F238E27FC236}">
                  <a16:creationId xmlns:a16="http://schemas.microsoft.com/office/drawing/2014/main" id="{A15B98A4-990D-4272-A97F-E416F972646A}"/>
                </a:ext>
              </a:extLst>
            </p:cNvPr>
            <p:cNvCxnSpPr>
              <a:cxnSpLocks noChangeShapeType="1"/>
            </p:cNvCxnSpPr>
            <p:nvPr/>
          </p:nvCxnSpPr>
          <p:spPr bwMode="auto">
            <a:xfrm>
              <a:off x="6294800" y="4313948"/>
              <a:ext cx="4500060"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91" name="AutoShape 15">
              <a:extLst>
                <a:ext uri="{FF2B5EF4-FFF2-40B4-BE49-F238E27FC236}">
                  <a16:creationId xmlns:a16="http://schemas.microsoft.com/office/drawing/2014/main" id="{FC68E6F5-8493-41D8-B52F-6B761726AF96}"/>
                </a:ext>
              </a:extLst>
            </p:cNvPr>
            <p:cNvCxnSpPr>
              <a:cxnSpLocks noChangeShapeType="1"/>
            </p:cNvCxnSpPr>
            <p:nvPr/>
          </p:nvCxnSpPr>
          <p:spPr bwMode="auto">
            <a:xfrm>
              <a:off x="6294800" y="1048303"/>
              <a:ext cx="596538"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92" name="AutoShape 12">
              <a:extLst>
                <a:ext uri="{FF2B5EF4-FFF2-40B4-BE49-F238E27FC236}">
                  <a16:creationId xmlns:a16="http://schemas.microsoft.com/office/drawing/2014/main" id="{311B6875-F9E0-44B8-82C2-23C90BD7D20B}"/>
                </a:ext>
              </a:extLst>
            </p:cNvPr>
            <p:cNvCxnSpPr>
              <a:cxnSpLocks noChangeShapeType="1"/>
            </p:cNvCxnSpPr>
            <p:nvPr/>
          </p:nvCxnSpPr>
          <p:spPr bwMode="auto">
            <a:xfrm flipV="1">
              <a:off x="10794860" y="3583544"/>
              <a:ext cx="0" cy="72438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nvGrpSpPr>
            <p:cNvPr id="93" name="Group 92">
              <a:extLst>
                <a:ext uri="{FF2B5EF4-FFF2-40B4-BE49-F238E27FC236}">
                  <a16:creationId xmlns:a16="http://schemas.microsoft.com/office/drawing/2014/main" id="{C820D9A9-0F95-4C6E-9E8F-DF34725DC7EF}"/>
                </a:ext>
              </a:extLst>
            </p:cNvPr>
            <p:cNvGrpSpPr/>
            <p:nvPr/>
          </p:nvGrpSpPr>
          <p:grpSpPr>
            <a:xfrm>
              <a:off x="10635314" y="2924789"/>
              <a:ext cx="236746" cy="667962"/>
              <a:chOff x="10635314" y="2924789"/>
              <a:chExt cx="236746" cy="667962"/>
            </a:xfrm>
          </p:grpSpPr>
          <p:cxnSp>
            <p:nvCxnSpPr>
              <p:cNvPr id="118" name="AutoShape 7">
                <a:extLst>
                  <a:ext uri="{FF2B5EF4-FFF2-40B4-BE49-F238E27FC236}">
                    <a16:creationId xmlns:a16="http://schemas.microsoft.com/office/drawing/2014/main" id="{F2D9AE56-664E-45A7-B8F0-2B38CD80C6B7}"/>
                  </a:ext>
                </a:extLst>
              </p:cNvPr>
              <p:cNvCxnSpPr>
                <a:cxnSpLocks noChangeShapeType="1"/>
              </p:cNvCxnSpPr>
              <p:nvPr/>
            </p:nvCxnSpPr>
            <p:spPr bwMode="auto">
              <a:xfrm rot="10800000" flipH="1">
                <a:off x="10635314" y="3334105"/>
                <a:ext cx="236746" cy="150668"/>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19" name="AutoShape 8">
                <a:extLst>
                  <a:ext uri="{FF2B5EF4-FFF2-40B4-BE49-F238E27FC236}">
                    <a16:creationId xmlns:a16="http://schemas.microsoft.com/office/drawing/2014/main" id="{D62F40CA-CDA4-4CEA-857F-71A5AA9206BE}"/>
                  </a:ext>
                </a:extLst>
              </p:cNvPr>
              <p:cNvCxnSpPr>
                <a:cxnSpLocks noChangeShapeType="1"/>
              </p:cNvCxnSpPr>
              <p:nvPr/>
            </p:nvCxnSpPr>
            <p:spPr bwMode="auto">
              <a:xfrm rot="10800000">
                <a:off x="10635314" y="3258769"/>
                <a:ext cx="236746" cy="75334"/>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20" name="AutoShape 9">
                <a:extLst>
                  <a:ext uri="{FF2B5EF4-FFF2-40B4-BE49-F238E27FC236}">
                    <a16:creationId xmlns:a16="http://schemas.microsoft.com/office/drawing/2014/main" id="{B508E8B2-07C9-4FA1-A356-938BB0353861}"/>
                  </a:ext>
                </a:extLst>
              </p:cNvPr>
              <p:cNvCxnSpPr>
                <a:cxnSpLocks noChangeShapeType="1"/>
              </p:cNvCxnSpPr>
              <p:nvPr/>
            </p:nvCxnSpPr>
            <p:spPr bwMode="auto">
              <a:xfrm rot="10800000" flipH="1">
                <a:off x="10635314" y="3099732"/>
                <a:ext cx="236746" cy="15903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21" name="AutoShape 10">
                <a:extLst>
                  <a:ext uri="{FF2B5EF4-FFF2-40B4-BE49-F238E27FC236}">
                    <a16:creationId xmlns:a16="http://schemas.microsoft.com/office/drawing/2014/main" id="{7CF417D5-4E5D-4F61-B7D8-184BF565D23B}"/>
                  </a:ext>
                </a:extLst>
              </p:cNvPr>
              <p:cNvCxnSpPr>
                <a:cxnSpLocks noChangeShapeType="1"/>
              </p:cNvCxnSpPr>
              <p:nvPr/>
            </p:nvCxnSpPr>
            <p:spPr bwMode="auto">
              <a:xfrm rot="10800000">
                <a:off x="10635314" y="3025234"/>
                <a:ext cx="236746" cy="75334"/>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22" name="AutoShape 13">
                <a:extLst>
                  <a:ext uri="{FF2B5EF4-FFF2-40B4-BE49-F238E27FC236}">
                    <a16:creationId xmlns:a16="http://schemas.microsoft.com/office/drawing/2014/main" id="{73F698BF-B5C0-45A2-B3CD-908D71B0A267}"/>
                  </a:ext>
                </a:extLst>
              </p:cNvPr>
              <p:cNvCxnSpPr>
                <a:cxnSpLocks noChangeShapeType="1"/>
              </p:cNvCxnSpPr>
              <p:nvPr/>
            </p:nvCxnSpPr>
            <p:spPr bwMode="auto">
              <a:xfrm flipH="1" flipV="1">
                <a:off x="10635314" y="3484772"/>
                <a:ext cx="165722" cy="10797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23" name="AutoShape 14">
                <a:extLst>
                  <a:ext uri="{FF2B5EF4-FFF2-40B4-BE49-F238E27FC236}">
                    <a16:creationId xmlns:a16="http://schemas.microsoft.com/office/drawing/2014/main" id="{DFE0C57F-9164-458A-BCD9-231B6B2C9724}"/>
                  </a:ext>
                </a:extLst>
              </p:cNvPr>
              <p:cNvCxnSpPr>
                <a:cxnSpLocks noChangeShapeType="1"/>
              </p:cNvCxnSpPr>
              <p:nvPr/>
            </p:nvCxnSpPr>
            <p:spPr bwMode="auto">
              <a:xfrm flipV="1">
                <a:off x="10635314" y="2924789"/>
                <a:ext cx="143299" cy="100448"/>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cxnSp>
          <p:nvCxnSpPr>
            <p:cNvPr id="94" name="AutoShape 12">
              <a:extLst>
                <a:ext uri="{FF2B5EF4-FFF2-40B4-BE49-F238E27FC236}">
                  <a16:creationId xmlns:a16="http://schemas.microsoft.com/office/drawing/2014/main" id="{14F18B69-4F5F-4D67-A545-A1ACCC2C9CF8}"/>
                </a:ext>
              </a:extLst>
            </p:cNvPr>
            <p:cNvCxnSpPr>
              <a:cxnSpLocks noChangeShapeType="1"/>
            </p:cNvCxnSpPr>
            <p:nvPr/>
          </p:nvCxnSpPr>
          <p:spPr bwMode="auto">
            <a:xfrm flipH="1" flipV="1">
              <a:off x="10768411" y="2380036"/>
              <a:ext cx="4028" cy="562077"/>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nvGrpSpPr>
            <p:cNvPr id="95" name="Group 94">
              <a:extLst>
                <a:ext uri="{FF2B5EF4-FFF2-40B4-BE49-F238E27FC236}">
                  <a16:creationId xmlns:a16="http://schemas.microsoft.com/office/drawing/2014/main" id="{C6DBB6C5-D819-4298-84D9-1AFDAB634E7F}"/>
                </a:ext>
              </a:extLst>
            </p:cNvPr>
            <p:cNvGrpSpPr/>
            <p:nvPr/>
          </p:nvGrpSpPr>
          <p:grpSpPr>
            <a:xfrm>
              <a:off x="10612893" y="1728930"/>
              <a:ext cx="236746" cy="667962"/>
              <a:chOff x="10612893" y="1728930"/>
              <a:chExt cx="236746" cy="667962"/>
            </a:xfrm>
          </p:grpSpPr>
          <p:cxnSp>
            <p:nvCxnSpPr>
              <p:cNvPr id="111" name="AutoShape 7">
                <a:extLst>
                  <a:ext uri="{FF2B5EF4-FFF2-40B4-BE49-F238E27FC236}">
                    <a16:creationId xmlns:a16="http://schemas.microsoft.com/office/drawing/2014/main" id="{112453F4-F9FA-4B5E-A251-37765B37521A}"/>
                  </a:ext>
                </a:extLst>
              </p:cNvPr>
              <p:cNvCxnSpPr>
                <a:cxnSpLocks noChangeShapeType="1"/>
              </p:cNvCxnSpPr>
              <p:nvPr/>
            </p:nvCxnSpPr>
            <p:spPr bwMode="auto">
              <a:xfrm rot="10800000" flipH="1">
                <a:off x="10612893" y="2138246"/>
                <a:ext cx="236746" cy="150668"/>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13" name="AutoShape 8">
                <a:extLst>
                  <a:ext uri="{FF2B5EF4-FFF2-40B4-BE49-F238E27FC236}">
                    <a16:creationId xmlns:a16="http://schemas.microsoft.com/office/drawing/2014/main" id="{457DEDA6-F5F4-4A58-AD3B-D1D8FDFC657D}"/>
                  </a:ext>
                </a:extLst>
              </p:cNvPr>
              <p:cNvCxnSpPr>
                <a:cxnSpLocks noChangeShapeType="1"/>
              </p:cNvCxnSpPr>
              <p:nvPr/>
            </p:nvCxnSpPr>
            <p:spPr bwMode="auto">
              <a:xfrm rot="10800000">
                <a:off x="10612893" y="2062911"/>
                <a:ext cx="236746" cy="75334"/>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14" name="AutoShape 9">
                <a:extLst>
                  <a:ext uri="{FF2B5EF4-FFF2-40B4-BE49-F238E27FC236}">
                    <a16:creationId xmlns:a16="http://schemas.microsoft.com/office/drawing/2014/main" id="{C01EDD85-DE59-4147-A45B-0A0C6D309CE9}"/>
                  </a:ext>
                </a:extLst>
              </p:cNvPr>
              <p:cNvCxnSpPr>
                <a:cxnSpLocks noChangeShapeType="1"/>
              </p:cNvCxnSpPr>
              <p:nvPr/>
            </p:nvCxnSpPr>
            <p:spPr bwMode="auto">
              <a:xfrm rot="10800000" flipH="1">
                <a:off x="10612893" y="1903873"/>
                <a:ext cx="236746" cy="15903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15" name="AutoShape 10">
                <a:extLst>
                  <a:ext uri="{FF2B5EF4-FFF2-40B4-BE49-F238E27FC236}">
                    <a16:creationId xmlns:a16="http://schemas.microsoft.com/office/drawing/2014/main" id="{24B96BE9-3A4F-4AE1-8E1E-8A5ABBE933BA}"/>
                  </a:ext>
                </a:extLst>
              </p:cNvPr>
              <p:cNvCxnSpPr>
                <a:cxnSpLocks noChangeShapeType="1"/>
              </p:cNvCxnSpPr>
              <p:nvPr/>
            </p:nvCxnSpPr>
            <p:spPr bwMode="auto">
              <a:xfrm rot="10800000">
                <a:off x="10612893" y="1829375"/>
                <a:ext cx="236746" cy="75334"/>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16" name="AutoShape 13">
                <a:extLst>
                  <a:ext uri="{FF2B5EF4-FFF2-40B4-BE49-F238E27FC236}">
                    <a16:creationId xmlns:a16="http://schemas.microsoft.com/office/drawing/2014/main" id="{14288CE7-5453-44F1-9F3C-83CB06B120BA}"/>
                  </a:ext>
                </a:extLst>
              </p:cNvPr>
              <p:cNvCxnSpPr>
                <a:cxnSpLocks noChangeShapeType="1"/>
              </p:cNvCxnSpPr>
              <p:nvPr/>
            </p:nvCxnSpPr>
            <p:spPr bwMode="auto">
              <a:xfrm flipH="1" flipV="1">
                <a:off x="10612893" y="2288913"/>
                <a:ext cx="165722" cy="10797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17" name="AutoShape 14">
                <a:extLst>
                  <a:ext uri="{FF2B5EF4-FFF2-40B4-BE49-F238E27FC236}">
                    <a16:creationId xmlns:a16="http://schemas.microsoft.com/office/drawing/2014/main" id="{410CE63F-F198-4E43-924F-73A7700BCE67}"/>
                  </a:ext>
                </a:extLst>
              </p:cNvPr>
              <p:cNvCxnSpPr>
                <a:cxnSpLocks noChangeShapeType="1"/>
              </p:cNvCxnSpPr>
              <p:nvPr/>
            </p:nvCxnSpPr>
            <p:spPr bwMode="auto">
              <a:xfrm rot="10800000" flipH="1">
                <a:off x="10612893" y="1728930"/>
                <a:ext cx="123519" cy="100445"/>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cxnSp>
          <p:nvCxnSpPr>
            <p:cNvPr id="96" name="AutoShape 15">
              <a:extLst>
                <a:ext uri="{FF2B5EF4-FFF2-40B4-BE49-F238E27FC236}">
                  <a16:creationId xmlns:a16="http://schemas.microsoft.com/office/drawing/2014/main" id="{7C4353C1-E9A4-42C0-A5A6-A94021C11BFC}"/>
                </a:ext>
              </a:extLst>
            </p:cNvPr>
            <p:cNvCxnSpPr>
              <a:cxnSpLocks noChangeShapeType="1"/>
            </p:cNvCxnSpPr>
            <p:nvPr/>
          </p:nvCxnSpPr>
          <p:spPr bwMode="auto">
            <a:xfrm flipV="1">
              <a:off x="10730236" y="1042279"/>
              <a:ext cx="0" cy="693348"/>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sp>
          <p:nvSpPr>
            <p:cNvPr id="97" name="Text Box 6">
              <a:extLst>
                <a:ext uri="{FF2B5EF4-FFF2-40B4-BE49-F238E27FC236}">
                  <a16:creationId xmlns:a16="http://schemas.microsoft.com/office/drawing/2014/main" id="{195293A2-FEBE-4A63-946D-7079F0D08B18}"/>
                </a:ext>
              </a:extLst>
            </p:cNvPr>
            <p:cNvSpPr txBox="1"/>
            <p:nvPr/>
          </p:nvSpPr>
          <p:spPr bwMode="auto">
            <a:xfrm>
              <a:off x="8308107" y="2421040"/>
              <a:ext cx="1514021" cy="48932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3200" dirty="0">
                  <a:solidFill>
                    <a:schemeClr val="tx1"/>
                  </a:solidFill>
                  <a:ea typeface="Calibri"/>
                  <a:cs typeface="Calibri"/>
                </a:rPr>
                <a:t>680Ω</a:t>
              </a:r>
              <a:endParaRPr lang="en-US" sz="3200" dirty="0">
                <a:solidFill>
                  <a:schemeClr val="tx1"/>
                </a:solidFill>
                <a:ea typeface="Calibri"/>
                <a:cs typeface="Times New Roman"/>
              </a:endParaRPr>
            </a:p>
          </p:txBody>
        </p:sp>
        <p:sp>
          <p:nvSpPr>
            <p:cNvPr id="98" name="Text Box 6">
              <a:extLst>
                <a:ext uri="{FF2B5EF4-FFF2-40B4-BE49-F238E27FC236}">
                  <a16:creationId xmlns:a16="http://schemas.microsoft.com/office/drawing/2014/main" id="{E1C36385-E182-43BC-9EA0-C44E28F9CF1A}"/>
                </a:ext>
              </a:extLst>
            </p:cNvPr>
            <p:cNvSpPr txBox="1"/>
            <p:nvPr/>
          </p:nvSpPr>
          <p:spPr bwMode="auto">
            <a:xfrm>
              <a:off x="5288919" y="2438809"/>
              <a:ext cx="680129" cy="44453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3200" dirty="0">
                  <a:solidFill>
                    <a:schemeClr val="tx1"/>
                  </a:solidFill>
                  <a:ea typeface="Calibri"/>
                  <a:cs typeface="Times New Roman"/>
                </a:rPr>
                <a:t>9V</a:t>
              </a:r>
            </a:p>
          </p:txBody>
        </p:sp>
        <p:sp>
          <p:nvSpPr>
            <p:cNvPr id="99" name="Text Box 6">
              <a:extLst>
                <a:ext uri="{FF2B5EF4-FFF2-40B4-BE49-F238E27FC236}">
                  <a16:creationId xmlns:a16="http://schemas.microsoft.com/office/drawing/2014/main" id="{818C4326-0491-43D1-857E-5415AA7E6ABC}"/>
                </a:ext>
              </a:extLst>
            </p:cNvPr>
            <p:cNvSpPr txBox="1"/>
            <p:nvPr/>
          </p:nvSpPr>
          <p:spPr bwMode="auto">
            <a:xfrm>
              <a:off x="10730236" y="2869632"/>
              <a:ext cx="1445598" cy="81641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3200" dirty="0">
                  <a:solidFill>
                    <a:schemeClr val="tx1"/>
                  </a:solidFill>
                  <a:ea typeface="Calibri"/>
                  <a:cs typeface="Times New Roman"/>
                </a:rPr>
                <a:t>1000</a:t>
              </a:r>
              <a:r>
                <a:rPr lang="en-US" sz="3200" dirty="0">
                  <a:solidFill>
                    <a:schemeClr val="tx1"/>
                  </a:solidFill>
                  <a:ea typeface="Calibri"/>
                  <a:cs typeface="Calibri"/>
                </a:rPr>
                <a:t>Ω</a:t>
              </a:r>
              <a:endParaRPr lang="en-US" sz="3200" dirty="0">
                <a:solidFill>
                  <a:schemeClr val="tx1"/>
                </a:solidFill>
                <a:ea typeface="Calibri"/>
                <a:cs typeface="Times New Roman"/>
              </a:endParaRPr>
            </a:p>
          </p:txBody>
        </p:sp>
        <p:sp>
          <p:nvSpPr>
            <p:cNvPr id="100" name="Text Box 6">
              <a:extLst>
                <a:ext uri="{FF2B5EF4-FFF2-40B4-BE49-F238E27FC236}">
                  <a16:creationId xmlns:a16="http://schemas.microsoft.com/office/drawing/2014/main" id="{DA09C11C-21D9-4833-B42D-F4F478273BBB}"/>
                </a:ext>
              </a:extLst>
            </p:cNvPr>
            <p:cNvSpPr txBox="1"/>
            <p:nvPr/>
          </p:nvSpPr>
          <p:spPr bwMode="auto">
            <a:xfrm>
              <a:off x="10629910" y="1754045"/>
              <a:ext cx="1445598" cy="81641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3200" dirty="0">
                  <a:solidFill>
                    <a:schemeClr val="tx1"/>
                  </a:solidFill>
                  <a:ea typeface="Calibri"/>
                  <a:cs typeface="Calibri"/>
                </a:rPr>
                <a:t>470Ω</a:t>
              </a:r>
              <a:endParaRPr lang="en-US" sz="3200" dirty="0">
                <a:solidFill>
                  <a:schemeClr val="tx1"/>
                </a:solidFill>
                <a:ea typeface="Calibri"/>
                <a:cs typeface="Times New Roman"/>
              </a:endParaRPr>
            </a:p>
          </p:txBody>
        </p:sp>
        <p:cxnSp>
          <p:nvCxnSpPr>
            <p:cNvPr id="101" name="Straight Arrow Connector 100">
              <a:extLst>
                <a:ext uri="{FF2B5EF4-FFF2-40B4-BE49-F238E27FC236}">
                  <a16:creationId xmlns:a16="http://schemas.microsoft.com/office/drawing/2014/main" id="{B65C4EEA-9FB1-4DC7-A02F-AEE05ED47E9C}"/>
                </a:ext>
              </a:extLst>
            </p:cNvPr>
            <p:cNvCxnSpPr/>
            <p:nvPr/>
          </p:nvCxnSpPr>
          <p:spPr>
            <a:xfrm>
              <a:off x="8116386" y="1464925"/>
              <a:ext cx="0" cy="2392298"/>
            </a:xfrm>
            <a:prstGeom prst="straightConnector1">
              <a:avLst/>
            </a:prstGeom>
            <a:ln w="38100">
              <a:solidFill>
                <a:srgbClr val="CB333B"/>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D77828A9-D90E-4706-8B60-5DFDC32C26F3}"/>
                </a:ext>
              </a:extLst>
            </p:cNvPr>
            <p:cNvCxnSpPr/>
            <p:nvPr/>
          </p:nvCxnSpPr>
          <p:spPr>
            <a:xfrm flipV="1">
              <a:off x="6456568" y="1283408"/>
              <a:ext cx="1534898" cy="1"/>
            </a:xfrm>
            <a:prstGeom prst="straightConnector1">
              <a:avLst/>
            </a:prstGeom>
            <a:ln w="38100">
              <a:solidFill>
                <a:srgbClr val="CB333B"/>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6BFF8FF1-37A6-42DD-99B1-F46915C5A049}"/>
                </a:ext>
              </a:extLst>
            </p:cNvPr>
            <p:cNvCxnSpPr/>
            <p:nvPr/>
          </p:nvCxnSpPr>
          <p:spPr>
            <a:xfrm>
              <a:off x="6470832" y="1282766"/>
              <a:ext cx="0" cy="546129"/>
            </a:xfrm>
            <a:prstGeom prst="line">
              <a:avLst/>
            </a:prstGeom>
            <a:ln w="38100">
              <a:solidFill>
                <a:srgbClr val="CB333B"/>
              </a:solidFill>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2182C6C6-3512-4AEB-A70D-4E48C58EDB32}"/>
                </a:ext>
              </a:extLst>
            </p:cNvPr>
            <p:cNvCxnSpPr/>
            <p:nvPr/>
          </p:nvCxnSpPr>
          <p:spPr>
            <a:xfrm>
              <a:off x="10428040" y="1201465"/>
              <a:ext cx="0" cy="2461082"/>
            </a:xfrm>
            <a:prstGeom prst="straightConnector1">
              <a:avLst/>
            </a:prstGeom>
            <a:ln w="38100">
              <a:solidFill>
                <a:srgbClr val="CB333B"/>
              </a:solidFill>
              <a:tailEnd type="triangle"/>
            </a:ln>
          </p:spPr>
          <p:style>
            <a:lnRef idx="1">
              <a:schemeClr val="accent1"/>
            </a:lnRef>
            <a:fillRef idx="0">
              <a:schemeClr val="accent1"/>
            </a:fillRef>
            <a:effectRef idx="0">
              <a:schemeClr val="accent1"/>
            </a:effectRef>
            <a:fontRef idx="minor">
              <a:schemeClr val="tx1"/>
            </a:fontRef>
          </p:style>
        </p:cxnSp>
        <p:sp>
          <p:nvSpPr>
            <p:cNvPr id="106" name="Rectangle 105">
              <a:extLst>
                <a:ext uri="{FF2B5EF4-FFF2-40B4-BE49-F238E27FC236}">
                  <a16:creationId xmlns:a16="http://schemas.microsoft.com/office/drawing/2014/main" id="{29A4449A-B801-4ED6-BE65-89BF5785B28A}"/>
                </a:ext>
              </a:extLst>
            </p:cNvPr>
            <p:cNvSpPr/>
            <p:nvPr/>
          </p:nvSpPr>
          <p:spPr>
            <a:xfrm>
              <a:off x="7016948" y="1178170"/>
              <a:ext cx="392521" cy="523220"/>
            </a:xfrm>
            <a:prstGeom prst="rect">
              <a:avLst/>
            </a:prstGeom>
          </p:spPr>
          <p:txBody>
            <a:bodyPr wrap="square">
              <a:spAutoFit/>
            </a:bodyPr>
            <a:lstStyle/>
            <a:p>
              <a:r>
                <a:rPr lang="en-US" sz="2800" dirty="0">
                  <a:solidFill>
                    <a:srgbClr val="CB333B"/>
                  </a:solidFill>
                  <a:latin typeface="Calibri" panose="020F0502020204030204" pitchFamily="34" charset="0"/>
                </a:rPr>
                <a:t>I</a:t>
              </a:r>
              <a:r>
                <a:rPr lang="en-US" sz="2800" baseline="-25000" dirty="0">
                  <a:solidFill>
                    <a:srgbClr val="CB333B"/>
                  </a:solidFill>
                  <a:latin typeface="Calibri" panose="020F0502020204030204" pitchFamily="34" charset="0"/>
                </a:rPr>
                <a:t>1</a:t>
              </a:r>
              <a:endParaRPr lang="en-US" sz="2800" dirty="0"/>
            </a:p>
          </p:txBody>
        </p:sp>
        <p:sp>
          <p:nvSpPr>
            <p:cNvPr id="108" name="Rectangle 107">
              <a:extLst>
                <a:ext uri="{FF2B5EF4-FFF2-40B4-BE49-F238E27FC236}">
                  <a16:creationId xmlns:a16="http://schemas.microsoft.com/office/drawing/2014/main" id="{1749EB8B-F00D-431B-8A5C-712BECDA5459}"/>
                </a:ext>
              </a:extLst>
            </p:cNvPr>
            <p:cNvSpPr/>
            <p:nvPr/>
          </p:nvSpPr>
          <p:spPr>
            <a:xfrm>
              <a:off x="7778125" y="1596205"/>
              <a:ext cx="392521" cy="523220"/>
            </a:xfrm>
            <a:prstGeom prst="rect">
              <a:avLst/>
            </a:prstGeom>
          </p:spPr>
          <p:txBody>
            <a:bodyPr wrap="square">
              <a:spAutoFit/>
            </a:bodyPr>
            <a:lstStyle/>
            <a:p>
              <a:r>
                <a:rPr lang="en-US" sz="2800" dirty="0">
                  <a:solidFill>
                    <a:srgbClr val="CB333B"/>
                  </a:solidFill>
                  <a:latin typeface="Calibri" panose="020F0502020204030204" pitchFamily="34" charset="0"/>
                </a:rPr>
                <a:t>I</a:t>
              </a:r>
              <a:r>
                <a:rPr lang="en-US" sz="2800" baseline="-25000" dirty="0">
                  <a:solidFill>
                    <a:srgbClr val="CB333B"/>
                  </a:solidFill>
                  <a:latin typeface="Calibri" panose="020F0502020204030204" pitchFamily="34" charset="0"/>
                </a:rPr>
                <a:t>2</a:t>
              </a:r>
              <a:endParaRPr lang="en-US" sz="2800" dirty="0"/>
            </a:p>
          </p:txBody>
        </p:sp>
        <p:sp>
          <p:nvSpPr>
            <p:cNvPr id="109" name="Rectangle 108">
              <a:extLst>
                <a:ext uri="{FF2B5EF4-FFF2-40B4-BE49-F238E27FC236}">
                  <a16:creationId xmlns:a16="http://schemas.microsoft.com/office/drawing/2014/main" id="{CC35CA98-665F-4E84-8867-09008005E76C}"/>
                </a:ext>
              </a:extLst>
            </p:cNvPr>
            <p:cNvSpPr/>
            <p:nvPr/>
          </p:nvSpPr>
          <p:spPr>
            <a:xfrm>
              <a:off x="9217471" y="1159870"/>
              <a:ext cx="392521" cy="523220"/>
            </a:xfrm>
            <a:prstGeom prst="rect">
              <a:avLst/>
            </a:prstGeom>
          </p:spPr>
          <p:txBody>
            <a:bodyPr wrap="square">
              <a:spAutoFit/>
            </a:bodyPr>
            <a:lstStyle/>
            <a:p>
              <a:r>
                <a:rPr lang="en-US" sz="2800" dirty="0">
                  <a:solidFill>
                    <a:srgbClr val="CB333B"/>
                  </a:solidFill>
                  <a:latin typeface="Calibri" panose="020F0502020204030204" pitchFamily="34" charset="0"/>
                </a:rPr>
                <a:t>I</a:t>
              </a:r>
              <a:r>
                <a:rPr lang="en-US" sz="2800" baseline="-25000" dirty="0">
                  <a:solidFill>
                    <a:srgbClr val="CB333B"/>
                  </a:solidFill>
                  <a:latin typeface="Calibri" panose="020F0502020204030204" pitchFamily="34" charset="0"/>
                </a:rPr>
                <a:t>3</a:t>
              </a:r>
              <a:endParaRPr lang="en-US" sz="2800" dirty="0"/>
            </a:p>
          </p:txBody>
        </p:sp>
        <p:cxnSp>
          <p:nvCxnSpPr>
            <p:cNvPr id="110" name="Straight Connector 109">
              <a:extLst>
                <a:ext uri="{FF2B5EF4-FFF2-40B4-BE49-F238E27FC236}">
                  <a16:creationId xmlns:a16="http://schemas.microsoft.com/office/drawing/2014/main" id="{E6F403AE-D6C5-4508-B4E4-D232526343C6}"/>
                </a:ext>
              </a:extLst>
            </p:cNvPr>
            <p:cNvCxnSpPr/>
            <p:nvPr/>
          </p:nvCxnSpPr>
          <p:spPr>
            <a:xfrm flipH="1">
              <a:off x="8753535" y="1196366"/>
              <a:ext cx="1695287" cy="0"/>
            </a:xfrm>
            <a:prstGeom prst="line">
              <a:avLst/>
            </a:prstGeom>
            <a:ln w="38100">
              <a:solidFill>
                <a:srgbClr val="CB333B"/>
              </a:solidFill>
            </a:ln>
          </p:spPr>
          <p:style>
            <a:lnRef idx="1">
              <a:schemeClr val="accent1"/>
            </a:lnRef>
            <a:fillRef idx="0">
              <a:schemeClr val="accent1"/>
            </a:fillRef>
            <a:effectRef idx="0">
              <a:schemeClr val="accent1"/>
            </a:effectRef>
            <a:fontRef idx="minor">
              <a:schemeClr val="tx1"/>
            </a:fontRef>
          </p:style>
        </p:cxnSp>
        <p:cxnSp>
          <p:nvCxnSpPr>
            <p:cNvPr id="133" name="AutoShape 15">
              <a:extLst>
                <a:ext uri="{FF2B5EF4-FFF2-40B4-BE49-F238E27FC236}">
                  <a16:creationId xmlns:a16="http://schemas.microsoft.com/office/drawing/2014/main" id="{1275BAF1-ECED-4A7E-99A8-6C831384EED7}"/>
                </a:ext>
              </a:extLst>
            </p:cNvPr>
            <p:cNvCxnSpPr>
              <a:cxnSpLocks noChangeShapeType="1"/>
            </p:cNvCxnSpPr>
            <p:nvPr/>
          </p:nvCxnSpPr>
          <p:spPr bwMode="auto">
            <a:xfrm>
              <a:off x="7543309" y="1029260"/>
              <a:ext cx="3186926" cy="5221"/>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399570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F9F945A-7155-4828-81E1-722329993529}" type="slidenum">
              <a:rPr lang="en-US" smtClean="0"/>
              <a:t>18</a:t>
            </a:fld>
            <a:endParaRPr lang="en-US" dirty="0"/>
          </a:p>
        </p:txBody>
      </p:sp>
      <p:grpSp>
        <p:nvGrpSpPr>
          <p:cNvPr id="23" name="Group 22">
            <a:extLst>
              <a:ext uri="{FF2B5EF4-FFF2-40B4-BE49-F238E27FC236}">
                <a16:creationId xmlns:a16="http://schemas.microsoft.com/office/drawing/2014/main" id="{D16A28F1-355A-41C3-A101-0814D73BA675}"/>
              </a:ext>
            </a:extLst>
          </p:cNvPr>
          <p:cNvGrpSpPr/>
          <p:nvPr/>
        </p:nvGrpSpPr>
        <p:grpSpPr>
          <a:xfrm>
            <a:off x="2214699" y="1058707"/>
            <a:ext cx="5761513" cy="3623462"/>
            <a:chOff x="4906293" y="377987"/>
            <a:chExt cx="7269541" cy="3935973"/>
          </a:xfrm>
        </p:grpSpPr>
        <p:grpSp>
          <p:nvGrpSpPr>
            <p:cNvPr id="22" name="Group 21">
              <a:extLst>
                <a:ext uri="{FF2B5EF4-FFF2-40B4-BE49-F238E27FC236}">
                  <a16:creationId xmlns:a16="http://schemas.microsoft.com/office/drawing/2014/main" id="{8A31E645-059D-4458-A498-49B248EE4AF4}"/>
                </a:ext>
              </a:extLst>
            </p:cNvPr>
            <p:cNvGrpSpPr/>
            <p:nvPr/>
          </p:nvGrpSpPr>
          <p:grpSpPr>
            <a:xfrm>
              <a:off x="6890036" y="947765"/>
              <a:ext cx="667961" cy="236748"/>
              <a:chOff x="5248313" y="419081"/>
              <a:chExt cx="667961" cy="236748"/>
            </a:xfrm>
          </p:grpSpPr>
          <p:cxnSp>
            <p:nvCxnSpPr>
              <p:cNvPr id="59" name="AutoShape 7">
                <a:extLst>
                  <a:ext uri="{FF2B5EF4-FFF2-40B4-BE49-F238E27FC236}">
                    <a16:creationId xmlns:a16="http://schemas.microsoft.com/office/drawing/2014/main" id="{686BA127-1B78-40C6-915F-ECA0907E26FF}"/>
                  </a:ext>
                </a:extLst>
              </p:cNvPr>
              <p:cNvCxnSpPr>
                <a:cxnSpLocks noChangeShapeType="1"/>
              </p:cNvCxnSpPr>
              <p:nvPr/>
            </p:nvCxnSpPr>
            <p:spPr bwMode="auto">
              <a:xfrm flipH="1" flipV="1">
                <a:off x="5656789" y="419081"/>
                <a:ext cx="152817" cy="220805"/>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60" name="AutoShape 8">
                <a:extLst>
                  <a:ext uri="{FF2B5EF4-FFF2-40B4-BE49-F238E27FC236}">
                    <a16:creationId xmlns:a16="http://schemas.microsoft.com/office/drawing/2014/main" id="{BC262529-0ED4-456D-9452-6852F0FBB113}"/>
                  </a:ext>
                </a:extLst>
              </p:cNvPr>
              <p:cNvCxnSpPr>
                <a:cxnSpLocks noChangeShapeType="1"/>
              </p:cNvCxnSpPr>
              <p:nvPr/>
            </p:nvCxnSpPr>
            <p:spPr bwMode="auto">
              <a:xfrm rot="5400000">
                <a:off x="5501586" y="499788"/>
                <a:ext cx="236746" cy="75334"/>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61" name="AutoShape 9">
                <a:extLst>
                  <a:ext uri="{FF2B5EF4-FFF2-40B4-BE49-F238E27FC236}">
                    <a16:creationId xmlns:a16="http://schemas.microsoft.com/office/drawing/2014/main" id="{85311BE8-27BD-477A-A042-9006C28695DC}"/>
                  </a:ext>
                </a:extLst>
              </p:cNvPr>
              <p:cNvCxnSpPr>
                <a:cxnSpLocks noChangeShapeType="1"/>
              </p:cNvCxnSpPr>
              <p:nvPr/>
            </p:nvCxnSpPr>
            <p:spPr bwMode="auto">
              <a:xfrm rot="5400000" flipH="1">
                <a:off x="5384402" y="457936"/>
                <a:ext cx="236746" cy="15903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75" name="AutoShape 10">
                <a:extLst>
                  <a:ext uri="{FF2B5EF4-FFF2-40B4-BE49-F238E27FC236}">
                    <a16:creationId xmlns:a16="http://schemas.microsoft.com/office/drawing/2014/main" id="{22513232-C643-43BC-AE02-0FE5D1080F38}"/>
                  </a:ext>
                </a:extLst>
              </p:cNvPr>
              <p:cNvCxnSpPr>
                <a:cxnSpLocks noChangeShapeType="1"/>
              </p:cNvCxnSpPr>
              <p:nvPr/>
            </p:nvCxnSpPr>
            <p:spPr bwMode="auto">
              <a:xfrm rot="5400000">
                <a:off x="5268051" y="499788"/>
                <a:ext cx="236746" cy="75334"/>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76" name="AutoShape 13">
                <a:extLst>
                  <a:ext uri="{FF2B5EF4-FFF2-40B4-BE49-F238E27FC236}">
                    <a16:creationId xmlns:a16="http://schemas.microsoft.com/office/drawing/2014/main" id="{2732B17E-723C-4D06-9380-A1DEEC1C1FD7}"/>
                  </a:ext>
                </a:extLst>
              </p:cNvPr>
              <p:cNvCxnSpPr>
                <a:cxnSpLocks noChangeShapeType="1"/>
              </p:cNvCxnSpPr>
              <p:nvPr/>
            </p:nvCxnSpPr>
            <p:spPr bwMode="auto">
              <a:xfrm rot="16200000" flipH="1" flipV="1">
                <a:off x="5779424" y="518978"/>
                <a:ext cx="165722" cy="10797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78" name="AutoShape 14">
                <a:extLst>
                  <a:ext uri="{FF2B5EF4-FFF2-40B4-BE49-F238E27FC236}">
                    <a16:creationId xmlns:a16="http://schemas.microsoft.com/office/drawing/2014/main" id="{803870AC-F18E-40D7-88AB-EE6A849966F9}"/>
                  </a:ext>
                </a:extLst>
              </p:cNvPr>
              <p:cNvCxnSpPr>
                <a:cxnSpLocks noChangeShapeType="1"/>
              </p:cNvCxnSpPr>
              <p:nvPr/>
            </p:nvCxnSpPr>
            <p:spPr bwMode="auto">
              <a:xfrm rot="16200000" flipV="1">
                <a:off x="5226887" y="533955"/>
                <a:ext cx="143299" cy="100448"/>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sp>
          <p:nvSpPr>
            <p:cNvPr id="82" name="Text Box 6">
              <a:extLst>
                <a:ext uri="{FF2B5EF4-FFF2-40B4-BE49-F238E27FC236}">
                  <a16:creationId xmlns:a16="http://schemas.microsoft.com/office/drawing/2014/main" id="{83EE4E5D-CE84-4F71-8734-EFD5C0B40ABA}"/>
                </a:ext>
              </a:extLst>
            </p:cNvPr>
            <p:cNvSpPr txBox="1"/>
            <p:nvPr/>
          </p:nvSpPr>
          <p:spPr bwMode="auto">
            <a:xfrm>
              <a:off x="6490409" y="377987"/>
              <a:ext cx="1445598" cy="63237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2400" dirty="0">
                  <a:solidFill>
                    <a:schemeClr val="tx1"/>
                  </a:solidFill>
                  <a:ea typeface="Calibri"/>
                  <a:cs typeface="Calibri"/>
                </a:rPr>
                <a:t>220Ω</a:t>
              </a:r>
              <a:endParaRPr lang="en-US" sz="2400" dirty="0">
                <a:solidFill>
                  <a:schemeClr val="tx1"/>
                </a:solidFill>
                <a:ea typeface="Calibri"/>
                <a:cs typeface="Times New Roman"/>
              </a:endParaRPr>
            </a:p>
          </p:txBody>
        </p:sp>
        <p:cxnSp>
          <p:nvCxnSpPr>
            <p:cNvPr id="84" name="AutoShape 8">
              <a:extLst>
                <a:ext uri="{FF2B5EF4-FFF2-40B4-BE49-F238E27FC236}">
                  <a16:creationId xmlns:a16="http://schemas.microsoft.com/office/drawing/2014/main" id="{DC3D6AB9-DC2F-4656-A976-F64008DD29FB}"/>
                </a:ext>
              </a:extLst>
            </p:cNvPr>
            <p:cNvCxnSpPr>
              <a:cxnSpLocks noChangeShapeType="1"/>
            </p:cNvCxnSpPr>
            <p:nvPr/>
          </p:nvCxnSpPr>
          <p:spPr bwMode="auto">
            <a:xfrm rot="5400000" flipV="1">
              <a:off x="6293690" y="2651064"/>
              <a:ext cx="0" cy="302151"/>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85" name="AutoShape 15">
              <a:extLst>
                <a:ext uri="{FF2B5EF4-FFF2-40B4-BE49-F238E27FC236}">
                  <a16:creationId xmlns:a16="http://schemas.microsoft.com/office/drawing/2014/main" id="{4747B982-5890-4761-B44F-DF71454D5E88}"/>
                </a:ext>
              </a:extLst>
            </p:cNvPr>
            <p:cNvCxnSpPr>
              <a:cxnSpLocks noChangeShapeType="1"/>
            </p:cNvCxnSpPr>
            <p:nvPr/>
          </p:nvCxnSpPr>
          <p:spPr bwMode="auto">
            <a:xfrm>
              <a:off x="6309687" y="2793267"/>
              <a:ext cx="687" cy="1520693"/>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86" name="AutoShape 8">
              <a:extLst>
                <a:ext uri="{FF2B5EF4-FFF2-40B4-BE49-F238E27FC236}">
                  <a16:creationId xmlns:a16="http://schemas.microsoft.com/office/drawing/2014/main" id="{DC74986B-2D37-40AA-A567-4123527DD9C1}"/>
                </a:ext>
              </a:extLst>
            </p:cNvPr>
            <p:cNvCxnSpPr>
              <a:cxnSpLocks noChangeShapeType="1"/>
            </p:cNvCxnSpPr>
            <p:nvPr/>
          </p:nvCxnSpPr>
          <p:spPr bwMode="auto">
            <a:xfrm rot="5400000" flipV="1">
              <a:off x="6294800" y="2242679"/>
              <a:ext cx="0" cy="646561"/>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87" name="AutoShape 15">
              <a:extLst>
                <a:ext uri="{FF2B5EF4-FFF2-40B4-BE49-F238E27FC236}">
                  <a16:creationId xmlns:a16="http://schemas.microsoft.com/office/drawing/2014/main" id="{C1E41E44-08D9-402C-BD72-F901930904B4}"/>
                </a:ext>
              </a:extLst>
            </p:cNvPr>
            <p:cNvCxnSpPr>
              <a:cxnSpLocks noChangeShapeType="1"/>
            </p:cNvCxnSpPr>
            <p:nvPr/>
          </p:nvCxnSpPr>
          <p:spPr bwMode="auto">
            <a:xfrm flipH="1">
              <a:off x="6310371" y="1048305"/>
              <a:ext cx="3" cy="1518382"/>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sp>
          <p:nvSpPr>
            <p:cNvPr id="88" name="Rectangle 87">
              <a:extLst>
                <a:ext uri="{FF2B5EF4-FFF2-40B4-BE49-F238E27FC236}">
                  <a16:creationId xmlns:a16="http://schemas.microsoft.com/office/drawing/2014/main" id="{8DBCC3AE-B7D0-4E98-8331-7D4B7E83EC05}"/>
                </a:ext>
              </a:extLst>
            </p:cNvPr>
            <p:cNvSpPr/>
            <p:nvPr/>
          </p:nvSpPr>
          <p:spPr>
            <a:xfrm>
              <a:off x="5971476" y="2115788"/>
              <a:ext cx="427168" cy="1135230"/>
            </a:xfrm>
            <a:prstGeom prst="rect">
              <a:avLst/>
            </a:prstGeom>
          </p:spPr>
          <p:txBody>
            <a:bodyPr wrap="none">
              <a:spAutoFit/>
            </a:bodyPr>
            <a:lstStyle/>
            <a:p>
              <a:pPr>
                <a:lnSpc>
                  <a:spcPct val="115000"/>
                </a:lnSpc>
                <a:spcBef>
                  <a:spcPts val="0"/>
                </a:spcBef>
                <a:spcAft>
                  <a:spcPts val="1000"/>
                </a:spcAft>
                <a:defRPr/>
              </a:pPr>
              <a:r>
                <a:rPr lang="en-US" sz="2400" dirty="0">
                  <a:ea typeface="Calibri"/>
                  <a:cs typeface="Times New Roman"/>
                </a:rPr>
                <a:t>+</a:t>
              </a:r>
            </a:p>
            <a:p>
              <a:pPr>
                <a:lnSpc>
                  <a:spcPct val="115000"/>
                </a:lnSpc>
                <a:spcBef>
                  <a:spcPts val="0"/>
                </a:spcBef>
                <a:spcAft>
                  <a:spcPts val="1000"/>
                </a:spcAft>
                <a:defRPr/>
              </a:pPr>
              <a:r>
                <a:rPr lang="en-US" sz="2400" dirty="0">
                  <a:ea typeface="Calibri"/>
                  <a:cs typeface="Times New Roman"/>
                </a:rPr>
                <a:t>-</a:t>
              </a:r>
            </a:p>
          </p:txBody>
        </p:sp>
        <p:grpSp>
          <p:nvGrpSpPr>
            <p:cNvPr id="89" name="Group 88">
              <a:extLst>
                <a:ext uri="{FF2B5EF4-FFF2-40B4-BE49-F238E27FC236}">
                  <a16:creationId xmlns:a16="http://schemas.microsoft.com/office/drawing/2014/main" id="{AA100968-C63D-4656-BC24-1F9406A4BE75}"/>
                </a:ext>
              </a:extLst>
            </p:cNvPr>
            <p:cNvGrpSpPr/>
            <p:nvPr/>
          </p:nvGrpSpPr>
          <p:grpSpPr>
            <a:xfrm>
              <a:off x="8263847" y="1037484"/>
              <a:ext cx="241221" cy="3274448"/>
              <a:chOff x="8263847" y="1037484"/>
              <a:chExt cx="241221" cy="3274448"/>
            </a:xfrm>
          </p:grpSpPr>
          <p:cxnSp>
            <p:nvCxnSpPr>
              <p:cNvPr id="124" name="AutoShape 7">
                <a:extLst>
                  <a:ext uri="{FF2B5EF4-FFF2-40B4-BE49-F238E27FC236}">
                    <a16:creationId xmlns:a16="http://schemas.microsoft.com/office/drawing/2014/main" id="{81384402-130F-4A6D-8A82-943222974182}"/>
                  </a:ext>
                </a:extLst>
              </p:cNvPr>
              <p:cNvCxnSpPr>
                <a:cxnSpLocks noChangeShapeType="1"/>
              </p:cNvCxnSpPr>
              <p:nvPr/>
            </p:nvCxnSpPr>
            <p:spPr bwMode="auto">
              <a:xfrm rot="10800000" flipH="1">
                <a:off x="8263847" y="2862916"/>
                <a:ext cx="241221" cy="187767"/>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25" name="AutoShape 8">
                <a:extLst>
                  <a:ext uri="{FF2B5EF4-FFF2-40B4-BE49-F238E27FC236}">
                    <a16:creationId xmlns:a16="http://schemas.microsoft.com/office/drawing/2014/main" id="{036F0DFE-044E-459F-AFAE-D6020418DB8F}"/>
                  </a:ext>
                </a:extLst>
              </p:cNvPr>
              <p:cNvCxnSpPr>
                <a:cxnSpLocks noChangeShapeType="1"/>
              </p:cNvCxnSpPr>
              <p:nvPr/>
            </p:nvCxnSpPr>
            <p:spPr bwMode="auto">
              <a:xfrm rot="10800000">
                <a:off x="8263847" y="2769032"/>
                <a:ext cx="241221" cy="93884"/>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26" name="AutoShape 9">
                <a:extLst>
                  <a:ext uri="{FF2B5EF4-FFF2-40B4-BE49-F238E27FC236}">
                    <a16:creationId xmlns:a16="http://schemas.microsoft.com/office/drawing/2014/main" id="{88CA3891-859F-48D4-9934-F9E87ED66BC2}"/>
                  </a:ext>
                </a:extLst>
              </p:cNvPr>
              <p:cNvCxnSpPr>
                <a:cxnSpLocks noChangeShapeType="1"/>
              </p:cNvCxnSpPr>
              <p:nvPr/>
            </p:nvCxnSpPr>
            <p:spPr bwMode="auto">
              <a:xfrm rot="10800000" flipH="1">
                <a:off x="8263847" y="2570834"/>
                <a:ext cx="241221" cy="19819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27" name="AutoShape 10">
                <a:extLst>
                  <a:ext uri="{FF2B5EF4-FFF2-40B4-BE49-F238E27FC236}">
                    <a16:creationId xmlns:a16="http://schemas.microsoft.com/office/drawing/2014/main" id="{2F91EAFA-7789-47EA-86FE-47E98582E6CC}"/>
                  </a:ext>
                </a:extLst>
              </p:cNvPr>
              <p:cNvCxnSpPr>
                <a:cxnSpLocks noChangeShapeType="1"/>
              </p:cNvCxnSpPr>
              <p:nvPr/>
            </p:nvCxnSpPr>
            <p:spPr bwMode="auto">
              <a:xfrm rot="10800000">
                <a:off x="8263847" y="2477993"/>
                <a:ext cx="241221" cy="93884"/>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nvGrpSpPr>
              <p:cNvPr id="128" name="Group 31">
                <a:extLst>
                  <a:ext uri="{FF2B5EF4-FFF2-40B4-BE49-F238E27FC236}">
                    <a16:creationId xmlns:a16="http://schemas.microsoft.com/office/drawing/2014/main" id="{CDDFD4B5-3A57-4959-B983-DF9BD02744A0}"/>
                  </a:ext>
                </a:extLst>
              </p:cNvPr>
              <p:cNvGrpSpPr>
                <a:grpSpLocks/>
              </p:cNvGrpSpPr>
              <p:nvPr/>
            </p:nvGrpSpPr>
            <p:grpSpPr bwMode="auto">
              <a:xfrm rot="10800000">
                <a:off x="8263847" y="1037484"/>
                <a:ext cx="168855" cy="3274448"/>
                <a:chOff x="5471" y="1810"/>
                <a:chExt cx="322" cy="3139"/>
              </a:xfrm>
            </p:grpSpPr>
            <p:cxnSp>
              <p:nvCxnSpPr>
                <p:cNvPr id="129" name="AutoShape 12">
                  <a:extLst>
                    <a:ext uri="{FF2B5EF4-FFF2-40B4-BE49-F238E27FC236}">
                      <a16:creationId xmlns:a16="http://schemas.microsoft.com/office/drawing/2014/main" id="{7F0116C5-8668-4452-B39D-F794A395C8DB}"/>
                    </a:ext>
                  </a:extLst>
                </p:cNvPr>
                <p:cNvCxnSpPr>
                  <a:cxnSpLocks noChangeShapeType="1"/>
                </p:cNvCxnSpPr>
                <p:nvPr/>
              </p:nvCxnSpPr>
              <p:spPr bwMode="auto">
                <a:xfrm rot="10800000" flipV="1">
                  <a:off x="5483" y="1810"/>
                  <a:ext cx="0" cy="1111"/>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30" name="AutoShape 13">
                  <a:extLst>
                    <a:ext uri="{FF2B5EF4-FFF2-40B4-BE49-F238E27FC236}">
                      <a16:creationId xmlns:a16="http://schemas.microsoft.com/office/drawing/2014/main" id="{8C6DCECE-229F-4C84-BAEA-9ACFE95DD45A}"/>
                    </a:ext>
                  </a:extLst>
                </p:cNvPr>
                <p:cNvCxnSpPr>
                  <a:cxnSpLocks noChangeShapeType="1"/>
                </p:cNvCxnSpPr>
                <p:nvPr/>
              </p:nvCxnSpPr>
              <p:spPr bwMode="auto">
                <a:xfrm rot="10800000" flipH="1" flipV="1">
                  <a:off x="5471" y="2910"/>
                  <a:ext cx="322" cy="12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31" name="AutoShape 14">
                  <a:extLst>
                    <a:ext uri="{FF2B5EF4-FFF2-40B4-BE49-F238E27FC236}">
                      <a16:creationId xmlns:a16="http://schemas.microsoft.com/office/drawing/2014/main" id="{C765D795-8372-4C70-A42A-084C8C603035}"/>
                    </a:ext>
                  </a:extLst>
                </p:cNvPr>
                <p:cNvCxnSpPr>
                  <a:cxnSpLocks noChangeShapeType="1"/>
                </p:cNvCxnSpPr>
                <p:nvPr/>
              </p:nvCxnSpPr>
              <p:spPr bwMode="auto">
                <a:xfrm flipH="1">
                  <a:off x="5553" y="3588"/>
                  <a:ext cx="240" cy="12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32" name="AutoShape 15">
                  <a:extLst>
                    <a:ext uri="{FF2B5EF4-FFF2-40B4-BE49-F238E27FC236}">
                      <a16:creationId xmlns:a16="http://schemas.microsoft.com/office/drawing/2014/main" id="{520F3E18-660F-4E5C-A286-6D994C463D2B}"/>
                    </a:ext>
                  </a:extLst>
                </p:cNvPr>
                <p:cNvCxnSpPr>
                  <a:cxnSpLocks noChangeShapeType="1"/>
                </p:cNvCxnSpPr>
                <p:nvPr/>
              </p:nvCxnSpPr>
              <p:spPr bwMode="auto">
                <a:xfrm rot="10800000" flipV="1">
                  <a:off x="5565" y="3700"/>
                  <a:ext cx="0" cy="124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grpSp>
        <p:cxnSp>
          <p:nvCxnSpPr>
            <p:cNvPr id="90" name="AutoShape 15">
              <a:extLst>
                <a:ext uri="{FF2B5EF4-FFF2-40B4-BE49-F238E27FC236}">
                  <a16:creationId xmlns:a16="http://schemas.microsoft.com/office/drawing/2014/main" id="{A15B98A4-990D-4272-A97F-E416F972646A}"/>
                </a:ext>
              </a:extLst>
            </p:cNvPr>
            <p:cNvCxnSpPr>
              <a:cxnSpLocks noChangeShapeType="1"/>
            </p:cNvCxnSpPr>
            <p:nvPr/>
          </p:nvCxnSpPr>
          <p:spPr bwMode="auto">
            <a:xfrm>
              <a:off x="6294800" y="4313948"/>
              <a:ext cx="4500060"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91" name="AutoShape 15">
              <a:extLst>
                <a:ext uri="{FF2B5EF4-FFF2-40B4-BE49-F238E27FC236}">
                  <a16:creationId xmlns:a16="http://schemas.microsoft.com/office/drawing/2014/main" id="{FC68E6F5-8493-41D8-B52F-6B761726AF96}"/>
                </a:ext>
              </a:extLst>
            </p:cNvPr>
            <p:cNvCxnSpPr>
              <a:cxnSpLocks noChangeShapeType="1"/>
            </p:cNvCxnSpPr>
            <p:nvPr/>
          </p:nvCxnSpPr>
          <p:spPr bwMode="auto">
            <a:xfrm>
              <a:off x="6294800" y="1048303"/>
              <a:ext cx="596538"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92" name="AutoShape 12">
              <a:extLst>
                <a:ext uri="{FF2B5EF4-FFF2-40B4-BE49-F238E27FC236}">
                  <a16:creationId xmlns:a16="http://schemas.microsoft.com/office/drawing/2014/main" id="{311B6875-F9E0-44B8-82C2-23C90BD7D20B}"/>
                </a:ext>
              </a:extLst>
            </p:cNvPr>
            <p:cNvCxnSpPr>
              <a:cxnSpLocks noChangeShapeType="1"/>
            </p:cNvCxnSpPr>
            <p:nvPr/>
          </p:nvCxnSpPr>
          <p:spPr bwMode="auto">
            <a:xfrm flipV="1">
              <a:off x="10794860" y="3583544"/>
              <a:ext cx="0" cy="72438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nvGrpSpPr>
            <p:cNvPr id="93" name="Group 92">
              <a:extLst>
                <a:ext uri="{FF2B5EF4-FFF2-40B4-BE49-F238E27FC236}">
                  <a16:creationId xmlns:a16="http://schemas.microsoft.com/office/drawing/2014/main" id="{C820D9A9-0F95-4C6E-9E8F-DF34725DC7EF}"/>
                </a:ext>
              </a:extLst>
            </p:cNvPr>
            <p:cNvGrpSpPr/>
            <p:nvPr/>
          </p:nvGrpSpPr>
          <p:grpSpPr>
            <a:xfrm>
              <a:off x="10635314" y="2924789"/>
              <a:ext cx="236746" cy="667962"/>
              <a:chOff x="10635314" y="2924789"/>
              <a:chExt cx="236746" cy="667962"/>
            </a:xfrm>
          </p:grpSpPr>
          <p:cxnSp>
            <p:nvCxnSpPr>
              <p:cNvPr id="118" name="AutoShape 7">
                <a:extLst>
                  <a:ext uri="{FF2B5EF4-FFF2-40B4-BE49-F238E27FC236}">
                    <a16:creationId xmlns:a16="http://schemas.microsoft.com/office/drawing/2014/main" id="{F2D9AE56-664E-45A7-B8F0-2B38CD80C6B7}"/>
                  </a:ext>
                </a:extLst>
              </p:cNvPr>
              <p:cNvCxnSpPr>
                <a:cxnSpLocks noChangeShapeType="1"/>
              </p:cNvCxnSpPr>
              <p:nvPr/>
            </p:nvCxnSpPr>
            <p:spPr bwMode="auto">
              <a:xfrm rot="10800000" flipH="1">
                <a:off x="10635314" y="3334105"/>
                <a:ext cx="236746" cy="150668"/>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19" name="AutoShape 8">
                <a:extLst>
                  <a:ext uri="{FF2B5EF4-FFF2-40B4-BE49-F238E27FC236}">
                    <a16:creationId xmlns:a16="http://schemas.microsoft.com/office/drawing/2014/main" id="{D62F40CA-CDA4-4CEA-857F-71A5AA9206BE}"/>
                  </a:ext>
                </a:extLst>
              </p:cNvPr>
              <p:cNvCxnSpPr>
                <a:cxnSpLocks noChangeShapeType="1"/>
              </p:cNvCxnSpPr>
              <p:nvPr/>
            </p:nvCxnSpPr>
            <p:spPr bwMode="auto">
              <a:xfrm rot="10800000">
                <a:off x="10635314" y="3258769"/>
                <a:ext cx="236746" cy="75334"/>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20" name="AutoShape 9">
                <a:extLst>
                  <a:ext uri="{FF2B5EF4-FFF2-40B4-BE49-F238E27FC236}">
                    <a16:creationId xmlns:a16="http://schemas.microsoft.com/office/drawing/2014/main" id="{B508E8B2-07C9-4FA1-A356-938BB0353861}"/>
                  </a:ext>
                </a:extLst>
              </p:cNvPr>
              <p:cNvCxnSpPr>
                <a:cxnSpLocks noChangeShapeType="1"/>
              </p:cNvCxnSpPr>
              <p:nvPr/>
            </p:nvCxnSpPr>
            <p:spPr bwMode="auto">
              <a:xfrm rot="10800000" flipH="1">
                <a:off x="10635314" y="3099732"/>
                <a:ext cx="236746" cy="15903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21" name="AutoShape 10">
                <a:extLst>
                  <a:ext uri="{FF2B5EF4-FFF2-40B4-BE49-F238E27FC236}">
                    <a16:creationId xmlns:a16="http://schemas.microsoft.com/office/drawing/2014/main" id="{7CF417D5-4E5D-4F61-B7D8-184BF565D23B}"/>
                  </a:ext>
                </a:extLst>
              </p:cNvPr>
              <p:cNvCxnSpPr>
                <a:cxnSpLocks noChangeShapeType="1"/>
              </p:cNvCxnSpPr>
              <p:nvPr/>
            </p:nvCxnSpPr>
            <p:spPr bwMode="auto">
              <a:xfrm rot="10800000">
                <a:off x="10635314" y="3025234"/>
                <a:ext cx="236746" cy="75334"/>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22" name="AutoShape 13">
                <a:extLst>
                  <a:ext uri="{FF2B5EF4-FFF2-40B4-BE49-F238E27FC236}">
                    <a16:creationId xmlns:a16="http://schemas.microsoft.com/office/drawing/2014/main" id="{73F698BF-B5C0-45A2-B3CD-908D71B0A267}"/>
                  </a:ext>
                </a:extLst>
              </p:cNvPr>
              <p:cNvCxnSpPr>
                <a:cxnSpLocks noChangeShapeType="1"/>
              </p:cNvCxnSpPr>
              <p:nvPr/>
            </p:nvCxnSpPr>
            <p:spPr bwMode="auto">
              <a:xfrm flipH="1" flipV="1">
                <a:off x="10635314" y="3484772"/>
                <a:ext cx="165722" cy="10797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23" name="AutoShape 14">
                <a:extLst>
                  <a:ext uri="{FF2B5EF4-FFF2-40B4-BE49-F238E27FC236}">
                    <a16:creationId xmlns:a16="http://schemas.microsoft.com/office/drawing/2014/main" id="{DFE0C57F-9164-458A-BCD9-231B6B2C9724}"/>
                  </a:ext>
                </a:extLst>
              </p:cNvPr>
              <p:cNvCxnSpPr>
                <a:cxnSpLocks noChangeShapeType="1"/>
              </p:cNvCxnSpPr>
              <p:nvPr/>
            </p:nvCxnSpPr>
            <p:spPr bwMode="auto">
              <a:xfrm flipV="1">
                <a:off x="10635314" y="2924789"/>
                <a:ext cx="143299" cy="100448"/>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cxnSp>
          <p:nvCxnSpPr>
            <p:cNvPr id="94" name="AutoShape 12">
              <a:extLst>
                <a:ext uri="{FF2B5EF4-FFF2-40B4-BE49-F238E27FC236}">
                  <a16:creationId xmlns:a16="http://schemas.microsoft.com/office/drawing/2014/main" id="{14F18B69-4F5F-4D67-A545-A1ACCC2C9CF8}"/>
                </a:ext>
              </a:extLst>
            </p:cNvPr>
            <p:cNvCxnSpPr>
              <a:cxnSpLocks noChangeShapeType="1"/>
            </p:cNvCxnSpPr>
            <p:nvPr/>
          </p:nvCxnSpPr>
          <p:spPr bwMode="auto">
            <a:xfrm flipH="1" flipV="1">
              <a:off x="10768411" y="2380036"/>
              <a:ext cx="4028" cy="562077"/>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nvGrpSpPr>
            <p:cNvPr id="95" name="Group 94">
              <a:extLst>
                <a:ext uri="{FF2B5EF4-FFF2-40B4-BE49-F238E27FC236}">
                  <a16:creationId xmlns:a16="http://schemas.microsoft.com/office/drawing/2014/main" id="{C6DBB6C5-D819-4298-84D9-1AFDAB634E7F}"/>
                </a:ext>
              </a:extLst>
            </p:cNvPr>
            <p:cNvGrpSpPr/>
            <p:nvPr/>
          </p:nvGrpSpPr>
          <p:grpSpPr>
            <a:xfrm>
              <a:off x="10612893" y="1728930"/>
              <a:ext cx="236746" cy="667962"/>
              <a:chOff x="10612893" y="1728930"/>
              <a:chExt cx="236746" cy="667962"/>
            </a:xfrm>
          </p:grpSpPr>
          <p:cxnSp>
            <p:nvCxnSpPr>
              <p:cNvPr id="111" name="AutoShape 7">
                <a:extLst>
                  <a:ext uri="{FF2B5EF4-FFF2-40B4-BE49-F238E27FC236}">
                    <a16:creationId xmlns:a16="http://schemas.microsoft.com/office/drawing/2014/main" id="{112453F4-F9FA-4B5E-A251-37765B37521A}"/>
                  </a:ext>
                </a:extLst>
              </p:cNvPr>
              <p:cNvCxnSpPr>
                <a:cxnSpLocks noChangeShapeType="1"/>
              </p:cNvCxnSpPr>
              <p:nvPr/>
            </p:nvCxnSpPr>
            <p:spPr bwMode="auto">
              <a:xfrm rot="10800000" flipH="1">
                <a:off x="10612893" y="2138246"/>
                <a:ext cx="236746" cy="150668"/>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13" name="AutoShape 8">
                <a:extLst>
                  <a:ext uri="{FF2B5EF4-FFF2-40B4-BE49-F238E27FC236}">
                    <a16:creationId xmlns:a16="http://schemas.microsoft.com/office/drawing/2014/main" id="{457DEDA6-F5F4-4A58-AD3B-D1D8FDFC657D}"/>
                  </a:ext>
                </a:extLst>
              </p:cNvPr>
              <p:cNvCxnSpPr>
                <a:cxnSpLocks noChangeShapeType="1"/>
              </p:cNvCxnSpPr>
              <p:nvPr/>
            </p:nvCxnSpPr>
            <p:spPr bwMode="auto">
              <a:xfrm rot="10800000">
                <a:off x="10612893" y="2062911"/>
                <a:ext cx="236746" cy="75334"/>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14" name="AutoShape 9">
                <a:extLst>
                  <a:ext uri="{FF2B5EF4-FFF2-40B4-BE49-F238E27FC236}">
                    <a16:creationId xmlns:a16="http://schemas.microsoft.com/office/drawing/2014/main" id="{C01EDD85-DE59-4147-A45B-0A0C6D309CE9}"/>
                  </a:ext>
                </a:extLst>
              </p:cNvPr>
              <p:cNvCxnSpPr>
                <a:cxnSpLocks noChangeShapeType="1"/>
              </p:cNvCxnSpPr>
              <p:nvPr/>
            </p:nvCxnSpPr>
            <p:spPr bwMode="auto">
              <a:xfrm rot="10800000" flipH="1">
                <a:off x="10612893" y="1903873"/>
                <a:ext cx="236746" cy="15903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15" name="AutoShape 10">
                <a:extLst>
                  <a:ext uri="{FF2B5EF4-FFF2-40B4-BE49-F238E27FC236}">
                    <a16:creationId xmlns:a16="http://schemas.microsoft.com/office/drawing/2014/main" id="{24B96BE9-3A4F-4AE1-8E1E-8A5ABBE933BA}"/>
                  </a:ext>
                </a:extLst>
              </p:cNvPr>
              <p:cNvCxnSpPr>
                <a:cxnSpLocks noChangeShapeType="1"/>
              </p:cNvCxnSpPr>
              <p:nvPr/>
            </p:nvCxnSpPr>
            <p:spPr bwMode="auto">
              <a:xfrm rot="10800000">
                <a:off x="10612893" y="1829375"/>
                <a:ext cx="236746" cy="75334"/>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16" name="AutoShape 13">
                <a:extLst>
                  <a:ext uri="{FF2B5EF4-FFF2-40B4-BE49-F238E27FC236}">
                    <a16:creationId xmlns:a16="http://schemas.microsoft.com/office/drawing/2014/main" id="{14288CE7-5453-44F1-9F3C-83CB06B120BA}"/>
                  </a:ext>
                </a:extLst>
              </p:cNvPr>
              <p:cNvCxnSpPr>
                <a:cxnSpLocks noChangeShapeType="1"/>
              </p:cNvCxnSpPr>
              <p:nvPr/>
            </p:nvCxnSpPr>
            <p:spPr bwMode="auto">
              <a:xfrm flipH="1" flipV="1">
                <a:off x="10612893" y="2288913"/>
                <a:ext cx="165722" cy="10797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17" name="AutoShape 14">
                <a:extLst>
                  <a:ext uri="{FF2B5EF4-FFF2-40B4-BE49-F238E27FC236}">
                    <a16:creationId xmlns:a16="http://schemas.microsoft.com/office/drawing/2014/main" id="{410CE63F-F198-4E43-924F-73A7700BCE67}"/>
                  </a:ext>
                </a:extLst>
              </p:cNvPr>
              <p:cNvCxnSpPr>
                <a:cxnSpLocks noChangeShapeType="1"/>
              </p:cNvCxnSpPr>
              <p:nvPr/>
            </p:nvCxnSpPr>
            <p:spPr bwMode="auto">
              <a:xfrm rot="10800000" flipH="1">
                <a:off x="10612893" y="1728930"/>
                <a:ext cx="123519" cy="100445"/>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cxnSp>
          <p:nvCxnSpPr>
            <p:cNvPr id="96" name="AutoShape 15">
              <a:extLst>
                <a:ext uri="{FF2B5EF4-FFF2-40B4-BE49-F238E27FC236}">
                  <a16:creationId xmlns:a16="http://schemas.microsoft.com/office/drawing/2014/main" id="{7C4353C1-E9A4-42C0-A5A6-A94021C11BFC}"/>
                </a:ext>
              </a:extLst>
            </p:cNvPr>
            <p:cNvCxnSpPr>
              <a:cxnSpLocks noChangeShapeType="1"/>
            </p:cNvCxnSpPr>
            <p:nvPr/>
          </p:nvCxnSpPr>
          <p:spPr bwMode="auto">
            <a:xfrm flipV="1">
              <a:off x="10730236" y="1042279"/>
              <a:ext cx="0" cy="693348"/>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sp>
          <p:nvSpPr>
            <p:cNvPr id="97" name="Text Box 6">
              <a:extLst>
                <a:ext uri="{FF2B5EF4-FFF2-40B4-BE49-F238E27FC236}">
                  <a16:creationId xmlns:a16="http://schemas.microsoft.com/office/drawing/2014/main" id="{195293A2-FEBE-4A63-946D-7079F0D08B18}"/>
                </a:ext>
              </a:extLst>
            </p:cNvPr>
            <p:cNvSpPr txBox="1"/>
            <p:nvPr/>
          </p:nvSpPr>
          <p:spPr bwMode="auto">
            <a:xfrm>
              <a:off x="8308107" y="2421040"/>
              <a:ext cx="1514021" cy="48932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2400" dirty="0">
                  <a:solidFill>
                    <a:schemeClr val="tx1"/>
                  </a:solidFill>
                  <a:ea typeface="Calibri"/>
                  <a:cs typeface="Calibri"/>
                </a:rPr>
                <a:t>470Ω</a:t>
              </a:r>
              <a:endParaRPr lang="en-US" sz="2400" dirty="0">
                <a:solidFill>
                  <a:schemeClr val="tx1"/>
                </a:solidFill>
                <a:ea typeface="Calibri"/>
                <a:cs typeface="Times New Roman"/>
              </a:endParaRPr>
            </a:p>
          </p:txBody>
        </p:sp>
        <p:sp>
          <p:nvSpPr>
            <p:cNvPr id="98" name="Text Box 6">
              <a:extLst>
                <a:ext uri="{FF2B5EF4-FFF2-40B4-BE49-F238E27FC236}">
                  <a16:creationId xmlns:a16="http://schemas.microsoft.com/office/drawing/2014/main" id="{E1C36385-E182-43BC-9EA0-C44E28F9CF1A}"/>
                </a:ext>
              </a:extLst>
            </p:cNvPr>
            <p:cNvSpPr txBox="1"/>
            <p:nvPr/>
          </p:nvSpPr>
          <p:spPr bwMode="auto">
            <a:xfrm>
              <a:off x="4906293" y="2438808"/>
              <a:ext cx="1062756" cy="71418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2400" dirty="0">
                  <a:solidFill>
                    <a:schemeClr val="tx1"/>
                  </a:solidFill>
                  <a:ea typeface="Calibri"/>
                  <a:cs typeface="Times New Roman"/>
                </a:rPr>
                <a:t>12V</a:t>
              </a:r>
            </a:p>
          </p:txBody>
        </p:sp>
        <p:sp>
          <p:nvSpPr>
            <p:cNvPr id="99" name="Text Box 6">
              <a:extLst>
                <a:ext uri="{FF2B5EF4-FFF2-40B4-BE49-F238E27FC236}">
                  <a16:creationId xmlns:a16="http://schemas.microsoft.com/office/drawing/2014/main" id="{818C4326-0491-43D1-857E-5415AA7E6ABC}"/>
                </a:ext>
              </a:extLst>
            </p:cNvPr>
            <p:cNvSpPr txBox="1"/>
            <p:nvPr/>
          </p:nvSpPr>
          <p:spPr bwMode="auto">
            <a:xfrm>
              <a:off x="10730236" y="2869632"/>
              <a:ext cx="1445598" cy="81641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2400" dirty="0">
                  <a:solidFill>
                    <a:schemeClr val="tx1"/>
                  </a:solidFill>
                  <a:ea typeface="Calibri"/>
                  <a:cs typeface="Times New Roman"/>
                </a:rPr>
                <a:t>1000</a:t>
              </a:r>
              <a:r>
                <a:rPr lang="en-US" sz="2400" dirty="0">
                  <a:solidFill>
                    <a:schemeClr val="tx1"/>
                  </a:solidFill>
                  <a:ea typeface="Calibri"/>
                  <a:cs typeface="Calibri"/>
                </a:rPr>
                <a:t>Ω</a:t>
              </a:r>
              <a:endParaRPr lang="en-US" sz="2400" dirty="0">
                <a:solidFill>
                  <a:schemeClr val="tx1"/>
                </a:solidFill>
                <a:ea typeface="Calibri"/>
                <a:cs typeface="Times New Roman"/>
              </a:endParaRPr>
            </a:p>
          </p:txBody>
        </p:sp>
        <p:sp>
          <p:nvSpPr>
            <p:cNvPr id="100" name="Text Box 6">
              <a:extLst>
                <a:ext uri="{FF2B5EF4-FFF2-40B4-BE49-F238E27FC236}">
                  <a16:creationId xmlns:a16="http://schemas.microsoft.com/office/drawing/2014/main" id="{DA09C11C-21D9-4833-B42D-F4F478273BBB}"/>
                </a:ext>
              </a:extLst>
            </p:cNvPr>
            <p:cNvSpPr txBox="1"/>
            <p:nvPr/>
          </p:nvSpPr>
          <p:spPr bwMode="auto">
            <a:xfrm>
              <a:off x="10629910" y="1754045"/>
              <a:ext cx="1445598" cy="81641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2400" dirty="0">
                  <a:solidFill>
                    <a:schemeClr val="tx1"/>
                  </a:solidFill>
                  <a:ea typeface="Calibri"/>
                  <a:cs typeface="Calibri"/>
                </a:rPr>
                <a:t>520Ω</a:t>
              </a:r>
              <a:endParaRPr lang="en-US" sz="2400" dirty="0">
                <a:solidFill>
                  <a:schemeClr val="tx1"/>
                </a:solidFill>
                <a:ea typeface="Calibri"/>
                <a:cs typeface="Times New Roman"/>
              </a:endParaRPr>
            </a:p>
          </p:txBody>
        </p:sp>
        <p:cxnSp>
          <p:nvCxnSpPr>
            <p:cNvPr id="133" name="AutoShape 15">
              <a:extLst>
                <a:ext uri="{FF2B5EF4-FFF2-40B4-BE49-F238E27FC236}">
                  <a16:creationId xmlns:a16="http://schemas.microsoft.com/office/drawing/2014/main" id="{1275BAF1-ECED-4A7E-99A8-6C831384EED7}"/>
                </a:ext>
              </a:extLst>
            </p:cNvPr>
            <p:cNvCxnSpPr>
              <a:cxnSpLocks noChangeShapeType="1"/>
            </p:cNvCxnSpPr>
            <p:nvPr/>
          </p:nvCxnSpPr>
          <p:spPr bwMode="auto">
            <a:xfrm>
              <a:off x="7543309" y="1029260"/>
              <a:ext cx="3186926" cy="5221"/>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1796107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2314208" y="2683059"/>
            <a:ext cx="5040565" cy="136172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0" y="4164126"/>
            <a:ext cx="2198320" cy="13617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909622" y="1160741"/>
            <a:ext cx="2445149" cy="13976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10004362" y="5642064"/>
            <a:ext cx="2187639" cy="121593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314208" y="4164126"/>
            <a:ext cx="2462339" cy="136172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7"/>
          <p:cNvPicPr>
            <a:picLocks noChangeAspect="1"/>
          </p:cNvPicPr>
          <p:nvPr/>
        </p:nvPicPr>
        <p:blipFill rotWithShape="1">
          <a:blip r:embed="rId2" cstate="hqprint">
            <a:extLst>
              <a:ext uri="{28A0092B-C50C-407E-A947-70E740481C1C}">
                <a14:useLocalDpi xmlns:a14="http://schemas.microsoft.com/office/drawing/2010/main" val="0"/>
              </a:ext>
            </a:extLst>
          </a:blip>
          <a:srcRect t="8644" b="16579"/>
          <a:stretch/>
        </p:blipFill>
        <p:spPr>
          <a:xfrm>
            <a:off x="2335767" y="5642064"/>
            <a:ext cx="2425048" cy="1208902"/>
          </a:xfrm>
          <a:prstGeom prst="rect">
            <a:avLst/>
          </a:prstGeom>
        </p:spPr>
      </p:pic>
      <p:sp>
        <p:nvSpPr>
          <p:cNvPr id="52" name="Rectangle 51"/>
          <p:cNvSpPr/>
          <p:nvPr/>
        </p:nvSpPr>
        <p:spPr>
          <a:xfrm>
            <a:off x="7470660" y="2683060"/>
            <a:ext cx="4721341" cy="284278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p:cNvPicPr>
            <a:picLocks noChangeAspect="1"/>
          </p:cNvPicPr>
          <p:nvPr/>
        </p:nvPicPr>
        <p:blipFill rotWithShape="1">
          <a:blip r:embed="rId3" cstate="hqprint">
            <a:extLst>
              <a:ext uri="{28A0092B-C50C-407E-A947-70E740481C1C}">
                <a14:useLocalDpi xmlns:a14="http://schemas.microsoft.com/office/drawing/2010/main" val="0"/>
              </a:ext>
            </a:extLst>
          </a:blip>
          <a:srcRect t="4731" r="53761" b="61381"/>
          <a:stretch/>
        </p:blipFill>
        <p:spPr>
          <a:xfrm>
            <a:off x="0" y="-14067"/>
            <a:ext cx="2208628" cy="1111347"/>
          </a:xfrm>
          <a:prstGeom prst="rect">
            <a:avLst/>
          </a:prstGeom>
        </p:spPr>
      </p:pic>
      <p:pic>
        <p:nvPicPr>
          <p:cNvPr id="65" name="Picture 64"/>
          <p:cNvPicPr>
            <a:picLocks noChangeAspect="1"/>
          </p:cNvPicPr>
          <p:nvPr/>
        </p:nvPicPr>
        <p:blipFill rotWithShape="1">
          <a:blip r:embed="rId4" cstate="hqprint">
            <a:extLst>
              <a:ext uri="{28A0092B-C50C-407E-A947-70E740481C1C}">
                <a14:useLocalDpi xmlns:a14="http://schemas.microsoft.com/office/drawing/2010/main" val="0"/>
              </a:ext>
            </a:extLst>
          </a:blip>
          <a:srcRect t="41275" r="53761" b="16340"/>
          <a:stretch/>
        </p:blipFill>
        <p:spPr>
          <a:xfrm>
            <a:off x="0" y="1181686"/>
            <a:ext cx="2208628" cy="1390018"/>
          </a:xfrm>
          <a:prstGeom prst="rect">
            <a:avLst/>
          </a:prstGeom>
        </p:spPr>
      </p:pic>
      <p:pic>
        <p:nvPicPr>
          <p:cNvPr id="66" name="Picture 65"/>
          <p:cNvPicPr>
            <a:picLocks noChangeAspect="1"/>
          </p:cNvPicPr>
          <p:nvPr/>
        </p:nvPicPr>
        <p:blipFill rotWithShape="1">
          <a:blip r:embed="rId4" cstate="hqprint">
            <a:extLst>
              <a:ext uri="{28A0092B-C50C-407E-A947-70E740481C1C}">
                <a14:useLocalDpi xmlns:a14="http://schemas.microsoft.com/office/drawing/2010/main" val="0"/>
              </a:ext>
            </a:extLst>
          </a:blip>
          <a:srcRect l="48595" t="41444" r="-430" b="16340"/>
          <a:stretch/>
        </p:blipFill>
        <p:spPr>
          <a:xfrm>
            <a:off x="2321168" y="1181685"/>
            <a:ext cx="2475915" cy="1384487"/>
          </a:xfrm>
          <a:prstGeom prst="rect">
            <a:avLst/>
          </a:prstGeom>
        </p:spPr>
      </p:pic>
      <p:pic>
        <p:nvPicPr>
          <p:cNvPr id="67" name="Picture 66"/>
          <p:cNvPicPr>
            <a:picLocks noChangeAspect="1"/>
          </p:cNvPicPr>
          <p:nvPr/>
        </p:nvPicPr>
        <p:blipFill rotWithShape="1">
          <a:blip r:embed="rId5" cstate="hqprint">
            <a:extLst>
              <a:ext uri="{28A0092B-C50C-407E-A947-70E740481C1C}">
                <a14:useLocalDpi xmlns:a14="http://schemas.microsoft.com/office/drawing/2010/main" val="0"/>
              </a:ext>
            </a:extLst>
          </a:blip>
          <a:srcRect l="48027" t="4731" b="61875"/>
          <a:stretch/>
        </p:blipFill>
        <p:spPr>
          <a:xfrm>
            <a:off x="2321169" y="2136"/>
            <a:ext cx="2482512" cy="1095144"/>
          </a:xfrm>
          <a:prstGeom prst="rect">
            <a:avLst/>
          </a:prstGeom>
        </p:spPr>
      </p:pic>
      <p:sp>
        <p:nvSpPr>
          <p:cNvPr id="40" name="Rectangle 39"/>
          <p:cNvSpPr/>
          <p:nvPr/>
        </p:nvSpPr>
        <p:spPr>
          <a:xfrm>
            <a:off x="4892434" y="-1"/>
            <a:ext cx="2462339" cy="108304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7470660" y="0"/>
            <a:ext cx="2462339" cy="108304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10048887" y="-1"/>
            <a:ext cx="2143114" cy="10830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7470660" y="1196690"/>
            <a:ext cx="2462339" cy="136172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10048887" y="1196689"/>
            <a:ext cx="2143114" cy="136172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0" y="2683059"/>
            <a:ext cx="2198321" cy="1361722"/>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0" y="5642066"/>
            <a:ext cx="2198321" cy="121593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4892434" y="5642066"/>
            <a:ext cx="2462339" cy="12159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7470660" y="5642067"/>
            <a:ext cx="2462339" cy="12159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703019" y="3268073"/>
            <a:ext cx="4256621" cy="1711016"/>
          </a:xfrm>
        </p:spPr>
        <p:txBody>
          <a:bodyPr>
            <a:noAutofit/>
          </a:bodyPr>
          <a:lstStyle/>
          <a:p>
            <a:r>
              <a:rPr lang="en-US" sz="4800" dirty="0">
                <a:solidFill>
                  <a:schemeClr val="bg1"/>
                </a:solidFill>
              </a:rPr>
              <a:t>Kirchhoff’s Current Law</a:t>
            </a:r>
          </a:p>
        </p:txBody>
      </p:sp>
      <p:sp>
        <p:nvSpPr>
          <p:cNvPr id="3" name="Slide Number Placeholder 2"/>
          <p:cNvSpPr>
            <a:spLocks noGrp="1"/>
          </p:cNvSpPr>
          <p:nvPr>
            <p:ph type="sldNum" sz="quarter" idx="12"/>
          </p:nvPr>
        </p:nvSpPr>
        <p:spPr>
          <a:xfrm>
            <a:off x="9317182" y="6351729"/>
            <a:ext cx="2743200" cy="365125"/>
          </a:xfrm>
          <a:ln>
            <a:noFill/>
          </a:ln>
        </p:spPr>
        <p:txBody>
          <a:bodyPr/>
          <a:lstStyle/>
          <a:p>
            <a:fld id="{AF9F945A-7155-4828-81E1-722329993529}" type="slidenum">
              <a:rPr lang="en-US" smtClean="0"/>
              <a:t>2</a:t>
            </a:fld>
            <a:endParaRPr lang="en-US"/>
          </a:p>
        </p:txBody>
      </p:sp>
      <p:pic>
        <p:nvPicPr>
          <p:cNvPr id="9" name="Picture 8">
            <a:hlinkClick r:id="rId6"/>
          </p:cNvPr>
          <p:cNvPicPr>
            <a:picLocks noChangeAspect="1"/>
          </p:cNvPicPr>
          <p:nvPr/>
        </p:nvPicPr>
        <p:blipFill>
          <a:blip r:embed="rId7">
            <a:clrChange>
              <a:clrFrom>
                <a:srgbClr val="FFFFFF"/>
              </a:clrFrom>
              <a:clrTo>
                <a:srgbClr val="FFFFFF">
                  <a:alpha val="0"/>
                </a:srgbClr>
              </a:clrTo>
            </a:clrChange>
          </a:blip>
          <a:stretch>
            <a:fillRect/>
          </a:stretch>
        </p:blipFill>
        <p:spPr>
          <a:xfrm>
            <a:off x="10599938" y="96711"/>
            <a:ext cx="1041012" cy="947437"/>
          </a:xfrm>
          <a:prstGeom prst="rect">
            <a:avLst/>
          </a:prstGeom>
        </p:spPr>
      </p:pic>
      <p:pic>
        <p:nvPicPr>
          <p:cNvPr id="12" name="Picture 2" descr="NSF 4-Color Bitmap Logo"/>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06661" y="5761860"/>
            <a:ext cx="974544" cy="974544"/>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p:cNvPicPr>
            <a:picLocks noChangeAspect="1"/>
          </p:cNvPicPr>
          <p:nvPr/>
        </p:nvPicPr>
        <p:blipFill rotWithShape="1">
          <a:blip r:embed="rId9" cstate="hqprint">
            <a:extLst>
              <a:ext uri="{28A0092B-C50C-407E-A947-70E740481C1C}">
                <a14:useLocalDpi xmlns:a14="http://schemas.microsoft.com/office/drawing/2010/main" val="0"/>
              </a:ext>
            </a:extLst>
          </a:blip>
          <a:srcRect l="26707" t="32820" b="5942"/>
          <a:stretch/>
        </p:blipFill>
        <p:spPr>
          <a:xfrm>
            <a:off x="7467309" y="1179776"/>
            <a:ext cx="2453249" cy="1366476"/>
          </a:xfrm>
          <a:prstGeom prst="rect">
            <a:avLst/>
          </a:prstGeom>
        </p:spPr>
      </p:pic>
      <p:sp>
        <p:nvSpPr>
          <p:cNvPr id="77" name="Rectangle 76"/>
          <p:cNvSpPr/>
          <p:nvPr/>
        </p:nvSpPr>
        <p:spPr>
          <a:xfrm>
            <a:off x="4892434" y="4164126"/>
            <a:ext cx="2462337" cy="136172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close up of text on a black background&#10;&#10;Description automatically generated">
            <a:extLst>
              <a:ext uri="{FF2B5EF4-FFF2-40B4-BE49-F238E27FC236}">
                <a16:creationId xmlns:a16="http://schemas.microsoft.com/office/drawing/2014/main" id="{135B603E-2937-4976-900A-6B6B98A145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12525" y="2778759"/>
            <a:ext cx="4559817" cy="1182626"/>
          </a:xfrm>
          <a:prstGeom prst="rect">
            <a:avLst/>
          </a:prstGeom>
        </p:spPr>
      </p:pic>
      <p:pic>
        <p:nvPicPr>
          <p:cNvPr id="31" name="Picture 30">
            <a:extLst>
              <a:ext uri="{FF2B5EF4-FFF2-40B4-BE49-F238E27FC236}">
                <a16:creationId xmlns:a16="http://schemas.microsoft.com/office/drawing/2014/main" id="{C1149F14-FD68-48D0-9E4A-FE0C092CB4F8}"/>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910" y="4475285"/>
            <a:ext cx="2108499" cy="854151"/>
          </a:xfrm>
          <a:prstGeom prst="rect">
            <a:avLst/>
          </a:prstGeom>
        </p:spPr>
      </p:pic>
    </p:spTree>
    <p:extLst>
      <p:ext uri="{BB962C8B-B14F-4D97-AF65-F5344CB8AC3E}">
        <p14:creationId xmlns:p14="http://schemas.microsoft.com/office/powerpoint/2010/main" val="1803906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0C04E-60DF-49FA-B3C1-C74862502CF7}"/>
              </a:ext>
            </a:extLst>
          </p:cNvPr>
          <p:cNvSpPr>
            <a:spLocks noGrp="1"/>
          </p:cNvSpPr>
          <p:nvPr>
            <p:ph type="title"/>
          </p:nvPr>
        </p:nvSpPr>
        <p:spPr>
          <a:xfrm>
            <a:off x="838200" y="365125"/>
            <a:ext cx="10515600" cy="803799"/>
          </a:xfrm>
        </p:spPr>
        <p:txBody>
          <a:bodyPr>
            <a:normAutofit/>
          </a:bodyPr>
          <a:lstStyle/>
          <a:p>
            <a:r>
              <a:rPr lang="en-US" sz="4800" b="1" dirty="0"/>
              <a:t>Kirchhoff’s Current Law</a:t>
            </a:r>
          </a:p>
        </p:txBody>
      </p:sp>
      <p:sp>
        <p:nvSpPr>
          <p:cNvPr id="3" name="Content Placeholder 2">
            <a:extLst>
              <a:ext uri="{FF2B5EF4-FFF2-40B4-BE49-F238E27FC236}">
                <a16:creationId xmlns:a16="http://schemas.microsoft.com/office/drawing/2014/main" id="{56937DDA-E8D4-4EE7-8210-ADDA41C9F6E0}"/>
              </a:ext>
            </a:extLst>
          </p:cNvPr>
          <p:cNvSpPr>
            <a:spLocks noGrp="1"/>
          </p:cNvSpPr>
          <p:nvPr>
            <p:ph idx="1"/>
          </p:nvPr>
        </p:nvSpPr>
        <p:spPr>
          <a:xfrm>
            <a:off x="838200" y="1168924"/>
            <a:ext cx="10515600" cy="5008039"/>
          </a:xfrm>
        </p:spPr>
        <p:txBody>
          <a:bodyPr>
            <a:normAutofit/>
          </a:bodyPr>
          <a:lstStyle/>
          <a:p>
            <a:r>
              <a:rPr lang="en-US" sz="3200" dirty="0"/>
              <a:t>Measure current through a DC motor.</a:t>
            </a:r>
          </a:p>
          <a:p>
            <a:r>
              <a:rPr lang="en-US" sz="3200" dirty="0"/>
              <a:t>Measure current from a power source.</a:t>
            </a:r>
          </a:p>
          <a:p>
            <a:r>
              <a:rPr lang="en-US" sz="3200" dirty="0"/>
              <a:t>Measure current through a resistor in a circuit.</a:t>
            </a:r>
          </a:p>
          <a:p>
            <a:r>
              <a:rPr lang="en-US" sz="3200" dirty="0"/>
              <a:t>Verify Kirchhoff’s Current Law.</a:t>
            </a:r>
          </a:p>
          <a:p>
            <a:r>
              <a:rPr lang="en-US" sz="3200" dirty="0"/>
              <a:t>Use KCL to analyze a circuit.</a:t>
            </a:r>
          </a:p>
          <a:p>
            <a:endParaRPr lang="en-US" sz="3200" dirty="0"/>
          </a:p>
        </p:txBody>
      </p:sp>
      <p:sp>
        <p:nvSpPr>
          <p:cNvPr id="4" name="Slide Number Placeholder 3">
            <a:extLst>
              <a:ext uri="{FF2B5EF4-FFF2-40B4-BE49-F238E27FC236}">
                <a16:creationId xmlns:a16="http://schemas.microsoft.com/office/drawing/2014/main" id="{B5D7C63A-E8D8-43A9-8E32-56B0FE7BBD21}"/>
              </a:ext>
            </a:extLst>
          </p:cNvPr>
          <p:cNvSpPr>
            <a:spLocks noGrp="1"/>
          </p:cNvSpPr>
          <p:nvPr>
            <p:ph type="sldNum" sz="quarter" idx="12"/>
          </p:nvPr>
        </p:nvSpPr>
        <p:spPr/>
        <p:txBody>
          <a:bodyPr/>
          <a:lstStyle/>
          <a:p>
            <a:fld id="{9CEB20FD-57B4-4116-B954-02381E95969F}" type="slidenum">
              <a:rPr lang="en-US" smtClean="0"/>
              <a:pPr/>
              <a:t>3</a:t>
            </a:fld>
            <a:endParaRPr lang="en-US" dirty="0"/>
          </a:p>
        </p:txBody>
      </p:sp>
    </p:spTree>
    <p:extLst>
      <p:ext uri="{BB962C8B-B14F-4D97-AF65-F5344CB8AC3E}">
        <p14:creationId xmlns:p14="http://schemas.microsoft.com/office/powerpoint/2010/main" val="2127501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03E03A-722E-416C-94EF-D2415AA66F08}"/>
              </a:ext>
            </a:extLst>
          </p:cNvPr>
          <p:cNvPicPr>
            <a:picLocks noChangeAspect="1"/>
          </p:cNvPicPr>
          <p:nvPr/>
        </p:nvPicPr>
        <p:blipFill rotWithShape="1">
          <a:blip r:embed="rId2">
            <a:extLst>
              <a:ext uri="{28A0092B-C50C-407E-A947-70E740481C1C}">
                <a14:useLocalDpi xmlns:a14="http://schemas.microsoft.com/office/drawing/2010/main" val="0"/>
              </a:ext>
            </a:extLst>
          </a:blip>
          <a:srcRect l="8662" t="5810" r="13770" b="15053"/>
          <a:stretch/>
        </p:blipFill>
        <p:spPr>
          <a:xfrm>
            <a:off x="2350379" y="1231069"/>
            <a:ext cx="6400559" cy="4353340"/>
          </a:xfrm>
          <a:prstGeom prst="rect">
            <a:avLst/>
          </a:prstGeom>
        </p:spPr>
      </p:pic>
      <p:sp>
        <p:nvSpPr>
          <p:cNvPr id="2" name="Title 1"/>
          <p:cNvSpPr>
            <a:spLocks noGrp="1"/>
          </p:cNvSpPr>
          <p:nvPr>
            <p:ph type="title"/>
          </p:nvPr>
        </p:nvSpPr>
        <p:spPr>
          <a:xfrm>
            <a:off x="142009" y="-146953"/>
            <a:ext cx="10515600" cy="1325563"/>
          </a:xfrm>
        </p:spPr>
        <p:txBody>
          <a:bodyPr/>
          <a:lstStyle/>
          <a:p>
            <a:r>
              <a:rPr lang="en-US" dirty="0"/>
              <a:t>Measure the Current through a DC motor</a:t>
            </a:r>
          </a:p>
        </p:txBody>
      </p:sp>
      <p:sp>
        <p:nvSpPr>
          <p:cNvPr id="4" name="Slide Number Placeholder 3"/>
          <p:cNvSpPr>
            <a:spLocks noGrp="1"/>
          </p:cNvSpPr>
          <p:nvPr>
            <p:ph type="sldNum" sz="quarter" idx="12"/>
          </p:nvPr>
        </p:nvSpPr>
        <p:spPr/>
        <p:txBody>
          <a:bodyPr/>
          <a:lstStyle/>
          <a:p>
            <a:fld id="{AF9F945A-7155-4828-81E1-722329993529}" type="slidenum">
              <a:rPr lang="en-US" smtClean="0"/>
              <a:t>4</a:t>
            </a:fld>
            <a:endParaRPr lang="en-US"/>
          </a:p>
        </p:txBody>
      </p:sp>
      <p:cxnSp>
        <p:nvCxnSpPr>
          <p:cNvPr id="7" name="Straight Arrow Connector 6"/>
          <p:cNvCxnSpPr/>
          <p:nvPr/>
        </p:nvCxnSpPr>
        <p:spPr>
          <a:xfrm flipV="1">
            <a:off x="2018903" y="4019987"/>
            <a:ext cx="804744" cy="96609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8" name="Content Placeholder 2"/>
          <p:cNvSpPr txBox="1">
            <a:spLocks/>
          </p:cNvSpPr>
          <p:nvPr/>
        </p:nvSpPr>
        <p:spPr>
          <a:xfrm>
            <a:off x="644861" y="4845052"/>
            <a:ext cx="1934867" cy="13376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t>Red lead is plugged into DC10A jack.</a:t>
            </a:r>
          </a:p>
          <a:p>
            <a:endParaRPr lang="en-US" sz="2000" dirty="0"/>
          </a:p>
        </p:txBody>
      </p:sp>
      <p:sp>
        <p:nvSpPr>
          <p:cNvPr id="9" name="Content Placeholder 2"/>
          <p:cNvSpPr txBox="1">
            <a:spLocks/>
          </p:cNvSpPr>
          <p:nvPr/>
        </p:nvSpPr>
        <p:spPr>
          <a:xfrm>
            <a:off x="534779" y="3126095"/>
            <a:ext cx="1374042" cy="9405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t>Dial is set to DC10A position </a:t>
            </a:r>
          </a:p>
          <a:p>
            <a:endParaRPr lang="en-US" sz="2000" dirty="0"/>
          </a:p>
        </p:txBody>
      </p:sp>
      <p:cxnSp>
        <p:nvCxnSpPr>
          <p:cNvPr id="12" name="Straight Arrow Connector 11"/>
          <p:cNvCxnSpPr/>
          <p:nvPr/>
        </p:nvCxnSpPr>
        <p:spPr>
          <a:xfrm>
            <a:off x="1789960" y="3241051"/>
            <a:ext cx="1201377" cy="281249"/>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3" name="Content Placeholder 2"/>
          <p:cNvSpPr txBox="1">
            <a:spLocks/>
          </p:cNvSpPr>
          <p:nvPr/>
        </p:nvSpPr>
        <p:spPr>
          <a:xfrm>
            <a:off x="4037419" y="973098"/>
            <a:ext cx="1891146" cy="92722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t>Jumper wire is used to connect </a:t>
            </a:r>
            <a:r>
              <a:rPr lang="en-US" sz="2000" dirty="0" err="1"/>
              <a:t>multimeter</a:t>
            </a:r>
            <a:r>
              <a:rPr lang="en-US" sz="2000" dirty="0"/>
              <a:t> to circuit</a:t>
            </a:r>
          </a:p>
          <a:p>
            <a:endParaRPr lang="en-US" sz="2000" dirty="0"/>
          </a:p>
        </p:txBody>
      </p:sp>
      <p:cxnSp>
        <p:nvCxnSpPr>
          <p:cNvPr id="15" name="Straight Arrow Connector 14"/>
          <p:cNvCxnSpPr/>
          <p:nvPr/>
        </p:nvCxnSpPr>
        <p:spPr>
          <a:xfrm>
            <a:off x="4820244" y="1698893"/>
            <a:ext cx="495257" cy="793713"/>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6" name="Content Placeholder 2"/>
          <p:cNvSpPr txBox="1">
            <a:spLocks/>
          </p:cNvSpPr>
          <p:nvPr/>
        </p:nvSpPr>
        <p:spPr>
          <a:xfrm>
            <a:off x="8684638" y="761738"/>
            <a:ext cx="3543636" cy="51900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i="1" dirty="0">
                <a:solidFill>
                  <a:srgbClr val="003087"/>
                </a:solidFill>
              </a:rPr>
              <a:t>The </a:t>
            </a:r>
            <a:r>
              <a:rPr lang="en-US" sz="2000" i="1" dirty="0" err="1">
                <a:solidFill>
                  <a:srgbClr val="003087"/>
                </a:solidFill>
              </a:rPr>
              <a:t>multimeter</a:t>
            </a:r>
            <a:r>
              <a:rPr lang="en-US" sz="2000" i="1" dirty="0">
                <a:solidFill>
                  <a:srgbClr val="003087"/>
                </a:solidFill>
              </a:rPr>
              <a:t> is part of the circuit when measuring current</a:t>
            </a:r>
          </a:p>
        </p:txBody>
      </p:sp>
      <p:grpSp>
        <p:nvGrpSpPr>
          <p:cNvPr id="3" name="Group 2"/>
          <p:cNvGrpSpPr/>
          <p:nvPr/>
        </p:nvGrpSpPr>
        <p:grpSpPr>
          <a:xfrm>
            <a:off x="136931" y="1096308"/>
            <a:ext cx="1862135" cy="1204726"/>
            <a:chOff x="9906193" y="262090"/>
            <a:chExt cx="2137208" cy="1345347"/>
          </a:xfrm>
        </p:grpSpPr>
        <p:sp>
          <p:nvSpPr>
            <p:cNvPr id="27" name="Text Box 6"/>
            <p:cNvSpPr txBox="1"/>
            <p:nvPr/>
          </p:nvSpPr>
          <p:spPr bwMode="auto">
            <a:xfrm>
              <a:off x="9906193" y="775568"/>
              <a:ext cx="669018" cy="33633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dirty="0">
                  <a:solidFill>
                    <a:schemeClr val="tx1"/>
                  </a:solidFill>
                  <a:ea typeface="Calibri"/>
                  <a:cs typeface="Times New Roman"/>
                </a:rPr>
                <a:t>5V</a:t>
              </a:r>
            </a:p>
          </p:txBody>
        </p:sp>
        <p:grpSp>
          <p:nvGrpSpPr>
            <p:cNvPr id="28" name="Group 27"/>
            <p:cNvGrpSpPr/>
            <p:nvPr/>
          </p:nvGrpSpPr>
          <p:grpSpPr>
            <a:xfrm rot="5400000">
              <a:off x="9839750" y="785151"/>
              <a:ext cx="1345347" cy="299226"/>
              <a:chOff x="405211" y="2738180"/>
              <a:chExt cx="1752602" cy="389806"/>
            </a:xfrm>
          </p:grpSpPr>
          <p:cxnSp>
            <p:nvCxnSpPr>
              <p:cNvPr id="45" name="AutoShape 8"/>
              <p:cNvCxnSpPr>
                <a:cxnSpLocks noChangeShapeType="1"/>
              </p:cNvCxnSpPr>
              <p:nvPr/>
            </p:nvCxnSpPr>
            <p:spPr bwMode="auto">
              <a:xfrm flipV="1">
                <a:off x="1346454" y="2842670"/>
                <a:ext cx="0" cy="182164"/>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46" name="AutoShape 15"/>
              <p:cNvCxnSpPr>
                <a:cxnSpLocks noChangeShapeType="1"/>
              </p:cNvCxnSpPr>
              <p:nvPr/>
            </p:nvCxnSpPr>
            <p:spPr bwMode="auto">
              <a:xfrm rot="16200000">
                <a:off x="1749546" y="2515840"/>
                <a:ext cx="414" cy="816121"/>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47" name="AutoShape 8"/>
              <p:cNvCxnSpPr>
                <a:cxnSpLocks noChangeShapeType="1"/>
              </p:cNvCxnSpPr>
              <p:nvPr/>
            </p:nvCxnSpPr>
            <p:spPr bwMode="auto">
              <a:xfrm flipV="1">
                <a:off x="1219702" y="2738180"/>
                <a:ext cx="0" cy="389806"/>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48" name="AutoShape 15"/>
              <p:cNvCxnSpPr>
                <a:cxnSpLocks noChangeShapeType="1"/>
              </p:cNvCxnSpPr>
              <p:nvPr/>
            </p:nvCxnSpPr>
            <p:spPr bwMode="auto">
              <a:xfrm rot="16200000" flipH="1">
                <a:off x="812651" y="2516254"/>
                <a:ext cx="2" cy="814881"/>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grpSp>
        <p:sp>
          <p:nvSpPr>
            <p:cNvPr id="29" name="Rectangle 28"/>
            <p:cNvSpPr/>
            <p:nvPr/>
          </p:nvSpPr>
          <p:spPr>
            <a:xfrm>
              <a:off x="10256869" y="541394"/>
              <a:ext cx="220507" cy="604033"/>
            </a:xfrm>
            <a:prstGeom prst="rect">
              <a:avLst/>
            </a:prstGeom>
          </p:spPr>
          <p:txBody>
            <a:bodyPr wrap="none">
              <a:spAutoFit/>
            </a:bodyPr>
            <a:lstStyle/>
            <a:p>
              <a:pPr>
                <a:lnSpc>
                  <a:spcPct val="115000"/>
                </a:lnSpc>
                <a:spcBef>
                  <a:spcPts val="0"/>
                </a:spcBef>
                <a:spcAft>
                  <a:spcPts val="1000"/>
                </a:spcAft>
                <a:defRPr/>
              </a:pPr>
              <a:r>
                <a:rPr lang="en-US" sz="1600" dirty="0">
                  <a:ea typeface="Calibri"/>
                  <a:cs typeface="Times New Roman"/>
                </a:rPr>
                <a:t>+</a:t>
              </a:r>
            </a:p>
            <a:p>
              <a:pPr>
                <a:lnSpc>
                  <a:spcPct val="115000"/>
                </a:lnSpc>
                <a:spcBef>
                  <a:spcPts val="0"/>
                </a:spcBef>
                <a:spcAft>
                  <a:spcPts val="1000"/>
                </a:spcAft>
                <a:defRPr/>
              </a:pPr>
              <a:r>
                <a:rPr lang="en-US" sz="1600" dirty="0">
                  <a:ea typeface="Calibri"/>
                  <a:cs typeface="Times New Roman"/>
                </a:rPr>
                <a:t>-</a:t>
              </a:r>
            </a:p>
          </p:txBody>
        </p:sp>
        <p:cxnSp>
          <p:nvCxnSpPr>
            <p:cNvPr id="32" name="AutoShape 15"/>
            <p:cNvCxnSpPr>
              <a:cxnSpLocks noChangeShapeType="1"/>
            </p:cNvCxnSpPr>
            <p:nvPr/>
          </p:nvCxnSpPr>
          <p:spPr bwMode="auto">
            <a:xfrm flipV="1">
              <a:off x="10512424" y="1601218"/>
              <a:ext cx="1326251" cy="6215"/>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33" name="AutoShape 15"/>
            <p:cNvCxnSpPr>
              <a:cxnSpLocks noChangeShapeType="1"/>
            </p:cNvCxnSpPr>
            <p:nvPr/>
          </p:nvCxnSpPr>
          <p:spPr bwMode="auto">
            <a:xfrm>
              <a:off x="10512424" y="262090"/>
              <a:ext cx="1326251" cy="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50" name="Straight Connector 49"/>
            <p:cNvCxnSpPr/>
            <p:nvPr/>
          </p:nvCxnSpPr>
          <p:spPr>
            <a:xfrm>
              <a:off x="11838674" y="262090"/>
              <a:ext cx="0" cy="13453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11802781" y="705678"/>
              <a:ext cx="71787" cy="489075"/>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1633948" y="745489"/>
              <a:ext cx="409453" cy="409453"/>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t>
              </a:r>
            </a:p>
          </p:txBody>
        </p:sp>
      </p:grpSp>
      <p:sp>
        <p:nvSpPr>
          <p:cNvPr id="51" name="Content Placeholder 2"/>
          <p:cNvSpPr txBox="1">
            <a:spLocks/>
          </p:cNvSpPr>
          <p:nvPr/>
        </p:nvSpPr>
        <p:spPr>
          <a:xfrm>
            <a:off x="2350379" y="5677162"/>
            <a:ext cx="5949559" cy="11808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TIP: Connect everything but the jumper wire (blue wire pictured) first. Hold the motor at the base and then connect the jumper wire last. The fan will turn fast, do not touch the blades with your fingers when it is rotating.</a:t>
            </a:r>
          </a:p>
          <a:p>
            <a:pPr algn="ctr"/>
            <a:endParaRPr lang="en-US" sz="1800" dirty="0"/>
          </a:p>
        </p:txBody>
      </p:sp>
      <p:pic>
        <p:nvPicPr>
          <p:cNvPr id="11" name="Picture 10" descr="A close up of a clock&#10;&#10;Description automatically generated">
            <a:extLst>
              <a:ext uri="{FF2B5EF4-FFF2-40B4-BE49-F238E27FC236}">
                <a16:creationId xmlns:a16="http://schemas.microsoft.com/office/drawing/2014/main" id="{ABD18BB7-98F4-44D6-A253-6780BB1E93C2}"/>
              </a:ext>
            </a:extLst>
          </p:cNvPr>
          <p:cNvPicPr>
            <a:picLocks noChangeAspect="1"/>
          </p:cNvPicPr>
          <p:nvPr/>
        </p:nvPicPr>
        <p:blipFill rotWithShape="1">
          <a:blip r:embed="rId3">
            <a:extLst>
              <a:ext uri="{28A0092B-C50C-407E-A947-70E740481C1C}">
                <a14:useLocalDpi xmlns:a14="http://schemas.microsoft.com/office/drawing/2010/main" val="0"/>
              </a:ext>
            </a:extLst>
          </a:blip>
          <a:srcRect l="28020" t="19633" r="42219" b="9848"/>
          <a:stretch/>
        </p:blipFill>
        <p:spPr>
          <a:xfrm>
            <a:off x="9192496" y="1248119"/>
            <a:ext cx="2580903" cy="4077041"/>
          </a:xfrm>
          <a:prstGeom prst="rect">
            <a:avLst/>
          </a:prstGeom>
        </p:spPr>
      </p:pic>
      <p:sp>
        <p:nvSpPr>
          <p:cNvPr id="63" name="Rectangle 62"/>
          <p:cNvSpPr/>
          <p:nvPr/>
        </p:nvSpPr>
        <p:spPr>
          <a:xfrm>
            <a:off x="9190996" y="5467281"/>
            <a:ext cx="417734" cy="338554"/>
          </a:xfrm>
          <a:prstGeom prst="rect">
            <a:avLst/>
          </a:prstGeom>
        </p:spPr>
        <p:txBody>
          <a:bodyPr wrap="square">
            <a:spAutoFit/>
          </a:bodyPr>
          <a:lstStyle/>
          <a:p>
            <a:r>
              <a:rPr lang="en-US" sz="1600" dirty="0">
                <a:latin typeface="Calibri" panose="020F0502020204030204" pitchFamily="34" charset="0"/>
              </a:rPr>
              <a:t>5V</a:t>
            </a:r>
            <a:endParaRPr lang="en-US" sz="1600" baseline="-25000" dirty="0"/>
          </a:p>
        </p:txBody>
      </p:sp>
      <p:cxnSp>
        <p:nvCxnSpPr>
          <p:cNvPr id="64" name="Straight Connector 63"/>
          <p:cNvCxnSpPr/>
          <p:nvPr/>
        </p:nvCxnSpPr>
        <p:spPr>
          <a:xfrm>
            <a:off x="9780882" y="4586452"/>
            <a:ext cx="0" cy="76529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0324006" y="4575263"/>
            <a:ext cx="0" cy="76529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98" name="Group 97"/>
          <p:cNvGrpSpPr/>
          <p:nvPr/>
        </p:nvGrpSpPr>
        <p:grpSpPr>
          <a:xfrm flipH="1" flipV="1">
            <a:off x="9055255" y="5188932"/>
            <a:ext cx="732660" cy="325620"/>
            <a:chOff x="800448" y="2738180"/>
            <a:chExt cx="814496" cy="389806"/>
          </a:xfrm>
        </p:grpSpPr>
        <p:cxnSp>
          <p:nvCxnSpPr>
            <p:cNvPr id="100" name="AutoShape 8"/>
            <p:cNvCxnSpPr>
              <a:cxnSpLocks noChangeShapeType="1"/>
            </p:cNvCxnSpPr>
            <p:nvPr/>
          </p:nvCxnSpPr>
          <p:spPr bwMode="auto">
            <a:xfrm flipV="1">
              <a:off x="1346454" y="2842670"/>
              <a:ext cx="0" cy="182164"/>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01" name="AutoShape 15"/>
            <p:cNvCxnSpPr>
              <a:cxnSpLocks noChangeShapeType="1"/>
            </p:cNvCxnSpPr>
            <p:nvPr/>
          </p:nvCxnSpPr>
          <p:spPr bwMode="auto">
            <a:xfrm>
              <a:off x="1341691" y="2924108"/>
              <a:ext cx="273253" cy="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02" name="AutoShape 8"/>
            <p:cNvCxnSpPr>
              <a:cxnSpLocks noChangeShapeType="1"/>
            </p:cNvCxnSpPr>
            <p:nvPr/>
          </p:nvCxnSpPr>
          <p:spPr bwMode="auto">
            <a:xfrm flipV="1">
              <a:off x="1219702" y="2738180"/>
              <a:ext cx="0" cy="389806"/>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03" name="AutoShape 15"/>
            <p:cNvCxnSpPr>
              <a:cxnSpLocks noChangeShapeType="1"/>
            </p:cNvCxnSpPr>
            <p:nvPr/>
          </p:nvCxnSpPr>
          <p:spPr bwMode="auto">
            <a:xfrm>
              <a:off x="800448" y="2923695"/>
              <a:ext cx="419644" cy="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grpSp>
      <p:sp>
        <p:nvSpPr>
          <p:cNvPr id="99" name="Rectangle 98"/>
          <p:cNvSpPr/>
          <p:nvPr/>
        </p:nvSpPr>
        <p:spPr>
          <a:xfrm rot="16200000">
            <a:off x="9465159" y="5259082"/>
            <a:ext cx="359636" cy="483745"/>
          </a:xfrm>
          <a:prstGeom prst="rect">
            <a:avLst/>
          </a:prstGeom>
          <a:ln>
            <a:noFill/>
          </a:ln>
        </p:spPr>
        <p:txBody>
          <a:bodyPr wrap="none">
            <a:spAutoFit/>
          </a:bodyPr>
          <a:lstStyle/>
          <a:p>
            <a:pPr>
              <a:lnSpc>
                <a:spcPct val="115000"/>
              </a:lnSpc>
              <a:spcBef>
                <a:spcPts val="0"/>
              </a:spcBef>
              <a:spcAft>
                <a:spcPts val="1000"/>
              </a:spcAft>
              <a:defRPr/>
            </a:pPr>
            <a:r>
              <a:rPr lang="en-US" sz="1600" dirty="0">
                <a:ea typeface="Calibri"/>
                <a:cs typeface="Times New Roman"/>
              </a:rPr>
              <a:t>+</a:t>
            </a:r>
          </a:p>
        </p:txBody>
      </p:sp>
      <p:cxnSp>
        <p:nvCxnSpPr>
          <p:cNvPr id="67" name="AutoShape 15"/>
          <p:cNvCxnSpPr>
            <a:cxnSpLocks noChangeShapeType="1"/>
          </p:cNvCxnSpPr>
          <p:nvPr/>
        </p:nvCxnSpPr>
        <p:spPr bwMode="auto">
          <a:xfrm>
            <a:off x="10324006" y="5351742"/>
            <a:ext cx="362742" cy="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grpSp>
        <p:nvGrpSpPr>
          <p:cNvPr id="69" name="Group 68"/>
          <p:cNvGrpSpPr/>
          <p:nvPr/>
        </p:nvGrpSpPr>
        <p:grpSpPr>
          <a:xfrm>
            <a:off x="10037800" y="5346115"/>
            <a:ext cx="654849" cy="870255"/>
            <a:chOff x="8569812" y="774694"/>
            <a:chExt cx="727999" cy="1041802"/>
          </a:xfrm>
        </p:grpSpPr>
        <p:cxnSp>
          <p:nvCxnSpPr>
            <p:cNvPr id="75" name="Straight Connector 74"/>
            <p:cNvCxnSpPr/>
            <p:nvPr/>
          </p:nvCxnSpPr>
          <p:spPr bwMode="auto">
            <a:xfrm>
              <a:off x="9297811" y="774694"/>
              <a:ext cx="0" cy="10418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rot="16200000">
              <a:off x="8335098" y="1262744"/>
              <a:ext cx="515145" cy="45718"/>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cxnSp>
        <p:nvCxnSpPr>
          <p:cNvPr id="70" name="Straight Connector 69"/>
          <p:cNvCxnSpPr/>
          <p:nvPr/>
        </p:nvCxnSpPr>
        <p:spPr>
          <a:xfrm>
            <a:off x="9060309" y="5359239"/>
            <a:ext cx="0" cy="8728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9040338" y="5329810"/>
            <a:ext cx="333247" cy="449226"/>
          </a:xfrm>
          <a:prstGeom prst="rect">
            <a:avLst/>
          </a:prstGeom>
          <a:ln>
            <a:noFill/>
          </a:ln>
        </p:spPr>
        <p:txBody>
          <a:bodyPr wrap="none">
            <a:spAutoFit/>
          </a:bodyPr>
          <a:lstStyle/>
          <a:p>
            <a:pPr>
              <a:lnSpc>
                <a:spcPct val="115000"/>
              </a:lnSpc>
              <a:spcBef>
                <a:spcPts val="0"/>
              </a:spcBef>
              <a:spcAft>
                <a:spcPts val="1000"/>
              </a:spcAft>
              <a:defRPr/>
            </a:pPr>
            <a:r>
              <a:rPr lang="en-US" sz="1600" dirty="0">
                <a:ea typeface="Calibri"/>
                <a:cs typeface="Times New Roman"/>
              </a:rPr>
              <a:t>-</a:t>
            </a:r>
          </a:p>
        </p:txBody>
      </p:sp>
      <p:grpSp>
        <p:nvGrpSpPr>
          <p:cNvPr id="108" name="Group 107"/>
          <p:cNvGrpSpPr/>
          <p:nvPr/>
        </p:nvGrpSpPr>
        <p:grpSpPr>
          <a:xfrm>
            <a:off x="9055256" y="5997200"/>
            <a:ext cx="1631488" cy="495379"/>
            <a:chOff x="9670254" y="5939386"/>
            <a:chExt cx="1369804" cy="409453"/>
          </a:xfrm>
        </p:grpSpPr>
        <p:cxnSp>
          <p:nvCxnSpPr>
            <p:cNvPr id="105" name="Straight Connector 104"/>
            <p:cNvCxnSpPr>
              <a:cxnSpLocks/>
            </p:cNvCxnSpPr>
            <p:nvPr/>
          </p:nvCxnSpPr>
          <p:spPr>
            <a:xfrm flipH="1">
              <a:off x="9670254" y="6128658"/>
              <a:ext cx="1369804"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6" name="Rectangle 105"/>
            <p:cNvSpPr/>
            <p:nvPr/>
          </p:nvSpPr>
          <p:spPr>
            <a:xfrm rot="5400000">
              <a:off x="10307032" y="5899575"/>
              <a:ext cx="71787" cy="489075"/>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10138199" y="5939386"/>
              <a:ext cx="409453" cy="409453"/>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t>
              </a:r>
            </a:p>
          </p:txBody>
        </p:sp>
      </p:grpSp>
    </p:spTree>
    <p:extLst>
      <p:ext uri="{BB962C8B-B14F-4D97-AF65-F5344CB8AC3E}">
        <p14:creationId xmlns:p14="http://schemas.microsoft.com/office/powerpoint/2010/main" val="2595611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072" y="0"/>
            <a:ext cx="10983935" cy="862867"/>
          </a:xfrm>
        </p:spPr>
        <p:txBody>
          <a:bodyPr/>
          <a:lstStyle/>
          <a:p>
            <a:r>
              <a:rPr lang="en-US" dirty="0"/>
              <a:t>Measure Total Current from Power Source</a:t>
            </a:r>
          </a:p>
        </p:txBody>
      </p:sp>
      <p:sp>
        <p:nvSpPr>
          <p:cNvPr id="4" name="Slide Number Placeholder 3"/>
          <p:cNvSpPr>
            <a:spLocks noGrp="1"/>
          </p:cNvSpPr>
          <p:nvPr>
            <p:ph type="sldNum" sz="quarter" idx="12"/>
          </p:nvPr>
        </p:nvSpPr>
        <p:spPr/>
        <p:txBody>
          <a:bodyPr/>
          <a:lstStyle/>
          <a:p>
            <a:fld id="{AF9F945A-7155-4828-81E1-722329993529}" type="slidenum">
              <a:rPr lang="en-US" smtClean="0"/>
              <a:t>5</a:t>
            </a:fld>
            <a:endParaRPr lang="en-US" dirty="0"/>
          </a:p>
        </p:txBody>
      </p:sp>
      <p:grpSp>
        <p:nvGrpSpPr>
          <p:cNvPr id="67" name="Group 66">
            <a:extLst>
              <a:ext uri="{FF2B5EF4-FFF2-40B4-BE49-F238E27FC236}">
                <a16:creationId xmlns:a16="http://schemas.microsoft.com/office/drawing/2014/main" id="{00F32BE9-4D33-4A5A-A36A-F1A659466DBD}"/>
              </a:ext>
            </a:extLst>
          </p:cNvPr>
          <p:cNvGrpSpPr/>
          <p:nvPr/>
        </p:nvGrpSpPr>
        <p:grpSpPr>
          <a:xfrm>
            <a:off x="5682509" y="604347"/>
            <a:ext cx="6280891" cy="5514417"/>
            <a:chOff x="5682509" y="604347"/>
            <a:chExt cx="6280891" cy="5514417"/>
          </a:xfrm>
        </p:grpSpPr>
        <p:pic>
          <p:nvPicPr>
            <p:cNvPr id="88" name="Picture 87" descr="A picture containing device, gauge, object&#10;&#10;Description automatically generated">
              <a:extLst>
                <a:ext uri="{FF2B5EF4-FFF2-40B4-BE49-F238E27FC236}">
                  <a16:creationId xmlns:a16="http://schemas.microsoft.com/office/drawing/2014/main" id="{21F6CAE5-D84D-4315-9CF1-D73B3FA5ABE0}"/>
                </a:ext>
              </a:extLst>
            </p:cNvPr>
            <p:cNvPicPr>
              <a:picLocks noChangeAspect="1"/>
            </p:cNvPicPr>
            <p:nvPr/>
          </p:nvPicPr>
          <p:blipFill rotWithShape="1">
            <a:blip r:embed="rId2">
              <a:extLst>
                <a:ext uri="{28A0092B-C50C-407E-A947-70E740481C1C}">
                  <a14:useLocalDpi xmlns:a14="http://schemas.microsoft.com/office/drawing/2010/main" val="0"/>
                </a:ext>
              </a:extLst>
            </a:blip>
            <a:srcRect l="19320" t="5043" r="14132" b="20658"/>
            <a:stretch/>
          </p:blipFill>
          <p:spPr>
            <a:xfrm>
              <a:off x="6519758" y="1685401"/>
              <a:ext cx="5319143" cy="3959135"/>
            </a:xfrm>
            <a:prstGeom prst="rect">
              <a:avLst/>
            </a:prstGeom>
          </p:spPr>
        </p:pic>
        <p:sp>
          <p:nvSpPr>
            <p:cNvPr id="76" name="Content Placeholder 2"/>
            <p:cNvSpPr txBox="1">
              <a:spLocks/>
            </p:cNvSpPr>
            <p:nvPr/>
          </p:nvSpPr>
          <p:spPr>
            <a:xfrm>
              <a:off x="6337920" y="604347"/>
              <a:ext cx="5625480" cy="10295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rgbClr val="CB333B"/>
                  </a:solidFill>
                </a:rPr>
                <a:t>Step 3: </a:t>
              </a:r>
              <a:r>
                <a:rPr lang="en-US" sz="2400" dirty="0"/>
                <a:t>Connect </a:t>
              </a:r>
              <a:r>
                <a:rPr lang="en-US" sz="2400" dirty="0" err="1"/>
                <a:t>multimeter</a:t>
              </a:r>
              <a:r>
                <a:rPr lang="en-US" sz="2400" dirty="0"/>
                <a:t> leads to where current flows through the </a:t>
              </a:r>
              <a:r>
                <a:rPr lang="en-US" sz="2400" dirty="0" err="1"/>
                <a:t>multimeter</a:t>
              </a:r>
              <a:r>
                <a:rPr lang="en-US" sz="2400" dirty="0"/>
                <a:t> as part of the circuit.</a:t>
              </a:r>
            </a:p>
          </p:txBody>
        </p:sp>
        <p:cxnSp>
          <p:nvCxnSpPr>
            <p:cNvPr id="11" name="Straight Arrow Connector 10"/>
            <p:cNvCxnSpPr>
              <a:cxnSpLocks/>
            </p:cNvCxnSpPr>
            <p:nvPr/>
          </p:nvCxnSpPr>
          <p:spPr>
            <a:xfrm flipH="1" flipV="1">
              <a:off x="8231462" y="4741448"/>
              <a:ext cx="326400" cy="469195"/>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63" name="Content Placeholder 2"/>
            <p:cNvSpPr txBox="1">
              <a:spLocks/>
            </p:cNvSpPr>
            <p:nvPr/>
          </p:nvSpPr>
          <p:spPr>
            <a:xfrm>
              <a:off x="7924719" y="5185499"/>
              <a:ext cx="1421407" cy="9332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t>Red lead is plugged into multi jack.</a:t>
              </a:r>
            </a:p>
            <a:p>
              <a:endParaRPr lang="en-US" sz="1800" b="1" dirty="0"/>
            </a:p>
          </p:txBody>
        </p:sp>
        <p:sp>
          <p:nvSpPr>
            <p:cNvPr id="65" name="Content Placeholder 2"/>
            <p:cNvSpPr txBox="1">
              <a:spLocks/>
            </p:cNvSpPr>
            <p:nvPr/>
          </p:nvSpPr>
          <p:spPr>
            <a:xfrm>
              <a:off x="5682509" y="2067787"/>
              <a:ext cx="1107481" cy="72478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t>Dial is set to </a:t>
              </a:r>
              <a:r>
                <a:rPr lang="en-US" sz="1600" dirty="0" err="1"/>
                <a:t>DCmA</a:t>
              </a:r>
              <a:r>
                <a:rPr lang="en-US" sz="1600" dirty="0"/>
                <a:t> position</a:t>
              </a:r>
            </a:p>
          </p:txBody>
        </p:sp>
        <p:cxnSp>
          <p:nvCxnSpPr>
            <p:cNvPr id="23" name="Straight Arrow Connector 22"/>
            <p:cNvCxnSpPr>
              <a:cxnSpLocks/>
            </p:cNvCxnSpPr>
            <p:nvPr/>
          </p:nvCxnSpPr>
          <p:spPr>
            <a:xfrm>
              <a:off x="6373995" y="2690602"/>
              <a:ext cx="850348" cy="1098708"/>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7B1F9004-DB8F-44EB-B167-B6844D00B777}"/>
              </a:ext>
            </a:extLst>
          </p:cNvPr>
          <p:cNvGrpSpPr/>
          <p:nvPr/>
        </p:nvGrpSpPr>
        <p:grpSpPr>
          <a:xfrm>
            <a:off x="322221" y="3214782"/>
            <a:ext cx="9023915" cy="3588810"/>
            <a:chOff x="322221" y="3214782"/>
            <a:chExt cx="9023915" cy="3588810"/>
          </a:xfrm>
        </p:grpSpPr>
        <p:pic>
          <p:nvPicPr>
            <p:cNvPr id="13" name="Picture 12" descr="A clock on the wall&#10;&#10;Description automatically generated">
              <a:extLst>
                <a:ext uri="{FF2B5EF4-FFF2-40B4-BE49-F238E27FC236}">
                  <a16:creationId xmlns:a16="http://schemas.microsoft.com/office/drawing/2014/main" id="{8A46A217-35C9-46D6-8CBA-B7A62169DB87}"/>
                </a:ext>
              </a:extLst>
            </p:cNvPr>
            <p:cNvPicPr>
              <a:picLocks noChangeAspect="1"/>
            </p:cNvPicPr>
            <p:nvPr/>
          </p:nvPicPr>
          <p:blipFill rotWithShape="1">
            <a:blip r:embed="rId3">
              <a:extLst>
                <a:ext uri="{28A0092B-C50C-407E-A947-70E740481C1C}">
                  <a14:useLocalDpi xmlns:a14="http://schemas.microsoft.com/office/drawing/2010/main" val="0"/>
                </a:ext>
              </a:extLst>
            </a:blip>
            <a:srcRect l="29051" t="15613" r="40972" b="17076"/>
            <a:stretch/>
          </p:blipFill>
          <p:spPr>
            <a:xfrm>
              <a:off x="4618302" y="3214782"/>
              <a:ext cx="1388965" cy="2079214"/>
            </a:xfrm>
            <a:prstGeom prst="rect">
              <a:avLst/>
            </a:prstGeom>
          </p:spPr>
        </p:pic>
        <p:grpSp>
          <p:nvGrpSpPr>
            <p:cNvPr id="80" name="Group 79"/>
            <p:cNvGrpSpPr/>
            <p:nvPr/>
          </p:nvGrpSpPr>
          <p:grpSpPr>
            <a:xfrm>
              <a:off x="3974891" y="4969004"/>
              <a:ext cx="2273945" cy="1648428"/>
              <a:chOff x="499248" y="4671231"/>
              <a:chExt cx="1957489" cy="1716739"/>
            </a:xfrm>
          </p:grpSpPr>
          <p:sp>
            <p:nvSpPr>
              <p:cNvPr id="19" name="Rectangle 18"/>
              <p:cNvSpPr/>
              <p:nvPr/>
            </p:nvSpPr>
            <p:spPr>
              <a:xfrm>
                <a:off x="499248" y="5494754"/>
                <a:ext cx="785399" cy="384637"/>
              </a:xfrm>
              <a:prstGeom prst="rect">
                <a:avLst/>
              </a:prstGeom>
            </p:spPr>
            <p:txBody>
              <a:bodyPr wrap="square">
                <a:spAutoFit/>
              </a:bodyPr>
              <a:lstStyle/>
              <a:p>
                <a:r>
                  <a:rPr lang="en-US" dirty="0">
                    <a:latin typeface="Calibri" panose="020F0502020204030204" pitchFamily="34" charset="0"/>
                  </a:rPr>
                  <a:t>470</a:t>
                </a:r>
                <a:r>
                  <a:rPr lang="el-GR" dirty="0">
                    <a:latin typeface="Calibri" panose="020F0502020204030204" pitchFamily="34" charset="0"/>
                  </a:rPr>
                  <a:t>Ω</a:t>
                </a:r>
                <a:endParaRPr lang="en-US" baseline="-25000" dirty="0"/>
              </a:p>
            </p:txBody>
          </p:sp>
          <p:sp>
            <p:nvSpPr>
              <p:cNvPr id="20" name="Rectangle 19"/>
              <p:cNvSpPr/>
              <p:nvPr/>
            </p:nvSpPr>
            <p:spPr>
              <a:xfrm>
                <a:off x="1438272" y="6003333"/>
                <a:ext cx="747645" cy="384637"/>
              </a:xfrm>
              <a:prstGeom prst="rect">
                <a:avLst/>
              </a:prstGeom>
            </p:spPr>
            <p:txBody>
              <a:bodyPr wrap="square">
                <a:spAutoFit/>
              </a:bodyPr>
              <a:lstStyle/>
              <a:p>
                <a:r>
                  <a:rPr lang="en-US" dirty="0">
                    <a:latin typeface="Calibri" panose="020F0502020204030204" pitchFamily="34" charset="0"/>
                  </a:rPr>
                  <a:t>220</a:t>
                </a:r>
                <a:r>
                  <a:rPr lang="el-GR" dirty="0">
                    <a:latin typeface="Calibri" panose="020F0502020204030204" pitchFamily="34" charset="0"/>
                  </a:rPr>
                  <a:t>Ω</a:t>
                </a:r>
                <a:endParaRPr lang="en-US" dirty="0"/>
              </a:p>
            </p:txBody>
          </p:sp>
          <p:sp>
            <p:nvSpPr>
              <p:cNvPr id="21" name="Rectangle 20"/>
              <p:cNvSpPr/>
              <p:nvPr/>
            </p:nvSpPr>
            <p:spPr>
              <a:xfrm>
                <a:off x="1935422" y="5374025"/>
                <a:ext cx="521315" cy="384637"/>
              </a:xfrm>
              <a:prstGeom prst="rect">
                <a:avLst/>
              </a:prstGeom>
            </p:spPr>
            <p:txBody>
              <a:bodyPr wrap="square">
                <a:spAutoFit/>
              </a:bodyPr>
              <a:lstStyle/>
              <a:p>
                <a:r>
                  <a:rPr lang="en-US" dirty="0">
                    <a:latin typeface="Calibri" panose="020F0502020204030204" pitchFamily="34" charset="0"/>
                  </a:rPr>
                  <a:t>5V</a:t>
                </a:r>
                <a:endParaRPr lang="en-US" baseline="-25000" dirty="0"/>
              </a:p>
            </p:txBody>
          </p:sp>
          <p:cxnSp>
            <p:nvCxnSpPr>
              <p:cNvPr id="12" name="Straight Connector 11"/>
              <p:cNvCxnSpPr>
                <a:cxnSpLocks/>
              </p:cNvCxnSpPr>
              <p:nvPr/>
            </p:nvCxnSpPr>
            <p:spPr>
              <a:xfrm flipH="1">
                <a:off x="1881220" y="4671231"/>
                <a:ext cx="2978" cy="63319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p:cNvCxnSpPr>
              <p:nvPr/>
            </p:nvCxnSpPr>
            <p:spPr>
              <a:xfrm flipH="1">
                <a:off x="1642369" y="4678564"/>
                <a:ext cx="6265" cy="632575"/>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rot="16200000">
                <a:off x="1872955" y="5063702"/>
                <a:ext cx="363528" cy="597411"/>
                <a:chOff x="7934302" y="3030719"/>
                <a:chExt cx="544840" cy="895374"/>
              </a:xfrm>
            </p:grpSpPr>
            <p:grpSp>
              <p:nvGrpSpPr>
                <p:cNvPr id="57" name="Group 56"/>
                <p:cNvGrpSpPr/>
                <p:nvPr/>
              </p:nvGrpSpPr>
              <p:grpSpPr>
                <a:xfrm rot="5400000">
                  <a:off x="7930379" y="3377331"/>
                  <a:ext cx="707719" cy="389806"/>
                  <a:chOff x="907225" y="2738180"/>
                  <a:chExt cx="707719" cy="389806"/>
                </a:xfrm>
              </p:grpSpPr>
              <p:cxnSp>
                <p:nvCxnSpPr>
                  <p:cNvPr id="59" name="AutoShape 8"/>
                  <p:cNvCxnSpPr>
                    <a:cxnSpLocks noChangeShapeType="1"/>
                  </p:cNvCxnSpPr>
                  <p:nvPr/>
                </p:nvCxnSpPr>
                <p:spPr bwMode="auto">
                  <a:xfrm flipV="1">
                    <a:off x="1346454" y="2842670"/>
                    <a:ext cx="0" cy="182164"/>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60" name="AutoShape 15"/>
                  <p:cNvCxnSpPr>
                    <a:cxnSpLocks noChangeShapeType="1"/>
                  </p:cNvCxnSpPr>
                  <p:nvPr/>
                </p:nvCxnSpPr>
                <p:spPr bwMode="auto">
                  <a:xfrm>
                    <a:off x="1341691" y="2924108"/>
                    <a:ext cx="273253" cy="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61" name="AutoShape 8"/>
                  <p:cNvCxnSpPr>
                    <a:cxnSpLocks noChangeShapeType="1"/>
                  </p:cNvCxnSpPr>
                  <p:nvPr/>
                </p:nvCxnSpPr>
                <p:spPr bwMode="auto">
                  <a:xfrm flipV="1">
                    <a:off x="1219702" y="2738180"/>
                    <a:ext cx="0" cy="389806"/>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62" name="AutoShape 15"/>
                  <p:cNvCxnSpPr>
                    <a:cxnSpLocks noChangeShapeType="1"/>
                  </p:cNvCxnSpPr>
                  <p:nvPr/>
                </p:nvCxnSpPr>
                <p:spPr bwMode="auto">
                  <a:xfrm>
                    <a:off x="907225" y="2923694"/>
                    <a:ext cx="312867" cy="2"/>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grpSp>
            <p:sp>
              <p:nvSpPr>
                <p:cNvPr id="58" name="Rectangle 57"/>
                <p:cNvSpPr/>
                <p:nvPr/>
              </p:nvSpPr>
              <p:spPr>
                <a:xfrm>
                  <a:off x="7934302" y="3030719"/>
                  <a:ext cx="430530" cy="537778"/>
                </a:xfrm>
                <a:prstGeom prst="rect">
                  <a:avLst/>
                </a:prstGeom>
                <a:ln>
                  <a:noFill/>
                </a:ln>
              </p:spPr>
              <p:txBody>
                <a:bodyPr wrap="none">
                  <a:spAutoFit/>
                </a:bodyPr>
                <a:lstStyle/>
                <a:p>
                  <a:pPr>
                    <a:lnSpc>
                      <a:spcPct val="115000"/>
                    </a:lnSpc>
                    <a:spcBef>
                      <a:spcPts val="0"/>
                    </a:spcBef>
                    <a:spcAft>
                      <a:spcPts val="1000"/>
                    </a:spcAft>
                    <a:defRPr/>
                  </a:pPr>
                  <a:r>
                    <a:rPr lang="en-US" sz="1600" dirty="0">
                      <a:ea typeface="Calibri"/>
                      <a:cs typeface="Times New Roman"/>
                    </a:rPr>
                    <a:t>+</a:t>
                  </a:r>
                </a:p>
              </p:txBody>
            </p:sp>
          </p:grpSp>
          <p:cxnSp>
            <p:nvCxnSpPr>
              <p:cNvPr id="25" name="AutoShape 15"/>
              <p:cNvCxnSpPr>
                <a:cxnSpLocks noChangeShapeType="1"/>
              </p:cNvCxnSpPr>
              <p:nvPr/>
            </p:nvCxnSpPr>
            <p:spPr bwMode="auto">
              <a:xfrm>
                <a:off x="1139291" y="5304428"/>
                <a:ext cx="509343" cy="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grpSp>
            <p:nvGrpSpPr>
              <p:cNvPr id="26" name="Group 25"/>
              <p:cNvGrpSpPr/>
              <p:nvPr/>
            </p:nvGrpSpPr>
            <p:grpSpPr>
              <a:xfrm>
                <a:off x="1123365" y="5910806"/>
                <a:ext cx="1227094" cy="181966"/>
                <a:chOff x="5842793" y="2620100"/>
                <a:chExt cx="1839121" cy="272724"/>
              </a:xfrm>
            </p:grpSpPr>
            <p:grpSp>
              <p:nvGrpSpPr>
                <p:cNvPr id="43" name="Group 42"/>
                <p:cNvGrpSpPr/>
                <p:nvPr/>
              </p:nvGrpSpPr>
              <p:grpSpPr>
                <a:xfrm>
                  <a:off x="5842793" y="2666193"/>
                  <a:ext cx="1839121" cy="185672"/>
                  <a:chOff x="5880224" y="2571086"/>
                  <a:chExt cx="1839121" cy="347662"/>
                </a:xfrm>
              </p:grpSpPr>
              <p:cxnSp>
                <p:nvCxnSpPr>
                  <p:cNvPr id="46" name="Straight Connector 45"/>
                  <p:cNvCxnSpPr/>
                  <p:nvPr/>
                </p:nvCxnSpPr>
                <p:spPr bwMode="auto">
                  <a:xfrm flipH="1">
                    <a:off x="5880224" y="2743515"/>
                    <a:ext cx="627063" cy="47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bwMode="auto">
                  <a:xfrm flipH="1">
                    <a:off x="7119270" y="2743818"/>
                    <a:ext cx="6000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8" name="Group 98"/>
                  <p:cNvGrpSpPr>
                    <a:grpSpLocks/>
                  </p:cNvGrpSpPr>
                  <p:nvPr/>
                </p:nvGrpSpPr>
                <p:grpSpPr bwMode="auto">
                  <a:xfrm>
                    <a:off x="6499339" y="2571086"/>
                    <a:ext cx="626267" cy="347662"/>
                    <a:chOff x="7209220" y="1678338"/>
                    <a:chExt cx="704492" cy="303002"/>
                  </a:xfrm>
                </p:grpSpPr>
                <p:cxnSp>
                  <p:nvCxnSpPr>
                    <p:cNvPr id="49" name="Straight Connector 48"/>
                    <p:cNvCxnSpPr/>
                    <p:nvPr/>
                  </p:nvCxnSpPr>
                  <p:spPr>
                    <a:xfrm flipV="1">
                      <a:off x="7387798" y="1678338"/>
                      <a:ext cx="117862" cy="303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505660" y="1678338"/>
                      <a:ext cx="116077" cy="303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7844067" y="1825261"/>
                      <a:ext cx="69645" cy="1521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7209220" y="1682489"/>
                      <a:ext cx="69646" cy="150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278866" y="1678338"/>
                      <a:ext cx="116076" cy="303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7614594" y="1678338"/>
                      <a:ext cx="117862" cy="303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7732456" y="1678338"/>
                      <a:ext cx="116076" cy="303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4" name="Rectangle 43"/>
                <p:cNvSpPr/>
                <p:nvPr/>
              </p:nvSpPr>
              <p:spPr>
                <a:xfrm>
                  <a:off x="6565900" y="2847105"/>
                  <a:ext cx="515144" cy="45719"/>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Rectangle 44"/>
                <p:cNvSpPr/>
                <p:nvPr/>
              </p:nvSpPr>
              <p:spPr>
                <a:xfrm>
                  <a:off x="6447616" y="2620100"/>
                  <a:ext cx="515144" cy="45719"/>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27" name="Group 26"/>
              <p:cNvGrpSpPr/>
              <p:nvPr/>
            </p:nvGrpSpPr>
            <p:grpSpPr>
              <a:xfrm>
                <a:off x="1044622" y="5295285"/>
                <a:ext cx="181972" cy="707035"/>
                <a:chOff x="8342797" y="767728"/>
                <a:chExt cx="272733" cy="1059678"/>
              </a:xfrm>
            </p:grpSpPr>
            <p:grpSp>
              <p:nvGrpSpPr>
                <p:cNvPr id="28" name="Group 27"/>
                <p:cNvGrpSpPr/>
                <p:nvPr/>
              </p:nvGrpSpPr>
              <p:grpSpPr>
                <a:xfrm rot="16200000">
                  <a:off x="7951889" y="1204731"/>
                  <a:ext cx="1059678" cy="185672"/>
                  <a:chOff x="6319103" y="2571086"/>
                  <a:chExt cx="1059678" cy="347662"/>
                </a:xfrm>
              </p:grpSpPr>
              <p:cxnSp>
                <p:nvCxnSpPr>
                  <p:cNvPr id="32" name="Straight Connector 31"/>
                  <p:cNvCxnSpPr/>
                  <p:nvPr/>
                </p:nvCxnSpPr>
                <p:spPr bwMode="auto">
                  <a:xfrm rot="5400000">
                    <a:off x="6413195" y="2649424"/>
                    <a:ext cx="0" cy="1881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auto">
                  <a:xfrm rot="5400000">
                    <a:off x="7249026" y="2614063"/>
                    <a:ext cx="0" cy="2595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4" name="Group 98"/>
                  <p:cNvGrpSpPr>
                    <a:grpSpLocks/>
                  </p:cNvGrpSpPr>
                  <p:nvPr/>
                </p:nvGrpSpPr>
                <p:grpSpPr bwMode="auto">
                  <a:xfrm>
                    <a:off x="6499339" y="2571086"/>
                    <a:ext cx="626267" cy="347662"/>
                    <a:chOff x="7209220" y="1678338"/>
                    <a:chExt cx="704492" cy="303002"/>
                  </a:xfrm>
                </p:grpSpPr>
                <p:cxnSp>
                  <p:nvCxnSpPr>
                    <p:cNvPr id="35" name="Straight Connector 34"/>
                    <p:cNvCxnSpPr/>
                    <p:nvPr/>
                  </p:nvCxnSpPr>
                  <p:spPr>
                    <a:xfrm flipV="1">
                      <a:off x="7387798" y="1678338"/>
                      <a:ext cx="117862" cy="303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505660" y="1678338"/>
                      <a:ext cx="116077" cy="303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7844067" y="1825261"/>
                      <a:ext cx="69645" cy="1521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7209220" y="1682489"/>
                      <a:ext cx="69646" cy="150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278866" y="1678338"/>
                      <a:ext cx="116076" cy="303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7614594" y="1678338"/>
                      <a:ext cx="117862" cy="303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732456" y="1678338"/>
                      <a:ext cx="116076" cy="303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9" name="Rectangle 28"/>
                <p:cNvSpPr/>
                <p:nvPr/>
              </p:nvSpPr>
              <p:spPr>
                <a:xfrm rot="16200000">
                  <a:off x="8335098" y="1262744"/>
                  <a:ext cx="515145" cy="45718"/>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0" name="Rectangle 29"/>
                <p:cNvSpPr/>
                <p:nvPr/>
              </p:nvSpPr>
              <p:spPr>
                <a:xfrm rot="16200000">
                  <a:off x="8108085" y="1381029"/>
                  <a:ext cx="515144" cy="45719"/>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cxnSp>
            <p:nvCxnSpPr>
              <p:cNvPr id="64" name="Straight Connector 63"/>
              <p:cNvCxnSpPr/>
              <p:nvPr/>
            </p:nvCxnSpPr>
            <p:spPr>
              <a:xfrm>
                <a:off x="2350459" y="5304442"/>
                <a:ext cx="0" cy="6971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2146149" y="5206251"/>
                <a:ext cx="247184" cy="358816"/>
              </a:xfrm>
              <a:prstGeom prst="rect">
                <a:avLst/>
              </a:prstGeom>
              <a:ln>
                <a:noFill/>
              </a:ln>
            </p:spPr>
            <p:txBody>
              <a:bodyPr wrap="none">
                <a:spAutoFit/>
              </a:bodyPr>
              <a:lstStyle/>
              <a:p>
                <a:pPr>
                  <a:lnSpc>
                    <a:spcPct val="115000"/>
                  </a:lnSpc>
                  <a:spcBef>
                    <a:spcPts val="0"/>
                  </a:spcBef>
                  <a:spcAft>
                    <a:spcPts val="1000"/>
                  </a:spcAft>
                  <a:defRPr/>
                </a:pPr>
                <a:r>
                  <a:rPr lang="en-US" sz="1600" dirty="0">
                    <a:ea typeface="Calibri"/>
                    <a:cs typeface="Times New Roman"/>
                  </a:rPr>
                  <a:t>-</a:t>
                </a:r>
              </a:p>
            </p:txBody>
          </p:sp>
        </p:grpSp>
        <p:sp>
          <p:nvSpPr>
            <p:cNvPr id="78" name="Content Placeholder 2"/>
            <p:cNvSpPr txBox="1">
              <a:spLocks/>
            </p:cNvSpPr>
            <p:nvPr/>
          </p:nvSpPr>
          <p:spPr>
            <a:xfrm>
              <a:off x="2780740" y="3255471"/>
              <a:ext cx="1803335" cy="30511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CB333B"/>
                  </a:solidFill>
                </a:rPr>
                <a:t>Step 2: </a:t>
              </a:r>
              <a:r>
                <a:rPr lang="en-US" sz="2000" dirty="0"/>
                <a:t>Pull out one wire in section where current is being measured. Place one end of jumper wire at that location.</a:t>
              </a:r>
            </a:p>
          </p:txBody>
        </p:sp>
        <p:sp>
          <p:nvSpPr>
            <p:cNvPr id="79" name="Rectangle 78"/>
            <p:cNvSpPr/>
            <p:nvPr/>
          </p:nvSpPr>
          <p:spPr>
            <a:xfrm>
              <a:off x="2998629" y="6403482"/>
              <a:ext cx="6347507" cy="400110"/>
            </a:xfrm>
            <a:prstGeom prst="rect">
              <a:avLst/>
            </a:prstGeom>
          </p:spPr>
          <p:txBody>
            <a:bodyPr wrap="none">
              <a:spAutoFit/>
            </a:bodyPr>
            <a:lstStyle/>
            <a:p>
              <a:pPr lvl="1"/>
              <a:r>
                <a:rPr lang="en-US" sz="2000" i="1" dirty="0">
                  <a:solidFill>
                    <a:srgbClr val="003087"/>
                  </a:solidFill>
                  <a:latin typeface="Calibri" panose="020F0502020204030204" pitchFamily="34" charset="0"/>
                </a:rPr>
                <a:t>To measure current, </a:t>
              </a:r>
              <a:r>
                <a:rPr lang="en-US" sz="2000" b="1" i="1" dirty="0" err="1">
                  <a:solidFill>
                    <a:srgbClr val="003087"/>
                  </a:solidFill>
                  <a:latin typeface="Calibri" panose="020F0502020204030204" pitchFamily="34" charset="0"/>
                </a:rPr>
                <a:t>multimeter</a:t>
              </a:r>
              <a:r>
                <a:rPr lang="en-US" sz="2000" b="1" i="1" dirty="0">
                  <a:solidFill>
                    <a:srgbClr val="003087"/>
                  </a:solidFill>
                  <a:latin typeface="Calibri" panose="020F0502020204030204" pitchFamily="34" charset="0"/>
                </a:rPr>
                <a:t> must be part of circuit</a:t>
              </a:r>
            </a:p>
          </p:txBody>
        </p:sp>
        <p:pic>
          <p:nvPicPr>
            <p:cNvPr id="71" name="Picture 70" descr="A picture containing device, gauge, object&#10;&#10;Description automatically generated">
              <a:extLst>
                <a:ext uri="{FF2B5EF4-FFF2-40B4-BE49-F238E27FC236}">
                  <a16:creationId xmlns:a16="http://schemas.microsoft.com/office/drawing/2014/main" id="{9D80BD31-3400-4A24-9137-6B49FD2BAD39}"/>
                </a:ext>
              </a:extLst>
            </p:cNvPr>
            <p:cNvPicPr>
              <a:picLocks noChangeAspect="1"/>
            </p:cNvPicPr>
            <p:nvPr/>
          </p:nvPicPr>
          <p:blipFill rotWithShape="1">
            <a:blip r:embed="rId4">
              <a:extLst>
                <a:ext uri="{28A0092B-C50C-407E-A947-70E740481C1C}">
                  <a14:useLocalDpi xmlns:a14="http://schemas.microsoft.com/office/drawing/2010/main" val="0"/>
                </a:ext>
              </a:extLst>
            </a:blip>
            <a:srcRect l="47004" t="26143" r="23685" b="19549"/>
            <a:stretch/>
          </p:blipFill>
          <p:spPr>
            <a:xfrm>
              <a:off x="322221" y="3280751"/>
              <a:ext cx="2424293" cy="2994443"/>
            </a:xfrm>
            <a:prstGeom prst="rect">
              <a:avLst/>
            </a:prstGeom>
          </p:spPr>
        </p:pic>
      </p:grpSp>
      <p:grpSp>
        <p:nvGrpSpPr>
          <p:cNvPr id="42" name="Group 41">
            <a:extLst>
              <a:ext uri="{FF2B5EF4-FFF2-40B4-BE49-F238E27FC236}">
                <a16:creationId xmlns:a16="http://schemas.microsoft.com/office/drawing/2014/main" id="{03DD71B8-A98D-4B71-9C3B-90270CC17CF6}"/>
              </a:ext>
            </a:extLst>
          </p:cNvPr>
          <p:cNvGrpSpPr/>
          <p:nvPr/>
        </p:nvGrpSpPr>
        <p:grpSpPr>
          <a:xfrm>
            <a:off x="52326" y="996276"/>
            <a:ext cx="5644984" cy="2168230"/>
            <a:chOff x="52326" y="996276"/>
            <a:chExt cx="5644984" cy="216823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236" y="1636775"/>
              <a:ext cx="1062619" cy="1070963"/>
            </a:xfrm>
            <a:prstGeom prst="rect">
              <a:avLst/>
            </a:prstGeom>
          </p:spPr>
        </p:pic>
        <p:sp>
          <p:nvSpPr>
            <p:cNvPr id="8" name="Rectangle 7"/>
            <p:cNvSpPr/>
            <p:nvPr/>
          </p:nvSpPr>
          <p:spPr>
            <a:xfrm>
              <a:off x="744094" y="1355067"/>
              <a:ext cx="857766" cy="369332"/>
            </a:xfrm>
            <a:prstGeom prst="rect">
              <a:avLst/>
            </a:prstGeom>
          </p:spPr>
          <p:txBody>
            <a:bodyPr wrap="square">
              <a:spAutoFit/>
            </a:bodyPr>
            <a:lstStyle/>
            <a:p>
              <a:r>
                <a:rPr lang="en-US" dirty="0">
                  <a:latin typeface="Calibri" panose="020F0502020204030204" pitchFamily="34" charset="0"/>
                </a:rPr>
                <a:t>470</a:t>
              </a:r>
              <a:r>
                <a:rPr lang="el-GR" dirty="0">
                  <a:latin typeface="Calibri" panose="020F0502020204030204" pitchFamily="34" charset="0"/>
                </a:rPr>
                <a:t>Ω</a:t>
              </a:r>
              <a:endParaRPr lang="en-US" baseline="-25000" dirty="0"/>
            </a:p>
          </p:txBody>
        </p:sp>
        <p:sp>
          <p:nvSpPr>
            <p:cNvPr id="9" name="Rectangle 8"/>
            <p:cNvSpPr/>
            <p:nvPr/>
          </p:nvSpPr>
          <p:spPr>
            <a:xfrm>
              <a:off x="1514141" y="2006544"/>
              <a:ext cx="747645" cy="369332"/>
            </a:xfrm>
            <a:prstGeom prst="rect">
              <a:avLst/>
            </a:prstGeom>
          </p:spPr>
          <p:txBody>
            <a:bodyPr wrap="square">
              <a:spAutoFit/>
            </a:bodyPr>
            <a:lstStyle/>
            <a:p>
              <a:r>
                <a:rPr lang="en-US" dirty="0">
                  <a:latin typeface="Calibri" panose="020F0502020204030204" pitchFamily="34" charset="0"/>
                </a:rPr>
                <a:t>220</a:t>
              </a:r>
              <a:r>
                <a:rPr lang="el-GR" dirty="0">
                  <a:latin typeface="Calibri" panose="020F0502020204030204" pitchFamily="34" charset="0"/>
                </a:rPr>
                <a:t>Ω</a:t>
              </a:r>
              <a:endParaRPr lang="en-US" dirty="0"/>
            </a:p>
          </p:txBody>
        </p:sp>
        <p:sp>
          <p:nvSpPr>
            <p:cNvPr id="10" name="Rectangle 9"/>
            <p:cNvSpPr/>
            <p:nvPr/>
          </p:nvSpPr>
          <p:spPr>
            <a:xfrm>
              <a:off x="117265" y="1964171"/>
              <a:ext cx="521315" cy="369332"/>
            </a:xfrm>
            <a:prstGeom prst="rect">
              <a:avLst/>
            </a:prstGeom>
          </p:spPr>
          <p:txBody>
            <a:bodyPr wrap="square">
              <a:spAutoFit/>
            </a:bodyPr>
            <a:lstStyle/>
            <a:p>
              <a:r>
                <a:rPr lang="en-US" dirty="0">
                  <a:latin typeface="Calibri" panose="020F0502020204030204" pitchFamily="34" charset="0"/>
                </a:rPr>
                <a:t>5V</a:t>
              </a:r>
              <a:endParaRPr lang="en-US" baseline="-25000" dirty="0"/>
            </a:p>
          </p:txBody>
        </p:sp>
        <p:sp>
          <p:nvSpPr>
            <p:cNvPr id="73" name="Content Placeholder 2"/>
            <p:cNvSpPr txBox="1">
              <a:spLocks/>
            </p:cNvSpPr>
            <p:nvPr/>
          </p:nvSpPr>
          <p:spPr>
            <a:xfrm>
              <a:off x="52326" y="996276"/>
              <a:ext cx="2373572" cy="3926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CB333B"/>
                  </a:solidFill>
                </a:rPr>
                <a:t>Step 1: </a:t>
              </a:r>
              <a:r>
                <a:rPr lang="en-US" sz="2000" dirty="0"/>
                <a:t>Build Circuit</a:t>
              </a:r>
            </a:p>
          </p:txBody>
        </p:sp>
        <p:pic>
          <p:nvPicPr>
            <p:cNvPr id="15" name="Picture 14" descr="A circuit board&#10;&#10;Description automatically generated">
              <a:extLst>
                <a:ext uri="{FF2B5EF4-FFF2-40B4-BE49-F238E27FC236}">
                  <a16:creationId xmlns:a16="http://schemas.microsoft.com/office/drawing/2014/main" id="{8DA53997-7D7A-4DF7-8632-FC5E722F91D7}"/>
                </a:ext>
              </a:extLst>
            </p:cNvPr>
            <p:cNvPicPr>
              <a:picLocks noChangeAspect="1"/>
            </p:cNvPicPr>
            <p:nvPr/>
          </p:nvPicPr>
          <p:blipFill rotWithShape="1">
            <a:blip r:embed="rId6">
              <a:extLst>
                <a:ext uri="{28A0092B-C50C-407E-A947-70E740481C1C}">
                  <a14:useLocalDpi xmlns:a14="http://schemas.microsoft.com/office/drawing/2010/main" val="0"/>
                </a:ext>
              </a:extLst>
            </a:blip>
            <a:srcRect l="53837" t="46120" r="25446" b="41399"/>
            <a:stretch/>
          </p:blipFill>
          <p:spPr>
            <a:xfrm rot="10800000">
              <a:off x="2425898" y="1093077"/>
              <a:ext cx="3271412" cy="1313922"/>
            </a:xfrm>
            <a:prstGeom prst="rect">
              <a:avLst/>
            </a:prstGeom>
          </p:spPr>
        </p:pic>
        <p:cxnSp>
          <p:nvCxnSpPr>
            <p:cNvPr id="81" name="Straight Arrow Connector 80">
              <a:extLst>
                <a:ext uri="{FF2B5EF4-FFF2-40B4-BE49-F238E27FC236}">
                  <a16:creationId xmlns:a16="http://schemas.microsoft.com/office/drawing/2014/main" id="{CCFCA7A9-C97F-4E0F-B89A-2E9E4AB5CC4D}"/>
                </a:ext>
              </a:extLst>
            </p:cNvPr>
            <p:cNvCxnSpPr>
              <a:cxnSpLocks/>
            </p:cNvCxnSpPr>
            <p:nvPr/>
          </p:nvCxnSpPr>
          <p:spPr>
            <a:xfrm flipV="1">
              <a:off x="2620181" y="1854175"/>
              <a:ext cx="221219" cy="550867"/>
            </a:xfrm>
            <a:prstGeom prst="straightConnector1">
              <a:avLst/>
            </a:prstGeom>
            <a:ln w="38100">
              <a:solidFill>
                <a:srgbClr val="CB333B"/>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95C9AF7-9585-468E-86ED-E4E5401F5777}"/>
                </a:ext>
              </a:extLst>
            </p:cNvPr>
            <p:cNvSpPr/>
            <p:nvPr/>
          </p:nvSpPr>
          <p:spPr>
            <a:xfrm>
              <a:off x="4083811" y="1774727"/>
              <a:ext cx="422029" cy="158897"/>
            </a:xfrm>
            <a:prstGeom prst="rect">
              <a:avLst/>
            </a:prstGeom>
            <a:noFill/>
            <a:ln w="38100">
              <a:solidFill>
                <a:srgbClr val="CB33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4" name="Straight Arrow Connector 83">
              <a:extLst>
                <a:ext uri="{FF2B5EF4-FFF2-40B4-BE49-F238E27FC236}">
                  <a16:creationId xmlns:a16="http://schemas.microsoft.com/office/drawing/2014/main" id="{F0A03F1C-BD32-4258-ACAA-97DA7AA931D8}"/>
                </a:ext>
              </a:extLst>
            </p:cNvPr>
            <p:cNvCxnSpPr>
              <a:cxnSpLocks/>
            </p:cNvCxnSpPr>
            <p:nvPr/>
          </p:nvCxnSpPr>
          <p:spPr>
            <a:xfrm flipV="1">
              <a:off x="4294825" y="2054753"/>
              <a:ext cx="0" cy="449315"/>
            </a:xfrm>
            <a:prstGeom prst="straightConnector1">
              <a:avLst/>
            </a:prstGeom>
            <a:ln w="38100">
              <a:solidFill>
                <a:srgbClr val="CB333B"/>
              </a:solidFill>
              <a:tailEnd type="triangle"/>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138C2CA5-3322-41AE-8993-15ED801ED65B}"/>
                </a:ext>
              </a:extLst>
            </p:cNvPr>
            <p:cNvSpPr/>
            <p:nvPr/>
          </p:nvSpPr>
          <p:spPr>
            <a:xfrm>
              <a:off x="3113240" y="2456620"/>
              <a:ext cx="1604221" cy="707886"/>
            </a:xfrm>
            <a:prstGeom prst="rect">
              <a:avLst/>
            </a:prstGeom>
            <a:solidFill>
              <a:schemeClr val="bg1"/>
            </a:solidFill>
            <a:ln w="38100">
              <a:solidFill>
                <a:srgbClr val="CB333B"/>
              </a:solidFill>
            </a:ln>
          </p:spPr>
          <p:txBody>
            <a:bodyPr wrap="square">
              <a:spAutoFit/>
            </a:bodyPr>
            <a:lstStyle/>
            <a:p>
              <a:pPr algn="ctr"/>
              <a:r>
                <a:rPr lang="en-US" sz="2000" dirty="0">
                  <a:latin typeface="Calibri" panose="020F0502020204030204" pitchFamily="34" charset="0"/>
                </a:rPr>
                <a:t>Connection Point (</a:t>
              </a:r>
              <a:r>
                <a:rPr lang="en-US" sz="2000" b="1" dirty="0">
                  <a:solidFill>
                    <a:srgbClr val="003087"/>
                  </a:solidFill>
                  <a:latin typeface="Calibri" panose="020F0502020204030204" pitchFamily="34" charset="0"/>
                </a:rPr>
                <a:t>node</a:t>
              </a:r>
              <a:r>
                <a:rPr lang="en-US" sz="2000" dirty="0">
                  <a:latin typeface="Calibri" panose="020F0502020204030204" pitchFamily="34" charset="0"/>
                </a:rPr>
                <a:t>)</a:t>
              </a:r>
              <a:endParaRPr lang="en-US" sz="2000" baseline="-25000" dirty="0"/>
            </a:p>
          </p:txBody>
        </p:sp>
        <p:grpSp>
          <p:nvGrpSpPr>
            <p:cNvPr id="3" name="Group 2">
              <a:extLst>
                <a:ext uri="{FF2B5EF4-FFF2-40B4-BE49-F238E27FC236}">
                  <a16:creationId xmlns:a16="http://schemas.microsoft.com/office/drawing/2014/main" id="{74BF7768-7A1D-4210-99FB-E20079DF9588}"/>
                </a:ext>
              </a:extLst>
            </p:cNvPr>
            <p:cNvGrpSpPr/>
            <p:nvPr/>
          </p:nvGrpSpPr>
          <p:grpSpPr>
            <a:xfrm>
              <a:off x="4816618" y="1976026"/>
              <a:ext cx="521315" cy="770768"/>
              <a:chOff x="4607677" y="2041046"/>
              <a:chExt cx="521315" cy="770768"/>
            </a:xfrm>
          </p:grpSpPr>
          <p:cxnSp>
            <p:nvCxnSpPr>
              <p:cNvPr id="17" name="Straight Arrow Connector 16">
                <a:extLst>
                  <a:ext uri="{FF2B5EF4-FFF2-40B4-BE49-F238E27FC236}">
                    <a16:creationId xmlns:a16="http://schemas.microsoft.com/office/drawing/2014/main" id="{BAA1D7FF-16CF-4713-892D-657FBBD1C216}"/>
                  </a:ext>
                </a:extLst>
              </p:cNvPr>
              <p:cNvCxnSpPr>
                <a:cxnSpLocks/>
              </p:cNvCxnSpPr>
              <p:nvPr/>
            </p:nvCxnSpPr>
            <p:spPr>
              <a:xfrm flipH="1" flipV="1">
                <a:off x="4629426" y="2041046"/>
                <a:ext cx="95768" cy="373484"/>
              </a:xfrm>
              <a:prstGeom prst="straightConnector1">
                <a:avLst/>
              </a:prstGeom>
              <a:ln w="38100">
                <a:solidFill>
                  <a:srgbClr val="CB333B"/>
                </a:solidFill>
                <a:tailEnd type="triangle"/>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DC76D3A2-10FB-41A5-941E-616AA37B862C}"/>
                  </a:ext>
                </a:extLst>
              </p:cNvPr>
              <p:cNvSpPr/>
              <p:nvPr/>
            </p:nvSpPr>
            <p:spPr>
              <a:xfrm>
                <a:off x="4607677" y="2411704"/>
                <a:ext cx="521315" cy="400110"/>
              </a:xfrm>
              <a:prstGeom prst="rect">
                <a:avLst/>
              </a:prstGeom>
              <a:solidFill>
                <a:schemeClr val="bg1"/>
              </a:solidFill>
              <a:ln w="38100">
                <a:solidFill>
                  <a:srgbClr val="CB333B"/>
                </a:solidFill>
              </a:ln>
            </p:spPr>
            <p:txBody>
              <a:bodyPr wrap="square">
                <a:spAutoFit/>
              </a:bodyPr>
              <a:lstStyle/>
              <a:p>
                <a:r>
                  <a:rPr lang="en-US" sz="2000" dirty="0">
                    <a:latin typeface="Calibri" panose="020F0502020204030204" pitchFamily="34" charset="0"/>
                  </a:rPr>
                  <a:t>5V</a:t>
                </a:r>
                <a:endParaRPr lang="en-US" sz="2000" baseline="-25000" dirty="0"/>
              </a:p>
            </p:txBody>
          </p:sp>
        </p:grpSp>
        <p:sp>
          <p:nvSpPr>
            <p:cNvPr id="83" name="Rectangle 82">
              <a:extLst>
                <a:ext uri="{FF2B5EF4-FFF2-40B4-BE49-F238E27FC236}">
                  <a16:creationId xmlns:a16="http://schemas.microsoft.com/office/drawing/2014/main" id="{2514781D-52B6-48E3-B79F-90B980B95D2E}"/>
                </a:ext>
              </a:extLst>
            </p:cNvPr>
            <p:cNvSpPr/>
            <p:nvPr/>
          </p:nvSpPr>
          <p:spPr>
            <a:xfrm>
              <a:off x="1947661" y="2421020"/>
              <a:ext cx="1062619" cy="400110"/>
            </a:xfrm>
            <a:prstGeom prst="rect">
              <a:avLst/>
            </a:prstGeom>
            <a:solidFill>
              <a:schemeClr val="bg1"/>
            </a:solidFill>
            <a:ln w="38100">
              <a:solidFill>
                <a:srgbClr val="CB333B"/>
              </a:solidFill>
            </a:ln>
          </p:spPr>
          <p:txBody>
            <a:bodyPr wrap="square">
              <a:spAutoFit/>
            </a:bodyPr>
            <a:lstStyle/>
            <a:p>
              <a:r>
                <a:rPr lang="en-US" sz="2000" dirty="0">
                  <a:latin typeface="Calibri" panose="020F0502020204030204" pitchFamily="34" charset="0"/>
                </a:rPr>
                <a:t>Ground</a:t>
              </a:r>
              <a:endParaRPr lang="en-US" sz="2000" baseline="-25000" dirty="0"/>
            </a:p>
          </p:txBody>
        </p:sp>
      </p:grpSp>
    </p:spTree>
    <p:extLst>
      <p:ext uri="{BB962C8B-B14F-4D97-AF65-F5344CB8AC3E}">
        <p14:creationId xmlns:p14="http://schemas.microsoft.com/office/powerpoint/2010/main" val="419920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954" y="-110229"/>
            <a:ext cx="12075166" cy="1325563"/>
          </a:xfrm>
        </p:spPr>
        <p:txBody>
          <a:bodyPr>
            <a:normAutofit/>
          </a:bodyPr>
          <a:lstStyle/>
          <a:p>
            <a:r>
              <a:rPr lang="en-US" sz="4000" dirty="0"/>
              <a:t>Measure Current through Each Resistor in Series Circuit</a:t>
            </a:r>
          </a:p>
        </p:txBody>
      </p:sp>
      <p:sp>
        <p:nvSpPr>
          <p:cNvPr id="4" name="Slide Number Placeholder 3"/>
          <p:cNvSpPr>
            <a:spLocks noGrp="1"/>
          </p:cNvSpPr>
          <p:nvPr>
            <p:ph type="sldNum" sz="quarter" idx="12"/>
          </p:nvPr>
        </p:nvSpPr>
        <p:spPr/>
        <p:txBody>
          <a:bodyPr/>
          <a:lstStyle/>
          <a:p>
            <a:fld id="{AF9F945A-7155-4828-81E1-722329993529}" type="slidenum">
              <a:rPr lang="en-US" smtClean="0"/>
              <a:t>6</a:t>
            </a:fld>
            <a:endParaRPr lang="en-US" dirty="0"/>
          </a:p>
        </p:txBody>
      </p:sp>
      <p:grpSp>
        <p:nvGrpSpPr>
          <p:cNvPr id="6" name="Group 5"/>
          <p:cNvGrpSpPr/>
          <p:nvPr/>
        </p:nvGrpSpPr>
        <p:grpSpPr>
          <a:xfrm>
            <a:off x="8052170" y="830817"/>
            <a:ext cx="3961303" cy="2539982"/>
            <a:chOff x="4316671" y="4112065"/>
            <a:chExt cx="2827287" cy="2137345"/>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337" y="4398263"/>
              <a:ext cx="1703443" cy="1851147"/>
            </a:xfrm>
            <a:prstGeom prst="rect">
              <a:avLst/>
            </a:prstGeom>
          </p:spPr>
        </p:pic>
        <p:sp>
          <p:nvSpPr>
            <p:cNvPr id="8" name="Rectangle 7"/>
            <p:cNvSpPr/>
            <p:nvPr/>
          </p:nvSpPr>
          <p:spPr>
            <a:xfrm>
              <a:off x="5236552" y="4112065"/>
              <a:ext cx="768284" cy="336685"/>
            </a:xfrm>
            <a:prstGeom prst="rect">
              <a:avLst/>
            </a:prstGeom>
          </p:spPr>
          <p:txBody>
            <a:bodyPr wrap="square">
              <a:spAutoFit/>
            </a:bodyPr>
            <a:lstStyle/>
            <a:p>
              <a:r>
                <a:rPr lang="en-US" sz="2000" dirty="0">
                  <a:latin typeface="Calibri" panose="020F0502020204030204" pitchFamily="34" charset="0"/>
                </a:rPr>
                <a:t>470</a:t>
              </a:r>
              <a:r>
                <a:rPr lang="el-GR" sz="2000" dirty="0">
                  <a:latin typeface="Calibri" panose="020F0502020204030204" pitchFamily="34" charset="0"/>
                </a:rPr>
                <a:t>Ω</a:t>
              </a:r>
              <a:endParaRPr lang="en-US" sz="2000" baseline="-25000" dirty="0"/>
            </a:p>
          </p:txBody>
        </p:sp>
        <p:sp>
          <p:nvSpPr>
            <p:cNvPr id="9" name="Rectangle 8"/>
            <p:cNvSpPr/>
            <p:nvPr/>
          </p:nvSpPr>
          <p:spPr>
            <a:xfrm>
              <a:off x="6274251" y="5217220"/>
              <a:ext cx="869707" cy="336685"/>
            </a:xfrm>
            <a:prstGeom prst="rect">
              <a:avLst/>
            </a:prstGeom>
          </p:spPr>
          <p:txBody>
            <a:bodyPr wrap="square">
              <a:spAutoFit/>
            </a:bodyPr>
            <a:lstStyle/>
            <a:p>
              <a:r>
                <a:rPr lang="en-US" sz="2000" dirty="0">
                  <a:latin typeface="Calibri" panose="020F0502020204030204" pitchFamily="34" charset="0"/>
                </a:rPr>
                <a:t>220</a:t>
              </a:r>
              <a:r>
                <a:rPr lang="el-GR" sz="2000" dirty="0">
                  <a:latin typeface="Calibri" panose="020F0502020204030204" pitchFamily="34" charset="0"/>
                </a:rPr>
                <a:t>Ω</a:t>
              </a:r>
              <a:endParaRPr lang="en-US" sz="2000" dirty="0"/>
            </a:p>
          </p:txBody>
        </p:sp>
        <p:sp>
          <p:nvSpPr>
            <p:cNvPr id="10" name="Rectangle 9"/>
            <p:cNvSpPr/>
            <p:nvPr/>
          </p:nvSpPr>
          <p:spPr>
            <a:xfrm>
              <a:off x="4316671" y="5217220"/>
              <a:ext cx="427852" cy="336685"/>
            </a:xfrm>
            <a:prstGeom prst="rect">
              <a:avLst/>
            </a:prstGeom>
          </p:spPr>
          <p:txBody>
            <a:bodyPr wrap="square">
              <a:spAutoFit/>
            </a:bodyPr>
            <a:lstStyle/>
            <a:p>
              <a:r>
                <a:rPr lang="en-US" sz="2000" dirty="0">
                  <a:latin typeface="Calibri" panose="020F0502020204030204" pitchFamily="34" charset="0"/>
                </a:rPr>
                <a:t>5V</a:t>
              </a:r>
              <a:endParaRPr lang="en-US" sz="2000" baseline="-25000" dirty="0"/>
            </a:p>
          </p:txBody>
        </p:sp>
      </p:grpSp>
      <p:sp>
        <p:nvSpPr>
          <p:cNvPr id="18" name="Rectangle 17"/>
          <p:cNvSpPr/>
          <p:nvPr/>
        </p:nvSpPr>
        <p:spPr>
          <a:xfrm>
            <a:off x="7953179" y="3809714"/>
            <a:ext cx="3884253" cy="1015663"/>
          </a:xfrm>
          <a:prstGeom prst="rect">
            <a:avLst/>
          </a:prstGeom>
        </p:spPr>
        <p:txBody>
          <a:bodyPr wrap="square">
            <a:spAutoFit/>
          </a:bodyPr>
          <a:lstStyle/>
          <a:p>
            <a:pPr algn="ctr"/>
            <a:r>
              <a:rPr lang="en-US" sz="2000" i="1" dirty="0">
                <a:solidFill>
                  <a:srgbClr val="003087"/>
                </a:solidFill>
              </a:rPr>
              <a:t>Current leaves the power source at a value and stays the same through each component in the loop</a:t>
            </a:r>
          </a:p>
        </p:txBody>
      </p:sp>
      <p:sp>
        <p:nvSpPr>
          <p:cNvPr id="25" name="Content Placeholder 2"/>
          <p:cNvSpPr txBox="1">
            <a:spLocks/>
          </p:cNvSpPr>
          <p:nvPr/>
        </p:nvSpPr>
        <p:spPr>
          <a:xfrm>
            <a:off x="465061" y="5059266"/>
            <a:ext cx="8299021" cy="3926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t>Compare with calculations. What is the total current from the power source?</a:t>
            </a:r>
          </a:p>
          <a:p>
            <a:endParaRPr lang="en-US" sz="2000" dirty="0"/>
          </a:p>
        </p:txBody>
      </p:sp>
      <mc:AlternateContent xmlns:mc="http://schemas.openxmlformats.org/markup-compatibility/2006" xmlns:a14="http://schemas.microsoft.com/office/drawing/2010/main">
        <mc:Choice Requires="a14">
          <p:sp>
            <p:nvSpPr>
              <p:cNvPr id="26" name="TextBox 1"/>
              <p:cNvSpPr txBox="1"/>
              <p:nvPr/>
            </p:nvSpPr>
            <p:spPr>
              <a:xfrm>
                <a:off x="3808112" y="5835763"/>
                <a:ext cx="3571042" cy="427746"/>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14:m>
                  <m:oMathPara xmlns:m="http://schemas.openxmlformats.org/officeDocument/2006/math">
                    <m:oMathParaPr>
                      <m:jc m:val="centerGroup"/>
                    </m:oMathParaPr>
                    <m:oMath xmlns:m="http://schemas.openxmlformats.org/officeDocument/2006/math">
                      <m:sSub>
                        <m:sSubPr>
                          <m:ctrlPr>
                            <a:rPr lang="en-US" sz="2000" b="1" i="1" smtClean="0">
                              <a:latin typeface="Cambria Math" panose="02040503050406030204" pitchFamily="18" charset="0"/>
                            </a:rPr>
                          </m:ctrlPr>
                        </m:sSubPr>
                        <m:e>
                          <m:r>
                            <a:rPr lang="en-US" sz="2000" b="1" i="1" smtClean="0">
                              <a:latin typeface="Cambria Math"/>
                            </a:rPr>
                            <m:t>𝑹</m:t>
                          </m:r>
                        </m:e>
                        <m:sub>
                          <m:r>
                            <a:rPr lang="en-US" sz="2000" b="1" i="1" smtClean="0">
                              <a:latin typeface="Cambria Math"/>
                            </a:rPr>
                            <m:t>𝒆𝒒</m:t>
                          </m:r>
                        </m:sub>
                      </m:sSub>
                      <m:r>
                        <a:rPr lang="en-US" sz="2000" b="1" i="1" smtClean="0">
                          <a:latin typeface="Cambria Math"/>
                        </a:rPr>
                        <m:t>=</m:t>
                      </m:r>
                      <m:r>
                        <a:rPr lang="en-US" sz="2000" b="1" i="1" smtClean="0">
                          <a:latin typeface="Cambria Math" panose="02040503050406030204" pitchFamily="18" charset="0"/>
                        </a:rPr>
                        <m:t>𝟒𝟕𝟎</m:t>
                      </m:r>
                      <m:r>
                        <a:rPr lang="el-GR" sz="2000" b="1" i="1">
                          <a:latin typeface="Cambria Math" panose="02040503050406030204" pitchFamily="18" charset="0"/>
                          <a:ea typeface="Cambria Math" panose="02040503050406030204" pitchFamily="18" charset="0"/>
                        </a:rPr>
                        <m:t>𝜴</m:t>
                      </m:r>
                      <m:r>
                        <a:rPr lang="en-US" sz="2000" b="1" i="1" smtClean="0">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𝟐𝟐𝟎</m:t>
                      </m:r>
                      <m:r>
                        <a:rPr lang="el-GR" sz="2000" b="1" i="1">
                          <a:latin typeface="Cambria Math" panose="02040503050406030204" pitchFamily="18" charset="0"/>
                          <a:ea typeface="Cambria Math" panose="02040503050406030204" pitchFamily="18" charset="0"/>
                        </a:rPr>
                        <m:t>𝜴</m:t>
                      </m:r>
                      <m:r>
                        <a:rPr lang="en-US" sz="2000" b="1" i="1" smtClean="0">
                          <a:latin typeface="Cambria Math"/>
                        </a:rPr>
                        <m:t>=</m:t>
                      </m:r>
                      <m:r>
                        <a:rPr lang="en-US" sz="2000" b="1" i="1" smtClean="0">
                          <a:latin typeface="Cambria Math" panose="02040503050406030204" pitchFamily="18" charset="0"/>
                        </a:rPr>
                        <m:t>𝟔𝟗𝟎</m:t>
                      </m:r>
                      <m:r>
                        <a:rPr lang="el-GR" sz="2000" b="1" i="1" smtClean="0">
                          <a:latin typeface="Cambria Math"/>
                          <a:ea typeface="Cambria Math"/>
                        </a:rPr>
                        <m:t>𝜴</m:t>
                      </m:r>
                    </m:oMath>
                  </m:oMathPara>
                </a14:m>
                <a:endParaRPr lang="en-US" sz="2000" b="1" dirty="0"/>
              </a:p>
            </p:txBody>
          </p:sp>
        </mc:Choice>
        <mc:Fallback xmlns="">
          <p:sp>
            <p:nvSpPr>
              <p:cNvPr id="26" name="TextBox 1"/>
              <p:cNvSpPr txBox="1">
                <a:spLocks noRot="1" noChangeAspect="1" noMove="1" noResize="1" noEditPoints="1" noAdjustHandles="1" noChangeArrowheads="1" noChangeShapeType="1" noTextEdit="1"/>
              </p:cNvSpPr>
              <p:nvPr/>
            </p:nvSpPr>
            <p:spPr>
              <a:xfrm>
                <a:off x="3808112" y="5835763"/>
                <a:ext cx="3571042" cy="427746"/>
              </a:xfrm>
              <a:prstGeom prst="rect">
                <a:avLst/>
              </a:prstGeom>
              <a:blipFill>
                <a:blip r:embed="rId3"/>
                <a:stretch>
                  <a:fillRect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
              <p:cNvSpPr txBox="1"/>
              <p:nvPr/>
            </p:nvSpPr>
            <p:spPr>
              <a:xfrm>
                <a:off x="641171" y="5727387"/>
                <a:ext cx="2691570" cy="666529"/>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14:m>
                  <m:oMathPara xmlns:m="http://schemas.openxmlformats.org/officeDocument/2006/math">
                    <m:oMathParaPr>
                      <m:jc m:val="centerGroup"/>
                    </m:oMathParaPr>
                    <m:oMath xmlns:m="http://schemas.openxmlformats.org/officeDocument/2006/math">
                      <m:r>
                        <a:rPr lang="en-US" sz="2000" b="1" i="1" smtClean="0">
                          <a:latin typeface="Cambria Math"/>
                        </a:rPr>
                        <m:t>𝑽</m:t>
                      </m:r>
                      <m:r>
                        <a:rPr lang="en-US" sz="2000" b="1" i="1" smtClean="0">
                          <a:latin typeface="Cambria Math"/>
                        </a:rPr>
                        <m:t>=</m:t>
                      </m:r>
                      <m:r>
                        <a:rPr lang="en-US" sz="2000" b="1" i="1" smtClean="0">
                          <a:latin typeface="Cambria Math"/>
                        </a:rPr>
                        <m:t>𝑰</m:t>
                      </m:r>
                      <m:r>
                        <a:rPr lang="en-US" sz="2000" b="1" i="1" smtClean="0">
                          <a:latin typeface="Cambria Math"/>
                          <a:ea typeface="Cambria Math"/>
                        </a:rPr>
                        <m:t>∙</m:t>
                      </m:r>
                      <m:r>
                        <a:rPr lang="en-US" sz="2000" b="1" i="1" smtClean="0">
                          <a:latin typeface="Cambria Math"/>
                          <a:ea typeface="Cambria Math"/>
                        </a:rPr>
                        <m:t>𝑹</m:t>
                      </m:r>
                      <m:r>
                        <a:rPr lang="en-US" sz="2000" b="1" i="1" smtClean="0">
                          <a:latin typeface="Cambria Math"/>
                          <a:ea typeface="Cambria Math"/>
                        </a:rPr>
                        <m:t>     </m:t>
                      </m:r>
                      <m:r>
                        <a:rPr lang="en-US" sz="2000" b="1" i="1" smtClean="0">
                          <a:latin typeface="Cambria Math"/>
                          <a:ea typeface="Cambria Math"/>
                        </a:rPr>
                        <m:t>𝒐𝒓</m:t>
                      </m:r>
                      <m:r>
                        <a:rPr lang="en-US" sz="2000" b="1" i="1" smtClean="0">
                          <a:latin typeface="Cambria Math"/>
                          <a:ea typeface="Cambria Math"/>
                        </a:rPr>
                        <m:t>     </m:t>
                      </m:r>
                      <m:r>
                        <a:rPr lang="en-US" sz="2000" b="1" i="1" smtClean="0">
                          <a:latin typeface="Cambria Math"/>
                          <a:ea typeface="Cambria Math"/>
                        </a:rPr>
                        <m:t>𝑰</m:t>
                      </m:r>
                      <m:r>
                        <a:rPr lang="en-US" sz="2000" b="1" i="1" smtClean="0">
                          <a:latin typeface="Cambria Math"/>
                          <a:ea typeface="Cambria Math"/>
                        </a:rPr>
                        <m:t>=</m:t>
                      </m:r>
                      <m:f>
                        <m:fPr>
                          <m:ctrlPr>
                            <a:rPr lang="en-US" sz="2000" b="1" i="1" smtClean="0">
                              <a:latin typeface="Cambria Math" panose="02040503050406030204" pitchFamily="18" charset="0"/>
                              <a:ea typeface="Cambria Math"/>
                            </a:rPr>
                          </m:ctrlPr>
                        </m:fPr>
                        <m:num>
                          <m:r>
                            <a:rPr lang="en-US" sz="2000" b="1" i="1" smtClean="0">
                              <a:latin typeface="Cambria Math"/>
                              <a:ea typeface="Cambria Math"/>
                            </a:rPr>
                            <m:t>𝑽</m:t>
                          </m:r>
                        </m:num>
                        <m:den>
                          <m:r>
                            <a:rPr lang="en-US" sz="2000" b="1" i="1" smtClean="0">
                              <a:latin typeface="Cambria Math"/>
                              <a:ea typeface="Cambria Math"/>
                            </a:rPr>
                            <m:t>𝑹</m:t>
                          </m:r>
                        </m:den>
                      </m:f>
                    </m:oMath>
                  </m:oMathPara>
                </a14:m>
                <a:endParaRPr lang="en-US" sz="2000" b="1" dirty="0"/>
              </a:p>
            </p:txBody>
          </p:sp>
        </mc:Choice>
        <mc:Fallback xmlns="">
          <p:sp>
            <p:nvSpPr>
              <p:cNvPr id="27" name="TextBox 2"/>
              <p:cNvSpPr txBox="1">
                <a:spLocks noRot="1" noChangeAspect="1" noMove="1" noResize="1" noEditPoints="1" noAdjustHandles="1" noChangeArrowheads="1" noChangeShapeType="1" noTextEdit="1"/>
              </p:cNvSpPr>
              <p:nvPr/>
            </p:nvSpPr>
            <p:spPr>
              <a:xfrm>
                <a:off x="641171" y="5727387"/>
                <a:ext cx="2691570" cy="66652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3"/>
              <p:cNvSpPr txBox="1"/>
              <p:nvPr/>
            </p:nvSpPr>
            <p:spPr>
              <a:xfrm>
                <a:off x="8230211" y="5643915"/>
                <a:ext cx="3602205" cy="766557"/>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14:m>
                  <m:oMathPara xmlns:m="http://schemas.openxmlformats.org/officeDocument/2006/math">
                    <m:oMathParaPr>
                      <m:jc m:val="centerGroup"/>
                    </m:oMathParaPr>
                    <m:oMath xmlns:m="http://schemas.openxmlformats.org/officeDocument/2006/math">
                      <m:r>
                        <a:rPr lang="en-US" sz="2000" b="1" i="1" smtClean="0">
                          <a:latin typeface="Cambria Math"/>
                        </a:rPr>
                        <m:t>𝑰</m:t>
                      </m:r>
                      <m:r>
                        <a:rPr lang="en-US" sz="2000" b="1" i="1" smtClean="0">
                          <a:latin typeface="Cambria Math"/>
                        </a:rPr>
                        <m:t>=</m:t>
                      </m:r>
                      <m:f>
                        <m:fPr>
                          <m:ctrlPr>
                            <a:rPr lang="en-US" sz="2000" b="1" i="1" smtClean="0">
                              <a:latin typeface="Cambria Math" panose="02040503050406030204" pitchFamily="18" charset="0"/>
                            </a:rPr>
                          </m:ctrlPr>
                        </m:fPr>
                        <m:num>
                          <m:r>
                            <a:rPr lang="en-US" sz="2000" b="1" i="1" smtClean="0">
                              <a:latin typeface="Cambria Math"/>
                            </a:rPr>
                            <m:t>𝑽</m:t>
                          </m:r>
                        </m:num>
                        <m:den>
                          <m:sSub>
                            <m:sSubPr>
                              <m:ctrlPr>
                                <a:rPr lang="en-US" sz="2000" b="1" i="1" smtClean="0">
                                  <a:latin typeface="Cambria Math" panose="02040503050406030204" pitchFamily="18" charset="0"/>
                                </a:rPr>
                              </m:ctrlPr>
                            </m:sSubPr>
                            <m:e>
                              <m:r>
                                <a:rPr lang="en-US" sz="2000" b="1" i="1" smtClean="0">
                                  <a:latin typeface="Cambria Math"/>
                                </a:rPr>
                                <m:t>𝑹</m:t>
                              </m:r>
                            </m:e>
                            <m:sub>
                              <m:r>
                                <a:rPr lang="en-US" sz="2000" b="1" i="1" smtClean="0">
                                  <a:latin typeface="Cambria Math"/>
                                </a:rPr>
                                <m:t>𝒆𝒒</m:t>
                              </m:r>
                            </m:sub>
                          </m:sSub>
                        </m:den>
                      </m:f>
                      <m:r>
                        <a:rPr lang="en-US" sz="2000" b="1" i="1" smtClean="0">
                          <a:latin typeface="Cambria Math"/>
                        </a:rPr>
                        <m:t>=</m:t>
                      </m:r>
                      <m:f>
                        <m:fPr>
                          <m:ctrlPr>
                            <a:rPr lang="en-US" sz="2000" b="1" i="1" smtClean="0">
                              <a:latin typeface="Cambria Math" panose="02040503050406030204" pitchFamily="18" charset="0"/>
                            </a:rPr>
                          </m:ctrlPr>
                        </m:fPr>
                        <m:num>
                          <m:r>
                            <a:rPr lang="en-US" sz="2000" b="1" i="1" smtClean="0">
                              <a:latin typeface="Cambria Math" panose="02040503050406030204" pitchFamily="18" charset="0"/>
                            </a:rPr>
                            <m:t>𝟓</m:t>
                          </m:r>
                          <m:r>
                            <a:rPr lang="en-US" sz="2000" b="1" i="1" smtClean="0">
                              <a:latin typeface="Cambria Math" panose="02040503050406030204" pitchFamily="18" charset="0"/>
                            </a:rPr>
                            <m:t>𝑽</m:t>
                          </m:r>
                        </m:num>
                        <m:den>
                          <m:r>
                            <a:rPr lang="en-US" sz="2000" b="1" i="1" smtClean="0">
                              <a:latin typeface="Cambria Math" panose="02040503050406030204" pitchFamily="18" charset="0"/>
                            </a:rPr>
                            <m:t>𝟔𝟗𝟎</m:t>
                          </m:r>
                          <m:r>
                            <a:rPr lang="el-GR" sz="2000" b="1" i="1" smtClean="0">
                              <a:latin typeface="Cambria Math" panose="02040503050406030204" pitchFamily="18" charset="0"/>
                              <a:ea typeface="Cambria Math" panose="02040503050406030204" pitchFamily="18" charset="0"/>
                            </a:rPr>
                            <m:t>𝜴</m:t>
                          </m:r>
                        </m:den>
                      </m:f>
                      <m:r>
                        <a:rPr lang="en-US" sz="2000" b="1" i="1" smtClean="0">
                          <a:latin typeface="Cambria Math" panose="02040503050406030204" pitchFamily="18" charset="0"/>
                        </a:rPr>
                        <m:t>=</m:t>
                      </m:r>
                      <m:r>
                        <a:rPr lang="en-US" sz="2000" b="1" i="1" smtClean="0">
                          <a:latin typeface="Cambria Math" panose="02040503050406030204" pitchFamily="18" charset="0"/>
                        </a:rPr>
                        <m:t>𝟎</m:t>
                      </m:r>
                      <m:r>
                        <a:rPr lang="en-US" sz="2000" b="1" i="1" smtClean="0">
                          <a:latin typeface="Cambria Math" panose="02040503050406030204" pitchFamily="18" charset="0"/>
                        </a:rPr>
                        <m:t>.</m:t>
                      </m:r>
                      <m:r>
                        <a:rPr lang="en-US" sz="2000" b="1" i="1" smtClean="0">
                          <a:latin typeface="Cambria Math" panose="02040503050406030204" pitchFamily="18" charset="0"/>
                        </a:rPr>
                        <m:t>𝟎𝟎𝟕𝟐𝟓</m:t>
                      </m:r>
                      <m:r>
                        <a:rPr lang="en-US" sz="2000" b="1" i="1" smtClean="0">
                          <a:latin typeface="Cambria Math" panose="02040503050406030204" pitchFamily="18" charset="0"/>
                        </a:rPr>
                        <m:t>𝑨</m:t>
                      </m:r>
                    </m:oMath>
                  </m:oMathPara>
                </a14:m>
                <a:endParaRPr lang="en-US" sz="2000" b="1" dirty="0"/>
              </a:p>
            </p:txBody>
          </p:sp>
        </mc:Choice>
        <mc:Fallback xmlns="">
          <p:sp>
            <p:nvSpPr>
              <p:cNvPr id="28" name="TextBox 3"/>
              <p:cNvSpPr txBox="1">
                <a:spLocks noRot="1" noChangeAspect="1" noMove="1" noResize="1" noEditPoints="1" noAdjustHandles="1" noChangeArrowheads="1" noChangeShapeType="1" noTextEdit="1"/>
              </p:cNvSpPr>
              <p:nvPr/>
            </p:nvSpPr>
            <p:spPr>
              <a:xfrm>
                <a:off x="8230211" y="5643915"/>
                <a:ext cx="3602205" cy="766557"/>
              </a:xfrm>
              <a:prstGeom prst="rect">
                <a:avLst/>
              </a:prstGeom>
              <a:blipFill>
                <a:blip r:embed="rId5"/>
                <a:stretch>
                  <a:fillRect/>
                </a:stretch>
              </a:blipFill>
            </p:spPr>
            <p:txBody>
              <a:bodyPr/>
              <a:lstStyle/>
              <a:p>
                <a:r>
                  <a:rPr lang="en-US">
                    <a:noFill/>
                  </a:rPr>
                  <a:t> </a:t>
                </a:r>
              </a:p>
            </p:txBody>
          </p:sp>
        </mc:Fallback>
      </mc:AlternateContent>
      <p:sp>
        <p:nvSpPr>
          <p:cNvPr id="29" name="TextBox 4"/>
          <p:cNvSpPr txBox="1"/>
          <p:nvPr/>
        </p:nvSpPr>
        <p:spPr>
          <a:xfrm>
            <a:off x="521804" y="5435653"/>
            <a:ext cx="1820948" cy="400110"/>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r>
              <a:rPr lang="en-US" sz="2000" b="1" dirty="0">
                <a:solidFill>
                  <a:srgbClr val="003087"/>
                </a:solidFill>
              </a:rPr>
              <a:t>Use Ohm’s law:</a:t>
            </a:r>
          </a:p>
        </p:txBody>
      </p:sp>
      <p:pic>
        <p:nvPicPr>
          <p:cNvPr id="17" name="Picture 16" descr="A circuit board&#10;&#10;Description automatically generated">
            <a:extLst>
              <a:ext uri="{FF2B5EF4-FFF2-40B4-BE49-F238E27FC236}">
                <a16:creationId xmlns:a16="http://schemas.microsoft.com/office/drawing/2014/main" id="{35146955-504B-46A8-8509-2A83601DD682}"/>
              </a:ext>
            </a:extLst>
          </p:cNvPr>
          <p:cNvPicPr>
            <a:picLocks noChangeAspect="1"/>
          </p:cNvPicPr>
          <p:nvPr/>
        </p:nvPicPr>
        <p:blipFill rotWithShape="1">
          <a:blip r:embed="rId6">
            <a:extLst>
              <a:ext uri="{28A0092B-C50C-407E-A947-70E740481C1C}">
                <a14:useLocalDpi xmlns:a14="http://schemas.microsoft.com/office/drawing/2010/main" val="0"/>
              </a:ext>
            </a:extLst>
          </a:blip>
          <a:srcRect l="38982" t="16467" r="31946" b="20501"/>
          <a:stretch/>
        </p:blipFill>
        <p:spPr>
          <a:xfrm>
            <a:off x="460180" y="855169"/>
            <a:ext cx="2778417" cy="4015903"/>
          </a:xfrm>
          <a:prstGeom prst="rect">
            <a:avLst/>
          </a:prstGeom>
        </p:spPr>
      </p:pic>
      <p:pic>
        <p:nvPicPr>
          <p:cNvPr id="30" name="Picture 29" descr="A circuit board&#10;&#10;Description automatically generated">
            <a:extLst>
              <a:ext uri="{FF2B5EF4-FFF2-40B4-BE49-F238E27FC236}">
                <a16:creationId xmlns:a16="http://schemas.microsoft.com/office/drawing/2014/main" id="{C0A60AE6-F532-4138-A900-0A9170725256}"/>
              </a:ext>
            </a:extLst>
          </p:cNvPr>
          <p:cNvPicPr>
            <a:picLocks noChangeAspect="1"/>
          </p:cNvPicPr>
          <p:nvPr/>
        </p:nvPicPr>
        <p:blipFill rotWithShape="1">
          <a:blip r:embed="rId7">
            <a:extLst>
              <a:ext uri="{28A0092B-C50C-407E-A947-70E740481C1C}">
                <a14:useLocalDpi xmlns:a14="http://schemas.microsoft.com/office/drawing/2010/main" val="0"/>
              </a:ext>
            </a:extLst>
          </a:blip>
          <a:srcRect l="17207" t="17074" r="66450" b="71111"/>
          <a:stretch/>
        </p:blipFill>
        <p:spPr>
          <a:xfrm>
            <a:off x="2371873" y="3924558"/>
            <a:ext cx="1681168" cy="810270"/>
          </a:xfrm>
          <a:prstGeom prst="rect">
            <a:avLst/>
          </a:prstGeom>
        </p:spPr>
      </p:pic>
      <p:pic>
        <p:nvPicPr>
          <p:cNvPr id="23" name="Picture 22" descr="A circuit board&#10;&#10;Description automatically generated">
            <a:extLst>
              <a:ext uri="{FF2B5EF4-FFF2-40B4-BE49-F238E27FC236}">
                <a16:creationId xmlns:a16="http://schemas.microsoft.com/office/drawing/2014/main" id="{191FEE83-CB58-4576-B77A-AA58A22459A5}"/>
              </a:ext>
            </a:extLst>
          </p:cNvPr>
          <p:cNvPicPr>
            <a:picLocks noChangeAspect="1"/>
          </p:cNvPicPr>
          <p:nvPr/>
        </p:nvPicPr>
        <p:blipFill rotWithShape="1">
          <a:blip r:embed="rId8">
            <a:extLst>
              <a:ext uri="{28A0092B-C50C-407E-A947-70E740481C1C}">
                <a14:useLocalDpi xmlns:a14="http://schemas.microsoft.com/office/drawing/2010/main" val="0"/>
              </a:ext>
            </a:extLst>
          </a:blip>
          <a:srcRect l="34114" t="13630" r="39863" b="28972"/>
          <a:stretch/>
        </p:blipFill>
        <p:spPr>
          <a:xfrm>
            <a:off x="4238822" y="851447"/>
            <a:ext cx="2731132" cy="4015903"/>
          </a:xfrm>
          <a:prstGeom prst="rect">
            <a:avLst/>
          </a:prstGeom>
        </p:spPr>
      </p:pic>
      <p:pic>
        <p:nvPicPr>
          <p:cNvPr id="31" name="Picture 30" descr="A circuit board&#10;&#10;Description automatically generated">
            <a:extLst>
              <a:ext uri="{FF2B5EF4-FFF2-40B4-BE49-F238E27FC236}">
                <a16:creationId xmlns:a16="http://schemas.microsoft.com/office/drawing/2014/main" id="{67024BA9-80F9-4440-8B55-53CD068DBF07}"/>
              </a:ext>
            </a:extLst>
          </p:cNvPr>
          <p:cNvPicPr>
            <a:picLocks noChangeAspect="1"/>
          </p:cNvPicPr>
          <p:nvPr/>
        </p:nvPicPr>
        <p:blipFill rotWithShape="1">
          <a:blip r:embed="rId9">
            <a:extLst>
              <a:ext uri="{28A0092B-C50C-407E-A947-70E740481C1C}">
                <a14:useLocalDpi xmlns:a14="http://schemas.microsoft.com/office/drawing/2010/main" val="0"/>
              </a:ext>
            </a:extLst>
          </a:blip>
          <a:srcRect l="17653" t="17721" r="66004" b="70464"/>
          <a:stretch/>
        </p:blipFill>
        <p:spPr>
          <a:xfrm>
            <a:off x="6129370" y="3924558"/>
            <a:ext cx="1681168" cy="810270"/>
          </a:xfrm>
          <a:prstGeom prst="rect">
            <a:avLst/>
          </a:prstGeom>
        </p:spPr>
      </p:pic>
      <p:pic>
        <p:nvPicPr>
          <p:cNvPr id="32" name="Picture 31" descr="A picture containing device, gauge, object&#10;&#10;Description automatically generated">
            <a:extLst>
              <a:ext uri="{FF2B5EF4-FFF2-40B4-BE49-F238E27FC236}">
                <a16:creationId xmlns:a16="http://schemas.microsoft.com/office/drawing/2014/main" id="{23DFE514-179A-4A0C-8390-579BA5B8F3E2}"/>
              </a:ext>
            </a:extLst>
          </p:cNvPr>
          <p:cNvPicPr>
            <a:picLocks noChangeAspect="1"/>
          </p:cNvPicPr>
          <p:nvPr/>
        </p:nvPicPr>
        <p:blipFill rotWithShape="1">
          <a:blip r:embed="rId10">
            <a:extLst>
              <a:ext uri="{28A0092B-C50C-407E-A947-70E740481C1C}">
                <a14:useLocalDpi xmlns:a14="http://schemas.microsoft.com/office/drawing/2010/main" val="0"/>
              </a:ext>
            </a:extLst>
          </a:blip>
          <a:srcRect l="24952" t="11738" r="57898" b="76250"/>
          <a:stretch/>
        </p:blipFill>
        <p:spPr>
          <a:xfrm>
            <a:off x="7899877" y="1191403"/>
            <a:ext cx="1370753" cy="640080"/>
          </a:xfrm>
          <a:prstGeom prst="rect">
            <a:avLst/>
          </a:prstGeom>
        </p:spPr>
      </p:pic>
      <p:grpSp>
        <p:nvGrpSpPr>
          <p:cNvPr id="36" name="Group 35">
            <a:extLst>
              <a:ext uri="{FF2B5EF4-FFF2-40B4-BE49-F238E27FC236}">
                <a16:creationId xmlns:a16="http://schemas.microsoft.com/office/drawing/2014/main" id="{34FBDAB1-DC39-402E-B24F-9B203BF533A2}"/>
              </a:ext>
            </a:extLst>
          </p:cNvPr>
          <p:cNvGrpSpPr/>
          <p:nvPr/>
        </p:nvGrpSpPr>
        <p:grpSpPr>
          <a:xfrm>
            <a:off x="2819881" y="1819870"/>
            <a:ext cx="1550933" cy="2437170"/>
            <a:chOff x="2819881" y="1819870"/>
            <a:chExt cx="1550933" cy="2437170"/>
          </a:xfrm>
        </p:grpSpPr>
        <p:sp>
          <p:nvSpPr>
            <p:cNvPr id="24" name="Rectangle: Rounded Corners 23">
              <a:extLst>
                <a:ext uri="{FF2B5EF4-FFF2-40B4-BE49-F238E27FC236}">
                  <a16:creationId xmlns:a16="http://schemas.microsoft.com/office/drawing/2014/main" id="{59D85724-A1F3-443E-8C56-14CD992984D0}"/>
                </a:ext>
              </a:extLst>
            </p:cNvPr>
            <p:cNvSpPr/>
            <p:nvPr/>
          </p:nvSpPr>
          <p:spPr>
            <a:xfrm>
              <a:off x="3525520" y="3698240"/>
              <a:ext cx="570661" cy="558800"/>
            </a:xfrm>
            <a:prstGeom prst="roundRect">
              <a:avLst/>
            </a:prstGeom>
            <a:noFill/>
            <a:ln w="38100">
              <a:solidFill>
                <a:srgbClr val="CB33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9050ACD1-C522-4F5D-A1ED-0A47FF1139B2}"/>
                </a:ext>
              </a:extLst>
            </p:cNvPr>
            <p:cNvCxnSpPr>
              <a:endCxn id="24" idx="0"/>
            </p:cNvCxnSpPr>
            <p:nvPr/>
          </p:nvCxnSpPr>
          <p:spPr>
            <a:xfrm>
              <a:off x="3799840" y="2743200"/>
              <a:ext cx="11011" cy="955040"/>
            </a:xfrm>
            <a:prstGeom prst="straightConnector1">
              <a:avLst/>
            </a:prstGeom>
            <a:ln w="38100">
              <a:solidFill>
                <a:srgbClr val="CB333B"/>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4DB2B984-CF8A-406C-8AA5-BBA1793844F3}"/>
                </a:ext>
              </a:extLst>
            </p:cNvPr>
            <p:cNvSpPr/>
            <p:nvPr/>
          </p:nvSpPr>
          <p:spPr>
            <a:xfrm>
              <a:off x="2819881" y="1819870"/>
              <a:ext cx="1550933" cy="923330"/>
            </a:xfrm>
            <a:prstGeom prst="rect">
              <a:avLst/>
            </a:prstGeom>
            <a:solidFill>
              <a:schemeClr val="bg1"/>
            </a:solidFill>
            <a:ln w="38100">
              <a:solidFill>
                <a:srgbClr val="CB333B"/>
              </a:solidFill>
            </a:ln>
          </p:spPr>
          <p:txBody>
            <a:bodyPr wrap="square">
              <a:spAutoFit/>
            </a:bodyPr>
            <a:lstStyle/>
            <a:p>
              <a:r>
                <a:rPr lang="en-US" dirty="0"/>
                <a:t>Notice the units are mA</a:t>
              </a:r>
            </a:p>
            <a:p>
              <a:r>
                <a:rPr lang="en-US" dirty="0"/>
                <a:t>1000mA = 1A</a:t>
              </a:r>
            </a:p>
          </p:txBody>
        </p:sp>
      </p:grpSp>
      <p:sp>
        <p:nvSpPr>
          <p:cNvPr id="37" name="Rectangle 36">
            <a:extLst>
              <a:ext uri="{FF2B5EF4-FFF2-40B4-BE49-F238E27FC236}">
                <a16:creationId xmlns:a16="http://schemas.microsoft.com/office/drawing/2014/main" id="{E5914BB9-4AA9-44EE-B6E1-11F90758BB46}"/>
              </a:ext>
            </a:extLst>
          </p:cNvPr>
          <p:cNvSpPr/>
          <p:nvPr/>
        </p:nvSpPr>
        <p:spPr>
          <a:xfrm>
            <a:off x="2024534" y="6431483"/>
            <a:ext cx="9455682" cy="400110"/>
          </a:xfrm>
          <a:prstGeom prst="rect">
            <a:avLst/>
          </a:prstGeom>
        </p:spPr>
        <p:txBody>
          <a:bodyPr wrap="square">
            <a:spAutoFit/>
          </a:bodyPr>
          <a:lstStyle/>
          <a:p>
            <a:pPr algn="ctr"/>
            <a:r>
              <a:rPr lang="en-US" sz="2000" i="1" dirty="0">
                <a:solidFill>
                  <a:srgbClr val="003087"/>
                </a:solidFill>
              </a:rPr>
              <a:t>Why do you think the calculated values are a slightly different than the measured values?</a:t>
            </a:r>
          </a:p>
        </p:txBody>
      </p:sp>
    </p:spTree>
    <p:extLst>
      <p:ext uri="{BB962C8B-B14F-4D97-AF65-F5344CB8AC3E}">
        <p14:creationId xmlns:p14="http://schemas.microsoft.com/office/powerpoint/2010/main" val="137560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5" grpId="0"/>
      <p:bldP spid="26" grpId="0"/>
      <p:bldP spid="27" grpId="0"/>
      <p:bldP spid="28" grpId="0"/>
      <p:bldP spid="29"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810" y="-164104"/>
            <a:ext cx="12192000" cy="1325563"/>
          </a:xfrm>
        </p:spPr>
        <p:txBody>
          <a:bodyPr>
            <a:normAutofit/>
          </a:bodyPr>
          <a:lstStyle/>
          <a:p>
            <a:r>
              <a:rPr lang="en-US" sz="3200" dirty="0"/>
              <a:t>Build Parallel Circuit and Measure Total Current from Power Source</a:t>
            </a:r>
          </a:p>
        </p:txBody>
      </p:sp>
      <p:sp>
        <p:nvSpPr>
          <p:cNvPr id="4" name="Slide Number Placeholder 3"/>
          <p:cNvSpPr>
            <a:spLocks noGrp="1"/>
          </p:cNvSpPr>
          <p:nvPr>
            <p:ph type="sldNum" sz="quarter" idx="12"/>
          </p:nvPr>
        </p:nvSpPr>
        <p:spPr>
          <a:xfrm>
            <a:off x="9225704" y="6351401"/>
            <a:ext cx="2743200" cy="365125"/>
          </a:xfrm>
        </p:spPr>
        <p:txBody>
          <a:bodyPr/>
          <a:lstStyle/>
          <a:p>
            <a:fld id="{AF9F945A-7155-4828-81E1-722329993529}" type="slidenum">
              <a:rPr lang="en-US" smtClean="0"/>
              <a:t>7</a:t>
            </a:fld>
            <a:endParaRPr lang="en-US"/>
          </a:p>
        </p:txBody>
      </p:sp>
      <p:grpSp>
        <p:nvGrpSpPr>
          <p:cNvPr id="19" name="Group 18"/>
          <p:cNvGrpSpPr/>
          <p:nvPr/>
        </p:nvGrpSpPr>
        <p:grpSpPr>
          <a:xfrm>
            <a:off x="256463" y="1116869"/>
            <a:ext cx="2943740" cy="1203859"/>
            <a:chOff x="8773987" y="308697"/>
            <a:chExt cx="2641447" cy="1773261"/>
          </a:xfrm>
        </p:grpSpPr>
        <p:grpSp>
          <p:nvGrpSpPr>
            <p:cNvPr id="20" name="Group 19"/>
            <p:cNvGrpSpPr/>
            <p:nvPr/>
          </p:nvGrpSpPr>
          <p:grpSpPr>
            <a:xfrm rot="5400000">
              <a:off x="8660491" y="999268"/>
              <a:ext cx="1752602" cy="389806"/>
              <a:chOff x="405211" y="2738180"/>
              <a:chExt cx="1752602" cy="389806"/>
            </a:xfrm>
          </p:grpSpPr>
          <p:cxnSp>
            <p:nvCxnSpPr>
              <p:cNvPr id="57" name="AutoShape 8"/>
              <p:cNvCxnSpPr>
                <a:cxnSpLocks noChangeShapeType="1"/>
              </p:cNvCxnSpPr>
              <p:nvPr/>
            </p:nvCxnSpPr>
            <p:spPr bwMode="auto">
              <a:xfrm flipV="1">
                <a:off x="1346454" y="2842670"/>
                <a:ext cx="0" cy="182164"/>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58" name="AutoShape 15"/>
              <p:cNvCxnSpPr>
                <a:cxnSpLocks noChangeShapeType="1"/>
              </p:cNvCxnSpPr>
              <p:nvPr/>
            </p:nvCxnSpPr>
            <p:spPr bwMode="auto">
              <a:xfrm rot="16200000">
                <a:off x="1749546" y="2515840"/>
                <a:ext cx="414" cy="816121"/>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59" name="AutoShape 8"/>
              <p:cNvCxnSpPr>
                <a:cxnSpLocks noChangeShapeType="1"/>
              </p:cNvCxnSpPr>
              <p:nvPr/>
            </p:nvCxnSpPr>
            <p:spPr bwMode="auto">
              <a:xfrm flipV="1">
                <a:off x="1219702" y="2738180"/>
                <a:ext cx="0" cy="389806"/>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60" name="AutoShape 15"/>
              <p:cNvCxnSpPr>
                <a:cxnSpLocks noChangeShapeType="1"/>
              </p:cNvCxnSpPr>
              <p:nvPr/>
            </p:nvCxnSpPr>
            <p:spPr bwMode="auto">
              <a:xfrm rot="16200000" flipH="1">
                <a:off x="812651" y="2516254"/>
                <a:ext cx="2" cy="814881"/>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grpSp>
        <p:sp>
          <p:nvSpPr>
            <p:cNvPr id="21" name="Rectangle 20"/>
            <p:cNvSpPr/>
            <p:nvPr/>
          </p:nvSpPr>
          <p:spPr>
            <a:xfrm>
              <a:off x="9326584" y="750186"/>
              <a:ext cx="287258" cy="786882"/>
            </a:xfrm>
            <a:prstGeom prst="rect">
              <a:avLst/>
            </a:prstGeom>
            <a:ln>
              <a:noFill/>
            </a:ln>
          </p:spPr>
          <p:txBody>
            <a:bodyPr wrap="none">
              <a:spAutoFit/>
            </a:bodyPr>
            <a:lstStyle/>
            <a:p>
              <a:pPr>
                <a:lnSpc>
                  <a:spcPct val="115000"/>
                </a:lnSpc>
                <a:spcBef>
                  <a:spcPts val="0"/>
                </a:spcBef>
                <a:spcAft>
                  <a:spcPts val="1000"/>
                </a:spcAft>
                <a:defRPr/>
              </a:pPr>
              <a:r>
                <a:rPr lang="en-US" sz="1600" dirty="0">
                  <a:ea typeface="Calibri"/>
                  <a:cs typeface="Times New Roman"/>
                </a:rPr>
                <a:t>+</a:t>
              </a:r>
            </a:p>
            <a:p>
              <a:pPr>
                <a:lnSpc>
                  <a:spcPct val="115000"/>
                </a:lnSpc>
                <a:spcBef>
                  <a:spcPts val="0"/>
                </a:spcBef>
                <a:spcAft>
                  <a:spcPts val="1000"/>
                </a:spcAft>
                <a:defRPr/>
              </a:pPr>
              <a:r>
                <a:rPr lang="en-US" sz="1600" dirty="0">
                  <a:ea typeface="Calibri"/>
                  <a:cs typeface="Times New Roman"/>
                </a:rPr>
                <a:t>-</a:t>
              </a:r>
            </a:p>
          </p:txBody>
        </p:sp>
        <p:grpSp>
          <p:nvGrpSpPr>
            <p:cNvPr id="22" name="Group 24"/>
            <p:cNvGrpSpPr>
              <a:grpSpLocks/>
            </p:cNvGrpSpPr>
            <p:nvPr/>
          </p:nvGrpSpPr>
          <p:grpSpPr bwMode="auto">
            <a:xfrm rot="10800000">
              <a:off x="10405987" y="308697"/>
              <a:ext cx="145430" cy="1770758"/>
              <a:chOff x="5333" y="1810"/>
              <a:chExt cx="460" cy="3163"/>
            </a:xfrm>
          </p:grpSpPr>
          <p:cxnSp>
            <p:nvCxnSpPr>
              <p:cNvPr id="48" name="AutoShape 7"/>
              <p:cNvCxnSpPr>
                <a:cxnSpLocks noChangeShapeType="1"/>
              </p:cNvCxnSpPr>
              <p:nvPr/>
            </p:nvCxnSpPr>
            <p:spPr bwMode="auto">
              <a:xfrm flipH="1">
                <a:off x="5333" y="3039"/>
                <a:ext cx="460" cy="18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49" name="AutoShape 8"/>
              <p:cNvCxnSpPr>
                <a:cxnSpLocks noChangeShapeType="1"/>
              </p:cNvCxnSpPr>
              <p:nvPr/>
            </p:nvCxnSpPr>
            <p:spPr bwMode="auto">
              <a:xfrm>
                <a:off x="5333" y="3219"/>
                <a:ext cx="460" cy="9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50" name="AutoShape 9"/>
              <p:cNvCxnSpPr>
                <a:cxnSpLocks noChangeShapeType="1"/>
              </p:cNvCxnSpPr>
              <p:nvPr/>
            </p:nvCxnSpPr>
            <p:spPr bwMode="auto">
              <a:xfrm flipH="1">
                <a:off x="5333" y="3309"/>
                <a:ext cx="460" cy="19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51" name="AutoShape 10"/>
              <p:cNvCxnSpPr>
                <a:cxnSpLocks noChangeShapeType="1"/>
              </p:cNvCxnSpPr>
              <p:nvPr/>
            </p:nvCxnSpPr>
            <p:spPr bwMode="auto">
              <a:xfrm>
                <a:off x="5333" y="3498"/>
                <a:ext cx="460" cy="9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grpSp>
            <p:nvGrpSpPr>
              <p:cNvPr id="52" name="Group 31"/>
              <p:cNvGrpSpPr>
                <a:grpSpLocks/>
              </p:cNvGrpSpPr>
              <p:nvPr/>
            </p:nvGrpSpPr>
            <p:grpSpPr bwMode="auto">
              <a:xfrm>
                <a:off x="5471" y="1810"/>
                <a:ext cx="322" cy="3163"/>
                <a:chOff x="5471" y="1810"/>
                <a:chExt cx="322" cy="3163"/>
              </a:xfrm>
            </p:grpSpPr>
            <p:cxnSp>
              <p:nvCxnSpPr>
                <p:cNvPr id="53" name="AutoShape 12"/>
                <p:cNvCxnSpPr>
                  <a:cxnSpLocks noChangeShapeType="1"/>
                </p:cNvCxnSpPr>
                <p:nvPr/>
              </p:nvCxnSpPr>
              <p:spPr bwMode="auto">
                <a:xfrm rot="10800000" flipV="1">
                  <a:off x="5483" y="1810"/>
                  <a:ext cx="0" cy="1111"/>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54" name="AutoShape 13"/>
                <p:cNvCxnSpPr>
                  <a:cxnSpLocks noChangeShapeType="1"/>
                </p:cNvCxnSpPr>
                <p:nvPr/>
              </p:nvCxnSpPr>
              <p:spPr bwMode="auto">
                <a:xfrm rot="10800000" flipH="1" flipV="1">
                  <a:off x="5471" y="2910"/>
                  <a:ext cx="322" cy="129"/>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55" name="AutoShape 14"/>
                <p:cNvCxnSpPr>
                  <a:cxnSpLocks noChangeShapeType="1"/>
                </p:cNvCxnSpPr>
                <p:nvPr/>
              </p:nvCxnSpPr>
              <p:spPr bwMode="auto">
                <a:xfrm flipH="1">
                  <a:off x="5553" y="3588"/>
                  <a:ext cx="240" cy="12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56" name="AutoShape 15"/>
                <p:cNvCxnSpPr>
                  <a:cxnSpLocks noChangeShapeType="1"/>
                </p:cNvCxnSpPr>
                <p:nvPr/>
              </p:nvCxnSpPr>
              <p:spPr bwMode="auto">
                <a:xfrm rot="10800000" flipV="1">
                  <a:off x="5561" y="3700"/>
                  <a:ext cx="4" cy="1273"/>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grpSp>
        </p:grpSp>
        <p:cxnSp>
          <p:nvCxnSpPr>
            <p:cNvPr id="23" name="AutoShape 15"/>
            <p:cNvCxnSpPr>
              <a:cxnSpLocks noChangeShapeType="1"/>
            </p:cNvCxnSpPr>
            <p:nvPr/>
          </p:nvCxnSpPr>
          <p:spPr bwMode="auto">
            <a:xfrm>
              <a:off x="9536792" y="2070466"/>
              <a:ext cx="1845655" cy="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24" name="AutoShape 15"/>
            <p:cNvCxnSpPr>
              <a:cxnSpLocks noChangeShapeType="1"/>
            </p:cNvCxnSpPr>
            <p:nvPr/>
          </p:nvCxnSpPr>
          <p:spPr bwMode="auto">
            <a:xfrm>
              <a:off x="9536792" y="317869"/>
              <a:ext cx="1814331" cy="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30" name="Rectangle 29"/>
            <p:cNvSpPr/>
            <p:nvPr/>
          </p:nvSpPr>
          <p:spPr>
            <a:xfrm>
              <a:off x="10586719" y="1069730"/>
              <a:ext cx="45719" cy="371732"/>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 name="Rectangle 30"/>
            <p:cNvSpPr/>
            <p:nvPr/>
          </p:nvSpPr>
          <p:spPr>
            <a:xfrm>
              <a:off x="10340492" y="1041868"/>
              <a:ext cx="45719" cy="371732"/>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 name="Rectangle 31"/>
            <p:cNvSpPr/>
            <p:nvPr/>
          </p:nvSpPr>
          <p:spPr>
            <a:xfrm>
              <a:off x="11202189" y="721536"/>
              <a:ext cx="35823" cy="298285"/>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 name="Rectangle 32"/>
            <p:cNvSpPr/>
            <p:nvPr/>
          </p:nvSpPr>
          <p:spPr>
            <a:xfrm>
              <a:off x="10551418" y="1109970"/>
              <a:ext cx="35823" cy="298285"/>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Rectangle 33"/>
            <p:cNvSpPr/>
            <p:nvPr/>
          </p:nvSpPr>
          <p:spPr>
            <a:xfrm>
              <a:off x="10361759" y="1056839"/>
              <a:ext cx="45719" cy="383077"/>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35" name="Group 24"/>
            <p:cNvGrpSpPr>
              <a:grpSpLocks/>
            </p:cNvGrpSpPr>
            <p:nvPr/>
          </p:nvGrpSpPr>
          <p:grpSpPr bwMode="auto">
            <a:xfrm rot="10800000">
              <a:off x="11287920" y="311200"/>
              <a:ext cx="127514" cy="1770758"/>
              <a:chOff x="5333" y="1810"/>
              <a:chExt cx="460" cy="3163"/>
            </a:xfrm>
          </p:grpSpPr>
          <p:cxnSp>
            <p:nvCxnSpPr>
              <p:cNvPr id="39" name="AutoShape 7"/>
              <p:cNvCxnSpPr>
                <a:cxnSpLocks noChangeShapeType="1"/>
              </p:cNvCxnSpPr>
              <p:nvPr/>
            </p:nvCxnSpPr>
            <p:spPr bwMode="auto">
              <a:xfrm flipH="1">
                <a:off x="5333" y="3039"/>
                <a:ext cx="460" cy="18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40" name="AutoShape 8"/>
              <p:cNvCxnSpPr>
                <a:cxnSpLocks noChangeShapeType="1"/>
              </p:cNvCxnSpPr>
              <p:nvPr/>
            </p:nvCxnSpPr>
            <p:spPr bwMode="auto">
              <a:xfrm>
                <a:off x="5333" y="3219"/>
                <a:ext cx="460" cy="9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41" name="AutoShape 9"/>
              <p:cNvCxnSpPr>
                <a:cxnSpLocks noChangeShapeType="1"/>
              </p:cNvCxnSpPr>
              <p:nvPr/>
            </p:nvCxnSpPr>
            <p:spPr bwMode="auto">
              <a:xfrm flipH="1">
                <a:off x="5333" y="3309"/>
                <a:ext cx="460" cy="19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42" name="AutoShape 10"/>
              <p:cNvCxnSpPr>
                <a:cxnSpLocks noChangeShapeType="1"/>
              </p:cNvCxnSpPr>
              <p:nvPr/>
            </p:nvCxnSpPr>
            <p:spPr bwMode="auto">
              <a:xfrm>
                <a:off x="5333" y="3498"/>
                <a:ext cx="460" cy="9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grpSp>
            <p:nvGrpSpPr>
              <p:cNvPr id="43" name="Group 31"/>
              <p:cNvGrpSpPr>
                <a:grpSpLocks/>
              </p:cNvGrpSpPr>
              <p:nvPr/>
            </p:nvGrpSpPr>
            <p:grpSpPr bwMode="auto">
              <a:xfrm>
                <a:off x="5438" y="1810"/>
                <a:ext cx="355" cy="3163"/>
                <a:chOff x="5438" y="1810"/>
                <a:chExt cx="355" cy="3163"/>
              </a:xfrm>
            </p:grpSpPr>
            <p:cxnSp>
              <p:nvCxnSpPr>
                <p:cNvPr id="44" name="AutoShape 12"/>
                <p:cNvCxnSpPr>
                  <a:cxnSpLocks noChangeShapeType="1"/>
                </p:cNvCxnSpPr>
                <p:nvPr/>
              </p:nvCxnSpPr>
              <p:spPr bwMode="auto">
                <a:xfrm rot="10800000" flipV="1">
                  <a:off x="5452" y="1810"/>
                  <a:ext cx="0" cy="1111"/>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45" name="AutoShape 13"/>
                <p:cNvCxnSpPr>
                  <a:cxnSpLocks noChangeShapeType="1"/>
                </p:cNvCxnSpPr>
                <p:nvPr/>
              </p:nvCxnSpPr>
              <p:spPr bwMode="auto">
                <a:xfrm rot="10800000" flipH="1" flipV="1">
                  <a:off x="5438" y="2910"/>
                  <a:ext cx="322" cy="129"/>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46" name="AutoShape 14"/>
                <p:cNvCxnSpPr>
                  <a:cxnSpLocks noChangeShapeType="1"/>
                </p:cNvCxnSpPr>
                <p:nvPr/>
              </p:nvCxnSpPr>
              <p:spPr bwMode="auto">
                <a:xfrm flipH="1">
                  <a:off x="5553" y="3588"/>
                  <a:ext cx="240" cy="12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47" name="AutoShape 15"/>
                <p:cNvCxnSpPr>
                  <a:cxnSpLocks noChangeShapeType="1"/>
                </p:cNvCxnSpPr>
                <p:nvPr/>
              </p:nvCxnSpPr>
              <p:spPr bwMode="auto">
                <a:xfrm rot="10800000" flipV="1">
                  <a:off x="5561" y="3700"/>
                  <a:ext cx="4" cy="1273"/>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grpSp>
        </p:grpSp>
        <p:sp>
          <p:nvSpPr>
            <p:cNvPr id="36" name="Text Box 5"/>
            <p:cNvSpPr txBox="1">
              <a:spLocks noChangeArrowheads="1"/>
            </p:cNvSpPr>
            <p:nvPr/>
          </p:nvSpPr>
          <p:spPr bwMode="auto">
            <a:xfrm>
              <a:off x="10648473" y="987511"/>
              <a:ext cx="692153" cy="5893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dirty="0">
                  <a:latin typeface="+mn-lt"/>
                </a:rPr>
                <a:t>220</a:t>
              </a:r>
              <a:r>
                <a:rPr lang="en-US" sz="2000" b="1" dirty="0">
                  <a:latin typeface="Symbol" pitchFamily="18" charset="2"/>
                </a:rPr>
                <a:t>W</a:t>
              </a:r>
              <a:endParaRPr lang="en-US" sz="2000" b="1" dirty="0">
                <a:latin typeface="+mn-lt"/>
              </a:endParaRPr>
            </a:p>
          </p:txBody>
        </p:sp>
        <p:sp>
          <p:nvSpPr>
            <p:cNvPr id="37" name="Text Box 5"/>
            <p:cNvSpPr txBox="1">
              <a:spLocks noChangeArrowheads="1"/>
            </p:cNvSpPr>
            <p:nvPr/>
          </p:nvSpPr>
          <p:spPr bwMode="auto">
            <a:xfrm>
              <a:off x="9775108" y="977616"/>
              <a:ext cx="692153" cy="5893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dirty="0">
                  <a:latin typeface="+mn-lt"/>
                </a:rPr>
                <a:t>470</a:t>
              </a:r>
              <a:r>
                <a:rPr lang="en-US" sz="2000" b="1" dirty="0">
                  <a:latin typeface="Symbol" pitchFamily="18" charset="2"/>
                </a:rPr>
                <a:t>W</a:t>
              </a:r>
              <a:endParaRPr lang="en-US" sz="2000" b="1" dirty="0">
                <a:latin typeface="+mn-lt"/>
              </a:endParaRPr>
            </a:p>
          </p:txBody>
        </p:sp>
        <p:sp>
          <p:nvSpPr>
            <p:cNvPr id="38" name="Text Box 6"/>
            <p:cNvSpPr txBox="1"/>
            <p:nvPr/>
          </p:nvSpPr>
          <p:spPr bwMode="auto">
            <a:xfrm>
              <a:off x="8773987" y="852787"/>
              <a:ext cx="803211" cy="65180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2000" b="1" dirty="0">
                  <a:solidFill>
                    <a:schemeClr val="tx1"/>
                  </a:solidFill>
                  <a:ea typeface="Calibri"/>
                  <a:cs typeface="Times New Roman"/>
                </a:rPr>
                <a:t>5V</a:t>
              </a:r>
            </a:p>
          </p:txBody>
        </p:sp>
      </p:grpSp>
      <p:sp>
        <p:nvSpPr>
          <p:cNvPr id="61" name="Freeform 60"/>
          <p:cNvSpPr/>
          <p:nvPr/>
        </p:nvSpPr>
        <p:spPr>
          <a:xfrm>
            <a:off x="1226059" y="1227224"/>
            <a:ext cx="866188" cy="980813"/>
          </a:xfrm>
          <a:custGeom>
            <a:avLst/>
            <a:gdLst>
              <a:gd name="connsiteX0" fmla="*/ 4302 w 929249"/>
              <a:gd name="connsiteY0" fmla="*/ 245150 h 1052219"/>
              <a:gd name="connsiteX1" fmla="*/ 118602 w 929249"/>
              <a:gd name="connsiteY1" fmla="*/ 58114 h 1052219"/>
              <a:gd name="connsiteX2" fmla="*/ 794011 w 929249"/>
              <a:gd name="connsiteY2" fmla="*/ 78896 h 1052219"/>
              <a:gd name="connsiteX3" fmla="*/ 877138 w 929249"/>
              <a:gd name="connsiteY3" fmla="*/ 941341 h 1052219"/>
              <a:gd name="connsiteX4" fmla="*/ 180947 w 929249"/>
              <a:gd name="connsiteY4" fmla="*/ 1014078 h 1052219"/>
              <a:gd name="connsiteX5" fmla="*/ 4302 w 929249"/>
              <a:gd name="connsiteY5" fmla="*/ 691959 h 1052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9249" h="1052219">
                <a:moveTo>
                  <a:pt x="4302" y="245150"/>
                </a:moveTo>
                <a:cubicBezTo>
                  <a:pt x="-4357" y="165486"/>
                  <a:pt x="-13016" y="85823"/>
                  <a:pt x="118602" y="58114"/>
                </a:cubicBezTo>
                <a:cubicBezTo>
                  <a:pt x="250220" y="30405"/>
                  <a:pt x="667588" y="-68308"/>
                  <a:pt x="794011" y="78896"/>
                </a:cubicBezTo>
                <a:cubicBezTo>
                  <a:pt x="920434" y="226100"/>
                  <a:pt x="979315" y="785477"/>
                  <a:pt x="877138" y="941341"/>
                </a:cubicBezTo>
                <a:cubicBezTo>
                  <a:pt x="774961" y="1097205"/>
                  <a:pt x="326420" y="1055642"/>
                  <a:pt x="180947" y="1014078"/>
                </a:cubicBezTo>
                <a:cubicBezTo>
                  <a:pt x="35474" y="972514"/>
                  <a:pt x="45866" y="749109"/>
                  <a:pt x="4302" y="691959"/>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1233109" y="1206634"/>
            <a:ext cx="1818524" cy="1032489"/>
          </a:xfrm>
          <a:custGeom>
            <a:avLst/>
            <a:gdLst>
              <a:gd name="connsiteX0" fmla="*/ 4302 w 929249"/>
              <a:gd name="connsiteY0" fmla="*/ 245150 h 1052219"/>
              <a:gd name="connsiteX1" fmla="*/ 118602 w 929249"/>
              <a:gd name="connsiteY1" fmla="*/ 58114 h 1052219"/>
              <a:gd name="connsiteX2" fmla="*/ 794011 w 929249"/>
              <a:gd name="connsiteY2" fmla="*/ 78896 h 1052219"/>
              <a:gd name="connsiteX3" fmla="*/ 877138 w 929249"/>
              <a:gd name="connsiteY3" fmla="*/ 941341 h 1052219"/>
              <a:gd name="connsiteX4" fmla="*/ 180947 w 929249"/>
              <a:gd name="connsiteY4" fmla="*/ 1014078 h 1052219"/>
              <a:gd name="connsiteX5" fmla="*/ 4302 w 929249"/>
              <a:gd name="connsiteY5" fmla="*/ 691959 h 1052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9249" h="1052219">
                <a:moveTo>
                  <a:pt x="4302" y="245150"/>
                </a:moveTo>
                <a:cubicBezTo>
                  <a:pt x="-4357" y="165486"/>
                  <a:pt x="-13016" y="85823"/>
                  <a:pt x="118602" y="58114"/>
                </a:cubicBezTo>
                <a:cubicBezTo>
                  <a:pt x="250220" y="30405"/>
                  <a:pt x="667588" y="-68308"/>
                  <a:pt x="794011" y="78896"/>
                </a:cubicBezTo>
                <a:cubicBezTo>
                  <a:pt x="920434" y="226100"/>
                  <a:pt x="979315" y="785477"/>
                  <a:pt x="877138" y="941341"/>
                </a:cubicBezTo>
                <a:cubicBezTo>
                  <a:pt x="774961" y="1097205"/>
                  <a:pt x="326420" y="1055642"/>
                  <a:pt x="180947" y="1014078"/>
                </a:cubicBezTo>
                <a:cubicBezTo>
                  <a:pt x="35474" y="972514"/>
                  <a:pt x="45866" y="749109"/>
                  <a:pt x="4302" y="691959"/>
                </a:cubicBezTo>
              </a:path>
            </a:pathLst>
          </a:custGeom>
          <a:noFill/>
          <a:ln w="28575">
            <a:solidFill>
              <a:srgbClr val="CB33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1168408" y="1262871"/>
            <a:ext cx="1050719" cy="369332"/>
          </a:xfrm>
          <a:prstGeom prst="rect">
            <a:avLst/>
          </a:prstGeom>
          <a:noFill/>
        </p:spPr>
        <p:txBody>
          <a:bodyPr wrap="square" rtlCol="0">
            <a:spAutoFit/>
          </a:bodyPr>
          <a:lstStyle/>
          <a:p>
            <a:r>
              <a:rPr lang="en-US" dirty="0">
                <a:solidFill>
                  <a:srgbClr val="003087"/>
                </a:solidFill>
              </a:rPr>
              <a:t>LOOP 1</a:t>
            </a:r>
          </a:p>
        </p:txBody>
      </p:sp>
      <p:sp>
        <p:nvSpPr>
          <p:cNvPr id="64" name="TextBox 63"/>
          <p:cNvSpPr txBox="1"/>
          <p:nvPr/>
        </p:nvSpPr>
        <p:spPr>
          <a:xfrm>
            <a:off x="2110982" y="1219024"/>
            <a:ext cx="1141305" cy="369332"/>
          </a:xfrm>
          <a:prstGeom prst="rect">
            <a:avLst/>
          </a:prstGeom>
          <a:noFill/>
        </p:spPr>
        <p:txBody>
          <a:bodyPr wrap="square" rtlCol="0">
            <a:spAutoFit/>
          </a:bodyPr>
          <a:lstStyle/>
          <a:p>
            <a:r>
              <a:rPr lang="en-US" dirty="0">
                <a:solidFill>
                  <a:srgbClr val="CB333B"/>
                </a:solidFill>
              </a:rPr>
              <a:t>LOOP 2</a:t>
            </a:r>
          </a:p>
        </p:txBody>
      </p:sp>
      <p:sp>
        <p:nvSpPr>
          <p:cNvPr id="72" name="Content Placeholder 2"/>
          <p:cNvSpPr txBox="1">
            <a:spLocks/>
          </p:cNvSpPr>
          <p:nvPr/>
        </p:nvSpPr>
        <p:spPr>
          <a:xfrm>
            <a:off x="288924" y="2734152"/>
            <a:ext cx="3269571" cy="4825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t>Compare with calculations:</a:t>
            </a:r>
          </a:p>
          <a:p>
            <a:endParaRPr lang="en-US" sz="2400" b="1" dirty="0"/>
          </a:p>
        </p:txBody>
      </p:sp>
      <mc:AlternateContent xmlns:mc="http://schemas.openxmlformats.org/markup-compatibility/2006" xmlns:a14="http://schemas.microsoft.com/office/drawing/2010/main">
        <mc:Choice Requires="a14">
          <p:sp>
            <p:nvSpPr>
              <p:cNvPr id="73" name="TextBox 1"/>
              <p:cNvSpPr txBox="1"/>
              <p:nvPr/>
            </p:nvSpPr>
            <p:spPr>
              <a:xfrm>
                <a:off x="426019" y="4361465"/>
                <a:ext cx="4128374" cy="918841"/>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14:m>
                  <m:oMathPara xmlns:m="http://schemas.openxmlformats.org/officeDocument/2006/math">
                    <m:oMathParaPr>
                      <m:jc m:val="centerGroup"/>
                    </m:oMathParaPr>
                    <m:oMath xmlns:m="http://schemas.openxmlformats.org/officeDocument/2006/math">
                      <m:sSub>
                        <m:sSubPr>
                          <m:ctrlPr>
                            <a:rPr lang="en-US" sz="2000" b="1" i="1" smtClean="0">
                              <a:latin typeface="Cambria Math" panose="02040503050406030204" pitchFamily="18" charset="0"/>
                            </a:rPr>
                          </m:ctrlPr>
                        </m:sSubPr>
                        <m:e>
                          <m:r>
                            <a:rPr lang="en-US" sz="2000" b="1" i="1" smtClean="0">
                              <a:latin typeface="Cambria Math"/>
                            </a:rPr>
                            <m:t>𝑹</m:t>
                          </m:r>
                        </m:e>
                        <m:sub>
                          <m:r>
                            <a:rPr lang="en-US" sz="2000" b="1" i="1" smtClean="0">
                              <a:latin typeface="Cambria Math"/>
                            </a:rPr>
                            <m:t>𝒆𝒒</m:t>
                          </m:r>
                        </m:sub>
                      </m:sSub>
                      <m:r>
                        <a:rPr lang="en-US" sz="2000" b="1" i="1" smtClean="0">
                          <a:latin typeface="Cambria Math"/>
                        </a:rPr>
                        <m:t>=</m:t>
                      </m:r>
                      <m:f>
                        <m:fPr>
                          <m:ctrlPr>
                            <a:rPr lang="en-US" sz="2000" b="1" i="1" smtClean="0">
                              <a:latin typeface="Cambria Math" panose="02040503050406030204" pitchFamily="18" charset="0"/>
                            </a:rPr>
                          </m:ctrlPr>
                        </m:fPr>
                        <m:num>
                          <m:r>
                            <a:rPr lang="en-US" sz="2000" b="1" i="1" smtClean="0">
                              <a:latin typeface="Cambria Math"/>
                            </a:rPr>
                            <m:t>𝟏</m:t>
                          </m:r>
                        </m:num>
                        <m:den>
                          <m:f>
                            <m:fPr>
                              <m:ctrlPr>
                                <a:rPr lang="en-US" sz="2000" b="1" i="1" smtClean="0">
                                  <a:latin typeface="Cambria Math" panose="02040503050406030204" pitchFamily="18" charset="0"/>
                                </a:rPr>
                              </m:ctrlPr>
                            </m:fPr>
                            <m:num>
                              <m:r>
                                <a:rPr lang="en-US" sz="2000" b="1" i="1" smtClean="0">
                                  <a:latin typeface="Cambria Math"/>
                                </a:rPr>
                                <m:t>𝟏</m:t>
                              </m:r>
                            </m:num>
                            <m:den>
                              <m:r>
                                <a:rPr lang="en-US" sz="2000" b="1" i="1" smtClean="0">
                                  <a:latin typeface="Cambria Math" panose="02040503050406030204" pitchFamily="18" charset="0"/>
                                </a:rPr>
                                <m:t>𝟒𝟕𝟎</m:t>
                              </m:r>
                              <m:r>
                                <a:rPr lang="el-GR" sz="2000" b="1" i="1" smtClean="0">
                                  <a:latin typeface="Cambria Math"/>
                                  <a:ea typeface="Cambria Math"/>
                                </a:rPr>
                                <m:t>𝜴</m:t>
                              </m:r>
                            </m:den>
                          </m:f>
                          <m:r>
                            <a:rPr lang="en-US" sz="2000" b="1" i="1" smtClean="0">
                              <a:latin typeface="Cambria Math"/>
                            </a:rPr>
                            <m:t>+</m:t>
                          </m:r>
                          <m:f>
                            <m:fPr>
                              <m:ctrlPr>
                                <a:rPr lang="en-US" sz="2000" b="1" i="1" smtClean="0">
                                  <a:latin typeface="Cambria Math" panose="02040503050406030204" pitchFamily="18" charset="0"/>
                                </a:rPr>
                              </m:ctrlPr>
                            </m:fPr>
                            <m:num>
                              <m:r>
                                <a:rPr lang="en-US" sz="2000" b="1" i="1" smtClean="0">
                                  <a:latin typeface="Cambria Math"/>
                                </a:rPr>
                                <m:t>𝟏</m:t>
                              </m:r>
                            </m:num>
                            <m:den>
                              <m:r>
                                <a:rPr lang="en-US" sz="2000" b="1" i="1" smtClean="0">
                                  <a:latin typeface="Cambria Math" panose="02040503050406030204" pitchFamily="18" charset="0"/>
                                </a:rPr>
                                <m:t>𝟐𝟐</m:t>
                              </m:r>
                              <m:r>
                                <a:rPr lang="en-US" sz="2000" b="1" i="1" smtClean="0">
                                  <a:latin typeface="Cambria Math"/>
                                </a:rPr>
                                <m:t>𝟎</m:t>
                              </m:r>
                              <m:r>
                                <a:rPr lang="el-GR" sz="2000" b="1" i="1" smtClean="0">
                                  <a:latin typeface="Cambria Math"/>
                                  <a:ea typeface="Cambria Math"/>
                                </a:rPr>
                                <m:t>𝜴</m:t>
                              </m:r>
                            </m:den>
                          </m:f>
                        </m:den>
                      </m:f>
                      <m:r>
                        <a:rPr lang="en-US" sz="2000" b="1" i="1" smtClean="0">
                          <a:latin typeface="Cambria Math"/>
                        </a:rPr>
                        <m:t>=</m:t>
                      </m:r>
                      <m:r>
                        <a:rPr lang="en-US" sz="2000" b="1" i="1" smtClean="0">
                          <a:latin typeface="Cambria Math" panose="02040503050406030204" pitchFamily="18" charset="0"/>
                        </a:rPr>
                        <m:t>𝟏𝟒𝟗</m:t>
                      </m:r>
                      <m:r>
                        <a:rPr lang="en-US" sz="2000" b="1" i="1" smtClean="0">
                          <a:latin typeface="Cambria Math" panose="02040503050406030204" pitchFamily="18" charset="0"/>
                        </a:rPr>
                        <m:t>.</m:t>
                      </m:r>
                      <m:r>
                        <a:rPr lang="en-US" sz="2000" b="1" i="1" smtClean="0">
                          <a:latin typeface="Cambria Math" panose="02040503050406030204" pitchFamily="18" charset="0"/>
                        </a:rPr>
                        <m:t>𝟖𝟓𝟓</m:t>
                      </m:r>
                      <m:r>
                        <a:rPr lang="el-GR" sz="2000" b="1" i="1" smtClean="0">
                          <a:latin typeface="Cambria Math"/>
                          <a:ea typeface="Cambria Math"/>
                        </a:rPr>
                        <m:t>𝜴</m:t>
                      </m:r>
                    </m:oMath>
                  </m:oMathPara>
                </a14:m>
                <a:endParaRPr lang="en-US" sz="2000" b="1" dirty="0"/>
              </a:p>
            </p:txBody>
          </p:sp>
        </mc:Choice>
        <mc:Fallback xmlns="">
          <p:sp>
            <p:nvSpPr>
              <p:cNvPr id="73" name="TextBox 1"/>
              <p:cNvSpPr txBox="1">
                <a:spLocks noRot="1" noChangeAspect="1" noMove="1" noResize="1" noEditPoints="1" noAdjustHandles="1" noChangeArrowheads="1" noChangeShapeType="1" noTextEdit="1"/>
              </p:cNvSpPr>
              <p:nvPr/>
            </p:nvSpPr>
            <p:spPr>
              <a:xfrm>
                <a:off x="426019" y="4361465"/>
                <a:ext cx="4128374" cy="91884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2"/>
              <p:cNvSpPr txBox="1"/>
              <p:nvPr/>
            </p:nvSpPr>
            <p:spPr>
              <a:xfrm>
                <a:off x="838671" y="3543347"/>
                <a:ext cx="2691570" cy="666529"/>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14:m>
                  <m:oMathPara xmlns:m="http://schemas.openxmlformats.org/officeDocument/2006/math">
                    <m:oMathParaPr>
                      <m:jc m:val="centerGroup"/>
                    </m:oMathParaPr>
                    <m:oMath xmlns:m="http://schemas.openxmlformats.org/officeDocument/2006/math">
                      <m:r>
                        <a:rPr lang="en-US" sz="2000" b="1" i="1" smtClean="0">
                          <a:latin typeface="Cambria Math"/>
                        </a:rPr>
                        <m:t>𝑽</m:t>
                      </m:r>
                      <m:r>
                        <a:rPr lang="en-US" sz="2000" b="1" i="1" smtClean="0">
                          <a:latin typeface="Cambria Math"/>
                        </a:rPr>
                        <m:t>=</m:t>
                      </m:r>
                      <m:r>
                        <a:rPr lang="en-US" sz="2000" b="1" i="1" smtClean="0">
                          <a:latin typeface="Cambria Math"/>
                        </a:rPr>
                        <m:t>𝑰</m:t>
                      </m:r>
                      <m:r>
                        <a:rPr lang="en-US" sz="2000" b="1" i="1" smtClean="0">
                          <a:latin typeface="Cambria Math"/>
                          <a:ea typeface="Cambria Math"/>
                        </a:rPr>
                        <m:t>∙</m:t>
                      </m:r>
                      <m:r>
                        <a:rPr lang="en-US" sz="2000" b="1" i="1" smtClean="0">
                          <a:latin typeface="Cambria Math"/>
                          <a:ea typeface="Cambria Math"/>
                        </a:rPr>
                        <m:t>𝑹</m:t>
                      </m:r>
                      <m:r>
                        <a:rPr lang="en-US" sz="2000" b="1" i="1" smtClean="0">
                          <a:latin typeface="Cambria Math"/>
                          <a:ea typeface="Cambria Math"/>
                        </a:rPr>
                        <m:t>     </m:t>
                      </m:r>
                      <m:r>
                        <a:rPr lang="en-US" sz="2000" b="1" i="1" smtClean="0">
                          <a:latin typeface="Cambria Math"/>
                          <a:ea typeface="Cambria Math"/>
                        </a:rPr>
                        <m:t>𝒐𝒓</m:t>
                      </m:r>
                      <m:r>
                        <a:rPr lang="en-US" sz="2000" b="1" i="1" smtClean="0">
                          <a:latin typeface="Cambria Math"/>
                          <a:ea typeface="Cambria Math"/>
                        </a:rPr>
                        <m:t>     </m:t>
                      </m:r>
                      <m:r>
                        <a:rPr lang="en-US" sz="2000" b="1" i="1" smtClean="0">
                          <a:latin typeface="Cambria Math"/>
                          <a:ea typeface="Cambria Math"/>
                        </a:rPr>
                        <m:t>𝑰</m:t>
                      </m:r>
                      <m:r>
                        <a:rPr lang="en-US" sz="2000" b="1" i="1" smtClean="0">
                          <a:latin typeface="Cambria Math"/>
                          <a:ea typeface="Cambria Math"/>
                        </a:rPr>
                        <m:t>=</m:t>
                      </m:r>
                      <m:f>
                        <m:fPr>
                          <m:ctrlPr>
                            <a:rPr lang="en-US" sz="2000" b="1" i="1" smtClean="0">
                              <a:latin typeface="Cambria Math" panose="02040503050406030204" pitchFamily="18" charset="0"/>
                              <a:ea typeface="Cambria Math"/>
                            </a:rPr>
                          </m:ctrlPr>
                        </m:fPr>
                        <m:num>
                          <m:r>
                            <a:rPr lang="en-US" sz="2000" b="1" i="1" smtClean="0">
                              <a:latin typeface="Cambria Math"/>
                              <a:ea typeface="Cambria Math"/>
                            </a:rPr>
                            <m:t>𝑽</m:t>
                          </m:r>
                        </m:num>
                        <m:den>
                          <m:r>
                            <a:rPr lang="en-US" sz="2000" b="1" i="1" smtClean="0">
                              <a:latin typeface="Cambria Math"/>
                              <a:ea typeface="Cambria Math"/>
                            </a:rPr>
                            <m:t>𝑹</m:t>
                          </m:r>
                        </m:den>
                      </m:f>
                    </m:oMath>
                  </m:oMathPara>
                </a14:m>
                <a:endParaRPr lang="en-US" sz="2000" b="1" dirty="0"/>
              </a:p>
            </p:txBody>
          </p:sp>
        </mc:Choice>
        <mc:Fallback xmlns="">
          <p:sp>
            <p:nvSpPr>
              <p:cNvPr id="74" name="TextBox 2"/>
              <p:cNvSpPr txBox="1">
                <a:spLocks noRot="1" noChangeAspect="1" noMove="1" noResize="1" noEditPoints="1" noAdjustHandles="1" noChangeArrowheads="1" noChangeShapeType="1" noTextEdit="1"/>
              </p:cNvSpPr>
              <p:nvPr/>
            </p:nvSpPr>
            <p:spPr>
              <a:xfrm>
                <a:off x="838671" y="3543347"/>
                <a:ext cx="2691570" cy="66652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3"/>
              <p:cNvSpPr txBox="1"/>
              <p:nvPr/>
            </p:nvSpPr>
            <p:spPr>
              <a:xfrm>
                <a:off x="552194" y="5489120"/>
                <a:ext cx="4005648" cy="766557"/>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14:m>
                  <m:oMathPara xmlns:m="http://schemas.openxmlformats.org/officeDocument/2006/math">
                    <m:oMathParaPr>
                      <m:jc m:val="centerGroup"/>
                    </m:oMathParaPr>
                    <m:oMath xmlns:m="http://schemas.openxmlformats.org/officeDocument/2006/math">
                      <m:r>
                        <a:rPr lang="en-US" sz="2000" b="1" i="1" smtClean="0">
                          <a:latin typeface="Cambria Math"/>
                        </a:rPr>
                        <m:t>𝑰</m:t>
                      </m:r>
                      <m:r>
                        <a:rPr lang="en-US" sz="2000" b="1" i="1" smtClean="0">
                          <a:latin typeface="Cambria Math"/>
                        </a:rPr>
                        <m:t>=</m:t>
                      </m:r>
                      <m:f>
                        <m:fPr>
                          <m:ctrlPr>
                            <a:rPr lang="en-US" sz="2000" b="1" i="1" smtClean="0">
                              <a:latin typeface="Cambria Math" panose="02040503050406030204" pitchFamily="18" charset="0"/>
                            </a:rPr>
                          </m:ctrlPr>
                        </m:fPr>
                        <m:num>
                          <m:r>
                            <a:rPr lang="en-US" sz="2000" b="1" i="1" smtClean="0">
                              <a:latin typeface="Cambria Math"/>
                            </a:rPr>
                            <m:t>𝑽</m:t>
                          </m:r>
                        </m:num>
                        <m:den>
                          <m:sSub>
                            <m:sSubPr>
                              <m:ctrlPr>
                                <a:rPr lang="en-US" sz="2000" b="1" i="1" smtClean="0">
                                  <a:latin typeface="Cambria Math" panose="02040503050406030204" pitchFamily="18" charset="0"/>
                                </a:rPr>
                              </m:ctrlPr>
                            </m:sSubPr>
                            <m:e>
                              <m:r>
                                <a:rPr lang="en-US" sz="2000" b="1" i="1" smtClean="0">
                                  <a:latin typeface="Cambria Math"/>
                                </a:rPr>
                                <m:t>𝑹</m:t>
                              </m:r>
                            </m:e>
                            <m:sub>
                              <m:r>
                                <a:rPr lang="en-US" sz="2000" b="1" i="1" smtClean="0">
                                  <a:latin typeface="Cambria Math"/>
                                </a:rPr>
                                <m:t>𝒆𝒒</m:t>
                              </m:r>
                            </m:sub>
                          </m:sSub>
                        </m:den>
                      </m:f>
                      <m:r>
                        <a:rPr lang="en-US" sz="2000" b="1" i="1" smtClean="0">
                          <a:latin typeface="Cambria Math"/>
                        </a:rPr>
                        <m:t>=</m:t>
                      </m:r>
                      <m:f>
                        <m:fPr>
                          <m:ctrlPr>
                            <a:rPr lang="en-US" sz="2000" b="1" i="1" smtClean="0">
                              <a:latin typeface="Cambria Math" panose="02040503050406030204" pitchFamily="18" charset="0"/>
                            </a:rPr>
                          </m:ctrlPr>
                        </m:fPr>
                        <m:num>
                          <m:r>
                            <a:rPr lang="en-US" sz="2000" b="1" i="1" smtClean="0">
                              <a:latin typeface="Cambria Math" panose="02040503050406030204" pitchFamily="18" charset="0"/>
                            </a:rPr>
                            <m:t>𝟓</m:t>
                          </m:r>
                          <m:r>
                            <a:rPr lang="en-US" sz="2000" b="1" i="1" smtClean="0">
                              <a:latin typeface="Cambria Math" panose="02040503050406030204" pitchFamily="18" charset="0"/>
                            </a:rPr>
                            <m:t>𝑽</m:t>
                          </m:r>
                        </m:num>
                        <m:den>
                          <m:r>
                            <a:rPr lang="en-US" sz="2000" b="1" i="1" smtClean="0">
                              <a:latin typeface="Cambria Math" panose="02040503050406030204" pitchFamily="18" charset="0"/>
                            </a:rPr>
                            <m:t>𝟏𝟒𝟗</m:t>
                          </m:r>
                          <m:r>
                            <a:rPr lang="en-US" sz="2000" b="1" i="1" smtClean="0">
                              <a:latin typeface="Cambria Math" panose="02040503050406030204" pitchFamily="18" charset="0"/>
                            </a:rPr>
                            <m:t>.</m:t>
                          </m:r>
                          <m:r>
                            <a:rPr lang="en-US" sz="2000" b="1" i="1" smtClean="0">
                              <a:latin typeface="Cambria Math" panose="02040503050406030204" pitchFamily="18" charset="0"/>
                            </a:rPr>
                            <m:t>𝟖𝟓𝟓</m:t>
                          </m:r>
                          <m:r>
                            <a:rPr lang="el-GR" sz="2000" b="1" i="1" smtClean="0">
                              <a:latin typeface="Cambria Math" panose="02040503050406030204" pitchFamily="18" charset="0"/>
                              <a:ea typeface="Cambria Math" panose="02040503050406030204" pitchFamily="18" charset="0"/>
                            </a:rPr>
                            <m:t>𝜴</m:t>
                          </m:r>
                        </m:den>
                      </m:f>
                      <m:r>
                        <a:rPr lang="en-US" sz="2000" b="1" i="1" smtClean="0">
                          <a:latin typeface="Cambria Math" panose="02040503050406030204" pitchFamily="18" charset="0"/>
                        </a:rPr>
                        <m:t>=</m:t>
                      </m:r>
                      <m:r>
                        <a:rPr lang="en-US" sz="2000" b="1" i="1" smtClean="0">
                          <a:latin typeface="Cambria Math" panose="02040503050406030204" pitchFamily="18" charset="0"/>
                        </a:rPr>
                        <m:t>𝟎</m:t>
                      </m:r>
                      <m:r>
                        <a:rPr lang="en-US" sz="2000" b="1" i="1" smtClean="0">
                          <a:latin typeface="Cambria Math" panose="02040503050406030204" pitchFamily="18" charset="0"/>
                        </a:rPr>
                        <m:t>.</m:t>
                      </m:r>
                      <m:r>
                        <a:rPr lang="en-US" sz="2000" b="1" i="1" smtClean="0">
                          <a:latin typeface="Cambria Math" panose="02040503050406030204" pitchFamily="18" charset="0"/>
                        </a:rPr>
                        <m:t>𝟎𝟑𝟑𝟒</m:t>
                      </m:r>
                      <m:r>
                        <a:rPr lang="en-US" sz="2000" b="1" i="1" smtClean="0">
                          <a:latin typeface="Cambria Math" panose="02040503050406030204" pitchFamily="18" charset="0"/>
                        </a:rPr>
                        <m:t>𝑨</m:t>
                      </m:r>
                    </m:oMath>
                  </m:oMathPara>
                </a14:m>
                <a:endParaRPr lang="en-US" sz="2000" b="1" dirty="0"/>
              </a:p>
            </p:txBody>
          </p:sp>
        </mc:Choice>
        <mc:Fallback xmlns="">
          <p:sp>
            <p:nvSpPr>
              <p:cNvPr id="75" name="TextBox 3"/>
              <p:cNvSpPr txBox="1">
                <a:spLocks noRot="1" noChangeAspect="1" noMove="1" noResize="1" noEditPoints="1" noAdjustHandles="1" noChangeArrowheads="1" noChangeShapeType="1" noTextEdit="1"/>
              </p:cNvSpPr>
              <p:nvPr/>
            </p:nvSpPr>
            <p:spPr>
              <a:xfrm>
                <a:off x="552194" y="5489120"/>
                <a:ext cx="4005648" cy="766557"/>
              </a:xfrm>
              <a:prstGeom prst="rect">
                <a:avLst/>
              </a:prstGeom>
              <a:blipFill>
                <a:blip r:embed="rId4"/>
                <a:stretch>
                  <a:fillRect/>
                </a:stretch>
              </a:blipFill>
            </p:spPr>
            <p:txBody>
              <a:bodyPr/>
              <a:lstStyle/>
              <a:p>
                <a:r>
                  <a:rPr lang="en-US">
                    <a:noFill/>
                  </a:rPr>
                  <a:t> </a:t>
                </a:r>
              </a:p>
            </p:txBody>
          </p:sp>
        </mc:Fallback>
      </mc:AlternateContent>
      <p:pic>
        <p:nvPicPr>
          <p:cNvPr id="6" name="Picture 5" descr="A circuit board&#10;&#10;Description automatically generated">
            <a:extLst>
              <a:ext uri="{FF2B5EF4-FFF2-40B4-BE49-F238E27FC236}">
                <a16:creationId xmlns:a16="http://schemas.microsoft.com/office/drawing/2014/main" id="{E19AA9A8-1BBC-4179-B128-57E2A834E54C}"/>
              </a:ext>
            </a:extLst>
          </p:cNvPr>
          <p:cNvPicPr>
            <a:picLocks noChangeAspect="1"/>
          </p:cNvPicPr>
          <p:nvPr/>
        </p:nvPicPr>
        <p:blipFill rotWithShape="1">
          <a:blip r:embed="rId5">
            <a:extLst>
              <a:ext uri="{28A0092B-C50C-407E-A947-70E740481C1C}">
                <a14:useLocalDpi xmlns:a14="http://schemas.microsoft.com/office/drawing/2010/main" val="0"/>
              </a:ext>
            </a:extLst>
          </a:blip>
          <a:srcRect l="40790" t="33489" r="40420" b="25157"/>
          <a:stretch/>
        </p:blipFill>
        <p:spPr>
          <a:xfrm>
            <a:off x="5012124" y="1339216"/>
            <a:ext cx="3050990" cy="4476527"/>
          </a:xfrm>
          <a:prstGeom prst="rect">
            <a:avLst/>
          </a:prstGeom>
        </p:spPr>
      </p:pic>
      <p:sp>
        <p:nvSpPr>
          <p:cNvPr id="132" name="Rectangle 131">
            <a:extLst>
              <a:ext uri="{FF2B5EF4-FFF2-40B4-BE49-F238E27FC236}">
                <a16:creationId xmlns:a16="http://schemas.microsoft.com/office/drawing/2014/main" id="{E43D6F80-7F92-4666-A2A4-C7AFF0B7E373}"/>
              </a:ext>
            </a:extLst>
          </p:cNvPr>
          <p:cNvSpPr/>
          <p:nvPr/>
        </p:nvSpPr>
        <p:spPr>
          <a:xfrm>
            <a:off x="4442025" y="1924838"/>
            <a:ext cx="617031" cy="400110"/>
          </a:xfrm>
          <a:prstGeom prst="rect">
            <a:avLst/>
          </a:prstGeom>
          <a:solidFill>
            <a:schemeClr val="bg1"/>
          </a:solidFill>
          <a:ln w="38100">
            <a:solidFill>
              <a:srgbClr val="CB333B"/>
            </a:solidFill>
          </a:ln>
        </p:spPr>
        <p:txBody>
          <a:bodyPr wrap="square">
            <a:spAutoFit/>
          </a:bodyPr>
          <a:lstStyle/>
          <a:p>
            <a:r>
              <a:rPr lang="en-US" sz="2000" dirty="0">
                <a:latin typeface="Calibri" panose="020F0502020204030204" pitchFamily="34" charset="0"/>
              </a:rPr>
              <a:t>5V</a:t>
            </a:r>
            <a:endParaRPr lang="en-US" sz="2000" baseline="-25000" dirty="0"/>
          </a:p>
        </p:txBody>
      </p:sp>
      <p:sp>
        <p:nvSpPr>
          <p:cNvPr id="133" name="Rectangle 132">
            <a:extLst>
              <a:ext uri="{FF2B5EF4-FFF2-40B4-BE49-F238E27FC236}">
                <a16:creationId xmlns:a16="http://schemas.microsoft.com/office/drawing/2014/main" id="{D2534B98-DDED-4F3F-9E0F-91DA07DEAEE8}"/>
              </a:ext>
            </a:extLst>
          </p:cNvPr>
          <p:cNvSpPr/>
          <p:nvPr/>
        </p:nvSpPr>
        <p:spPr>
          <a:xfrm>
            <a:off x="3998932" y="2917220"/>
            <a:ext cx="1084841" cy="400110"/>
          </a:xfrm>
          <a:prstGeom prst="rect">
            <a:avLst/>
          </a:prstGeom>
          <a:solidFill>
            <a:schemeClr val="bg1"/>
          </a:solidFill>
          <a:ln w="38100">
            <a:solidFill>
              <a:srgbClr val="CB333B"/>
            </a:solidFill>
          </a:ln>
        </p:spPr>
        <p:txBody>
          <a:bodyPr wrap="square">
            <a:spAutoFit/>
          </a:bodyPr>
          <a:lstStyle/>
          <a:p>
            <a:r>
              <a:rPr lang="en-US" sz="2000" dirty="0">
                <a:latin typeface="Calibri" panose="020F0502020204030204" pitchFamily="34" charset="0"/>
              </a:rPr>
              <a:t>Ground</a:t>
            </a:r>
            <a:endParaRPr lang="en-US" sz="2000" baseline="-25000" dirty="0"/>
          </a:p>
        </p:txBody>
      </p:sp>
      <p:cxnSp>
        <p:nvCxnSpPr>
          <p:cNvPr id="134" name="Straight Arrow Connector 133">
            <a:extLst>
              <a:ext uri="{FF2B5EF4-FFF2-40B4-BE49-F238E27FC236}">
                <a16:creationId xmlns:a16="http://schemas.microsoft.com/office/drawing/2014/main" id="{2CF1C3CF-645F-4158-B334-BCABCB41F2B0}"/>
              </a:ext>
            </a:extLst>
          </p:cNvPr>
          <p:cNvCxnSpPr>
            <a:cxnSpLocks/>
          </p:cNvCxnSpPr>
          <p:nvPr/>
        </p:nvCxnSpPr>
        <p:spPr>
          <a:xfrm>
            <a:off x="4949751" y="2263392"/>
            <a:ext cx="458913" cy="445537"/>
          </a:xfrm>
          <a:prstGeom prst="straightConnector1">
            <a:avLst/>
          </a:prstGeom>
          <a:ln w="38100">
            <a:solidFill>
              <a:srgbClr val="CB333B"/>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A48512AB-D65E-4A37-B115-595CFE367358}"/>
              </a:ext>
            </a:extLst>
          </p:cNvPr>
          <p:cNvCxnSpPr>
            <a:cxnSpLocks/>
          </p:cNvCxnSpPr>
          <p:nvPr/>
        </p:nvCxnSpPr>
        <p:spPr>
          <a:xfrm>
            <a:off x="4899234" y="3238376"/>
            <a:ext cx="621883" cy="656633"/>
          </a:xfrm>
          <a:prstGeom prst="straightConnector1">
            <a:avLst/>
          </a:prstGeom>
          <a:ln w="38100">
            <a:solidFill>
              <a:srgbClr val="CB333B"/>
            </a:solidFill>
            <a:tailEnd type="triangle"/>
          </a:ln>
        </p:spPr>
        <p:style>
          <a:lnRef idx="1">
            <a:schemeClr val="accent1"/>
          </a:lnRef>
          <a:fillRef idx="0">
            <a:schemeClr val="accent1"/>
          </a:fillRef>
          <a:effectRef idx="0">
            <a:schemeClr val="accent1"/>
          </a:effectRef>
          <a:fontRef idx="minor">
            <a:schemeClr val="tx1"/>
          </a:fontRef>
        </p:style>
      </p:cxnSp>
      <p:sp>
        <p:nvSpPr>
          <p:cNvPr id="136" name="Rectangle 135">
            <a:extLst>
              <a:ext uri="{FF2B5EF4-FFF2-40B4-BE49-F238E27FC236}">
                <a16:creationId xmlns:a16="http://schemas.microsoft.com/office/drawing/2014/main" id="{F0145388-DFD9-442D-A30B-97B300BD5FCD}"/>
              </a:ext>
            </a:extLst>
          </p:cNvPr>
          <p:cNvSpPr/>
          <p:nvPr/>
        </p:nvSpPr>
        <p:spPr>
          <a:xfrm>
            <a:off x="5893000" y="2856448"/>
            <a:ext cx="607701" cy="121543"/>
          </a:xfrm>
          <a:prstGeom prst="rect">
            <a:avLst/>
          </a:prstGeom>
          <a:noFill/>
          <a:ln w="38100">
            <a:solidFill>
              <a:srgbClr val="CB33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7" name="Straight Arrow Connector 136">
            <a:extLst>
              <a:ext uri="{FF2B5EF4-FFF2-40B4-BE49-F238E27FC236}">
                <a16:creationId xmlns:a16="http://schemas.microsoft.com/office/drawing/2014/main" id="{C9ECEA5F-8065-4D73-AC53-3632FF5B2C6A}"/>
              </a:ext>
            </a:extLst>
          </p:cNvPr>
          <p:cNvCxnSpPr>
            <a:cxnSpLocks/>
            <a:stCxn id="138" idx="1"/>
          </p:cNvCxnSpPr>
          <p:nvPr/>
        </p:nvCxnSpPr>
        <p:spPr>
          <a:xfrm flipH="1" flipV="1">
            <a:off x="6621107" y="2952066"/>
            <a:ext cx="686400" cy="1694904"/>
          </a:xfrm>
          <a:prstGeom prst="straightConnector1">
            <a:avLst/>
          </a:prstGeom>
          <a:ln w="38100">
            <a:solidFill>
              <a:srgbClr val="CB333B"/>
            </a:solidFill>
            <a:tailEnd type="triangle"/>
          </a:ln>
        </p:spPr>
        <p:style>
          <a:lnRef idx="1">
            <a:schemeClr val="accent1"/>
          </a:lnRef>
          <a:fillRef idx="0">
            <a:schemeClr val="accent1"/>
          </a:fillRef>
          <a:effectRef idx="0">
            <a:schemeClr val="accent1"/>
          </a:effectRef>
          <a:fontRef idx="minor">
            <a:schemeClr val="tx1"/>
          </a:fontRef>
        </p:style>
      </p:cxnSp>
      <p:sp>
        <p:nvSpPr>
          <p:cNvPr id="138" name="Rectangle 137">
            <a:extLst>
              <a:ext uri="{FF2B5EF4-FFF2-40B4-BE49-F238E27FC236}">
                <a16:creationId xmlns:a16="http://schemas.microsoft.com/office/drawing/2014/main" id="{8AC60FCD-F40B-438B-93BE-B85D7A3EBEB8}"/>
              </a:ext>
            </a:extLst>
          </p:cNvPr>
          <p:cNvSpPr/>
          <p:nvPr/>
        </p:nvSpPr>
        <p:spPr>
          <a:xfrm>
            <a:off x="7307507" y="4139138"/>
            <a:ext cx="1643988" cy="1015663"/>
          </a:xfrm>
          <a:prstGeom prst="rect">
            <a:avLst/>
          </a:prstGeom>
          <a:solidFill>
            <a:schemeClr val="bg1"/>
          </a:solidFill>
          <a:ln w="38100">
            <a:solidFill>
              <a:srgbClr val="CB333B"/>
            </a:solidFill>
          </a:ln>
        </p:spPr>
        <p:txBody>
          <a:bodyPr wrap="square">
            <a:spAutoFit/>
          </a:bodyPr>
          <a:lstStyle/>
          <a:p>
            <a:pPr algn="ctr"/>
            <a:r>
              <a:rPr lang="en-US" sz="2000" dirty="0">
                <a:latin typeface="Calibri" panose="020F0502020204030204" pitchFamily="34" charset="0"/>
              </a:rPr>
              <a:t>Connection Points (</a:t>
            </a:r>
            <a:r>
              <a:rPr lang="en-US" sz="2000" b="1" dirty="0">
                <a:solidFill>
                  <a:srgbClr val="003087"/>
                </a:solidFill>
                <a:latin typeface="Calibri" panose="020F0502020204030204" pitchFamily="34" charset="0"/>
              </a:rPr>
              <a:t>nodes</a:t>
            </a:r>
            <a:r>
              <a:rPr lang="en-US" sz="2000" dirty="0">
                <a:latin typeface="Calibri" panose="020F0502020204030204" pitchFamily="34" charset="0"/>
              </a:rPr>
              <a:t>)</a:t>
            </a:r>
            <a:endParaRPr lang="en-US" sz="2000" baseline="-25000" dirty="0"/>
          </a:p>
        </p:txBody>
      </p:sp>
      <p:sp>
        <p:nvSpPr>
          <p:cNvPr id="139" name="Rectangle 138">
            <a:extLst>
              <a:ext uri="{FF2B5EF4-FFF2-40B4-BE49-F238E27FC236}">
                <a16:creationId xmlns:a16="http://schemas.microsoft.com/office/drawing/2014/main" id="{CB6CBEDB-DA1D-490B-97B3-98FF1242BF34}"/>
              </a:ext>
            </a:extLst>
          </p:cNvPr>
          <p:cNvSpPr/>
          <p:nvPr/>
        </p:nvSpPr>
        <p:spPr>
          <a:xfrm>
            <a:off x="5752407" y="3682736"/>
            <a:ext cx="724536" cy="121543"/>
          </a:xfrm>
          <a:prstGeom prst="rect">
            <a:avLst/>
          </a:prstGeom>
          <a:noFill/>
          <a:ln w="38100">
            <a:solidFill>
              <a:srgbClr val="CB33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1" name="Straight Arrow Connector 140">
            <a:extLst>
              <a:ext uri="{FF2B5EF4-FFF2-40B4-BE49-F238E27FC236}">
                <a16:creationId xmlns:a16="http://schemas.microsoft.com/office/drawing/2014/main" id="{C0045254-A1B5-4B00-8301-2C7F3BC40988}"/>
              </a:ext>
            </a:extLst>
          </p:cNvPr>
          <p:cNvCxnSpPr>
            <a:cxnSpLocks/>
            <a:stCxn id="138" idx="1"/>
          </p:cNvCxnSpPr>
          <p:nvPr/>
        </p:nvCxnSpPr>
        <p:spPr>
          <a:xfrm flipH="1" flipV="1">
            <a:off x="6497283" y="3802388"/>
            <a:ext cx="810224" cy="844582"/>
          </a:xfrm>
          <a:prstGeom prst="straightConnector1">
            <a:avLst/>
          </a:prstGeom>
          <a:ln w="38100">
            <a:solidFill>
              <a:srgbClr val="CB333B"/>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A picture containing device&#10;&#10;Description automatically generated">
            <a:extLst>
              <a:ext uri="{FF2B5EF4-FFF2-40B4-BE49-F238E27FC236}">
                <a16:creationId xmlns:a16="http://schemas.microsoft.com/office/drawing/2014/main" id="{1402064E-E07C-43AC-914D-5DBC2B6BA22E}"/>
              </a:ext>
            </a:extLst>
          </p:cNvPr>
          <p:cNvPicPr>
            <a:picLocks noChangeAspect="1"/>
          </p:cNvPicPr>
          <p:nvPr/>
        </p:nvPicPr>
        <p:blipFill rotWithShape="1">
          <a:blip r:embed="rId6">
            <a:extLst>
              <a:ext uri="{28A0092B-C50C-407E-A947-70E740481C1C}">
                <a14:useLocalDpi xmlns:a14="http://schemas.microsoft.com/office/drawing/2010/main" val="0"/>
              </a:ext>
            </a:extLst>
          </a:blip>
          <a:srcRect l="23430" t="10293" r="14268" b="27110"/>
          <a:stretch/>
        </p:blipFill>
        <p:spPr>
          <a:xfrm>
            <a:off x="8349721" y="1228301"/>
            <a:ext cx="3420184" cy="2290860"/>
          </a:xfrm>
          <a:prstGeom prst="rect">
            <a:avLst/>
          </a:prstGeom>
        </p:spPr>
      </p:pic>
      <p:pic>
        <p:nvPicPr>
          <p:cNvPr id="142" name="Picture 141" descr="A clock on the wall&#10;&#10;Description automatically generated">
            <a:extLst>
              <a:ext uri="{FF2B5EF4-FFF2-40B4-BE49-F238E27FC236}">
                <a16:creationId xmlns:a16="http://schemas.microsoft.com/office/drawing/2014/main" id="{46FA145B-7287-425F-9DD7-A1AA6831F616}"/>
              </a:ext>
            </a:extLst>
          </p:cNvPr>
          <p:cNvPicPr>
            <a:picLocks noChangeAspect="1"/>
          </p:cNvPicPr>
          <p:nvPr/>
        </p:nvPicPr>
        <p:blipFill rotWithShape="1">
          <a:blip r:embed="rId7">
            <a:extLst>
              <a:ext uri="{28A0092B-C50C-407E-A947-70E740481C1C}">
                <a14:useLocalDpi xmlns:a14="http://schemas.microsoft.com/office/drawing/2010/main" val="0"/>
              </a:ext>
            </a:extLst>
          </a:blip>
          <a:srcRect l="29051" t="15613" r="40972" b="17076"/>
          <a:stretch/>
        </p:blipFill>
        <p:spPr>
          <a:xfrm>
            <a:off x="10147169" y="3742068"/>
            <a:ext cx="1388965" cy="2079214"/>
          </a:xfrm>
          <a:prstGeom prst="rect">
            <a:avLst/>
          </a:prstGeom>
        </p:spPr>
      </p:pic>
      <p:grpSp>
        <p:nvGrpSpPr>
          <p:cNvPr id="26" name="Group 25">
            <a:extLst>
              <a:ext uri="{FF2B5EF4-FFF2-40B4-BE49-F238E27FC236}">
                <a16:creationId xmlns:a16="http://schemas.microsoft.com/office/drawing/2014/main" id="{37F8DB77-0621-4E2F-82C8-307AB293AAB9}"/>
              </a:ext>
            </a:extLst>
          </p:cNvPr>
          <p:cNvGrpSpPr/>
          <p:nvPr/>
        </p:nvGrpSpPr>
        <p:grpSpPr>
          <a:xfrm>
            <a:off x="10556054" y="5553763"/>
            <a:ext cx="1251787" cy="1575713"/>
            <a:chOff x="9248565" y="2325681"/>
            <a:chExt cx="2041655" cy="2871050"/>
          </a:xfrm>
        </p:grpSpPr>
        <p:sp>
          <p:nvSpPr>
            <p:cNvPr id="71" name="Rectangle 70"/>
            <p:cNvSpPr/>
            <p:nvPr/>
          </p:nvSpPr>
          <p:spPr>
            <a:xfrm>
              <a:off x="10507636" y="2464050"/>
              <a:ext cx="782584" cy="1052357"/>
            </a:xfrm>
            <a:prstGeom prst="rect">
              <a:avLst/>
            </a:prstGeom>
          </p:spPr>
          <p:txBody>
            <a:bodyPr wrap="square">
              <a:spAutoFit/>
            </a:bodyPr>
            <a:lstStyle/>
            <a:p>
              <a:r>
                <a:rPr lang="en-US" sz="1600" dirty="0">
                  <a:latin typeface="Calibri" panose="020F0502020204030204" pitchFamily="34" charset="0"/>
                </a:rPr>
                <a:t>5V</a:t>
              </a:r>
              <a:endParaRPr lang="en-US" sz="1600" baseline="-25000" dirty="0"/>
            </a:p>
          </p:txBody>
        </p:sp>
        <p:cxnSp>
          <p:nvCxnSpPr>
            <p:cNvPr id="76" name="Straight Connector 75"/>
            <p:cNvCxnSpPr/>
            <p:nvPr/>
          </p:nvCxnSpPr>
          <p:spPr>
            <a:xfrm>
              <a:off x="10293772" y="2325681"/>
              <a:ext cx="0" cy="751626"/>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9691634" y="2325681"/>
              <a:ext cx="0" cy="751626"/>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8" name="Group 77"/>
            <p:cNvGrpSpPr/>
            <p:nvPr/>
          </p:nvGrpSpPr>
          <p:grpSpPr>
            <a:xfrm rot="16200000">
              <a:off x="10430534" y="2771738"/>
              <a:ext cx="515467" cy="844173"/>
              <a:chOff x="7850848" y="3083281"/>
              <a:chExt cx="628293" cy="842812"/>
            </a:xfrm>
          </p:grpSpPr>
          <p:grpSp>
            <p:nvGrpSpPr>
              <p:cNvPr id="110" name="Group 109"/>
              <p:cNvGrpSpPr/>
              <p:nvPr/>
            </p:nvGrpSpPr>
            <p:grpSpPr>
              <a:xfrm rot="5400000">
                <a:off x="7876990" y="3323942"/>
                <a:ext cx="814496" cy="389806"/>
                <a:chOff x="800448" y="2738180"/>
                <a:chExt cx="814496" cy="389806"/>
              </a:xfrm>
            </p:grpSpPr>
            <p:cxnSp>
              <p:nvCxnSpPr>
                <p:cNvPr id="112" name="AutoShape 8"/>
                <p:cNvCxnSpPr>
                  <a:cxnSpLocks noChangeShapeType="1"/>
                </p:cNvCxnSpPr>
                <p:nvPr/>
              </p:nvCxnSpPr>
              <p:spPr bwMode="auto">
                <a:xfrm flipV="1">
                  <a:off x="1346454" y="2842670"/>
                  <a:ext cx="0" cy="182164"/>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13" name="AutoShape 15"/>
                <p:cNvCxnSpPr>
                  <a:cxnSpLocks noChangeShapeType="1"/>
                </p:cNvCxnSpPr>
                <p:nvPr/>
              </p:nvCxnSpPr>
              <p:spPr bwMode="auto">
                <a:xfrm>
                  <a:off x="1341691" y="2924108"/>
                  <a:ext cx="273253" cy="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14" name="AutoShape 8"/>
                <p:cNvCxnSpPr>
                  <a:cxnSpLocks noChangeShapeType="1"/>
                </p:cNvCxnSpPr>
                <p:nvPr/>
              </p:nvCxnSpPr>
              <p:spPr bwMode="auto">
                <a:xfrm flipV="1">
                  <a:off x="1219702" y="2738180"/>
                  <a:ext cx="0" cy="389806"/>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15" name="AutoShape 15"/>
                <p:cNvCxnSpPr>
                  <a:cxnSpLocks noChangeShapeType="1"/>
                </p:cNvCxnSpPr>
                <p:nvPr/>
              </p:nvCxnSpPr>
              <p:spPr bwMode="auto">
                <a:xfrm>
                  <a:off x="800448" y="2923695"/>
                  <a:ext cx="419644" cy="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grpSp>
          <p:sp>
            <p:nvSpPr>
              <p:cNvPr id="111" name="Rectangle 110"/>
              <p:cNvSpPr/>
              <p:nvPr/>
            </p:nvSpPr>
            <p:spPr>
              <a:xfrm>
                <a:off x="7850848" y="3083281"/>
                <a:ext cx="430530" cy="537778"/>
              </a:xfrm>
              <a:prstGeom prst="rect">
                <a:avLst/>
              </a:prstGeom>
              <a:ln>
                <a:noFill/>
              </a:ln>
            </p:spPr>
            <p:txBody>
              <a:bodyPr wrap="none">
                <a:spAutoFit/>
              </a:bodyPr>
              <a:lstStyle/>
              <a:p>
                <a:pPr>
                  <a:lnSpc>
                    <a:spcPct val="115000"/>
                  </a:lnSpc>
                  <a:spcBef>
                    <a:spcPts val="0"/>
                  </a:spcBef>
                  <a:spcAft>
                    <a:spcPts val="1000"/>
                  </a:spcAft>
                  <a:defRPr/>
                </a:pPr>
                <a:r>
                  <a:rPr lang="en-US" sz="1600" dirty="0">
                    <a:ea typeface="Calibri"/>
                    <a:cs typeface="Times New Roman"/>
                  </a:rPr>
                  <a:t>+</a:t>
                </a:r>
              </a:p>
            </p:txBody>
          </p:sp>
        </p:grpSp>
        <p:cxnSp>
          <p:nvCxnSpPr>
            <p:cNvPr id="79" name="AutoShape 15"/>
            <p:cNvCxnSpPr>
              <a:cxnSpLocks noChangeShapeType="1"/>
            </p:cNvCxnSpPr>
            <p:nvPr/>
          </p:nvCxnSpPr>
          <p:spPr bwMode="auto">
            <a:xfrm>
              <a:off x="9248565" y="3088296"/>
              <a:ext cx="443069" cy="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grpSp>
          <p:nvGrpSpPr>
            <p:cNvPr id="80" name="Group 79"/>
            <p:cNvGrpSpPr/>
            <p:nvPr/>
          </p:nvGrpSpPr>
          <p:grpSpPr>
            <a:xfrm>
              <a:off x="9263262" y="4030545"/>
              <a:ext cx="1842086" cy="223748"/>
              <a:chOff x="5842793" y="2620100"/>
              <a:chExt cx="1839121" cy="272724"/>
            </a:xfrm>
          </p:grpSpPr>
          <p:grpSp>
            <p:nvGrpSpPr>
              <p:cNvPr id="97" name="Group 96"/>
              <p:cNvGrpSpPr/>
              <p:nvPr/>
            </p:nvGrpSpPr>
            <p:grpSpPr>
              <a:xfrm>
                <a:off x="5842793" y="2666193"/>
                <a:ext cx="1839121" cy="185672"/>
                <a:chOff x="5880224" y="2571086"/>
                <a:chExt cx="1839121" cy="347662"/>
              </a:xfrm>
            </p:grpSpPr>
            <p:cxnSp>
              <p:nvCxnSpPr>
                <p:cNvPr id="100" name="Straight Connector 99"/>
                <p:cNvCxnSpPr/>
                <p:nvPr/>
              </p:nvCxnSpPr>
              <p:spPr bwMode="auto">
                <a:xfrm flipH="1">
                  <a:off x="5880224" y="2743515"/>
                  <a:ext cx="627063" cy="47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bwMode="auto">
                <a:xfrm flipH="1">
                  <a:off x="7119270" y="2743818"/>
                  <a:ext cx="6000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2" name="Group 98"/>
                <p:cNvGrpSpPr>
                  <a:grpSpLocks/>
                </p:cNvGrpSpPr>
                <p:nvPr/>
              </p:nvGrpSpPr>
              <p:grpSpPr bwMode="auto">
                <a:xfrm>
                  <a:off x="6499339" y="2571086"/>
                  <a:ext cx="626267" cy="347662"/>
                  <a:chOff x="7209220" y="1678338"/>
                  <a:chExt cx="704492" cy="303002"/>
                </a:xfrm>
              </p:grpSpPr>
              <p:cxnSp>
                <p:nvCxnSpPr>
                  <p:cNvPr id="103" name="Straight Connector 102"/>
                  <p:cNvCxnSpPr/>
                  <p:nvPr/>
                </p:nvCxnSpPr>
                <p:spPr>
                  <a:xfrm flipV="1">
                    <a:off x="7387798" y="1678338"/>
                    <a:ext cx="117862" cy="303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7505660" y="1678338"/>
                    <a:ext cx="116077" cy="303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7844067" y="1825261"/>
                    <a:ext cx="69645" cy="1521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7209220" y="1682489"/>
                    <a:ext cx="69646" cy="150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7278866" y="1678338"/>
                    <a:ext cx="116076" cy="303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7614594" y="1678338"/>
                    <a:ext cx="117862" cy="303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7732456" y="1678338"/>
                    <a:ext cx="116076" cy="303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98" name="Rectangle 97"/>
              <p:cNvSpPr/>
              <p:nvPr/>
            </p:nvSpPr>
            <p:spPr>
              <a:xfrm>
                <a:off x="6565900" y="2847105"/>
                <a:ext cx="515144" cy="45719"/>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9" name="Rectangle 98"/>
              <p:cNvSpPr/>
              <p:nvPr/>
            </p:nvSpPr>
            <p:spPr>
              <a:xfrm>
                <a:off x="6447616" y="2620100"/>
                <a:ext cx="515144" cy="45719"/>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cxnSp>
          <p:nvCxnSpPr>
            <p:cNvPr id="82" name="Straight Connector 81"/>
            <p:cNvCxnSpPr/>
            <p:nvPr/>
          </p:nvCxnSpPr>
          <p:spPr>
            <a:xfrm>
              <a:off x="11105903" y="3088313"/>
              <a:ext cx="0" cy="10622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10783647" y="2803025"/>
              <a:ext cx="371067" cy="590484"/>
            </a:xfrm>
            <a:prstGeom prst="rect">
              <a:avLst/>
            </a:prstGeom>
            <a:ln>
              <a:noFill/>
            </a:ln>
          </p:spPr>
          <p:txBody>
            <a:bodyPr wrap="square">
              <a:spAutoFit/>
            </a:bodyPr>
            <a:lstStyle/>
            <a:p>
              <a:pPr>
                <a:lnSpc>
                  <a:spcPct val="115000"/>
                </a:lnSpc>
                <a:spcBef>
                  <a:spcPts val="0"/>
                </a:spcBef>
                <a:spcAft>
                  <a:spcPts val="1000"/>
                </a:spcAft>
                <a:defRPr/>
              </a:pPr>
              <a:r>
                <a:rPr lang="en-US" sz="1600" dirty="0">
                  <a:ea typeface="Calibri"/>
                  <a:cs typeface="Times New Roman"/>
                </a:rPr>
                <a:t>-</a:t>
              </a:r>
            </a:p>
          </p:txBody>
        </p:sp>
        <p:grpSp>
          <p:nvGrpSpPr>
            <p:cNvPr id="116" name="Group 115"/>
            <p:cNvGrpSpPr/>
            <p:nvPr/>
          </p:nvGrpSpPr>
          <p:grpSpPr>
            <a:xfrm>
              <a:off x="9248565" y="3555966"/>
              <a:ext cx="1856783" cy="223748"/>
              <a:chOff x="5842793" y="2620100"/>
              <a:chExt cx="1853794" cy="272724"/>
            </a:xfrm>
          </p:grpSpPr>
          <p:grpSp>
            <p:nvGrpSpPr>
              <p:cNvPr id="117" name="Group 116"/>
              <p:cNvGrpSpPr/>
              <p:nvPr/>
            </p:nvGrpSpPr>
            <p:grpSpPr>
              <a:xfrm>
                <a:off x="5842793" y="2666193"/>
                <a:ext cx="1853794" cy="185672"/>
                <a:chOff x="5880224" y="2571086"/>
                <a:chExt cx="1853794" cy="347662"/>
              </a:xfrm>
            </p:grpSpPr>
            <p:cxnSp>
              <p:nvCxnSpPr>
                <p:cNvPr id="120" name="Straight Connector 119"/>
                <p:cNvCxnSpPr/>
                <p:nvPr/>
              </p:nvCxnSpPr>
              <p:spPr bwMode="auto">
                <a:xfrm flipH="1">
                  <a:off x="5880224" y="2743515"/>
                  <a:ext cx="627063" cy="47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a:cxnSpLocks/>
                </p:cNvCxnSpPr>
                <p:nvPr/>
              </p:nvCxnSpPr>
              <p:spPr bwMode="auto">
                <a:xfrm flipH="1">
                  <a:off x="7119270" y="2743817"/>
                  <a:ext cx="6147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2" name="Group 98"/>
                <p:cNvGrpSpPr>
                  <a:grpSpLocks/>
                </p:cNvGrpSpPr>
                <p:nvPr/>
              </p:nvGrpSpPr>
              <p:grpSpPr bwMode="auto">
                <a:xfrm>
                  <a:off x="6499339" y="2571086"/>
                  <a:ext cx="626267" cy="347662"/>
                  <a:chOff x="7209220" y="1678338"/>
                  <a:chExt cx="704492" cy="303002"/>
                </a:xfrm>
              </p:grpSpPr>
              <p:cxnSp>
                <p:nvCxnSpPr>
                  <p:cNvPr id="123" name="Straight Connector 122"/>
                  <p:cNvCxnSpPr/>
                  <p:nvPr/>
                </p:nvCxnSpPr>
                <p:spPr>
                  <a:xfrm flipV="1">
                    <a:off x="7387798" y="1678338"/>
                    <a:ext cx="117862" cy="303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505660" y="1678338"/>
                    <a:ext cx="116077" cy="303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7844067" y="1825261"/>
                    <a:ext cx="69645" cy="1521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7209220" y="1682489"/>
                    <a:ext cx="69646" cy="150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7278866" y="1678338"/>
                    <a:ext cx="116076" cy="303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V="1">
                    <a:off x="7614594" y="1678338"/>
                    <a:ext cx="117862" cy="303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7732456" y="1678338"/>
                    <a:ext cx="116076" cy="303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18" name="Rectangle 117"/>
              <p:cNvSpPr/>
              <p:nvPr/>
            </p:nvSpPr>
            <p:spPr>
              <a:xfrm>
                <a:off x="6565900" y="2847105"/>
                <a:ext cx="515144" cy="45719"/>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9" name="Rectangle 118"/>
              <p:cNvSpPr/>
              <p:nvPr/>
            </p:nvSpPr>
            <p:spPr>
              <a:xfrm>
                <a:off x="6447616" y="2620100"/>
                <a:ext cx="515144" cy="45719"/>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cxnSp>
          <p:nvCxnSpPr>
            <p:cNvPr id="130" name="Straight Connector 129"/>
            <p:cNvCxnSpPr/>
            <p:nvPr/>
          </p:nvCxnSpPr>
          <p:spPr>
            <a:xfrm>
              <a:off x="9253931" y="3077126"/>
              <a:ext cx="0" cy="10734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9679317" y="4144374"/>
              <a:ext cx="1122348" cy="1052357"/>
            </a:xfrm>
            <a:prstGeom prst="rect">
              <a:avLst/>
            </a:prstGeom>
          </p:spPr>
          <p:txBody>
            <a:bodyPr wrap="square">
              <a:spAutoFit/>
            </a:bodyPr>
            <a:lstStyle/>
            <a:p>
              <a:r>
                <a:rPr lang="en-US" sz="1600" dirty="0">
                  <a:latin typeface="Calibri" panose="020F0502020204030204" pitchFamily="34" charset="0"/>
                </a:rPr>
                <a:t>220</a:t>
              </a:r>
              <a:r>
                <a:rPr lang="el-GR" sz="1600" dirty="0">
                  <a:latin typeface="Calibri" panose="020F0502020204030204" pitchFamily="34" charset="0"/>
                </a:rPr>
                <a:t>Ω</a:t>
              </a:r>
              <a:endParaRPr lang="en-US" sz="1600" dirty="0"/>
            </a:p>
          </p:txBody>
        </p:sp>
        <p:sp>
          <p:nvSpPr>
            <p:cNvPr id="68" name="Rectangle 67"/>
            <p:cNvSpPr/>
            <p:nvPr/>
          </p:nvSpPr>
          <p:spPr>
            <a:xfrm>
              <a:off x="9707446" y="3119228"/>
              <a:ext cx="1287659" cy="1052357"/>
            </a:xfrm>
            <a:prstGeom prst="rect">
              <a:avLst/>
            </a:prstGeom>
          </p:spPr>
          <p:txBody>
            <a:bodyPr wrap="square">
              <a:spAutoFit/>
            </a:bodyPr>
            <a:lstStyle/>
            <a:p>
              <a:r>
                <a:rPr lang="en-US" sz="1600" dirty="0">
                  <a:latin typeface="Calibri" panose="020F0502020204030204" pitchFamily="34" charset="0"/>
                </a:rPr>
                <a:t>470</a:t>
              </a:r>
              <a:r>
                <a:rPr lang="el-GR" sz="1600" dirty="0">
                  <a:latin typeface="Calibri" panose="020F0502020204030204" pitchFamily="34" charset="0"/>
                </a:rPr>
                <a:t>Ω</a:t>
              </a:r>
              <a:endParaRPr lang="en-US" sz="1600" baseline="-25000" dirty="0"/>
            </a:p>
          </p:txBody>
        </p:sp>
      </p:grpSp>
    </p:spTree>
    <p:extLst>
      <p:ext uri="{BB962C8B-B14F-4D97-AF65-F5344CB8AC3E}">
        <p14:creationId xmlns:p14="http://schemas.microsoft.com/office/powerpoint/2010/main" val="427684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4" grpId="0"/>
      <p:bldP spid="7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810" y="-145816"/>
            <a:ext cx="12192000" cy="1325563"/>
          </a:xfrm>
        </p:spPr>
        <p:txBody>
          <a:bodyPr>
            <a:normAutofit/>
          </a:bodyPr>
          <a:lstStyle/>
          <a:p>
            <a:r>
              <a:rPr lang="en-US" sz="4000" dirty="0">
                <a:latin typeface="Calibri" panose="020F0502020204030204" pitchFamily="34" charset="0"/>
              </a:rPr>
              <a:t>Measure current passing through each resistor</a:t>
            </a:r>
          </a:p>
        </p:txBody>
      </p:sp>
      <p:sp>
        <p:nvSpPr>
          <p:cNvPr id="4" name="Slide Number Placeholder 3"/>
          <p:cNvSpPr>
            <a:spLocks noGrp="1"/>
          </p:cNvSpPr>
          <p:nvPr>
            <p:ph type="sldNum" sz="quarter" idx="12"/>
          </p:nvPr>
        </p:nvSpPr>
        <p:spPr/>
        <p:txBody>
          <a:bodyPr/>
          <a:lstStyle/>
          <a:p>
            <a:fld id="{AF9F945A-7155-4828-81E1-722329993529}" type="slidenum">
              <a:rPr lang="en-US" smtClean="0"/>
              <a:t>8</a:t>
            </a:fld>
            <a:endParaRPr lang="en-US" dirty="0"/>
          </a:p>
        </p:txBody>
      </p:sp>
      <p:grpSp>
        <p:nvGrpSpPr>
          <p:cNvPr id="19" name="Group 18"/>
          <p:cNvGrpSpPr/>
          <p:nvPr/>
        </p:nvGrpSpPr>
        <p:grpSpPr>
          <a:xfrm>
            <a:off x="7589764" y="4528003"/>
            <a:ext cx="3533590" cy="1572104"/>
            <a:chOff x="8785066" y="308697"/>
            <a:chExt cx="2630368" cy="1773261"/>
          </a:xfrm>
        </p:grpSpPr>
        <p:grpSp>
          <p:nvGrpSpPr>
            <p:cNvPr id="20" name="Group 19"/>
            <p:cNvGrpSpPr/>
            <p:nvPr/>
          </p:nvGrpSpPr>
          <p:grpSpPr>
            <a:xfrm rot="5400000">
              <a:off x="8660491" y="999268"/>
              <a:ext cx="1752602" cy="389806"/>
              <a:chOff x="405211" y="2738180"/>
              <a:chExt cx="1752602" cy="389806"/>
            </a:xfrm>
          </p:grpSpPr>
          <p:cxnSp>
            <p:nvCxnSpPr>
              <p:cNvPr id="57" name="AutoShape 8"/>
              <p:cNvCxnSpPr>
                <a:cxnSpLocks noChangeShapeType="1"/>
              </p:cNvCxnSpPr>
              <p:nvPr/>
            </p:nvCxnSpPr>
            <p:spPr bwMode="auto">
              <a:xfrm flipV="1">
                <a:off x="1346454" y="2842670"/>
                <a:ext cx="0" cy="182164"/>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58" name="AutoShape 15"/>
              <p:cNvCxnSpPr>
                <a:cxnSpLocks noChangeShapeType="1"/>
              </p:cNvCxnSpPr>
              <p:nvPr/>
            </p:nvCxnSpPr>
            <p:spPr bwMode="auto">
              <a:xfrm rot="16200000">
                <a:off x="1749546" y="2515840"/>
                <a:ext cx="414" cy="816121"/>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59" name="AutoShape 8"/>
              <p:cNvCxnSpPr>
                <a:cxnSpLocks noChangeShapeType="1"/>
              </p:cNvCxnSpPr>
              <p:nvPr/>
            </p:nvCxnSpPr>
            <p:spPr bwMode="auto">
              <a:xfrm flipV="1">
                <a:off x="1219702" y="2738180"/>
                <a:ext cx="0" cy="389806"/>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60" name="AutoShape 15"/>
              <p:cNvCxnSpPr>
                <a:cxnSpLocks noChangeShapeType="1"/>
              </p:cNvCxnSpPr>
              <p:nvPr/>
            </p:nvCxnSpPr>
            <p:spPr bwMode="auto">
              <a:xfrm rot="16200000" flipH="1">
                <a:off x="812651" y="2516254"/>
                <a:ext cx="2" cy="814881"/>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grpSp>
        <p:sp>
          <p:nvSpPr>
            <p:cNvPr id="21" name="Rectangle 20"/>
            <p:cNvSpPr/>
            <p:nvPr/>
          </p:nvSpPr>
          <p:spPr>
            <a:xfrm>
              <a:off x="9326584" y="750186"/>
              <a:ext cx="287258" cy="786882"/>
            </a:xfrm>
            <a:prstGeom prst="rect">
              <a:avLst/>
            </a:prstGeom>
            <a:ln>
              <a:noFill/>
            </a:ln>
          </p:spPr>
          <p:txBody>
            <a:bodyPr wrap="none">
              <a:spAutoFit/>
            </a:bodyPr>
            <a:lstStyle/>
            <a:p>
              <a:pPr>
                <a:lnSpc>
                  <a:spcPct val="115000"/>
                </a:lnSpc>
                <a:spcBef>
                  <a:spcPts val="0"/>
                </a:spcBef>
                <a:spcAft>
                  <a:spcPts val="1000"/>
                </a:spcAft>
                <a:defRPr/>
              </a:pPr>
              <a:r>
                <a:rPr lang="en-US" sz="1600" dirty="0">
                  <a:ea typeface="Calibri"/>
                  <a:cs typeface="Times New Roman"/>
                </a:rPr>
                <a:t>+</a:t>
              </a:r>
            </a:p>
            <a:p>
              <a:pPr>
                <a:lnSpc>
                  <a:spcPct val="115000"/>
                </a:lnSpc>
                <a:spcBef>
                  <a:spcPts val="0"/>
                </a:spcBef>
                <a:spcAft>
                  <a:spcPts val="1000"/>
                </a:spcAft>
                <a:defRPr/>
              </a:pPr>
              <a:r>
                <a:rPr lang="en-US" sz="1600" dirty="0">
                  <a:ea typeface="Calibri"/>
                  <a:cs typeface="Times New Roman"/>
                </a:rPr>
                <a:t>-</a:t>
              </a:r>
            </a:p>
          </p:txBody>
        </p:sp>
        <p:grpSp>
          <p:nvGrpSpPr>
            <p:cNvPr id="22" name="Group 24"/>
            <p:cNvGrpSpPr>
              <a:grpSpLocks/>
            </p:cNvGrpSpPr>
            <p:nvPr/>
          </p:nvGrpSpPr>
          <p:grpSpPr bwMode="auto">
            <a:xfrm rot="10800000">
              <a:off x="10405987" y="308697"/>
              <a:ext cx="145430" cy="1770758"/>
              <a:chOff x="5333" y="1810"/>
              <a:chExt cx="460" cy="3163"/>
            </a:xfrm>
          </p:grpSpPr>
          <p:cxnSp>
            <p:nvCxnSpPr>
              <p:cNvPr id="48" name="AutoShape 7"/>
              <p:cNvCxnSpPr>
                <a:cxnSpLocks noChangeShapeType="1"/>
              </p:cNvCxnSpPr>
              <p:nvPr/>
            </p:nvCxnSpPr>
            <p:spPr bwMode="auto">
              <a:xfrm flipH="1">
                <a:off x="5333" y="3039"/>
                <a:ext cx="460" cy="18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49" name="AutoShape 8"/>
              <p:cNvCxnSpPr>
                <a:cxnSpLocks noChangeShapeType="1"/>
              </p:cNvCxnSpPr>
              <p:nvPr/>
            </p:nvCxnSpPr>
            <p:spPr bwMode="auto">
              <a:xfrm>
                <a:off x="5333" y="3219"/>
                <a:ext cx="460" cy="9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50" name="AutoShape 9"/>
              <p:cNvCxnSpPr>
                <a:cxnSpLocks noChangeShapeType="1"/>
              </p:cNvCxnSpPr>
              <p:nvPr/>
            </p:nvCxnSpPr>
            <p:spPr bwMode="auto">
              <a:xfrm flipH="1">
                <a:off x="5333" y="3309"/>
                <a:ext cx="460" cy="19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51" name="AutoShape 10"/>
              <p:cNvCxnSpPr>
                <a:cxnSpLocks noChangeShapeType="1"/>
              </p:cNvCxnSpPr>
              <p:nvPr/>
            </p:nvCxnSpPr>
            <p:spPr bwMode="auto">
              <a:xfrm>
                <a:off x="5333" y="3498"/>
                <a:ext cx="460" cy="9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grpSp>
            <p:nvGrpSpPr>
              <p:cNvPr id="52" name="Group 31"/>
              <p:cNvGrpSpPr>
                <a:grpSpLocks/>
              </p:cNvGrpSpPr>
              <p:nvPr/>
            </p:nvGrpSpPr>
            <p:grpSpPr bwMode="auto">
              <a:xfrm>
                <a:off x="5471" y="1810"/>
                <a:ext cx="322" cy="3163"/>
                <a:chOff x="5471" y="1810"/>
                <a:chExt cx="322" cy="3163"/>
              </a:xfrm>
            </p:grpSpPr>
            <p:cxnSp>
              <p:nvCxnSpPr>
                <p:cNvPr id="53" name="AutoShape 12"/>
                <p:cNvCxnSpPr>
                  <a:cxnSpLocks noChangeShapeType="1"/>
                </p:cNvCxnSpPr>
                <p:nvPr/>
              </p:nvCxnSpPr>
              <p:spPr bwMode="auto">
                <a:xfrm rot="10800000" flipV="1">
                  <a:off x="5483" y="1810"/>
                  <a:ext cx="0" cy="1111"/>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54" name="AutoShape 13"/>
                <p:cNvCxnSpPr>
                  <a:cxnSpLocks noChangeShapeType="1"/>
                </p:cNvCxnSpPr>
                <p:nvPr/>
              </p:nvCxnSpPr>
              <p:spPr bwMode="auto">
                <a:xfrm rot="10800000" flipH="1" flipV="1">
                  <a:off x="5471" y="2910"/>
                  <a:ext cx="322" cy="129"/>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55" name="AutoShape 14"/>
                <p:cNvCxnSpPr>
                  <a:cxnSpLocks noChangeShapeType="1"/>
                </p:cNvCxnSpPr>
                <p:nvPr/>
              </p:nvCxnSpPr>
              <p:spPr bwMode="auto">
                <a:xfrm flipH="1">
                  <a:off x="5553" y="3588"/>
                  <a:ext cx="240" cy="12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56" name="AutoShape 15"/>
                <p:cNvCxnSpPr>
                  <a:cxnSpLocks noChangeShapeType="1"/>
                </p:cNvCxnSpPr>
                <p:nvPr/>
              </p:nvCxnSpPr>
              <p:spPr bwMode="auto">
                <a:xfrm rot="10800000" flipV="1">
                  <a:off x="5561" y="3700"/>
                  <a:ext cx="4" cy="1273"/>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grpSp>
        </p:grpSp>
        <p:cxnSp>
          <p:nvCxnSpPr>
            <p:cNvPr id="23" name="AutoShape 15"/>
            <p:cNvCxnSpPr>
              <a:cxnSpLocks noChangeShapeType="1"/>
            </p:cNvCxnSpPr>
            <p:nvPr/>
          </p:nvCxnSpPr>
          <p:spPr bwMode="auto">
            <a:xfrm>
              <a:off x="9536792" y="2070466"/>
              <a:ext cx="1845655" cy="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24" name="AutoShape 15"/>
            <p:cNvCxnSpPr>
              <a:cxnSpLocks noChangeShapeType="1"/>
            </p:cNvCxnSpPr>
            <p:nvPr/>
          </p:nvCxnSpPr>
          <p:spPr bwMode="auto">
            <a:xfrm>
              <a:off x="9536792" y="317869"/>
              <a:ext cx="1814331" cy="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30" name="Rectangle 29"/>
            <p:cNvSpPr/>
            <p:nvPr/>
          </p:nvSpPr>
          <p:spPr>
            <a:xfrm>
              <a:off x="10586719" y="1069730"/>
              <a:ext cx="45719" cy="371732"/>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 name="Rectangle 30"/>
            <p:cNvSpPr/>
            <p:nvPr/>
          </p:nvSpPr>
          <p:spPr>
            <a:xfrm>
              <a:off x="10340492" y="1041868"/>
              <a:ext cx="45719" cy="371732"/>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 name="Rectangle 31"/>
            <p:cNvSpPr/>
            <p:nvPr/>
          </p:nvSpPr>
          <p:spPr>
            <a:xfrm>
              <a:off x="11202189" y="721536"/>
              <a:ext cx="35823" cy="298285"/>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 name="Rectangle 32"/>
            <p:cNvSpPr/>
            <p:nvPr/>
          </p:nvSpPr>
          <p:spPr>
            <a:xfrm>
              <a:off x="10551418" y="1109970"/>
              <a:ext cx="35823" cy="298285"/>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Rectangle 33"/>
            <p:cNvSpPr/>
            <p:nvPr/>
          </p:nvSpPr>
          <p:spPr>
            <a:xfrm>
              <a:off x="10361759" y="1056839"/>
              <a:ext cx="45719" cy="383077"/>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35" name="Group 24"/>
            <p:cNvGrpSpPr>
              <a:grpSpLocks/>
            </p:cNvGrpSpPr>
            <p:nvPr/>
          </p:nvGrpSpPr>
          <p:grpSpPr bwMode="auto">
            <a:xfrm rot="10800000">
              <a:off x="11287920" y="311200"/>
              <a:ext cx="127514" cy="1770758"/>
              <a:chOff x="5333" y="1810"/>
              <a:chExt cx="460" cy="3163"/>
            </a:xfrm>
          </p:grpSpPr>
          <p:cxnSp>
            <p:nvCxnSpPr>
              <p:cNvPr id="39" name="AutoShape 7"/>
              <p:cNvCxnSpPr>
                <a:cxnSpLocks noChangeShapeType="1"/>
              </p:cNvCxnSpPr>
              <p:nvPr/>
            </p:nvCxnSpPr>
            <p:spPr bwMode="auto">
              <a:xfrm flipH="1">
                <a:off x="5333" y="3039"/>
                <a:ext cx="460" cy="18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40" name="AutoShape 8"/>
              <p:cNvCxnSpPr>
                <a:cxnSpLocks noChangeShapeType="1"/>
              </p:cNvCxnSpPr>
              <p:nvPr/>
            </p:nvCxnSpPr>
            <p:spPr bwMode="auto">
              <a:xfrm>
                <a:off x="5333" y="3219"/>
                <a:ext cx="460" cy="9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41" name="AutoShape 9"/>
              <p:cNvCxnSpPr>
                <a:cxnSpLocks noChangeShapeType="1"/>
              </p:cNvCxnSpPr>
              <p:nvPr/>
            </p:nvCxnSpPr>
            <p:spPr bwMode="auto">
              <a:xfrm flipH="1">
                <a:off x="5333" y="3309"/>
                <a:ext cx="460" cy="19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42" name="AutoShape 10"/>
              <p:cNvCxnSpPr>
                <a:cxnSpLocks noChangeShapeType="1"/>
              </p:cNvCxnSpPr>
              <p:nvPr/>
            </p:nvCxnSpPr>
            <p:spPr bwMode="auto">
              <a:xfrm>
                <a:off x="5333" y="3498"/>
                <a:ext cx="460" cy="9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grpSp>
            <p:nvGrpSpPr>
              <p:cNvPr id="43" name="Group 31"/>
              <p:cNvGrpSpPr>
                <a:grpSpLocks/>
              </p:cNvGrpSpPr>
              <p:nvPr/>
            </p:nvGrpSpPr>
            <p:grpSpPr bwMode="auto">
              <a:xfrm>
                <a:off x="5438" y="1810"/>
                <a:ext cx="355" cy="3163"/>
                <a:chOff x="5438" y="1810"/>
                <a:chExt cx="355" cy="3163"/>
              </a:xfrm>
            </p:grpSpPr>
            <p:cxnSp>
              <p:nvCxnSpPr>
                <p:cNvPr id="44" name="AutoShape 12"/>
                <p:cNvCxnSpPr>
                  <a:cxnSpLocks noChangeShapeType="1"/>
                </p:cNvCxnSpPr>
                <p:nvPr/>
              </p:nvCxnSpPr>
              <p:spPr bwMode="auto">
                <a:xfrm rot="10800000" flipV="1">
                  <a:off x="5452" y="1810"/>
                  <a:ext cx="0" cy="1111"/>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45" name="AutoShape 13"/>
                <p:cNvCxnSpPr>
                  <a:cxnSpLocks noChangeShapeType="1"/>
                </p:cNvCxnSpPr>
                <p:nvPr/>
              </p:nvCxnSpPr>
              <p:spPr bwMode="auto">
                <a:xfrm rot="10800000" flipH="1" flipV="1">
                  <a:off x="5438" y="2910"/>
                  <a:ext cx="322" cy="129"/>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46" name="AutoShape 14"/>
                <p:cNvCxnSpPr>
                  <a:cxnSpLocks noChangeShapeType="1"/>
                </p:cNvCxnSpPr>
                <p:nvPr/>
              </p:nvCxnSpPr>
              <p:spPr bwMode="auto">
                <a:xfrm flipH="1">
                  <a:off x="5553" y="3588"/>
                  <a:ext cx="240" cy="12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47" name="AutoShape 15"/>
                <p:cNvCxnSpPr>
                  <a:cxnSpLocks noChangeShapeType="1"/>
                </p:cNvCxnSpPr>
                <p:nvPr/>
              </p:nvCxnSpPr>
              <p:spPr bwMode="auto">
                <a:xfrm rot="10800000" flipV="1">
                  <a:off x="5561" y="3700"/>
                  <a:ext cx="4" cy="1273"/>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grpSp>
        </p:grpSp>
        <p:sp>
          <p:nvSpPr>
            <p:cNvPr id="36" name="Text Box 5"/>
            <p:cNvSpPr txBox="1">
              <a:spLocks noChangeArrowheads="1"/>
            </p:cNvSpPr>
            <p:nvPr/>
          </p:nvSpPr>
          <p:spPr bwMode="auto">
            <a:xfrm>
              <a:off x="10713327" y="1094578"/>
              <a:ext cx="487088" cy="3818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dirty="0">
                  <a:latin typeface="+mn-lt"/>
                </a:rPr>
                <a:t>220</a:t>
              </a:r>
              <a:r>
                <a:rPr lang="en-US" sz="1600" dirty="0">
                  <a:latin typeface="Symbol" pitchFamily="18" charset="2"/>
                </a:rPr>
                <a:t>W</a:t>
              </a:r>
              <a:endParaRPr lang="en-US" sz="1600" dirty="0">
                <a:latin typeface="+mn-lt"/>
              </a:endParaRPr>
            </a:p>
          </p:txBody>
        </p:sp>
        <p:sp>
          <p:nvSpPr>
            <p:cNvPr id="37" name="Text Box 5"/>
            <p:cNvSpPr txBox="1">
              <a:spLocks noChangeArrowheads="1"/>
            </p:cNvSpPr>
            <p:nvPr/>
          </p:nvSpPr>
          <p:spPr bwMode="auto">
            <a:xfrm>
              <a:off x="9904612" y="1085068"/>
              <a:ext cx="487088" cy="3818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dirty="0">
                  <a:latin typeface="+mn-lt"/>
                </a:rPr>
                <a:t>470</a:t>
              </a:r>
              <a:r>
                <a:rPr lang="en-US" sz="1600" dirty="0">
                  <a:latin typeface="Symbol" pitchFamily="18" charset="2"/>
                </a:rPr>
                <a:t>W</a:t>
              </a:r>
              <a:endParaRPr lang="en-US" sz="1600" dirty="0">
                <a:latin typeface="+mn-lt"/>
              </a:endParaRPr>
            </a:p>
          </p:txBody>
        </p:sp>
        <p:sp>
          <p:nvSpPr>
            <p:cNvPr id="38" name="Text Box 6"/>
            <p:cNvSpPr txBox="1"/>
            <p:nvPr/>
          </p:nvSpPr>
          <p:spPr bwMode="auto">
            <a:xfrm>
              <a:off x="8785066" y="993975"/>
              <a:ext cx="803211" cy="38762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1600" dirty="0">
                  <a:solidFill>
                    <a:schemeClr val="tx1"/>
                  </a:solidFill>
                  <a:ea typeface="Calibri"/>
                  <a:cs typeface="Times New Roman"/>
                </a:rPr>
                <a:t>5V</a:t>
              </a:r>
            </a:p>
          </p:txBody>
        </p:sp>
      </p:grpSp>
      <p:sp>
        <p:nvSpPr>
          <p:cNvPr id="61" name="Freeform 60"/>
          <p:cNvSpPr/>
          <p:nvPr/>
        </p:nvSpPr>
        <p:spPr>
          <a:xfrm>
            <a:off x="8764848" y="4659790"/>
            <a:ext cx="1044129" cy="1280831"/>
          </a:xfrm>
          <a:custGeom>
            <a:avLst/>
            <a:gdLst>
              <a:gd name="connsiteX0" fmla="*/ 4302 w 929249"/>
              <a:gd name="connsiteY0" fmla="*/ 245150 h 1052219"/>
              <a:gd name="connsiteX1" fmla="*/ 118602 w 929249"/>
              <a:gd name="connsiteY1" fmla="*/ 58114 h 1052219"/>
              <a:gd name="connsiteX2" fmla="*/ 794011 w 929249"/>
              <a:gd name="connsiteY2" fmla="*/ 78896 h 1052219"/>
              <a:gd name="connsiteX3" fmla="*/ 877138 w 929249"/>
              <a:gd name="connsiteY3" fmla="*/ 941341 h 1052219"/>
              <a:gd name="connsiteX4" fmla="*/ 180947 w 929249"/>
              <a:gd name="connsiteY4" fmla="*/ 1014078 h 1052219"/>
              <a:gd name="connsiteX5" fmla="*/ 4302 w 929249"/>
              <a:gd name="connsiteY5" fmla="*/ 691959 h 1052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9249" h="1052219">
                <a:moveTo>
                  <a:pt x="4302" y="245150"/>
                </a:moveTo>
                <a:cubicBezTo>
                  <a:pt x="-4357" y="165486"/>
                  <a:pt x="-13016" y="85823"/>
                  <a:pt x="118602" y="58114"/>
                </a:cubicBezTo>
                <a:cubicBezTo>
                  <a:pt x="250220" y="30405"/>
                  <a:pt x="667588" y="-68308"/>
                  <a:pt x="794011" y="78896"/>
                </a:cubicBezTo>
                <a:cubicBezTo>
                  <a:pt x="920434" y="226100"/>
                  <a:pt x="979315" y="785477"/>
                  <a:pt x="877138" y="941341"/>
                </a:cubicBezTo>
                <a:cubicBezTo>
                  <a:pt x="774961" y="1097205"/>
                  <a:pt x="326420" y="1055642"/>
                  <a:pt x="180947" y="1014078"/>
                </a:cubicBezTo>
                <a:cubicBezTo>
                  <a:pt x="35474" y="972514"/>
                  <a:pt x="45866" y="749109"/>
                  <a:pt x="4302" y="691959"/>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8720270" y="4638740"/>
            <a:ext cx="2192104" cy="1348314"/>
          </a:xfrm>
          <a:custGeom>
            <a:avLst/>
            <a:gdLst>
              <a:gd name="connsiteX0" fmla="*/ 4302 w 929249"/>
              <a:gd name="connsiteY0" fmla="*/ 245150 h 1052219"/>
              <a:gd name="connsiteX1" fmla="*/ 118602 w 929249"/>
              <a:gd name="connsiteY1" fmla="*/ 58114 h 1052219"/>
              <a:gd name="connsiteX2" fmla="*/ 794011 w 929249"/>
              <a:gd name="connsiteY2" fmla="*/ 78896 h 1052219"/>
              <a:gd name="connsiteX3" fmla="*/ 877138 w 929249"/>
              <a:gd name="connsiteY3" fmla="*/ 941341 h 1052219"/>
              <a:gd name="connsiteX4" fmla="*/ 180947 w 929249"/>
              <a:gd name="connsiteY4" fmla="*/ 1014078 h 1052219"/>
              <a:gd name="connsiteX5" fmla="*/ 4302 w 929249"/>
              <a:gd name="connsiteY5" fmla="*/ 691959 h 1052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9249" h="1052219">
                <a:moveTo>
                  <a:pt x="4302" y="245150"/>
                </a:moveTo>
                <a:cubicBezTo>
                  <a:pt x="-4357" y="165486"/>
                  <a:pt x="-13016" y="85823"/>
                  <a:pt x="118602" y="58114"/>
                </a:cubicBezTo>
                <a:cubicBezTo>
                  <a:pt x="250220" y="30405"/>
                  <a:pt x="667588" y="-68308"/>
                  <a:pt x="794011" y="78896"/>
                </a:cubicBezTo>
                <a:cubicBezTo>
                  <a:pt x="920434" y="226100"/>
                  <a:pt x="979315" y="785477"/>
                  <a:pt x="877138" y="941341"/>
                </a:cubicBezTo>
                <a:cubicBezTo>
                  <a:pt x="774961" y="1097205"/>
                  <a:pt x="326420" y="1055642"/>
                  <a:pt x="180947" y="1014078"/>
                </a:cubicBezTo>
                <a:cubicBezTo>
                  <a:pt x="35474" y="972514"/>
                  <a:pt x="45866" y="749109"/>
                  <a:pt x="4302" y="691959"/>
                </a:cubicBezTo>
              </a:path>
            </a:pathLst>
          </a:custGeom>
          <a:noFill/>
          <a:ln w="28575">
            <a:solidFill>
              <a:srgbClr val="CB33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8830254" y="5530745"/>
            <a:ext cx="1266569" cy="369332"/>
          </a:xfrm>
          <a:prstGeom prst="rect">
            <a:avLst/>
          </a:prstGeom>
          <a:noFill/>
        </p:spPr>
        <p:txBody>
          <a:bodyPr wrap="square" rtlCol="0">
            <a:spAutoFit/>
          </a:bodyPr>
          <a:lstStyle/>
          <a:p>
            <a:r>
              <a:rPr lang="en-US" dirty="0">
                <a:solidFill>
                  <a:srgbClr val="003087"/>
                </a:solidFill>
              </a:rPr>
              <a:t>LOOP 1</a:t>
            </a:r>
          </a:p>
        </p:txBody>
      </p:sp>
      <p:sp>
        <p:nvSpPr>
          <p:cNvPr id="64" name="TextBox 63"/>
          <p:cNvSpPr txBox="1"/>
          <p:nvPr/>
        </p:nvSpPr>
        <p:spPr>
          <a:xfrm>
            <a:off x="10010073" y="5544156"/>
            <a:ext cx="1375764" cy="369332"/>
          </a:xfrm>
          <a:prstGeom prst="rect">
            <a:avLst/>
          </a:prstGeom>
          <a:noFill/>
        </p:spPr>
        <p:txBody>
          <a:bodyPr wrap="square" rtlCol="0">
            <a:spAutoFit/>
          </a:bodyPr>
          <a:lstStyle/>
          <a:p>
            <a:r>
              <a:rPr lang="en-US" dirty="0">
                <a:solidFill>
                  <a:srgbClr val="CB333B"/>
                </a:solidFill>
              </a:rPr>
              <a:t>LOOP 2</a:t>
            </a:r>
          </a:p>
        </p:txBody>
      </p:sp>
      <p:sp>
        <p:nvSpPr>
          <p:cNvPr id="68" name="Content Placeholder 2"/>
          <p:cNvSpPr txBox="1">
            <a:spLocks/>
          </p:cNvSpPr>
          <p:nvPr/>
        </p:nvSpPr>
        <p:spPr>
          <a:xfrm>
            <a:off x="269133" y="4846398"/>
            <a:ext cx="2868385" cy="7365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t>Current through470</a:t>
            </a:r>
            <a:r>
              <a:rPr lang="el-GR" sz="2000" dirty="0">
                <a:latin typeface="Calibri" panose="020F0502020204030204" pitchFamily="34" charset="0"/>
              </a:rPr>
              <a:t>Ω</a:t>
            </a:r>
            <a:r>
              <a:rPr lang="en-US" sz="2000" dirty="0">
                <a:latin typeface="Calibri" panose="020F0502020204030204" pitchFamily="34" charset="0"/>
              </a:rPr>
              <a:t> resistor</a:t>
            </a:r>
            <a:endParaRPr lang="en-US" sz="2000" dirty="0"/>
          </a:p>
        </p:txBody>
      </p:sp>
      <p:sp>
        <p:nvSpPr>
          <p:cNvPr id="69" name="Content Placeholder 2"/>
          <p:cNvSpPr txBox="1">
            <a:spLocks/>
          </p:cNvSpPr>
          <p:nvPr/>
        </p:nvSpPr>
        <p:spPr>
          <a:xfrm>
            <a:off x="4227678" y="4849203"/>
            <a:ext cx="2649455" cy="7365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t>Current through 220k</a:t>
            </a:r>
            <a:r>
              <a:rPr lang="el-GR" sz="2000" dirty="0">
                <a:latin typeface="Calibri" panose="020F0502020204030204" pitchFamily="34" charset="0"/>
              </a:rPr>
              <a:t>Ω</a:t>
            </a:r>
            <a:r>
              <a:rPr lang="en-US" sz="2000" dirty="0">
                <a:latin typeface="Calibri" panose="020F0502020204030204" pitchFamily="34" charset="0"/>
              </a:rPr>
              <a:t> resistor</a:t>
            </a:r>
            <a:endParaRPr lang="en-US" sz="2000" dirty="0"/>
          </a:p>
        </p:txBody>
      </p:sp>
      <p:sp>
        <p:nvSpPr>
          <p:cNvPr id="72" name="Rectangle 71"/>
          <p:cNvSpPr/>
          <p:nvPr/>
        </p:nvSpPr>
        <p:spPr>
          <a:xfrm>
            <a:off x="2138225" y="6302251"/>
            <a:ext cx="5371285" cy="400110"/>
          </a:xfrm>
          <a:prstGeom prst="rect">
            <a:avLst/>
          </a:prstGeom>
        </p:spPr>
        <p:txBody>
          <a:bodyPr wrap="square">
            <a:spAutoFit/>
          </a:bodyPr>
          <a:lstStyle/>
          <a:p>
            <a:r>
              <a:rPr lang="en-US" sz="2000" i="1" dirty="0">
                <a:solidFill>
                  <a:srgbClr val="003087"/>
                </a:solidFill>
              </a:rPr>
              <a:t>Current is divided between the loops of the circuit</a:t>
            </a:r>
          </a:p>
        </p:txBody>
      </p:sp>
      <p:sp>
        <p:nvSpPr>
          <p:cNvPr id="73" name="Content Placeholder 2"/>
          <p:cNvSpPr txBox="1">
            <a:spLocks/>
          </p:cNvSpPr>
          <p:nvPr/>
        </p:nvSpPr>
        <p:spPr>
          <a:xfrm>
            <a:off x="8095535" y="904120"/>
            <a:ext cx="2894990" cy="48251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t>Compare with calculations:</a:t>
            </a:r>
          </a:p>
          <a:p>
            <a:endParaRPr lang="en-US" sz="2000" dirty="0"/>
          </a:p>
        </p:txBody>
      </p:sp>
      <p:sp>
        <p:nvSpPr>
          <p:cNvPr id="74" name="TextBox 73"/>
          <p:cNvSpPr txBox="1"/>
          <p:nvPr/>
        </p:nvSpPr>
        <p:spPr>
          <a:xfrm>
            <a:off x="8095535" y="1184190"/>
            <a:ext cx="1050719" cy="369332"/>
          </a:xfrm>
          <a:prstGeom prst="rect">
            <a:avLst/>
          </a:prstGeom>
          <a:noFill/>
        </p:spPr>
        <p:txBody>
          <a:bodyPr wrap="square" rtlCol="0">
            <a:spAutoFit/>
          </a:bodyPr>
          <a:lstStyle/>
          <a:p>
            <a:r>
              <a:rPr lang="en-US" dirty="0">
                <a:solidFill>
                  <a:srgbClr val="003087"/>
                </a:solidFill>
              </a:rPr>
              <a:t>LOOP 1 </a:t>
            </a:r>
          </a:p>
        </p:txBody>
      </p:sp>
      <p:sp>
        <p:nvSpPr>
          <p:cNvPr id="75" name="TextBox 74"/>
          <p:cNvSpPr txBox="1"/>
          <p:nvPr/>
        </p:nvSpPr>
        <p:spPr>
          <a:xfrm>
            <a:off x="8095535" y="2449211"/>
            <a:ext cx="1141305" cy="369332"/>
          </a:xfrm>
          <a:prstGeom prst="rect">
            <a:avLst/>
          </a:prstGeom>
          <a:noFill/>
        </p:spPr>
        <p:txBody>
          <a:bodyPr wrap="square" rtlCol="0">
            <a:spAutoFit/>
          </a:bodyPr>
          <a:lstStyle/>
          <a:p>
            <a:r>
              <a:rPr lang="en-US" dirty="0">
                <a:solidFill>
                  <a:srgbClr val="CB333B"/>
                </a:solidFill>
              </a:rPr>
              <a:t>LOOP 2</a:t>
            </a:r>
          </a:p>
        </p:txBody>
      </p:sp>
      <mc:AlternateContent xmlns:mc="http://schemas.openxmlformats.org/markup-compatibility/2006" xmlns:a14="http://schemas.microsoft.com/office/drawing/2010/main">
        <mc:Choice Requires="a14">
          <p:sp>
            <p:nvSpPr>
              <p:cNvPr id="3" name="Rectangle 2"/>
              <p:cNvSpPr/>
              <p:nvPr/>
            </p:nvSpPr>
            <p:spPr>
              <a:xfrm>
                <a:off x="8403457" y="1581769"/>
                <a:ext cx="2770567" cy="6183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ea typeface="Cambria Math"/>
                        </a:rPr>
                        <m:t>𝐼</m:t>
                      </m:r>
                      <m:r>
                        <a:rPr lang="en-US" i="1" smtClean="0">
                          <a:latin typeface="Cambria Math"/>
                          <a:ea typeface="Cambria Math"/>
                        </a:rPr>
                        <m:t>=</m:t>
                      </m:r>
                      <m:f>
                        <m:fPr>
                          <m:ctrlPr>
                            <a:rPr lang="en-US" i="1">
                              <a:latin typeface="Cambria Math" panose="02040503050406030204" pitchFamily="18" charset="0"/>
                              <a:ea typeface="Cambria Math"/>
                            </a:rPr>
                          </m:ctrlPr>
                        </m:fPr>
                        <m:num>
                          <m:r>
                            <a:rPr lang="en-US" i="1">
                              <a:latin typeface="Cambria Math"/>
                              <a:ea typeface="Cambria Math"/>
                            </a:rPr>
                            <m:t>𝑉</m:t>
                          </m:r>
                        </m:num>
                        <m:den>
                          <m:r>
                            <a:rPr lang="en-US" i="1">
                              <a:latin typeface="Cambria Math"/>
                              <a:ea typeface="Cambria Math"/>
                            </a:rPr>
                            <m:t>𝑅</m:t>
                          </m:r>
                        </m:den>
                      </m:f>
                      <m:r>
                        <a:rPr lang="en-US" b="0" i="1" smtClean="0">
                          <a:latin typeface="Cambria Math" panose="02040503050406030204" pitchFamily="18" charset="0"/>
                          <a:ea typeface="Cambria Math"/>
                        </a:rPr>
                        <m:t>=</m:t>
                      </m:r>
                      <m:f>
                        <m:fPr>
                          <m:ctrlPr>
                            <a:rPr lang="en-US" b="0" i="1" smtClean="0">
                              <a:latin typeface="Cambria Math" panose="02040503050406030204" pitchFamily="18" charset="0"/>
                              <a:ea typeface="Cambria Math"/>
                            </a:rPr>
                          </m:ctrlPr>
                        </m:fPr>
                        <m:num>
                          <m:r>
                            <a:rPr lang="en-US" b="0" i="1" smtClean="0">
                              <a:latin typeface="Cambria Math" panose="02040503050406030204" pitchFamily="18" charset="0"/>
                              <a:ea typeface="Cambria Math"/>
                            </a:rPr>
                            <m:t>5</m:t>
                          </m:r>
                          <m:r>
                            <a:rPr lang="en-US" b="0" i="1" smtClean="0">
                              <a:latin typeface="Cambria Math" panose="02040503050406030204" pitchFamily="18" charset="0"/>
                              <a:ea typeface="Cambria Math"/>
                            </a:rPr>
                            <m:t>𝑉</m:t>
                          </m:r>
                        </m:num>
                        <m:den>
                          <m:r>
                            <a:rPr lang="en-US" b="0" i="1" smtClean="0">
                              <a:latin typeface="Cambria Math" panose="02040503050406030204" pitchFamily="18" charset="0"/>
                              <a:ea typeface="Cambria Math"/>
                            </a:rPr>
                            <m:t>470</m:t>
                          </m:r>
                          <m:r>
                            <m:rPr>
                              <m:sty m:val="p"/>
                            </m:rPr>
                            <a:rPr lang="el-GR" b="0" i="1" smtClean="0">
                              <a:latin typeface="Cambria Math" panose="02040503050406030204" pitchFamily="18" charset="0"/>
                              <a:ea typeface="Cambria Math" panose="02040503050406030204" pitchFamily="18" charset="0"/>
                            </a:rPr>
                            <m:t>Ω</m:t>
                          </m:r>
                        </m:den>
                      </m:f>
                      <m:r>
                        <a:rPr lang="en-US" b="0" i="1" smtClean="0">
                          <a:latin typeface="Cambria Math" panose="02040503050406030204" pitchFamily="18" charset="0"/>
                          <a:ea typeface="Cambria Math"/>
                        </a:rPr>
                        <m:t>=0.0106</m:t>
                      </m:r>
                      <m:r>
                        <a:rPr lang="en-US" b="0" i="1" smtClean="0">
                          <a:latin typeface="Cambria Math" panose="02040503050406030204" pitchFamily="18" charset="0"/>
                          <a:ea typeface="Cambria Math"/>
                        </a:rPr>
                        <m:t>𝐴</m:t>
                      </m:r>
                    </m:oMath>
                  </m:oMathPara>
                </a14:m>
                <a:endParaRPr lang="en-US" dirty="0"/>
              </a:p>
            </p:txBody>
          </p:sp>
        </mc:Choice>
        <mc:Fallback xmlns="">
          <p:sp>
            <p:nvSpPr>
              <p:cNvPr id="3" name="Rectangle 2"/>
              <p:cNvSpPr>
                <a:spLocks noRot="1" noChangeAspect="1" noMove="1" noResize="1" noEditPoints="1" noAdjustHandles="1" noChangeArrowheads="1" noChangeShapeType="1" noTextEdit="1"/>
              </p:cNvSpPr>
              <p:nvPr/>
            </p:nvSpPr>
            <p:spPr>
              <a:xfrm>
                <a:off x="8403457" y="1581769"/>
                <a:ext cx="2770567" cy="61831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Rectangle 75"/>
              <p:cNvSpPr/>
              <p:nvPr/>
            </p:nvSpPr>
            <p:spPr>
              <a:xfrm>
                <a:off x="8403457" y="2874071"/>
                <a:ext cx="2770567" cy="6183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ea typeface="Cambria Math"/>
                        </a:rPr>
                        <m:t>𝐼</m:t>
                      </m:r>
                      <m:r>
                        <a:rPr lang="en-US" i="1" smtClean="0">
                          <a:latin typeface="Cambria Math"/>
                          <a:ea typeface="Cambria Math"/>
                        </a:rPr>
                        <m:t>=</m:t>
                      </m:r>
                      <m:f>
                        <m:fPr>
                          <m:ctrlPr>
                            <a:rPr lang="en-US" i="1">
                              <a:latin typeface="Cambria Math" panose="02040503050406030204" pitchFamily="18" charset="0"/>
                              <a:ea typeface="Cambria Math"/>
                            </a:rPr>
                          </m:ctrlPr>
                        </m:fPr>
                        <m:num>
                          <m:r>
                            <a:rPr lang="en-US" i="1">
                              <a:latin typeface="Cambria Math"/>
                              <a:ea typeface="Cambria Math"/>
                            </a:rPr>
                            <m:t>𝑉</m:t>
                          </m:r>
                        </m:num>
                        <m:den>
                          <m:r>
                            <a:rPr lang="en-US" i="1">
                              <a:latin typeface="Cambria Math"/>
                              <a:ea typeface="Cambria Math"/>
                            </a:rPr>
                            <m:t>𝑅</m:t>
                          </m:r>
                        </m:den>
                      </m:f>
                      <m:r>
                        <a:rPr lang="en-US" b="0" i="1" smtClean="0">
                          <a:latin typeface="Cambria Math" panose="02040503050406030204" pitchFamily="18" charset="0"/>
                          <a:ea typeface="Cambria Math"/>
                        </a:rPr>
                        <m:t>=</m:t>
                      </m:r>
                      <m:f>
                        <m:fPr>
                          <m:ctrlPr>
                            <a:rPr lang="en-US" b="0" i="1" smtClean="0">
                              <a:latin typeface="Cambria Math" panose="02040503050406030204" pitchFamily="18" charset="0"/>
                              <a:ea typeface="Cambria Math"/>
                            </a:rPr>
                          </m:ctrlPr>
                        </m:fPr>
                        <m:num>
                          <m:r>
                            <a:rPr lang="en-US" b="0" i="1" smtClean="0">
                              <a:latin typeface="Cambria Math" panose="02040503050406030204" pitchFamily="18" charset="0"/>
                              <a:ea typeface="Cambria Math"/>
                            </a:rPr>
                            <m:t>5</m:t>
                          </m:r>
                          <m:r>
                            <a:rPr lang="en-US" b="0" i="1" smtClean="0">
                              <a:latin typeface="Cambria Math" panose="02040503050406030204" pitchFamily="18" charset="0"/>
                              <a:ea typeface="Cambria Math"/>
                            </a:rPr>
                            <m:t>𝑉</m:t>
                          </m:r>
                        </m:num>
                        <m:den>
                          <m:r>
                            <a:rPr lang="en-US" b="0" i="1" smtClean="0">
                              <a:latin typeface="Cambria Math" panose="02040503050406030204" pitchFamily="18" charset="0"/>
                              <a:ea typeface="Cambria Math"/>
                            </a:rPr>
                            <m:t>220</m:t>
                          </m:r>
                          <m:r>
                            <m:rPr>
                              <m:sty m:val="p"/>
                            </m:rPr>
                            <a:rPr lang="el-GR" b="0" i="1" smtClean="0">
                              <a:latin typeface="Cambria Math" panose="02040503050406030204" pitchFamily="18" charset="0"/>
                              <a:ea typeface="Cambria Math" panose="02040503050406030204" pitchFamily="18" charset="0"/>
                            </a:rPr>
                            <m:t>Ω</m:t>
                          </m:r>
                        </m:den>
                      </m:f>
                      <m:r>
                        <a:rPr lang="en-US" b="0" i="1" smtClean="0">
                          <a:latin typeface="Cambria Math" panose="02040503050406030204" pitchFamily="18" charset="0"/>
                          <a:ea typeface="Cambria Math"/>
                        </a:rPr>
                        <m:t>=0.0227</m:t>
                      </m:r>
                      <m:r>
                        <a:rPr lang="en-US" b="0" i="1" smtClean="0">
                          <a:latin typeface="Cambria Math" panose="02040503050406030204" pitchFamily="18" charset="0"/>
                          <a:ea typeface="Cambria Math"/>
                        </a:rPr>
                        <m:t>𝐴</m:t>
                      </m:r>
                    </m:oMath>
                  </m:oMathPara>
                </a14:m>
                <a:endParaRPr lang="en-US" dirty="0"/>
              </a:p>
            </p:txBody>
          </p:sp>
        </mc:Choice>
        <mc:Fallback xmlns="">
          <p:sp>
            <p:nvSpPr>
              <p:cNvPr id="76" name="Rectangle 75"/>
              <p:cNvSpPr>
                <a:spLocks noRot="1" noChangeAspect="1" noMove="1" noResize="1" noEditPoints="1" noAdjustHandles="1" noChangeArrowheads="1" noChangeShapeType="1" noTextEdit="1"/>
              </p:cNvSpPr>
              <p:nvPr/>
            </p:nvSpPr>
            <p:spPr>
              <a:xfrm>
                <a:off x="8403457" y="2874071"/>
                <a:ext cx="2770567" cy="618311"/>
              </a:xfrm>
              <a:prstGeom prst="rect">
                <a:avLst/>
              </a:prstGeom>
              <a:blipFill>
                <a:blip r:embed="rId3"/>
                <a:stretch>
                  <a:fillRect/>
                </a:stretch>
              </a:blipFill>
            </p:spPr>
            <p:txBody>
              <a:bodyPr/>
              <a:lstStyle/>
              <a:p>
                <a:r>
                  <a:rPr lang="en-US">
                    <a:noFill/>
                  </a:rPr>
                  <a:t> </a:t>
                </a:r>
              </a:p>
            </p:txBody>
          </p:sp>
        </mc:Fallback>
      </mc:AlternateContent>
      <p:sp>
        <p:nvSpPr>
          <p:cNvPr id="5" name="Oval 4"/>
          <p:cNvSpPr/>
          <p:nvPr/>
        </p:nvSpPr>
        <p:spPr>
          <a:xfrm>
            <a:off x="9452518" y="1560834"/>
            <a:ext cx="485763" cy="306366"/>
          </a:xfrm>
          <a:prstGeom prst="ellipse">
            <a:avLst/>
          </a:prstGeom>
          <a:noFill/>
          <a:ln w="28575">
            <a:solidFill>
              <a:srgbClr val="CB33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9382282" y="2856792"/>
            <a:ext cx="485763" cy="306366"/>
          </a:xfrm>
          <a:prstGeom prst="ellipse">
            <a:avLst/>
          </a:prstGeom>
          <a:noFill/>
          <a:ln w="28575">
            <a:solidFill>
              <a:srgbClr val="CB33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Elbow Connector 6"/>
          <p:cNvCxnSpPr>
            <a:stCxn id="13" idx="0"/>
            <a:endCxn id="5" idx="6"/>
          </p:cNvCxnSpPr>
          <p:nvPr/>
        </p:nvCxnSpPr>
        <p:spPr>
          <a:xfrm rot="16200000" flipV="1">
            <a:off x="9809872" y="1842427"/>
            <a:ext cx="1753711" cy="1496891"/>
          </a:xfrm>
          <a:prstGeom prst="bentConnector2">
            <a:avLst/>
          </a:prstGeom>
          <a:ln w="28575">
            <a:solidFill>
              <a:srgbClr val="CB333B"/>
            </a:solidFill>
            <a:tailEnd type="triangle"/>
          </a:ln>
        </p:spPr>
        <p:style>
          <a:lnRef idx="1">
            <a:schemeClr val="accent1"/>
          </a:lnRef>
          <a:fillRef idx="0">
            <a:schemeClr val="accent1"/>
          </a:fillRef>
          <a:effectRef idx="0">
            <a:schemeClr val="accent1"/>
          </a:effectRef>
          <a:fontRef idx="minor">
            <a:schemeClr val="tx1"/>
          </a:fontRef>
        </p:style>
      </p:cxnSp>
      <p:cxnSp>
        <p:nvCxnSpPr>
          <p:cNvPr id="9" name="Elbow Connector 8"/>
          <p:cNvCxnSpPr>
            <a:stCxn id="13" idx="0"/>
            <a:endCxn id="77" idx="6"/>
          </p:cNvCxnSpPr>
          <p:nvPr/>
        </p:nvCxnSpPr>
        <p:spPr>
          <a:xfrm rot="16200000" flipV="1">
            <a:off x="10422733" y="2455288"/>
            <a:ext cx="457753" cy="1567127"/>
          </a:xfrm>
          <a:prstGeom prst="bentConnector2">
            <a:avLst/>
          </a:prstGeom>
          <a:ln w="28575">
            <a:solidFill>
              <a:srgbClr val="CB333B"/>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0857997" y="3467728"/>
            <a:ext cx="1154349" cy="369332"/>
          </a:xfrm>
          <a:prstGeom prst="rect">
            <a:avLst/>
          </a:prstGeom>
          <a:noFill/>
          <a:ln w="28575">
            <a:solidFill>
              <a:srgbClr val="CB333B"/>
            </a:solidFill>
          </a:ln>
        </p:spPr>
        <p:txBody>
          <a:bodyPr wrap="square" rtlCol="0">
            <a:spAutoFit/>
          </a:bodyPr>
          <a:lstStyle/>
          <a:p>
            <a:r>
              <a:rPr lang="en-US" dirty="0"/>
              <a:t>From KVL</a:t>
            </a:r>
          </a:p>
        </p:txBody>
      </p:sp>
      <p:pic>
        <p:nvPicPr>
          <p:cNvPr id="15" name="Picture 14" descr="A picture containing device, meter&#10;&#10;Description automatically generated">
            <a:extLst>
              <a:ext uri="{FF2B5EF4-FFF2-40B4-BE49-F238E27FC236}">
                <a16:creationId xmlns:a16="http://schemas.microsoft.com/office/drawing/2014/main" id="{1CDA31DD-AB02-44BD-A483-6B05B7BA9B1B}"/>
              </a:ext>
            </a:extLst>
          </p:cNvPr>
          <p:cNvPicPr>
            <a:picLocks noChangeAspect="1"/>
          </p:cNvPicPr>
          <p:nvPr/>
        </p:nvPicPr>
        <p:blipFill rotWithShape="1">
          <a:blip r:embed="rId4">
            <a:extLst>
              <a:ext uri="{28A0092B-C50C-407E-A947-70E740481C1C}">
                <a14:useLocalDpi xmlns:a14="http://schemas.microsoft.com/office/drawing/2010/main" val="0"/>
              </a:ext>
            </a:extLst>
          </a:blip>
          <a:srcRect l="52455" t="33373" r="22957" b="30101"/>
          <a:stretch/>
        </p:blipFill>
        <p:spPr>
          <a:xfrm>
            <a:off x="455452" y="1447032"/>
            <a:ext cx="2760114" cy="2733491"/>
          </a:xfrm>
          <a:prstGeom prst="rect">
            <a:avLst/>
          </a:prstGeom>
        </p:spPr>
      </p:pic>
      <p:pic>
        <p:nvPicPr>
          <p:cNvPr id="67" name="Picture 66" descr="A picture containing device, meter&#10;&#10;Description automatically generated">
            <a:extLst>
              <a:ext uri="{FF2B5EF4-FFF2-40B4-BE49-F238E27FC236}">
                <a16:creationId xmlns:a16="http://schemas.microsoft.com/office/drawing/2014/main" id="{655A6F76-FB32-49B6-B330-B50C1B941467}"/>
              </a:ext>
            </a:extLst>
          </p:cNvPr>
          <p:cNvPicPr>
            <a:picLocks noChangeAspect="1"/>
          </p:cNvPicPr>
          <p:nvPr/>
        </p:nvPicPr>
        <p:blipFill rotWithShape="1">
          <a:blip r:embed="rId5">
            <a:extLst>
              <a:ext uri="{28A0092B-C50C-407E-A947-70E740481C1C}">
                <a14:useLocalDpi xmlns:a14="http://schemas.microsoft.com/office/drawing/2010/main" val="0"/>
              </a:ext>
            </a:extLst>
          </a:blip>
          <a:srcRect l="23741" t="10970" r="57759" b="75879"/>
          <a:stretch/>
        </p:blipFill>
        <p:spPr>
          <a:xfrm>
            <a:off x="1859447" y="3995790"/>
            <a:ext cx="1495534" cy="708749"/>
          </a:xfrm>
          <a:prstGeom prst="rect">
            <a:avLst/>
          </a:prstGeom>
        </p:spPr>
      </p:pic>
      <p:pic>
        <p:nvPicPr>
          <p:cNvPr id="17" name="Picture 16" descr="A device with wires attached to it&#10;&#10;Description automatically generated">
            <a:extLst>
              <a:ext uri="{FF2B5EF4-FFF2-40B4-BE49-F238E27FC236}">
                <a16:creationId xmlns:a16="http://schemas.microsoft.com/office/drawing/2014/main" id="{1859284E-D3E4-494E-9A48-DFB0FA1CB092}"/>
              </a:ext>
            </a:extLst>
          </p:cNvPr>
          <p:cNvPicPr>
            <a:picLocks noChangeAspect="1"/>
          </p:cNvPicPr>
          <p:nvPr/>
        </p:nvPicPr>
        <p:blipFill rotWithShape="1">
          <a:blip r:embed="rId6">
            <a:extLst>
              <a:ext uri="{28A0092B-C50C-407E-A947-70E740481C1C}">
                <a14:useLocalDpi xmlns:a14="http://schemas.microsoft.com/office/drawing/2010/main" val="0"/>
              </a:ext>
            </a:extLst>
          </a:blip>
          <a:srcRect l="42986" t="45166" r="28092" b="24360"/>
          <a:stretch/>
        </p:blipFill>
        <p:spPr>
          <a:xfrm>
            <a:off x="3610805" y="1468915"/>
            <a:ext cx="4000419" cy="2809957"/>
          </a:xfrm>
          <a:prstGeom prst="rect">
            <a:avLst/>
          </a:prstGeom>
        </p:spPr>
      </p:pic>
      <p:pic>
        <p:nvPicPr>
          <p:cNvPr id="70" name="Picture 69" descr="A device with wires attached to it&#10;&#10;Description automatically generated">
            <a:extLst>
              <a:ext uri="{FF2B5EF4-FFF2-40B4-BE49-F238E27FC236}">
                <a16:creationId xmlns:a16="http://schemas.microsoft.com/office/drawing/2014/main" id="{9A87536A-E60A-4F1E-BC43-FB243EFA7413}"/>
              </a:ext>
            </a:extLst>
          </p:cNvPr>
          <p:cNvPicPr>
            <a:picLocks noChangeAspect="1"/>
          </p:cNvPicPr>
          <p:nvPr/>
        </p:nvPicPr>
        <p:blipFill rotWithShape="1">
          <a:blip r:embed="rId7">
            <a:extLst>
              <a:ext uri="{28A0092B-C50C-407E-A947-70E740481C1C}">
                <a14:useLocalDpi xmlns:a14="http://schemas.microsoft.com/office/drawing/2010/main" val="0"/>
              </a:ext>
            </a:extLst>
          </a:blip>
          <a:srcRect l="17082" t="21420" r="65710" b="65889"/>
          <a:stretch/>
        </p:blipFill>
        <p:spPr>
          <a:xfrm>
            <a:off x="6221866" y="3949523"/>
            <a:ext cx="1517900" cy="746292"/>
          </a:xfrm>
          <a:prstGeom prst="rect">
            <a:avLst/>
          </a:prstGeom>
        </p:spPr>
      </p:pic>
      <p:pic>
        <p:nvPicPr>
          <p:cNvPr id="78" name="Picture 77" descr="A picture containing device&#10;&#10;Description automatically generated">
            <a:extLst>
              <a:ext uri="{FF2B5EF4-FFF2-40B4-BE49-F238E27FC236}">
                <a16:creationId xmlns:a16="http://schemas.microsoft.com/office/drawing/2014/main" id="{4C0DFA91-3995-4AC1-A25B-298B29137733}"/>
              </a:ext>
            </a:extLst>
          </p:cNvPr>
          <p:cNvPicPr>
            <a:picLocks noChangeAspect="1"/>
          </p:cNvPicPr>
          <p:nvPr/>
        </p:nvPicPr>
        <p:blipFill rotWithShape="1">
          <a:blip r:embed="rId8">
            <a:extLst>
              <a:ext uri="{28A0092B-C50C-407E-A947-70E740481C1C}">
                <a14:useLocalDpi xmlns:a14="http://schemas.microsoft.com/office/drawing/2010/main" val="0"/>
              </a:ext>
            </a:extLst>
          </a:blip>
          <a:srcRect l="27912" t="15387" r="54845" b="72776"/>
          <a:stretch/>
        </p:blipFill>
        <p:spPr>
          <a:xfrm>
            <a:off x="8083878" y="4238230"/>
            <a:ext cx="946577" cy="433161"/>
          </a:xfrm>
          <a:prstGeom prst="rect">
            <a:avLst/>
          </a:prstGeom>
        </p:spPr>
      </p:pic>
      <p:pic>
        <p:nvPicPr>
          <p:cNvPr id="79" name="Picture 78" descr="A picture containing device, meter&#10;&#10;Description automatically generated">
            <a:extLst>
              <a:ext uri="{FF2B5EF4-FFF2-40B4-BE49-F238E27FC236}">
                <a16:creationId xmlns:a16="http://schemas.microsoft.com/office/drawing/2014/main" id="{6CC0CB3A-BB1C-4643-B44B-F35D3C471ECF}"/>
              </a:ext>
            </a:extLst>
          </p:cNvPr>
          <p:cNvPicPr>
            <a:picLocks noChangeAspect="1"/>
          </p:cNvPicPr>
          <p:nvPr/>
        </p:nvPicPr>
        <p:blipFill rotWithShape="1">
          <a:blip r:embed="rId9">
            <a:extLst>
              <a:ext uri="{28A0092B-C50C-407E-A947-70E740481C1C}">
                <a14:useLocalDpi xmlns:a14="http://schemas.microsoft.com/office/drawing/2010/main" val="0"/>
              </a:ext>
            </a:extLst>
          </a:blip>
          <a:srcRect l="23741" t="10970" r="57759" b="75879"/>
          <a:stretch/>
        </p:blipFill>
        <p:spPr>
          <a:xfrm>
            <a:off x="9414112" y="4592522"/>
            <a:ext cx="1028830" cy="487573"/>
          </a:xfrm>
          <a:prstGeom prst="rect">
            <a:avLst/>
          </a:prstGeom>
        </p:spPr>
      </p:pic>
      <p:pic>
        <p:nvPicPr>
          <p:cNvPr id="80" name="Picture 79" descr="A device with wires attached to it&#10;&#10;Description automatically generated">
            <a:extLst>
              <a:ext uri="{FF2B5EF4-FFF2-40B4-BE49-F238E27FC236}">
                <a16:creationId xmlns:a16="http://schemas.microsoft.com/office/drawing/2014/main" id="{DCE9403E-525D-4580-BD84-6BFF7690EAD6}"/>
              </a:ext>
            </a:extLst>
          </p:cNvPr>
          <p:cNvPicPr>
            <a:picLocks noChangeAspect="1"/>
          </p:cNvPicPr>
          <p:nvPr/>
        </p:nvPicPr>
        <p:blipFill rotWithShape="1">
          <a:blip r:embed="rId10">
            <a:extLst>
              <a:ext uri="{28A0092B-C50C-407E-A947-70E740481C1C}">
                <a14:useLocalDpi xmlns:a14="http://schemas.microsoft.com/office/drawing/2010/main" val="0"/>
              </a:ext>
            </a:extLst>
          </a:blip>
          <a:srcRect l="17082" t="21420" r="65710" b="65889"/>
          <a:stretch/>
        </p:blipFill>
        <p:spPr>
          <a:xfrm>
            <a:off x="10659091" y="4593496"/>
            <a:ext cx="928526" cy="456520"/>
          </a:xfrm>
          <a:prstGeom prst="rect">
            <a:avLst/>
          </a:prstGeom>
        </p:spPr>
      </p:pic>
      <mc:AlternateContent xmlns:mc="http://schemas.openxmlformats.org/markup-compatibility/2006" xmlns:a14="http://schemas.microsoft.com/office/drawing/2010/main">
        <mc:Choice Requires="a14">
          <p:sp>
            <p:nvSpPr>
              <p:cNvPr id="81" name="Rectangle 80">
                <a:extLst>
                  <a:ext uri="{FF2B5EF4-FFF2-40B4-BE49-F238E27FC236}">
                    <a16:creationId xmlns:a16="http://schemas.microsoft.com/office/drawing/2014/main" id="{C07DFD7C-E6B6-4578-8ACF-39367F3BEAFD}"/>
                  </a:ext>
                </a:extLst>
              </p:cNvPr>
              <p:cNvSpPr/>
              <p:nvPr/>
            </p:nvSpPr>
            <p:spPr>
              <a:xfrm>
                <a:off x="8372616" y="6274908"/>
                <a:ext cx="326435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a:rPr>
                        <m:t>33.6</m:t>
                      </m:r>
                      <m:r>
                        <a:rPr lang="en-US" b="0" i="1" smtClean="0">
                          <a:latin typeface="Cambria Math" panose="02040503050406030204" pitchFamily="18" charset="0"/>
                          <a:ea typeface="Cambria Math"/>
                        </a:rPr>
                        <m:t>𝑚𝐴</m:t>
                      </m:r>
                      <m:r>
                        <a:rPr lang="en-US" i="1">
                          <a:latin typeface="Cambria Math"/>
                          <a:ea typeface="Cambria Math"/>
                        </a:rPr>
                        <m:t>≈</m:t>
                      </m:r>
                      <m:r>
                        <a:rPr lang="en-US" b="0" i="1" smtClean="0">
                          <a:latin typeface="Cambria Math" panose="02040503050406030204" pitchFamily="18" charset="0"/>
                          <a:ea typeface="Cambria Math"/>
                        </a:rPr>
                        <m:t>10.81</m:t>
                      </m:r>
                      <m:r>
                        <a:rPr lang="en-US" b="0" i="1" smtClean="0">
                          <a:latin typeface="Cambria Math" panose="02040503050406030204" pitchFamily="18" charset="0"/>
                          <a:ea typeface="Cambria Math"/>
                        </a:rPr>
                        <m:t>𝑚𝐴</m:t>
                      </m:r>
                      <m:r>
                        <a:rPr lang="en-US" b="0" i="1" smtClean="0">
                          <a:latin typeface="Cambria Math" panose="02040503050406030204" pitchFamily="18" charset="0"/>
                          <a:ea typeface="Cambria Math"/>
                        </a:rPr>
                        <m:t>+22.9</m:t>
                      </m:r>
                      <m:r>
                        <a:rPr lang="en-US" b="0" i="1" smtClean="0">
                          <a:latin typeface="Cambria Math" panose="02040503050406030204" pitchFamily="18" charset="0"/>
                          <a:ea typeface="Cambria Math"/>
                        </a:rPr>
                        <m:t>𝑚𝐴</m:t>
                      </m:r>
                    </m:oMath>
                  </m:oMathPara>
                </a14:m>
                <a:endParaRPr lang="en-US" dirty="0"/>
              </a:p>
            </p:txBody>
          </p:sp>
        </mc:Choice>
        <mc:Fallback xmlns="">
          <p:sp>
            <p:nvSpPr>
              <p:cNvPr id="81" name="Rectangle 80">
                <a:extLst>
                  <a:ext uri="{FF2B5EF4-FFF2-40B4-BE49-F238E27FC236}">
                    <a16:creationId xmlns:a16="http://schemas.microsoft.com/office/drawing/2014/main" id="{C07DFD7C-E6B6-4578-8ACF-39367F3BEAFD}"/>
                  </a:ext>
                </a:extLst>
              </p:cNvPr>
              <p:cNvSpPr>
                <a:spLocks noRot="1" noChangeAspect="1" noMove="1" noResize="1" noEditPoints="1" noAdjustHandles="1" noChangeArrowheads="1" noChangeShapeType="1" noTextEdit="1"/>
              </p:cNvSpPr>
              <p:nvPr/>
            </p:nvSpPr>
            <p:spPr>
              <a:xfrm>
                <a:off x="8372616" y="6274908"/>
                <a:ext cx="3264355" cy="369332"/>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8937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4" grpId="0"/>
      <p:bldP spid="75" grpId="0"/>
      <p:bldP spid="3" grpId="0"/>
      <p:bldP spid="76" grpId="0"/>
      <p:bldP spid="5" grpId="0" animBg="1"/>
      <p:bldP spid="77" grpId="0" animBg="1"/>
      <p:bldP spid="13" grpId="0" animBg="1"/>
      <p:bldP spid="8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214" y="164829"/>
            <a:ext cx="11570543" cy="1001398"/>
          </a:xfrm>
        </p:spPr>
        <p:txBody>
          <a:bodyPr>
            <a:normAutofit/>
          </a:bodyPr>
          <a:lstStyle/>
          <a:p>
            <a:r>
              <a:rPr lang="en-US" sz="4000" dirty="0" err="1"/>
              <a:t>Kirchoff’s</a:t>
            </a:r>
            <a:r>
              <a:rPr lang="en-US" sz="4000" dirty="0"/>
              <a:t> Current Law (KCL)</a:t>
            </a:r>
          </a:p>
        </p:txBody>
      </p:sp>
      <p:sp>
        <p:nvSpPr>
          <p:cNvPr id="3" name="Content Placeholder 2"/>
          <p:cNvSpPr>
            <a:spLocks noGrp="1"/>
          </p:cNvSpPr>
          <p:nvPr>
            <p:ph idx="1"/>
          </p:nvPr>
        </p:nvSpPr>
        <p:spPr>
          <a:xfrm>
            <a:off x="172525" y="891559"/>
            <a:ext cx="11167727" cy="455781"/>
          </a:xfrm>
        </p:spPr>
        <p:txBody>
          <a:bodyPr>
            <a:normAutofit/>
          </a:bodyPr>
          <a:lstStyle/>
          <a:p>
            <a:pPr marL="0" indent="0">
              <a:buNone/>
            </a:pPr>
            <a:r>
              <a:rPr lang="en-US" sz="2400" i="1" dirty="0">
                <a:solidFill>
                  <a:srgbClr val="003087"/>
                </a:solidFill>
              </a:rPr>
              <a:t>The current entering a junction point, or </a:t>
            </a:r>
            <a:r>
              <a:rPr lang="en-US" sz="2400" b="1" i="1" dirty="0">
                <a:solidFill>
                  <a:srgbClr val="003087"/>
                </a:solidFill>
              </a:rPr>
              <a:t>node</a:t>
            </a:r>
            <a:r>
              <a:rPr lang="en-US" sz="2400" i="1" dirty="0">
                <a:solidFill>
                  <a:srgbClr val="003087"/>
                </a:solidFill>
              </a:rPr>
              <a:t>, equals the sum of currents leaving a </a:t>
            </a:r>
            <a:r>
              <a:rPr lang="en-US" sz="2400" b="1" i="1" dirty="0">
                <a:solidFill>
                  <a:srgbClr val="003087"/>
                </a:solidFill>
              </a:rPr>
              <a:t>node</a:t>
            </a:r>
          </a:p>
        </p:txBody>
      </p:sp>
      <p:sp>
        <p:nvSpPr>
          <p:cNvPr id="4" name="Slide Number Placeholder 3"/>
          <p:cNvSpPr>
            <a:spLocks noGrp="1"/>
          </p:cNvSpPr>
          <p:nvPr>
            <p:ph type="sldNum" sz="quarter" idx="12"/>
          </p:nvPr>
        </p:nvSpPr>
        <p:spPr/>
        <p:txBody>
          <a:bodyPr/>
          <a:lstStyle/>
          <a:p>
            <a:fld id="{AF9F945A-7155-4828-81E1-722329993529}" type="slidenum">
              <a:rPr lang="en-US" smtClean="0"/>
              <a:t>9</a:t>
            </a:fld>
            <a:endParaRPr lang="en-US"/>
          </a:p>
        </p:txBody>
      </p:sp>
      <mc:AlternateContent xmlns:mc="http://schemas.openxmlformats.org/markup-compatibility/2006" xmlns:a14="http://schemas.microsoft.com/office/drawing/2010/main">
        <mc:Choice Requires="a14">
          <p:sp>
            <p:nvSpPr>
              <p:cNvPr id="5" name="TextBox 4"/>
              <p:cNvSpPr txBox="1"/>
              <p:nvPr/>
            </p:nvSpPr>
            <p:spPr>
              <a:xfrm>
                <a:off x="5963858" y="242074"/>
                <a:ext cx="5999541" cy="553998"/>
              </a:xfrm>
              <a:prstGeom prst="rect">
                <a:avLst/>
              </a:prstGeom>
              <a:noFill/>
              <a:ln w="28575">
                <a:solidFill>
                  <a:srgbClr val="CB333B"/>
                </a:solidFill>
              </a:ln>
            </p:spPr>
            <p:txBody>
              <a:bodyPr wrap="square" lIns="91440" tIns="91440" rIns="91440" bIns="91440" rtlCol="0">
                <a:spAutoFit/>
              </a:bodyPr>
              <a:lstStyle/>
              <a:p>
                <a:pPr algn="ctr"/>
                <a:r>
                  <a:rPr lang="en-US" sz="2400" b="1" dirty="0"/>
                  <a:t>At A Node:     </a:t>
                </a:r>
                <a14:m>
                  <m:oMath xmlns:m="http://schemas.openxmlformats.org/officeDocument/2006/math">
                    <m:r>
                      <a:rPr lang="en-US" sz="2400" b="1" i="1" smtClean="0">
                        <a:latin typeface="Cambria Math" panose="02040503050406030204" pitchFamily="18" charset="0"/>
                      </a:rPr>
                      <m:t>𝑪𝒖𝒓𝒓𝒆𝒏𝒕</m:t>
                    </m:r>
                    <m:r>
                      <a:rPr lang="en-US" sz="2400" b="1" i="1" smtClean="0">
                        <a:latin typeface="Cambria Math" panose="02040503050406030204" pitchFamily="18" charset="0"/>
                      </a:rPr>
                      <m:t> </m:t>
                    </m:r>
                    <m:r>
                      <a:rPr lang="en-US" sz="2400" b="1" i="1" smtClean="0">
                        <a:latin typeface="Cambria Math" panose="02040503050406030204" pitchFamily="18" charset="0"/>
                      </a:rPr>
                      <m:t>𝑰𝒏</m:t>
                    </m:r>
                    <m:r>
                      <a:rPr lang="en-US" sz="2400" b="1" i="1" smtClean="0">
                        <a:latin typeface="Cambria Math" panose="02040503050406030204" pitchFamily="18" charset="0"/>
                      </a:rPr>
                      <m:t>=</m:t>
                    </m:r>
                    <m:r>
                      <a:rPr lang="en-US" sz="2400" b="1" i="1" smtClean="0">
                        <a:latin typeface="Cambria Math" panose="02040503050406030204" pitchFamily="18" charset="0"/>
                      </a:rPr>
                      <m:t>𝑪𝒖𝒓𝒓𝒆𝒏𝒕</m:t>
                    </m:r>
                    <m:r>
                      <a:rPr lang="en-US" sz="2400" b="1" i="1" smtClean="0">
                        <a:latin typeface="Cambria Math" panose="02040503050406030204" pitchFamily="18" charset="0"/>
                      </a:rPr>
                      <m:t> </m:t>
                    </m:r>
                    <m:r>
                      <a:rPr lang="en-US" sz="2400" b="1" i="1" smtClean="0">
                        <a:latin typeface="Cambria Math" panose="02040503050406030204" pitchFamily="18" charset="0"/>
                      </a:rPr>
                      <m:t>𝑶𝒖𝒕</m:t>
                    </m:r>
                  </m:oMath>
                </a14:m>
                <a:endParaRPr lang="en-US" sz="2400" b="1" dirty="0"/>
              </a:p>
            </p:txBody>
          </p:sp>
        </mc:Choice>
        <mc:Fallback xmlns="">
          <p:sp>
            <p:nvSpPr>
              <p:cNvPr id="5" name="TextBox 4"/>
              <p:cNvSpPr txBox="1">
                <a:spLocks noRot="1" noChangeAspect="1" noMove="1" noResize="1" noEditPoints="1" noAdjustHandles="1" noChangeArrowheads="1" noChangeShapeType="1" noTextEdit="1"/>
              </p:cNvSpPr>
              <p:nvPr/>
            </p:nvSpPr>
            <p:spPr>
              <a:xfrm>
                <a:off x="5963858" y="242074"/>
                <a:ext cx="5999541" cy="553998"/>
              </a:xfrm>
              <a:prstGeom prst="rect">
                <a:avLst/>
              </a:prstGeom>
              <a:blipFill>
                <a:blip r:embed="rId2"/>
                <a:stretch>
                  <a:fillRect b="-11458"/>
                </a:stretch>
              </a:blipFill>
              <a:ln w="28575">
                <a:solidFill>
                  <a:srgbClr val="CB333B"/>
                </a:solidFill>
              </a:ln>
            </p:spPr>
            <p:txBody>
              <a:bodyPr/>
              <a:lstStyle/>
              <a:p>
                <a:r>
                  <a:rPr lang="en-US">
                    <a:noFill/>
                  </a:rPr>
                  <a:t> </a:t>
                </a:r>
              </a:p>
            </p:txBody>
          </p:sp>
        </mc:Fallback>
      </mc:AlternateContent>
      <p:sp>
        <p:nvSpPr>
          <p:cNvPr id="6" name="Content Placeholder 2"/>
          <p:cNvSpPr txBox="1">
            <a:spLocks/>
          </p:cNvSpPr>
          <p:nvPr/>
        </p:nvSpPr>
        <p:spPr>
          <a:xfrm>
            <a:off x="478709" y="1501963"/>
            <a:ext cx="3359364" cy="5746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t>Series Circuits:</a:t>
            </a:r>
          </a:p>
        </p:txBody>
      </p:sp>
      <p:grpSp>
        <p:nvGrpSpPr>
          <p:cNvPr id="7" name="Group 6"/>
          <p:cNvGrpSpPr/>
          <p:nvPr/>
        </p:nvGrpSpPr>
        <p:grpSpPr>
          <a:xfrm>
            <a:off x="1289057" y="1883187"/>
            <a:ext cx="4180429" cy="2848255"/>
            <a:chOff x="4380485" y="4057571"/>
            <a:chExt cx="2682969" cy="2191839"/>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3337" y="4398263"/>
              <a:ext cx="1703443" cy="1851147"/>
            </a:xfrm>
            <a:prstGeom prst="rect">
              <a:avLst/>
            </a:prstGeom>
          </p:spPr>
        </p:pic>
        <p:sp>
          <p:nvSpPr>
            <p:cNvPr id="9" name="Rectangle 8"/>
            <p:cNvSpPr/>
            <p:nvPr/>
          </p:nvSpPr>
          <p:spPr>
            <a:xfrm>
              <a:off x="5284182" y="4057571"/>
              <a:ext cx="768284" cy="402637"/>
            </a:xfrm>
            <a:prstGeom prst="rect">
              <a:avLst/>
            </a:prstGeom>
          </p:spPr>
          <p:txBody>
            <a:bodyPr wrap="square">
              <a:spAutoFit/>
            </a:bodyPr>
            <a:lstStyle/>
            <a:p>
              <a:r>
                <a:rPr lang="en-US" sz="2800" dirty="0">
                  <a:latin typeface="Calibri" panose="020F0502020204030204" pitchFamily="34" charset="0"/>
                </a:rPr>
                <a:t>10k</a:t>
              </a:r>
              <a:r>
                <a:rPr lang="el-GR" sz="2800" dirty="0">
                  <a:latin typeface="Calibri" panose="020F0502020204030204" pitchFamily="34" charset="0"/>
                </a:rPr>
                <a:t>Ω</a:t>
              </a:r>
              <a:endParaRPr lang="en-US" sz="2800" baseline="-25000" dirty="0"/>
            </a:p>
          </p:txBody>
        </p:sp>
        <p:sp>
          <p:nvSpPr>
            <p:cNvPr id="10" name="Rectangle 9"/>
            <p:cNvSpPr/>
            <p:nvPr/>
          </p:nvSpPr>
          <p:spPr>
            <a:xfrm>
              <a:off x="6371827" y="5236071"/>
              <a:ext cx="691627" cy="402637"/>
            </a:xfrm>
            <a:prstGeom prst="rect">
              <a:avLst/>
            </a:prstGeom>
          </p:spPr>
          <p:txBody>
            <a:bodyPr wrap="square">
              <a:spAutoFit/>
            </a:bodyPr>
            <a:lstStyle/>
            <a:p>
              <a:r>
                <a:rPr lang="en-US" sz="2800" dirty="0">
                  <a:latin typeface="Calibri" panose="020F0502020204030204" pitchFamily="34" charset="0"/>
                </a:rPr>
                <a:t>4.7k</a:t>
              </a:r>
              <a:r>
                <a:rPr lang="el-GR" sz="2800" dirty="0">
                  <a:latin typeface="Calibri" panose="020F0502020204030204" pitchFamily="34" charset="0"/>
                </a:rPr>
                <a:t>Ω</a:t>
              </a:r>
              <a:endParaRPr lang="en-US" sz="2800" dirty="0"/>
            </a:p>
          </p:txBody>
        </p:sp>
        <p:sp>
          <p:nvSpPr>
            <p:cNvPr id="11" name="Rectangle 10"/>
            <p:cNvSpPr/>
            <p:nvPr/>
          </p:nvSpPr>
          <p:spPr>
            <a:xfrm>
              <a:off x="4380485" y="5141768"/>
              <a:ext cx="427852" cy="402637"/>
            </a:xfrm>
            <a:prstGeom prst="rect">
              <a:avLst/>
            </a:prstGeom>
          </p:spPr>
          <p:txBody>
            <a:bodyPr wrap="square">
              <a:spAutoFit/>
            </a:bodyPr>
            <a:lstStyle/>
            <a:p>
              <a:r>
                <a:rPr lang="en-US" sz="2800" dirty="0">
                  <a:latin typeface="Calibri" panose="020F0502020204030204" pitchFamily="34" charset="0"/>
                </a:rPr>
                <a:t>9V</a:t>
              </a:r>
              <a:endParaRPr lang="en-US" sz="2800" baseline="-25000" dirty="0"/>
            </a:p>
          </p:txBody>
        </p:sp>
      </p:grpSp>
      <p:sp>
        <p:nvSpPr>
          <p:cNvPr id="19" name="Content Placeholder 2"/>
          <p:cNvSpPr txBox="1">
            <a:spLocks/>
          </p:cNvSpPr>
          <p:nvPr/>
        </p:nvSpPr>
        <p:spPr>
          <a:xfrm>
            <a:off x="474085" y="4682339"/>
            <a:ext cx="5385672" cy="15967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t>No node where current can split; current is same through circuit</a:t>
            </a:r>
          </a:p>
        </p:txBody>
      </p:sp>
      <p:sp>
        <p:nvSpPr>
          <p:cNvPr id="20" name="Content Placeholder 2"/>
          <p:cNvSpPr txBox="1">
            <a:spLocks/>
          </p:cNvSpPr>
          <p:nvPr/>
        </p:nvSpPr>
        <p:spPr>
          <a:xfrm>
            <a:off x="6294330" y="1300432"/>
            <a:ext cx="2503055" cy="5746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Parallel Circuits:</a:t>
            </a:r>
          </a:p>
        </p:txBody>
      </p:sp>
      <p:sp>
        <p:nvSpPr>
          <p:cNvPr id="30" name="Content Placeholder 2"/>
          <p:cNvSpPr txBox="1">
            <a:spLocks/>
          </p:cNvSpPr>
          <p:nvPr/>
        </p:nvSpPr>
        <p:spPr>
          <a:xfrm>
            <a:off x="6303377" y="4757600"/>
            <a:ext cx="5657496" cy="17298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t>Current splits at node</a:t>
            </a:r>
          </a:p>
          <a:p>
            <a:r>
              <a:rPr lang="en-US" sz="3600" dirty="0"/>
              <a:t>More current passes through smaller resistor</a:t>
            </a:r>
          </a:p>
        </p:txBody>
      </p:sp>
      <p:grpSp>
        <p:nvGrpSpPr>
          <p:cNvPr id="31" name="Group 30"/>
          <p:cNvGrpSpPr/>
          <p:nvPr/>
        </p:nvGrpSpPr>
        <p:grpSpPr>
          <a:xfrm>
            <a:off x="6303377" y="2312975"/>
            <a:ext cx="4888500" cy="2197023"/>
            <a:chOff x="9011852" y="308697"/>
            <a:chExt cx="2403582" cy="1773261"/>
          </a:xfrm>
        </p:grpSpPr>
        <p:grpSp>
          <p:nvGrpSpPr>
            <p:cNvPr id="32" name="Group 31"/>
            <p:cNvGrpSpPr/>
            <p:nvPr/>
          </p:nvGrpSpPr>
          <p:grpSpPr>
            <a:xfrm rot="5400000">
              <a:off x="8655382" y="999268"/>
              <a:ext cx="1752602" cy="389806"/>
              <a:chOff x="405211" y="2743289"/>
              <a:chExt cx="1752602" cy="389806"/>
            </a:xfrm>
          </p:grpSpPr>
          <p:cxnSp>
            <p:nvCxnSpPr>
              <p:cNvPr id="64" name="AutoShape 8"/>
              <p:cNvCxnSpPr>
                <a:cxnSpLocks noChangeShapeType="1"/>
              </p:cNvCxnSpPr>
              <p:nvPr/>
            </p:nvCxnSpPr>
            <p:spPr bwMode="auto">
              <a:xfrm flipV="1">
                <a:off x="1346454" y="2847779"/>
                <a:ext cx="0" cy="182164"/>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65" name="AutoShape 15"/>
              <p:cNvCxnSpPr>
                <a:cxnSpLocks noChangeShapeType="1"/>
              </p:cNvCxnSpPr>
              <p:nvPr/>
            </p:nvCxnSpPr>
            <p:spPr bwMode="auto">
              <a:xfrm rot="16200000">
                <a:off x="1749546" y="2520949"/>
                <a:ext cx="414" cy="816121"/>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66" name="AutoShape 8"/>
              <p:cNvCxnSpPr>
                <a:cxnSpLocks noChangeShapeType="1"/>
              </p:cNvCxnSpPr>
              <p:nvPr/>
            </p:nvCxnSpPr>
            <p:spPr bwMode="auto">
              <a:xfrm flipV="1">
                <a:off x="1219702" y="2743289"/>
                <a:ext cx="0" cy="389806"/>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67" name="AutoShape 15"/>
              <p:cNvCxnSpPr>
                <a:cxnSpLocks noChangeShapeType="1"/>
              </p:cNvCxnSpPr>
              <p:nvPr/>
            </p:nvCxnSpPr>
            <p:spPr bwMode="auto">
              <a:xfrm rot="16200000" flipH="1">
                <a:off x="812651" y="2521363"/>
                <a:ext cx="2" cy="814881"/>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grpSp>
        <p:sp>
          <p:nvSpPr>
            <p:cNvPr id="33" name="Rectangle 32"/>
            <p:cNvSpPr/>
            <p:nvPr/>
          </p:nvSpPr>
          <p:spPr>
            <a:xfrm>
              <a:off x="9326584" y="750186"/>
              <a:ext cx="153850" cy="732610"/>
            </a:xfrm>
            <a:prstGeom prst="rect">
              <a:avLst/>
            </a:prstGeom>
            <a:ln>
              <a:noFill/>
            </a:ln>
          </p:spPr>
          <p:txBody>
            <a:bodyPr wrap="none">
              <a:spAutoFit/>
            </a:bodyPr>
            <a:lstStyle/>
            <a:p>
              <a:pPr>
                <a:lnSpc>
                  <a:spcPct val="115000"/>
                </a:lnSpc>
                <a:spcBef>
                  <a:spcPts val="0"/>
                </a:spcBef>
                <a:spcAft>
                  <a:spcPts val="1000"/>
                </a:spcAft>
                <a:defRPr/>
              </a:pPr>
              <a:r>
                <a:rPr lang="en-US" sz="2000" dirty="0">
                  <a:ea typeface="Calibri"/>
                  <a:cs typeface="Times New Roman"/>
                </a:rPr>
                <a:t>+</a:t>
              </a:r>
            </a:p>
            <a:p>
              <a:pPr>
                <a:lnSpc>
                  <a:spcPct val="115000"/>
                </a:lnSpc>
                <a:spcBef>
                  <a:spcPts val="0"/>
                </a:spcBef>
                <a:spcAft>
                  <a:spcPts val="1000"/>
                </a:spcAft>
                <a:defRPr/>
              </a:pPr>
              <a:r>
                <a:rPr lang="en-US" sz="2000" dirty="0">
                  <a:ea typeface="Calibri"/>
                  <a:cs typeface="Times New Roman"/>
                </a:rPr>
                <a:t>-</a:t>
              </a:r>
            </a:p>
          </p:txBody>
        </p:sp>
        <p:grpSp>
          <p:nvGrpSpPr>
            <p:cNvPr id="34" name="Group 24"/>
            <p:cNvGrpSpPr>
              <a:grpSpLocks/>
            </p:cNvGrpSpPr>
            <p:nvPr/>
          </p:nvGrpSpPr>
          <p:grpSpPr bwMode="auto">
            <a:xfrm rot="10800000">
              <a:off x="10405987" y="308697"/>
              <a:ext cx="145430" cy="1770758"/>
              <a:chOff x="5333" y="1810"/>
              <a:chExt cx="460" cy="3163"/>
            </a:xfrm>
          </p:grpSpPr>
          <p:cxnSp>
            <p:nvCxnSpPr>
              <p:cNvPr id="55" name="AutoShape 7"/>
              <p:cNvCxnSpPr>
                <a:cxnSpLocks noChangeShapeType="1"/>
              </p:cNvCxnSpPr>
              <p:nvPr/>
            </p:nvCxnSpPr>
            <p:spPr bwMode="auto">
              <a:xfrm flipH="1">
                <a:off x="5333" y="3039"/>
                <a:ext cx="460" cy="18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56" name="AutoShape 8"/>
              <p:cNvCxnSpPr>
                <a:cxnSpLocks noChangeShapeType="1"/>
              </p:cNvCxnSpPr>
              <p:nvPr/>
            </p:nvCxnSpPr>
            <p:spPr bwMode="auto">
              <a:xfrm>
                <a:off x="5333" y="3219"/>
                <a:ext cx="460" cy="9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57" name="AutoShape 9"/>
              <p:cNvCxnSpPr>
                <a:cxnSpLocks noChangeShapeType="1"/>
              </p:cNvCxnSpPr>
              <p:nvPr/>
            </p:nvCxnSpPr>
            <p:spPr bwMode="auto">
              <a:xfrm flipH="1">
                <a:off x="5333" y="3309"/>
                <a:ext cx="460" cy="19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58" name="AutoShape 10"/>
              <p:cNvCxnSpPr>
                <a:cxnSpLocks noChangeShapeType="1"/>
              </p:cNvCxnSpPr>
              <p:nvPr/>
            </p:nvCxnSpPr>
            <p:spPr bwMode="auto">
              <a:xfrm>
                <a:off x="5333" y="3498"/>
                <a:ext cx="460" cy="9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grpSp>
            <p:nvGrpSpPr>
              <p:cNvPr id="59" name="Group 31"/>
              <p:cNvGrpSpPr>
                <a:grpSpLocks/>
              </p:cNvGrpSpPr>
              <p:nvPr/>
            </p:nvGrpSpPr>
            <p:grpSpPr bwMode="auto">
              <a:xfrm>
                <a:off x="5471" y="1810"/>
                <a:ext cx="322" cy="3163"/>
                <a:chOff x="5471" y="1810"/>
                <a:chExt cx="322" cy="3163"/>
              </a:xfrm>
            </p:grpSpPr>
            <p:cxnSp>
              <p:nvCxnSpPr>
                <p:cNvPr id="60" name="AutoShape 12"/>
                <p:cNvCxnSpPr>
                  <a:cxnSpLocks noChangeShapeType="1"/>
                </p:cNvCxnSpPr>
                <p:nvPr/>
              </p:nvCxnSpPr>
              <p:spPr bwMode="auto">
                <a:xfrm rot="10800000" flipV="1">
                  <a:off x="5483" y="1810"/>
                  <a:ext cx="0" cy="1111"/>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61" name="AutoShape 13"/>
                <p:cNvCxnSpPr>
                  <a:cxnSpLocks noChangeShapeType="1"/>
                </p:cNvCxnSpPr>
                <p:nvPr/>
              </p:nvCxnSpPr>
              <p:spPr bwMode="auto">
                <a:xfrm rot="10800000" flipH="1" flipV="1">
                  <a:off x="5471" y="2910"/>
                  <a:ext cx="322" cy="129"/>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62" name="AutoShape 14"/>
                <p:cNvCxnSpPr>
                  <a:cxnSpLocks noChangeShapeType="1"/>
                </p:cNvCxnSpPr>
                <p:nvPr/>
              </p:nvCxnSpPr>
              <p:spPr bwMode="auto">
                <a:xfrm flipH="1">
                  <a:off x="5553" y="3588"/>
                  <a:ext cx="240" cy="12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63" name="AutoShape 15"/>
                <p:cNvCxnSpPr>
                  <a:cxnSpLocks noChangeShapeType="1"/>
                </p:cNvCxnSpPr>
                <p:nvPr/>
              </p:nvCxnSpPr>
              <p:spPr bwMode="auto">
                <a:xfrm rot="10800000" flipV="1">
                  <a:off x="5561" y="3700"/>
                  <a:ext cx="4" cy="1273"/>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grpSp>
        </p:grpSp>
        <p:cxnSp>
          <p:nvCxnSpPr>
            <p:cNvPr id="35" name="AutoShape 15"/>
            <p:cNvCxnSpPr>
              <a:cxnSpLocks noChangeShapeType="1"/>
            </p:cNvCxnSpPr>
            <p:nvPr/>
          </p:nvCxnSpPr>
          <p:spPr bwMode="auto">
            <a:xfrm>
              <a:off x="9536792" y="2070466"/>
              <a:ext cx="1845655" cy="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36" name="AutoShape 15"/>
            <p:cNvCxnSpPr>
              <a:cxnSpLocks noChangeShapeType="1"/>
            </p:cNvCxnSpPr>
            <p:nvPr/>
          </p:nvCxnSpPr>
          <p:spPr bwMode="auto">
            <a:xfrm>
              <a:off x="9536792" y="317869"/>
              <a:ext cx="1814331" cy="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37" name="Rectangle 36"/>
            <p:cNvSpPr/>
            <p:nvPr/>
          </p:nvSpPr>
          <p:spPr>
            <a:xfrm>
              <a:off x="10586719" y="1069730"/>
              <a:ext cx="45719" cy="371732"/>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38" name="Rectangle 37"/>
            <p:cNvSpPr/>
            <p:nvPr/>
          </p:nvSpPr>
          <p:spPr>
            <a:xfrm>
              <a:off x="10340492" y="1041868"/>
              <a:ext cx="45719" cy="371732"/>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39" name="Rectangle 38"/>
            <p:cNvSpPr/>
            <p:nvPr/>
          </p:nvSpPr>
          <p:spPr>
            <a:xfrm>
              <a:off x="11202189" y="721536"/>
              <a:ext cx="35823" cy="298285"/>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40" name="Rectangle 39"/>
            <p:cNvSpPr/>
            <p:nvPr/>
          </p:nvSpPr>
          <p:spPr>
            <a:xfrm>
              <a:off x="10551418" y="1109970"/>
              <a:ext cx="35823" cy="298285"/>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41" name="Rectangle 40"/>
            <p:cNvSpPr/>
            <p:nvPr/>
          </p:nvSpPr>
          <p:spPr>
            <a:xfrm>
              <a:off x="10361759" y="1056839"/>
              <a:ext cx="45719" cy="383077"/>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grpSp>
          <p:nvGrpSpPr>
            <p:cNvPr id="42" name="Group 24"/>
            <p:cNvGrpSpPr>
              <a:grpSpLocks/>
            </p:cNvGrpSpPr>
            <p:nvPr/>
          </p:nvGrpSpPr>
          <p:grpSpPr bwMode="auto">
            <a:xfrm rot="10800000">
              <a:off x="11287920" y="311200"/>
              <a:ext cx="127514" cy="1770758"/>
              <a:chOff x="5333" y="1810"/>
              <a:chExt cx="460" cy="3163"/>
            </a:xfrm>
          </p:grpSpPr>
          <p:cxnSp>
            <p:nvCxnSpPr>
              <p:cNvPr id="46" name="AutoShape 7"/>
              <p:cNvCxnSpPr>
                <a:cxnSpLocks noChangeShapeType="1"/>
              </p:cNvCxnSpPr>
              <p:nvPr/>
            </p:nvCxnSpPr>
            <p:spPr bwMode="auto">
              <a:xfrm flipH="1">
                <a:off x="5333" y="3039"/>
                <a:ext cx="460" cy="18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47" name="AutoShape 8"/>
              <p:cNvCxnSpPr>
                <a:cxnSpLocks noChangeShapeType="1"/>
              </p:cNvCxnSpPr>
              <p:nvPr/>
            </p:nvCxnSpPr>
            <p:spPr bwMode="auto">
              <a:xfrm>
                <a:off x="5333" y="3219"/>
                <a:ext cx="460" cy="9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48" name="AutoShape 9"/>
              <p:cNvCxnSpPr>
                <a:cxnSpLocks noChangeShapeType="1"/>
              </p:cNvCxnSpPr>
              <p:nvPr/>
            </p:nvCxnSpPr>
            <p:spPr bwMode="auto">
              <a:xfrm flipH="1">
                <a:off x="5333" y="3309"/>
                <a:ext cx="460" cy="19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49" name="AutoShape 10"/>
              <p:cNvCxnSpPr>
                <a:cxnSpLocks noChangeShapeType="1"/>
              </p:cNvCxnSpPr>
              <p:nvPr/>
            </p:nvCxnSpPr>
            <p:spPr bwMode="auto">
              <a:xfrm>
                <a:off x="5333" y="3498"/>
                <a:ext cx="460" cy="9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grpSp>
            <p:nvGrpSpPr>
              <p:cNvPr id="50" name="Group 31"/>
              <p:cNvGrpSpPr>
                <a:grpSpLocks/>
              </p:cNvGrpSpPr>
              <p:nvPr/>
            </p:nvGrpSpPr>
            <p:grpSpPr bwMode="auto">
              <a:xfrm>
                <a:off x="5438" y="1810"/>
                <a:ext cx="355" cy="3163"/>
                <a:chOff x="5438" y="1810"/>
                <a:chExt cx="355" cy="3163"/>
              </a:xfrm>
            </p:grpSpPr>
            <p:cxnSp>
              <p:nvCxnSpPr>
                <p:cNvPr id="51" name="AutoShape 12"/>
                <p:cNvCxnSpPr>
                  <a:cxnSpLocks noChangeShapeType="1"/>
                </p:cNvCxnSpPr>
                <p:nvPr/>
              </p:nvCxnSpPr>
              <p:spPr bwMode="auto">
                <a:xfrm rot="10800000" flipV="1">
                  <a:off x="5452" y="1810"/>
                  <a:ext cx="0" cy="1111"/>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52" name="AutoShape 13"/>
                <p:cNvCxnSpPr>
                  <a:cxnSpLocks noChangeShapeType="1"/>
                </p:cNvCxnSpPr>
                <p:nvPr/>
              </p:nvCxnSpPr>
              <p:spPr bwMode="auto">
                <a:xfrm rot="10800000" flipH="1" flipV="1">
                  <a:off x="5438" y="2910"/>
                  <a:ext cx="322" cy="129"/>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53" name="AutoShape 14"/>
                <p:cNvCxnSpPr>
                  <a:cxnSpLocks noChangeShapeType="1"/>
                </p:cNvCxnSpPr>
                <p:nvPr/>
              </p:nvCxnSpPr>
              <p:spPr bwMode="auto">
                <a:xfrm flipH="1">
                  <a:off x="5553" y="3588"/>
                  <a:ext cx="240" cy="12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54" name="AutoShape 15"/>
                <p:cNvCxnSpPr>
                  <a:cxnSpLocks noChangeShapeType="1"/>
                </p:cNvCxnSpPr>
                <p:nvPr/>
              </p:nvCxnSpPr>
              <p:spPr bwMode="auto">
                <a:xfrm rot="10800000" flipV="1">
                  <a:off x="5561" y="3700"/>
                  <a:ext cx="4" cy="1273"/>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grpSp>
        </p:grpSp>
        <p:sp>
          <p:nvSpPr>
            <p:cNvPr id="43" name="Text Box 5"/>
            <p:cNvSpPr txBox="1">
              <a:spLocks noChangeArrowheads="1"/>
            </p:cNvSpPr>
            <p:nvPr/>
          </p:nvSpPr>
          <p:spPr bwMode="auto">
            <a:xfrm>
              <a:off x="10754009" y="1005712"/>
              <a:ext cx="531382" cy="4223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dirty="0">
                  <a:latin typeface="+mn-lt"/>
                </a:rPr>
                <a:t>4.7k</a:t>
              </a:r>
              <a:r>
                <a:rPr lang="en-US" sz="2800" dirty="0">
                  <a:latin typeface="Symbol" pitchFamily="18" charset="2"/>
                </a:rPr>
                <a:t>W</a:t>
              </a:r>
              <a:endParaRPr lang="en-US" sz="2800" dirty="0">
                <a:latin typeface="+mn-lt"/>
              </a:endParaRPr>
            </a:p>
          </p:txBody>
        </p:sp>
        <p:sp>
          <p:nvSpPr>
            <p:cNvPr id="44" name="Text Box 5"/>
            <p:cNvSpPr txBox="1">
              <a:spLocks noChangeArrowheads="1"/>
            </p:cNvSpPr>
            <p:nvPr/>
          </p:nvSpPr>
          <p:spPr bwMode="auto">
            <a:xfrm>
              <a:off x="9938608" y="1047962"/>
              <a:ext cx="486456" cy="4223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dirty="0">
                  <a:latin typeface="+mn-lt"/>
                </a:rPr>
                <a:t>10k</a:t>
              </a:r>
              <a:r>
                <a:rPr lang="en-US" sz="2800" dirty="0">
                  <a:latin typeface="Symbol" pitchFamily="18" charset="2"/>
                </a:rPr>
                <a:t>W</a:t>
              </a:r>
              <a:endParaRPr lang="en-US" sz="2800" dirty="0">
                <a:latin typeface="+mn-lt"/>
              </a:endParaRPr>
            </a:p>
          </p:txBody>
        </p:sp>
        <p:sp>
          <p:nvSpPr>
            <p:cNvPr id="45" name="Text Box 6"/>
            <p:cNvSpPr txBox="1"/>
            <p:nvPr/>
          </p:nvSpPr>
          <p:spPr bwMode="auto">
            <a:xfrm>
              <a:off x="9011852" y="953411"/>
              <a:ext cx="292871" cy="38762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2800" dirty="0">
                  <a:solidFill>
                    <a:schemeClr val="tx1"/>
                  </a:solidFill>
                  <a:ea typeface="Calibri"/>
                  <a:cs typeface="Times New Roman"/>
                </a:rPr>
                <a:t>9V</a:t>
              </a:r>
            </a:p>
          </p:txBody>
        </p:sp>
      </p:grpSp>
      <p:grpSp>
        <p:nvGrpSpPr>
          <p:cNvPr id="113" name="Group 112"/>
          <p:cNvGrpSpPr/>
          <p:nvPr/>
        </p:nvGrpSpPr>
        <p:grpSpPr>
          <a:xfrm>
            <a:off x="7184414" y="1435847"/>
            <a:ext cx="4155840" cy="1504629"/>
            <a:chOff x="7053628" y="1569167"/>
            <a:chExt cx="4155840" cy="1504629"/>
          </a:xfrm>
        </p:grpSpPr>
        <p:grpSp>
          <p:nvGrpSpPr>
            <p:cNvPr id="112" name="Group 111"/>
            <p:cNvGrpSpPr/>
            <p:nvPr/>
          </p:nvGrpSpPr>
          <p:grpSpPr>
            <a:xfrm>
              <a:off x="7053628" y="1968112"/>
              <a:ext cx="4155840" cy="1105684"/>
              <a:chOff x="7053628" y="1968112"/>
              <a:chExt cx="4155840" cy="1105684"/>
            </a:xfrm>
          </p:grpSpPr>
          <p:cxnSp>
            <p:nvCxnSpPr>
              <p:cNvPr id="21" name="Straight Connector 20"/>
              <p:cNvCxnSpPr/>
              <p:nvPr/>
            </p:nvCxnSpPr>
            <p:spPr>
              <a:xfrm>
                <a:off x="7053629" y="1968112"/>
                <a:ext cx="0" cy="888779"/>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053629" y="2856891"/>
                <a:ext cx="1777259"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7053628" y="1968112"/>
                <a:ext cx="415584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1209468" y="1968112"/>
                <a:ext cx="0" cy="92963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9422111" y="2879227"/>
                <a:ext cx="1777259"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8830888" y="2856891"/>
                <a:ext cx="0" cy="214877"/>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9432209" y="2897743"/>
                <a:ext cx="0" cy="17402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8830888" y="3073796"/>
                <a:ext cx="601321"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27" name="Rectangle 26"/>
            <p:cNvSpPr/>
            <p:nvPr/>
          </p:nvSpPr>
          <p:spPr>
            <a:xfrm>
              <a:off x="8778908" y="1569167"/>
              <a:ext cx="872355" cy="461665"/>
            </a:xfrm>
            <a:prstGeom prst="rect">
              <a:avLst/>
            </a:prstGeom>
          </p:spPr>
          <p:txBody>
            <a:bodyPr wrap="none">
              <a:spAutoFit/>
            </a:bodyPr>
            <a:lstStyle/>
            <a:p>
              <a:r>
                <a:rPr lang="en-US" sz="2400" b="1" dirty="0">
                  <a:solidFill>
                    <a:srgbClr val="00B050"/>
                  </a:solidFill>
                </a:rPr>
                <a:t>Node</a:t>
              </a:r>
            </a:p>
          </p:txBody>
        </p:sp>
      </p:grpSp>
      <p:sp>
        <p:nvSpPr>
          <p:cNvPr id="84" name="Rectangle 83"/>
          <p:cNvSpPr/>
          <p:nvPr/>
        </p:nvSpPr>
        <p:spPr>
          <a:xfrm>
            <a:off x="2494124" y="2745366"/>
            <a:ext cx="1553796" cy="954107"/>
          </a:xfrm>
          <a:prstGeom prst="rect">
            <a:avLst/>
          </a:prstGeom>
        </p:spPr>
        <p:txBody>
          <a:bodyPr wrap="square">
            <a:spAutoFit/>
          </a:bodyPr>
          <a:lstStyle/>
          <a:p>
            <a:r>
              <a:rPr lang="en-US" sz="2800" dirty="0">
                <a:solidFill>
                  <a:srgbClr val="CB333B"/>
                </a:solidFill>
                <a:latin typeface="Calibri" panose="020F0502020204030204" pitchFamily="34" charset="0"/>
              </a:rPr>
              <a:t>I = 0.6mA</a:t>
            </a:r>
            <a:endParaRPr lang="en-US" sz="2800" baseline="-25000" dirty="0">
              <a:solidFill>
                <a:srgbClr val="CB333B"/>
              </a:solidFill>
            </a:endParaRPr>
          </a:p>
        </p:txBody>
      </p:sp>
      <p:grpSp>
        <p:nvGrpSpPr>
          <p:cNvPr id="12" name="Group 11"/>
          <p:cNvGrpSpPr/>
          <p:nvPr/>
        </p:nvGrpSpPr>
        <p:grpSpPr>
          <a:xfrm>
            <a:off x="2272560" y="2731719"/>
            <a:ext cx="1736656" cy="1753111"/>
            <a:chOff x="2248377" y="2690992"/>
            <a:chExt cx="1736656" cy="1753111"/>
          </a:xfrm>
        </p:grpSpPr>
        <p:sp>
          <p:nvSpPr>
            <p:cNvPr id="91" name="Freeform 90"/>
            <p:cNvSpPr/>
            <p:nvPr/>
          </p:nvSpPr>
          <p:spPr>
            <a:xfrm>
              <a:off x="2248377" y="2690992"/>
              <a:ext cx="1736656" cy="1753111"/>
            </a:xfrm>
            <a:custGeom>
              <a:avLst/>
              <a:gdLst>
                <a:gd name="connsiteX0" fmla="*/ 32244 w 1736656"/>
                <a:gd name="connsiteY0" fmla="*/ 568575 h 1753111"/>
                <a:gd name="connsiteX1" fmla="*/ 193609 w 1736656"/>
                <a:gd name="connsiteY1" fmla="*/ 62966 h 1753111"/>
                <a:gd name="connsiteX2" fmla="*/ 1506042 w 1736656"/>
                <a:gd name="connsiteY2" fmla="*/ 170542 h 1753111"/>
                <a:gd name="connsiteX3" fmla="*/ 1624376 w 1736656"/>
                <a:gd name="connsiteY3" fmla="*/ 1526006 h 1753111"/>
                <a:gd name="connsiteX4" fmla="*/ 322701 w 1736656"/>
                <a:gd name="connsiteY4" fmla="*/ 1719643 h 1753111"/>
                <a:gd name="connsiteX5" fmla="*/ 32244 w 1736656"/>
                <a:gd name="connsiteY5" fmla="*/ 1171003 h 175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6656" h="1753111">
                  <a:moveTo>
                    <a:pt x="32244" y="568575"/>
                  </a:moveTo>
                  <a:cubicBezTo>
                    <a:pt x="-9890" y="348940"/>
                    <a:pt x="-52024" y="129305"/>
                    <a:pt x="193609" y="62966"/>
                  </a:cubicBezTo>
                  <a:cubicBezTo>
                    <a:pt x="439242" y="-3373"/>
                    <a:pt x="1267581" y="-73298"/>
                    <a:pt x="1506042" y="170542"/>
                  </a:cubicBezTo>
                  <a:cubicBezTo>
                    <a:pt x="1744503" y="414382"/>
                    <a:pt x="1821600" y="1267823"/>
                    <a:pt x="1624376" y="1526006"/>
                  </a:cubicBezTo>
                  <a:cubicBezTo>
                    <a:pt x="1427153" y="1784190"/>
                    <a:pt x="588056" y="1778810"/>
                    <a:pt x="322701" y="1719643"/>
                  </a:cubicBezTo>
                  <a:cubicBezTo>
                    <a:pt x="57346" y="1660476"/>
                    <a:pt x="55552" y="1251685"/>
                    <a:pt x="32244" y="1171003"/>
                  </a:cubicBezTo>
                </a:path>
              </a:pathLst>
            </a:custGeom>
            <a:ln w="28575">
              <a:solidFill>
                <a:srgbClr val="CB333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cxnSp>
          <p:nvCxnSpPr>
            <p:cNvPr id="93" name="Straight Connector 92"/>
            <p:cNvCxnSpPr>
              <a:stCxn id="91" idx="5"/>
            </p:cNvCxnSpPr>
            <p:nvPr/>
          </p:nvCxnSpPr>
          <p:spPr>
            <a:xfrm flipH="1">
              <a:off x="2248377" y="3861995"/>
              <a:ext cx="32244" cy="204396"/>
            </a:xfrm>
            <a:prstGeom prst="line">
              <a:avLst/>
            </a:prstGeom>
            <a:ln w="28575">
              <a:solidFill>
                <a:srgbClr val="CB333B"/>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stCxn id="91" idx="5"/>
            </p:cNvCxnSpPr>
            <p:nvPr/>
          </p:nvCxnSpPr>
          <p:spPr>
            <a:xfrm>
              <a:off x="2280621" y="3861995"/>
              <a:ext cx="130122" cy="166078"/>
            </a:xfrm>
            <a:prstGeom prst="line">
              <a:avLst/>
            </a:prstGeom>
            <a:ln w="28575">
              <a:solidFill>
                <a:srgbClr val="CB333B"/>
              </a:solidFill>
            </a:ln>
          </p:spPr>
          <p:style>
            <a:lnRef idx="1">
              <a:schemeClr val="accent1"/>
            </a:lnRef>
            <a:fillRef idx="0">
              <a:schemeClr val="accent1"/>
            </a:fillRef>
            <a:effectRef idx="0">
              <a:schemeClr val="accent1"/>
            </a:effectRef>
            <a:fontRef idx="minor">
              <a:schemeClr val="tx1"/>
            </a:fontRef>
          </p:style>
        </p:cxnSp>
      </p:grpSp>
      <p:cxnSp>
        <p:nvCxnSpPr>
          <p:cNvPr id="98" name="Straight Arrow Connector 97"/>
          <p:cNvCxnSpPr/>
          <p:nvPr/>
        </p:nvCxnSpPr>
        <p:spPr>
          <a:xfrm>
            <a:off x="8073044" y="2261586"/>
            <a:ext cx="1010992" cy="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a:off x="9537762" y="2261586"/>
            <a:ext cx="1010992" cy="0"/>
          </a:xfrm>
          <a:prstGeom prst="straightConnector1">
            <a:avLst/>
          </a:prstGeom>
          <a:ln w="28575">
            <a:solidFill>
              <a:srgbClr val="CB333B"/>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a:off x="9359994" y="2324761"/>
            <a:ext cx="0" cy="526674"/>
          </a:xfrm>
          <a:prstGeom prst="straightConnector1">
            <a:avLst/>
          </a:prstGeom>
          <a:ln w="28575">
            <a:solidFill>
              <a:srgbClr val="003087"/>
            </a:solidFill>
            <a:tailEnd type="triangle"/>
          </a:ln>
        </p:spPr>
        <p:style>
          <a:lnRef idx="1">
            <a:schemeClr val="accent1"/>
          </a:lnRef>
          <a:fillRef idx="0">
            <a:schemeClr val="accent1"/>
          </a:fillRef>
          <a:effectRef idx="0">
            <a:schemeClr val="accent1"/>
          </a:effectRef>
          <a:fontRef idx="minor">
            <a:schemeClr val="tx1"/>
          </a:fontRef>
        </p:style>
      </p:cxnSp>
      <p:sp>
        <p:nvSpPr>
          <p:cNvPr id="101" name="Rectangle 100"/>
          <p:cNvSpPr/>
          <p:nvPr/>
        </p:nvSpPr>
        <p:spPr>
          <a:xfrm>
            <a:off x="7943819" y="1871128"/>
            <a:ext cx="1292849" cy="400110"/>
          </a:xfrm>
          <a:prstGeom prst="rect">
            <a:avLst/>
          </a:prstGeom>
        </p:spPr>
        <p:txBody>
          <a:bodyPr wrap="square">
            <a:spAutoFit/>
          </a:bodyPr>
          <a:lstStyle/>
          <a:p>
            <a:r>
              <a:rPr lang="en-US" sz="2000" b="1" dirty="0">
                <a:solidFill>
                  <a:srgbClr val="7030A0"/>
                </a:solidFill>
                <a:latin typeface="Calibri" panose="020F0502020204030204" pitchFamily="34" charset="0"/>
              </a:rPr>
              <a:t>I</a:t>
            </a:r>
            <a:r>
              <a:rPr lang="en-US" sz="2000" b="1" baseline="-25000" dirty="0">
                <a:solidFill>
                  <a:srgbClr val="7030A0"/>
                </a:solidFill>
                <a:latin typeface="Calibri" panose="020F0502020204030204" pitchFamily="34" charset="0"/>
              </a:rPr>
              <a:t>1</a:t>
            </a:r>
            <a:r>
              <a:rPr lang="en-US" sz="2000" b="1" dirty="0">
                <a:solidFill>
                  <a:srgbClr val="7030A0"/>
                </a:solidFill>
                <a:latin typeface="Calibri" panose="020F0502020204030204" pitchFamily="34" charset="0"/>
              </a:rPr>
              <a:t> = 2.8mA</a:t>
            </a:r>
            <a:endParaRPr lang="en-US" sz="2000" b="1" baseline="-25000" dirty="0">
              <a:solidFill>
                <a:srgbClr val="7030A0"/>
              </a:solidFill>
            </a:endParaRPr>
          </a:p>
        </p:txBody>
      </p:sp>
      <p:sp>
        <p:nvSpPr>
          <p:cNvPr id="110" name="Rectangle 109"/>
          <p:cNvSpPr/>
          <p:nvPr/>
        </p:nvSpPr>
        <p:spPr>
          <a:xfrm>
            <a:off x="9359994" y="1861476"/>
            <a:ext cx="1398178" cy="400110"/>
          </a:xfrm>
          <a:prstGeom prst="rect">
            <a:avLst/>
          </a:prstGeom>
        </p:spPr>
        <p:txBody>
          <a:bodyPr wrap="square">
            <a:spAutoFit/>
          </a:bodyPr>
          <a:lstStyle/>
          <a:p>
            <a:r>
              <a:rPr lang="en-US" sz="2000" b="1" dirty="0">
                <a:solidFill>
                  <a:srgbClr val="CB333B"/>
                </a:solidFill>
                <a:latin typeface="Calibri" panose="020F0502020204030204" pitchFamily="34" charset="0"/>
              </a:rPr>
              <a:t>I</a:t>
            </a:r>
            <a:r>
              <a:rPr lang="en-US" sz="2000" b="1" baseline="-25000" dirty="0">
                <a:solidFill>
                  <a:srgbClr val="CB333B"/>
                </a:solidFill>
                <a:latin typeface="Calibri" panose="020F0502020204030204" pitchFamily="34" charset="0"/>
              </a:rPr>
              <a:t>2</a:t>
            </a:r>
            <a:r>
              <a:rPr lang="en-US" sz="2000" b="1" dirty="0">
                <a:solidFill>
                  <a:srgbClr val="CB333B"/>
                </a:solidFill>
                <a:latin typeface="Calibri" panose="020F0502020204030204" pitchFamily="34" charset="0"/>
              </a:rPr>
              <a:t> = 1.9mA</a:t>
            </a:r>
            <a:endParaRPr lang="en-US" sz="2000" b="1" baseline="-25000" dirty="0">
              <a:solidFill>
                <a:srgbClr val="CB333B"/>
              </a:solidFill>
            </a:endParaRPr>
          </a:p>
        </p:txBody>
      </p:sp>
      <p:sp>
        <p:nvSpPr>
          <p:cNvPr id="111" name="Rectangle 110"/>
          <p:cNvSpPr/>
          <p:nvPr/>
        </p:nvSpPr>
        <p:spPr>
          <a:xfrm>
            <a:off x="9498138" y="2418110"/>
            <a:ext cx="1264310" cy="400110"/>
          </a:xfrm>
          <a:prstGeom prst="rect">
            <a:avLst/>
          </a:prstGeom>
        </p:spPr>
        <p:txBody>
          <a:bodyPr wrap="square">
            <a:spAutoFit/>
          </a:bodyPr>
          <a:lstStyle/>
          <a:p>
            <a:r>
              <a:rPr lang="en-US" sz="2000" b="1" dirty="0">
                <a:solidFill>
                  <a:srgbClr val="003087"/>
                </a:solidFill>
                <a:latin typeface="Calibri" panose="020F0502020204030204" pitchFamily="34" charset="0"/>
              </a:rPr>
              <a:t>I</a:t>
            </a:r>
            <a:r>
              <a:rPr lang="en-US" sz="2000" b="1" baseline="-25000" dirty="0">
                <a:solidFill>
                  <a:srgbClr val="003087"/>
                </a:solidFill>
                <a:latin typeface="Calibri" panose="020F0502020204030204" pitchFamily="34" charset="0"/>
              </a:rPr>
              <a:t>3</a:t>
            </a:r>
            <a:r>
              <a:rPr lang="en-US" sz="2000" b="1" dirty="0">
                <a:solidFill>
                  <a:srgbClr val="003087"/>
                </a:solidFill>
                <a:latin typeface="Calibri" panose="020F0502020204030204" pitchFamily="34" charset="0"/>
              </a:rPr>
              <a:t> = 0.9mA</a:t>
            </a:r>
            <a:endParaRPr lang="en-US" sz="2000" b="1" baseline="-25000" dirty="0">
              <a:solidFill>
                <a:srgbClr val="003087"/>
              </a:solidFill>
            </a:endParaRPr>
          </a:p>
        </p:txBody>
      </p:sp>
    </p:spTree>
    <p:extLst>
      <p:ext uri="{BB962C8B-B14F-4D97-AF65-F5344CB8AC3E}">
        <p14:creationId xmlns:p14="http://schemas.microsoft.com/office/powerpoint/2010/main" val="282984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84" grpId="0"/>
      <p:bldP spid="101" grpId="0"/>
      <p:bldP spid="110" grpId="0"/>
      <p:bldP spid="111" grpId="0"/>
    </p:bldLst>
  </p:timing>
</p:sld>
</file>

<file path=ppt/theme/theme1.xml><?xml version="1.0" encoding="utf-8"?>
<a:theme xmlns:a="http://schemas.openxmlformats.org/drawingml/2006/main" name="Expanded Slid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anded Slide Theme" id="{2F7484A4-7A9F-4B98-96AC-2FF08647E21D}" vid="{D2194315-72CD-433D-82C0-34C5764078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Expanded Slide Theme</Template>
  <TotalTime>2448</TotalTime>
  <Words>1038</Words>
  <Application>Microsoft Office PowerPoint</Application>
  <PresentationFormat>Widescreen</PresentationFormat>
  <Paragraphs>260</Paragraphs>
  <Slides>18</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Cambria Math</vt:lpstr>
      <vt:lpstr>Symbol</vt:lpstr>
      <vt:lpstr>Times New Roman</vt:lpstr>
      <vt:lpstr>Expanded Slide Theme</vt:lpstr>
      <vt:lpstr>First Five 05c</vt:lpstr>
      <vt:lpstr>Kirchhoff’s Current Law</vt:lpstr>
      <vt:lpstr>Kirchhoff’s Current Law</vt:lpstr>
      <vt:lpstr>Measure the Current through a DC motor</vt:lpstr>
      <vt:lpstr>Measure Total Current from Power Source</vt:lpstr>
      <vt:lpstr>Measure Current through Each Resistor in Series Circuit</vt:lpstr>
      <vt:lpstr>Build Parallel Circuit and Measure Total Current from Power Source</vt:lpstr>
      <vt:lpstr>Measure current passing through each resistor</vt:lpstr>
      <vt:lpstr>Kirchoff’s Current Law (KCL)</vt:lpstr>
      <vt:lpstr>Class Problem</vt:lpstr>
      <vt:lpstr>More on Nodes</vt:lpstr>
      <vt:lpstr>Electrical Current Behaves like water in a River</vt:lpstr>
      <vt:lpstr>Implications of KCL</vt:lpstr>
      <vt:lpstr>Implications of KCL</vt:lpstr>
      <vt:lpstr>What happens if the component(s) enters and leaves the circuit through the same node?</vt:lpstr>
      <vt:lpstr>Assignment</vt:lpstr>
      <vt:lpstr>Assignment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Electricity</dc:title>
  <dc:creator>Krystal Corbett</dc:creator>
  <cp:lastModifiedBy>User</cp:lastModifiedBy>
  <cp:revision>95</cp:revision>
  <cp:lastPrinted>2020-01-24T17:19:46Z</cp:lastPrinted>
  <dcterms:created xsi:type="dcterms:W3CDTF">2017-03-05T23:41:57Z</dcterms:created>
  <dcterms:modified xsi:type="dcterms:W3CDTF">2020-02-04T21:31:12Z</dcterms:modified>
</cp:coreProperties>
</file>