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1" r:id="rId2"/>
    <p:sldId id="280" r:id="rId3"/>
    <p:sldId id="315" r:id="rId4"/>
    <p:sldId id="299" r:id="rId5"/>
    <p:sldId id="308" r:id="rId6"/>
    <p:sldId id="300" r:id="rId7"/>
    <p:sldId id="306" r:id="rId8"/>
    <p:sldId id="303" r:id="rId9"/>
    <p:sldId id="301" r:id="rId10"/>
    <p:sldId id="305" r:id="rId11"/>
    <p:sldId id="307" r:id="rId12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5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FB1-D36B-4391-8864-D05D8C06178A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8FCE-8F93-4D12-84F3-B18965AC2A84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2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B4FC-7E49-47B0-AB63-0EE9A4048EF2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8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3D7E-1CFE-4B3E-AED2-10EF9441C6D2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2594-8B53-425F-9F52-CF0BE8986943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6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C34F-8BF9-4379-9584-4F9F5FDE5C61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9234-9316-478F-9D5A-A6C6C1AD1631}" type="datetime1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79D6-E007-4C22-A104-30B040C23118}" type="datetime1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6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D494-BD0C-4F1D-AE3E-6DBE5D6B45EE}" type="datetime1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8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26B-6CE4-48A4-936C-1A3A830F32FC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2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AB94-FC85-4FF7-A739-C75CEDCAB84A}" type="datetime1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0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552B-D5C0-4E00-8985-5A7619954177}" type="datetime1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E9B55A-5EAB-47D1-B9E3-C97B3F5BED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339768-4824-4829-BAD8-6DCFACDB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First Five  5b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09216-794D-459B-9516-E4DDFFC5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EFA7FE-4411-4543-B32E-61BCCB174491}"/>
              </a:ext>
            </a:extLst>
          </p:cNvPr>
          <p:cNvSpPr txBox="1">
            <a:spLocks/>
          </p:cNvSpPr>
          <p:nvPr/>
        </p:nvSpPr>
        <p:spPr>
          <a:xfrm>
            <a:off x="622300" y="990601"/>
            <a:ext cx="10947400" cy="1335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Find the equivalent resistance of this circuit as seen from the power supply.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8C83F3-2787-499E-B375-708F3BA64C6B}"/>
              </a:ext>
            </a:extLst>
          </p:cNvPr>
          <p:cNvGrpSpPr/>
          <p:nvPr/>
        </p:nvGrpSpPr>
        <p:grpSpPr>
          <a:xfrm>
            <a:off x="2578768" y="2482516"/>
            <a:ext cx="6613118" cy="2743200"/>
            <a:chOff x="685800" y="2286000"/>
            <a:chExt cx="6613118" cy="2743200"/>
          </a:xfrm>
        </p:grpSpPr>
        <p:grpSp>
          <p:nvGrpSpPr>
            <p:cNvPr id="8" name="Group 92">
              <a:extLst>
                <a:ext uri="{FF2B5EF4-FFF2-40B4-BE49-F238E27FC236}">
                  <a16:creationId xmlns:a16="http://schemas.microsoft.com/office/drawing/2014/main" id="{72D9FB6A-0409-4BB6-86EE-68AE67C0B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8648" y="3428999"/>
              <a:ext cx="585203" cy="782376"/>
              <a:chOff x="1028700" y="2209800"/>
              <a:chExt cx="395768" cy="671632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7CC4EF3-6ADF-4864-9D29-CD6EB82B1A4F}"/>
                  </a:ext>
                </a:extLst>
              </p:cNvPr>
              <p:cNvCxnSpPr/>
              <p:nvPr/>
            </p:nvCxnSpPr>
            <p:spPr>
              <a:xfrm>
                <a:off x="1142981" y="2552898"/>
                <a:ext cx="152374" cy="15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130383-CD70-4472-8265-40D9F9A021F7}"/>
                  </a:ext>
                </a:extLst>
              </p:cNvPr>
              <p:cNvCxnSpPr/>
              <p:nvPr/>
            </p:nvCxnSpPr>
            <p:spPr>
              <a:xfrm>
                <a:off x="1028700" y="2475066"/>
                <a:ext cx="380936" cy="15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17B2F6F-1576-401E-B232-999920198B4C}"/>
                  </a:ext>
                </a:extLst>
              </p:cNvPr>
              <p:cNvCxnSpPr/>
              <p:nvPr/>
            </p:nvCxnSpPr>
            <p:spPr>
              <a:xfrm>
                <a:off x="1028700" y="2629142"/>
                <a:ext cx="380936" cy="15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DF69153-03F5-493E-BD16-DBFAE5F7AE0F}"/>
                  </a:ext>
                </a:extLst>
              </p:cNvPr>
              <p:cNvCxnSpPr/>
              <p:nvPr/>
            </p:nvCxnSpPr>
            <p:spPr>
              <a:xfrm>
                <a:off x="1142981" y="2705387"/>
                <a:ext cx="152374" cy="15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TextBox 18">
                <a:extLst>
                  <a:ext uri="{FF2B5EF4-FFF2-40B4-BE49-F238E27FC236}">
                    <a16:creationId xmlns:a16="http://schemas.microsoft.com/office/drawing/2014/main" id="{214A88AD-D697-4EA0-8873-091914F42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9200" y="2209800"/>
                <a:ext cx="194270" cy="290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Calibri" pitchFamily="34" charset="0"/>
                  </a:rPr>
                  <a:t>+</a:t>
                </a:r>
              </a:p>
            </p:txBody>
          </p:sp>
          <p:sp>
            <p:nvSpPr>
              <p:cNvPr id="114" name="TextBox 19">
                <a:extLst>
                  <a:ext uri="{FF2B5EF4-FFF2-40B4-BE49-F238E27FC236}">
                    <a16:creationId xmlns:a16="http://schemas.microsoft.com/office/drawing/2014/main" id="{4E8197AB-1FBD-48A7-AD0C-C1DFCCDD8B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7300" y="2590800"/>
                <a:ext cx="167168" cy="290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Calibri" pitchFamily="34" charset="0"/>
                  </a:rPr>
                  <a:t>-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0FD987-2C72-4CB1-B2D5-5F7BD0CC8435}"/>
                </a:ext>
              </a:extLst>
            </p:cNvPr>
            <p:cNvCxnSpPr/>
            <p:nvPr/>
          </p:nvCxnSpPr>
          <p:spPr>
            <a:xfrm rot="5400000">
              <a:off x="1016248" y="4495800"/>
              <a:ext cx="914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9365DB-3CEB-4DB2-915D-D700D25B44B4}"/>
                </a:ext>
              </a:extLst>
            </p:cNvPr>
            <p:cNvCxnSpPr/>
            <p:nvPr/>
          </p:nvCxnSpPr>
          <p:spPr>
            <a:xfrm rot="5400000" flipH="1" flipV="1">
              <a:off x="993853" y="3222795"/>
              <a:ext cx="9591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7F2031-095D-499B-B480-964E87F1AFE2}"/>
                </a:ext>
              </a:extLst>
            </p:cNvPr>
            <p:cNvCxnSpPr/>
            <p:nvPr/>
          </p:nvCxnSpPr>
          <p:spPr>
            <a:xfrm>
              <a:off x="1473448" y="2743200"/>
              <a:ext cx="457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31A5A25-1A05-4B67-B0A1-02DBEBB01776}"/>
                </a:ext>
              </a:extLst>
            </p:cNvPr>
            <p:cNvCxnSpPr/>
            <p:nvPr/>
          </p:nvCxnSpPr>
          <p:spPr>
            <a:xfrm rot="5400000">
              <a:off x="3925094" y="3162300"/>
              <a:ext cx="838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58CB1D-2962-410A-89C5-AADA5F64723A}"/>
                </a:ext>
              </a:extLst>
            </p:cNvPr>
            <p:cNvCxnSpPr/>
            <p:nvPr/>
          </p:nvCxnSpPr>
          <p:spPr>
            <a:xfrm rot="5400000">
              <a:off x="3924300" y="45339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CD9F49-D8F6-4E43-A51E-B60A9C53F1CF}"/>
                </a:ext>
              </a:extLst>
            </p:cNvPr>
            <p:cNvCxnSpPr/>
            <p:nvPr/>
          </p:nvCxnSpPr>
          <p:spPr>
            <a:xfrm>
              <a:off x="5715000" y="2743200"/>
              <a:ext cx="838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D6CD3D-34C6-4622-B526-24D94787E170}"/>
                </a:ext>
              </a:extLst>
            </p:cNvPr>
            <p:cNvSpPr txBox="1"/>
            <p:nvPr/>
          </p:nvSpPr>
          <p:spPr>
            <a:xfrm>
              <a:off x="685800" y="3581400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V</a:t>
              </a:r>
              <a:endParaRPr lang="en-US" dirty="0">
                <a:latin typeface="Comic Sans MS" pitchFamily="66" charset="0"/>
              </a:endParaRPr>
            </a:p>
          </p:txBody>
        </p:sp>
        <p:grpSp>
          <p:nvGrpSpPr>
            <p:cNvPr id="16" name="Group 56">
              <a:extLst>
                <a:ext uri="{FF2B5EF4-FFF2-40B4-BE49-F238E27FC236}">
                  <a16:creationId xmlns:a16="http://schemas.microsoft.com/office/drawing/2014/main" id="{5AEBC4BA-8F07-4B52-83F1-45A7B208F05D}"/>
                </a:ext>
              </a:extLst>
            </p:cNvPr>
            <p:cNvGrpSpPr/>
            <p:nvPr/>
          </p:nvGrpSpPr>
          <p:grpSpPr>
            <a:xfrm>
              <a:off x="4267200" y="3581400"/>
              <a:ext cx="152400" cy="533400"/>
              <a:chOff x="5715000" y="2971800"/>
              <a:chExt cx="152400" cy="53340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32981A6-3391-40CF-A6DD-3EE531840FE2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EE2914D-5E5C-432E-8DD5-0C4B9EB252C9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8860C7F-E2EA-42DC-88B5-203B39F2EA54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BB14A5F-D31D-4D33-82E1-DC0A7DD9BBBA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9F4A668-B91C-4342-A74F-22FA0229BF4F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230B21E7-AF72-41D0-9A11-B7480027250F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306B524-4CFA-40E5-9374-63B3EE4438DD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56">
              <a:extLst>
                <a:ext uri="{FF2B5EF4-FFF2-40B4-BE49-F238E27FC236}">
                  <a16:creationId xmlns:a16="http://schemas.microsoft.com/office/drawing/2014/main" id="{21896895-3700-44AF-A993-64486D39D83F}"/>
                </a:ext>
              </a:extLst>
            </p:cNvPr>
            <p:cNvGrpSpPr/>
            <p:nvPr/>
          </p:nvGrpSpPr>
          <p:grpSpPr>
            <a:xfrm rot="5400000">
              <a:off x="2121148" y="2476500"/>
              <a:ext cx="152400" cy="533400"/>
              <a:chOff x="5715000" y="2971800"/>
              <a:chExt cx="152400" cy="533400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A78E07B-45E5-4022-A535-0DC8C390F7D1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B1FFD2A-D057-4635-BB71-90AE64A0B713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88C5855-7AA7-486C-B29F-C3C709516146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A5D369E-0799-4704-B664-0D1DD1835D2E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2B1E7ED-67A1-4F82-B3A3-758A7E03F5D8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DC90AFE-45CF-4317-A90D-C9241FB840DD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C242EDE-3877-4877-9E8A-1CFF33AF232B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9A62327-FB0F-424C-BFE8-0580274BC658}"/>
                </a:ext>
              </a:extLst>
            </p:cNvPr>
            <p:cNvCxnSpPr/>
            <p:nvPr/>
          </p:nvCxnSpPr>
          <p:spPr>
            <a:xfrm>
              <a:off x="2464048" y="2743200"/>
              <a:ext cx="914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E4866C-B38E-45FC-8C4D-835A8A7E423C}"/>
                </a:ext>
              </a:extLst>
            </p:cNvPr>
            <p:cNvSpPr txBox="1"/>
            <p:nvPr/>
          </p:nvSpPr>
          <p:spPr>
            <a:xfrm>
              <a:off x="3429000" y="3886200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6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80EF0A-1629-45F3-9A4B-949470A195B8}"/>
                </a:ext>
              </a:extLst>
            </p:cNvPr>
            <p:cNvCxnSpPr/>
            <p:nvPr/>
          </p:nvCxnSpPr>
          <p:spPr>
            <a:xfrm>
              <a:off x="1473448" y="4953000"/>
              <a:ext cx="533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56">
              <a:extLst>
                <a:ext uri="{FF2B5EF4-FFF2-40B4-BE49-F238E27FC236}">
                  <a16:creationId xmlns:a16="http://schemas.microsoft.com/office/drawing/2014/main" id="{10E9CE64-0CD6-444A-A6AD-FE01B738FF03}"/>
                </a:ext>
              </a:extLst>
            </p:cNvPr>
            <p:cNvGrpSpPr/>
            <p:nvPr/>
          </p:nvGrpSpPr>
          <p:grpSpPr>
            <a:xfrm rot="5400000">
              <a:off x="3568948" y="2476500"/>
              <a:ext cx="152400" cy="533400"/>
              <a:chOff x="5715000" y="2971800"/>
              <a:chExt cx="152400" cy="53340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A151878-0EF5-43F8-B5D9-8B22A45B617A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354595B-D0ED-4345-9F79-A9317948C827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5B86E26-7A79-4ABD-9518-26923414FE7A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43E067B-E913-470C-B4A5-50BEED940C5C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152E248-9DAB-4D06-8EA3-F534AA7F314A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28CC559-EE73-455E-8049-A02D0FE0C791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225F00A-68C6-4281-88CA-A00DF2FBD3A0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56">
              <a:extLst>
                <a:ext uri="{FF2B5EF4-FFF2-40B4-BE49-F238E27FC236}">
                  <a16:creationId xmlns:a16="http://schemas.microsoft.com/office/drawing/2014/main" id="{CFCEA438-12AF-4994-A682-A33B42206BE2}"/>
                </a:ext>
              </a:extLst>
            </p:cNvPr>
            <p:cNvGrpSpPr/>
            <p:nvPr/>
          </p:nvGrpSpPr>
          <p:grpSpPr>
            <a:xfrm rot="5400000">
              <a:off x="5372100" y="2476500"/>
              <a:ext cx="152400" cy="533400"/>
              <a:chOff x="5715000" y="2971800"/>
              <a:chExt cx="152400" cy="533400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88E30A0-CF10-405B-9E75-02BA9EAC8AB7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86808DD-4D7C-49BF-9406-B373451701A1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B272E7F-EC94-4803-8B98-035744F62292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E7B4638-39AA-49C2-A556-76456DD1FBDD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4E522D2-F07E-4DB2-9B5A-D85EB9B29C60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BB08AE0-1EDA-4258-8BBF-697F531D4CF6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2BA92C1-F195-43A8-8401-D553969CB0D9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900272-49CB-4156-B144-953339C814A2}"/>
                </a:ext>
              </a:extLst>
            </p:cNvPr>
            <p:cNvCxnSpPr/>
            <p:nvPr/>
          </p:nvCxnSpPr>
          <p:spPr>
            <a:xfrm>
              <a:off x="3911848" y="2743200"/>
              <a:ext cx="1269752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7AFA9B-592F-4B61-BF1A-C7412388E102}"/>
                </a:ext>
              </a:extLst>
            </p:cNvPr>
            <p:cNvCxnSpPr/>
            <p:nvPr/>
          </p:nvCxnSpPr>
          <p:spPr>
            <a:xfrm rot="16200000" flipH="1">
              <a:off x="5562600" y="3962400"/>
              <a:ext cx="990600" cy="990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C5B7630-E4A9-47BB-AD8D-CCA0AAE9991D}"/>
                </a:ext>
              </a:extLst>
            </p:cNvPr>
            <p:cNvCxnSpPr/>
            <p:nvPr/>
          </p:nvCxnSpPr>
          <p:spPr>
            <a:xfrm rot="16200000" flipH="1">
              <a:off x="4343400" y="2743200"/>
              <a:ext cx="9144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DBFF06-2619-46E5-BDA9-FAECA5F40999}"/>
                </a:ext>
              </a:extLst>
            </p:cNvPr>
            <p:cNvCxnSpPr/>
            <p:nvPr/>
          </p:nvCxnSpPr>
          <p:spPr>
            <a:xfrm rot="5400000">
              <a:off x="6058694" y="4456906"/>
              <a:ext cx="990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4F6C17-5B95-4ED9-9611-ABE408D57312}"/>
                </a:ext>
              </a:extLst>
            </p:cNvPr>
            <p:cNvCxnSpPr/>
            <p:nvPr/>
          </p:nvCxnSpPr>
          <p:spPr>
            <a:xfrm rot="5400000">
              <a:off x="2552700" y="4229100"/>
              <a:ext cx="838200" cy="609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C7ACBB-87AE-4508-AD65-EA713E855217}"/>
                </a:ext>
              </a:extLst>
            </p:cNvPr>
            <p:cNvCxnSpPr/>
            <p:nvPr/>
          </p:nvCxnSpPr>
          <p:spPr>
            <a:xfrm rot="5400000">
              <a:off x="3543300" y="2857500"/>
              <a:ext cx="9144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 56">
              <a:extLst>
                <a:ext uri="{FF2B5EF4-FFF2-40B4-BE49-F238E27FC236}">
                  <a16:creationId xmlns:a16="http://schemas.microsoft.com/office/drawing/2014/main" id="{B40DAFFD-6863-4597-899F-471B455258DF}"/>
                </a:ext>
              </a:extLst>
            </p:cNvPr>
            <p:cNvGrpSpPr/>
            <p:nvPr/>
          </p:nvGrpSpPr>
          <p:grpSpPr>
            <a:xfrm rot="7980000">
              <a:off x="5352421" y="3552318"/>
              <a:ext cx="152400" cy="533400"/>
              <a:chOff x="5715000" y="2971800"/>
              <a:chExt cx="152400" cy="53340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0E26292-0A2C-4E37-B66F-8D23E5E84958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EE98854-032E-48D5-8AE8-7F7CFE7C3A38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F1889F-02EC-485C-9EA6-62FB8B37AF48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451D8B8-7D84-478D-88D8-A1F579EE3659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B2A6A76-7AD0-4E24-A1E5-4C32AC81D831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422689D-CE5A-424E-94FA-0713AB2E35CB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8B9B474-C38A-4813-9911-BB68F62BE8FC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56">
              <a:extLst>
                <a:ext uri="{FF2B5EF4-FFF2-40B4-BE49-F238E27FC236}">
                  <a16:creationId xmlns:a16="http://schemas.microsoft.com/office/drawing/2014/main" id="{71FC40CF-D0BD-4123-A6E6-F22CEA025B62}"/>
                </a:ext>
              </a:extLst>
            </p:cNvPr>
            <p:cNvGrpSpPr/>
            <p:nvPr/>
          </p:nvGrpSpPr>
          <p:grpSpPr>
            <a:xfrm rot="5400000">
              <a:off x="2197348" y="4686300"/>
              <a:ext cx="152400" cy="533400"/>
              <a:chOff x="5715000" y="2971800"/>
              <a:chExt cx="152400" cy="533400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ACD1227-8FC8-4B86-BE13-3F201405E05B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D3E80C9-682E-4684-8F1E-8A272D47F652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68A85A3-7453-4019-AAAF-896024CC4272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4303917-C7A2-427A-AB33-E714C52D2B09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D3F98E7-1D9B-4637-A995-49BF372ACF3D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29E977-9AF1-476D-9234-97E515DE7853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8F32ECF-BC9C-4581-B427-7D2FBA12D7EA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7C68A0-2643-4633-B027-41CCAE067D5C}"/>
                </a:ext>
              </a:extLst>
            </p:cNvPr>
            <p:cNvCxnSpPr/>
            <p:nvPr/>
          </p:nvCxnSpPr>
          <p:spPr>
            <a:xfrm>
              <a:off x="2540248" y="4953000"/>
              <a:ext cx="4012952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Group 56">
              <a:extLst>
                <a:ext uri="{FF2B5EF4-FFF2-40B4-BE49-F238E27FC236}">
                  <a16:creationId xmlns:a16="http://schemas.microsoft.com/office/drawing/2014/main" id="{8255150A-C7F5-4B43-942E-79BDF764A741}"/>
                </a:ext>
              </a:extLst>
            </p:cNvPr>
            <p:cNvGrpSpPr/>
            <p:nvPr/>
          </p:nvGrpSpPr>
          <p:grpSpPr>
            <a:xfrm rot="2162467">
              <a:off x="3357856" y="3590310"/>
              <a:ext cx="228600" cy="609600"/>
              <a:chOff x="5715000" y="2971800"/>
              <a:chExt cx="152400" cy="5334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C3072A6-6ACE-47CB-8278-0B29A0481794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B7315FC-AB32-4393-9713-B4B9AC9C6516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5971360-E59F-4567-B946-49C1DC8EB0FE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D9840F8-DC12-4C80-A2C3-E6580D437661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49D5191-DA82-486F-BA36-E94D59941D3E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745187F-4953-4835-B49C-6DBB6F5431EC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F2EE7C3-DA69-44A1-907C-921842121027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56">
              <a:extLst>
                <a:ext uri="{FF2B5EF4-FFF2-40B4-BE49-F238E27FC236}">
                  <a16:creationId xmlns:a16="http://schemas.microsoft.com/office/drawing/2014/main" id="{37EAAD0E-8BA8-47D9-A838-DFC9179939C4}"/>
                </a:ext>
              </a:extLst>
            </p:cNvPr>
            <p:cNvGrpSpPr/>
            <p:nvPr/>
          </p:nvGrpSpPr>
          <p:grpSpPr>
            <a:xfrm>
              <a:off x="6477000" y="3429000"/>
              <a:ext cx="152400" cy="533400"/>
              <a:chOff x="5715000" y="2971800"/>
              <a:chExt cx="152400" cy="53340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9E9D47B-FDFF-444D-9F34-B9E823885912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CD3AC68-8875-457E-BF39-F3D9A215F954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970C540-6AA1-4150-9B46-4C9A455DA096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307CA8E-5896-4705-8BF5-DCCDBB092223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4D794B7-C04D-46F2-ABA2-8FF9D0BA1683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AA6EC45-C8EA-49AC-BAFD-6EE248610C56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8946E97-678D-4D21-97A3-8A8FACDC40FE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56">
              <a:extLst>
                <a:ext uri="{FF2B5EF4-FFF2-40B4-BE49-F238E27FC236}">
                  <a16:creationId xmlns:a16="http://schemas.microsoft.com/office/drawing/2014/main" id="{F48D7720-8E04-4AD3-8B79-7C7643040D80}"/>
                </a:ext>
              </a:extLst>
            </p:cNvPr>
            <p:cNvGrpSpPr/>
            <p:nvPr/>
          </p:nvGrpSpPr>
          <p:grpSpPr>
            <a:xfrm>
              <a:off x="2590800" y="3505200"/>
              <a:ext cx="152400" cy="533400"/>
              <a:chOff x="5715000" y="2971800"/>
              <a:chExt cx="152400" cy="53340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ABF7459-215F-48F9-A092-355717F641F3}"/>
                  </a:ext>
                </a:extLst>
              </p:cNvPr>
              <p:cNvCxnSpPr/>
              <p:nvPr/>
            </p:nvCxnSpPr>
            <p:spPr>
              <a:xfrm rot="16200000" flipV="1">
                <a:off x="5715000" y="34290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5937DDE-3F08-472C-8139-3DA670A224AA}"/>
                  </a:ext>
                </a:extLst>
              </p:cNvPr>
              <p:cNvCxnSpPr/>
              <p:nvPr/>
            </p:nvCxnSpPr>
            <p:spPr>
              <a:xfrm flipV="1">
                <a:off x="5715000" y="33528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E440080-CC59-4589-9373-3D35060AD2AD}"/>
                  </a:ext>
                </a:extLst>
              </p:cNvPr>
              <p:cNvCxnSpPr/>
              <p:nvPr/>
            </p:nvCxnSpPr>
            <p:spPr>
              <a:xfrm rot="10800000">
                <a:off x="5715000" y="32766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44BFE02-F2FD-45CB-BBE1-E7C4A1A2432D}"/>
                  </a:ext>
                </a:extLst>
              </p:cNvPr>
              <p:cNvCxnSpPr/>
              <p:nvPr/>
            </p:nvCxnSpPr>
            <p:spPr>
              <a:xfrm flipV="1">
                <a:off x="5715000" y="32004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23E9B0E-8226-44D7-ABBA-8D3AEA3CBD08}"/>
                  </a:ext>
                </a:extLst>
              </p:cNvPr>
              <p:cNvCxnSpPr/>
              <p:nvPr/>
            </p:nvCxnSpPr>
            <p:spPr>
              <a:xfrm rot="10800000">
                <a:off x="5715000" y="31242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C8C7304-377E-40CE-979C-694E20B3EC48}"/>
                  </a:ext>
                </a:extLst>
              </p:cNvPr>
              <p:cNvCxnSpPr/>
              <p:nvPr/>
            </p:nvCxnSpPr>
            <p:spPr>
              <a:xfrm flipV="1">
                <a:off x="5715000" y="3048000"/>
                <a:ext cx="1524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0983EA7-E49F-4172-BF2B-2A07E2DEF6B0}"/>
                  </a:ext>
                </a:extLst>
              </p:cNvPr>
              <p:cNvCxnSpPr/>
              <p:nvPr/>
            </p:nvCxnSpPr>
            <p:spPr>
              <a:xfrm rot="16200000" flipV="1">
                <a:off x="5791200" y="2971800"/>
                <a:ext cx="76200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A856AD0-DE8C-4567-82CC-B0CB7052DE05}"/>
                </a:ext>
              </a:extLst>
            </p:cNvPr>
            <p:cNvCxnSpPr/>
            <p:nvPr/>
          </p:nvCxnSpPr>
          <p:spPr>
            <a:xfrm rot="5400000">
              <a:off x="6210300" y="3086100"/>
              <a:ext cx="685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A14023-651D-4658-B4D1-4F6A216D70AD}"/>
                </a:ext>
              </a:extLst>
            </p:cNvPr>
            <p:cNvCxnSpPr/>
            <p:nvPr/>
          </p:nvCxnSpPr>
          <p:spPr>
            <a:xfrm rot="5400000">
              <a:off x="2286000" y="3124200"/>
              <a:ext cx="7620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4938336-FF1E-4753-A5AF-C1D39602FD53}"/>
                </a:ext>
              </a:extLst>
            </p:cNvPr>
            <p:cNvCxnSpPr/>
            <p:nvPr/>
          </p:nvCxnSpPr>
          <p:spPr>
            <a:xfrm rot="5400000">
              <a:off x="2210594" y="4495006"/>
              <a:ext cx="914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125B44-1F83-451C-9498-C25054415C6C}"/>
                </a:ext>
              </a:extLst>
            </p:cNvPr>
            <p:cNvSpPr txBox="1"/>
            <p:nvPr/>
          </p:nvSpPr>
          <p:spPr>
            <a:xfrm>
              <a:off x="1905000" y="2286000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2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B5B1D2-FF38-4298-BEA2-3E445098AE33}"/>
                </a:ext>
              </a:extLst>
            </p:cNvPr>
            <p:cNvSpPr txBox="1"/>
            <p:nvPr/>
          </p:nvSpPr>
          <p:spPr>
            <a:xfrm>
              <a:off x="1981200" y="4491335"/>
              <a:ext cx="558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1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D24014-7094-4A21-86EC-FCFDA9086BE7}"/>
                </a:ext>
              </a:extLst>
            </p:cNvPr>
            <p:cNvSpPr txBox="1"/>
            <p:nvPr/>
          </p:nvSpPr>
          <p:spPr>
            <a:xfrm>
              <a:off x="1905000" y="3581400"/>
              <a:ext cx="745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10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3EBD59E-5A71-4AAC-96FA-14B2CF8762DC}"/>
                </a:ext>
              </a:extLst>
            </p:cNvPr>
            <p:cNvSpPr txBox="1"/>
            <p:nvPr/>
          </p:nvSpPr>
          <p:spPr>
            <a:xfrm>
              <a:off x="6553200" y="3505200"/>
              <a:ext cx="745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10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91AA7C-E42C-435D-97BB-1F877057BB90}"/>
                </a:ext>
              </a:extLst>
            </p:cNvPr>
            <p:cNvSpPr txBox="1"/>
            <p:nvPr/>
          </p:nvSpPr>
          <p:spPr>
            <a:xfrm>
              <a:off x="4343400" y="3657600"/>
              <a:ext cx="745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12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05F360-86FC-42F5-B1F0-C2EF3B8C1579}"/>
                </a:ext>
              </a:extLst>
            </p:cNvPr>
            <p:cNvSpPr txBox="1"/>
            <p:nvPr/>
          </p:nvSpPr>
          <p:spPr>
            <a:xfrm>
              <a:off x="5410200" y="3429000"/>
              <a:ext cx="7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24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30ADCA-AE61-4DB1-BA7F-5E3BA2462805}"/>
                </a:ext>
              </a:extLst>
            </p:cNvPr>
            <p:cNvSpPr txBox="1"/>
            <p:nvPr/>
          </p:nvSpPr>
          <p:spPr>
            <a:xfrm>
              <a:off x="5105400" y="2286000"/>
              <a:ext cx="745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14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58E170-4C2B-479D-9917-B5FF6B89F37D}"/>
                </a:ext>
              </a:extLst>
            </p:cNvPr>
            <p:cNvSpPr txBox="1"/>
            <p:nvPr/>
          </p:nvSpPr>
          <p:spPr>
            <a:xfrm>
              <a:off x="3352800" y="2286000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7</a:t>
              </a:r>
              <a:r>
                <a:rPr lang="en-US" sz="2400" dirty="0">
                  <a:latin typeface="Comic Sans MS" pitchFamily="66" charset="0"/>
                  <a:sym typeface="Symbol"/>
                </a:rPr>
                <a:t></a:t>
              </a:r>
              <a:endParaRPr lang="en-US" sz="2400" baseline="-25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4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00" y="93345"/>
            <a:ext cx="10515600" cy="708865"/>
          </a:xfrm>
        </p:spPr>
        <p:txBody>
          <a:bodyPr/>
          <a:lstStyle/>
          <a:p>
            <a:r>
              <a:rPr lang="en-US" dirty="0"/>
              <a:t>Implications of KVL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 rot="5400000">
            <a:off x="1148325" y="2641135"/>
            <a:ext cx="3265654" cy="646561"/>
            <a:chOff x="405211" y="2738180"/>
            <a:chExt cx="1752602" cy="389806"/>
          </a:xfrm>
        </p:grpSpPr>
        <p:cxnSp>
          <p:nvCxnSpPr>
            <p:cNvPr id="71" name="AutoShape 8"/>
            <p:cNvCxnSpPr>
              <a:cxnSpLocks noChangeShapeType="1"/>
            </p:cNvCxnSpPr>
            <p:nvPr/>
          </p:nvCxnSpPr>
          <p:spPr bwMode="auto">
            <a:xfrm flipV="1">
              <a:off x="1346454" y="2842670"/>
              <a:ext cx="0" cy="182164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AutoShape 15"/>
            <p:cNvCxnSpPr>
              <a:cxnSpLocks noChangeShapeType="1"/>
            </p:cNvCxnSpPr>
            <p:nvPr/>
          </p:nvCxnSpPr>
          <p:spPr bwMode="auto">
            <a:xfrm rot="16200000">
              <a:off x="1749546" y="2515840"/>
              <a:ext cx="414" cy="816121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AutoShape 8"/>
            <p:cNvCxnSpPr>
              <a:cxnSpLocks noChangeShapeType="1"/>
            </p:cNvCxnSpPr>
            <p:nvPr/>
          </p:nvCxnSpPr>
          <p:spPr bwMode="auto">
            <a:xfrm flipV="1">
              <a:off x="1219702" y="2738180"/>
              <a:ext cx="0" cy="389806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5"/>
            <p:cNvCxnSpPr>
              <a:cxnSpLocks noChangeShapeType="1"/>
            </p:cNvCxnSpPr>
            <p:nvPr/>
          </p:nvCxnSpPr>
          <p:spPr bwMode="auto">
            <a:xfrm rot="16200000" flipH="1">
              <a:off x="812651" y="2516254"/>
              <a:ext cx="2" cy="814881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13"/>
          <p:cNvSpPr/>
          <p:nvPr/>
        </p:nvSpPr>
        <p:spPr>
          <a:xfrm>
            <a:off x="2457828" y="2399072"/>
            <a:ext cx="338554" cy="107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ea typeface="Calibri"/>
                <a:cs typeface="Times New Roman"/>
              </a:rPr>
              <a:t>+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ea typeface="Calibri"/>
                <a:cs typeface="Times New Roman"/>
              </a:rPr>
              <a:t>-</a:t>
            </a:r>
          </a:p>
        </p:txBody>
      </p:sp>
      <p:grpSp>
        <p:nvGrpSpPr>
          <p:cNvPr id="15" name="Group 24"/>
          <p:cNvGrpSpPr>
            <a:grpSpLocks/>
          </p:cNvGrpSpPr>
          <p:nvPr/>
        </p:nvGrpSpPr>
        <p:grpSpPr bwMode="auto">
          <a:xfrm rot="10800000">
            <a:off x="4750199" y="1320768"/>
            <a:ext cx="241221" cy="3274448"/>
            <a:chOff x="5333" y="1810"/>
            <a:chExt cx="460" cy="3139"/>
          </a:xfrm>
        </p:grpSpPr>
        <p:cxnSp>
          <p:nvCxnSpPr>
            <p:cNvPr id="62" name="AutoShape 7"/>
            <p:cNvCxnSpPr>
              <a:cxnSpLocks noChangeShapeType="1"/>
            </p:cNvCxnSpPr>
            <p:nvPr/>
          </p:nvCxnSpPr>
          <p:spPr bwMode="auto">
            <a:xfrm flipH="1">
              <a:off x="5333" y="3039"/>
              <a:ext cx="460" cy="18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8"/>
            <p:cNvCxnSpPr>
              <a:cxnSpLocks noChangeShapeType="1"/>
            </p:cNvCxnSpPr>
            <p:nvPr/>
          </p:nvCxnSpPr>
          <p:spPr bwMode="auto">
            <a:xfrm>
              <a:off x="5333" y="3219"/>
              <a:ext cx="460" cy="9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9"/>
            <p:cNvCxnSpPr>
              <a:cxnSpLocks noChangeShapeType="1"/>
            </p:cNvCxnSpPr>
            <p:nvPr/>
          </p:nvCxnSpPr>
          <p:spPr bwMode="auto">
            <a:xfrm flipH="1">
              <a:off x="5333" y="3309"/>
              <a:ext cx="460" cy="19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10"/>
            <p:cNvCxnSpPr>
              <a:cxnSpLocks noChangeShapeType="1"/>
            </p:cNvCxnSpPr>
            <p:nvPr/>
          </p:nvCxnSpPr>
          <p:spPr bwMode="auto">
            <a:xfrm>
              <a:off x="5333" y="3498"/>
              <a:ext cx="460" cy="9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6" name="Group 31"/>
            <p:cNvGrpSpPr>
              <a:grpSpLocks/>
            </p:cNvGrpSpPr>
            <p:nvPr/>
          </p:nvGrpSpPr>
          <p:grpSpPr bwMode="auto">
            <a:xfrm>
              <a:off x="5471" y="1810"/>
              <a:ext cx="322" cy="3139"/>
              <a:chOff x="5471" y="1810"/>
              <a:chExt cx="322" cy="3139"/>
            </a:xfrm>
          </p:grpSpPr>
          <p:cxnSp>
            <p:nvCxnSpPr>
              <p:cNvPr id="67" name="AutoShape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5483" y="1810"/>
                <a:ext cx="0" cy="1111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AutoShape 13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5471" y="2910"/>
                <a:ext cx="322" cy="129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5553" y="3588"/>
                <a:ext cx="240" cy="120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AutoShape 15"/>
              <p:cNvCxnSpPr>
                <a:cxnSpLocks noChangeShapeType="1"/>
              </p:cNvCxnSpPr>
              <p:nvPr/>
            </p:nvCxnSpPr>
            <p:spPr bwMode="auto">
              <a:xfrm rot="10800000" flipV="1">
                <a:off x="5565" y="3700"/>
                <a:ext cx="0" cy="1249"/>
              </a:xfrm>
              <a:prstGeom prst="straightConnector1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16" name="AutoShape 15"/>
          <p:cNvCxnSpPr>
            <a:cxnSpLocks noChangeShapeType="1"/>
          </p:cNvCxnSpPr>
          <p:nvPr/>
        </p:nvCxnSpPr>
        <p:spPr bwMode="auto">
          <a:xfrm>
            <a:off x="2781152" y="4597232"/>
            <a:ext cx="7005210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5"/>
          <p:cNvCxnSpPr>
            <a:cxnSpLocks noChangeShapeType="1"/>
          </p:cNvCxnSpPr>
          <p:nvPr/>
        </p:nvCxnSpPr>
        <p:spPr bwMode="auto">
          <a:xfrm>
            <a:off x="2781152" y="1331587"/>
            <a:ext cx="6940586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5049974" y="2734560"/>
            <a:ext cx="75833" cy="692655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71898" y="2682644"/>
            <a:ext cx="75833" cy="692655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037893" y="1325563"/>
            <a:ext cx="378077" cy="3265654"/>
            <a:chOff x="2843776" y="4216655"/>
            <a:chExt cx="290910" cy="2184145"/>
          </a:xfrm>
        </p:grpSpPr>
        <p:cxnSp>
          <p:nvCxnSpPr>
            <p:cNvPr id="34" name="AutoShape 7"/>
            <p:cNvCxnSpPr>
              <a:cxnSpLocks noChangeShapeType="1"/>
            </p:cNvCxnSpPr>
            <p:nvPr/>
          </p:nvCxnSpPr>
          <p:spPr bwMode="auto">
            <a:xfrm rot="10800000" flipH="1">
              <a:off x="2908235" y="5749481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8"/>
            <p:cNvCxnSpPr>
              <a:cxnSpLocks noChangeShapeType="1"/>
            </p:cNvCxnSpPr>
            <p:nvPr/>
          </p:nvCxnSpPr>
          <p:spPr bwMode="auto">
            <a:xfrm rot="10800000">
              <a:off x="2908235" y="5699095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9"/>
            <p:cNvCxnSpPr>
              <a:cxnSpLocks noChangeShapeType="1"/>
            </p:cNvCxnSpPr>
            <p:nvPr/>
          </p:nvCxnSpPr>
          <p:spPr bwMode="auto">
            <a:xfrm rot="10800000" flipH="1">
              <a:off x="2908235" y="5592727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10"/>
            <p:cNvCxnSpPr>
              <a:cxnSpLocks noChangeShapeType="1"/>
            </p:cNvCxnSpPr>
            <p:nvPr/>
          </p:nvCxnSpPr>
          <p:spPr bwMode="auto">
            <a:xfrm rot="10800000">
              <a:off x="2908235" y="5542901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2"/>
            <p:cNvCxnSpPr>
              <a:cxnSpLocks noChangeShapeType="1"/>
            </p:cNvCxnSpPr>
            <p:nvPr/>
          </p:nvCxnSpPr>
          <p:spPr bwMode="auto">
            <a:xfrm flipV="1">
              <a:off x="3030997" y="5916312"/>
              <a:ext cx="0" cy="484488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3"/>
            <p:cNvCxnSpPr>
              <a:cxnSpLocks noChangeShapeType="1"/>
            </p:cNvCxnSpPr>
            <p:nvPr/>
          </p:nvCxnSpPr>
          <p:spPr bwMode="auto">
            <a:xfrm flipH="1" flipV="1">
              <a:off x="2908235" y="5850251"/>
              <a:ext cx="127514" cy="7221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4"/>
            <p:cNvCxnSpPr>
              <a:cxnSpLocks noChangeShapeType="1"/>
            </p:cNvCxnSpPr>
            <p:nvPr/>
          </p:nvCxnSpPr>
          <p:spPr bwMode="auto">
            <a:xfrm flipV="1">
              <a:off x="2908235" y="5475721"/>
              <a:ext cx="110261" cy="67182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Rectangle 40"/>
            <p:cNvSpPr/>
            <p:nvPr/>
          </p:nvSpPr>
          <p:spPr>
            <a:xfrm>
              <a:off x="3088967" y="5528563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861028" y="5500701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AutoShape 7"/>
            <p:cNvCxnSpPr>
              <a:cxnSpLocks noChangeShapeType="1"/>
            </p:cNvCxnSpPr>
            <p:nvPr/>
          </p:nvCxnSpPr>
          <p:spPr bwMode="auto">
            <a:xfrm rot="10800000" flipH="1">
              <a:off x="2890983" y="4949663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8"/>
            <p:cNvCxnSpPr>
              <a:cxnSpLocks noChangeShapeType="1"/>
            </p:cNvCxnSpPr>
            <p:nvPr/>
          </p:nvCxnSpPr>
          <p:spPr bwMode="auto">
            <a:xfrm rot="10800000">
              <a:off x="2890983" y="4899277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9"/>
            <p:cNvCxnSpPr>
              <a:cxnSpLocks noChangeShapeType="1"/>
            </p:cNvCxnSpPr>
            <p:nvPr/>
          </p:nvCxnSpPr>
          <p:spPr bwMode="auto">
            <a:xfrm rot="10800000" flipH="1">
              <a:off x="2890983" y="4792909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10"/>
            <p:cNvCxnSpPr>
              <a:cxnSpLocks noChangeShapeType="1"/>
            </p:cNvCxnSpPr>
            <p:nvPr/>
          </p:nvCxnSpPr>
          <p:spPr bwMode="auto">
            <a:xfrm rot="10800000">
              <a:off x="2890983" y="4743083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12"/>
            <p:cNvCxnSpPr>
              <a:cxnSpLocks noChangeShapeType="1"/>
            </p:cNvCxnSpPr>
            <p:nvPr/>
          </p:nvCxnSpPr>
          <p:spPr bwMode="auto">
            <a:xfrm flipH="1" flipV="1">
              <a:off x="3010646" y="5111378"/>
              <a:ext cx="3099" cy="37593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13"/>
            <p:cNvCxnSpPr>
              <a:cxnSpLocks noChangeShapeType="1"/>
            </p:cNvCxnSpPr>
            <p:nvPr/>
          </p:nvCxnSpPr>
          <p:spPr bwMode="auto">
            <a:xfrm flipH="1" flipV="1">
              <a:off x="2890983" y="5050433"/>
              <a:ext cx="127514" cy="7221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14"/>
            <p:cNvCxnSpPr>
              <a:cxnSpLocks noChangeShapeType="1"/>
            </p:cNvCxnSpPr>
            <p:nvPr/>
          </p:nvCxnSpPr>
          <p:spPr bwMode="auto">
            <a:xfrm rot="10800000" flipH="1">
              <a:off x="2890983" y="4675903"/>
              <a:ext cx="95041" cy="6718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15"/>
            <p:cNvCxnSpPr>
              <a:cxnSpLocks noChangeShapeType="1"/>
            </p:cNvCxnSpPr>
            <p:nvPr/>
          </p:nvCxnSpPr>
          <p:spPr bwMode="auto">
            <a:xfrm flipV="1">
              <a:off x="2981272" y="4216655"/>
              <a:ext cx="0" cy="463727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Rectangle 50"/>
            <p:cNvSpPr/>
            <p:nvPr/>
          </p:nvSpPr>
          <p:spPr>
            <a:xfrm>
              <a:off x="3071715" y="4728745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43776" y="4700883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042217" y="2077719"/>
            <a:ext cx="59419" cy="555800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991422" y="2809540"/>
            <a:ext cx="59419" cy="555800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676839" y="2710540"/>
            <a:ext cx="75833" cy="713794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Box 6"/>
          <p:cNvSpPr txBox="1"/>
          <p:nvPr/>
        </p:nvSpPr>
        <p:spPr bwMode="auto">
          <a:xfrm>
            <a:off x="4676759" y="2792571"/>
            <a:ext cx="1445598" cy="81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</a:rPr>
              <a:t>1000Ω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30" name="Text Box 6"/>
          <p:cNvSpPr txBox="1"/>
          <p:nvPr/>
        </p:nvSpPr>
        <p:spPr bwMode="auto">
          <a:xfrm>
            <a:off x="1775271" y="2722093"/>
            <a:ext cx="680129" cy="44453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Times New Roman"/>
              </a:rPr>
              <a:t>6V</a:t>
            </a:r>
          </a:p>
        </p:txBody>
      </p:sp>
      <p:sp>
        <p:nvSpPr>
          <p:cNvPr id="31" name="Text Box 6"/>
          <p:cNvSpPr txBox="1"/>
          <p:nvPr/>
        </p:nvSpPr>
        <p:spPr bwMode="auto">
          <a:xfrm>
            <a:off x="7037893" y="3310851"/>
            <a:ext cx="1445598" cy="81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</a:rPr>
              <a:t>500Ω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33" name="Text Box 6"/>
          <p:cNvSpPr txBox="1"/>
          <p:nvPr/>
        </p:nvSpPr>
        <p:spPr bwMode="auto">
          <a:xfrm>
            <a:off x="6997157" y="2030878"/>
            <a:ext cx="1445598" cy="81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Times New Roman"/>
              </a:rPr>
              <a:t>500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</a:rPr>
              <a:t>Ω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9543043" y="1325563"/>
            <a:ext cx="378077" cy="3265654"/>
            <a:chOff x="2843776" y="4216655"/>
            <a:chExt cx="290910" cy="2184145"/>
          </a:xfrm>
        </p:grpSpPr>
        <p:cxnSp>
          <p:nvCxnSpPr>
            <p:cNvPr id="78" name="AutoShape 7"/>
            <p:cNvCxnSpPr>
              <a:cxnSpLocks noChangeShapeType="1"/>
            </p:cNvCxnSpPr>
            <p:nvPr/>
          </p:nvCxnSpPr>
          <p:spPr bwMode="auto">
            <a:xfrm rot="10800000" flipH="1">
              <a:off x="2908235" y="5749481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8"/>
            <p:cNvCxnSpPr>
              <a:cxnSpLocks noChangeShapeType="1"/>
            </p:cNvCxnSpPr>
            <p:nvPr/>
          </p:nvCxnSpPr>
          <p:spPr bwMode="auto">
            <a:xfrm rot="10800000">
              <a:off x="2908235" y="5699095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9"/>
            <p:cNvCxnSpPr>
              <a:cxnSpLocks noChangeShapeType="1"/>
            </p:cNvCxnSpPr>
            <p:nvPr/>
          </p:nvCxnSpPr>
          <p:spPr bwMode="auto">
            <a:xfrm rot="10800000" flipH="1">
              <a:off x="2908235" y="5592727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10"/>
            <p:cNvCxnSpPr>
              <a:cxnSpLocks noChangeShapeType="1"/>
            </p:cNvCxnSpPr>
            <p:nvPr/>
          </p:nvCxnSpPr>
          <p:spPr bwMode="auto">
            <a:xfrm rot="10800000">
              <a:off x="2908235" y="5542901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12"/>
            <p:cNvCxnSpPr>
              <a:cxnSpLocks noChangeShapeType="1"/>
            </p:cNvCxnSpPr>
            <p:nvPr/>
          </p:nvCxnSpPr>
          <p:spPr bwMode="auto">
            <a:xfrm flipV="1">
              <a:off x="3030997" y="5916312"/>
              <a:ext cx="0" cy="484488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AutoShape 13"/>
            <p:cNvCxnSpPr>
              <a:cxnSpLocks noChangeShapeType="1"/>
            </p:cNvCxnSpPr>
            <p:nvPr/>
          </p:nvCxnSpPr>
          <p:spPr bwMode="auto">
            <a:xfrm flipH="1" flipV="1">
              <a:off x="2908235" y="5850251"/>
              <a:ext cx="127514" cy="7221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14"/>
            <p:cNvCxnSpPr>
              <a:cxnSpLocks noChangeShapeType="1"/>
            </p:cNvCxnSpPr>
            <p:nvPr/>
          </p:nvCxnSpPr>
          <p:spPr bwMode="auto">
            <a:xfrm flipV="1">
              <a:off x="2908235" y="5475721"/>
              <a:ext cx="110261" cy="67182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Rectangle 84"/>
            <p:cNvSpPr/>
            <p:nvPr/>
          </p:nvSpPr>
          <p:spPr>
            <a:xfrm>
              <a:off x="3088967" y="5528563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861028" y="5500701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" name="AutoShape 7"/>
            <p:cNvCxnSpPr>
              <a:cxnSpLocks noChangeShapeType="1"/>
            </p:cNvCxnSpPr>
            <p:nvPr/>
          </p:nvCxnSpPr>
          <p:spPr bwMode="auto">
            <a:xfrm rot="10800000" flipH="1">
              <a:off x="2890983" y="4949663"/>
              <a:ext cx="182163" cy="10077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8"/>
            <p:cNvCxnSpPr>
              <a:cxnSpLocks noChangeShapeType="1"/>
            </p:cNvCxnSpPr>
            <p:nvPr/>
          </p:nvCxnSpPr>
          <p:spPr bwMode="auto">
            <a:xfrm rot="10800000">
              <a:off x="2890983" y="4899277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AutoShape 9"/>
            <p:cNvCxnSpPr>
              <a:cxnSpLocks noChangeShapeType="1"/>
            </p:cNvCxnSpPr>
            <p:nvPr/>
          </p:nvCxnSpPr>
          <p:spPr bwMode="auto">
            <a:xfrm rot="10800000" flipH="1">
              <a:off x="2890983" y="4792909"/>
              <a:ext cx="182163" cy="10636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AutoShape 10"/>
            <p:cNvCxnSpPr>
              <a:cxnSpLocks noChangeShapeType="1"/>
            </p:cNvCxnSpPr>
            <p:nvPr/>
          </p:nvCxnSpPr>
          <p:spPr bwMode="auto">
            <a:xfrm rot="10800000">
              <a:off x="2890983" y="4743083"/>
              <a:ext cx="182163" cy="50385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12"/>
            <p:cNvCxnSpPr>
              <a:cxnSpLocks noChangeShapeType="1"/>
            </p:cNvCxnSpPr>
            <p:nvPr/>
          </p:nvCxnSpPr>
          <p:spPr bwMode="auto">
            <a:xfrm flipH="1" flipV="1">
              <a:off x="3010646" y="5111378"/>
              <a:ext cx="3099" cy="37593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AutoShape 13"/>
            <p:cNvCxnSpPr>
              <a:cxnSpLocks noChangeShapeType="1"/>
            </p:cNvCxnSpPr>
            <p:nvPr/>
          </p:nvCxnSpPr>
          <p:spPr bwMode="auto">
            <a:xfrm flipH="1" flipV="1">
              <a:off x="2890983" y="5050433"/>
              <a:ext cx="127514" cy="72219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AutoShape 14"/>
            <p:cNvCxnSpPr>
              <a:cxnSpLocks noChangeShapeType="1"/>
            </p:cNvCxnSpPr>
            <p:nvPr/>
          </p:nvCxnSpPr>
          <p:spPr bwMode="auto">
            <a:xfrm rot="10800000" flipH="1">
              <a:off x="2890983" y="4675903"/>
              <a:ext cx="95041" cy="67180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AutoShape 15"/>
            <p:cNvCxnSpPr>
              <a:cxnSpLocks noChangeShapeType="1"/>
            </p:cNvCxnSpPr>
            <p:nvPr/>
          </p:nvCxnSpPr>
          <p:spPr bwMode="auto">
            <a:xfrm flipV="1">
              <a:off x="2981272" y="4216655"/>
              <a:ext cx="0" cy="463727"/>
            </a:xfrm>
            <a:prstGeom prst="straightConnector1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5" name="Rectangle 94"/>
            <p:cNvSpPr/>
            <p:nvPr/>
          </p:nvSpPr>
          <p:spPr>
            <a:xfrm>
              <a:off x="3071715" y="4728745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843776" y="4700883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9547367" y="2077719"/>
            <a:ext cx="59419" cy="555800"/>
          </a:xfrm>
          <a:prstGeom prst="rect">
            <a:avLst/>
          </a:prstGeom>
          <a:solidFill>
            <a:schemeClr val="bg1"/>
          </a:solidFill>
          <a:ln>
            <a:noFill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 Box 6"/>
          <p:cNvSpPr txBox="1"/>
          <p:nvPr/>
        </p:nvSpPr>
        <p:spPr bwMode="auto">
          <a:xfrm>
            <a:off x="9543043" y="3310851"/>
            <a:ext cx="1445598" cy="81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</a:rPr>
              <a:t>500Ω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99" name="Text Box 6"/>
          <p:cNvSpPr txBox="1"/>
          <p:nvPr/>
        </p:nvSpPr>
        <p:spPr bwMode="auto">
          <a:xfrm>
            <a:off x="9611591" y="2041802"/>
            <a:ext cx="1414082" cy="81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chemeClr val="tx1"/>
                </a:solidFill>
                <a:ea typeface="Calibri"/>
                <a:cs typeface="Times New Roman"/>
              </a:rPr>
              <a:t>1000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</a:rPr>
              <a:t>Ω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4446068" y="2346194"/>
            <a:ext cx="0" cy="1455028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6895793" y="1850146"/>
            <a:ext cx="0" cy="911131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914392" y="3223167"/>
            <a:ext cx="0" cy="911131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9481402" y="1972120"/>
            <a:ext cx="0" cy="911131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9490424" y="3076057"/>
            <a:ext cx="0" cy="911131"/>
          </a:xfrm>
          <a:prstGeom prst="straightConnector1">
            <a:avLst/>
          </a:prstGeom>
          <a:ln w="38100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686511" y="2778521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V</a:t>
            </a:r>
            <a:r>
              <a:rPr lang="en-US" sz="2800" baseline="-25000" dirty="0">
                <a:solidFill>
                  <a:srgbClr val="CB333B"/>
                </a:solidFill>
                <a:latin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19" name="Rectangle 118"/>
          <p:cNvSpPr/>
          <p:nvPr/>
        </p:nvSpPr>
        <p:spPr>
          <a:xfrm>
            <a:off x="6087103" y="1964641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V</a:t>
            </a:r>
            <a:r>
              <a:rPr lang="en-US" sz="2800" baseline="-25000" dirty="0">
                <a:solidFill>
                  <a:srgbClr val="CB333B"/>
                </a:solidFill>
                <a:latin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20" name="Rectangle 119"/>
          <p:cNvSpPr/>
          <p:nvPr/>
        </p:nvSpPr>
        <p:spPr>
          <a:xfrm>
            <a:off x="6138604" y="3375299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V</a:t>
            </a:r>
            <a:r>
              <a:rPr lang="en-US" sz="2800" baseline="-25000" dirty="0">
                <a:solidFill>
                  <a:srgbClr val="CB333B"/>
                </a:solidFill>
                <a:latin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21" name="Rectangle 120"/>
          <p:cNvSpPr/>
          <p:nvPr/>
        </p:nvSpPr>
        <p:spPr>
          <a:xfrm>
            <a:off x="8754904" y="2245876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V</a:t>
            </a:r>
            <a:r>
              <a:rPr lang="en-US" sz="2800" baseline="-25000" dirty="0">
                <a:solidFill>
                  <a:srgbClr val="CB333B"/>
                </a:solidFill>
                <a:latin typeface="Calibri" panose="020F0502020204030204" pitchFamily="34" charset="0"/>
              </a:rPr>
              <a:t>4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22" name="Rectangle 121"/>
          <p:cNvSpPr/>
          <p:nvPr/>
        </p:nvSpPr>
        <p:spPr>
          <a:xfrm>
            <a:off x="8754722" y="3413969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V</a:t>
            </a:r>
            <a:r>
              <a:rPr lang="en-US" sz="2800" baseline="-25000" dirty="0">
                <a:solidFill>
                  <a:srgbClr val="CB333B"/>
                </a:solidFill>
                <a:latin typeface="Calibri" panose="020F0502020204030204" pitchFamily="34" charset="0"/>
              </a:rPr>
              <a:t>5</a:t>
            </a:r>
            <a:r>
              <a:rPr lang="en-US" sz="2800" dirty="0">
                <a:solidFill>
                  <a:srgbClr val="CB333B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228009" y="1054844"/>
            <a:ext cx="3641911" cy="3656814"/>
            <a:chOff x="7226979" y="1205345"/>
            <a:chExt cx="3641911" cy="3656814"/>
          </a:xfrm>
        </p:grpSpPr>
        <p:sp>
          <p:nvSpPr>
            <p:cNvPr id="20" name="Rectangle 19"/>
            <p:cNvSpPr/>
            <p:nvPr/>
          </p:nvSpPr>
          <p:spPr>
            <a:xfrm>
              <a:off x="7226979" y="1205345"/>
              <a:ext cx="2945721" cy="75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295355" y="4102863"/>
              <a:ext cx="2945721" cy="75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8387774" y="1975540"/>
              <a:ext cx="2945721" cy="2016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690847" y="4732302"/>
            <a:ext cx="1015098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3087"/>
                </a:solidFill>
              </a:rPr>
              <a:t>The voltage rise and drop are the same through each loop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3087"/>
                </a:solidFill>
              </a:rPr>
              <a:t>Voltage splits for resistors in series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3087"/>
                </a:solidFill>
              </a:rPr>
              <a:t>If resistors are the same, voltage splits evenly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3087"/>
                </a:solidFill>
              </a:rPr>
              <a:t>If resistors are different, larger resistor has larger voltage drop</a:t>
            </a:r>
          </a:p>
        </p:txBody>
      </p:sp>
    </p:spTree>
    <p:extLst>
      <p:ext uri="{BB962C8B-B14F-4D97-AF65-F5344CB8AC3E}">
        <p14:creationId xmlns:p14="http://schemas.microsoft.com/office/powerpoint/2010/main" val="28621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7237" y="307090"/>
            <a:ext cx="11143936" cy="242635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u="sng" dirty="0">
                <a:solidFill>
                  <a:srgbClr val="CB333B"/>
                </a:solidFill>
              </a:rPr>
              <a:t>Class Problem</a:t>
            </a:r>
            <a:r>
              <a:rPr lang="en-US" sz="2000" dirty="0">
                <a:solidFill>
                  <a:srgbClr val="CB333B"/>
                </a:solidFill>
              </a:rPr>
              <a:t>: </a:t>
            </a:r>
            <a:r>
              <a:rPr lang="en-US" sz="2000" dirty="0"/>
              <a:t>For the circuit given find</a:t>
            </a:r>
          </a:p>
          <a:p>
            <a:pPr marL="640080" lvl="1" indent="-27432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alt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overall voltage drop over the resistor in Loop1 and Loop 2</a:t>
            </a:r>
          </a:p>
          <a:p>
            <a:pPr marL="640080" lvl="1" indent="-27432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>
                <a:latin typeface="Arial Narrow" panose="020B0606020202030204" pitchFamily="34" charset="0"/>
              </a:rPr>
              <a:t>The </a:t>
            </a:r>
            <a:r>
              <a:rPr lang="en-US" alt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current that passes through the 20Ω resistor</a:t>
            </a:r>
          </a:p>
          <a:p>
            <a:pPr marL="640080" lvl="1" indent="-27432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>
                <a:latin typeface="Arial Narrow" panose="020B0606020202030204" pitchFamily="34" charset="0"/>
              </a:rPr>
              <a:t>Equivalent resistance of the resistors only in Loop 2</a:t>
            </a:r>
          </a:p>
          <a:p>
            <a:pPr marL="640080" lvl="1" indent="-27432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alt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Current passing through the resistors in Loop 2 (Hint: use Ohm’s Law and the </a:t>
            </a:r>
            <a:r>
              <a:rPr lang="en-US" altLang="en-US" sz="20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R</a:t>
            </a:r>
            <a:r>
              <a:rPr lang="en-US" altLang="en-US" sz="2000" baseline="-300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eq</a:t>
            </a:r>
            <a:r>
              <a:rPr lang="en-US" alt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 of the two resistors in the loop)</a:t>
            </a:r>
          </a:p>
          <a:p>
            <a:pPr marL="640080" lvl="1" indent="-27432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altLang="en-US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The voltage drops across the 10Ω and the 15Ω resistors (Hint: current stays the same through both resistors)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3120" y="3293573"/>
            <a:ext cx="3129252" cy="2225469"/>
            <a:chOff x="8582892" y="457199"/>
            <a:chExt cx="3129252" cy="2225469"/>
          </a:xfrm>
        </p:grpSpPr>
        <p:pic>
          <p:nvPicPr>
            <p:cNvPr id="2052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2892" y="457199"/>
              <a:ext cx="3129252" cy="222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970132" y="897578"/>
              <a:ext cx="654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l-GR" dirty="0">
                  <a:latin typeface="Calibri" panose="020F0502020204030204" pitchFamily="34" charset="0"/>
                </a:rPr>
                <a:t>Ω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986370" y="1569933"/>
              <a:ext cx="654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15</a:t>
              </a:r>
              <a:r>
                <a:rPr lang="el-GR" dirty="0">
                  <a:latin typeface="Calibri" panose="020F0502020204030204" pitchFamily="34" charset="0"/>
                </a:rPr>
                <a:t>Ω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116345" y="1312825"/>
              <a:ext cx="5862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  <a:r>
                <a:rPr lang="el-GR" dirty="0">
                  <a:latin typeface="Calibri" panose="020F0502020204030204" pitchFamily="34" charset="0"/>
                </a:rPr>
                <a:t>Ω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23749" y="2948870"/>
            <a:ext cx="2873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a.   According to KVL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91524" y="3990758"/>
                <a:ext cx="2873241" cy="53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b.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=0.25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524" y="3990758"/>
                <a:ext cx="2873241" cy="533929"/>
              </a:xfrm>
              <a:prstGeom prst="rect">
                <a:avLst/>
              </a:prstGeom>
              <a:blipFill>
                <a:blip r:embed="rId3"/>
                <a:stretch>
                  <a:fillRect l="-2335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91524" y="4829063"/>
                <a:ext cx="3969249" cy="45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c.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𝑙𝑜𝑜𝑝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+15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524" y="4829063"/>
                <a:ext cx="3969249" cy="459100"/>
              </a:xfrm>
              <a:prstGeom prst="rect">
                <a:avLst/>
              </a:prstGeom>
              <a:blipFill>
                <a:blip r:embed="rId4"/>
                <a:stretch>
                  <a:fillRect l="-1690" t="-533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330411" y="5592539"/>
                <a:ext cx="4345998" cy="64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d.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𝐿𝑜𝑜𝑝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𝐿𝑜𝑜𝑝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411" y="5592539"/>
                <a:ext cx="4345998" cy="647613"/>
              </a:xfrm>
              <a:prstGeom prst="rect">
                <a:avLst/>
              </a:prstGeom>
              <a:blipFill>
                <a:blip r:embed="rId5"/>
                <a:stretch>
                  <a:fillRect l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538183" y="2948870"/>
                <a:ext cx="3147849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𝐿𝑜𝑜𝑝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183" y="2948870"/>
                <a:ext cx="3147849" cy="423770"/>
              </a:xfrm>
              <a:prstGeom prst="rect">
                <a:avLst/>
              </a:prstGeom>
              <a:blipFill>
                <a:blip r:embed="rId6"/>
                <a:stretch>
                  <a:fillRect l="-2132" t="-724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849515" y="3372640"/>
                <a:ext cx="2734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515" y="3372640"/>
                <a:ext cx="27342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849515" y="4467217"/>
                <a:ext cx="2734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515" y="4467217"/>
                <a:ext cx="273421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827329" y="4070597"/>
                <a:ext cx="227825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𝐿𝑜𝑜𝑝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329" y="4070597"/>
                <a:ext cx="2278252" cy="390748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740508" y="3390504"/>
                <a:ext cx="2565511" cy="390748"/>
              </a:xfrm>
              <a:prstGeom prst="rect">
                <a:avLst/>
              </a:prstGeom>
              <a:ln w="19050">
                <a:solidFill>
                  <a:srgbClr val="CB333B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𝐿𝑜𝑜𝑝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𝐿𝑜𝑜𝑝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08" y="3390504"/>
                <a:ext cx="2565511" cy="390748"/>
              </a:xfrm>
              <a:prstGeom prst="rect">
                <a:avLst/>
              </a:prstGeom>
              <a:blipFill>
                <a:blip r:embed="rId10"/>
                <a:stretch>
                  <a:fillRect b="-4478"/>
                </a:stretch>
              </a:blipFill>
              <a:ln w="19050">
                <a:solidFill>
                  <a:srgbClr val="CB333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6276148" y="4070597"/>
            <a:ext cx="737716" cy="390748"/>
          </a:xfrm>
          <a:prstGeom prst="rect">
            <a:avLst/>
          </a:prstGeom>
          <a:noFill/>
          <a:ln w="19050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87935" y="4863239"/>
            <a:ext cx="571501" cy="390748"/>
          </a:xfrm>
          <a:prstGeom prst="rect">
            <a:avLst/>
          </a:prstGeom>
          <a:noFill/>
          <a:ln w="19050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19553" y="5689798"/>
            <a:ext cx="571501" cy="390748"/>
          </a:xfrm>
          <a:prstGeom prst="rect">
            <a:avLst/>
          </a:prstGeom>
          <a:noFill/>
          <a:ln w="19050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157909" y="3342215"/>
            <a:ext cx="407385" cy="390748"/>
          </a:xfrm>
          <a:prstGeom prst="rect">
            <a:avLst/>
          </a:prstGeom>
          <a:noFill/>
          <a:ln w="19050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127767" y="4427937"/>
            <a:ext cx="407385" cy="390748"/>
          </a:xfrm>
          <a:prstGeom prst="rect">
            <a:avLst/>
          </a:prstGeom>
          <a:noFill/>
          <a:ln w="19050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98622" y="3990758"/>
            <a:ext cx="420856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56155" y="4000620"/>
            <a:ext cx="1038656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64897" y="4701384"/>
            <a:ext cx="1532094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150552" y="4689784"/>
            <a:ext cx="940502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21888" y="5570666"/>
            <a:ext cx="684131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24661" y="5570665"/>
            <a:ext cx="940502" cy="61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945317" y="3400406"/>
            <a:ext cx="1956040" cy="332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41560" y="3293573"/>
            <a:ext cx="642165" cy="563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945317" y="4491497"/>
            <a:ext cx="1956040" cy="367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41559" y="4393842"/>
            <a:ext cx="642165" cy="49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  <p:bldP spid="20" grpId="0"/>
      <p:bldP spid="21" grpId="0"/>
      <p:bldP spid="16" grpId="0"/>
      <p:bldP spid="23" grpId="0"/>
      <p:bldP spid="24" grpId="0"/>
      <p:bldP spid="18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3268073"/>
            <a:ext cx="4256621" cy="17110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Kirchhoff’s Voltage Law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61" y="5761860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627A5C4-F4EA-4E9B-BA98-424C12D325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975669-A850-452A-9713-9FBD34199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>
            <a:normAutofit/>
          </a:bodyPr>
          <a:lstStyle/>
          <a:p>
            <a:r>
              <a:rPr lang="en-US" sz="4800" b="1" dirty="0"/>
              <a:t>Kirchhoff’s Voltage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924"/>
            <a:ext cx="10515600" cy="5008039"/>
          </a:xfrm>
        </p:spPr>
        <p:txBody>
          <a:bodyPr>
            <a:normAutofit/>
          </a:bodyPr>
          <a:lstStyle/>
          <a:p>
            <a:r>
              <a:rPr lang="en-US" sz="3200" dirty="0"/>
              <a:t>Measure voltages around a closed loop using a multimeter.</a:t>
            </a:r>
          </a:p>
          <a:p>
            <a:r>
              <a:rPr lang="en-US" sz="3200" dirty="0"/>
              <a:t>Verify Kirchhoff’s Voltage Law.</a:t>
            </a:r>
          </a:p>
          <a:p>
            <a:r>
              <a:rPr lang="en-US" sz="3200" dirty="0"/>
              <a:t>Use KVL to solve for current, voltage, or resistance in a circuit.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82" y="-152321"/>
            <a:ext cx="10515600" cy="1325563"/>
          </a:xfrm>
        </p:spPr>
        <p:txBody>
          <a:bodyPr/>
          <a:lstStyle/>
          <a:p>
            <a:r>
              <a:rPr lang="en-US" dirty="0"/>
              <a:t>Build the Series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268030" y="1173242"/>
          <a:ext cx="3210698" cy="50291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8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0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digit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black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red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yellow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green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violet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gray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white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04109" y="2143223"/>
            <a:ext cx="3407349" cy="2572616"/>
            <a:chOff x="4353006" y="4161140"/>
            <a:chExt cx="2800671" cy="20882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37" y="4398263"/>
              <a:ext cx="1703443" cy="185114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326114" y="4161140"/>
              <a:ext cx="768284" cy="32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470</a:t>
              </a:r>
              <a:r>
                <a:rPr lang="el-GR" sz="2000" dirty="0">
                  <a:latin typeface="Calibri" panose="020F0502020204030204" pitchFamily="34" charset="0"/>
                </a:rPr>
                <a:t>Ω</a:t>
              </a:r>
              <a:endParaRPr lang="en-US" sz="2000" baseline="-25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83970" y="5242243"/>
              <a:ext cx="869707" cy="32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220</a:t>
              </a:r>
              <a:r>
                <a:rPr lang="el-GR" sz="2000" dirty="0">
                  <a:latin typeface="Calibri" panose="020F0502020204030204" pitchFamily="34" charset="0"/>
                </a:rPr>
                <a:t>Ω</a:t>
              </a:r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53006" y="5242243"/>
              <a:ext cx="427852" cy="302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9V</a:t>
              </a:r>
              <a:endParaRPr lang="en-US" sz="2000" baseline="-25000" dirty="0"/>
            </a:p>
          </p:txBody>
        </p:sp>
      </p:grpSp>
      <p:sp>
        <p:nvSpPr>
          <p:cNvPr id="16" name="Freeform 15"/>
          <p:cNvSpPr/>
          <p:nvPr/>
        </p:nvSpPr>
        <p:spPr>
          <a:xfrm>
            <a:off x="1096823" y="2745685"/>
            <a:ext cx="1315526" cy="1785836"/>
          </a:xfrm>
          <a:custGeom>
            <a:avLst/>
            <a:gdLst>
              <a:gd name="connsiteX0" fmla="*/ 4302 w 929249"/>
              <a:gd name="connsiteY0" fmla="*/ 245150 h 1052219"/>
              <a:gd name="connsiteX1" fmla="*/ 118602 w 929249"/>
              <a:gd name="connsiteY1" fmla="*/ 58114 h 1052219"/>
              <a:gd name="connsiteX2" fmla="*/ 794011 w 929249"/>
              <a:gd name="connsiteY2" fmla="*/ 78896 h 1052219"/>
              <a:gd name="connsiteX3" fmla="*/ 877138 w 929249"/>
              <a:gd name="connsiteY3" fmla="*/ 941341 h 1052219"/>
              <a:gd name="connsiteX4" fmla="*/ 180947 w 929249"/>
              <a:gd name="connsiteY4" fmla="*/ 1014078 h 1052219"/>
              <a:gd name="connsiteX5" fmla="*/ 4302 w 929249"/>
              <a:gd name="connsiteY5" fmla="*/ 691959 h 1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249" h="1052219">
                <a:moveTo>
                  <a:pt x="4302" y="245150"/>
                </a:moveTo>
                <a:cubicBezTo>
                  <a:pt x="-4357" y="165486"/>
                  <a:pt x="-13016" y="85823"/>
                  <a:pt x="118602" y="58114"/>
                </a:cubicBezTo>
                <a:cubicBezTo>
                  <a:pt x="250220" y="30405"/>
                  <a:pt x="667588" y="-68308"/>
                  <a:pt x="794011" y="78896"/>
                </a:cubicBezTo>
                <a:cubicBezTo>
                  <a:pt x="920434" y="226100"/>
                  <a:pt x="979315" y="785477"/>
                  <a:pt x="877138" y="941341"/>
                </a:cubicBezTo>
                <a:cubicBezTo>
                  <a:pt x="774961" y="1097205"/>
                  <a:pt x="326420" y="1055642"/>
                  <a:pt x="180947" y="1014078"/>
                </a:cubicBezTo>
                <a:cubicBezTo>
                  <a:pt x="35474" y="972514"/>
                  <a:pt x="45866" y="749109"/>
                  <a:pt x="4302" y="69195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91190" y="2775015"/>
            <a:ext cx="157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LOOP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931A9-20F3-437E-9B3A-AF4A4F8D2F5A}"/>
              </a:ext>
            </a:extLst>
          </p:cNvPr>
          <p:cNvSpPr txBox="1"/>
          <p:nvPr/>
        </p:nvSpPr>
        <p:spPr>
          <a:xfrm>
            <a:off x="295024" y="943810"/>
            <a:ext cx="653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 yellow, violet, brown resistor and a red </a:t>
            </a:r>
            <a:r>
              <a:rPr lang="en-US" dirty="0" err="1"/>
              <a:t>red</a:t>
            </a:r>
            <a:r>
              <a:rPr lang="en-US" dirty="0"/>
              <a:t> brown resistor.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0053" y="1230441"/>
            <a:ext cx="1058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B333B"/>
                </a:solidFill>
                <a:latin typeface="Calibri" panose="020F0502020204030204" pitchFamily="34" charset="0"/>
              </a:rPr>
              <a:t>470</a:t>
            </a:r>
            <a:r>
              <a:rPr lang="el-GR" sz="2000" dirty="0">
                <a:solidFill>
                  <a:srgbClr val="CB333B"/>
                </a:solidFill>
                <a:latin typeface="Calibri" panose="020F0502020204030204" pitchFamily="34" charset="0"/>
              </a:rPr>
              <a:t>Ω</a:t>
            </a:r>
            <a:endParaRPr lang="en-US" sz="2000" dirty="0">
              <a:solidFill>
                <a:srgbClr val="CB333B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A53C45-7130-494F-97B5-24484A30F0A2}"/>
              </a:ext>
            </a:extLst>
          </p:cNvPr>
          <p:cNvSpPr/>
          <p:nvPr/>
        </p:nvSpPr>
        <p:spPr>
          <a:xfrm>
            <a:off x="4679695" y="1225005"/>
            <a:ext cx="1058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B333B"/>
                </a:solidFill>
                <a:latin typeface="Calibri" panose="020F0502020204030204" pitchFamily="34" charset="0"/>
              </a:rPr>
              <a:t>220</a:t>
            </a:r>
            <a:r>
              <a:rPr lang="el-GR" sz="2000" dirty="0">
                <a:solidFill>
                  <a:srgbClr val="CB333B"/>
                </a:solidFill>
                <a:latin typeface="Calibri" panose="020F0502020204030204" pitchFamily="34" charset="0"/>
              </a:rPr>
              <a:t>Ω</a:t>
            </a:r>
            <a:endParaRPr lang="en-US" sz="2000" dirty="0">
              <a:solidFill>
                <a:srgbClr val="CB333B"/>
              </a:solidFill>
            </a:endParaRPr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CFA9FC4B-616B-4DD5-A36B-1C1A94542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2051" r="47901" b="10898"/>
          <a:stretch/>
        </p:blipFill>
        <p:spPr>
          <a:xfrm rot="10800000">
            <a:off x="4575152" y="2314116"/>
            <a:ext cx="3257282" cy="38882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80531" y="3183959"/>
            <a:ext cx="828109" cy="18006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97438" y="5374196"/>
            <a:ext cx="925949" cy="20134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64509" y="4185083"/>
            <a:ext cx="672833" cy="1463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F66F1-5AD8-4779-92CE-33C1292D8D82}"/>
              </a:ext>
            </a:extLst>
          </p:cNvPr>
          <p:cNvSpPr txBox="1"/>
          <p:nvPr/>
        </p:nvSpPr>
        <p:spPr>
          <a:xfrm>
            <a:off x="156783" y="4851429"/>
            <a:ext cx="411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you have to use the same rows as shown in the picture?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6BDC17-4B21-4B89-A497-AA78EB6F5930}"/>
              </a:ext>
            </a:extLst>
          </p:cNvPr>
          <p:cNvSpPr/>
          <p:nvPr/>
        </p:nvSpPr>
        <p:spPr>
          <a:xfrm>
            <a:off x="156782" y="5472726"/>
            <a:ext cx="4346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B333B"/>
                </a:solidFill>
                <a:latin typeface="Calibri" panose="020F0502020204030204" pitchFamily="34" charset="0"/>
              </a:rPr>
              <a:t>No, you can use any rows as long as the components are connected properly. </a:t>
            </a:r>
            <a:endParaRPr lang="en-US" sz="2000" dirty="0">
              <a:solidFill>
                <a:srgbClr val="CB333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F69C89-6330-4480-AD1A-BC7C993BAE41}"/>
              </a:ext>
            </a:extLst>
          </p:cNvPr>
          <p:cNvSpPr txBox="1"/>
          <p:nvPr/>
        </p:nvSpPr>
        <p:spPr>
          <a:xfrm>
            <a:off x="2894519" y="2364594"/>
            <a:ext cx="1451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One loop, the resistors are in series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6A1038-1B41-42E7-929C-43346381DF87}"/>
              </a:ext>
            </a:extLst>
          </p:cNvPr>
          <p:cNvSpPr txBox="1"/>
          <p:nvPr/>
        </p:nvSpPr>
        <p:spPr>
          <a:xfrm>
            <a:off x="341435" y="1674642"/>
            <a:ext cx="633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the circuit below, powered by the 9V power source (Vin).</a:t>
            </a:r>
          </a:p>
        </p:txBody>
      </p:sp>
    </p:spTree>
    <p:extLst>
      <p:ext uri="{BB962C8B-B14F-4D97-AF65-F5344CB8AC3E}">
        <p14:creationId xmlns:p14="http://schemas.microsoft.com/office/powerpoint/2010/main" val="12518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/>
      <p:bldP spid="22" grpId="0"/>
      <p:bldP spid="13" grpId="0" animBg="1"/>
      <p:bldP spid="14" grpId="0" animBg="1"/>
      <p:bldP spid="15" grpId="0" animBg="1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30" y="-183609"/>
            <a:ext cx="11546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Use </a:t>
            </a:r>
            <a:r>
              <a:rPr lang="en-US" sz="4000" dirty="0" err="1"/>
              <a:t>Multimeter</a:t>
            </a:r>
            <a:r>
              <a:rPr lang="en-US" sz="4000" dirty="0"/>
              <a:t> to Measure Voltages Around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5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2330" y="911121"/>
            <a:ext cx="8739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(1) Measure across the power source and write down the value.</a:t>
            </a:r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79579B11-D206-404F-83BB-8F035FB04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7315" r="8913" b="13284"/>
          <a:stretch/>
        </p:blipFill>
        <p:spPr>
          <a:xfrm rot="10800000">
            <a:off x="457200" y="1507578"/>
            <a:ext cx="6604000" cy="408706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3198DC7-1F16-4A61-AB22-7236A90D635D}"/>
              </a:ext>
            </a:extLst>
          </p:cNvPr>
          <p:cNvSpPr/>
          <p:nvPr/>
        </p:nvSpPr>
        <p:spPr>
          <a:xfrm>
            <a:off x="5781021" y="1507578"/>
            <a:ext cx="1280179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CB333B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Dial set to DCV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3A2B6D-839F-4D58-B9C4-6FD466468881}"/>
              </a:ext>
            </a:extLst>
          </p:cNvPr>
          <p:cNvSpPr txBox="1"/>
          <p:nvPr/>
        </p:nvSpPr>
        <p:spPr>
          <a:xfrm>
            <a:off x="7395405" y="1590353"/>
            <a:ext cx="397363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value for voltage do you expect?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it be exactly 9V?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Does everyone have the exact same value? Why or Why not?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Did anyone measure a negative value? Why?</a:t>
            </a:r>
          </a:p>
        </p:txBody>
      </p:sp>
      <p:pic>
        <p:nvPicPr>
          <p:cNvPr id="46" name="Picture 45" descr="A picture containing object&#10;&#10;Description automatically generated">
            <a:extLst>
              <a:ext uri="{FF2B5EF4-FFF2-40B4-BE49-F238E27FC236}">
                <a16:creationId xmlns:a16="http://schemas.microsoft.com/office/drawing/2014/main" id="{FCAA33F2-844D-418A-BBE3-4AECF882B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13286" r="16124" b="71555"/>
          <a:stretch/>
        </p:blipFill>
        <p:spPr>
          <a:xfrm>
            <a:off x="8325582" y="3876625"/>
            <a:ext cx="2113280" cy="103959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38E65D9-A224-44EE-AB7F-FF0B6D7E4E9A}"/>
              </a:ext>
            </a:extLst>
          </p:cNvPr>
          <p:cNvSpPr/>
          <p:nvPr/>
        </p:nvSpPr>
        <p:spPr>
          <a:xfrm>
            <a:off x="7395405" y="5069716"/>
            <a:ext cx="4674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3087"/>
                </a:solidFill>
              </a:rPr>
              <a:t>Red and black leads of the multimeter are backwards. Recall, voltage is a measure of the potential difference between the strength of the electron supply and shortage. When the leads are backwards, you are measuring the difference in the wrong direction.</a:t>
            </a:r>
          </a:p>
        </p:txBody>
      </p:sp>
    </p:spTree>
    <p:extLst>
      <p:ext uri="{BB962C8B-B14F-4D97-AF65-F5344CB8AC3E}">
        <p14:creationId xmlns:p14="http://schemas.microsoft.com/office/powerpoint/2010/main" val="19650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30" y="-183609"/>
            <a:ext cx="115460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Use </a:t>
            </a:r>
            <a:r>
              <a:rPr lang="en-US" sz="4000" dirty="0" err="1"/>
              <a:t>Multimeter</a:t>
            </a:r>
            <a:r>
              <a:rPr lang="en-US" sz="4000" dirty="0"/>
              <a:t> to Measure Voltages Around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128834" y="4756116"/>
            <a:ext cx="3073353" cy="2029912"/>
            <a:chOff x="4407025" y="4083531"/>
            <a:chExt cx="2733265" cy="21658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37" y="4398263"/>
              <a:ext cx="1703443" cy="185114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61426" y="4083531"/>
              <a:ext cx="7682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220</a:t>
              </a:r>
              <a:r>
                <a:rPr lang="el-GR" dirty="0">
                  <a:latin typeface="Calibri" panose="020F0502020204030204" pitchFamily="34" charset="0"/>
                </a:rPr>
                <a:t>Ω</a:t>
              </a:r>
              <a:endParaRPr lang="en-US" baseline="-25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70583" y="5200941"/>
              <a:ext cx="8697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470</a:t>
              </a:r>
              <a:r>
                <a:rPr lang="el-GR" dirty="0">
                  <a:latin typeface="Calibri" panose="020F0502020204030204" pitchFamily="34" charset="0"/>
                </a:rPr>
                <a:t>Ω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07025" y="5159241"/>
              <a:ext cx="427852" cy="394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9V</a:t>
              </a:r>
              <a:endParaRPr lang="en-US" baseline="-250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3635" y="3591290"/>
            <a:ext cx="32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Across the Power Source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89074" y="3598404"/>
            <a:ext cx="3285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Across the 220</a:t>
            </a:r>
            <a:r>
              <a:rPr lang="el-GR" sz="2400" dirty="0">
                <a:latin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</a:rPr>
              <a:t> Resistor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8603743" y="3594138"/>
            <a:ext cx="3285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Across the 470</a:t>
            </a:r>
            <a:r>
              <a:rPr lang="el-GR" sz="2400" dirty="0">
                <a:latin typeface="Calibri" panose="020F0502020204030204" pitchFamily="34" charset="0"/>
              </a:rPr>
              <a:t>Ω</a:t>
            </a:r>
            <a:r>
              <a:rPr lang="en-US" sz="2400" dirty="0">
                <a:latin typeface="Calibri" panose="020F0502020204030204" pitchFamily="34" charset="0"/>
              </a:rPr>
              <a:t> Resistor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940662" y="410517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</a:rPr>
              <a:t> ≈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20" name="Rectangle 19"/>
          <p:cNvSpPr/>
          <p:nvPr/>
        </p:nvSpPr>
        <p:spPr>
          <a:xfrm>
            <a:off x="5016265" y="410261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21" name="Rectangle 20"/>
          <p:cNvSpPr/>
          <p:nvPr/>
        </p:nvSpPr>
        <p:spPr>
          <a:xfrm>
            <a:off x="9243898" y="410926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22" name="Rectangle 21"/>
          <p:cNvSpPr/>
          <p:nvPr/>
        </p:nvSpPr>
        <p:spPr>
          <a:xfrm>
            <a:off x="4999058" y="4927695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</a:rPr>
              <a:t> - </a:t>
            </a:r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</a:rPr>
              <a:t> – </a:t>
            </a:r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</a:t>
            </a:r>
            <a:endParaRPr lang="en-US" sz="2400" u="sng" dirty="0"/>
          </a:p>
        </p:txBody>
      </p:sp>
      <p:sp>
        <p:nvSpPr>
          <p:cNvPr id="23" name="Rectangle 22"/>
          <p:cNvSpPr/>
          <p:nvPr/>
        </p:nvSpPr>
        <p:spPr>
          <a:xfrm>
            <a:off x="503794" y="4839636"/>
            <a:ext cx="4123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dirty="0">
                <a:solidFill>
                  <a:srgbClr val="CB333B"/>
                </a:solidFill>
              </a:rPr>
              <a:t>POWER SOURCE </a:t>
            </a:r>
            <a:r>
              <a:rPr lang="en-US" sz="2000" dirty="0"/>
              <a:t>is a voltage </a:t>
            </a:r>
            <a:r>
              <a:rPr lang="en-US" sz="2000" dirty="0">
                <a:solidFill>
                  <a:srgbClr val="CB333B"/>
                </a:solidFill>
              </a:rPr>
              <a:t>RISE</a:t>
            </a:r>
          </a:p>
          <a:p>
            <a:r>
              <a:rPr lang="en-US" sz="2000" dirty="0"/>
              <a:t>A </a:t>
            </a:r>
            <a:r>
              <a:rPr lang="en-US" sz="2000" dirty="0">
                <a:solidFill>
                  <a:srgbClr val="CB333B"/>
                </a:solidFill>
              </a:rPr>
              <a:t>RESISTOR</a:t>
            </a:r>
            <a:r>
              <a:rPr lang="en-US" sz="2000" dirty="0"/>
              <a:t> is a voltage </a:t>
            </a:r>
            <a:r>
              <a:rPr lang="en-US" sz="2000" dirty="0">
                <a:solidFill>
                  <a:srgbClr val="CB333B"/>
                </a:solidFill>
              </a:rPr>
              <a:t>DROP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800" y="809527"/>
            <a:ext cx="2462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(1)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83397" y="764874"/>
            <a:ext cx="2462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(2)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903861" y="743844"/>
            <a:ext cx="2462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(3)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53354" y="5890767"/>
            <a:ext cx="3860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3087"/>
                </a:solidFill>
              </a:rPr>
              <a:t>Rises </a:t>
            </a:r>
            <a:r>
              <a:rPr lang="en-US" sz="2800" i="1" u="sng" dirty="0">
                <a:solidFill>
                  <a:srgbClr val="003087"/>
                </a:solidFill>
              </a:rPr>
              <a:t>must balance</a:t>
            </a:r>
            <a:r>
              <a:rPr lang="en-US" sz="2800" i="1" dirty="0">
                <a:solidFill>
                  <a:srgbClr val="003087"/>
                </a:solidFill>
              </a:rPr>
              <a:t> drops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8704" y="4131997"/>
            <a:ext cx="87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8.31V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02646" y="4147008"/>
            <a:ext cx="8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2.65V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59560" y="4134935"/>
            <a:ext cx="73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5.65V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27004" y="4973861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0V</a:t>
            </a:r>
          </a:p>
        </p:txBody>
      </p:sp>
      <p:sp>
        <p:nvSpPr>
          <p:cNvPr id="33" name="Freeform 32"/>
          <p:cNvSpPr/>
          <p:nvPr/>
        </p:nvSpPr>
        <p:spPr>
          <a:xfrm>
            <a:off x="9899711" y="5355421"/>
            <a:ext cx="1141199" cy="1251409"/>
          </a:xfrm>
          <a:custGeom>
            <a:avLst/>
            <a:gdLst>
              <a:gd name="connsiteX0" fmla="*/ 13089 w 1141199"/>
              <a:gd name="connsiteY0" fmla="*/ 358283 h 1251409"/>
              <a:gd name="connsiteX1" fmla="*/ 137779 w 1141199"/>
              <a:gd name="connsiteY1" fmla="*/ 56947 h 1251409"/>
              <a:gd name="connsiteX2" fmla="*/ 1000225 w 1141199"/>
              <a:gd name="connsiteY2" fmla="*/ 108901 h 1251409"/>
              <a:gd name="connsiteX3" fmla="*/ 1062570 w 1141199"/>
              <a:gd name="connsiteY3" fmla="*/ 1127210 h 1251409"/>
              <a:gd name="connsiteX4" fmla="*/ 220907 w 1141199"/>
              <a:gd name="connsiteY4" fmla="*/ 1210338 h 1251409"/>
              <a:gd name="connsiteX5" fmla="*/ 23479 w 1141199"/>
              <a:gd name="connsiteY5" fmla="*/ 909001 h 125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199" h="1251409">
                <a:moveTo>
                  <a:pt x="13089" y="358283"/>
                </a:moveTo>
                <a:cubicBezTo>
                  <a:pt x="-6828" y="228397"/>
                  <a:pt x="-26744" y="98511"/>
                  <a:pt x="137779" y="56947"/>
                </a:cubicBezTo>
                <a:cubicBezTo>
                  <a:pt x="302302" y="15383"/>
                  <a:pt x="846093" y="-69476"/>
                  <a:pt x="1000225" y="108901"/>
                </a:cubicBezTo>
                <a:cubicBezTo>
                  <a:pt x="1154357" y="287278"/>
                  <a:pt x="1192456" y="943637"/>
                  <a:pt x="1062570" y="1127210"/>
                </a:cubicBezTo>
                <a:cubicBezTo>
                  <a:pt x="932684" y="1310783"/>
                  <a:pt x="394089" y="1246706"/>
                  <a:pt x="220907" y="1210338"/>
                </a:cubicBezTo>
                <a:cubicBezTo>
                  <a:pt x="47725" y="1173970"/>
                  <a:pt x="35602" y="1041485"/>
                  <a:pt x="23479" y="909001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0048784" y="5389360"/>
            <a:ext cx="94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LOOP</a:t>
            </a:r>
          </a:p>
        </p:txBody>
      </p:sp>
      <p:pic>
        <p:nvPicPr>
          <p:cNvPr id="35" name="Picture 34" descr="A picture containing object&#10;&#10;Description automatically generated">
            <a:extLst>
              <a:ext uri="{FF2B5EF4-FFF2-40B4-BE49-F238E27FC236}">
                <a16:creationId xmlns:a16="http://schemas.microsoft.com/office/drawing/2014/main" id="{B259C63E-71D7-4E3B-AE72-FBB50620E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7315" r="8913" b="13284"/>
          <a:stretch/>
        </p:blipFill>
        <p:spPr>
          <a:xfrm rot="10800000">
            <a:off x="457200" y="1266508"/>
            <a:ext cx="3474720" cy="2150426"/>
          </a:xfrm>
          <a:prstGeom prst="rect">
            <a:avLst/>
          </a:prstGeom>
        </p:spPr>
      </p:pic>
      <p:pic>
        <p:nvPicPr>
          <p:cNvPr id="36" name="Picture 35" descr="A picture containing object&#10;&#10;Description automatically generated">
            <a:extLst>
              <a:ext uri="{FF2B5EF4-FFF2-40B4-BE49-F238E27FC236}">
                <a16:creationId xmlns:a16="http://schemas.microsoft.com/office/drawing/2014/main" id="{48F3FB70-2F1C-460F-806D-9E1243870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5" t="3541" r="5648" b="18491"/>
          <a:stretch/>
        </p:blipFill>
        <p:spPr>
          <a:xfrm>
            <a:off x="4908041" y="1248382"/>
            <a:ext cx="2375917" cy="2186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285DB1-6722-4362-90C3-59653E798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11804" r="20020" b="14104"/>
          <a:stretch/>
        </p:blipFill>
        <p:spPr>
          <a:xfrm>
            <a:off x="9216200" y="1290059"/>
            <a:ext cx="2060793" cy="22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ircuit board&#10;&#10;Description automatically generated">
            <a:extLst>
              <a:ext uri="{FF2B5EF4-FFF2-40B4-BE49-F238E27FC236}">
                <a16:creationId xmlns:a16="http://schemas.microsoft.com/office/drawing/2014/main" id="{A5B54D12-E4AB-4B68-BB0C-4885FDAEA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00" t="8889" r="9508" b="5926"/>
          <a:stretch/>
        </p:blipFill>
        <p:spPr>
          <a:xfrm>
            <a:off x="6941507" y="720809"/>
            <a:ext cx="4504938" cy="584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56" y="149556"/>
            <a:ext cx="10515600" cy="759149"/>
          </a:xfrm>
        </p:spPr>
        <p:txBody>
          <a:bodyPr>
            <a:normAutofit/>
          </a:bodyPr>
          <a:lstStyle/>
          <a:p>
            <a:r>
              <a:rPr lang="en-US" dirty="0"/>
              <a:t>Build the Parallel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9110" y="2059394"/>
            <a:ext cx="6345867" cy="3086684"/>
            <a:chOff x="9194596" y="308697"/>
            <a:chExt cx="2220838" cy="1773261"/>
          </a:xfrm>
        </p:grpSpPr>
        <p:grpSp>
          <p:nvGrpSpPr>
            <p:cNvPr id="6" name="Group 5"/>
            <p:cNvGrpSpPr/>
            <p:nvPr/>
          </p:nvGrpSpPr>
          <p:grpSpPr>
            <a:xfrm rot="5400000">
              <a:off x="8660491" y="999268"/>
              <a:ext cx="1752602" cy="389806"/>
              <a:chOff x="405211" y="2738180"/>
              <a:chExt cx="1752602" cy="389806"/>
            </a:xfrm>
          </p:grpSpPr>
          <p:cxnSp>
            <p:nvCxnSpPr>
              <p:cNvPr id="38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346454" y="2842670"/>
                <a:ext cx="0" cy="182164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AutoShape 15"/>
              <p:cNvCxnSpPr>
                <a:cxnSpLocks noChangeShapeType="1"/>
              </p:cNvCxnSpPr>
              <p:nvPr/>
            </p:nvCxnSpPr>
            <p:spPr bwMode="auto">
              <a:xfrm rot="16200000">
                <a:off x="1749546" y="2522240"/>
                <a:ext cx="414" cy="81612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219702" y="2738180"/>
                <a:ext cx="0" cy="389806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AutoShape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812651" y="2522654"/>
                <a:ext cx="2" cy="81488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" name="Rectangle 6"/>
            <p:cNvSpPr/>
            <p:nvPr/>
          </p:nvSpPr>
          <p:spPr>
            <a:xfrm>
              <a:off x="9388198" y="920384"/>
              <a:ext cx="109506" cy="53338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ea typeface="Calibri"/>
                  <a:cs typeface="Times New Roman"/>
                </a:rPr>
                <a:t>+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ea typeface="Calibri"/>
                  <a:cs typeface="Times New Roman"/>
                </a:rPr>
                <a:t>-</a:t>
              </a:r>
            </a:p>
          </p:txBody>
        </p:sp>
        <p:grpSp>
          <p:nvGrpSpPr>
            <p:cNvPr id="8" name="Group 24"/>
            <p:cNvGrpSpPr>
              <a:grpSpLocks/>
            </p:cNvGrpSpPr>
            <p:nvPr/>
          </p:nvGrpSpPr>
          <p:grpSpPr bwMode="auto">
            <a:xfrm rot="10800000">
              <a:off x="10405987" y="308697"/>
              <a:ext cx="145430" cy="1770758"/>
              <a:chOff x="5333" y="1810"/>
              <a:chExt cx="460" cy="3163"/>
            </a:xfrm>
          </p:grpSpPr>
          <p:cxnSp>
            <p:nvCxnSpPr>
              <p:cNvPr id="29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3" name="Group 31"/>
              <p:cNvGrpSpPr>
                <a:grpSpLocks/>
              </p:cNvGrpSpPr>
              <p:nvPr/>
            </p:nvGrpSpPr>
            <p:grpSpPr bwMode="auto">
              <a:xfrm>
                <a:off x="5471" y="1810"/>
                <a:ext cx="322" cy="3163"/>
                <a:chOff x="5471" y="1810"/>
                <a:chExt cx="322" cy="3163"/>
              </a:xfrm>
            </p:grpSpPr>
            <p:cxnSp>
              <p:nvCxnSpPr>
                <p:cNvPr id="34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83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71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9" name="AutoShape 15"/>
            <p:cNvCxnSpPr>
              <a:cxnSpLocks noChangeShapeType="1"/>
            </p:cNvCxnSpPr>
            <p:nvPr/>
          </p:nvCxnSpPr>
          <p:spPr bwMode="auto">
            <a:xfrm>
              <a:off x="9536792" y="2070466"/>
              <a:ext cx="184565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5"/>
            <p:cNvCxnSpPr>
              <a:cxnSpLocks noChangeShapeType="1"/>
            </p:cNvCxnSpPr>
            <p:nvPr/>
          </p:nvCxnSpPr>
          <p:spPr bwMode="auto">
            <a:xfrm>
              <a:off x="9536792" y="317869"/>
              <a:ext cx="181433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10"/>
            <p:cNvSpPr/>
            <p:nvPr/>
          </p:nvSpPr>
          <p:spPr>
            <a:xfrm>
              <a:off x="10586719" y="1069730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340492" y="1041868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202189" y="721536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51418" y="1109970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61759" y="1056839"/>
              <a:ext cx="45719" cy="383077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24"/>
            <p:cNvGrpSpPr>
              <a:grpSpLocks/>
            </p:cNvGrpSpPr>
            <p:nvPr/>
          </p:nvGrpSpPr>
          <p:grpSpPr bwMode="auto">
            <a:xfrm rot="10800000">
              <a:off x="11287920" y="311200"/>
              <a:ext cx="127514" cy="1770758"/>
              <a:chOff x="5333" y="1810"/>
              <a:chExt cx="460" cy="3163"/>
            </a:xfrm>
          </p:grpSpPr>
          <p:cxnSp>
            <p:nvCxnSpPr>
              <p:cNvPr id="20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4" name="Group 31"/>
              <p:cNvGrpSpPr>
                <a:grpSpLocks/>
              </p:cNvGrpSpPr>
              <p:nvPr/>
            </p:nvGrpSpPr>
            <p:grpSpPr bwMode="auto">
              <a:xfrm>
                <a:off x="5438" y="1810"/>
                <a:ext cx="355" cy="3163"/>
                <a:chOff x="5438" y="1810"/>
                <a:chExt cx="355" cy="3163"/>
              </a:xfrm>
            </p:grpSpPr>
            <p:cxnSp>
              <p:nvCxnSpPr>
                <p:cNvPr id="25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52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38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10977817" y="1131133"/>
              <a:ext cx="310905" cy="22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+mn-lt"/>
                </a:rPr>
                <a:t>220k</a:t>
              </a:r>
              <a:r>
                <a:rPr lang="en-US" sz="2000" dirty="0">
                  <a:latin typeface="Symbol" pitchFamily="18" charset="2"/>
                </a:rPr>
                <a:t>W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0105221" y="1125333"/>
              <a:ext cx="269952" cy="22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+mn-lt"/>
                </a:rPr>
                <a:t>470</a:t>
              </a:r>
              <a:r>
                <a:rPr lang="en-US" sz="2000" dirty="0">
                  <a:latin typeface="Symbol" pitchFamily="18" charset="2"/>
                </a:rPr>
                <a:t>W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9" name="Text Box 6"/>
            <p:cNvSpPr txBox="1"/>
            <p:nvPr/>
          </p:nvSpPr>
          <p:spPr bwMode="auto">
            <a:xfrm>
              <a:off x="9194596" y="1109261"/>
              <a:ext cx="193602" cy="38762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ea typeface="Calibri"/>
                  <a:cs typeface="Times New Roman"/>
                </a:rPr>
                <a:t>9V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9435739" y="3043943"/>
            <a:ext cx="1395101" cy="3651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310254" y="1540964"/>
            <a:ext cx="1395101" cy="2878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502426" y="2321013"/>
            <a:ext cx="2069961" cy="2510219"/>
          </a:xfrm>
          <a:custGeom>
            <a:avLst/>
            <a:gdLst>
              <a:gd name="connsiteX0" fmla="*/ 4302 w 929249"/>
              <a:gd name="connsiteY0" fmla="*/ 245150 h 1052219"/>
              <a:gd name="connsiteX1" fmla="*/ 118602 w 929249"/>
              <a:gd name="connsiteY1" fmla="*/ 58114 h 1052219"/>
              <a:gd name="connsiteX2" fmla="*/ 794011 w 929249"/>
              <a:gd name="connsiteY2" fmla="*/ 78896 h 1052219"/>
              <a:gd name="connsiteX3" fmla="*/ 877138 w 929249"/>
              <a:gd name="connsiteY3" fmla="*/ 941341 h 1052219"/>
              <a:gd name="connsiteX4" fmla="*/ 180947 w 929249"/>
              <a:gd name="connsiteY4" fmla="*/ 1014078 h 1052219"/>
              <a:gd name="connsiteX5" fmla="*/ 4302 w 929249"/>
              <a:gd name="connsiteY5" fmla="*/ 691959 h 1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249" h="1052219">
                <a:moveTo>
                  <a:pt x="4302" y="245150"/>
                </a:moveTo>
                <a:cubicBezTo>
                  <a:pt x="-4357" y="165486"/>
                  <a:pt x="-13016" y="85823"/>
                  <a:pt x="118602" y="58114"/>
                </a:cubicBezTo>
                <a:cubicBezTo>
                  <a:pt x="250220" y="30405"/>
                  <a:pt x="667588" y="-68308"/>
                  <a:pt x="794011" y="78896"/>
                </a:cubicBezTo>
                <a:cubicBezTo>
                  <a:pt x="920434" y="226100"/>
                  <a:pt x="979315" y="785477"/>
                  <a:pt x="877138" y="941341"/>
                </a:cubicBezTo>
                <a:cubicBezTo>
                  <a:pt x="774961" y="1097205"/>
                  <a:pt x="326420" y="1055642"/>
                  <a:pt x="180947" y="1014078"/>
                </a:cubicBezTo>
                <a:cubicBezTo>
                  <a:pt x="35474" y="972514"/>
                  <a:pt x="45866" y="749109"/>
                  <a:pt x="4302" y="69195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1494805" y="2190350"/>
            <a:ext cx="4632642" cy="2680134"/>
          </a:xfrm>
          <a:custGeom>
            <a:avLst/>
            <a:gdLst>
              <a:gd name="connsiteX0" fmla="*/ 4302 w 929249"/>
              <a:gd name="connsiteY0" fmla="*/ 245150 h 1052219"/>
              <a:gd name="connsiteX1" fmla="*/ 118602 w 929249"/>
              <a:gd name="connsiteY1" fmla="*/ 58114 h 1052219"/>
              <a:gd name="connsiteX2" fmla="*/ 794011 w 929249"/>
              <a:gd name="connsiteY2" fmla="*/ 78896 h 1052219"/>
              <a:gd name="connsiteX3" fmla="*/ 877138 w 929249"/>
              <a:gd name="connsiteY3" fmla="*/ 941341 h 1052219"/>
              <a:gd name="connsiteX4" fmla="*/ 180947 w 929249"/>
              <a:gd name="connsiteY4" fmla="*/ 1014078 h 1052219"/>
              <a:gd name="connsiteX5" fmla="*/ 4302 w 929249"/>
              <a:gd name="connsiteY5" fmla="*/ 691959 h 1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249" h="1052219">
                <a:moveTo>
                  <a:pt x="4302" y="245150"/>
                </a:moveTo>
                <a:cubicBezTo>
                  <a:pt x="-4357" y="165486"/>
                  <a:pt x="-13016" y="85823"/>
                  <a:pt x="118602" y="58114"/>
                </a:cubicBezTo>
                <a:cubicBezTo>
                  <a:pt x="250220" y="30405"/>
                  <a:pt x="667588" y="-68308"/>
                  <a:pt x="794011" y="78896"/>
                </a:cubicBezTo>
                <a:cubicBezTo>
                  <a:pt x="920434" y="226100"/>
                  <a:pt x="979315" y="785477"/>
                  <a:pt x="877138" y="941341"/>
                </a:cubicBezTo>
                <a:cubicBezTo>
                  <a:pt x="774961" y="1097205"/>
                  <a:pt x="326420" y="1055642"/>
                  <a:pt x="180947" y="1014078"/>
                </a:cubicBezTo>
                <a:cubicBezTo>
                  <a:pt x="35474" y="972514"/>
                  <a:pt x="45866" y="749109"/>
                  <a:pt x="4302" y="691959"/>
                </a:cubicBezTo>
              </a:path>
            </a:pathLst>
          </a:cu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994169" y="2360535"/>
            <a:ext cx="22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LOOP 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99735" y="2346399"/>
            <a:ext cx="22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LOOP 2</a:t>
            </a:r>
          </a:p>
        </p:txBody>
      </p:sp>
    </p:spTree>
    <p:extLst>
      <p:ext uri="{BB962C8B-B14F-4D97-AF65-F5344CB8AC3E}">
        <p14:creationId xmlns:p14="http://schemas.microsoft.com/office/powerpoint/2010/main" val="306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34" y="76191"/>
            <a:ext cx="8731828" cy="807361"/>
          </a:xfrm>
        </p:spPr>
        <p:txBody>
          <a:bodyPr/>
          <a:lstStyle/>
          <a:p>
            <a:r>
              <a:rPr lang="en-US" dirty="0"/>
              <a:t>Measure Voltages around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1528499" y="5305411"/>
            <a:ext cx="3144806" cy="1291503"/>
            <a:chOff x="8785066" y="308697"/>
            <a:chExt cx="2630368" cy="1773261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8660491" y="999268"/>
              <a:ext cx="1752602" cy="389806"/>
              <a:chOff x="405211" y="2738180"/>
              <a:chExt cx="1752602" cy="389806"/>
            </a:xfrm>
          </p:grpSpPr>
          <p:cxnSp>
            <p:nvCxnSpPr>
              <p:cNvPr id="6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346454" y="2842670"/>
                <a:ext cx="0" cy="182164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" name="AutoShape 15"/>
              <p:cNvCxnSpPr>
                <a:cxnSpLocks noChangeShapeType="1"/>
              </p:cNvCxnSpPr>
              <p:nvPr/>
            </p:nvCxnSpPr>
            <p:spPr bwMode="auto">
              <a:xfrm rot="16200000">
                <a:off x="1749546" y="2515840"/>
                <a:ext cx="414" cy="81612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219702" y="2738180"/>
                <a:ext cx="0" cy="389806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AutoShape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812651" y="2516254"/>
                <a:ext cx="2" cy="81488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" name="Rectangle 9"/>
            <p:cNvSpPr/>
            <p:nvPr/>
          </p:nvSpPr>
          <p:spPr>
            <a:xfrm>
              <a:off x="9326584" y="750186"/>
              <a:ext cx="287258" cy="78688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600" dirty="0">
                  <a:ea typeface="Calibri"/>
                  <a:cs typeface="Times New Roman"/>
                </a:rPr>
                <a:t>+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600" dirty="0">
                  <a:ea typeface="Calibri"/>
                  <a:cs typeface="Times New Roman"/>
                </a:rPr>
                <a:t>-</a:t>
              </a:r>
            </a:p>
          </p:txBody>
        </p: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 rot="10800000">
              <a:off x="10405987" y="308697"/>
              <a:ext cx="145430" cy="1770758"/>
              <a:chOff x="5333" y="1810"/>
              <a:chExt cx="460" cy="3163"/>
            </a:xfrm>
          </p:grpSpPr>
          <p:cxnSp>
            <p:nvCxnSpPr>
              <p:cNvPr id="12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6" name="Group 31"/>
              <p:cNvGrpSpPr>
                <a:grpSpLocks/>
              </p:cNvGrpSpPr>
              <p:nvPr/>
            </p:nvGrpSpPr>
            <p:grpSpPr bwMode="auto">
              <a:xfrm>
                <a:off x="5471" y="1810"/>
                <a:ext cx="322" cy="3163"/>
                <a:chOff x="5471" y="1810"/>
                <a:chExt cx="322" cy="3163"/>
              </a:xfrm>
            </p:grpSpPr>
            <p:cxnSp>
              <p:nvCxnSpPr>
                <p:cNvPr id="17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83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71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21" name="AutoShape 15"/>
            <p:cNvCxnSpPr>
              <a:cxnSpLocks noChangeShapeType="1"/>
            </p:cNvCxnSpPr>
            <p:nvPr/>
          </p:nvCxnSpPr>
          <p:spPr bwMode="auto">
            <a:xfrm>
              <a:off x="9536792" y="2070466"/>
              <a:ext cx="184565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15"/>
            <p:cNvCxnSpPr>
              <a:cxnSpLocks noChangeShapeType="1"/>
            </p:cNvCxnSpPr>
            <p:nvPr/>
          </p:nvCxnSpPr>
          <p:spPr bwMode="auto">
            <a:xfrm>
              <a:off x="9536792" y="317869"/>
              <a:ext cx="181433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22"/>
            <p:cNvSpPr/>
            <p:nvPr/>
          </p:nvSpPr>
          <p:spPr>
            <a:xfrm>
              <a:off x="10586719" y="1069730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340492" y="1041868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202189" y="721536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551418" y="1109970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361759" y="1056839"/>
              <a:ext cx="45719" cy="383077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4"/>
            <p:cNvGrpSpPr>
              <a:grpSpLocks/>
            </p:cNvGrpSpPr>
            <p:nvPr/>
          </p:nvGrpSpPr>
          <p:grpSpPr bwMode="auto">
            <a:xfrm rot="10800000">
              <a:off x="11287920" y="311200"/>
              <a:ext cx="127514" cy="1770758"/>
              <a:chOff x="5333" y="1810"/>
              <a:chExt cx="460" cy="3163"/>
            </a:xfrm>
          </p:grpSpPr>
          <p:cxnSp>
            <p:nvCxnSpPr>
              <p:cNvPr id="29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3" name="Group 31"/>
              <p:cNvGrpSpPr>
                <a:grpSpLocks/>
              </p:cNvGrpSpPr>
              <p:nvPr/>
            </p:nvGrpSpPr>
            <p:grpSpPr bwMode="auto">
              <a:xfrm>
                <a:off x="5438" y="1810"/>
                <a:ext cx="355" cy="3163"/>
                <a:chOff x="5438" y="1810"/>
                <a:chExt cx="355" cy="3163"/>
              </a:xfrm>
            </p:grpSpPr>
            <p:cxnSp>
              <p:nvCxnSpPr>
                <p:cNvPr id="34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52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38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10618419" y="1056911"/>
              <a:ext cx="547306" cy="46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+mn-lt"/>
                </a:rPr>
                <a:t>220</a:t>
              </a:r>
              <a:r>
                <a:rPr lang="en-US" sz="1600" dirty="0">
                  <a:latin typeface="Symbol" pitchFamily="18" charset="2"/>
                </a:rPr>
                <a:t>W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9" name="Text Box 5"/>
            <p:cNvSpPr txBox="1">
              <a:spLocks noChangeArrowheads="1"/>
            </p:cNvSpPr>
            <p:nvPr/>
          </p:nvSpPr>
          <p:spPr bwMode="auto">
            <a:xfrm>
              <a:off x="9817314" y="1056911"/>
              <a:ext cx="547306" cy="46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+mn-lt"/>
                </a:rPr>
                <a:t>470</a:t>
              </a:r>
              <a:r>
                <a:rPr lang="en-US" sz="1600" dirty="0">
                  <a:latin typeface="Symbol" pitchFamily="18" charset="2"/>
                </a:rPr>
                <a:t>W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0" name="Text Box 6"/>
            <p:cNvSpPr txBox="1"/>
            <p:nvPr/>
          </p:nvSpPr>
          <p:spPr bwMode="auto">
            <a:xfrm>
              <a:off x="8785066" y="993975"/>
              <a:ext cx="803211" cy="38762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ea typeface="Calibri"/>
                  <a:cs typeface="Times New Roman"/>
                </a:rPr>
                <a:t>9V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824062" y="354341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</a:rPr>
              <a:t> ≈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53" name="Rectangle 52"/>
          <p:cNvSpPr/>
          <p:nvPr/>
        </p:nvSpPr>
        <p:spPr>
          <a:xfrm>
            <a:off x="4997290" y="352184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54" name="Rectangle 53"/>
          <p:cNvSpPr/>
          <p:nvPr/>
        </p:nvSpPr>
        <p:spPr>
          <a:xfrm>
            <a:off x="8998103" y="354056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	</a:t>
            </a:r>
            <a:endParaRPr lang="en-US" sz="2400" u="sng" dirty="0"/>
          </a:p>
        </p:txBody>
      </p:sp>
      <p:sp>
        <p:nvSpPr>
          <p:cNvPr id="55" name="TextBox 54"/>
          <p:cNvSpPr txBox="1"/>
          <p:nvPr/>
        </p:nvSpPr>
        <p:spPr>
          <a:xfrm>
            <a:off x="1892937" y="3570237"/>
            <a:ext cx="97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8.28V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12952" y="3554947"/>
            <a:ext cx="8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8.28V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185032" y="3566236"/>
            <a:ext cx="73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8.28V</a:t>
            </a:r>
          </a:p>
        </p:txBody>
      </p:sp>
      <p:sp>
        <p:nvSpPr>
          <p:cNvPr id="58" name="Freeform 57"/>
          <p:cNvSpPr/>
          <p:nvPr/>
        </p:nvSpPr>
        <p:spPr>
          <a:xfrm>
            <a:off x="2564435" y="5425054"/>
            <a:ext cx="929249" cy="1052219"/>
          </a:xfrm>
          <a:custGeom>
            <a:avLst/>
            <a:gdLst>
              <a:gd name="connsiteX0" fmla="*/ 4302 w 929249"/>
              <a:gd name="connsiteY0" fmla="*/ 245150 h 1052219"/>
              <a:gd name="connsiteX1" fmla="*/ 118602 w 929249"/>
              <a:gd name="connsiteY1" fmla="*/ 58114 h 1052219"/>
              <a:gd name="connsiteX2" fmla="*/ 794011 w 929249"/>
              <a:gd name="connsiteY2" fmla="*/ 78896 h 1052219"/>
              <a:gd name="connsiteX3" fmla="*/ 877138 w 929249"/>
              <a:gd name="connsiteY3" fmla="*/ 941341 h 1052219"/>
              <a:gd name="connsiteX4" fmla="*/ 180947 w 929249"/>
              <a:gd name="connsiteY4" fmla="*/ 1014078 h 1052219"/>
              <a:gd name="connsiteX5" fmla="*/ 4302 w 929249"/>
              <a:gd name="connsiteY5" fmla="*/ 691959 h 1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249" h="1052219">
                <a:moveTo>
                  <a:pt x="4302" y="245150"/>
                </a:moveTo>
                <a:cubicBezTo>
                  <a:pt x="-4357" y="165486"/>
                  <a:pt x="-13016" y="85823"/>
                  <a:pt x="118602" y="58114"/>
                </a:cubicBezTo>
                <a:cubicBezTo>
                  <a:pt x="250220" y="30405"/>
                  <a:pt x="667588" y="-68308"/>
                  <a:pt x="794011" y="78896"/>
                </a:cubicBezTo>
                <a:cubicBezTo>
                  <a:pt x="920434" y="226100"/>
                  <a:pt x="979315" y="785477"/>
                  <a:pt x="877138" y="941341"/>
                </a:cubicBezTo>
                <a:cubicBezTo>
                  <a:pt x="774961" y="1097205"/>
                  <a:pt x="326420" y="1055642"/>
                  <a:pt x="180947" y="1014078"/>
                </a:cubicBezTo>
                <a:cubicBezTo>
                  <a:pt x="35474" y="972514"/>
                  <a:pt x="45866" y="749109"/>
                  <a:pt x="4302" y="69195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2562509" y="5335599"/>
            <a:ext cx="1950917" cy="1165730"/>
          </a:xfrm>
          <a:custGeom>
            <a:avLst/>
            <a:gdLst>
              <a:gd name="connsiteX0" fmla="*/ 4302 w 929249"/>
              <a:gd name="connsiteY0" fmla="*/ 245150 h 1052219"/>
              <a:gd name="connsiteX1" fmla="*/ 118602 w 929249"/>
              <a:gd name="connsiteY1" fmla="*/ 58114 h 1052219"/>
              <a:gd name="connsiteX2" fmla="*/ 794011 w 929249"/>
              <a:gd name="connsiteY2" fmla="*/ 78896 h 1052219"/>
              <a:gd name="connsiteX3" fmla="*/ 877138 w 929249"/>
              <a:gd name="connsiteY3" fmla="*/ 941341 h 1052219"/>
              <a:gd name="connsiteX4" fmla="*/ 180947 w 929249"/>
              <a:gd name="connsiteY4" fmla="*/ 1014078 h 1052219"/>
              <a:gd name="connsiteX5" fmla="*/ 4302 w 929249"/>
              <a:gd name="connsiteY5" fmla="*/ 691959 h 1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249" h="1052219">
                <a:moveTo>
                  <a:pt x="4302" y="245150"/>
                </a:moveTo>
                <a:cubicBezTo>
                  <a:pt x="-4357" y="165486"/>
                  <a:pt x="-13016" y="85823"/>
                  <a:pt x="118602" y="58114"/>
                </a:cubicBezTo>
                <a:cubicBezTo>
                  <a:pt x="250220" y="30405"/>
                  <a:pt x="667588" y="-68308"/>
                  <a:pt x="794011" y="78896"/>
                </a:cubicBezTo>
                <a:cubicBezTo>
                  <a:pt x="920434" y="226100"/>
                  <a:pt x="979315" y="785477"/>
                  <a:pt x="877138" y="941341"/>
                </a:cubicBezTo>
                <a:cubicBezTo>
                  <a:pt x="774961" y="1097205"/>
                  <a:pt x="326420" y="1055642"/>
                  <a:pt x="180947" y="1014078"/>
                </a:cubicBezTo>
                <a:cubicBezTo>
                  <a:pt x="35474" y="972514"/>
                  <a:pt x="45866" y="749109"/>
                  <a:pt x="4302" y="691959"/>
                </a:cubicBezTo>
              </a:path>
            </a:pathLst>
          </a:cu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576302" y="5495449"/>
            <a:ext cx="9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LOOP 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17327" y="5397703"/>
            <a:ext cx="9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LOOP 2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769404" y="430436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</a:rPr>
              <a:t> - </a:t>
            </a:r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</a:t>
            </a:r>
            <a:endParaRPr lang="en-US" sz="2400" u="sng" dirty="0"/>
          </a:p>
        </p:txBody>
      </p:sp>
      <p:sp>
        <p:nvSpPr>
          <p:cNvPr id="66" name="TextBox 65"/>
          <p:cNvSpPr txBox="1"/>
          <p:nvPr/>
        </p:nvSpPr>
        <p:spPr>
          <a:xfrm>
            <a:off x="4287621" y="433945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0V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834891" y="425337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</a:rPr>
              <a:t> – </a:t>
            </a:r>
            <a:r>
              <a:rPr lang="el-GR" sz="2400" dirty="0">
                <a:latin typeface="Calibri" panose="020F0502020204030204" pitchFamily="34" charset="0"/>
              </a:rPr>
              <a:t>Δ</a:t>
            </a:r>
            <a:r>
              <a:rPr lang="en-US" sz="2400" dirty="0">
                <a:latin typeface="Calibri" panose="020F0502020204030204" pitchFamily="34" charset="0"/>
              </a:rPr>
              <a:t>V</a:t>
            </a:r>
            <a:r>
              <a:rPr lang="en-US" sz="2400" baseline="-25000" dirty="0">
                <a:latin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</a:rPr>
              <a:t> ≈ </a:t>
            </a:r>
            <a:r>
              <a:rPr lang="en-US" sz="2400" u="sng" dirty="0">
                <a:latin typeface="Calibri" panose="020F0502020204030204" pitchFamily="34" charset="0"/>
              </a:rPr>
              <a:t>	</a:t>
            </a:r>
            <a:endParaRPr lang="en-US" sz="2400" u="sng" dirty="0"/>
          </a:p>
        </p:txBody>
      </p:sp>
      <p:sp>
        <p:nvSpPr>
          <p:cNvPr id="68" name="TextBox 67"/>
          <p:cNvSpPr txBox="1"/>
          <p:nvPr/>
        </p:nvSpPr>
        <p:spPr>
          <a:xfrm>
            <a:off x="8401707" y="4288469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0V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97229" y="962696"/>
            <a:ext cx="3284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(1) Across the Rise </a:t>
            </a:r>
            <a:r>
              <a:rPr lang="en-US" i="1" dirty="0">
                <a:solidFill>
                  <a:srgbClr val="003087"/>
                </a:solidFill>
              </a:rPr>
              <a:t>(Loop 1 &amp; 2)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5669790" y="5643692"/>
            <a:ext cx="504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3087"/>
                </a:solidFill>
              </a:rPr>
              <a:t>Rises </a:t>
            </a:r>
            <a:r>
              <a:rPr lang="en-US" sz="2800" i="1" u="sng" dirty="0">
                <a:solidFill>
                  <a:srgbClr val="003087"/>
                </a:solidFill>
              </a:rPr>
              <a:t>balance</a:t>
            </a:r>
            <a:r>
              <a:rPr lang="en-US" sz="2800" i="1" dirty="0">
                <a:solidFill>
                  <a:srgbClr val="003087"/>
                </a:solidFill>
              </a:rPr>
              <a:t> drops in each loop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8FCDC89-4898-4564-8EA2-1AD1E1A21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" t="5971" r="8240" b="9566"/>
          <a:stretch/>
        </p:blipFill>
        <p:spPr>
          <a:xfrm>
            <a:off x="189674" y="1358850"/>
            <a:ext cx="3300100" cy="215774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7713CB8-0357-453E-BE4A-2819F56E7ADB}"/>
              </a:ext>
            </a:extLst>
          </p:cNvPr>
          <p:cNvSpPr/>
          <p:nvPr/>
        </p:nvSpPr>
        <p:spPr>
          <a:xfrm>
            <a:off x="4175351" y="962696"/>
            <a:ext cx="3675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(2) Across the 470</a:t>
            </a:r>
            <a:r>
              <a:rPr lang="el-GR" dirty="0">
                <a:latin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</a:rPr>
              <a:t> Drop</a:t>
            </a:r>
            <a:r>
              <a:rPr lang="en-US" dirty="0"/>
              <a:t> </a:t>
            </a:r>
            <a:r>
              <a:rPr lang="en-US" i="1" dirty="0">
                <a:solidFill>
                  <a:srgbClr val="003087"/>
                </a:solidFill>
              </a:rPr>
              <a:t>(Loop 1)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4AEFCD8-8D1D-4C72-A5F2-C7B776B30FF6}"/>
              </a:ext>
            </a:extLst>
          </p:cNvPr>
          <p:cNvSpPr/>
          <p:nvPr/>
        </p:nvSpPr>
        <p:spPr>
          <a:xfrm>
            <a:off x="8282572" y="962696"/>
            <a:ext cx="3462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(3) Across the 220</a:t>
            </a:r>
            <a:r>
              <a:rPr lang="el-GR" dirty="0">
                <a:latin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</a:rPr>
              <a:t> Drop </a:t>
            </a:r>
            <a:r>
              <a:rPr lang="en-US" i="1" dirty="0">
                <a:solidFill>
                  <a:srgbClr val="003087"/>
                </a:solidFill>
              </a:rPr>
              <a:t>(Loop 2)</a:t>
            </a: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E2768C-7DA3-43C4-96D9-7C645EA37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28" t="8215" r="4542" b="18055"/>
          <a:stretch/>
        </p:blipFill>
        <p:spPr>
          <a:xfrm>
            <a:off x="4932876" y="1414400"/>
            <a:ext cx="2160152" cy="2105448"/>
          </a:xfrm>
          <a:prstGeom prst="rect">
            <a:avLst/>
          </a:prstGeom>
        </p:spPr>
      </p:pic>
      <p:pic>
        <p:nvPicPr>
          <p:cNvPr id="76" name="Picture 75" descr="A close up of a device&#10;&#10;Description automatically generated">
            <a:extLst>
              <a:ext uri="{FF2B5EF4-FFF2-40B4-BE49-F238E27FC236}">
                <a16:creationId xmlns:a16="http://schemas.microsoft.com/office/drawing/2014/main" id="{0413CEA0-D22A-4F7F-B112-894DD80DE9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4121" r="15017" b="18528"/>
          <a:stretch/>
        </p:blipFill>
        <p:spPr>
          <a:xfrm>
            <a:off x="8982793" y="1397262"/>
            <a:ext cx="2061945" cy="21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65" grpId="0"/>
      <p:bldP spid="66" grpId="0"/>
      <p:bldP spid="67" grpId="0"/>
      <p:bldP spid="68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414245" y="2032267"/>
            <a:ext cx="3407349" cy="2572616"/>
            <a:chOff x="4353006" y="4161140"/>
            <a:chExt cx="2800671" cy="208827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37" y="4398263"/>
              <a:ext cx="1703443" cy="1851147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5326114" y="4161140"/>
              <a:ext cx="768284" cy="32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220</a:t>
              </a:r>
              <a:r>
                <a:rPr lang="el-GR" sz="2000" dirty="0">
                  <a:latin typeface="Calibri" panose="020F0502020204030204" pitchFamily="34" charset="0"/>
                </a:rPr>
                <a:t>Ω</a:t>
              </a:r>
              <a:endParaRPr lang="en-US" sz="2000" baseline="-250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283970" y="5242243"/>
              <a:ext cx="869707" cy="32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470</a:t>
              </a:r>
              <a:r>
                <a:rPr lang="el-GR" sz="2000" dirty="0">
                  <a:latin typeface="Calibri" panose="020F0502020204030204" pitchFamily="34" charset="0"/>
                </a:rPr>
                <a:t>Ω</a:t>
              </a:r>
              <a:endParaRPr lang="en-US" sz="20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53006" y="5242243"/>
              <a:ext cx="427852" cy="302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9V</a:t>
              </a:r>
              <a:endParaRPr lang="en-US" sz="2000" baseline="-25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15" y="-159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Kirchoff’s</a:t>
            </a:r>
            <a:r>
              <a:rPr lang="en-US" sz="4000" dirty="0"/>
              <a:t> Voltage Law (KVL)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25" y="891559"/>
            <a:ext cx="9353723" cy="455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003087"/>
                </a:solidFill>
              </a:rPr>
              <a:t>The algebraic sum of voltages around any </a:t>
            </a:r>
            <a:r>
              <a:rPr lang="en-US" sz="2400" i="1" u="sng" dirty="0">
                <a:solidFill>
                  <a:srgbClr val="003087"/>
                </a:solidFill>
              </a:rPr>
              <a:t>closed loop</a:t>
            </a:r>
            <a:r>
              <a:rPr lang="en-US" sz="2400" i="1" dirty="0">
                <a:solidFill>
                  <a:srgbClr val="003087"/>
                </a:solidFill>
              </a:rPr>
              <a:t> in a circuit is </a:t>
            </a:r>
            <a:r>
              <a:rPr lang="en-US" sz="2400" i="1">
                <a:solidFill>
                  <a:srgbClr val="003087"/>
                </a:solidFill>
              </a:rPr>
              <a:t>zero. </a:t>
            </a:r>
            <a:endParaRPr lang="en-US" sz="2400" i="1" dirty="0">
              <a:solidFill>
                <a:srgbClr val="0030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1984" y="242901"/>
                <a:ext cx="5879156" cy="492443"/>
              </a:xfrm>
              <a:prstGeom prst="rect">
                <a:avLst/>
              </a:prstGeom>
              <a:noFill/>
              <a:ln w="28575">
                <a:solidFill>
                  <a:srgbClr val="CB333B"/>
                </a:solidFill>
              </a:ln>
            </p:spPr>
            <p:txBody>
              <a:bodyPr wrap="square" lIns="91440" tIns="91440" rIns="91440" bIns="91440" rtlCol="0">
                <a:spAutoFit/>
              </a:bodyPr>
              <a:lstStyle/>
              <a:p>
                <a:pPr algn="ctr"/>
                <a:r>
                  <a:rPr lang="en-US" sz="2000" b="0" dirty="0"/>
                  <a:t>Closed Loop: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𝑉𝑜𝑙𝑡𝑎𝑔𝑒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𝑖𝑠𝑒𝑠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𝑉𝑜𝑙𝑡𝑎𝑔𝑒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𝐷𝑟𝑜𝑝𝑠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84" y="242901"/>
                <a:ext cx="5879156" cy="492443"/>
              </a:xfrm>
              <a:prstGeom prst="rect">
                <a:avLst/>
              </a:prstGeom>
              <a:blipFill>
                <a:blip r:embed="rId3"/>
                <a:stretch>
                  <a:fillRect l="-515" b="-6977"/>
                </a:stretch>
              </a:blipFill>
              <a:ln w="28575">
                <a:solidFill>
                  <a:srgbClr val="CB333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485193" y="1644951"/>
            <a:ext cx="2503055" cy="57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Series Circuits: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45806" y="2651536"/>
            <a:ext cx="1007581" cy="1"/>
          </a:xfrm>
          <a:prstGeom prst="straightConnector1">
            <a:avLst/>
          </a:prstGeom>
          <a:ln w="28575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451705" y="2705481"/>
            <a:ext cx="155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dirty="0">
                <a:solidFill>
                  <a:srgbClr val="CB333B"/>
                </a:solidFill>
                <a:latin typeface="Calibri" panose="020F0502020204030204" pitchFamily="34" charset="0"/>
              </a:rPr>
              <a:t>V = 2.87V</a:t>
            </a:r>
            <a:endParaRPr lang="en-US" baseline="-25000" dirty="0">
              <a:solidFill>
                <a:srgbClr val="CB333B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63580" y="3160996"/>
            <a:ext cx="1" cy="1033866"/>
          </a:xfrm>
          <a:prstGeom prst="straightConnector1">
            <a:avLst/>
          </a:prstGeom>
          <a:ln w="28575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12334" y="3682733"/>
            <a:ext cx="12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dirty="0">
                <a:solidFill>
                  <a:srgbClr val="CB333B"/>
                </a:solidFill>
                <a:latin typeface="Calibri" panose="020F0502020204030204" pitchFamily="34" charset="0"/>
              </a:rPr>
              <a:t>V = 6.13V</a:t>
            </a:r>
            <a:endParaRPr lang="en-US" baseline="-25000" dirty="0">
              <a:solidFill>
                <a:srgbClr val="CB333B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0190" y="4907961"/>
            <a:ext cx="5550526" cy="1220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9V is split between the two resistors</a:t>
            </a:r>
          </a:p>
          <a:p>
            <a:r>
              <a:rPr lang="en-US" sz="2400" dirty="0"/>
              <a:t>Larger voltage drop occurs at the larger resistor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83050" y="1644951"/>
            <a:ext cx="2503055" cy="57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Parallel Circuits: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729227" y="4907959"/>
            <a:ext cx="4711943" cy="1207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9V is supplied to each loop</a:t>
            </a:r>
          </a:p>
          <a:p>
            <a:r>
              <a:rPr lang="en-US" sz="2400" dirty="0"/>
              <a:t>Resistor size does not influence how much voltage is around loop.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92092" y="2386247"/>
            <a:ext cx="4769000" cy="2197023"/>
            <a:chOff x="9070608" y="308697"/>
            <a:chExt cx="2344826" cy="1773261"/>
          </a:xfrm>
        </p:grpSpPr>
        <p:grpSp>
          <p:nvGrpSpPr>
            <p:cNvPr id="32" name="Group 31"/>
            <p:cNvGrpSpPr/>
            <p:nvPr/>
          </p:nvGrpSpPr>
          <p:grpSpPr>
            <a:xfrm rot="5400000">
              <a:off x="8660491" y="999268"/>
              <a:ext cx="1752602" cy="389806"/>
              <a:chOff x="405211" y="2738180"/>
              <a:chExt cx="1752602" cy="389806"/>
            </a:xfrm>
          </p:grpSpPr>
          <p:cxnSp>
            <p:nvCxnSpPr>
              <p:cNvPr id="64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346454" y="2842670"/>
                <a:ext cx="0" cy="182164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AutoShape 15"/>
              <p:cNvCxnSpPr>
                <a:cxnSpLocks noChangeShapeType="1"/>
              </p:cNvCxnSpPr>
              <p:nvPr/>
            </p:nvCxnSpPr>
            <p:spPr bwMode="auto">
              <a:xfrm rot="16200000">
                <a:off x="1749546" y="2515840"/>
                <a:ext cx="414" cy="81612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1219702" y="2738180"/>
                <a:ext cx="0" cy="389806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AutoShape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812651" y="2516254"/>
                <a:ext cx="2" cy="81488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Rectangle 32"/>
            <p:cNvSpPr/>
            <p:nvPr/>
          </p:nvSpPr>
          <p:spPr>
            <a:xfrm>
              <a:off x="9326584" y="750186"/>
              <a:ext cx="287258" cy="78688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600" dirty="0">
                  <a:ea typeface="Calibri"/>
                  <a:cs typeface="Times New Roman"/>
                </a:rPr>
                <a:t>+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600" dirty="0">
                  <a:ea typeface="Calibri"/>
                  <a:cs typeface="Times New Roman"/>
                </a:rPr>
                <a:t>-</a:t>
              </a:r>
            </a:p>
          </p:txBody>
        </p:sp>
        <p:grpSp>
          <p:nvGrpSpPr>
            <p:cNvPr id="34" name="Group 24"/>
            <p:cNvGrpSpPr>
              <a:grpSpLocks/>
            </p:cNvGrpSpPr>
            <p:nvPr/>
          </p:nvGrpSpPr>
          <p:grpSpPr bwMode="auto">
            <a:xfrm rot="10800000">
              <a:off x="10405987" y="308697"/>
              <a:ext cx="145430" cy="1770758"/>
              <a:chOff x="5333" y="1810"/>
              <a:chExt cx="460" cy="3163"/>
            </a:xfrm>
          </p:grpSpPr>
          <p:cxnSp>
            <p:nvCxnSpPr>
              <p:cNvPr id="55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9" name="Group 31"/>
              <p:cNvGrpSpPr>
                <a:grpSpLocks/>
              </p:cNvGrpSpPr>
              <p:nvPr/>
            </p:nvGrpSpPr>
            <p:grpSpPr bwMode="auto">
              <a:xfrm>
                <a:off x="5471" y="1810"/>
                <a:ext cx="322" cy="3163"/>
                <a:chOff x="5471" y="1810"/>
                <a:chExt cx="322" cy="3163"/>
              </a:xfrm>
            </p:grpSpPr>
            <p:cxnSp>
              <p:nvCxnSpPr>
                <p:cNvPr id="60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83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71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2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3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35" name="AutoShape 15"/>
            <p:cNvCxnSpPr>
              <a:cxnSpLocks noChangeShapeType="1"/>
            </p:cNvCxnSpPr>
            <p:nvPr/>
          </p:nvCxnSpPr>
          <p:spPr bwMode="auto">
            <a:xfrm>
              <a:off x="9536792" y="2070466"/>
              <a:ext cx="184565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15"/>
            <p:cNvCxnSpPr>
              <a:cxnSpLocks noChangeShapeType="1"/>
            </p:cNvCxnSpPr>
            <p:nvPr/>
          </p:nvCxnSpPr>
          <p:spPr bwMode="auto">
            <a:xfrm>
              <a:off x="9536792" y="317869"/>
              <a:ext cx="181433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Rectangle 36"/>
            <p:cNvSpPr/>
            <p:nvPr/>
          </p:nvSpPr>
          <p:spPr>
            <a:xfrm>
              <a:off x="10586719" y="1069730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40492" y="1041868"/>
              <a:ext cx="45719" cy="371732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202189" y="721536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551418" y="1109970"/>
              <a:ext cx="35823" cy="29828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361759" y="1056839"/>
              <a:ext cx="45719" cy="383077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2" name="Group 24"/>
            <p:cNvGrpSpPr>
              <a:grpSpLocks/>
            </p:cNvGrpSpPr>
            <p:nvPr/>
          </p:nvGrpSpPr>
          <p:grpSpPr bwMode="auto">
            <a:xfrm rot="10800000">
              <a:off x="11287920" y="311200"/>
              <a:ext cx="127514" cy="1770758"/>
              <a:chOff x="5333" y="1810"/>
              <a:chExt cx="460" cy="3163"/>
            </a:xfrm>
          </p:grpSpPr>
          <p:cxnSp>
            <p:nvCxnSpPr>
              <p:cNvPr id="46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5333" y="3039"/>
                <a:ext cx="460" cy="18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AutoShape 8"/>
              <p:cNvCxnSpPr>
                <a:cxnSpLocks noChangeShapeType="1"/>
              </p:cNvCxnSpPr>
              <p:nvPr/>
            </p:nvCxnSpPr>
            <p:spPr bwMode="auto">
              <a:xfrm>
                <a:off x="5333" y="3219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5333" y="3309"/>
                <a:ext cx="460" cy="1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AutoShape 10"/>
              <p:cNvCxnSpPr>
                <a:cxnSpLocks noChangeShapeType="1"/>
              </p:cNvCxnSpPr>
              <p:nvPr/>
            </p:nvCxnSpPr>
            <p:spPr bwMode="auto">
              <a:xfrm>
                <a:off x="5333" y="3498"/>
                <a:ext cx="460" cy="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0" name="Group 31"/>
              <p:cNvGrpSpPr>
                <a:grpSpLocks/>
              </p:cNvGrpSpPr>
              <p:nvPr/>
            </p:nvGrpSpPr>
            <p:grpSpPr bwMode="auto">
              <a:xfrm>
                <a:off x="5438" y="1810"/>
                <a:ext cx="355" cy="3163"/>
                <a:chOff x="5438" y="1810"/>
                <a:chExt cx="355" cy="3163"/>
              </a:xfrm>
            </p:grpSpPr>
            <p:cxnSp>
              <p:nvCxnSpPr>
                <p:cNvPr id="51" name="AutoShape 1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452" y="1810"/>
                  <a:ext cx="0" cy="111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" name="AutoShape 13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5438" y="2910"/>
                  <a:ext cx="322" cy="129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3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53" y="3588"/>
                  <a:ext cx="240" cy="12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4" name="AutoShape 1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5561" y="3700"/>
                  <a:ext cx="4" cy="127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43" name="Text Box 5"/>
            <p:cNvSpPr txBox="1">
              <a:spLocks noChangeArrowheads="1"/>
            </p:cNvSpPr>
            <p:nvPr/>
          </p:nvSpPr>
          <p:spPr bwMode="auto">
            <a:xfrm>
              <a:off x="10883433" y="1035633"/>
              <a:ext cx="379265" cy="32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+mn-lt"/>
                </a:rPr>
                <a:t>220</a:t>
              </a:r>
              <a:r>
                <a:rPr lang="en-US" sz="2000" dirty="0">
                  <a:latin typeface="Symbol" pitchFamily="18" charset="2"/>
                </a:rPr>
                <a:t>W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>
              <a:off x="10028911" y="1047928"/>
              <a:ext cx="379265" cy="32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+mn-lt"/>
                </a:rPr>
                <a:t>470</a:t>
              </a:r>
              <a:r>
                <a:rPr lang="en-US" sz="2000" dirty="0">
                  <a:latin typeface="Symbol" pitchFamily="18" charset="2"/>
                </a:rPr>
                <a:t>W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5" name="Text Box 6"/>
            <p:cNvSpPr txBox="1"/>
            <p:nvPr/>
          </p:nvSpPr>
          <p:spPr bwMode="auto">
            <a:xfrm>
              <a:off x="9070608" y="993975"/>
              <a:ext cx="292871" cy="38762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ea typeface="Calibri"/>
                  <a:cs typeface="Times New Roman"/>
                </a:rPr>
                <a:t>9V</a:t>
              </a:r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 flipH="1">
            <a:off x="8982459" y="3053024"/>
            <a:ext cx="1" cy="1033866"/>
          </a:xfrm>
          <a:prstGeom prst="straightConnector1">
            <a:avLst/>
          </a:prstGeom>
          <a:ln w="28575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8053990" y="3682733"/>
            <a:ext cx="155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dirty="0">
                <a:solidFill>
                  <a:srgbClr val="CB333B"/>
                </a:solidFill>
                <a:latin typeface="Calibri" panose="020F0502020204030204" pitchFamily="34" charset="0"/>
              </a:rPr>
              <a:t>V = 9V</a:t>
            </a:r>
            <a:endParaRPr lang="en-US" baseline="-25000" dirty="0">
              <a:solidFill>
                <a:srgbClr val="CB333B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0760382" y="3170310"/>
            <a:ext cx="1" cy="1033866"/>
          </a:xfrm>
          <a:prstGeom prst="straightConnector1">
            <a:avLst/>
          </a:prstGeom>
          <a:ln w="28575">
            <a:solidFill>
              <a:srgbClr val="CB33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9831913" y="3800019"/>
            <a:ext cx="155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B333B"/>
                </a:solidFill>
                <a:latin typeface="Calibri" panose="020F0502020204030204" pitchFamily="34" charset="0"/>
              </a:rPr>
              <a:t>Δ</a:t>
            </a:r>
            <a:r>
              <a:rPr lang="en-US" dirty="0">
                <a:solidFill>
                  <a:srgbClr val="CB333B"/>
                </a:solidFill>
                <a:latin typeface="Calibri" panose="020F0502020204030204" pitchFamily="34" charset="0"/>
              </a:rPr>
              <a:t>V = 9V</a:t>
            </a:r>
            <a:endParaRPr lang="en-US" baseline="-25000" dirty="0">
              <a:solidFill>
                <a:srgbClr val="CB33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  <p:bldP spid="20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965</TotalTime>
  <Words>805</Words>
  <Application>Microsoft Office PowerPoint</Application>
  <PresentationFormat>Widescreen</PresentationFormat>
  <Paragraphs>181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Cambria Math</vt:lpstr>
      <vt:lpstr>Comic Sans MS</vt:lpstr>
      <vt:lpstr>Symbol</vt:lpstr>
      <vt:lpstr>Times New Roman</vt:lpstr>
      <vt:lpstr>Expanded Slide Theme</vt:lpstr>
      <vt:lpstr>First Five  5b</vt:lpstr>
      <vt:lpstr>Kirchhoff’s Voltage Law</vt:lpstr>
      <vt:lpstr>Kirchhoff’s Voltage Law</vt:lpstr>
      <vt:lpstr>Build the Series Circuit</vt:lpstr>
      <vt:lpstr>Use Multimeter to Measure Voltages Around Loop</vt:lpstr>
      <vt:lpstr>Use Multimeter to Measure Voltages Around Loop</vt:lpstr>
      <vt:lpstr>Build the Parallel Circuit</vt:lpstr>
      <vt:lpstr>Measure Voltages around Loops</vt:lpstr>
      <vt:lpstr>Kirchoff’s Voltage Law (KVL)</vt:lpstr>
      <vt:lpstr>Implications of KVL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User</cp:lastModifiedBy>
  <cp:revision>67</cp:revision>
  <cp:lastPrinted>2019-12-16T18:28:38Z</cp:lastPrinted>
  <dcterms:created xsi:type="dcterms:W3CDTF">2017-03-05T23:41:57Z</dcterms:created>
  <dcterms:modified xsi:type="dcterms:W3CDTF">2020-02-04T21:31:48Z</dcterms:modified>
</cp:coreProperties>
</file>