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93" r:id="rId6"/>
    <p:sldId id="257" r:id="rId7"/>
    <p:sldId id="278" r:id="rId8"/>
    <p:sldId id="294" r:id="rId9"/>
    <p:sldId id="284" r:id="rId10"/>
    <p:sldId id="295" r:id="rId11"/>
    <p:sldId id="296" r:id="rId12"/>
  </p:sldIdLst>
  <p:sldSz cx="9144000" cy="6858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1B7"/>
    <a:srgbClr val="2B88B7"/>
    <a:srgbClr val="0066CC"/>
    <a:srgbClr val="000099"/>
    <a:srgbClr val="00206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11" autoAdjust="0"/>
    <p:restoredTop sz="86402" autoAdjust="0"/>
  </p:normalViewPr>
  <p:slideViewPr>
    <p:cSldViewPr>
      <p:cViewPr varScale="1">
        <p:scale>
          <a:sx n="65" d="100"/>
          <a:sy n="65" d="100"/>
        </p:scale>
        <p:origin x="1467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A1F688D-9AC7-4242-A887-E7BDBEEA482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D574BC-7E85-40C2-BDEA-3F2EEBCB13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0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BBDBCD-2F34-40B6-84B0-57F71A2DE33B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BD436C7-08D7-46F8-82CF-A482C178C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6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8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4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ark with photo_no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321753" y="23343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Рисунок 2"/>
          <p:cNvSpPr>
            <a:spLocks noGrp="1"/>
          </p:cNvSpPr>
          <p:nvPr>
            <p:ph type="pic" sz="quarter" idx="11"/>
          </p:nvPr>
        </p:nvSpPr>
        <p:spPr>
          <a:xfrm>
            <a:off x="4152186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2"/>
          </p:nvPr>
        </p:nvSpPr>
        <p:spPr>
          <a:xfrm>
            <a:off x="5982619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hape 26"/>
          <p:cNvSpPr>
            <a:spLocks noGrp="1"/>
          </p:cNvSpPr>
          <p:nvPr>
            <p:ph type="sldNum" sz="quarter" idx="2"/>
          </p:nvPr>
        </p:nvSpPr>
        <p:spPr>
          <a:xfrm>
            <a:off x="161726" y="303682"/>
            <a:ext cx="327509" cy="2476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5120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3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3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40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5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248400"/>
            <a:ext cx="1525260" cy="47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media.nasaexplores.com/lessons/02-060/images/atom.jpg&amp;imgrefurl=http://nasaexplores.com/show_58_teacher_st.php?id=030107160237&amp;h=255&amp;w=296&amp;sz=19&amp;tbnid=kBqOZyr24HUJ::&amp;tbnh=100&amp;tbnw=116&amp;prev=/images?q=images,+atomic+structure&amp;hl=en&amp;usg=__gVM_77HQ3D5fTb0I-4eut92dMhE=&amp;sa=X&amp;oi=image_result&amp;resnum=6&amp;ct=image&amp;cd=1" TargetMode="External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hyperlink" Target="http://en.wikipedia.org/wiki/Image:Types_of_Carbon_Nanotubes.png" TargetMode="External"/><Relationship Id="rId2" Type="http://schemas.openxmlformats.org/officeDocument/2006/relationships/hyperlink" Target="http://en.wikipedia.org/wiki/Image:AcetaldehydeDehydrogenase-1NVM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hsc.csu.edu.au/engineering_studies/transport/3059/images/figure1.gif&amp;imgrefurl=http://www.hsc.csu.edu.au/engineering_studies/transport/3059/manuf_polymer.html&amp;h=141&amp;w=434&amp;sz=25&amp;tbnid=rnP6lD_K5MsJ::&amp;tbnh=41&amp;tbnw=126&amp;prev=/images?q=images,+polymer+structure&amp;hl=en&amp;usg=__-Tpt4sw9A28UhpAW0BoOdd8Bn7Y=&amp;sa=X&amp;oi=image_result&amp;resnum=3&amp;ct=image&amp;cd=1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5" Type="http://schemas.openxmlformats.org/officeDocument/2006/relationships/image" Target="../media/image13.jpeg"/><Relationship Id="rId10" Type="http://schemas.openxmlformats.org/officeDocument/2006/relationships/hyperlink" Target="http://www.google.com/imgres?imgurl=http://czechabsinthe.files.wordpress.com/2007/04/molecule.jpg&amp;imgrefurl=http://czechabsinthe.wordpress.com/2007/05/19/lucid-pre-ban-absinthe/&amp;h=335&amp;w=349&amp;sz=13&amp;tbnid=aa6-teA62GwJ::&amp;tbnh=115&amp;tbnw=120&amp;prev=/images?q=images,+molecule&amp;hl=en&amp;usg=__umZ5T_DeOwRji3LR4NUChbRqerc=&amp;sa=X&amp;oi=image_result&amp;resnum=2&amp;ct=image&amp;cd=1" TargetMode="External"/><Relationship Id="rId4" Type="http://schemas.openxmlformats.org/officeDocument/2006/relationships/hyperlink" Target="http://cst-www.nrl.navy.mil/lattice/struk/fcc.html" TargetMode="External"/><Relationship Id="rId9" Type="http://schemas.openxmlformats.org/officeDocument/2006/relationships/image" Target="../media/image10.jpeg"/><Relationship Id="rId14" Type="http://schemas.openxmlformats.org/officeDocument/2006/relationships/hyperlink" Target="http://www.google.com/imgres?imgurl=http://www.cassgilbertsociety.org/images/bldgs/mn-state-capitol1.jpg&amp;imgrefurl=http://www.cassgilbertsociety.org/architect/buildings/mn-state-capitol.html&amp;h=663&amp;w=525&amp;sz=300&amp;tbnid=IA9EWX0qpMK8vM:&amp;tbnh=253&amp;tbnw=200&amp;prev=/images?q=MN+STate+CApitol+Building,+image&amp;usg=__nlrJwR75hofiKvl0l5aXW1HFCdg=&amp;ei=VLtPS_6yN47QM-aR2IwJ&amp;sa=X&amp;oi=image_result&amp;resnum=1&amp;ct=image&amp;ved=0CAoQ9QEwA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72727"/>
          </a:solidFill>
          <a:ln w="3175">
            <a:miter lim="400000"/>
          </a:ln>
        </p:spPr>
        <p:txBody>
          <a:bodyPr lIns="14288" tIns="14288" rIns="14288" bIns="14288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125"/>
          </a:p>
        </p:txBody>
      </p:sp>
      <p:sp>
        <p:nvSpPr>
          <p:cNvPr id="90" name="Shape 90"/>
          <p:cNvSpPr/>
          <p:nvPr/>
        </p:nvSpPr>
        <p:spPr>
          <a:xfrm>
            <a:off x="1765803" y="3822319"/>
            <a:ext cx="5285439" cy="883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4288" tIns="14288" rIns="14288" bIns="14288" anchor="ctr">
            <a:spAutoFit/>
          </a:bodyPr>
          <a:lstStyle/>
          <a:p>
            <a:pPr>
              <a:lnSpc>
                <a:spcPct val="80000"/>
              </a:lnSpc>
              <a:defRPr sz="18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endParaRPr sz="6938" dirty="0">
              <a:solidFill>
                <a:srgbClr val="C7A57F"/>
              </a:solidFill>
            </a:endParaRPr>
          </a:p>
        </p:txBody>
      </p:sp>
      <p:sp>
        <p:nvSpPr>
          <p:cNvPr id="9" name="Shape 99"/>
          <p:cNvSpPr/>
          <p:nvPr/>
        </p:nvSpPr>
        <p:spPr>
          <a:xfrm>
            <a:off x="1231340" y="2209800"/>
            <a:ext cx="6681319" cy="12107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4288" tIns="14288" rIns="14288" bIns="14288" anchor="ctr">
            <a:spAutoFit/>
          </a:bodyPr>
          <a:lstStyle/>
          <a:p>
            <a:pPr algn="ctr">
              <a:lnSpc>
                <a:spcPct val="80000"/>
              </a:lnSpc>
              <a:defRPr sz="15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7200" dirty="0" smtClean="0">
                <a:solidFill>
                  <a:srgbClr val="2D81B7"/>
                </a:solidFill>
              </a:rPr>
              <a:t>RING POLYMERS</a:t>
            </a:r>
            <a:br>
              <a:rPr lang="en-US" sz="7200" dirty="0" smtClean="0">
                <a:solidFill>
                  <a:srgbClr val="2D81B7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  <a:latin typeface="Bebas Neue" charset="0"/>
                <a:ea typeface="Bebas Neue" charset="0"/>
                <a:cs typeface="Bebas Neue" charset="0"/>
              </a:rPr>
              <a:t>Background Information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238216"/>
            <a:ext cx="1920606" cy="594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248400"/>
            <a:ext cx="402677" cy="40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68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POLYMERS</a:t>
            </a:r>
            <a:br>
              <a:rPr lang="en-US" sz="7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</a:br>
            <a:r>
              <a:rPr lang="en-US" sz="3200" dirty="0" smtClean="0">
                <a:latin typeface="Bebas Neue" charset="0"/>
                <a:ea typeface="Bebas Neue" charset="0"/>
                <a:cs typeface="Bebas Neue" charset="0"/>
              </a:rPr>
              <a:t>Two Variations on a Theme</a:t>
            </a:r>
            <a:endParaRPr lang="en-US" sz="3200" dirty="0"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 bwMode="auto">
          <a:xfrm>
            <a:off x="616317" y="31242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1800" kern="1200" dirty="0"/>
              <a:t>Cross-linked</a:t>
            </a:r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r>
              <a:rPr lang="en-US" sz="1800" kern="1200" dirty="0"/>
              <a:t>Ringed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5750" y="3029239"/>
            <a:ext cx="21756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5165" y="2894157"/>
            <a:ext cx="33432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86" y="5067878"/>
            <a:ext cx="30765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20px-AcetaldehydeDehydrogenase-1NVM">
            <a:hlinkClick r:id="rId2" tooltip="AcetaldehydeDehydrogenase-1NVM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53000"/>
            <a:ext cx="1811338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Face-Centered Cubic Lattic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0288" y="1925636"/>
            <a:ext cx="9652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ttp://www.hsc.csu.edu.au/engineering_studies/transport/3059/manuf_polymer.htm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7726" y="2797175"/>
            <a:ext cx="1865313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nasaexplores.com/show_58_teacher_st.php?id=03010716023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0826" y="2233612"/>
            <a:ext cx="1147763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http://czechabsinthe.wordpress.com/2007/05/19/lucid-pre-ban-absinthe/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02200" y="3413125"/>
            <a:ext cx="1117600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250px-Types_of_Carbon_Nanotubes">
            <a:hlinkClick r:id="rId12" tooltip="3D model of three types of single-walled carbon nanotubes.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3788" y="4849812"/>
            <a:ext cx="15097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19200" y="1925637"/>
            <a:ext cx="2452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kern="1200">
                <a:solidFill>
                  <a:srgbClr val="000000"/>
                </a:solidFill>
                <a:latin typeface="Constantia" pitchFamily="18" charset="0"/>
              </a:rPr>
              <a:t>Atomic (electronic) structure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997326" y="2849562"/>
            <a:ext cx="1712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kern="1200">
                <a:solidFill>
                  <a:srgbClr val="000000"/>
                </a:solidFill>
                <a:latin typeface="Constantia" pitchFamily="18" charset="0"/>
              </a:rPr>
              <a:t>Molecular structure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977901" y="4491037"/>
            <a:ext cx="1979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kern="1200">
                <a:solidFill>
                  <a:srgbClr val="000000"/>
                </a:solidFill>
                <a:latin typeface="Constantia" pitchFamily="18" charset="0"/>
              </a:rPr>
              <a:t>Physical characteristics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71838" y="4491037"/>
            <a:ext cx="2074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kern="1200">
                <a:solidFill>
                  <a:srgbClr val="000000"/>
                </a:solidFill>
                <a:latin typeface="Constantia" pitchFamily="18" charset="0"/>
              </a:rPr>
              <a:t>Electrical characteristics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686426" y="4491037"/>
            <a:ext cx="2112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kern="1200">
                <a:solidFill>
                  <a:srgbClr val="000000"/>
                </a:solidFill>
                <a:latin typeface="Constantia" pitchFamily="18" charset="0"/>
              </a:rPr>
              <a:t>Biological characteristics</a:t>
            </a:r>
          </a:p>
        </p:txBody>
      </p:sp>
      <p:sp>
        <p:nvSpPr>
          <p:cNvPr id="30" name="Right Arrow 29"/>
          <p:cNvSpPr/>
          <p:nvPr/>
        </p:nvSpPr>
        <p:spPr bwMode="auto">
          <a:xfrm>
            <a:off x="2849564" y="2695574"/>
            <a:ext cx="1025525" cy="51276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kern="1200" dirty="0">
              <a:solidFill>
                <a:srgbClr val="FFFFFF"/>
              </a:solidFill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7816454">
            <a:off x="3302001" y="3525837"/>
            <a:ext cx="1027113" cy="544513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kern="12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3400" y="344732"/>
            <a:ext cx="800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3200" kern="12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Why is understanding the molecular or atomic level </a:t>
            </a:r>
            <a:r>
              <a:rPr lang="en-US" sz="3200" kern="120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structure </a:t>
            </a:r>
            <a:r>
              <a:rPr lang="en-US" sz="3200" kern="120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of </a:t>
            </a:r>
            <a:r>
              <a:rPr lang="en-US" sz="3200" kern="12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a material important?</a:t>
            </a:r>
          </a:p>
        </p:txBody>
      </p:sp>
      <p:pic>
        <p:nvPicPr>
          <p:cNvPr id="33" name="Picture 32" descr="http://www.google.com/images?q=tbn:IA9EWX0qpMK8vM::www.cassgilbertsociety.org/images/bldgs/mn-state-capitol1.jpg&amp;t=1&amp;h=196&amp;w=155&amp;usg=__bvGsooRCMMXB6A4bMQT_cqFE1cg=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0825" y="4821237"/>
            <a:ext cx="1162050" cy="14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3400" y="344732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4800" kern="1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MOLECULAR STRUCTURES</a:t>
            </a:r>
            <a:endParaRPr lang="en-US" sz="4800" kern="12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7" name="Picture 16" descr="Animal-Cell[1]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33799"/>
            <a:ext cx="1989138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838200" y="3505199"/>
            <a:ext cx="7543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2438400" y="3657599"/>
            <a:ext cx="426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collagen[1]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0"/>
            <a:ext cx="25908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diamond-unit-cell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799"/>
            <a:ext cx="19812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HMGD_t[1]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16764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048000" y="289560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solidFill>
                  <a:srgbClr val="000000"/>
                </a:solidFill>
                <a:latin typeface="Candara" panose="020E0502030303020204" pitchFamily="34" charset="0"/>
              </a:rPr>
              <a:t>Crystals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800600" y="2895600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solidFill>
                  <a:srgbClr val="000000"/>
                </a:solidFill>
                <a:latin typeface="Candara" panose="020E0502030303020204" pitchFamily="34" charset="0"/>
              </a:rPr>
              <a:t>Polymers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048000" y="4343399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solidFill>
                  <a:srgbClr val="000000"/>
                </a:solidFill>
                <a:latin typeface="Candara" panose="020E0502030303020204" pitchFamily="34" charset="0"/>
              </a:rPr>
              <a:t>Proteins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57400" y="3581399"/>
            <a:ext cx="7620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kern="120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800600" y="4343400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solidFill>
                  <a:srgbClr val="000000"/>
                </a:solidFill>
                <a:latin typeface="Candara" panose="020E0502030303020204" pitchFamily="34" charset="0"/>
              </a:rPr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14350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"/>
          <p:cNvGrpSpPr/>
          <p:nvPr/>
        </p:nvGrpSpPr>
        <p:grpSpPr>
          <a:xfrm>
            <a:off x="914400" y="838200"/>
            <a:ext cx="3581400" cy="2760821"/>
            <a:chOff x="838201" y="1295400"/>
            <a:chExt cx="3581400" cy="2760821"/>
          </a:xfrm>
        </p:grpSpPr>
        <p:pic>
          <p:nvPicPr>
            <p:cNvPr id="10" name="Picture 9" descr="http://alevelnotes.com/content_images/i49_water_molecules_con_c_la_784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1" y="1295400"/>
              <a:ext cx="3581400" cy="2456185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1752600" y="3810000"/>
              <a:ext cx="149432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Ref: alevelnotes.com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67199" y="3124200"/>
            <a:ext cx="3810000" cy="2379821"/>
            <a:chOff x="990600" y="1752600"/>
            <a:chExt cx="3810000" cy="2379821"/>
          </a:xfrm>
        </p:grpSpPr>
        <p:pic>
          <p:nvPicPr>
            <p:cNvPr id="13" name="Picture 2" descr="http://im.glogster.com/media/7/38/82/61/38826137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1752600"/>
              <a:ext cx="3810000" cy="2305050"/>
            </a:xfrm>
            <a:prstGeom prst="rect">
              <a:avLst/>
            </a:prstGeom>
            <a:noFill/>
          </p:spPr>
        </p:pic>
        <p:sp>
          <p:nvSpPr>
            <p:cNvPr id="14" name="Rectangle 13"/>
            <p:cNvSpPr/>
            <p:nvPr/>
          </p:nvSpPr>
          <p:spPr>
            <a:xfrm>
              <a:off x="2286000" y="3886200"/>
              <a:ext cx="127631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Ref: glogster.com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81000" y="304800"/>
            <a:ext cx="7289386" cy="5958208"/>
            <a:chOff x="41958" y="252112"/>
            <a:chExt cx="9031889" cy="7311058"/>
          </a:xfrm>
          <a:solidFill>
            <a:schemeClr val="bg1">
              <a:lumMod val="8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988918" y="252112"/>
              <a:ext cx="3807100" cy="1078848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050" dirty="0">
                  <a:solidFill>
                    <a:srgbClr val="000000"/>
                  </a:solidFill>
                </a:rPr>
                <a:t>Discussion or Student Inquiry: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Ionic, covalent, hydrogen chemical bonds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Water as a dipole molecule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Cohesive and adhesive forces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1958" y="1569084"/>
              <a:ext cx="1207786" cy="7429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Observe and describe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662574" y="1555747"/>
              <a:ext cx="1967970" cy="7429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Ring Polymer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085332" y="1555747"/>
              <a:ext cx="1967970" cy="7429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rgbClr val="000000"/>
                  </a:solidFill>
                </a:rPr>
                <a:t>Water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5" name="Flowchart: Magnetic Disk 6"/>
            <p:cNvSpPr/>
            <p:nvPr/>
          </p:nvSpPr>
          <p:spPr>
            <a:xfrm>
              <a:off x="1808469" y="2550158"/>
              <a:ext cx="4163204" cy="676276"/>
            </a:xfrm>
            <a:prstGeom prst="flowChartMagneticDisk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Petri Dish</a:t>
              </a:r>
            </a:p>
          </p:txBody>
        </p:sp>
        <p:sp>
          <p:nvSpPr>
            <p:cNvPr id="26" name="Flowchart: Magnetic Disk 7"/>
            <p:cNvSpPr/>
            <p:nvPr/>
          </p:nvSpPr>
          <p:spPr>
            <a:xfrm>
              <a:off x="810866" y="4761868"/>
              <a:ext cx="4163204" cy="676276"/>
            </a:xfrm>
            <a:prstGeom prst="flowChartMagneticDisk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Petri Dish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452905" y="2421571"/>
              <a:ext cx="1207786" cy="9334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Observe and describe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808469" y="3622676"/>
              <a:ext cx="1967970" cy="7429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Ring Polymer</a:t>
              </a:r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1318054" y="1812922"/>
              <a:ext cx="302562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190844" y="3531232"/>
              <a:ext cx="2524122" cy="1815468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0000"/>
                  </a:solidFill>
                </a:rPr>
                <a:t>Other Liquids: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Oil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Alcohols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Detergent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Syrup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Salt Water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Sugar Water</a:t>
              </a:r>
            </a:p>
          </p:txBody>
        </p:sp>
        <p:sp>
          <p:nvSpPr>
            <p:cNvPr id="31" name="Right Arrow 30"/>
            <p:cNvSpPr/>
            <p:nvPr/>
          </p:nvSpPr>
          <p:spPr>
            <a:xfrm rot="5400000">
              <a:off x="4975015" y="2321964"/>
              <a:ext cx="188606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 rot="5400000">
              <a:off x="2552256" y="2317506"/>
              <a:ext cx="188606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5400000">
              <a:off x="2647983" y="4449447"/>
              <a:ext cx="288941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 rot="8100000">
              <a:off x="4659426" y="4382178"/>
              <a:ext cx="484313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1620616" y="5689605"/>
              <a:ext cx="3175402" cy="742950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050" dirty="0">
                  <a:solidFill>
                    <a:srgbClr val="000000"/>
                  </a:solidFill>
                </a:rPr>
                <a:t>Discussion or Student Inquiry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Charge distribution on different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937155" y="5466419"/>
              <a:ext cx="4136692" cy="209675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050" dirty="0">
                  <a:solidFill>
                    <a:srgbClr val="000000"/>
                  </a:solidFill>
                </a:rPr>
                <a:t>STEM: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Careful measurement of the quantities of polymer and liquids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Calculate the number of molecules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Forces and interactions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Possible applications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00"/>
                  </a:solidFill>
                </a:rPr>
                <a:t>Cost/benefit analysis</a:t>
              </a: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6045142" y="2773996"/>
              <a:ext cx="332797" cy="2286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1442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755" y="22098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62704" y="310545"/>
            <a:ext cx="85874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3200" kern="12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Super Absorbing Polymers (Found in diapers) </a:t>
            </a:r>
            <a:r>
              <a:rPr lang="en-US" sz="3200" kern="1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/>
            </a:r>
            <a:br>
              <a:rPr lang="en-US" sz="3200" kern="1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</a:br>
            <a:r>
              <a:rPr lang="en-US" sz="3200" kern="1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are </a:t>
            </a:r>
            <a:r>
              <a:rPr lang="en-US" sz="3200" kern="12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ringed type polymers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733800" y="2667000"/>
            <a:ext cx="479368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Surface tension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 (balanced cohesive and adhesive forces)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“traps” moisture in the ring structure.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Similar to the ring blower shape for soap bubbles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10381" y="4419600"/>
            <a:ext cx="68738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Cut a small area of diaper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Add water until saturated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Measure the amount of water (volume or weight)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Determine number of water molecules in the amount absorbed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Determine surface area that could be covered by a 1 atom thick layer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i.e. assuming  a water molecule has a vol. of .4 nm x .4 nm x.3nm</a:t>
            </a:r>
          </a:p>
          <a:p>
            <a:r>
              <a:rPr lang="en-US" kern="1200" dirty="0">
                <a:solidFill>
                  <a:srgbClr val="000000"/>
                </a:solidFill>
                <a:latin typeface="+mn-lt"/>
              </a:rPr>
              <a:t>       5 cc of water would cover 130m x 130m</a:t>
            </a:r>
          </a:p>
        </p:txBody>
      </p:sp>
    </p:spTree>
    <p:extLst>
      <p:ext uri="{BB962C8B-B14F-4D97-AF65-F5344CB8AC3E}">
        <p14:creationId xmlns:p14="http://schemas.microsoft.com/office/powerpoint/2010/main" val="1697998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SARHDQF24KZP-291081219-91</_dlc_DocId>
    <_dlc_DocIdUrl xmlns="b92ca6bb-2566-4a78-aff9-d2aca1a4e44d">
      <Url>https://nanolink.sharepoint.com/sites/media/_layouts/15/DocIdRedir.aspx?ID=SARHDQF24KZP-291081219-91</Url>
      <Description>SARHDQF24KZP-291081219-91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B8DF47-9DAB-42BF-99A5-D8E773A86683}">
  <ds:schemaRefs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b92ca6bb-2566-4a78-aff9-d2aca1a4e44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711BAE0-D390-43E5-A0BC-3CED44B81E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414BD9-81BD-4B0F-A824-F9B70A788C3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720076D-0978-4942-8EB9-ED56B0CB98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1043</TotalTime>
  <Words>243</Words>
  <Application>Microsoft Office PowerPoint</Application>
  <PresentationFormat>Letter Paper (8.5x11 in)</PresentationFormat>
  <Paragraphs>59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Bebas</vt:lpstr>
      <vt:lpstr>Bebas Neue</vt:lpstr>
      <vt:lpstr>Calibri</vt:lpstr>
      <vt:lpstr>Candara</vt:lpstr>
      <vt:lpstr>Constantia</vt:lpstr>
      <vt:lpstr>Helvetica Light</vt:lpstr>
      <vt:lpstr>Wingdings 2</vt:lpstr>
      <vt:lpstr>Office Theme</vt:lpstr>
      <vt:lpstr>PowerPoint Presentation</vt:lpstr>
      <vt:lpstr>POLYMERS Two Variations on a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Nanoparticles: A Study of Sunscreen</dc:title>
  <dc:creator>Jim</dc:creator>
  <cp:lastModifiedBy>Billie Copley</cp:lastModifiedBy>
  <cp:revision>103</cp:revision>
  <cp:lastPrinted>2018-10-12T19:00:41Z</cp:lastPrinted>
  <dcterms:created xsi:type="dcterms:W3CDTF">2015-08-22T15:52:04Z</dcterms:created>
  <dcterms:modified xsi:type="dcterms:W3CDTF">2020-03-30T18:24:26Z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a75aab33-54e6-42e2-9be4-6198a8d5ee13</vt:lpwstr>
  </property>
</Properties>
</file>