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18"/>
  </p:notesMasterIdLst>
  <p:sldIdLst>
    <p:sldId id="280" r:id="rId6"/>
    <p:sldId id="281" r:id="rId7"/>
    <p:sldId id="261" r:id="rId8"/>
    <p:sldId id="262" r:id="rId9"/>
    <p:sldId id="276" r:id="rId10"/>
    <p:sldId id="260" r:id="rId11"/>
    <p:sldId id="274" r:id="rId12"/>
    <p:sldId id="277" r:id="rId13"/>
    <p:sldId id="269" r:id="rId14"/>
    <p:sldId id="273" r:id="rId15"/>
    <p:sldId id="278" r:id="rId16"/>
    <p:sldId id="279"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81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55" autoAdjust="0"/>
    <p:restoredTop sz="82137" autoAdjust="0"/>
  </p:normalViewPr>
  <p:slideViewPr>
    <p:cSldViewPr snapToGrid="0" snapToObjects="1">
      <p:cViewPr varScale="1">
        <p:scale>
          <a:sx n="53" d="100"/>
          <a:sy n="53" d="100"/>
        </p:scale>
        <p:origin x="1611" y="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2" d="100"/>
          <a:sy n="82" d="100"/>
        </p:scale>
        <p:origin x="-3184"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B56008-F6A2-354C-8450-77F5C9EC9A57}" type="datetimeFigureOut">
              <a:rPr lang="en-US" smtClean="0"/>
              <a:pPr/>
              <a:t>3/30/2020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49891-C0DF-EF45-A08D-A868C6347393}" type="slidenum">
              <a:rPr lang="en-US" smtClean="0"/>
              <a:pPr/>
              <a:t>‹#›</a:t>
            </a:fld>
            <a:endParaRPr lang="en-US"/>
          </a:p>
        </p:txBody>
      </p:sp>
    </p:spTree>
    <p:extLst>
      <p:ext uri="{BB962C8B-B14F-4D97-AF65-F5344CB8AC3E}">
        <p14:creationId xmlns:p14="http://schemas.microsoft.com/office/powerpoint/2010/main" val="20547874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en.wikipedia.org/wiki/Hydrogen_ion"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43366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a:t>
            </a:r>
            <a:r>
              <a:rPr lang="en-US" sz="1200" b="1" kern="1200" dirty="0" err="1" smtClean="0">
                <a:solidFill>
                  <a:schemeClr val="tx1"/>
                </a:solidFill>
                <a:latin typeface="+mn-lt"/>
                <a:ea typeface="+mn-ea"/>
                <a:cs typeface="+mn-cs"/>
              </a:rPr>
              <a:t>Nanocellulose</a:t>
            </a:r>
            <a:r>
              <a:rPr lang="en-US" sz="1200" b="1" kern="1200" dirty="0" smtClean="0">
                <a:solidFill>
                  <a:schemeClr val="tx1"/>
                </a:solidFill>
                <a:latin typeface="+mn-lt"/>
                <a:ea typeface="+mn-ea"/>
                <a:cs typeface="+mn-cs"/>
              </a:rPr>
              <a:t>…What’s the Future?</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Concludes the module or to initiate further research/study about </a:t>
            </a:r>
            <a:r>
              <a:rPr lang="en-US" sz="1200" kern="1200" dirty="0" err="1" smtClean="0">
                <a:solidFill>
                  <a:schemeClr val="tx1"/>
                </a:solidFill>
                <a:latin typeface="+mn-lt"/>
                <a:ea typeface="+mn-ea"/>
                <a:cs typeface="+mn-cs"/>
              </a:rPr>
              <a:t>Nanocellulose</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pPr lvl="0"/>
            <a:r>
              <a:rPr lang="en-US" sz="1200" kern="1200" dirty="0" smtClean="0">
                <a:solidFill>
                  <a:schemeClr val="tx1"/>
                </a:solidFill>
                <a:latin typeface="+mn-lt"/>
                <a:ea typeface="+mn-ea"/>
                <a:cs typeface="+mn-cs"/>
              </a:rPr>
              <a:t>Jobs/areas of future study in this technical area. News feeds are a good source for this information. The wide use of cellulose makes it a material for many areas from health care to construction.  Some of the most promising areas for research/employment are listed in the following section. </a:t>
            </a:r>
          </a:p>
          <a:p>
            <a:endParaRPr lang="en-US" dirty="0"/>
          </a:p>
        </p:txBody>
      </p:sp>
      <p:sp>
        <p:nvSpPr>
          <p:cNvPr id="4" name="Slide Number Placeholder 3"/>
          <p:cNvSpPr>
            <a:spLocks noGrp="1"/>
          </p:cNvSpPr>
          <p:nvPr>
            <p:ph type="sldNum" sz="quarter" idx="10"/>
          </p:nvPr>
        </p:nvSpPr>
        <p:spPr/>
        <p:txBody>
          <a:bodyPr/>
          <a:lstStyle/>
          <a:p>
            <a:fld id="{30B49891-C0DF-EF45-A08D-A868C6347393}" type="slidenum">
              <a:rPr lang="en-US" smtClean="0"/>
              <a:pPr/>
              <a:t>11</a:t>
            </a:fld>
            <a:endParaRPr lang="en-US"/>
          </a:p>
        </p:txBody>
      </p:sp>
    </p:spTree>
    <p:extLst>
      <p:ext uri="{BB962C8B-B14F-4D97-AF65-F5344CB8AC3E}">
        <p14:creationId xmlns:p14="http://schemas.microsoft.com/office/powerpoint/2010/main" val="1005546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Title: In a Conventional Lab</a:t>
            </a:r>
          </a:p>
          <a:p>
            <a:r>
              <a:rPr lang="en-US" dirty="0" smtClean="0"/>
              <a:t>Explains the conventional equipment found in </a:t>
            </a:r>
            <a:r>
              <a:rPr lang="en-US" dirty="0" err="1" smtClean="0"/>
              <a:t>nanoprocessing</a:t>
            </a:r>
            <a:r>
              <a:rPr lang="en-US" dirty="0" smtClean="0"/>
              <a:t> cellulose:</a:t>
            </a:r>
          </a:p>
          <a:p>
            <a:r>
              <a:rPr lang="en-US" dirty="0" smtClean="0"/>
              <a:t>Pulps are difficult to degrade; the trick is to separate (liberate) the cellulose molecule from lignin. Lignin has been called the “cement” it’s what holds everything together within the plant cell wall. Generally, mechanical processes that beat/agitate the bulk material (recycled paper) to separate the fibers are used. Many processes have been identified for producing micro or </a:t>
            </a:r>
            <a:r>
              <a:rPr lang="en-US" dirty="0" err="1" smtClean="0"/>
              <a:t>nanofibers</a:t>
            </a:r>
            <a:r>
              <a:rPr lang="en-US" dirty="0" smtClean="0"/>
              <a:t>. These processes include </a:t>
            </a:r>
            <a:r>
              <a:rPr lang="en-US" dirty="0" err="1" smtClean="0"/>
              <a:t>cryocrushing</a:t>
            </a:r>
            <a:r>
              <a:rPr lang="en-US" dirty="0" smtClean="0"/>
              <a:t> (feed material is frozen using liquid nitrogen prior to high impact forces being applied), homogenization, </a:t>
            </a:r>
            <a:r>
              <a:rPr lang="en-US" dirty="0" err="1" smtClean="0"/>
              <a:t>microfluidization</a:t>
            </a:r>
            <a:r>
              <a:rPr lang="en-US" dirty="0" smtClean="0"/>
              <a:t> (using extreme pressure to emulsify a fluid), and micro-grinding. </a:t>
            </a:r>
          </a:p>
          <a:p>
            <a:endParaRPr lang="en-US" dirty="0" smtClean="0"/>
          </a:p>
          <a:p>
            <a:r>
              <a:rPr lang="en-US" dirty="0" smtClean="0"/>
              <a:t>Typical equipment used to separate the fibrils from the cell wall:</a:t>
            </a:r>
          </a:p>
          <a:p>
            <a:r>
              <a:rPr lang="en-US" dirty="0" smtClean="0"/>
              <a:t>•	The ultra-fine friction grinder “</a:t>
            </a:r>
            <a:r>
              <a:rPr lang="en-US" dirty="0" err="1" smtClean="0"/>
              <a:t>Supermasscolloider</a:t>
            </a:r>
            <a:r>
              <a:rPr lang="en-US" dirty="0" smtClean="0"/>
              <a:t>” destroys fiber wall structure very efficiently to liberate cellulose </a:t>
            </a:r>
            <a:r>
              <a:rPr lang="en-US" dirty="0" err="1" smtClean="0"/>
              <a:t>microfibrils</a:t>
            </a:r>
            <a:r>
              <a:rPr lang="en-US" dirty="0" smtClean="0"/>
              <a:t>. </a:t>
            </a:r>
          </a:p>
          <a:p>
            <a:r>
              <a:rPr lang="en-US" dirty="0" smtClean="0"/>
              <a:t>•	The homogenizer is also used for this purpose (particularly in paper recycling,) but is less effective.</a:t>
            </a:r>
          </a:p>
          <a:p>
            <a:endParaRPr lang="en-US" dirty="0" smtClean="0"/>
          </a:p>
          <a:p>
            <a:r>
              <a:rPr lang="en-US" dirty="0" smtClean="0"/>
              <a:t>Because pulp is difficult to degrade, harsh chemicals (such as acids) are required. </a:t>
            </a:r>
            <a:endParaRPr lang="en-US" dirty="0"/>
          </a:p>
        </p:txBody>
      </p:sp>
      <p:sp>
        <p:nvSpPr>
          <p:cNvPr id="4" name="Slide Number Placeholder 3"/>
          <p:cNvSpPr>
            <a:spLocks noGrp="1"/>
          </p:cNvSpPr>
          <p:nvPr>
            <p:ph type="sldNum" sz="quarter" idx="10"/>
          </p:nvPr>
        </p:nvSpPr>
        <p:spPr/>
        <p:txBody>
          <a:bodyPr/>
          <a:lstStyle/>
          <a:p>
            <a:fld id="{30B49891-C0DF-EF45-A08D-A868C6347393}" type="slidenum">
              <a:rPr lang="en-US" smtClean="0"/>
              <a:pPr/>
              <a:t>3</a:t>
            </a:fld>
            <a:endParaRPr lang="en-US"/>
          </a:p>
        </p:txBody>
      </p:sp>
    </p:spTree>
    <p:extLst>
      <p:ext uri="{BB962C8B-B14F-4D97-AF65-F5344CB8AC3E}">
        <p14:creationId xmlns:p14="http://schemas.microsoft.com/office/powerpoint/2010/main" val="1082578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In a Kitchen Lab</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Explains equipment to be used in the </a:t>
            </a:r>
            <a:r>
              <a:rPr lang="en-US" sz="1200" kern="1200" dirty="0" err="1" smtClean="0">
                <a:solidFill>
                  <a:schemeClr val="tx1"/>
                </a:solidFill>
                <a:latin typeface="+mn-lt"/>
                <a:ea typeface="+mn-ea"/>
                <a:cs typeface="+mn-cs"/>
              </a:rPr>
              <a:t>Nanocellulose</a:t>
            </a:r>
            <a:r>
              <a:rPr lang="en-US" sz="1200" kern="1200" dirty="0" smtClean="0">
                <a:solidFill>
                  <a:schemeClr val="tx1"/>
                </a:solidFill>
                <a:latin typeface="+mn-lt"/>
                <a:ea typeface="+mn-ea"/>
                <a:cs typeface="+mn-cs"/>
              </a:rPr>
              <a:t> module:</a:t>
            </a:r>
          </a:p>
          <a:p>
            <a:r>
              <a:rPr lang="en-US" sz="1200" kern="1200" dirty="0" smtClean="0">
                <a:solidFill>
                  <a:schemeClr val="tx1"/>
                </a:solidFill>
                <a:latin typeface="+mn-lt"/>
                <a:ea typeface="+mn-ea"/>
                <a:cs typeface="+mn-cs"/>
              </a:rPr>
              <a:t>In</a:t>
            </a:r>
            <a:r>
              <a:rPr lang="en-US" sz="1200" kern="1200" baseline="0" dirty="0" smtClean="0">
                <a:solidFill>
                  <a:schemeClr val="tx1"/>
                </a:solidFill>
                <a:latin typeface="+mn-lt"/>
                <a:ea typeface="+mn-ea"/>
                <a:cs typeface="+mn-cs"/>
              </a:rPr>
              <a:t> the activity, we are </a:t>
            </a:r>
            <a:r>
              <a:rPr lang="en-US" sz="1200" kern="1200" dirty="0" smtClean="0">
                <a:solidFill>
                  <a:schemeClr val="tx1"/>
                </a:solidFill>
                <a:latin typeface="+mn-lt"/>
                <a:ea typeface="+mn-ea"/>
                <a:cs typeface="+mn-cs"/>
              </a:rPr>
              <a:t>emulating a </a:t>
            </a:r>
            <a:r>
              <a:rPr lang="en-US" sz="1200" kern="1200" dirty="0" err="1" smtClean="0">
                <a:solidFill>
                  <a:schemeClr val="tx1"/>
                </a:solidFill>
                <a:latin typeface="+mn-lt"/>
                <a:ea typeface="+mn-ea"/>
                <a:cs typeface="+mn-cs"/>
              </a:rPr>
              <a:t>nanoprocess</a:t>
            </a:r>
            <a:r>
              <a:rPr lang="en-US" sz="1200" kern="1200" dirty="0" smtClean="0">
                <a:solidFill>
                  <a:schemeClr val="tx1"/>
                </a:solidFill>
                <a:latin typeface="+mn-lt"/>
                <a:ea typeface="+mn-ea"/>
                <a:cs typeface="+mn-cs"/>
              </a:rPr>
              <a:t> (fibrillation) being used to change cellulose.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As it turns out the process for creating micro/</a:t>
            </a:r>
            <a:r>
              <a:rPr lang="en-US" sz="1200" kern="1200" dirty="0" err="1" smtClean="0">
                <a:solidFill>
                  <a:schemeClr val="tx1"/>
                </a:solidFill>
                <a:latin typeface="+mn-lt"/>
                <a:ea typeface="+mn-ea"/>
                <a:cs typeface="+mn-cs"/>
              </a:rPr>
              <a:t>nanofibers</a:t>
            </a:r>
            <a:r>
              <a:rPr lang="en-US" sz="1200" kern="1200" dirty="0" smtClean="0">
                <a:solidFill>
                  <a:schemeClr val="tx1"/>
                </a:solidFill>
                <a:latin typeface="+mn-lt"/>
                <a:ea typeface="+mn-ea"/>
                <a:cs typeface="+mn-cs"/>
              </a:rPr>
              <a:t> is almost identical to that of paper making. We will use simple equipment found in our kitchen to emulate the </a:t>
            </a:r>
            <a:r>
              <a:rPr lang="en-US" sz="1200" kern="1200" dirty="0" err="1" smtClean="0">
                <a:solidFill>
                  <a:schemeClr val="tx1"/>
                </a:solidFill>
                <a:latin typeface="+mn-lt"/>
                <a:ea typeface="+mn-ea"/>
                <a:cs typeface="+mn-cs"/>
              </a:rPr>
              <a:t>nanoprocess</a:t>
            </a:r>
            <a:r>
              <a:rPr lang="en-US" sz="1200" kern="1200" dirty="0" smtClean="0">
                <a:solidFill>
                  <a:schemeClr val="tx1"/>
                </a:solidFill>
                <a:latin typeface="+mn-lt"/>
                <a:ea typeface="+mn-ea"/>
                <a:cs typeface="+mn-cs"/>
              </a:rPr>
              <a:t> and technology used to create </a:t>
            </a:r>
            <a:r>
              <a:rPr lang="en-US" sz="1200" kern="1200" dirty="0" err="1" smtClean="0">
                <a:solidFill>
                  <a:schemeClr val="tx1"/>
                </a:solidFill>
                <a:latin typeface="+mn-lt"/>
                <a:ea typeface="+mn-ea"/>
                <a:cs typeface="+mn-cs"/>
              </a:rPr>
              <a:t>nanofibers</a:t>
            </a:r>
            <a:r>
              <a:rPr lang="en-US" sz="1200" kern="1200" dirty="0" smtClean="0">
                <a:solidFill>
                  <a:schemeClr val="tx1"/>
                </a:solidFill>
                <a:latin typeface="+mn-lt"/>
                <a:ea typeface="+mn-ea"/>
                <a:cs typeface="+mn-cs"/>
              </a:rPr>
              <a:t>, plus a screening and pressing process used in paper recycling to create our </a:t>
            </a:r>
            <a:r>
              <a:rPr lang="en-US" sz="1200" kern="1200" dirty="0" err="1" smtClean="0">
                <a:solidFill>
                  <a:schemeClr val="tx1"/>
                </a:solidFill>
                <a:latin typeface="+mn-lt"/>
                <a:ea typeface="+mn-ea"/>
                <a:cs typeface="+mn-cs"/>
              </a:rPr>
              <a:t>nanocomposite</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Decades ago, researchers discovered that enzymes might be useful in processing cellulose. Enzymes are less harmful than acids in the processing (but care still needs to be used). Only recently have they been explored in the treatment of pulp and paper. The process is called fibrillation; adding the enzyme increases the inter-fiber bonding and literally pulls the fibers apart.</a:t>
            </a:r>
          </a:p>
          <a:p>
            <a:endParaRPr lang="en-US" dirty="0"/>
          </a:p>
        </p:txBody>
      </p:sp>
      <p:sp>
        <p:nvSpPr>
          <p:cNvPr id="4" name="Slide Number Placeholder 3"/>
          <p:cNvSpPr>
            <a:spLocks noGrp="1"/>
          </p:cNvSpPr>
          <p:nvPr>
            <p:ph type="sldNum" sz="quarter" idx="10"/>
          </p:nvPr>
        </p:nvSpPr>
        <p:spPr/>
        <p:txBody>
          <a:bodyPr/>
          <a:lstStyle/>
          <a:p>
            <a:fld id="{30B49891-C0DF-EF45-A08D-A868C6347393}" type="slidenum">
              <a:rPr lang="en-US" smtClean="0"/>
              <a:pPr/>
              <a:t>4</a:t>
            </a:fld>
            <a:endParaRPr lang="en-US"/>
          </a:p>
        </p:txBody>
      </p:sp>
    </p:spTree>
    <p:extLst>
      <p:ext uri="{BB962C8B-B14F-4D97-AF65-F5344CB8AC3E}">
        <p14:creationId xmlns:p14="http://schemas.microsoft.com/office/powerpoint/2010/main" val="1419862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a:t>
            </a:r>
            <a:r>
              <a:rPr lang="en-US" sz="1200" b="1" kern="1200" dirty="0" err="1" smtClean="0">
                <a:solidFill>
                  <a:schemeClr val="tx1"/>
                </a:solidFill>
                <a:latin typeface="+mn-lt"/>
                <a:ea typeface="+mn-ea"/>
                <a:cs typeface="+mn-cs"/>
              </a:rPr>
              <a:t>Nanocellulose</a:t>
            </a:r>
            <a:r>
              <a:rPr lang="en-US" sz="1200" b="1" kern="1200" dirty="0" smtClean="0">
                <a:solidFill>
                  <a:schemeClr val="tx1"/>
                </a:solidFill>
                <a:latin typeface="+mn-lt"/>
                <a:ea typeface="+mn-ea"/>
                <a:cs typeface="+mn-cs"/>
              </a:rPr>
              <a:t> Test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Results presented here were</a:t>
            </a:r>
            <a:r>
              <a:rPr lang="en-US" sz="1200" kern="1200" baseline="0" dirty="0" smtClean="0">
                <a:solidFill>
                  <a:schemeClr val="tx1"/>
                </a:solidFill>
                <a:latin typeface="+mn-lt"/>
                <a:ea typeface="+mn-ea"/>
                <a:cs typeface="+mn-cs"/>
              </a:rPr>
              <a:t> formed during making this module. Modify with your </a:t>
            </a:r>
            <a:r>
              <a:rPr lang="en-US" sz="1200" kern="1200" baseline="0" smtClean="0">
                <a:solidFill>
                  <a:schemeClr val="tx1"/>
                </a:solidFill>
                <a:latin typeface="+mn-lt"/>
                <a:ea typeface="+mn-ea"/>
                <a:cs typeface="+mn-cs"/>
              </a:rPr>
              <a:t>data and u</a:t>
            </a:r>
            <a:r>
              <a:rPr lang="en-US" sz="1200" kern="1200" smtClean="0">
                <a:solidFill>
                  <a:schemeClr val="tx1"/>
                </a:solidFill>
                <a:latin typeface="+mn-lt"/>
                <a:ea typeface="+mn-ea"/>
                <a:cs typeface="+mn-cs"/>
              </a:rPr>
              <a:t>se </a:t>
            </a:r>
            <a:r>
              <a:rPr lang="en-US" sz="1200" kern="1200" dirty="0" smtClean="0">
                <a:solidFill>
                  <a:schemeClr val="tx1"/>
                </a:solidFill>
                <a:latin typeface="+mn-lt"/>
                <a:ea typeface="+mn-ea"/>
                <a:cs typeface="+mn-cs"/>
              </a:rPr>
              <a:t>this slide to review team results and findings.</a:t>
            </a:r>
          </a:p>
          <a:p>
            <a:endParaRPr lang="en-US" dirty="0"/>
          </a:p>
        </p:txBody>
      </p:sp>
      <p:sp>
        <p:nvSpPr>
          <p:cNvPr id="4" name="Slide Number Placeholder 3"/>
          <p:cNvSpPr>
            <a:spLocks noGrp="1"/>
          </p:cNvSpPr>
          <p:nvPr>
            <p:ph type="sldNum" sz="quarter" idx="10"/>
          </p:nvPr>
        </p:nvSpPr>
        <p:spPr/>
        <p:txBody>
          <a:bodyPr/>
          <a:lstStyle/>
          <a:p>
            <a:fld id="{30B49891-C0DF-EF45-A08D-A868C6347393}" type="slidenum">
              <a:rPr lang="en-US" smtClean="0"/>
              <a:pPr/>
              <a:t>5</a:t>
            </a:fld>
            <a:endParaRPr lang="en-US"/>
          </a:p>
        </p:txBody>
      </p:sp>
    </p:spTree>
    <p:extLst>
      <p:ext uri="{BB962C8B-B14F-4D97-AF65-F5344CB8AC3E}">
        <p14:creationId xmlns:p14="http://schemas.microsoft.com/office/powerpoint/2010/main" val="795424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Analysis/Conclusions?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Discusses the scale bars on the SEM image and the measurements achieved by fibrillation. Not quite </a:t>
            </a:r>
            <a:r>
              <a:rPr lang="en-US" sz="1200" kern="1200" dirty="0" err="1" smtClean="0">
                <a:solidFill>
                  <a:schemeClr val="tx1"/>
                </a:solidFill>
                <a:latin typeface="+mn-lt"/>
                <a:ea typeface="+mn-ea"/>
                <a:cs typeface="+mn-cs"/>
              </a:rPr>
              <a:t>nanoscale</a:t>
            </a:r>
            <a:r>
              <a:rPr lang="en-US" sz="1200" kern="1200" dirty="0" smtClean="0">
                <a:solidFill>
                  <a:schemeClr val="tx1"/>
                </a:solidFill>
                <a:latin typeface="+mn-lt"/>
                <a:ea typeface="+mn-ea"/>
                <a:cs typeface="+mn-cs"/>
              </a:rPr>
              <a:t>, but…there is a difference between the samples. NOTE that further processing and equipment is needed to achieve </a:t>
            </a:r>
            <a:r>
              <a:rPr lang="en-US" sz="1200" kern="1200" dirty="0" err="1" smtClean="0">
                <a:solidFill>
                  <a:schemeClr val="tx1"/>
                </a:solidFill>
                <a:latin typeface="+mn-lt"/>
                <a:ea typeface="+mn-ea"/>
                <a:cs typeface="+mn-cs"/>
              </a:rPr>
              <a:t>nanocrystals</a:t>
            </a:r>
            <a:r>
              <a:rPr lang="en-US"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30B49891-C0DF-EF45-A08D-A868C6347393}" type="slidenum">
              <a:rPr lang="en-US" smtClean="0"/>
              <a:pPr/>
              <a:t>6</a:t>
            </a:fld>
            <a:endParaRPr lang="en-US"/>
          </a:p>
        </p:txBody>
      </p:sp>
    </p:spTree>
    <p:extLst>
      <p:ext uri="{BB962C8B-B14F-4D97-AF65-F5344CB8AC3E}">
        <p14:creationId xmlns:p14="http://schemas.microsoft.com/office/powerpoint/2010/main" val="611885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The </a:t>
            </a:r>
            <a:r>
              <a:rPr lang="en-US" sz="1200" b="1" kern="1200" dirty="0" err="1" smtClean="0">
                <a:solidFill>
                  <a:schemeClr val="tx1"/>
                </a:solidFill>
                <a:latin typeface="+mn-lt"/>
                <a:ea typeface="+mn-ea"/>
                <a:cs typeface="+mn-cs"/>
              </a:rPr>
              <a:t>Nanomechanism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Discusses the </a:t>
            </a:r>
            <a:r>
              <a:rPr lang="en-US" sz="1200" kern="1200" dirty="0" err="1" smtClean="0">
                <a:solidFill>
                  <a:schemeClr val="tx1"/>
                </a:solidFill>
                <a:latin typeface="+mn-lt"/>
                <a:ea typeface="+mn-ea"/>
                <a:cs typeface="+mn-cs"/>
              </a:rPr>
              <a:t>nanoscale</a:t>
            </a:r>
            <a:r>
              <a:rPr lang="en-US" sz="1200" kern="1200" dirty="0" smtClean="0">
                <a:solidFill>
                  <a:schemeClr val="tx1"/>
                </a:solidFill>
                <a:latin typeface="+mn-lt"/>
                <a:ea typeface="+mn-ea"/>
                <a:cs typeface="+mn-cs"/>
              </a:rPr>
              <a:t> effect observations.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Usually hydrolysis is a chemical process in which a molecule of water is added to a substance. Sometimes this addition causes both substance and water molecule to split into two parts. In such reactions, one fragment of the target molecule (or parent molecule) gains a </a:t>
            </a:r>
            <a:r>
              <a:rPr lang="en-US" sz="1200" kern="1200" dirty="0" smtClean="0">
                <a:solidFill>
                  <a:schemeClr val="tx1"/>
                </a:solidFill>
                <a:latin typeface="+mn-lt"/>
                <a:ea typeface="+mn-ea"/>
                <a:cs typeface="+mn-cs"/>
                <a:hlinkClick r:id="rId3"/>
              </a:rPr>
              <a:t>hydrogen ion.</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A.K.A Enzymatic binding and degradation. </a:t>
            </a:r>
            <a:endParaRPr lang="en-US" dirty="0"/>
          </a:p>
        </p:txBody>
      </p:sp>
      <p:sp>
        <p:nvSpPr>
          <p:cNvPr id="4" name="Slide Number Placeholder 3"/>
          <p:cNvSpPr>
            <a:spLocks noGrp="1"/>
          </p:cNvSpPr>
          <p:nvPr>
            <p:ph type="sldNum" sz="quarter" idx="10"/>
          </p:nvPr>
        </p:nvSpPr>
        <p:spPr/>
        <p:txBody>
          <a:bodyPr/>
          <a:lstStyle/>
          <a:p>
            <a:fld id="{30B49891-C0DF-EF45-A08D-A868C6347393}" type="slidenum">
              <a:rPr lang="en-US" smtClean="0"/>
              <a:pPr/>
              <a:t>7</a:t>
            </a:fld>
            <a:endParaRPr lang="en-US"/>
          </a:p>
        </p:txBody>
      </p:sp>
    </p:spTree>
    <p:extLst>
      <p:ext uri="{BB962C8B-B14F-4D97-AF65-F5344CB8AC3E}">
        <p14:creationId xmlns:p14="http://schemas.microsoft.com/office/powerpoint/2010/main" val="1811241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Where’s the Nanotechnology?</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is background information; it can be used to reinforce what was learned and emulated during the activities; use it as a primer for the quiz. </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0B49891-C0DF-EF45-A08D-A868C6347393}" type="slidenum">
              <a:rPr lang="en-US" smtClean="0"/>
              <a:pPr/>
              <a:t>8</a:t>
            </a:fld>
            <a:endParaRPr lang="en-US"/>
          </a:p>
        </p:txBody>
      </p:sp>
    </p:spTree>
    <p:extLst>
      <p:ext uri="{BB962C8B-B14F-4D97-AF65-F5344CB8AC3E}">
        <p14:creationId xmlns:p14="http://schemas.microsoft.com/office/powerpoint/2010/main" val="951110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Worksheet EXAMPLE for Characterizing a </a:t>
            </a:r>
            <a:r>
              <a:rPr lang="en-US" sz="1200" b="1" kern="1200" dirty="0" err="1" smtClean="0">
                <a:solidFill>
                  <a:schemeClr val="tx1"/>
                </a:solidFill>
                <a:latin typeface="+mn-lt"/>
                <a:ea typeface="+mn-ea"/>
                <a:cs typeface="+mn-cs"/>
              </a:rPr>
              <a:t>Nanomaterial</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is a student handout; modify as needed. </a:t>
            </a:r>
          </a:p>
          <a:p>
            <a:endParaRPr lang="en-US" dirty="0"/>
          </a:p>
        </p:txBody>
      </p:sp>
      <p:sp>
        <p:nvSpPr>
          <p:cNvPr id="4" name="Slide Number Placeholder 3"/>
          <p:cNvSpPr>
            <a:spLocks noGrp="1"/>
          </p:cNvSpPr>
          <p:nvPr>
            <p:ph type="sldNum" sz="quarter" idx="10"/>
          </p:nvPr>
        </p:nvSpPr>
        <p:spPr/>
        <p:txBody>
          <a:bodyPr/>
          <a:lstStyle/>
          <a:p>
            <a:fld id="{30B49891-C0DF-EF45-A08D-A868C6347393}" type="slidenum">
              <a:rPr lang="en-US" smtClean="0"/>
              <a:pPr/>
              <a:t>9</a:t>
            </a:fld>
            <a:endParaRPr lang="en-US"/>
          </a:p>
        </p:txBody>
      </p:sp>
    </p:spTree>
    <p:extLst>
      <p:ext uri="{BB962C8B-B14F-4D97-AF65-F5344CB8AC3E}">
        <p14:creationId xmlns:p14="http://schemas.microsoft.com/office/powerpoint/2010/main" val="1587909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Title: </a:t>
            </a:r>
            <a:r>
              <a:rPr lang="en-US" sz="1200" b="1" kern="1200" dirty="0" err="1" smtClean="0">
                <a:solidFill>
                  <a:schemeClr val="tx1"/>
                </a:solidFill>
                <a:latin typeface="+mn-lt"/>
                <a:ea typeface="+mn-ea"/>
                <a:cs typeface="+mn-cs"/>
              </a:rPr>
              <a:t>Nanocellulose</a:t>
            </a:r>
            <a:r>
              <a:rPr lang="en-US" sz="1200" b="1" kern="1200" dirty="0" smtClean="0">
                <a:solidFill>
                  <a:schemeClr val="tx1"/>
                </a:solidFill>
                <a:latin typeface="+mn-lt"/>
                <a:ea typeface="+mn-ea"/>
                <a:cs typeface="+mn-cs"/>
              </a:rPr>
              <a:t> Terms to Know</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Use this slide as a primer or for review of terminology encountered in the module. Add terms as needed. Can be a handout.</a:t>
            </a:r>
          </a:p>
          <a:p>
            <a:r>
              <a:rPr lang="en-US" sz="1200" kern="1200" dirty="0" smtClean="0">
                <a:solidFill>
                  <a:schemeClr val="tx1"/>
                </a:solidFill>
                <a:latin typeface="+mn-lt"/>
                <a:ea typeface="+mn-ea"/>
                <a:cs typeface="+mn-cs"/>
              </a:rPr>
              <a:t>Suggested definitions:</a:t>
            </a:r>
          </a:p>
          <a:p>
            <a:r>
              <a:rPr lang="en-US" sz="1200" kern="1200" dirty="0" smtClean="0">
                <a:solidFill>
                  <a:schemeClr val="tx1"/>
                </a:solidFill>
                <a:latin typeface="+mn-lt"/>
                <a:ea typeface="+mn-ea"/>
                <a:cs typeface="+mn-cs"/>
              </a:rPr>
              <a:t> </a:t>
            </a:r>
          </a:p>
          <a:p>
            <a:pPr lvl="0"/>
            <a:r>
              <a:rPr lang="en-US" sz="1200" kern="1200" dirty="0" err="1" smtClean="0">
                <a:solidFill>
                  <a:schemeClr val="tx1"/>
                </a:solidFill>
                <a:latin typeface="+mn-lt"/>
                <a:ea typeface="+mn-ea"/>
                <a:cs typeface="+mn-cs"/>
              </a:rPr>
              <a:t>Nanoscience</a:t>
            </a:r>
            <a:r>
              <a:rPr lang="en-US" sz="1200" kern="1200" dirty="0" smtClean="0">
                <a:solidFill>
                  <a:schemeClr val="tx1"/>
                </a:solidFill>
                <a:latin typeface="+mn-lt"/>
                <a:ea typeface="+mn-ea"/>
                <a:cs typeface="+mn-cs"/>
              </a:rPr>
              <a:t> is the ability to observe, manipulate and measure things at the atomic and molecular level.</a:t>
            </a:r>
          </a:p>
          <a:p>
            <a:pPr lvl="0"/>
            <a:r>
              <a:rPr lang="en-US" sz="1200" kern="1200" dirty="0" smtClean="0">
                <a:solidFill>
                  <a:schemeClr val="tx1"/>
                </a:solidFill>
                <a:latin typeface="+mn-lt"/>
                <a:ea typeface="+mn-ea"/>
                <a:cs typeface="+mn-cs"/>
              </a:rPr>
              <a:t>Nanotechnology is the ability to use what is learned from </a:t>
            </a:r>
            <a:r>
              <a:rPr lang="en-US" sz="1200" kern="1200" dirty="0" err="1" smtClean="0">
                <a:solidFill>
                  <a:schemeClr val="tx1"/>
                </a:solidFill>
                <a:latin typeface="+mn-lt"/>
                <a:ea typeface="+mn-ea"/>
                <a:cs typeface="+mn-cs"/>
              </a:rPr>
              <a:t>nanoscience</a:t>
            </a:r>
            <a:r>
              <a:rPr lang="en-US" sz="1200" kern="1200" dirty="0" smtClean="0">
                <a:solidFill>
                  <a:schemeClr val="tx1"/>
                </a:solidFill>
                <a:latin typeface="+mn-lt"/>
                <a:ea typeface="+mn-ea"/>
                <a:cs typeface="+mn-cs"/>
              </a:rPr>
              <a:t> to create, modify or improve things on a basic level. </a:t>
            </a:r>
          </a:p>
          <a:p>
            <a:pPr lvl="0"/>
            <a:r>
              <a:rPr lang="en-US" sz="1200" kern="1200" dirty="0" err="1" smtClean="0">
                <a:solidFill>
                  <a:schemeClr val="tx1"/>
                </a:solidFill>
                <a:latin typeface="+mn-lt"/>
                <a:ea typeface="+mn-ea"/>
                <a:cs typeface="+mn-cs"/>
              </a:rPr>
              <a:t>Nanocomposite</a:t>
            </a:r>
            <a:r>
              <a:rPr lang="en-US" sz="1200" kern="1200" dirty="0" smtClean="0">
                <a:solidFill>
                  <a:schemeClr val="tx1"/>
                </a:solidFill>
                <a:latin typeface="+mn-lt"/>
                <a:ea typeface="+mn-ea"/>
                <a:cs typeface="+mn-cs"/>
              </a:rPr>
              <a:t> – having one or more constituents with </a:t>
            </a:r>
            <a:r>
              <a:rPr lang="en-US" sz="1200" kern="1200" dirty="0" err="1" smtClean="0">
                <a:solidFill>
                  <a:schemeClr val="tx1"/>
                </a:solidFill>
                <a:latin typeface="+mn-lt"/>
                <a:ea typeface="+mn-ea"/>
                <a:cs typeface="+mn-cs"/>
              </a:rPr>
              <a:t>nano</a:t>
            </a:r>
            <a:r>
              <a:rPr lang="en-US" sz="1200" kern="1200" dirty="0" smtClean="0">
                <a:solidFill>
                  <a:schemeClr val="tx1"/>
                </a:solidFill>
                <a:latin typeface="+mn-lt"/>
                <a:ea typeface="+mn-ea"/>
                <a:cs typeface="+mn-cs"/>
              </a:rPr>
              <a:t> dimensions 100nm or smaller.</a:t>
            </a:r>
          </a:p>
          <a:p>
            <a:endParaRPr lang="en-US" dirty="0"/>
          </a:p>
        </p:txBody>
      </p:sp>
      <p:sp>
        <p:nvSpPr>
          <p:cNvPr id="4" name="Slide Number Placeholder 3"/>
          <p:cNvSpPr>
            <a:spLocks noGrp="1"/>
          </p:cNvSpPr>
          <p:nvPr>
            <p:ph type="sldNum" sz="quarter" idx="10"/>
          </p:nvPr>
        </p:nvSpPr>
        <p:spPr/>
        <p:txBody>
          <a:bodyPr/>
          <a:lstStyle/>
          <a:p>
            <a:fld id="{30B49891-C0DF-EF45-A08D-A868C6347393}" type="slidenum">
              <a:rPr lang="en-US" smtClean="0"/>
              <a:pPr/>
              <a:t>10</a:t>
            </a:fld>
            <a:endParaRPr lang="en-US"/>
          </a:p>
        </p:txBody>
      </p:sp>
    </p:spTree>
    <p:extLst>
      <p:ext uri="{BB962C8B-B14F-4D97-AF65-F5344CB8AC3E}">
        <p14:creationId xmlns:p14="http://schemas.microsoft.com/office/powerpoint/2010/main" val="12206769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91400" y="6248400"/>
            <a:ext cx="1525260" cy="47213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ark with photo_no number">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321753" y="2334342"/>
            <a:ext cx="1597224" cy="2129632"/>
          </a:xfrm>
        </p:spPr>
        <p:txBody>
          <a:bodyPr/>
          <a:lstStyle/>
          <a:p>
            <a:endParaRPr lang="en-US"/>
          </a:p>
        </p:txBody>
      </p:sp>
      <p:sp>
        <p:nvSpPr>
          <p:cNvPr id="13" name="Рисунок 2"/>
          <p:cNvSpPr>
            <a:spLocks noGrp="1"/>
          </p:cNvSpPr>
          <p:nvPr>
            <p:ph type="pic" sz="quarter" idx="11"/>
          </p:nvPr>
        </p:nvSpPr>
        <p:spPr>
          <a:xfrm>
            <a:off x="4152186" y="2312742"/>
            <a:ext cx="1597224" cy="2129632"/>
          </a:xfrm>
        </p:spPr>
        <p:txBody>
          <a:bodyPr/>
          <a:lstStyle/>
          <a:p>
            <a:endParaRPr lang="en-US"/>
          </a:p>
        </p:txBody>
      </p:sp>
      <p:sp>
        <p:nvSpPr>
          <p:cNvPr id="14" name="Рисунок 2"/>
          <p:cNvSpPr>
            <a:spLocks noGrp="1"/>
          </p:cNvSpPr>
          <p:nvPr>
            <p:ph type="pic" sz="quarter" idx="12"/>
          </p:nvPr>
        </p:nvSpPr>
        <p:spPr>
          <a:xfrm>
            <a:off x="5982619" y="2312742"/>
            <a:ext cx="1597224" cy="2129632"/>
          </a:xfrm>
        </p:spPr>
        <p:txBody>
          <a:bodyPr/>
          <a:lstStyle/>
          <a:p>
            <a:endParaRPr lang="en-US"/>
          </a:p>
        </p:txBody>
      </p:sp>
      <p:sp>
        <p:nvSpPr>
          <p:cNvPr id="5" name="Shape 26"/>
          <p:cNvSpPr>
            <a:spLocks noGrp="1"/>
          </p:cNvSpPr>
          <p:nvPr>
            <p:ph type="sldNum" sz="quarter" idx="2"/>
          </p:nvPr>
        </p:nvSpPr>
        <p:spPr>
          <a:xfrm>
            <a:off x="161726" y="303682"/>
            <a:ext cx="327509" cy="24765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2648600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92E0D-5F76-7448-98E6-50DC5142197B}"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92E0D-5F76-7448-98E6-50DC5142197B}"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92E0D-5F76-7448-98E6-50DC5142197B}" type="datetimeFigureOut">
              <a:rPr lang="en-US" smtClean="0"/>
              <a:pPr/>
              <a:t>3/30/2020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92E0D-5F76-7448-98E6-50DC5142197B}" type="datetimeFigureOut">
              <a:rPr lang="en-US" smtClean="0"/>
              <a:pPr/>
              <a:t>3/30/2020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92E0D-5F76-7448-98E6-50DC5142197B}" type="datetimeFigureOut">
              <a:rPr lang="en-US" smtClean="0"/>
              <a:pPr/>
              <a:t>3/30/2020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92E0D-5F76-7448-98E6-50DC5142197B}"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92E0D-5F76-7448-98E6-50DC5142197B}"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2EEE48-A31C-F844-9E8E-C7ED300673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92E0D-5F76-7448-98E6-50DC5142197B}" type="datetimeFigureOut">
              <a:rPr lang="en-US" smtClean="0"/>
              <a:pPr/>
              <a:t>3/30/2020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2EEE48-A31C-F844-9E8E-C7ED300673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0" y="0"/>
            <a:ext cx="9144000" cy="6858000"/>
          </a:xfrm>
          <a:prstGeom prst="rect">
            <a:avLst/>
          </a:prstGeom>
          <a:solidFill>
            <a:srgbClr val="272727"/>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1125"/>
          </a:p>
        </p:txBody>
      </p:sp>
      <p:sp>
        <p:nvSpPr>
          <p:cNvPr id="90" name="Shape 90"/>
          <p:cNvSpPr/>
          <p:nvPr/>
        </p:nvSpPr>
        <p:spPr>
          <a:xfrm>
            <a:off x="1765803" y="3822319"/>
            <a:ext cx="5285439" cy="883000"/>
          </a:xfrm>
          <a:prstGeom prst="rect">
            <a:avLst/>
          </a:prstGeom>
          <a:ln w="3175">
            <a:miter lim="400000"/>
          </a:ln>
          <a:extLst>
            <a:ext uri="{C572A759-6A51-4108-AA02-DFA0A04FC94B}">
              <ma14:wrappingTextBoxFlag xmlns:ma14="http://schemas.microsoft.com/office/mac/drawingml/2011/main" xmlns="" val="1"/>
            </a:ext>
          </a:extLst>
        </p:spPr>
        <p:txBody>
          <a:bodyPr lIns="14288" tIns="14288" rIns="14288" bIns="14288" anchor="ctr">
            <a:spAutoFit/>
          </a:bodyPr>
          <a:lstStyle/>
          <a:p>
            <a:pPr>
              <a:lnSpc>
                <a:spcPct val="80000"/>
              </a:lnSpc>
              <a:defRPr sz="18500">
                <a:solidFill>
                  <a:srgbClr val="F6F5F3"/>
                </a:solidFill>
                <a:latin typeface="Bebas"/>
                <a:ea typeface="Bebas"/>
                <a:cs typeface="Bebas"/>
                <a:sym typeface="Bebas"/>
              </a:defRPr>
            </a:pPr>
            <a:endParaRPr sz="6938" dirty="0">
              <a:solidFill>
                <a:srgbClr val="C7A57F"/>
              </a:solidFill>
            </a:endParaRPr>
          </a:p>
        </p:txBody>
      </p:sp>
      <p:sp>
        <p:nvSpPr>
          <p:cNvPr id="9" name="Shape 99"/>
          <p:cNvSpPr/>
          <p:nvPr/>
        </p:nvSpPr>
        <p:spPr>
          <a:xfrm>
            <a:off x="1231340" y="2172867"/>
            <a:ext cx="6681319" cy="1284583"/>
          </a:xfrm>
          <a:prstGeom prst="rect">
            <a:avLst/>
          </a:prstGeom>
          <a:ln w="3175">
            <a:miter lim="400000"/>
          </a:ln>
          <a:extLst>
            <a:ext uri="{C572A759-6A51-4108-AA02-DFA0A04FC94B}">
              <ma14:wrappingTextBoxFlag xmlns:ma14="http://schemas.microsoft.com/office/mac/drawingml/2011/main" xmlns="" val="1"/>
            </a:ext>
          </a:extLst>
        </p:spPr>
        <p:txBody>
          <a:bodyPr wrap="square" lIns="14288" tIns="14288" rIns="14288" bIns="14288" anchor="ctr">
            <a:spAutoFit/>
          </a:bodyPr>
          <a:lstStyle/>
          <a:p>
            <a:pPr algn="ctr">
              <a:lnSpc>
                <a:spcPct val="80000"/>
              </a:lnSpc>
              <a:defRPr sz="15500">
                <a:solidFill>
                  <a:srgbClr val="F6F5F3"/>
                </a:solidFill>
                <a:latin typeface="Bebas"/>
                <a:ea typeface="Bebas"/>
                <a:cs typeface="Bebas"/>
                <a:sym typeface="Bebas"/>
              </a:defRPr>
            </a:pPr>
            <a:r>
              <a:rPr lang="en-US" sz="7200" dirty="0" err="1" smtClean="0">
                <a:solidFill>
                  <a:srgbClr val="208CCC"/>
                </a:solidFill>
                <a:latin typeface="Bebas"/>
              </a:rPr>
              <a:t>Nanocellulose</a:t>
            </a:r>
            <a:endParaRPr lang="en-US" sz="7200" dirty="0">
              <a:solidFill>
                <a:srgbClr val="208CCC"/>
              </a:solidFill>
              <a:latin typeface="Bebas"/>
            </a:endParaRPr>
          </a:p>
          <a:p>
            <a:pPr algn="ctr"/>
            <a:r>
              <a:rPr lang="en-US" sz="2400" dirty="0">
                <a:solidFill>
                  <a:schemeClr val="bg1"/>
                </a:solidFill>
                <a:latin typeface="Bebas Neue" charset="0"/>
                <a:ea typeface="Bebas Neue" charset="0"/>
                <a:cs typeface="Bebas Neue" charset="0"/>
              </a:rPr>
              <a:t>Background </a:t>
            </a:r>
            <a:r>
              <a:rPr lang="en-US" sz="2400" dirty="0" smtClean="0">
                <a:solidFill>
                  <a:schemeClr val="bg1"/>
                </a:solidFill>
                <a:latin typeface="Bebas Neue" charset="0"/>
                <a:ea typeface="Bebas Neue" charset="0"/>
                <a:cs typeface="Bebas Neue" charset="0"/>
              </a:rPr>
              <a:t>Information</a:t>
            </a:r>
            <a:endParaRPr lang="en-US" sz="2400" dirty="0">
              <a:solidFill>
                <a:schemeClr val="bg1">
                  <a:lumMod val="75000"/>
                </a:schemeClr>
              </a:solidFill>
              <a:latin typeface="Bebas Neue" charset="0"/>
              <a:ea typeface="Bebas Neue" charset="0"/>
              <a:cs typeface="Bebas Neue"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3789583"/>
            <a:ext cx="1920606" cy="59451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248400"/>
            <a:ext cx="402677" cy="403398"/>
          </a:xfrm>
          <a:prstGeom prst="rect">
            <a:avLst/>
          </a:prstGeom>
        </p:spPr>
      </p:pic>
    </p:spTree>
    <p:extLst>
      <p:ext uri="{BB962C8B-B14F-4D97-AF65-F5344CB8AC3E}">
        <p14:creationId xmlns:p14="http://schemas.microsoft.com/office/powerpoint/2010/main" val="634521311"/>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err="1" smtClean="0">
                <a:solidFill>
                  <a:srgbClr val="2D81B7"/>
                </a:solidFill>
                <a:latin typeface="Bebas Neue" charset="0"/>
                <a:ea typeface="Bebas Neue" charset="0"/>
                <a:cs typeface="Bebas Neue" charset="0"/>
              </a:rPr>
              <a:t>Nanocellulose</a:t>
            </a:r>
            <a:r>
              <a:rPr lang="en-US" sz="4800" dirty="0" smtClean="0">
                <a:solidFill>
                  <a:srgbClr val="2D81B7"/>
                </a:solidFill>
                <a:latin typeface="Bebas Neue" charset="0"/>
                <a:ea typeface="Bebas Neue" charset="0"/>
                <a:cs typeface="Bebas Neue" charset="0"/>
              </a:rPr>
              <a:t> Terms to Know</a:t>
            </a:r>
            <a:endParaRPr lang="en-US" sz="48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p:txBody>
          <a:bodyPr>
            <a:normAutofit fontScale="25000" lnSpcReduction="20000"/>
          </a:bodyPr>
          <a:lstStyle/>
          <a:p>
            <a:pPr lvl="0"/>
            <a:r>
              <a:rPr lang="en-US" sz="4800" b="1" dirty="0" smtClean="0">
                <a:latin typeface="Arial"/>
                <a:cs typeface="Arial"/>
              </a:rPr>
              <a:t>Biological polymer: </a:t>
            </a:r>
            <a:r>
              <a:rPr lang="en-US" sz="4800" dirty="0" smtClean="0">
                <a:latin typeface="Arial"/>
                <a:cs typeface="Arial"/>
              </a:rPr>
              <a:t>consist of long chains of glucose and is found in the cell walls of plants and bacteria. Cellulose is an example. Cellulose is made up of lignin and a glucose. </a:t>
            </a:r>
          </a:p>
          <a:p>
            <a:pPr lvl="0"/>
            <a:r>
              <a:rPr lang="en-US" sz="4800" b="1" dirty="0" smtClean="0">
                <a:latin typeface="Arial"/>
                <a:cs typeface="Arial"/>
              </a:rPr>
              <a:t>Glucose: </a:t>
            </a:r>
            <a:r>
              <a:rPr lang="en-US" sz="4800" dirty="0" smtClean="0">
                <a:latin typeface="Arial"/>
                <a:cs typeface="Arial"/>
              </a:rPr>
              <a:t>a sugar.</a:t>
            </a:r>
          </a:p>
          <a:p>
            <a:pPr lvl="0"/>
            <a:r>
              <a:rPr lang="en-US" sz="4800" b="1" dirty="0" smtClean="0">
                <a:latin typeface="Arial"/>
                <a:cs typeface="Arial"/>
              </a:rPr>
              <a:t>Lignin </a:t>
            </a:r>
            <a:r>
              <a:rPr lang="en-US" sz="4800" dirty="0" smtClean="0">
                <a:latin typeface="Arial"/>
                <a:cs typeface="Arial"/>
              </a:rPr>
              <a:t>is one of the constituents of cellulose, it acts as the </a:t>
            </a:r>
            <a:r>
              <a:rPr lang="en-US" sz="4800" b="1" dirty="0" smtClean="0">
                <a:latin typeface="Arial"/>
                <a:cs typeface="Arial"/>
              </a:rPr>
              <a:t>“</a:t>
            </a:r>
            <a:r>
              <a:rPr lang="en-US" sz="4800" dirty="0" smtClean="0">
                <a:latin typeface="Arial"/>
                <a:cs typeface="Arial"/>
              </a:rPr>
              <a:t>cement” that holds everything together within the plant cell wall.</a:t>
            </a:r>
          </a:p>
          <a:p>
            <a:pPr lvl="0"/>
            <a:r>
              <a:rPr lang="en-US" sz="4800" b="1" dirty="0" smtClean="0">
                <a:latin typeface="Arial"/>
                <a:cs typeface="Arial"/>
              </a:rPr>
              <a:t>Fibrillation </a:t>
            </a:r>
            <a:r>
              <a:rPr lang="en-US" sz="4800" dirty="0" smtClean="0">
                <a:latin typeface="Arial"/>
                <a:cs typeface="Arial"/>
              </a:rPr>
              <a:t>is a </a:t>
            </a:r>
            <a:r>
              <a:rPr lang="en-US" sz="4800" dirty="0" err="1" smtClean="0">
                <a:latin typeface="Arial"/>
                <a:cs typeface="Arial"/>
              </a:rPr>
              <a:t>nano</a:t>
            </a:r>
            <a:r>
              <a:rPr lang="en-US" sz="4800" dirty="0" smtClean="0">
                <a:latin typeface="Arial"/>
                <a:cs typeface="Arial"/>
              </a:rPr>
              <a:t>-process used to liberate/extract fibers.</a:t>
            </a:r>
          </a:p>
          <a:p>
            <a:pPr lvl="0"/>
            <a:r>
              <a:rPr lang="en-US" sz="4800" b="1" dirty="0" smtClean="0">
                <a:latin typeface="Arial"/>
                <a:cs typeface="Arial"/>
              </a:rPr>
              <a:t>Composite: </a:t>
            </a:r>
            <a:r>
              <a:rPr lang="en-US" sz="4800" dirty="0" smtClean="0">
                <a:latin typeface="Arial"/>
                <a:cs typeface="Arial"/>
              </a:rPr>
              <a:t>the combination of 2 or more materials that together exhibit improved </a:t>
            </a:r>
            <a:r>
              <a:rPr lang="en-US" sz="4800" dirty="0" err="1" smtClean="0">
                <a:latin typeface="Arial"/>
                <a:cs typeface="Arial"/>
              </a:rPr>
              <a:t>proprties</a:t>
            </a:r>
            <a:r>
              <a:rPr lang="en-US" sz="4800" dirty="0" smtClean="0">
                <a:latin typeface="Arial"/>
                <a:cs typeface="Arial"/>
              </a:rPr>
              <a:t> than when alone. An example is an airplane wing, typically </a:t>
            </a:r>
            <a:r>
              <a:rPr lang="en-US" sz="4800" dirty="0" err="1" smtClean="0">
                <a:latin typeface="Arial"/>
                <a:cs typeface="Arial"/>
              </a:rPr>
              <a:t>construted</a:t>
            </a:r>
            <a:r>
              <a:rPr lang="en-US" sz="4800" dirty="0" smtClean="0">
                <a:latin typeface="Arial"/>
                <a:cs typeface="Arial"/>
              </a:rPr>
              <a:t> of layers of wood, foam, and fiberglass glued together.</a:t>
            </a:r>
            <a:r>
              <a:rPr lang="en-US" sz="4800" b="1" dirty="0" smtClean="0">
                <a:latin typeface="Arial"/>
                <a:cs typeface="Arial"/>
              </a:rPr>
              <a:t> </a:t>
            </a:r>
            <a:endParaRPr lang="en-US" sz="4800" dirty="0" smtClean="0">
              <a:latin typeface="Arial"/>
              <a:cs typeface="Arial"/>
            </a:endParaRPr>
          </a:p>
          <a:p>
            <a:pPr lvl="0"/>
            <a:r>
              <a:rPr lang="en-US" sz="4800" b="1" dirty="0" smtClean="0">
                <a:latin typeface="Arial"/>
                <a:cs typeface="Arial"/>
              </a:rPr>
              <a:t>Wood as a composite: </a:t>
            </a:r>
            <a:r>
              <a:rPr lang="en-US" sz="4800" dirty="0" smtClean="0">
                <a:latin typeface="Arial"/>
                <a:cs typeface="Arial"/>
              </a:rPr>
              <a:t>the main constituents are cellulose and lignin.</a:t>
            </a:r>
          </a:p>
          <a:p>
            <a:pPr lvl="0"/>
            <a:r>
              <a:rPr lang="en-US" sz="4800" b="1" dirty="0" smtClean="0">
                <a:latin typeface="Arial"/>
                <a:cs typeface="Arial"/>
              </a:rPr>
              <a:t>Nanocomposite</a:t>
            </a:r>
            <a:r>
              <a:rPr lang="en-US" sz="4800" dirty="0" smtClean="0">
                <a:latin typeface="Arial"/>
                <a:cs typeface="Arial"/>
              </a:rPr>
              <a:t> contains one or more nanoscale constituents, i.e., materials with at least one dimension in the 100 nm range</a:t>
            </a:r>
            <a:r>
              <a:rPr lang="en-US" sz="4800" dirty="0">
                <a:latin typeface="Arial"/>
                <a:cs typeface="Arial"/>
              </a:rPr>
              <a:t>. </a:t>
            </a:r>
            <a:r>
              <a:rPr lang="en-US" sz="4800" dirty="0" smtClean="0">
                <a:latin typeface="Arial"/>
                <a:cs typeface="Arial"/>
              </a:rPr>
              <a:t>These nanoscale additives are typically </a:t>
            </a:r>
            <a:r>
              <a:rPr lang="en-US" sz="4800" dirty="0">
                <a:latin typeface="Arial"/>
                <a:cs typeface="Arial"/>
              </a:rPr>
              <a:t>particles or fibers such as </a:t>
            </a:r>
            <a:r>
              <a:rPr lang="en-US" sz="4800" dirty="0" smtClean="0">
                <a:latin typeface="Arial"/>
                <a:cs typeface="Arial"/>
              </a:rPr>
              <a:t>nanotubes.</a:t>
            </a:r>
          </a:p>
          <a:p>
            <a:pPr lvl="0"/>
            <a:r>
              <a:rPr lang="en-US" sz="4800" b="1" dirty="0" smtClean="0">
                <a:latin typeface="Arial"/>
                <a:cs typeface="Arial"/>
              </a:rPr>
              <a:t>Feedstock: </a:t>
            </a:r>
            <a:r>
              <a:rPr lang="en-US" sz="4800" dirty="0" smtClean="0">
                <a:latin typeface="Arial"/>
                <a:cs typeface="Arial"/>
              </a:rPr>
              <a:t>the source material from which fibers are extracted (typically wood chips/recycled newspaper). </a:t>
            </a:r>
          </a:p>
          <a:p>
            <a:pPr lvl="0"/>
            <a:r>
              <a:rPr lang="en-US" sz="4800" b="1" dirty="0" smtClean="0">
                <a:latin typeface="Arial"/>
                <a:cs typeface="Arial"/>
              </a:rPr>
              <a:t>Viscosity: </a:t>
            </a:r>
            <a:r>
              <a:rPr lang="en-US" sz="4800" dirty="0" smtClean="0">
                <a:latin typeface="Arial"/>
                <a:cs typeface="Arial"/>
              </a:rPr>
              <a:t>resistance to fluid flow.</a:t>
            </a:r>
          </a:p>
          <a:p>
            <a:pPr lvl="0"/>
            <a:r>
              <a:rPr lang="en-US" sz="4800" b="1" dirty="0" smtClean="0">
                <a:latin typeface="Arial"/>
                <a:cs typeface="Arial"/>
              </a:rPr>
              <a:t>Fibrillation: </a:t>
            </a:r>
            <a:r>
              <a:rPr lang="en-US" sz="4800" dirty="0" smtClean="0">
                <a:latin typeface="Arial"/>
                <a:cs typeface="Arial"/>
              </a:rPr>
              <a:t>a process used to disintegrate a material into its constituent parts.</a:t>
            </a:r>
          </a:p>
          <a:p>
            <a:pPr lvl="0"/>
            <a:r>
              <a:rPr lang="en-US" sz="4800" b="1" dirty="0" smtClean="0">
                <a:latin typeface="Arial"/>
                <a:cs typeface="Arial"/>
              </a:rPr>
              <a:t>Enzyme: </a:t>
            </a:r>
            <a:r>
              <a:rPr lang="en-US" sz="4800" dirty="0" smtClean="0">
                <a:latin typeface="Arial"/>
                <a:cs typeface="Arial"/>
              </a:rPr>
              <a:t>protein that catalyzes chemical reactions to breakdown or synthesize more complex chemical compounds.</a:t>
            </a:r>
          </a:p>
          <a:p>
            <a:pPr lvl="0"/>
            <a:r>
              <a:rPr lang="en-US" sz="4800" b="1" dirty="0" err="1" smtClean="0">
                <a:latin typeface="Arial"/>
                <a:cs typeface="Arial"/>
              </a:rPr>
              <a:t>Nanofibrils</a:t>
            </a:r>
            <a:r>
              <a:rPr lang="en-US" sz="4800" b="1" dirty="0" smtClean="0">
                <a:latin typeface="Arial"/>
                <a:cs typeface="Arial"/>
              </a:rPr>
              <a:t> </a:t>
            </a:r>
            <a:r>
              <a:rPr lang="en-US" sz="4800" dirty="0" smtClean="0">
                <a:latin typeface="Arial"/>
                <a:cs typeface="Arial"/>
              </a:rPr>
              <a:t>can be in the 5 to 20 nm range across and in the 10 nm to several microns range long, about 1,000 times smaller than conventional cellulose fiber. </a:t>
            </a:r>
          </a:p>
          <a:p>
            <a:pPr lvl="0"/>
            <a:r>
              <a:rPr lang="en-US" sz="4800" b="1" dirty="0" smtClean="0">
                <a:latin typeface="Arial"/>
                <a:cs typeface="Arial"/>
              </a:rPr>
              <a:t>Enzymatic hydrolysis: </a:t>
            </a:r>
            <a:r>
              <a:rPr lang="en-US" sz="4800" dirty="0" smtClean="0">
                <a:latin typeface="Arial"/>
                <a:cs typeface="Arial"/>
              </a:rPr>
              <a:t>a degradation of a compound into its constituent parts. In this case: lignin and glucose molecules.</a:t>
            </a:r>
            <a:r>
              <a:rPr lang="en-US" sz="4800" b="1" dirty="0" smtClean="0">
                <a:latin typeface="Arial"/>
                <a:cs typeface="Arial"/>
              </a:rPr>
              <a:t> </a:t>
            </a:r>
            <a:r>
              <a:rPr lang="en-US" sz="4800" dirty="0" smtClean="0">
                <a:latin typeface="Arial"/>
                <a:cs typeface="Arial"/>
              </a:rPr>
              <a:t>Result is increase in fiber-to-fiber contact (bonding).</a:t>
            </a:r>
          </a:p>
          <a:p>
            <a:pPr lvl="0"/>
            <a:r>
              <a:rPr lang="en-US" sz="4800" b="1" dirty="0" smtClean="0">
                <a:latin typeface="Arial"/>
                <a:cs typeface="Arial"/>
              </a:rPr>
              <a:t>Catalyst: </a:t>
            </a:r>
            <a:r>
              <a:rPr lang="en-US" sz="4800" dirty="0" smtClean="0">
                <a:latin typeface="Arial"/>
                <a:cs typeface="Arial"/>
              </a:rPr>
              <a:t>something that increases the rate of a reaction (chemical/molecular, etc.)</a:t>
            </a:r>
          </a:p>
          <a:p>
            <a:pPr lvl="0"/>
            <a:r>
              <a:rPr lang="en-US" sz="4800" b="1" dirty="0" smtClean="0">
                <a:latin typeface="Arial"/>
                <a:cs typeface="Arial"/>
              </a:rPr>
              <a:t>Permeability </a:t>
            </a:r>
            <a:r>
              <a:rPr lang="en-US" sz="4800" dirty="0" smtClean="0">
                <a:latin typeface="Arial"/>
                <a:cs typeface="Arial"/>
              </a:rPr>
              <a:t>(a material property) refers to how much water can get in, solubility, porosity are similar terms.</a:t>
            </a:r>
            <a:r>
              <a:rPr lang="en-US" sz="4800" b="1" dirty="0" smtClean="0">
                <a:latin typeface="Arial"/>
                <a:cs typeface="Arial"/>
              </a:rPr>
              <a:t> </a:t>
            </a:r>
            <a:endParaRPr lang="en-US" sz="4800" dirty="0" smtClean="0">
              <a:latin typeface="Arial"/>
              <a:cs typeface="Arial"/>
            </a:endParaRPr>
          </a:p>
          <a:p>
            <a:pPr lvl="0"/>
            <a:r>
              <a:rPr lang="en-US" sz="4800" b="1" dirty="0" smtClean="0">
                <a:latin typeface="Arial"/>
                <a:cs typeface="Arial"/>
              </a:rPr>
              <a:t>Treatment morphology: </a:t>
            </a:r>
            <a:r>
              <a:rPr lang="en-US" sz="4800" dirty="0" smtClean="0">
                <a:latin typeface="Arial"/>
                <a:cs typeface="Arial"/>
              </a:rPr>
              <a:t>refers to the change in size, alignment, and composition (liberation) when the lignin and cellulose molecules are separated. </a:t>
            </a:r>
          </a:p>
          <a:p>
            <a:pPr lvl="0"/>
            <a:endParaRPr lang="en-US" sz="4800" dirty="0" smtClean="0">
              <a:latin typeface="Arial"/>
              <a:cs typeface="Arial"/>
            </a:endParaRP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err="1" smtClean="0">
                <a:solidFill>
                  <a:srgbClr val="2D81B7"/>
                </a:solidFill>
                <a:latin typeface="Bebas Neue" charset="0"/>
                <a:ea typeface="Bebas Neue" charset="0"/>
                <a:cs typeface="Bebas Neue" charset="0"/>
              </a:rPr>
              <a:t>Nanocellulose</a:t>
            </a:r>
            <a:r>
              <a:rPr lang="en-US" sz="4800" dirty="0" smtClean="0">
                <a:solidFill>
                  <a:srgbClr val="2D81B7"/>
                </a:solidFill>
                <a:latin typeface="Bebas Neue" charset="0"/>
                <a:ea typeface="Bebas Neue" charset="0"/>
                <a:cs typeface="Bebas Neue" charset="0"/>
              </a:rPr>
              <a:t>… What’s the Future?</a:t>
            </a:r>
            <a:endParaRPr lang="en-US" sz="4800" dirty="0">
              <a:solidFill>
                <a:srgbClr val="2D81B7"/>
              </a:solidFill>
              <a:latin typeface="Bebas Neue" charset="0"/>
              <a:ea typeface="Bebas Neue" charset="0"/>
              <a:cs typeface="Bebas Neue" charset="0"/>
            </a:endParaRPr>
          </a:p>
        </p:txBody>
      </p:sp>
      <p:sp>
        <p:nvSpPr>
          <p:cNvPr id="4" name="Content Placeholder 3"/>
          <p:cNvSpPr>
            <a:spLocks noGrp="1"/>
          </p:cNvSpPr>
          <p:nvPr>
            <p:ph idx="1"/>
          </p:nvPr>
        </p:nvSpPr>
        <p:spPr/>
        <p:txBody>
          <a:bodyPr>
            <a:normAutofit fontScale="92500"/>
          </a:bodyPr>
          <a:lstStyle/>
          <a:p>
            <a:r>
              <a:rPr lang="en-US" dirty="0" smtClean="0"/>
              <a:t>The U.S. Forest Service is producing 1 ton of </a:t>
            </a:r>
            <a:r>
              <a:rPr lang="en-US" dirty="0" err="1" smtClean="0"/>
              <a:t>nanocellulose</a:t>
            </a:r>
            <a:r>
              <a:rPr lang="en-US" dirty="0" smtClean="0"/>
              <a:t> per day</a:t>
            </a:r>
          </a:p>
          <a:p>
            <a:r>
              <a:rPr lang="en-US" dirty="0" smtClean="0"/>
              <a:t>Customers include:</a:t>
            </a:r>
          </a:p>
          <a:p>
            <a:pPr lvl="1"/>
            <a:r>
              <a:rPr lang="en-US" dirty="0" smtClean="0"/>
              <a:t>Computing technology – flexible displays</a:t>
            </a:r>
          </a:p>
          <a:p>
            <a:pPr lvl="1"/>
            <a:r>
              <a:rPr lang="en-US" dirty="0" smtClean="0"/>
              <a:t>Health industry – super absorbent, antimicrobial films</a:t>
            </a:r>
          </a:p>
          <a:p>
            <a:pPr lvl="1"/>
            <a:r>
              <a:rPr lang="en-US" dirty="0" smtClean="0"/>
              <a:t>Manufacturing – </a:t>
            </a:r>
            <a:r>
              <a:rPr lang="en-US" dirty="0" err="1" smtClean="0"/>
              <a:t>aerogels</a:t>
            </a:r>
            <a:r>
              <a:rPr lang="en-US" dirty="0" smtClean="0"/>
              <a:t> for foams, injection molding, as a reinforcement fiber</a:t>
            </a:r>
          </a:p>
          <a:p>
            <a:pPr lvl="1"/>
            <a:r>
              <a:rPr lang="en-US" dirty="0" smtClean="0"/>
              <a:t>Food – low calorie “filler” found in processed foods (e.g., </a:t>
            </a:r>
            <a:r>
              <a:rPr lang="en-US" dirty="0" err="1" smtClean="0"/>
              <a:t>Eggo</a:t>
            </a:r>
            <a:r>
              <a:rPr lang="en-US" dirty="0" smtClean="0"/>
              <a:t> waffles)</a:t>
            </a:r>
          </a:p>
          <a:p>
            <a:pPr lvl="1"/>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087734" y="368984"/>
            <a:ext cx="2120900" cy="646331"/>
          </a:xfrm>
          <a:prstGeom prst="rect">
            <a:avLst/>
          </a:prstGeom>
          <a:noFill/>
          <a:ln w="12700">
            <a:solidFill>
              <a:schemeClr val="bg1"/>
            </a:solidFill>
          </a:ln>
        </p:spPr>
        <p:txBody>
          <a:bodyPr wrap="square" rtlCol="0">
            <a:spAutoFit/>
          </a:bodyPr>
          <a:lstStyle/>
          <a:p>
            <a:pPr algn="ctr"/>
            <a:r>
              <a:rPr lang="en-US" dirty="0" smtClean="0"/>
              <a:t>Review </a:t>
            </a:r>
            <a:r>
              <a:rPr lang="en-US" dirty="0" err="1" smtClean="0"/>
              <a:t>nanoscience</a:t>
            </a:r>
            <a:endParaRPr lang="en-US" dirty="0" smtClean="0"/>
          </a:p>
          <a:p>
            <a:pPr algn="ctr"/>
            <a:r>
              <a:rPr lang="en-US" dirty="0" smtClean="0"/>
              <a:t>concepts</a:t>
            </a:r>
          </a:p>
        </p:txBody>
      </p:sp>
      <p:sp>
        <p:nvSpPr>
          <p:cNvPr id="4" name="Rectangle 3"/>
          <p:cNvSpPr/>
          <p:nvPr/>
        </p:nvSpPr>
        <p:spPr>
          <a:xfrm>
            <a:off x="1441450" y="2032000"/>
            <a:ext cx="2641600" cy="1294030"/>
          </a:xfrm>
          <a:prstGeom prst="rect">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Diamond 4"/>
          <p:cNvSpPr/>
          <p:nvPr/>
        </p:nvSpPr>
        <p:spPr>
          <a:xfrm>
            <a:off x="1682750" y="3606800"/>
            <a:ext cx="2159000" cy="1168400"/>
          </a:xfrm>
          <a:prstGeom prst="diamond">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ounded Rectangle 5"/>
          <p:cNvSpPr/>
          <p:nvPr/>
        </p:nvSpPr>
        <p:spPr>
          <a:xfrm>
            <a:off x="5119484" y="316815"/>
            <a:ext cx="2057400" cy="698500"/>
          </a:xfrm>
          <a:prstGeom prst="roundRect">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129411" y="795119"/>
            <a:ext cx="1265678" cy="646331"/>
          </a:xfrm>
          <a:prstGeom prst="rect">
            <a:avLst/>
          </a:prstGeom>
          <a:noFill/>
        </p:spPr>
        <p:txBody>
          <a:bodyPr wrap="none" rtlCol="0">
            <a:spAutoFit/>
          </a:bodyPr>
          <a:lstStyle/>
          <a:p>
            <a:pPr algn="ctr"/>
            <a:r>
              <a:rPr lang="en-US" dirty="0" smtClean="0"/>
              <a:t>Pre-Activity</a:t>
            </a:r>
          </a:p>
          <a:p>
            <a:pPr algn="ctr"/>
            <a:r>
              <a:rPr lang="en-US" dirty="0" smtClean="0"/>
              <a:t>Set-up</a:t>
            </a:r>
            <a:endParaRPr lang="en-US" dirty="0"/>
          </a:p>
        </p:txBody>
      </p:sp>
      <p:sp>
        <p:nvSpPr>
          <p:cNvPr id="8" name="TextBox 7"/>
          <p:cNvSpPr txBox="1"/>
          <p:nvPr/>
        </p:nvSpPr>
        <p:spPr>
          <a:xfrm>
            <a:off x="1428750" y="2079535"/>
            <a:ext cx="2667000" cy="1200329"/>
          </a:xfrm>
          <a:prstGeom prst="rect">
            <a:avLst/>
          </a:prstGeom>
          <a:noFill/>
        </p:spPr>
        <p:txBody>
          <a:bodyPr wrap="square" rtlCol="0">
            <a:spAutoFit/>
          </a:bodyPr>
          <a:lstStyle/>
          <a:p>
            <a:pPr algn="ctr"/>
            <a:r>
              <a:rPr lang="en-US" dirty="0" smtClean="0"/>
              <a:t>Introduce topics: Cellulose </a:t>
            </a:r>
            <a:r>
              <a:rPr lang="en-US" dirty="0" err="1" smtClean="0"/>
              <a:t>nanofiber</a:t>
            </a:r>
            <a:r>
              <a:rPr lang="en-US" dirty="0" smtClean="0"/>
              <a:t>, Nanotechnology, used in processing</a:t>
            </a:r>
            <a:endParaRPr lang="en-US" dirty="0"/>
          </a:p>
        </p:txBody>
      </p:sp>
      <p:sp>
        <p:nvSpPr>
          <p:cNvPr id="9" name="TextBox 8"/>
          <p:cNvSpPr txBox="1"/>
          <p:nvPr/>
        </p:nvSpPr>
        <p:spPr>
          <a:xfrm>
            <a:off x="2067188" y="3848100"/>
            <a:ext cx="1390124" cy="646331"/>
          </a:xfrm>
          <a:prstGeom prst="rect">
            <a:avLst/>
          </a:prstGeom>
          <a:noFill/>
        </p:spPr>
        <p:txBody>
          <a:bodyPr wrap="none" rtlCol="0">
            <a:spAutoFit/>
          </a:bodyPr>
          <a:lstStyle/>
          <a:p>
            <a:pPr algn="ctr"/>
            <a:r>
              <a:rPr lang="en-US" dirty="0" err="1" smtClean="0"/>
              <a:t>Nanosizing</a:t>
            </a:r>
            <a:r>
              <a:rPr lang="en-US" dirty="0" smtClean="0"/>
              <a:t> it</a:t>
            </a:r>
          </a:p>
          <a:p>
            <a:pPr algn="ctr"/>
            <a:r>
              <a:rPr lang="en-US" dirty="0" smtClean="0"/>
              <a:t>Set-up</a:t>
            </a:r>
            <a:endParaRPr lang="en-US" dirty="0"/>
          </a:p>
        </p:txBody>
      </p:sp>
      <p:sp>
        <p:nvSpPr>
          <p:cNvPr id="10" name="TextBox 9"/>
          <p:cNvSpPr txBox="1"/>
          <p:nvPr/>
        </p:nvSpPr>
        <p:spPr>
          <a:xfrm>
            <a:off x="1354916" y="5129094"/>
            <a:ext cx="2814668" cy="923330"/>
          </a:xfrm>
          <a:prstGeom prst="rect">
            <a:avLst/>
          </a:prstGeom>
          <a:noFill/>
        </p:spPr>
        <p:txBody>
          <a:bodyPr wrap="none" rtlCol="0">
            <a:spAutoFit/>
          </a:bodyPr>
          <a:lstStyle/>
          <a:p>
            <a:pPr algn="ctr"/>
            <a:r>
              <a:rPr lang="en-US" dirty="0" smtClean="0"/>
              <a:t>Learner work in teams to</a:t>
            </a:r>
          </a:p>
          <a:p>
            <a:pPr algn="ctr"/>
            <a:r>
              <a:rPr lang="en-US" dirty="0" smtClean="0"/>
              <a:t>process and create cellulose</a:t>
            </a:r>
          </a:p>
          <a:p>
            <a:pPr algn="ctr"/>
            <a:r>
              <a:rPr lang="en-US" dirty="0" err="1" smtClean="0"/>
              <a:t>nanofiber</a:t>
            </a:r>
            <a:r>
              <a:rPr lang="en-US" dirty="0" smtClean="0"/>
              <a:t> paper</a:t>
            </a:r>
            <a:endParaRPr lang="en-US" dirty="0"/>
          </a:p>
        </p:txBody>
      </p:sp>
      <p:sp>
        <p:nvSpPr>
          <p:cNvPr id="11" name="TextBox 10"/>
          <p:cNvSpPr txBox="1"/>
          <p:nvPr/>
        </p:nvSpPr>
        <p:spPr>
          <a:xfrm>
            <a:off x="5504418" y="2146300"/>
            <a:ext cx="1287532" cy="646331"/>
          </a:xfrm>
          <a:prstGeom prst="rect">
            <a:avLst/>
          </a:prstGeom>
          <a:noFill/>
        </p:spPr>
        <p:txBody>
          <a:bodyPr wrap="none" rtlCol="0">
            <a:spAutoFit/>
          </a:bodyPr>
          <a:lstStyle/>
          <a:p>
            <a:pPr algn="ctr"/>
            <a:r>
              <a:rPr lang="en-US" dirty="0" err="1" smtClean="0"/>
              <a:t>Nano</a:t>
            </a:r>
            <a:r>
              <a:rPr lang="en-US" dirty="0" smtClean="0"/>
              <a:t>-Effect</a:t>
            </a:r>
          </a:p>
          <a:p>
            <a:pPr algn="ctr"/>
            <a:r>
              <a:rPr lang="en-US" dirty="0" smtClean="0"/>
              <a:t>Set-up</a:t>
            </a:r>
            <a:endParaRPr lang="en-US" dirty="0"/>
          </a:p>
        </p:txBody>
      </p:sp>
      <p:sp>
        <p:nvSpPr>
          <p:cNvPr id="12" name="TextBox 11"/>
          <p:cNvSpPr txBox="1"/>
          <p:nvPr/>
        </p:nvSpPr>
        <p:spPr>
          <a:xfrm>
            <a:off x="4868947" y="3467100"/>
            <a:ext cx="2558475" cy="1477328"/>
          </a:xfrm>
          <a:prstGeom prst="rect">
            <a:avLst/>
          </a:prstGeom>
          <a:noFill/>
        </p:spPr>
        <p:txBody>
          <a:bodyPr wrap="none" rtlCol="0">
            <a:spAutoFit/>
          </a:bodyPr>
          <a:lstStyle/>
          <a:p>
            <a:pPr algn="ctr"/>
            <a:r>
              <a:rPr lang="en-US" dirty="0" smtClean="0"/>
              <a:t>Learners observe and</a:t>
            </a:r>
          </a:p>
          <a:p>
            <a:pPr algn="ctr"/>
            <a:r>
              <a:rPr lang="en-US" dirty="0" smtClean="0"/>
              <a:t>record observations in </a:t>
            </a:r>
          </a:p>
          <a:p>
            <a:pPr algn="ctr"/>
            <a:r>
              <a:rPr lang="en-US" dirty="0" smtClean="0"/>
              <a:t>property changes of each</a:t>
            </a:r>
          </a:p>
          <a:p>
            <a:pPr algn="ctr"/>
            <a:r>
              <a:rPr lang="en-US" dirty="0" smtClean="0"/>
              <a:t>of the </a:t>
            </a:r>
            <a:r>
              <a:rPr lang="en-US" dirty="0" err="1" smtClean="0"/>
              <a:t>nanofiber</a:t>
            </a:r>
            <a:r>
              <a:rPr lang="en-US" dirty="0" smtClean="0"/>
              <a:t> paper</a:t>
            </a:r>
          </a:p>
          <a:p>
            <a:pPr algn="ctr"/>
            <a:r>
              <a:rPr lang="en-US" dirty="0" smtClean="0"/>
              <a:t>samples</a:t>
            </a:r>
            <a:endParaRPr lang="en-US" dirty="0"/>
          </a:p>
        </p:txBody>
      </p:sp>
      <p:sp>
        <p:nvSpPr>
          <p:cNvPr id="13" name="TextBox 12"/>
          <p:cNvSpPr txBox="1"/>
          <p:nvPr/>
        </p:nvSpPr>
        <p:spPr>
          <a:xfrm>
            <a:off x="4745866" y="5267592"/>
            <a:ext cx="2804636" cy="923330"/>
          </a:xfrm>
          <a:prstGeom prst="rect">
            <a:avLst/>
          </a:prstGeom>
          <a:noFill/>
        </p:spPr>
        <p:txBody>
          <a:bodyPr wrap="none" rtlCol="0">
            <a:spAutoFit/>
          </a:bodyPr>
          <a:lstStyle/>
          <a:p>
            <a:pPr algn="ctr"/>
            <a:r>
              <a:rPr lang="en-US" dirty="0" smtClean="0"/>
              <a:t>Discuss and illustrate the</a:t>
            </a:r>
          </a:p>
          <a:p>
            <a:pPr algn="ctr"/>
            <a:r>
              <a:rPr lang="en-US" dirty="0" err="1" smtClean="0"/>
              <a:t>nanomechanism</a:t>
            </a:r>
            <a:r>
              <a:rPr lang="en-US" dirty="0" smtClean="0"/>
              <a:t> that took</a:t>
            </a:r>
          </a:p>
          <a:p>
            <a:pPr algn="ctr"/>
            <a:r>
              <a:rPr lang="en-US" dirty="0" smtClean="0"/>
              <a:t>place (enzymatic hydrolysis)</a:t>
            </a:r>
            <a:endParaRPr lang="en-US" dirty="0"/>
          </a:p>
        </p:txBody>
      </p:sp>
      <p:sp>
        <p:nvSpPr>
          <p:cNvPr id="15" name="Rectangle 14"/>
          <p:cNvSpPr/>
          <p:nvPr/>
        </p:nvSpPr>
        <p:spPr>
          <a:xfrm>
            <a:off x="4832528" y="3467100"/>
            <a:ext cx="2631312" cy="1477328"/>
          </a:xfrm>
          <a:prstGeom prst="rect">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Diamond 15"/>
          <p:cNvSpPr/>
          <p:nvPr/>
        </p:nvSpPr>
        <p:spPr>
          <a:xfrm>
            <a:off x="1682750" y="533400"/>
            <a:ext cx="2159000" cy="1168400"/>
          </a:xfrm>
          <a:prstGeom prst="diamond">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2D81B7"/>
              </a:solidFill>
            </a:endParaRPr>
          </a:p>
        </p:txBody>
      </p:sp>
      <p:sp>
        <p:nvSpPr>
          <p:cNvPr id="17" name="Diamond 16"/>
          <p:cNvSpPr/>
          <p:nvPr/>
        </p:nvSpPr>
        <p:spPr>
          <a:xfrm>
            <a:off x="5068684" y="1905000"/>
            <a:ext cx="2159000" cy="1168400"/>
          </a:xfrm>
          <a:prstGeom prst="diamond">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1439212" y="5129093"/>
            <a:ext cx="2646076" cy="1061829"/>
          </a:xfrm>
          <a:prstGeom prst="rect">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ed Rectangle 20"/>
          <p:cNvSpPr/>
          <p:nvPr/>
        </p:nvSpPr>
        <p:spPr>
          <a:xfrm>
            <a:off x="4699178" y="5267592"/>
            <a:ext cx="2898013" cy="923330"/>
          </a:xfrm>
          <a:prstGeom prst="roundRect">
            <a:avLst/>
          </a:prstGeom>
          <a:noFill/>
          <a:ln w="12700">
            <a:solidFill>
              <a:srgbClr val="2D81B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Elbow Connector 22"/>
          <p:cNvCxnSpPr>
            <a:stCxn id="16" idx="2"/>
            <a:endCxn id="4" idx="0"/>
          </p:cNvCxnSpPr>
          <p:nvPr/>
        </p:nvCxnSpPr>
        <p:spPr>
          <a:xfrm rot="5400000">
            <a:off x="2597150" y="1866900"/>
            <a:ext cx="330200" cy="1588"/>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Elbow Connector 24"/>
          <p:cNvCxnSpPr>
            <a:stCxn id="4" idx="2"/>
            <a:endCxn id="5" idx="0"/>
          </p:cNvCxnSpPr>
          <p:nvPr/>
        </p:nvCxnSpPr>
        <p:spPr>
          <a:xfrm rot="5400000">
            <a:off x="2621865" y="3466415"/>
            <a:ext cx="280770" cy="1588"/>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Elbow Connector 26"/>
          <p:cNvCxnSpPr>
            <a:endCxn id="16" idx="3"/>
          </p:cNvCxnSpPr>
          <p:nvPr/>
        </p:nvCxnSpPr>
        <p:spPr>
          <a:xfrm rot="10800000" flipV="1">
            <a:off x="3841750" y="533400"/>
            <a:ext cx="1277734" cy="584200"/>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9" name="Elbow Connector 28"/>
          <p:cNvCxnSpPr>
            <a:stCxn id="5" idx="2"/>
            <a:endCxn id="19" idx="0"/>
          </p:cNvCxnSpPr>
          <p:nvPr/>
        </p:nvCxnSpPr>
        <p:spPr>
          <a:xfrm rot="5400000">
            <a:off x="2585304" y="4952146"/>
            <a:ext cx="353893" cy="1588"/>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 name="Elbow Connector 30"/>
          <p:cNvCxnSpPr>
            <a:stCxn id="19" idx="3"/>
            <a:endCxn id="17" idx="1"/>
          </p:cNvCxnSpPr>
          <p:nvPr/>
        </p:nvCxnSpPr>
        <p:spPr>
          <a:xfrm flipV="1">
            <a:off x="4085288" y="2489200"/>
            <a:ext cx="983396" cy="3170808"/>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 name="Elbow Connector 32"/>
          <p:cNvCxnSpPr>
            <a:stCxn id="17" idx="2"/>
            <a:endCxn id="15" idx="0"/>
          </p:cNvCxnSpPr>
          <p:nvPr/>
        </p:nvCxnSpPr>
        <p:spPr>
          <a:xfrm rot="5400000">
            <a:off x="5951334" y="3270250"/>
            <a:ext cx="393700" cy="1588"/>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5" name="Elbow Connector 34"/>
          <p:cNvCxnSpPr>
            <a:stCxn id="12" idx="2"/>
            <a:endCxn id="21" idx="0"/>
          </p:cNvCxnSpPr>
          <p:nvPr/>
        </p:nvCxnSpPr>
        <p:spPr>
          <a:xfrm rot="5400000">
            <a:off x="5986603" y="5106010"/>
            <a:ext cx="323164" cy="1588"/>
          </a:xfrm>
          <a:prstGeom prst="bent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6951"/>
            <a:ext cx="8229600" cy="1143000"/>
          </a:xfrm>
        </p:spPr>
        <p:txBody>
          <a:bodyPr>
            <a:noAutofit/>
          </a:bodyPr>
          <a:lstStyle/>
          <a:p>
            <a:r>
              <a:rPr lang="en-US" sz="7200" dirty="0" smtClean="0">
                <a:solidFill>
                  <a:srgbClr val="2D81B7"/>
                </a:solidFill>
                <a:latin typeface="Bebas Neue" charset="0"/>
                <a:ea typeface="Bebas Neue" charset="0"/>
                <a:cs typeface="Bebas Neue" charset="0"/>
              </a:rPr>
              <a:t>Overview</a:t>
            </a:r>
            <a:endParaRPr lang="en-US" sz="72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a:xfrm>
            <a:off x="457200" y="2403513"/>
            <a:ext cx="8229600" cy="1981200"/>
          </a:xfrm>
        </p:spPr>
        <p:txBody>
          <a:bodyPr>
            <a:normAutofit/>
          </a:bodyPr>
          <a:lstStyle/>
          <a:p>
            <a:pPr marL="0" lvl="0" indent="0" algn="ctr">
              <a:buNone/>
            </a:pPr>
            <a:r>
              <a:rPr lang="en-US" sz="2800" dirty="0"/>
              <a:t>In </a:t>
            </a:r>
            <a:r>
              <a:rPr lang="en-US" sz="2800" dirty="0" smtClean="0"/>
              <a:t>today’s lesson we will turn one </a:t>
            </a:r>
            <a:r>
              <a:rPr lang="en-US" sz="2800" dirty="0"/>
              <a:t>of the most common &amp; most used </a:t>
            </a:r>
            <a:r>
              <a:rPr lang="en-US" sz="2800" dirty="0" smtClean="0"/>
              <a:t>materials into </a:t>
            </a:r>
            <a:r>
              <a:rPr lang="en-US" sz="2800" dirty="0"/>
              <a:t>a </a:t>
            </a:r>
            <a:r>
              <a:rPr lang="en-US" sz="2800" dirty="0" err="1"/>
              <a:t>Nanocomposite</a:t>
            </a:r>
            <a:endParaRPr lang="en-US" sz="2800" dirty="0"/>
          </a:p>
          <a:p>
            <a:pPr marL="0" indent="0" algn="ctr">
              <a:buNone/>
            </a:pPr>
            <a:endParaRPr lang="en-US" sz="2800" dirty="0"/>
          </a:p>
          <a:p>
            <a:pPr marL="0" indent="0" algn="ctr">
              <a:buNone/>
            </a:pPr>
            <a:endParaRPr lang="en-US" altLang="en-US" sz="2800" dirty="0">
              <a:latin typeface="Arial" panose="020B0604020202020204" pitchFamily="34" charset="0"/>
              <a:cs typeface="Arial" panose="020B0604020202020204" pitchFamily="34" charset="0"/>
            </a:endParaRPr>
          </a:p>
        </p:txBody>
      </p:sp>
      <p:cxnSp>
        <p:nvCxnSpPr>
          <p:cNvPr id="5" name="Straight Connector 4"/>
          <p:cNvCxnSpPr/>
          <p:nvPr/>
        </p:nvCxnSpPr>
        <p:spPr>
          <a:xfrm>
            <a:off x="4038600" y="1946313"/>
            <a:ext cx="10668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5" descr="FluffyCellulose.jpg"/>
          <p:cNvPicPr>
            <a:picLocks noChangeAspect="1"/>
          </p:cNvPicPr>
          <p:nvPr/>
        </p:nvPicPr>
        <p:blipFill>
          <a:blip r:embed="rId2"/>
          <a:stretch>
            <a:fillRect/>
          </a:stretch>
        </p:blipFill>
        <p:spPr>
          <a:xfrm>
            <a:off x="3143250" y="3561616"/>
            <a:ext cx="2857500" cy="2095500"/>
          </a:xfrm>
          <a:prstGeom prst="rect">
            <a:avLst/>
          </a:prstGeom>
        </p:spPr>
      </p:pic>
      <p:sp>
        <p:nvSpPr>
          <p:cNvPr id="7" name="TextBox 6"/>
          <p:cNvSpPr txBox="1"/>
          <p:nvPr/>
        </p:nvSpPr>
        <p:spPr>
          <a:xfrm>
            <a:off x="3428097" y="5657116"/>
            <a:ext cx="2287806" cy="646331"/>
          </a:xfrm>
          <a:prstGeom prst="rect">
            <a:avLst/>
          </a:prstGeom>
          <a:noFill/>
        </p:spPr>
        <p:txBody>
          <a:bodyPr wrap="none" rtlCol="0">
            <a:spAutoFit/>
          </a:bodyPr>
          <a:lstStyle/>
          <a:p>
            <a:pPr algn="ctr"/>
            <a:r>
              <a:rPr lang="en-US" dirty="0" smtClean="0"/>
              <a:t>Cellulose</a:t>
            </a:r>
          </a:p>
          <a:p>
            <a:pPr algn="ctr"/>
            <a:r>
              <a:rPr lang="en-US" dirty="0" smtClean="0"/>
              <a:t>Found in all Plant Cells</a:t>
            </a:r>
            <a:endParaRPr lang="en-US" dirty="0"/>
          </a:p>
        </p:txBody>
      </p:sp>
    </p:spTree>
    <p:extLst>
      <p:ext uri="{BB962C8B-B14F-4D97-AF65-F5344CB8AC3E}">
        <p14:creationId xmlns:p14="http://schemas.microsoft.com/office/powerpoint/2010/main" val="1830479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In a Conventional Lab</a:t>
            </a:r>
            <a:endParaRPr lang="en-US" sz="4800" dirty="0">
              <a:solidFill>
                <a:srgbClr val="2D81B7"/>
              </a:solidFill>
              <a:latin typeface="Bebas Neue" charset="0"/>
              <a:ea typeface="Bebas Neue" charset="0"/>
              <a:cs typeface="Bebas Neue" charset="0"/>
            </a:endParaRPr>
          </a:p>
        </p:txBody>
      </p:sp>
      <p:sp>
        <p:nvSpPr>
          <p:cNvPr id="3" name="Text Placeholder 2"/>
          <p:cNvSpPr>
            <a:spLocks noGrp="1"/>
          </p:cNvSpPr>
          <p:nvPr>
            <p:ph type="body" idx="1"/>
          </p:nvPr>
        </p:nvSpPr>
        <p:spPr/>
        <p:txBody>
          <a:bodyPr/>
          <a:lstStyle/>
          <a:p>
            <a:r>
              <a:rPr lang="en-US" dirty="0" smtClean="0"/>
              <a:t>This nanotechnology…</a:t>
            </a:r>
            <a:endParaRPr lang="en-US" dirty="0"/>
          </a:p>
        </p:txBody>
      </p:sp>
      <p:sp>
        <p:nvSpPr>
          <p:cNvPr id="4" name="Content Placeholder 3"/>
          <p:cNvSpPr>
            <a:spLocks noGrp="1"/>
          </p:cNvSpPr>
          <p:nvPr>
            <p:ph sz="half" idx="2"/>
          </p:nvPr>
        </p:nvSpPr>
        <p:spPr/>
        <p:txBody>
          <a:bodyPr>
            <a:normAutofit/>
          </a:bodyPr>
          <a:lstStyle/>
          <a:p>
            <a:r>
              <a:rPr lang="en-US" dirty="0" smtClean="0"/>
              <a:t>Emulsification</a:t>
            </a:r>
          </a:p>
          <a:p>
            <a:r>
              <a:rPr lang="en-US" dirty="0" smtClean="0"/>
              <a:t>Fibrillation</a:t>
            </a:r>
          </a:p>
          <a:p>
            <a:r>
              <a:rPr lang="en-US" dirty="0" err="1" smtClean="0"/>
              <a:t>Cryocrushing</a:t>
            </a:r>
            <a:endParaRPr lang="en-US" dirty="0" smtClean="0"/>
          </a:p>
          <a:p>
            <a:r>
              <a:rPr lang="en-US" dirty="0" smtClean="0"/>
              <a:t>Homogenization</a:t>
            </a:r>
          </a:p>
          <a:p>
            <a:r>
              <a:rPr lang="en-US" dirty="0" err="1" smtClean="0"/>
              <a:t>Microfluidization</a:t>
            </a:r>
            <a:endParaRPr lang="en-US" dirty="0" smtClean="0"/>
          </a:p>
          <a:p>
            <a:r>
              <a:rPr lang="en-US" dirty="0" smtClean="0"/>
              <a:t>Micro-grinding</a:t>
            </a:r>
          </a:p>
        </p:txBody>
      </p:sp>
      <p:sp>
        <p:nvSpPr>
          <p:cNvPr id="5" name="Text Placeholder 4"/>
          <p:cNvSpPr>
            <a:spLocks noGrp="1"/>
          </p:cNvSpPr>
          <p:nvPr>
            <p:ph type="body" sz="quarter" idx="3"/>
          </p:nvPr>
        </p:nvSpPr>
        <p:spPr/>
        <p:txBody>
          <a:bodyPr>
            <a:normAutofit fontScale="92500" lnSpcReduction="20000"/>
          </a:bodyPr>
          <a:lstStyle/>
          <a:p>
            <a:r>
              <a:rPr lang="en-US" dirty="0" smtClean="0"/>
              <a:t>That is normally achieved using equipment &amp; supplies like this…</a:t>
            </a:r>
            <a:endParaRPr lang="en-US" dirty="0"/>
          </a:p>
        </p:txBody>
      </p:sp>
      <p:pic>
        <p:nvPicPr>
          <p:cNvPr id="10" name="Picture 9" descr="Apapermill.jpg"/>
          <p:cNvPicPr>
            <a:picLocks noChangeAspect="1"/>
          </p:cNvPicPr>
          <p:nvPr/>
        </p:nvPicPr>
        <p:blipFill>
          <a:blip r:embed="rId3"/>
          <a:stretch>
            <a:fillRect/>
          </a:stretch>
        </p:blipFill>
        <p:spPr>
          <a:xfrm>
            <a:off x="4813168" y="2174875"/>
            <a:ext cx="3644899" cy="2427560"/>
          </a:xfrm>
          <a:prstGeom prst="rect">
            <a:avLst/>
          </a:prstGeom>
        </p:spPr>
      </p:pic>
      <p:pic>
        <p:nvPicPr>
          <p:cNvPr id="14" name="Picture 13" descr="Screen Shot 2014-05-31 at 10.18.00 AM.png"/>
          <p:cNvPicPr>
            <a:picLocks noChangeAspect="1"/>
          </p:cNvPicPr>
          <p:nvPr/>
        </p:nvPicPr>
        <p:blipFill>
          <a:blip r:embed="rId4"/>
          <a:stretch>
            <a:fillRect/>
          </a:stretch>
        </p:blipFill>
        <p:spPr>
          <a:xfrm>
            <a:off x="3568604" y="3778250"/>
            <a:ext cx="2489128" cy="2774961"/>
          </a:xfrm>
          <a:prstGeom prst="rect">
            <a:avLst/>
          </a:prstGeom>
        </p:spPr>
      </p:pic>
      <p:pic>
        <p:nvPicPr>
          <p:cNvPr id="11" name="Picture 10" descr="Screen Shot 2014-06-01 at 3.15.52 PM.png"/>
          <p:cNvPicPr>
            <a:picLocks noChangeAspect="1"/>
          </p:cNvPicPr>
          <p:nvPr/>
        </p:nvPicPr>
        <p:blipFill>
          <a:blip r:embed="rId5"/>
          <a:stretch>
            <a:fillRect/>
          </a:stretch>
        </p:blipFill>
        <p:spPr>
          <a:xfrm>
            <a:off x="6108567" y="4602435"/>
            <a:ext cx="2349500" cy="18161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In a “Kitchen Lab”</a:t>
            </a:r>
            <a:endParaRPr lang="en-US" sz="4800" dirty="0">
              <a:solidFill>
                <a:srgbClr val="2D81B7"/>
              </a:solidFill>
              <a:latin typeface="Bebas Neue" charset="0"/>
              <a:ea typeface="Bebas Neue" charset="0"/>
              <a:cs typeface="Bebas Neue" charset="0"/>
            </a:endParaRPr>
          </a:p>
        </p:txBody>
      </p:sp>
      <p:sp>
        <p:nvSpPr>
          <p:cNvPr id="3" name="Text Placeholder 2"/>
          <p:cNvSpPr>
            <a:spLocks noGrp="1"/>
          </p:cNvSpPr>
          <p:nvPr>
            <p:ph type="body" idx="1"/>
          </p:nvPr>
        </p:nvSpPr>
        <p:spPr/>
        <p:txBody>
          <a:bodyPr/>
          <a:lstStyle/>
          <a:p>
            <a:r>
              <a:rPr lang="en-US" dirty="0" smtClean="0"/>
              <a:t>This nanotechnology…</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Emulsification</a:t>
            </a:r>
          </a:p>
          <a:p>
            <a:r>
              <a:rPr lang="en-US" dirty="0" smtClean="0"/>
              <a:t>Fibrillation</a:t>
            </a:r>
          </a:p>
          <a:p>
            <a:r>
              <a:rPr lang="en-US" dirty="0" err="1" smtClean="0"/>
              <a:t>Cryocrushing</a:t>
            </a:r>
            <a:endParaRPr lang="en-US" dirty="0" smtClean="0"/>
          </a:p>
          <a:p>
            <a:r>
              <a:rPr lang="en-US" dirty="0" smtClean="0"/>
              <a:t>Homogenization</a:t>
            </a:r>
          </a:p>
          <a:p>
            <a:r>
              <a:rPr lang="en-US" dirty="0" err="1" smtClean="0"/>
              <a:t>Microfluidization</a:t>
            </a:r>
            <a:endParaRPr lang="en-US" dirty="0" smtClean="0"/>
          </a:p>
          <a:p>
            <a:r>
              <a:rPr lang="en-US" dirty="0" smtClean="0"/>
              <a:t>Micro-grinding</a:t>
            </a:r>
          </a:p>
          <a:p>
            <a:pPr>
              <a:buNone/>
            </a:pPr>
            <a:r>
              <a:rPr lang="en-US" dirty="0" smtClean="0"/>
              <a:t>Plus</a:t>
            </a:r>
          </a:p>
          <a:p>
            <a:r>
              <a:rPr lang="en-US" dirty="0" smtClean="0"/>
              <a:t>Screening</a:t>
            </a:r>
          </a:p>
          <a:p>
            <a:r>
              <a:rPr lang="en-US" dirty="0" smtClean="0"/>
              <a:t>Pressing</a:t>
            </a:r>
          </a:p>
          <a:p>
            <a:endParaRPr lang="en-US" dirty="0" smtClean="0"/>
          </a:p>
          <a:p>
            <a:endParaRPr lang="en-US" dirty="0" smtClean="0"/>
          </a:p>
        </p:txBody>
      </p:sp>
      <p:sp>
        <p:nvSpPr>
          <p:cNvPr id="5" name="Text Placeholder 4"/>
          <p:cNvSpPr>
            <a:spLocks noGrp="1"/>
          </p:cNvSpPr>
          <p:nvPr>
            <p:ph type="body" sz="quarter" idx="3"/>
          </p:nvPr>
        </p:nvSpPr>
        <p:spPr/>
        <p:txBody>
          <a:bodyPr>
            <a:normAutofit fontScale="77500" lnSpcReduction="20000"/>
          </a:bodyPr>
          <a:lstStyle/>
          <a:p>
            <a:r>
              <a:rPr lang="en-US" dirty="0" smtClean="0"/>
              <a:t>That can be achieved (emulated) using equipment &amp; supplies like this…</a:t>
            </a:r>
            <a:endParaRPr lang="en-US" dirty="0"/>
          </a:p>
        </p:txBody>
      </p:sp>
      <p:pic>
        <p:nvPicPr>
          <p:cNvPr id="13" name="Picture 12" descr="IMG_5508.jpg"/>
          <p:cNvPicPr>
            <a:picLocks noChangeAspect="1"/>
          </p:cNvPicPr>
          <p:nvPr/>
        </p:nvPicPr>
        <p:blipFill>
          <a:blip r:embed="rId3"/>
          <a:srcRect t="16875" b="7875"/>
          <a:stretch>
            <a:fillRect/>
          </a:stretch>
        </p:blipFill>
        <p:spPr>
          <a:xfrm>
            <a:off x="3969177" y="2441575"/>
            <a:ext cx="3338356" cy="3765235"/>
          </a:xfrm>
          <a:prstGeom prst="rect">
            <a:avLst/>
          </a:prstGeom>
        </p:spPr>
      </p:pic>
      <p:pic>
        <p:nvPicPr>
          <p:cNvPr id="12" name="Picture 11" descr="Screen Shot 2014-06-02 at 12.37.58 PM.png"/>
          <p:cNvPicPr>
            <a:picLocks noChangeAspect="1"/>
          </p:cNvPicPr>
          <p:nvPr/>
        </p:nvPicPr>
        <p:blipFill>
          <a:blip r:embed="rId4"/>
          <a:srcRect l="26966" r="18876"/>
          <a:stretch>
            <a:fillRect/>
          </a:stretch>
        </p:blipFill>
        <p:spPr>
          <a:xfrm>
            <a:off x="7015433" y="2425700"/>
            <a:ext cx="1836467" cy="38735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800" dirty="0" err="1" smtClean="0">
                <a:solidFill>
                  <a:srgbClr val="2D81B7"/>
                </a:solidFill>
                <a:latin typeface="Bebas Neue" charset="0"/>
                <a:ea typeface="Bebas Neue" charset="0"/>
                <a:cs typeface="Bebas Neue" charset="0"/>
              </a:rPr>
              <a:t>Nanocellulose</a:t>
            </a:r>
            <a:r>
              <a:rPr lang="en-US" sz="4800" dirty="0" smtClean="0">
                <a:solidFill>
                  <a:srgbClr val="2D81B7"/>
                </a:solidFill>
                <a:latin typeface="Bebas Neue" charset="0"/>
                <a:ea typeface="Bebas Neue" charset="0"/>
                <a:cs typeface="Bebas Neue" charset="0"/>
              </a:rPr>
              <a:t> Test</a:t>
            </a:r>
            <a:endParaRPr lang="en-US" sz="4800" dirty="0">
              <a:solidFill>
                <a:srgbClr val="2D81B7"/>
              </a:solidFill>
              <a:latin typeface="Bebas Neue" charset="0"/>
              <a:ea typeface="Bebas Neue" charset="0"/>
              <a:cs typeface="Bebas Neue" charset="0"/>
            </a:endParaRPr>
          </a:p>
        </p:txBody>
      </p:sp>
      <p:graphicFrame>
        <p:nvGraphicFramePr>
          <p:cNvPr id="9" name="Content Placeholder 8"/>
          <p:cNvGraphicFramePr>
            <a:graphicFrameLocks noGrp="1"/>
          </p:cNvGraphicFramePr>
          <p:nvPr>
            <p:ph idx="1"/>
          </p:nvPr>
        </p:nvGraphicFramePr>
        <p:xfrm>
          <a:off x="457200" y="1257300"/>
          <a:ext cx="8229600" cy="2494280"/>
        </p:xfrm>
        <a:graphic>
          <a:graphicData uri="http://schemas.openxmlformats.org/drawingml/2006/table">
            <a:tbl>
              <a:tblPr firstRow="1" bandRow="1">
                <a:tableStyleId>{073A0DAA-6AF3-43AB-8588-CEC1D06C72B9}</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370840">
                <a:tc>
                  <a:txBody>
                    <a:bodyPr/>
                    <a:lstStyle/>
                    <a:p>
                      <a:endParaRPr lang="en-US" dirty="0"/>
                    </a:p>
                  </a:txBody>
                  <a:tcPr anchor="ctr"/>
                </a:tc>
                <a:tc gridSpan="4">
                  <a:txBody>
                    <a:bodyPr/>
                    <a:lstStyle/>
                    <a:p>
                      <a:pPr algn="ctr"/>
                      <a:r>
                        <a:rPr lang="en-US" dirty="0" smtClean="0"/>
                        <a:t>Fibrillated Cellulose</a:t>
                      </a:r>
                      <a:endParaRPr lang="en-US" dirty="0"/>
                    </a:p>
                  </a:txBody>
                  <a:tcPr anchor="ctr"/>
                </a:tc>
                <a:tc hMerge="1">
                  <a:txBody>
                    <a:bodyPr/>
                    <a:lstStyle/>
                    <a:p>
                      <a:endParaRPr lang="en-US" dirty="0"/>
                    </a:p>
                  </a:txBody>
                  <a:tcPr anchor="ctr"/>
                </a:tc>
                <a:tc hMerge="1">
                  <a:txBody>
                    <a:bodyPr/>
                    <a:lstStyle/>
                    <a:p>
                      <a:endParaRPr lang="en-US" dirty="0"/>
                    </a:p>
                  </a:txBody>
                  <a:tcPr anchor="ctr"/>
                </a:tc>
                <a:tc hMerge="1">
                  <a:txBody>
                    <a:bodyPr/>
                    <a:lstStyle/>
                    <a:p>
                      <a:endParaRPr lang="en-US" dirty="0"/>
                    </a:p>
                  </a:txBody>
                  <a:tcPr anchor="ctr"/>
                </a:tc>
                <a:extLst>
                  <a:ext uri="{0D108BD9-81ED-4DB2-BD59-A6C34878D82A}">
                    <a16:rowId xmlns:a16="http://schemas.microsoft.com/office/drawing/2014/main" val="10000"/>
                  </a:ext>
                </a:extLst>
              </a:tr>
              <a:tr h="370840">
                <a:tc>
                  <a:txBody>
                    <a:bodyPr/>
                    <a:lstStyle/>
                    <a:p>
                      <a:endParaRPr lang="en-US" dirty="0"/>
                    </a:p>
                  </a:txBody>
                  <a:tcPr anchor="ctr"/>
                </a:tc>
                <a:tc>
                  <a:txBody>
                    <a:bodyPr/>
                    <a:lstStyle/>
                    <a:p>
                      <a:endParaRPr lang="en-US"/>
                    </a:p>
                  </a:txBody>
                  <a:tcPr anchor="ctr"/>
                </a:tc>
                <a:tc>
                  <a:txBody>
                    <a:bodyPr/>
                    <a:lstStyle/>
                    <a:p>
                      <a:endParaRPr lang="en-US"/>
                    </a:p>
                  </a:txBody>
                  <a:tcPr anchor="ctr"/>
                </a:tc>
                <a:tc>
                  <a:txBody>
                    <a:bodyPr/>
                    <a:lstStyle/>
                    <a:p>
                      <a:endParaRPr lang="en-US"/>
                    </a:p>
                  </a:txBody>
                  <a:tcPr anchor="ctr"/>
                </a:tc>
                <a:tc>
                  <a:txBody>
                    <a:bodyPr/>
                    <a:lstStyle/>
                    <a:p>
                      <a:endParaRPr lang="en-US"/>
                    </a:p>
                  </a:txBody>
                  <a:tcPr anchor="ctr"/>
                </a:tc>
                <a:extLst>
                  <a:ext uri="{0D108BD9-81ED-4DB2-BD59-A6C34878D82A}">
                    <a16:rowId xmlns:a16="http://schemas.microsoft.com/office/drawing/2014/main" val="10001"/>
                  </a:ext>
                </a:extLst>
              </a:tr>
              <a:tr h="370840">
                <a:tc>
                  <a:txBody>
                    <a:bodyPr/>
                    <a:lstStyle/>
                    <a:p>
                      <a:r>
                        <a:rPr lang="en-US" dirty="0" smtClean="0"/>
                        <a:t>Mass (dry)</a:t>
                      </a:r>
                      <a:endParaRPr lang="en-US" dirty="0"/>
                    </a:p>
                  </a:txBody>
                  <a:tcPr anchor="ctr"/>
                </a:tc>
                <a:tc>
                  <a:txBody>
                    <a:bodyPr/>
                    <a:lstStyle/>
                    <a:p>
                      <a:r>
                        <a:rPr lang="en-US" dirty="0" smtClean="0"/>
                        <a:t>.4 </a:t>
                      </a:r>
                      <a:r>
                        <a:rPr lang="en-US" dirty="0" err="1" smtClean="0"/>
                        <a:t>ozs</a:t>
                      </a:r>
                      <a:endParaRPr lang="en-US" dirty="0"/>
                    </a:p>
                  </a:txBody>
                  <a:tcPr anchor="ctr"/>
                </a:tc>
                <a:tc>
                  <a:txBody>
                    <a:bodyPr/>
                    <a:lstStyle/>
                    <a:p>
                      <a:r>
                        <a:rPr lang="en-US" dirty="0" smtClean="0"/>
                        <a:t>.7</a:t>
                      </a:r>
                      <a:r>
                        <a:rPr lang="en-US" baseline="0" dirty="0" smtClean="0"/>
                        <a:t> </a:t>
                      </a:r>
                      <a:r>
                        <a:rPr lang="en-US" baseline="0" dirty="0" err="1" smtClean="0"/>
                        <a:t>ozs</a:t>
                      </a:r>
                      <a:endParaRPr lang="en-US" dirty="0"/>
                    </a:p>
                  </a:txBody>
                  <a:tcPr anchor="ctr"/>
                </a:tc>
                <a:tc>
                  <a:txBody>
                    <a:bodyPr/>
                    <a:lstStyle/>
                    <a:p>
                      <a:r>
                        <a:rPr lang="en-US" dirty="0" smtClean="0"/>
                        <a:t>.8 </a:t>
                      </a:r>
                      <a:r>
                        <a:rPr lang="en-US" dirty="0" err="1" smtClean="0"/>
                        <a:t>ozs</a:t>
                      </a:r>
                      <a:endParaRPr lang="en-US" dirty="0"/>
                    </a:p>
                  </a:txBody>
                  <a:tcPr anchor="ctr"/>
                </a:tc>
                <a:tc>
                  <a:txBody>
                    <a:bodyPr/>
                    <a:lstStyle/>
                    <a:p>
                      <a:r>
                        <a:rPr lang="en-US" dirty="0" smtClean="0"/>
                        <a:t>1 oz</a:t>
                      </a:r>
                      <a:endParaRPr lang="en-US" dirty="0"/>
                    </a:p>
                  </a:txBody>
                  <a:tcPr anchor="ctr"/>
                </a:tc>
                <a:extLst>
                  <a:ext uri="{0D108BD9-81ED-4DB2-BD59-A6C34878D82A}">
                    <a16:rowId xmlns:a16="http://schemas.microsoft.com/office/drawing/2014/main" val="10002"/>
                  </a:ext>
                </a:extLst>
              </a:tr>
              <a:tr h="370840">
                <a:tc>
                  <a:txBody>
                    <a:bodyPr/>
                    <a:lstStyle/>
                    <a:p>
                      <a:r>
                        <a:rPr lang="en-US" dirty="0" smtClean="0"/>
                        <a:t>Dry Time*</a:t>
                      </a:r>
                      <a:endParaRPr lang="en-US" dirty="0"/>
                    </a:p>
                  </a:txBody>
                  <a:tcPr anchor="ctr"/>
                </a:tc>
                <a:tc>
                  <a:txBody>
                    <a:bodyPr/>
                    <a:lstStyle/>
                    <a:p>
                      <a:r>
                        <a:rPr lang="en-US" dirty="0" smtClean="0"/>
                        <a:t>5 days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De-mold in 1</a:t>
                      </a:r>
                    </a:p>
                  </a:txBody>
                  <a:tcPr anchor="ctr"/>
                </a:tc>
                <a:tc>
                  <a:txBody>
                    <a:bodyPr/>
                    <a:lstStyle/>
                    <a:p>
                      <a:pPr algn="l"/>
                      <a:r>
                        <a:rPr lang="en-US" dirty="0" smtClean="0"/>
                        <a:t>5 days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De-mold in 1</a:t>
                      </a:r>
                    </a:p>
                  </a:txBody>
                  <a:tcPr anchor="ctr" anchorCtr="1"/>
                </a:tc>
                <a:tc>
                  <a:txBody>
                    <a:bodyPr/>
                    <a:lstStyle/>
                    <a:p>
                      <a:pPr algn="l"/>
                      <a:r>
                        <a:rPr lang="en-US" dirty="0" smtClean="0"/>
                        <a:t>5 days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De-mold in 1</a:t>
                      </a:r>
                    </a:p>
                  </a:txBody>
                  <a:tcPr anchor="ctr" anchorCtr="1"/>
                </a:tc>
                <a:tc>
                  <a:txBody>
                    <a:bodyPr/>
                    <a:lstStyle/>
                    <a:p>
                      <a:pPr algn="l"/>
                      <a:r>
                        <a:rPr lang="en-US" dirty="0" smtClean="0"/>
                        <a:t>5 days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De-mold in 1</a:t>
                      </a:r>
                    </a:p>
                  </a:txBody>
                  <a:tcPr anchor="ctr" anchorCtr="1"/>
                </a:tc>
                <a:extLst>
                  <a:ext uri="{0D108BD9-81ED-4DB2-BD59-A6C34878D82A}">
                    <a16:rowId xmlns:a16="http://schemas.microsoft.com/office/drawing/2014/main" val="10003"/>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Mix ratio</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1:9:0</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1:9:2</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1:9:4</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1:9:6</a:t>
                      </a:r>
                    </a:p>
                  </a:txBody>
                  <a:tcPr anchor="ctr"/>
                </a:tc>
                <a:extLst>
                  <a:ext uri="{0D108BD9-81ED-4DB2-BD59-A6C34878D82A}">
                    <a16:rowId xmlns:a16="http://schemas.microsoft.com/office/drawing/2014/main" val="10004"/>
                  </a:ext>
                </a:extLst>
              </a:tr>
              <a:tr h="370840">
                <a:tc>
                  <a:txBody>
                    <a:bodyPr/>
                    <a:lstStyle/>
                    <a:p>
                      <a:endParaRPr lang="en-US" dirty="0"/>
                    </a:p>
                  </a:txBody>
                  <a:tcPr anchor="ctr"/>
                </a:tc>
                <a:tc>
                  <a:txBody>
                    <a:bodyPr/>
                    <a:lstStyle/>
                    <a:p>
                      <a:endParaRPr lang="en-US" dirty="0"/>
                    </a:p>
                  </a:txBody>
                  <a:tcPr anchor="ctr"/>
                </a:tc>
                <a:tc>
                  <a:txBody>
                    <a:bodyPr/>
                    <a:lstStyle/>
                    <a:p>
                      <a:endParaRPr lang="en-US" dirty="0"/>
                    </a:p>
                  </a:txBody>
                  <a:tcPr anchor="ctr"/>
                </a:tc>
                <a:tc>
                  <a:txBody>
                    <a:bodyPr/>
                    <a:lstStyle/>
                    <a:p>
                      <a:endParaRPr lang="en-US" dirty="0"/>
                    </a:p>
                  </a:txBody>
                  <a:tcPr anchor="ctr"/>
                </a:tc>
                <a:tc>
                  <a:txBody>
                    <a:bodyPr/>
                    <a:lstStyle/>
                    <a:p>
                      <a:endParaRPr lang="en-US" dirty="0"/>
                    </a:p>
                  </a:txBody>
                  <a:tcPr anchor="ctr"/>
                </a:tc>
                <a:extLst>
                  <a:ext uri="{0D108BD9-81ED-4DB2-BD59-A6C34878D82A}">
                    <a16:rowId xmlns:a16="http://schemas.microsoft.com/office/drawing/2014/main" val="10005"/>
                  </a:ext>
                </a:extLst>
              </a:tr>
            </a:tbl>
          </a:graphicData>
        </a:graphic>
      </p:graphicFrame>
      <p:sp>
        <p:nvSpPr>
          <p:cNvPr id="10" name="TextBox 9"/>
          <p:cNvSpPr txBox="1"/>
          <p:nvPr/>
        </p:nvSpPr>
        <p:spPr>
          <a:xfrm>
            <a:off x="457200" y="3919477"/>
            <a:ext cx="5464802" cy="2585323"/>
          </a:xfrm>
          <a:prstGeom prst="rect">
            <a:avLst/>
          </a:prstGeom>
          <a:noFill/>
        </p:spPr>
        <p:txBody>
          <a:bodyPr wrap="square" rtlCol="0">
            <a:spAutoFit/>
          </a:bodyPr>
          <a:lstStyle/>
          <a:p>
            <a:pPr lvl="0">
              <a:spcBef>
                <a:spcPct val="20000"/>
              </a:spcBef>
              <a:defRPr/>
            </a:pPr>
            <a:r>
              <a:rPr lang="en-US" dirty="0" smtClean="0"/>
              <a:t>Results reported (conditions have been varied)</a:t>
            </a:r>
          </a:p>
          <a:p>
            <a:r>
              <a:rPr lang="en-US" dirty="0" smtClean="0"/>
              <a:t>Rules:</a:t>
            </a:r>
          </a:p>
          <a:p>
            <a:pPr lvl="1">
              <a:buFont typeface="Arial"/>
              <a:buChar char="•"/>
            </a:pPr>
            <a:r>
              <a:rPr lang="en-US" dirty="0" smtClean="0"/>
              <a:t>Dry time environment can vary*</a:t>
            </a:r>
          </a:p>
          <a:p>
            <a:pPr lvl="1">
              <a:buFont typeface="Arial"/>
              <a:buChar char="•"/>
            </a:pPr>
            <a:r>
              <a:rPr lang="en-US" dirty="0" smtClean="0"/>
              <a:t>No known perfect mix ratio OR limits to what can be added</a:t>
            </a:r>
          </a:p>
          <a:p>
            <a:pPr lvl="1"/>
            <a:r>
              <a:rPr lang="en-US" dirty="0" smtClean="0"/>
              <a:t>Bulk material: 1:9 (Aggregate (</a:t>
            </a:r>
            <a:r>
              <a:rPr lang="en-US" dirty="0" err="1" smtClean="0"/>
              <a:t>wet):Water</a:t>
            </a:r>
            <a:r>
              <a:rPr lang="en-US" dirty="0" smtClean="0"/>
              <a:t> (1 unit = 1 oz.) + Fibrillation medium (1 unit = 1 </a:t>
            </a:r>
            <a:r>
              <a:rPr lang="en-US" dirty="0" err="1" smtClean="0"/>
              <a:t>Tbls</a:t>
            </a:r>
            <a:r>
              <a:rPr lang="en-US" dirty="0" smtClean="0"/>
              <a:t>.)</a:t>
            </a:r>
          </a:p>
          <a:p>
            <a:pPr lvl="1">
              <a:buFont typeface="Arial"/>
              <a:buChar char="•"/>
            </a:pPr>
            <a:r>
              <a:rPr lang="en-US" dirty="0" smtClean="0"/>
              <a:t>Consistency standards: only decreased viscosity of the end pulp</a:t>
            </a:r>
          </a:p>
        </p:txBody>
      </p:sp>
      <p:pic>
        <p:nvPicPr>
          <p:cNvPr id="5" name="Picture 4" descr="A9RhWUZYS3.tiff"/>
          <p:cNvPicPr>
            <a:picLocks noChangeAspect="1"/>
          </p:cNvPicPr>
          <p:nvPr/>
        </p:nvPicPr>
        <p:blipFill>
          <a:blip r:embed="rId3">
            <a:alphaModFix amt="30000"/>
          </a:blip>
          <a:stretch>
            <a:fillRect/>
          </a:stretch>
        </p:blipFill>
        <p:spPr>
          <a:xfrm>
            <a:off x="5922002" y="4241800"/>
            <a:ext cx="3034045" cy="226634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738"/>
            <a:ext cx="8229600" cy="1143000"/>
          </a:xfrm>
        </p:spPr>
        <p:txBody>
          <a:bodyPr>
            <a:normAutofit/>
          </a:bodyPr>
          <a:lstStyle/>
          <a:p>
            <a:r>
              <a:rPr lang="en-US" sz="4800" dirty="0" smtClean="0">
                <a:solidFill>
                  <a:srgbClr val="2D81B7"/>
                </a:solidFill>
                <a:latin typeface="Bebas Neue" charset="0"/>
                <a:ea typeface="Bebas Neue" charset="0"/>
                <a:cs typeface="Bebas Neue" charset="0"/>
              </a:rPr>
              <a:t>Analysis/Conclusions?</a:t>
            </a:r>
            <a:endParaRPr lang="en-US" sz="4800" dirty="0">
              <a:solidFill>
                <a:srgbClr val="2D81B7"/>
              </a:solidFill>
              <a:latin typeface="Bebas Neue" charset="0"/>
              <a:ea typeface="Bebas Neue" charset="0"/>
              <a:cs typeface="Bebas Neue" charset="0"/>
            </a:endParaRPr>
          </a:p>
        </p:txBody>
      </p:sp>
      <p:sp>
        <p:nvSpPr>
          <p:cNvPr id="7" name="TextBox 6"/>
          <p:cNvSpPr txBox="1"/>
          <p:nvPr/>
        </p:nvSpPr>
        <p:spPr>
          <a:xfrm>
            <a:off x="6122941" y="1001683"/>
            <a:ext cx="2351926" cy="400110"/>
          </a:xfrm>
          <a:prstGeom prst="rect">
            <a:avLst/>
          </a:prstGeom>
          <a:noFill/>
        </p:spPr>
        <p:txBody>
          <a:bodyPr wrap="none" rtlCol="0">
            <a:spAutoFit/>
          </a:bodyPr>
          <a:lstStyle/>
          <a:p>
            <a:pPr algn="ctr"/>
            <a:r>
              <a:rPr lang="en-US" sz="1000" dirty="0" smtClean="0"/>
              <a:t>Photomicrography provided by </a:t>
            </a:r>
            <a:r>
              <a:rPr lang="en-US" sz="1000" dirty="0" err="1" smtClean="0"/>
              <a:t>Nano</a:t>
            </a:r>
            <a:r>
              <a:rPr lang="en-US" sz="1000" dirty="0" smtClean="0"/>
              <a:t>-Link</a:t>
            </a:r>
          </a:p>
          <a:p>
            <a:pPr algn="ctr"/>
            <a:r>
              <a:rPr lang="en-US" sz="1000" dirty="0" smtClean="0"/>
              <a:t>Electron Micrographs</a:t>
            </a:r>
            <a:endParaRPr lang="en-US" sz="1000" dirty="0"/>
          </a:p>
        </p:txBody>
      </p:sp>
      <p:sp>
        <p:nvSpPr>
          <p:cNvPr id="16" name="Content Placeholder 3"/>
          <p:cNvSpPr txBox="1">
            <a:spLocks/>
          </p:cNvSpPr>
          <p:nvPr/>
        </p:nvSpPr>
        <p:spPr>
          <a:xfrm>
            <a:off x="457200" y="1521619"/>
            <a:ext cx="4628054" cy="3951288"/>
          </a:xfrm>
          <a:prstGeom prst="rect">
            <a:avLst/>
          </a:prstGeom>
        </p:spPr>
        <p:txBody>
          <a:bodyPr vert="horz" lIns="91440" tIns="45720" rIns="91440" bIns="45720" rtlCol="0">
            <a:noAutofit/>
          </a:bodyPr>
          <a:lstStyle/>
          <a:p>
            <a:pPr marL="342900" marR="0" lvl="0" indent="-342900" algn="l" defTabSz="457200" rtl="0" eaLnBrk="1" fontAlgn="auto" latinLnBrk="0" hangingPunct="1">
              <a:lnSpc>
                <a:spcPct val="100000"/>
              </a:lnSpc>
              <a:spcBef>
                <a:spcPct val="20000"/>
              </a:spcBef>
              <a:spcAft>
                <a:spcPts val="0"/>
              </a:spcAft>
              <a:buClrTx/>
              <a:buSzTx/>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It is very difficult</a:t>
            </a:r>
            <a:r>
              <a:rPr kumimoji="0" lang="en-US" sz="1400" b="0" i="0" u="none" strike="noStrike" kern="1200" cap="none" spc="0" normalizeH="0" noProof="0" dirty="0" smtClean="0">
                <a:ln>
                  <a:noFill/>
                </a:ln>
                <a:solidFill>
                  <a:schemeClr val="tx1"/>
                </a:solidFill>
                <a:effectLst/>
                <a:uLnTx/>
                <a:uFillTx/>
                <a:latin typeface="+mn-lt"/>
                <a:ea typeface="+mn-ea"/>
                <a:cs typeface="+mn-cs"/>
              </a:rPr>
              <a:t> to measure properties experimentally,</a:t>
            </a:r>
            <a:r>
              <a:rPr kumimoji="0" lang="en-US" sz="1400" b="0" i="0" u="none" strike="noStrike" kern="1200" cap="none" spc="0" normalizeH="0" baseline="0" noProof="0" dirty="0" smtClean="0">
                <a:ln>
                  <a:noFill/>
                </a:ln>
                <a:solidFill>
                  <a:schemeClr val="tx1"/>
                </a:solidFill>
                <a:effectLst/>
                <a:uLnTx/>
                <a:uFillTx/>
                <a:latin typeface="+mn-lt"/>
                <a:ea typeface="+mn-ea"/>
                <a:cs typeface="+mn-cs"/>
              </a:rPr>
              <a:t> but the material (paper) was changed significantly</a:t>
            </a:r>
            <a:r>
              <a:rPr kumimoji="0" lang="en-US" sz="1400" b="0" i="0" u="none" strike="noStrike" kern="1200" cap="none" spc="0" normalizeH="0" noProof="0" dirty="0" smtClean="0">
                <a:ln>
                  <a:noFill/>
                </a:ln>
                <a:solidFill>
                  <a:schemeClr val="tx1"/>
                </a:solidFill>
                <a:effectLst/>
                <a:uLnTx/>
                <a:uFillTx/>
                <a:latin typeface="+mn-lt"/>
                <a:ea typeface="+mn-ea"/>
                <a:cs typeface="+mn-cs"/>
              </a:rPr>
              <a:t> </a:t>
            </a:r>
            <a:r>
              <a:rPr kumimoji="0" lang="en-US" sz="1400" b="0" i="0" u="none" strike="noStrike" kern="1200" cap="none" spc="0" normalizeH="0" baseline="0" noProof="0" dirty="0" smtClean="0">
                <a:ln>
                  <a:noFill/>
                </a:ln>
                <a:solidFill>
                  <a:schemeClr val="tx1"/>
                </a:solidFill>
                <a:effectLst/>
                <a:uLnTx/>
                <a:uFillTx/>
                <a:latin typeface="+mn-lt"/>
                <a:ea typeface="+mn-ea"/>
                <a:cs typeface="+mn-cs"/>
              </a:rPr>
              <a:t>and results achieved were in line with predictions and/or the desired nanoscale effect: fibers in the substance</a:t>
            </a:r>
            <a:r>
              <a:rPr kumimoji="0" lang="en-US" sz="1400" b="0" i="0" u="none" strike="noStrike" kern="1200" cap="none" spc="0" normalizeH="0" noProof="0" dirty="0" smtClean="0">
                <a:ln>
                  <a:noFill/>
                </a:ln>
                <a:solidFill>
                  <a:schemeClr val="tx1"/>
                </a:solidFill>
                <a:effectLst/>
                <a:uLnTx/>
                <a:uFillTx/>
                <a:latin typeface="+mn-lt"/>
                <a:ea typeface="+mn-ea"/>
                <a:cs typeface="+mn-cs"/>
              </a:rPr>
              <a:t> (when wet) and varying </a:t>
            </a:r>
            <a:r>
              <a:rPr lang="en-US" sz="1400" dirty="0" smtClean="0"/>
              <a:t>states of</a:t>
            </a:r>
            <a:r>
              <a:rPr kumimoji="0" lang="en-US" sz="1400" b="0" i="0" u="none" strike="noStrike" kern="1200" cap="none" spc="0" normalizeH="0" baseline="0" noProof="0" dirty="0" smtClean="0">
                <a:ln>
                  <a:noFill/>
                </a:ln>
                <a:solidFill>
                  <a:schemeClr val="tx1"/>
                </a:solidFill>
                <a:effectLst/>
                <a:uLnTx/>
                <a:uFillTx/>
                <a:latin typeface="+mn-lt"/>
                <a:ea typeface="+mn-ea"/>
                <a:cs typeface="+mn-cs"/>
              </a:rPr>
              <a:t> rigidity when dry</a:t>
            </a:r>
          </a:p>
          <a:p>
            <a:pPr marL="342900" marR="0" lvl="0" indent="-342900" algn="l" defTabSz="457200" rtl="0" eaLnBrk="1" fontAlgn="auto" latinLnBrk="0" hangingPunct="1">
              <a:lnSpc>
                <a:spcPct val="100000"/>
              </a:lnSpc>
              <a:spcBef>
                <a:spcPct val="20000"/>
              </a:spcBef>
              <a:spcAft>
                <a:spcPts val="0"/>
              </a:spcAft>
              <a:buClrTx/>
              <a:buSzTx/>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Big Ideas to point out: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Sense of Scale</a:t>
            </a:r>
          </a:p>
          <a:p>
            <a:pPr marL="800100" lvl="1" indent="-342900">
              <a:spcBef>
                <a:spcPct val="20000"/>
              </a:spcBef>
              <a:buFont typeface="Arial"/>
              <a:buChar char="•"/>
            </a:pPr>
            <a:r>
              <a:rPr lang="en-US" sz="1400" dirty="0" smtClean="0"/>
              <a:t>Differences between samples</a:t>
            </a:r>
          </a:p>
          <a:p>
            <a:pPr marL="800100" lvl="1" indent="-342900">
              <a:spcBef>
                <a:spcPct val="20000"/>
              </a:spcBef>
              <a:buFont typeface="Arial"/>
              <a:buChar char="•"/>
            </a:pPr>
            <a:r>
              <a:rPr lang="en-US" sz="1400" dirty="0" smtClean="0"/>
              <a:t>Things you can point out:</a:t>
            </a:r>
          </a:p>
          <a:p>
            <a:pPr marL="1257300" lvl="2" indent="-342900">
              <a:spcBef>
                <a:spcPct val="20000"/>
              </a:spcBef>
              <a:buFont typeface="Arial"/>
              <a:buChar char="•"/>
            </a:pPr>
            <a:r>
              <a:rPr lang="en-US" sz="1400" dirty="0" smtClean="0"/>
              <a:t>Cellulose fibers measure tens of microns wide (human hair) and about a millimeter long </a:t>
            </a:r>
          </a:p>
          <a:p>
            <a:pPr marL="1257300" lvl="2" indent="-342900">
              <a:spcBef>
                <a:spcPct val="20000"/>
              </a:spcBef>
              <a:buFont typeface="Arial"/>
              <a:buChar char="•"/>
            </a:pPr>
            <a:r>
              <a:rPr lang="en-US" sz="1400" dirty="0" smtClean="0">
                <a:solidFill>
                  <a:srgbClr val="FF0000"/>
                </a:solidFill>
              </a:rPr>
              <a:t>Cellulose nanofibers are about 1,000 times smaller than fibers</a:t>
            </a:r>
          </a:p>
          <a:p>
            <a:pPr marL="1257300" lvl="2" indent="-342900">
              <a:spcBef>
                <a:spcPct val="20000"/>
              </a:spcBef>
              <a:buFont typeface="Arial"/>
              <a:buChar char="•"/>
            </a:pPr>
            <a:r>
              <a:rPr lang="en-US" sz="1400" dirty="0" smtClean="0">
                <a:solidFill>
                  <a:srgbClr val="FF0000"/>
                </a:solidFill>
              </a:rPr>
              <a:t>Cellulose n</a:t>
            </a:r>
            <a:r>
              <a:rPr kumimoji="0" lang="en-US" sz="1400" b="0" i="0" u="none" strike="noStrike" kern="1200" cap="none" spc="0" normalizeH="0" baseline="0" noProof="0" dirty="0" err="1" smtClean="0">
                <a:ln>
                  <a:noFill/>
                </a:ln>
                <a:solidFill>
                  <a:srgbClr val="FF0000"/>
                </a:solidFill>
                <a:effectLst/>
                <a:uLnTx/>
                <a:uFillTx/>
                <a:latin typeface="+mn-lt"/>
                <a:ea typeface="+mn-ea"/>
                <a:cs typeface="+mn-cs"/>
              </a:rPr>
              <a:t>ano</a:t>
            </a:r>
            <a:r>
              <a:rPr lang="en-US" sz="1400" dirty="0" smtClean="0">
                <a:solidFill>
                  <a:srgbClr val="FF0000"/>
                </a:solidFill>
              </a:rPr>
              <a:t>c</a:t>
            </a:r>
            <a:r>
              <a:rPr kumimoji="0" lang="en-US" sz="1400" b="0" i="0" u="none" strike="noStrike" kern="1200" cap="none" spc="0" normalizeH="0" baseline="0" noProof="0" dirty="0" err="1" smtClean="0">
                <a:ln>
                  <a:noFill/>
                </a:ln>
                <a:solidFill>
                  <a:srgbClr val="FF0000"/>
                </a:solidFill>
                <a:effectLst/>
                <a:uLnTx/>
                <a:uFillTx/>
                <a:latin typeface="+mn-lt"/>
                <a:ea typeface="+mn-ea"/>
                <a:cs typeface="+mn-cs"/>
              </a:rPr>
              <a:t>rystals</a:t>
            </a:r>
            <a:r>
              <a:rPr kumimoji="0" lang="en-US" sz="1400" b="0" i="0" u="none" strike="noStrike" kern="1200" cap="none" spc="0" normalizeH="0" baseline="0" noProof="0" dirty="0" smtClean="0">
                <a:ln>
                  <a:noFill/>
                </a:ln>
                <a:solidFill>
                  <a:srgbClr val="FF0000"/>
                </a:solidFill>
                <a:effectLst/>
                <a:uLnTx/>
                <a:uFillTx/>
                <a:latin typeface="+mn-lt"/>
                <a:ea typeface="+mn-ea"/>
                <a:cs typeface="+mn-cs"/>
              </a:rPr>
              <a:t> measure about 3 nanometers wide by 500nm</a:t>
            </a:r>
            <a:r>
              <a:rPr kumimoji="0" lang="en-US" sz="1400" b="0" i="0" u="none" strike="noStrike" kern="1200" cap="none" spc="0" normalizeH="0" noProof="0" dirty="0" smtClean="0">
                <a:ln>
                  <a:noFill/>
                </a:ln>
                <a:solidFill>
                  <a:srgbClr val="FF0000"/>
                </a:solidFill>
                <a:effectLst/>
                <a:uLnTx/>
                <a:uFillTx/>
                <a:latin typeface="+mn-lt"/>
                <a:ea typeface="+mn-ea"/>
                <a:cs typeface="+mn-cs"/>
              </a:rPr>
              <a:t> long (about 1/1000</a:t>
            </a:r>
            <a:r>
              <a:rPr kumimoji="0" lang="en-US" sz="1400" b="0" i="0" u="none" strike="noStrike" kern="1200" cap="none" spc="0" normalizeH="0" baseline="30000" noProof="0" dirty="0" smtClean="0">
                <a:ln>
                  <a:noFill/>
                </a:ln>
                <a:solidFill>
                  <a:srgbClr val="FF0000"/>
                </a:solidFill>
                <a:effectLst/>
                <a:uLnTx/>
                <a:uFillTx/>
                <a:latin typeface="+mn-lt"/>
                <a:ea typeface="+mn-ea"/>
                <a:cs typeface="+mn-cs"/>
              </a:rPr>
              <a:t>th</a:t>
            </a:r>
            <a:r>
              <a:rPr kumimoji="0" lang="en-US" sz="1400" b="0" i="0" u="none" strike="noStrike" kern="1200" cap="none" spc="0" normalizeH="0" noProof="0" dirty="0" smtClean="0">
                <a:ln>
                  <a:noFill/>
                </a:ln>
                <a:solidFill>
                  <a:srgbClr val="FF0000"/>
                </a:solidFill>
                <a:effectLst/>
                <a:uLnTx/>
                <a:uFillTx/>
                <a:latin typeface="+mn-lt"/>
                <a:ea typeface="+mn-ea"/>
                <a:cs typeface="+mn-cs"/>
              </a:rPr>
              <a:t> the width of a grain of sand)</a:t>
            </a:r>
          </a:p>
          <a:p>
            <a:pPr marL="342900" indent="-342900">
              <a:spcBef>
                <a:spcPct val="20000"/>
              </a:spcBef>
              <a:buFont typeface="Arial"/>
              <a:buChar char="•"/>
            </a:pPr>
            <a:r>
              <a:rPr lang="en-US" sz="1400" baseline="0" dirty="0" smtClean="0"/>
              <a:t>Surface area to Volume Ratio – liberated fibers</a:t>
            </a:r>
          </a:p>
          <a:p>
            <a:pPr marL="800100" lvl="1" indent="-342900">
              <a:spcBef>
                <a:spcPct val="20000"/>
              </a:spcBef>
              <a:buFont typeface="Arial"/>
              <a:buChar char="•"/>
            </a:pPr>
            <a:r>
              <a:rPr lang="en-US" sz="1400" dirty="0" smtClean="0"/>
              <a:t>Treatment morphology - Characterization (via SEM) is critical to understanding the morphology</a:t>
            </a:r>
            <a:endParaRPr lang="en-US" sz="1400" baseline="0" dirty="0" smtClean="0"/>
          </a:p>
          <a:p>
            <a:pPr marL="342900" indent="-342900">
              <a:spcBef>
                <a:spcPct val="20000"/>
              </a:spcBef>
              <a:buFont typeface="Arial"/>
              <a:buChar char="•"/>
            </a:pPr>
            <a:r>
              <a:rPr kumimoji="0" lang="en-US" sz="1400" b="0" i="0" u="none" strike="noStrike" kern="1200" cap="none" spc="0" normalizeH="0" noProof="0" dirty="0" smtClean="0">
                <a:ln>
                  <a:noFill/>
                </a:ln>
                <a:solidFill>
                  <a:schemeClr val="tx1"/>
                </a:solidFill>
                <a:effectLst/>
                <a:uLnTx/>
                <a:uFillTx/>
                <a:latin typeface="+mn-lt"/>
                <a:ea typeface="+mn-ea"/>
                <a:cs typeface="+mn-cs"/>
              </a:rPr>
              <a:t>Self Assembly – fiber orientation</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8" name="Text Placeholder 17"/>
          <p:cNvSpPr>
            <a:spLocks noGrp="1"/>
          </p:cNvSpPr>
          <p:nvPr>
            <p:ph type="body" idx="1"/>
          </p:nvPr>
        </p:nvSpPr>
        <p:spPr>
          <a:xfrm>
            <a:off x="457200" y="881857"/>
            <a:ext cx="4040188" cy="639762"/>
          </a:xfrm>
        </p:spPr>
        <p:txBody>
          <a:bodyPr>
            <a:normAutofit fontScale="70000" lnSpcReduction="20000"/>
          </a:bodyPr>
          <a:lstStyle/>
          <a:p>
            <a:endParaRPr lang="en-US" dirty="0" smtClean="0"/>
          </a:p>
          <a:p>
            <a:r>
              <a:rPr lang="en-US" dirty="0" smtClean="0"/>
              <a:t>From Woody fiber-</a:t>
            </a:r>
            <a:r>
              <a:rPr lang="en-US" dirty="0" err="1" smtClean="0"/>
              <a:t>Microfibril</a:t>
            </a:r>
            <a:r>
              <a:rPr lang="en-US" dirty="0" smtClean="0"/>
              <a:t> to </a:t>
            </a:r>
            <a:r>
              <a:rPr lang="en-US" dirty="0" err="1" smtClean="0"/>
              <a:t>Nanofibril</a:t>
            </a:r>
            <a:endParaRPr lang="en-US" dirty="0" smtClean="0"/>
          </a:p>
          <a:p>
            <a:endParaRPr lang="en-US" dirty="0"/>
          </a:p>
        </p:txBody>
      </p:sp>
      <p:pic>
        <p:nvPicPr>
          <p:cNvPr id="10" name="Content Placeholder 6" descr="100xSample1.jpg"/>
          <p:cNvPicPr>
            <a:picLocks noGrp="1" noChangeAspect="1"/>
          </p:cNvPicPr>
          <p:nvPr>
            <p:ph sz="half" idx="2"/>
          </p:nvPr>
        </p:nvPicPr>
        <p:blipFill>
          <a:blip r:embed="rId3"/>
          <a:srcRect t="-6902" b="-6902"/>
          <a:stretch>
            <a:fillRect/>
          </a:stretch>
        </p:blipFill>
        <p:spPr>
          <a:xfrm>
            <a:off x="5537199" y="1201738"/>
            <a:ext cx="3378200" cy="3303867"/>
          </a:xfrm>
        </p:spPr>
      </p:pic>
      <p:pic>
        <p:nvPicPr>
          <p:cNvPr id="15" name="Content Placeholder 7" descr="100xSample3.jpg"/>
          <p:cNvPicPr>
            <a:picLocks noGrp="1" noChangeAspect="1"/>
          </p:cNvPicPr>
          <p:nvPr>
            <p:ph sz="quarter" idx="4"/>
          </p:nvPr>
        </p:nvPicPr>
        <p:blipFill>
          <a:blip r:embed="rId4"/>
          <a:srcRect t="-6879" b="-6879"/>
          <a:stretch>
            <a:fillRect/>
          </a:stretch>
        </p:blipFill>
        <p:spPr>
          <a:xfrm>
            <a:off x="5537198" y="3900428"/>
            <a:ext cx="3378201" cy="330257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The </a:t>
            </a:r>
            <a:r>
              <a:rPr lang="en-US" sz="4800" dirty="0" err="1" smtClean="0">
                <a:solidFill>
                  <a:srgbClr val="2D81B7"/>
                </a:solidFill>
                <a:latin typeface="Bebas Neue" charset="0"/>
                <a:ea typeface="Bebas Neue" charset="0"/>
                <a:cs typeface="Bebas Neue" charset="0"/>
              </a:rPr>
              <a:t>Nanomechanism</a:t>
            </a:r>
            <a:endParaRPr lang="en-US" sz="4800" dirty="0">
              <a:solidFill>
                <a:srgbClr val="2D81B7"/>
              </a:solidFill>
              <a:latin typeface="Bebas Neue" charset="0"/>
              <a:ea typeface="Bebas Neue" charset="0"/>
              <a:cs typeface="Bebas Neue" charset="0"/>
            </a:endParaRPr>
          </a:p>
        </p:txBody>
      </p:sp>
      <p:sp>
        <p:nvSpPr>
          <p:cNvPr id="7" name="Content Placeholder 6"/>
          <p:cNvSpPr>
            <a:spLocks noGrp="1"/>
          </p:cNvSpPr>
          <p:nvPr>
            <p:ph sz="half" idx="1"/>
          </p:nvPr>
        </p:nvSpPr>
        <p:spPr/>
        <p:txBody>
          <a:bodyPr>
            <a:normAutofit/>
          </a:bodyPr>
          <a:lstStyle/>
          <a:p>
            <a:r>
              <a:rPr lang="en-US" dirty="0" smtClean="0"/>
              <a:t>The </a:t>
            </a:r>
            <a:r>
              <a:rPr lang="en-US" dirty="0" err="1" smtClean="0"/>
              <a:t>nanomechanism</a:t>
            </a:r>
            <a:r>
              <a:rPr lang="en-US" dirty="0" smtClean="0"/>
              <a:t> is a principle/system that can explain the nanoscale effect. </a:t>
            </a:r>
          </a:p>
          <a:p>
            <a:r>
              <a:rPr lang="en-US" dirty="0" smtClean="0"/>
              <a:t>In this case, the </a:t>
            </a:r>
            <a:r>
              <a:rPr lang="en-US" dirty="0" err="1" smtClean="0"/>
              <a:t>nano</a:t>
            </a:r>
            <a:r>
              <a:rPr lang="en-US" dirty="0" smtClean="0"/>
              <a:t>-scale effect is the liberation of the fibrils and rigidity of the paper observed.</a:t>
            </a:r>
          </a:p>
          <a:p>
            <a:pPr>
              <a:buNone/>
            </a:pPr>
            <a:endParaRPr lang="en-US" dirty="0"/>
          </a:p>
        </p:txBody>
      </p:sp>
      <p:sp>
        <p:nvSpPr>
          <p:cNvPr id="5" name="Content Placeholder 4"/>
          <p:cNvSpPr>
            <a:spLocks noGrp="1"/>
          </p:cNvSpPr>
          <p:nvPr>
            <p:ph sz="half" idx="2"/>
          </p:nvPr>
        </p:nvSpPr>
        <p:spPr>
          <a:xfrm>
            <a:off x="4648200" y="1600201"/>
            <a:ext cx="4038600" cy="2044700"/>
          </a:xfrm>
        </p:spPr>
        <p:txBody>
          <a:bodyPr/>
          <a:lstStyle/>
          <a:p>
            <a:r>
              <a:rPr lang="en-US" dirty="0" smtClean="0">
                <a:solidFill>
                  <a:srgbClr val="FF0000"/>
                </a:solidFill>
              </a:rPr>
              <a:t>The </a:t>
            </a:r>
            <a:r>
              <a:rPr lang="en-US" dirty="0" err="1" smtClean="0">
                <a:solidFill>
                  <a:srgbClr val="FF0000"/>
                </a:solidFill>
              </a:rPr>
              <a:t>nanomechanism</a:t>
            </a:r>
            <a:r>
              <a:rPr lang="en-US" dirty="0" smtClean="0">
                <a:solidFill>
                  <a:srgbClr val="FF0000"/>
                </a:solidFill>
              </a:rPr>
              <a:t> is </a:t>
            </a:r>
            <a:r>
              <a:rPr lang="en-US" b="1" dirty="0" smtClean="0">
                <a:solidFill>
                  <a:srgbClr val="FF0000"/>
                </a:solidFill>
              </a:rPr>
              <a:t>enzymatic hydrolysis, the breakdown of cellulose.</a:t>
            </a:r>
            <a:endParaRPr lang="en-US" dirty="0" smtClean="0">
              <a:solidFill>
                <a:srgbClr val="FF0000"/>
              </a:solidFill>
            </a:endParaRPr>
          </a:p>
          <a:p>
            <a:endParaRPr lang="en-US" dirty="0"/>
          </a:p>
        </p:txBody>
      </p:sp>
      <p:pic>
        <p:nvPicPr>
          <p:cNvPr id="4" name="Picture 3" descr="Screen Shot 2016-07-01 at 12.58.50 PM.png"/>
          <p:cNvPicPr>
            <a:picLocks noChangeAspect="1"/>
          </p:cNvPicPr>
          <p:nvPr/>
        </p:nvPicPr>
        <p:blipFill>
          <a:blip r:embed="rId3"/>
          <a:stretch>
            <a:fillRect/>
          </a:stretch>
        </p:blipFill>
        <p:spPr>
          <a:xfrm>
            <a:off x="4679950" y="3886200"/>
            <a:ext cx="4006850" cy="267946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solidFill>
                  <a:srgbClr val="2D81B7"/>
                </a:solidFill>
                <a:latin typeface="Bebas Neue" charset="0"/>
                <a:ea typeface="Bebas Neue" charset="0"/>
                <a:cs typeface="Bebas Neue" charset="0"/>
              </a:rPr>
              <a:t>Where’s the Nanotechnology?</a:t>
            </a:r>
            <a:endParaRPr lang="en-US" sz="4800" dirty="0">
              <a:solidFill>
                <a:srgbClr val="2D81B7"/>
              </a:solidFill>
              <a:latin typeface="Bebas Neue" charset="0"/>
              <a:ea typeface="Bebas Neue" charset="0"/>
              <a:cs typeface="Bebas Neue" charset="0"/>
            </a:endParaRPr>
          </a:p>
        </p:txBody>
      </p:sp>
      <p:sp>
        <p:nvSpPr>
          <p:cNvPr id="6" name="Content Placeholder 5"/>
          <p:cNvSpPr>
            <a:spLocks noGrp="1"/>
          </p:cNvSpPr>
          <p:nvPr>
            <p:ph idx="1"/>
          </p:nvPr>
        </p:nvSpPr>
        <p:spPr>
          <a:xfrm>
            <a:off x="457200" y="1816100"/>
            <a:ext cx="8229600" cy="4525963"/>
          </a:xfrm>
        </p:spPr>
        <p:txBody>
          <a:bodyPr>
            <a:normAutofit fontScale="62500" lnSpcReduction="20000"/>
          </a:bodyPr>
          <a:lstStyle/>
          <a:p>
            <a:r>
              <a:rPr lang="en-US" sz="3273" b="1" dirty="0" err="1" smtClean="0"/>
              <a:t>Nanoprocessing</a:t>
            </a:r>
            <a:r>
              <a:rPr lang="en-US" sz="3273" b="1" dirty="0" smtClean="0"/>
              <a:t>: </a:t>
            </a:r>
            <a:r>
              <a:rPr lang="en-US" sz="2909" dirty="0" smtClean="0"/>
              <a:t>Emulsifying, fibrillation of wood/paper pulp to create a “gel” like </a:t>
            </a:r>
            <a:r>
              <a:rPr lang="en-US" sz="2909" u="sng" dirty="0" smtClean="0"/>
              <a:t>substance </a:t>
            </a:r>
            <a:r>
              <a:rPr lang="en-US" sz="2909" dirty="0" smtClean="0"/>
              <a:t>(cellulose fiber and lignin* are separated)</a:t>
            </a:r>
          </a:p>
          <a:p>
            <a:r>
              <a:rPr lang="en-US" sz="3273" b="1" dirty="0" smtClean="0"/>
              <a:t>Material Processing</a:t>
            </a:r>
            <a:r>
              <a:rPr lang="en-US" sz="3273" dirty="0" smtClean="0"/>
              <a:t>: </a:t>
            </a:r>
            <a:r>
              <a:rPr lang="en-US" sz="2909" dirty="0" smtClean="0"/>
              <a:t>Water-based processing of cellulose, coagulation, then pressing and drying (paper making)</a:t>
            </a:r>
          </a:p>
          <a:p>
            <a:r>
              <a:rPr lang="en-US" sz="3273" b="1" dirty="0" smtClean="0"/>
              <a:t>Material Property Testing/Observation – the </a:t>
            </a:r>
            <a:r>
              <a:rPr lang="en-US" sz="3273" b="1" dirty="0" err="1" smtClean="0"/>
              <a:t>Nano</a:t>
            </a:r>
            <a:r>
              <a:rPr lang="en-US" sz="3273" b="1" dirty="0" smtClean="0"/>
              <a:t>-effect: </a:t>
            </a:r>
            <a:endParaRPr lang="en-US" sz="3273" dirty="0" smtClean="0"/>
          </a:p>
          <a:p>
            <a:pPr lvl="1"/>
            <a:r>
              <a:rPr lang="en-US" sz="2947" dirty="0" smtClean="0"/>
              <a:t>General characterization/classification tests</a:t>
            </a:r>
          </a:p>
          <a:p>
            <a:pPr lvl="1"/>
            <a:r>
              <a:rPr lang="en-US" sz="2947" dirty="0" smtClean="0"/>
              <a:t>Track morphology (woody pulp to fibril to crystal) - SEM</a:t>
            </a:r>
          </a:p>
          <a:p>
            <a:r>
              <a:rPr lang="en-US" sz="3273" b="1" dirty="0" err="1" smtClean="0"/>
              <a:t>Nanomechanism</a:t>
            </a:r>
            <a:endParaRPr lang="en-US" sz="3273" b="1" dirty="0" smtClean="0"/>
          </a:p>
          <a:p>
            <a:pPr lvl="1"/>
            <a:r>
              <a:rPr lang="en-US" sz="2873" dirty="0" smtClean="0"/>
              <a:t>Enzymatic hydrolysis </a:t>
            </a:r>
          </a:p>
          <a:p>
            <a:r>
              <a:rPr lang="en-US" sz="3273" b="1" dirty="0" err="1" smtClean="0"/>
              <a:t>Nanoscience</a:t>
            </a:r>
            <a:r>
              <a:rPr lang="en-US" sz="3273" b="1" dirty="0" smtClean="0"/>
              <a:t> Concepts:</a:t>
            </a:r>
          </a:p>
          <a:p>
            <a:pPr lvl="1"/>
            <a:r>
              <a:rPr lang="en-US" sz="2909" dirty="0" smtClean="0"/>
              <a:t>Sense of scale – fiber vs. </a:t>
            </a:r>
            <a:r>
              <a:rPr lang="en-US" sz="2909" dirty="0" err="1" smtClean="0"/>
              <a:t>nanofiber</a:t>
            </a:r>
            <a:endParaRPr lang="en-US" sz="2909" dirty="0" smtClean="0"/>
          </a:p>
          <a:p>
            <a:pPr lvl="1"/>
            <a:r>
              <a:rPr lang="en-US" sz="2909" dirty="0" smtClean="0"/>
              <a:t>Surface area to volume ratio – liberated fibers, more contact</a:t>
            </a:r>
          </a:p>
          <a:p>
            <a:pPr lvl="1"/>
            <a:r>
              <a:rPr lang="en-US" sz="2909" dirty="0" smtClean="0"/>
              <a:t>Nature/structure of matter – cellulose (glucose) and enzyme (protein)</a:t>
            </a:r>
          </a:p>
          <a:p>
            <a:pPr lvl="1"/>
            <a:r>
              <a:rPr lang="en-US" sz="2909" dirty="0" smtClean="0"/>
              <a:t>Self assembly – fiber orientation (treatment morphology)</a:t>
            </a:r>
          </a:p>
          <a:p>
            <a:pPr lvl="1"/>
            <a:r>
              <a:rPr lang="en-US" sz="2909" dirty="0" smtClean="0"/>
              <a:t>Tools of </a:t>
            </a:r>
            <a:r>
              <a:rPr lang="en-US" sz="2909" dirty="0"/>
              <a:t>n</a:t>
            </a:r>
            <a:r>
              <a:rPr lang="en-US" sz="2909" dirty="0" smtClean="0"/>
              <a:t>anoscience – fibrillation, SEM</a:t>
            </a:r>
          </a:p>
          <a:p>
            <a:pPr lvl="1"/>
            <a:endParaRPr lang="en-US" dirty="0" smtClean="0"/>
          </a:p>
          <a:p>
            <a:pPr lvl="1"/>
            <a:endParaRPr lang="en-US" dirty="0" smtClean="0"/>
          </a:p>
        </p:txBody>
      </p:sp>
      <p:sp>
        <p:nvSpPr>
          <p:cNvPr id="5" name="Text Placeholder 4"/>
          <p:cNvSpPr>
            <a:spLocks noGrp="1"/>
          </p:cNvSpPr>
          <p:nvPr>
            <p:ph type="body" sz="quarter" idx="4294967295"/>
          </p:nvPr>
        </p:nvSpPr>
        <p:spPr>
          <a:xfrm>
            <a:off x="457200" y="1241425"/>
            <a:ext cx="8229600" cy="639762"/>
          </a:xfrm>
        </p:spPr>
        <p:txBody>
          <a:bodyPr>
            <a:normAutofit/>
          </a:bodyPr>
          <a:lstStyle/>
          <a:p>
            <a:pPr>
              <a:buNone/>
            </a:pPr>
            <a:r>
              <a:rPr lang="en-US" dirty="0" err="1" smtClean="0"/>
              <a:t>Nanocellulose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nvGraphicFramePr>
        <p:xfrm>
          <a:off x="368303" y="698500"/>
          <a:ext cx="8433980" cy="2566751"/>
        </p:xfrm>
        <a:graphic>
          <a:graphicData uri="http://schemas.openxmlformats.org/drawingml/2006/table">
            <a:tbl>
              <a:tblPr firstRow="1" bandRow="1">
                <a:tableStyleId>{5940675A-B579-460E-94D1-54222C63F5DA}</a:tableStyleId>
              </a:tblPr>
              <a:tblGrid>
                <a:gridCol w="1686796">
                  <a:extLst>
                    <a:ext uri="{9D8B030D-6E8A-4147-A177-3AD203B41FA5}">
                      <a16:colId xmlns:a16="http://schemas.microsoft.com/office/drawing/2014/main" val="20000"/>
                    </a:ext>
                  </a:extLst>
                </a:gridCol>
                <a:gridCol w="1686796">
                  <a:extLst>
                    <a:ext uri="{9D8B030D-6E8A-4147-A177-3AD203B41FA5}">
                      <a16:colId xmlns:a16="http://schemas.microsoft.com/office/drawing/2014/main" val="20001"/>
                    </a:ext>
                  </a:extLst>
                </a:gridCol>
                <a:gridCol w="1686796">
                  <a:extLst>
                    <a:ext uri="{9D8B030D-6E8A-4147-A177-3AD203B41FA5}">
                      <a16:colId xmlns:a16="http://schemas.microsoft.com/office/drawing/2014/main" val="20002"/>
                    </a:ext>
                  </a:extLst>
                </a:gridCol>
                <a:gridCol w="1686796">
                  <a:extLst>
                    <a:ext uri="{9D8B030D-6E8A-4147-A177-3AD203B41FA5}">
                      <a16:colId xmlns:a16="http://schemas.microsoft.com/office/drawing/2014/main" val="20003"/>
                    </a:ext>
                  </a:extLst>
                </a:gridCol>
                <a:gridCol w="1686796">
                  <a:extLst>
                    <a:ext uri="{9D8B030D-6E8A-4147-A177-3AD203B41FA5}">
                      <a16:colId xmlns:a16="http://schemas.microsoft.com/office/drawing/2014/main" val="20004"/>
                    </a:ext>
                  </a:extLst>
                </a:gridCol>
              </a:tblGrid>
              <a:tr h="279400">
                <a:tc>
                  <a:txBody>
                    <a:bodyPr/>
                    <a:lstStyle/>
                    <a:p>
                      <a:pPr algn="ctr"/>
                      <a:r>
                        <a:rPr lang="en-US" sz="1200" dirty="0" smtClean="0"/>
                        <a:t>Sample Observation Made</a:t>
                      </a:r>
                      <a:r>
                        <a:rPr lang="en-US" sz="1200" baseline="0" dirty="0" smtClean="0"/>
                        <a:t> for:</a:t>
                      </a:r>
                      <a:endParaRPr lang="en-US" sz="1200" dirty="0"/>
                    </a:p>
                  </a:txBody>
                  <a:tcPr/>
                </a:tc>
                <a:tc>
                  <a:txBody>
                    <a:bodyPr/>
                    <a:lstStyle/>
                    <a:p>
                      <a:pPr algn="ctr"/>
                      <a:r>
                        <a:rPr lang="en-US" sz="1200" dirty="0" smtClean="0"/>
                        <a:t>0</a:t>
                      </a:r>
                      <a:endParaRPr lang="en-US" sz="1200" dirty="0"/>
                    </a:p>
                  </a:txBody>
                  <a:tcPr/>
                </a:tc>
                <a:tc>
                  <a:txBody>
                    <a:bodyPr/>
                    <a:lstStyle/>
                    <a:p>
                      <a:pPr algn="ctr"/>
                      <a:r>
                        <a:rPr lang="en-US" sz="1200" dirty="0" smtClean="0"/>
                        <a:t>2</a:t>
                      </a:r>
                      <a:endParaRPr lang="en-US" sz="1200" dirty="0"/>
                    </a:p>
                  </a:txBody>
                  <a:tcPr/>
                </a:tc>
                <a:tc>
                  <a:txBody>
                    <a:bodyPr/>
                    <a:lstStyle/>
                    <a:p>
                      <a:pPr algn="ctr"/>
                      <a:r>
                        <a:rPr lang="en-US" sz="1200" dirty="0" smtClean="0"/>
                        <a:t>4</a:t>
                      </a:r>
                      <a:endParaRPr lang="en-US" sz="1200" dirty="0"/>
                    </a:p>
                  </a:txBody>
                  <a:tcPr/>
                </a:tc>
                <a:tc>
                  <a:txBody>
                    <a:bodyPr/>
                    <a:lstStyle/>
                    <a:p>
                      <a:pPr algn="ctr"/>
                      <a:r>
                        <a:rPr lang="en-US" sz="1200" dirty="0" smtClean="0"/>
                        <a:t>6</a:t>
                      </a:r>
                      <a:endParaRPr lang="en-US" sz="1200" dirty="0"/>
                    </a:p>
                  </a:txBody>
                  <a:tcPr/>
                </a:tc>
                <a:extLst>
                  <a:ext uri="{0D108BD9-81ED-4DB2-BD59-A6C34878D82A}">
                    <a16:rowId xmlns:a16="http://schemas.microsoft.com/office/drawing/2014/main" val="10000"/>
                  </a:ext>
                </a:extLst>
              </a:tr>
              <a:tr h="329011">
                <a:tc>
                  <a:txBody>
                    <a:bodyPr/>
                    <a:lstStyle/>
                    <a:p>
                      <a:r>
                        <a:rPr lang="en-US" sz="1200" dirty="0" smtClean="0"/>
                        <a:t>Color</a:t>
                      </a:r>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a:p>
                  </a:txBody>
                  <a:tcPr/>
                </a:tc>
                <a:tc>
                  <a:txBody>
                    <a:bodyPr/>
                    <a:lstStyle/>
                    <a:p>
                      <a:endParaRPr lang="en-US" sz="1200"/>
                    </a:p>
                  </a:txBody>
                  <a:tcPr/>
                </a:tc>
                <a:extLst>
                  <a:ext uri="{0D108BD9-81ED-4DB2-BD59-A6C34878D82A}">
                    <a16:rowId xmlns:a16="http://schemas.microsoft.com/office/drawing/2014/main" val="10001"/>
                  </a:ext>
                </a:extLst>
              </a:tr>
              <a:tr h="330200">
                <a:tc>
                  <a:txBody>
                    <a:bodyPr/>
                    <a:lstStyle/>
                    <a:p>
                      <a:r>
                        <a:rPr lang="en-US" sz="1200" dirty="0" smtClean="0"/>
                        <a:t>Odor</a:t>
                      </a:r>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a:p>
                  </a:txBody>
                  <a:tcPr/>
                </a:tc>
                <a:tc>
                  <a:txBody>
                    <a:bodyPr/>
                    <a:lstStyle/>
                    <a:p>
                      <a:endParaRPr lang="en-US" sz="1200"/>
                    </a:p>
                  </a:txBody>
                  <a:tcPr/>
                </a:tc>
                <a:extLst>
                  <a:ext uri="{0D108BD9-81ED-4DB2-BD59-A6C34878D82A}">
                    <a16:rowId xmlns:a16="http://schemas.microsoft.com/office/drawing/2014/main" val="10002"/>
                  </a:ext>
                </a:extLst>
              </a:tr>
              <a:tr h="292100">
                <a:tc>
                  <a:txBody>
                    <a:bodyPr/>
                    <a:lstStyle/>
                    <a:p>
                      <a:r>
                        <a:rPr lang="en-US" sz="1200" dirty="0" smtClean="0"/>
                        <a:t>State</a:t>
                      </a:r>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a:p>
                  </a:txBody>
                  <a:tcPr/>
                </a:tc>
                <a:extLst>
                  <a:ext uri="{0D108BD9-81ED-4DB2-BD59-A6C34878D82A}">
                    <a16:rowId xmlns:a16="http://schemas.microsoft.com/office/drawing/2014/main" val="10003"/>
                  </a:ext>
                </a:extLst>
              </a:tr>
              <a:tr h="330200">
                <a:tc>
                  <a:txBody>
                    <a:bodyPr/>
                    <a:lstStyle/>
                    <a:p>
                      <a:endParaRPr lang="en-US" sz="1200" dirty="0"/>
                    </a:p>
                  </a:txBody>
                  <a:tcPr/>
                </a:tc>
                <a:tc>
                  <a:txBody>
                    <a:bodyPr/>
                    <a:lstStyle/>
                    <a:p>
                      <a:endParaRPr lang="en-US" sz="1200"/>
                    </a:p>
                  </a:txBody>
                  <a:tcPr/>
                </a:tc>
                <a:tc>
                  <a:txBody>
                    <a:bodyPr/>
                    <a:lstStyle/>
                    <a:p>
                      <a:endParaRPr lang="en-US" sz="120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0004"/>
                  </a:ext>
                </a:extLst>
              </a:tr>
              <a:tr h="24248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0005"/>
                  </a:ext>
                </a:extLst>
              </a:tr>
              <a:tr h="2413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 </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0006"/>
                  </a:ext>
                </a:extLst>
              </a:tr>
              <a:tr h="2794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0007"/>
                  </a:ext>
                </a:extLst>
              </a:tr>
            </a:tbl>
          </a:graphicData>
        </a:graphic>
      </p:graphicFrame>
      <p:sp>
        <p:nvSpPr>
          <p:cNvPr id="13" name="TextBox 12"/>
          <p:cNvSpPr txBox="1"/>
          <p:nvPr/>
        </p:nvSpPr>
        <p:spPr>
          <a:xfrm>
            <a:off x="1102177" y="3383002"/>
            <a:ext cx="2618776" cy="369332"/>
          </a:xfrm>
          <a:prstGeom prst="rect">
            <a:avLst/>
          </a:prstGeom>
          <a:noFill/>
        </p:spPr>
        <p:txBody>
          <a:bodyPr wrap="none" rtlCol="0">
            <a:spAutoFit/>
          </a:bodyPr>
          <a:lstStyle/>
          <a:p>
            <a:r>
              <a:rPr lang="en-US" b="1" dirty="0" smtClean="0"/>
              <a:t>Material Characterization</a:t>
            </a:r>
            <a:endParaRPr lang="en-US" b="1" dirty="0"/>
          </a:p>
        </p:txBody>
      </p:sp>
      <p:sp>
        <p:nvSpPr>
          <p:cNvPr id="14" name="TextBox 13"/>
          <p:cNvSpPr txBox="1"/>
          <p:nvPr/>
        </p:nvSpPr>
        <p:spPr>
          <a:xfrm>
            <a:off x="5281208" y="3383002"/>
            <a:ext cx="2910698" cy="369332"/>
          </a:xfrm>
          <a:prstGeom prst="rect">
            <a:avLst/>
          </a:prstGeom>
          <a:noFill/>
        </p:spPr>
        <p:txBody>
          <a:bodyPr wrap="none" rtlCol="0">
            <a:spAutoFit/>
          </a:bodyPr>
          <a:lstStyle/>
          <a:p>
            <a:r>
              <a:rPr lang="en-US" b="1" dirty="0" smtClean="0"/>
              <a:t>Example Material Properties</a:t>
            </a:r>
            <a:endParaRPr lang="en-US" b="1" dirty="0"/>
          </a:p>
        </p:txBody>
      </p:sp>
      <p:graphicFrame>
        <p:nvGraphicFramePr>
          <p:cNvPr id="15" name="Table 14"/>
          <p:cNvGraphicFramePr>
            <a:graphicFrameLocks noGrp="1"/>
          </p:cNvGraphicFramePr>
          <p:nvPr>
            <p:extLst>
              <p:ext uri="{D42A27DB-BD31-4B8C-83A1-F6EECF244321}">
                <p14:modId xmlns:p14="http://schemas.microsoft.com/office/powerpoint/2010/main" val="2835781405"/>
              </p:ext>
            </p:extLst>
          </p:nvPr>
        </p:nvGraphicFramePr>
        <p:xfrm>
          <a:off x="4724402" y="3752334"/>
          <a:ext cx="4267200" cy="2377440"/>
        </p:xfrm>
        <a:graphic>
          <a:graphicData uri="http://schemas.openxmlformats.org/drawingml/2006/table">
            <a:tbl>
              <a:tblPr firstRow="1" bandRow="1">
                <a:tableStyleId>{5940675A-B579-460E-94D1-54222C63F5DA}</a:tableStyleId>
              </a:tblPr>
              <a:tblGrid>
                <a:gridCol w="1269998">
                  <a:extLst>
                    <a:ext uri="{9D8B030D-6E8A-4147-A177-3AD203B41FA5}">
                      <a16:colId xmlns:a16="http://schemas.microsoft.com/office/drawing/2014/main" val="20000"/>
                    </a:ext>
                  </a:extLst>
                </a:gridCol>
                <a:gridCol w="863602">
                  <a:extLst>
                    <a:ext uri="{9D8B030D-6E8A-4147-A177-3AD203B41FA5}">
                      <a16:colId xmlns:a16="http://schemas.microsoft.com/office/drawing/2014/main" val="20001"/>
                    </a:ext>
                  </a:extLst>
                </a:gridCol>
                <a:gridCol w="592665">
                  <a:extLst>
                    <a:ext uri="{9D8B030D-6E8A-4147-A177-3AD203B41FA5}">
                      <a16:colId xmlns:a16="http://schemas.microsoft.com/office/drawing/2014/main" val="20002"/>
                    </a:ext>
                  </a:extLst>
                </a:gridCol>
                <a:gridCol w="1540935">
                  <a:extLst>
                    <a:ext uri="{9D8B030D-6E8A-4147-A177-3AD203B41FA5}">
                      <a16:colId xmlns:a16="http://schemas.microsoft.com/office/drawing/2014/main" val="20003"/>
                    </a:ext>
                  </a:extLst>
                </a:gridCol>
              </a:tblGrid>
              <a:tr h="239699">
                <a:tc gridSpan="2">
                  <a:txBody>
                    <a:bodyPr/>
                    <a:lstStyle/>
                    <a:p>
                      <a:pPr marL="0" marR="0" indent="0" algn="ctr" defTabSz="457200" rtl="0" eaLnBrk="1" fontAlgn="auto" latinLnBrk="0" hangingPunct="1">
                        <a:lnSpc>
                          <a:spcPct val="100000"/>
                        </a:lnSpc>
                        <a:spcBef>
                          <a:spcPts val="0"/>
                        </a:spcBef>
                        <a:spcAft>
                          <a:spcPts val="0"/>
                        </a:spcAft>
                        <a:buClrTx/>
                        <a:buSzTx/>
                        <a:buFont typeface="Arial"/>
                        <a:buNone/>
                        <a:tabLst/>
                        <a:defRPr/>
                      </a:pPr>
                      <a:r>
                        <a:rPr lang="en-US" sz="1200" b="1" dirty="0" smtClean="0"/>
                        <a:t>Physical</a:t>
                      </a:r>
                    </a:p>
                  </a:txBody>
                  <a:tcPr/>
                </a:tc>
                <a:tc hMerge="1">
                  <a:txBody>
                    <a:bodyPr/>
                    <a:lstStyle/>
                    <a:p>
                      <a:endParaRPr lang="en-US"/>
                    </a:p>
                  </a:txBody>
                  <a:tcPr/>
                </a:tc>
                <a:tc gridSpan="2">
                  <a:txBody>
                    <a:bodyPr/>
                    <a:lstStyle/>
                    <a:p>
                      <a:pPr marL="0" marR="0" indent="0" algn="ctr" defTabSz="457200" rtl="0" eaLnBrk="1" fontAlgn="auto" latinLnBrk="0" hangingPunct="1">
                        <a:lnSpc>
                          <a:spcPct val="100000"/>
                        </a:lnSpc>
                        <a:spcBef>
                          <a:spcPts val="0"/>
                        </a:spcBef>
                        <a:spcAft>
                          <a:spcPts val="0"/>
                        </a:spcAft>
                        <a:buClrTx/>
                        <a:buSzTx/>
                        <a:buFont typeface="Arial"/>
                        <a:buNone/>
                        <a:tabLst/>
                        <a:defRPr/>
                      </a:pPr>
                      <a:r>
                        <a:rPr lang="en-US" sz="1200" b="1" dirty="0" smtClean="0"/>
                        <a:t>Chemical</a:t>
                      </a:r>
                      <a:endParaRPr lang="en-US" sz="1200" dirty="0" smtClean="0"/>
                    </a:p>
                  </a:txBody>
                  <a:tcPr/>
                </a:tc>
                <a:tc hMerge="1">
                  <a:txBody>
                    <a:bodyPr/>
                    <a:lstStyle/>
                    <a:p>
                      <a:endParaRPr lang="en-US"/>
                    </a:p>
                  </a:txBody>
                  <a:tcPr/>
                </a:tc>
                <a:extLst>
                  <a:ext uri="{0D108BD9-81ED-4DB2-BD59-A6C34878D82A}">
                    <a16:rowId xmlns:a16="http://schemas.microsoft.com/office/drawing/2014/main" val="10000"/>
                  </a:ext>
                </a:extLst>
              </a:tr>
              <a:tr h="370840">
                <a:tc gridSpan="2">
                  <a:txBody>
                    <a:bodyPr/>
                    <a:lstStyle/>
                    <a:p>
                      <a:pPr>
                        <a:buFont typeface="Arial"/>
                        <a:buChar char="•"/>
                      </a:pPr>
                      <a:r>
                        <a:rPr lang="en-US" sz="1200" dirty="0" smtClean="0"/>
                        <a:t>Density</a:t>
                      </a:r>
                    </a:p>
                    <a:p>
                      <a:pPr>
                        <a:buFont typeface="Arial"/>
                        <a:buChar char="•"/>
                      </a:pPr>
                      <a:r>
                        <a:rPr lang="en-US" sz="1200" dirty="0" smtClean="0"/>
                        <a:t>Thermal</a:t>
                      </a:r>
                    </a:p>
                    <a:p>
                      <a:pPr>
                        <a:buFont typeface="Arial"/>
                        <a:buChar char="•"/>
                      </a:pPr>
                      <a:r>
                        <a:rPr lang="en-US" sz="1200" dirty="0" smtClean="0"/>
                        <a:t>Electrical</a:t>
                      </a:r>
                    </a:p>
                    <a:p>
                      <a:pPr>
                        <a:buFont typeface="Arial"/>
                        <a:buChar char="•"/>
                      </a:pPr>
                      <a:r>
                        <a:rPr lang="en-US" sz="1200" dirty="0" smtClean="0"/>
                        <a:t>Magnetic</a:t>
                      </a:r>
                    </a:p>
                  </a:txBody>
                  <a:tcPr/>
                </a:tc>
                <a:tc hMerge="1">
                  <a:txBody>
                    <a:bodyPr/>
                    <a:lstStyle/>
                    <a:p>
                      <a:endParaRPr lang="en-US"/>
                    </a:p>
                  </a:txBody>
                  <a:tcPr/>
                </a:tc>
                <a:tc gridSpan="2">
                  <a:txBody>
                    <a:bodyPr/>
                    <a:lstStyle/>
                    <a:p>
                      <a:pPr>
                        <a:buFont typeface="Arial"/>
                        <a:buChar char="•"/>
                      </a:pPr>
                      <a:r>
                        <a:rPr lang="en-US" sz="1200" dirty="0" smtClean="0"/>
                        <a:t>Oxidation</a:t>
                      </a:r>
                    </a:p>
                    <a:p>
                      <a:pPr>
                        <a:buFont typeface="Arial"/>
                        <a:buChar char="•"/>
                      </a:pPr>
                      <a:r>
                        <a:rPr lang="en-US" sz="1200" dirty="0" smtClean="0"/>
                        <a:t>Corrosion</a:t>
                      </a:r>
                      <a:endParaRPr lang="en-US" sz="1200" dirty="0"/>
                    </a:p>
                  </a:txBody>
                  <a:tcPr/>
                </a:tc>
                <a:tc hMerge="1">
                  <a:txBody>
                    <a:bodyPr/>
                    <a:lstStyle/>
                    <a:p>
                      <a:endParaRPr lang="en-US"/>
                    </a:p>
                  </a:txBody>
                  <a:tcPr/>
                </a:tc>
                <a:extLst>
                  <a:ext uri="{0D108BD9-81ED-4DB2-BD59-A6C34878D82A}">
                    <a16:rowId xmlns:a16="http://schemas.microsoft.com/office/drawing/2014/main" val="10001"/>
                  </a:ext>
                </a:extLst>
              </a:tr>
              <a:tr h="209219">
                <a:tc gridSpan="4">
                  <a:txBody>
                    <a:bodyPr/>
                    <a:lstStyle/>
                    <a:p>
                      <a:pPr algn="ctr"/>
                      <a:r>
                        <a:rPr lang="en-US" sz="1200" b="1" dirty="0" smtClean="0"/>
                        <a:t>Mechanical</a:t>
                      </a:r>
                    </a:p>
                  </a:txBody>
                  <a:tcPr/>
                </a:tc>
                <a:tc hMerge="1">
                  <a:txBody>
                    <a:bodyPr/>
                    <a:lstStyle/>
                    <a:p>
                      <a:endParaRPr lang="en-US"/>
                    </a:p>
                  </a:txBody>
                  <a:tcPr/>
                </a:tc>
                <a:tc hMerge="1">
                  <a:txBody>
                    <a:bodyPr/>
                    <a:lstStyle/>
                    <a:p>
                      <a:pPr algn="ctr"/>
                      <a:endParaRPr lang="en-US" sz="1200" dirty="0"/>
                    </a:p>
                  </a:txBody>
                  <a:tcPr/>
                </a:tc>
                <a:tc hMerge="1">
                  <a:txBody>
                    <a:bodyPr/>
                    <a:lstStyle/>
                    <a:p>
                      <a:endParaRPr lang="en-US"/>
                    </a:p>
                  </a:txBody>
                  <a:tcPr/>
                </a:tc>
                <a:extLst>
                  <a:ext uri="{0D108BD9-81ED-4DB2-BD59-A6C34878D82A}">
                    <a16:rowId xmlns:a16="http://schemas.microsoft.com/office/drawing/2014/main" val="10002"/>
                  </a:ext>
                </a:extLst>
              </a:tr>
              <a:tr h="370840">
                <a:tc>
                  <a:txBody>
                    <a:bodyPr/>
                    <a:lstStyle/>
                    <a:p>
                      <a:pPr>
                        <a:buFont typeface="Arial"/>
                        <a:buChar char="•"/>
                      </a:pPr>
                      <a:r>
                        <a:rPr lang="en-US" sz="1200" dirty="0" smtClean="0"/>
                        <a:t>Tensile</a:t>
                      </a:r>
                    </a:p>
                    <a:p>
                      <a:pPr>
                        <a:buFont typeface="Arial"/>
                        <a:buChar char="•"/>
                      </a:pPr>
                      <a:r>
                        <a:rPr lang="en-US" sz="1200" dirty="0" smtClean="0"/>
                        <a:t>Compression</a:t>
                      </a:r>
                    </a:p>
                    <a:p>
                      <a:pPr>
                        <a:buFont typeface="Arial"/>
                        <a:buChar char="•"/>
                      </a:pPr>
                      <a:r>
                        <a:rPr lang="en-US" sz="1200" dirty="0" smtClean="0"/>
                        <a:t>Shear</a:t>
                      </a:r>
                    </a:p>
                    <a:p>
                      <a:pPr>
                        <a:buFont typeface="Arial"/>
                        <a:buChar char="•"/>
                      </a:pPr>
                      <a:r>
                        <a:rPr lang="en-US" sz="1200" dirty="0" smtClean="0"/>
                        <a:t>Ductility</a:t>
                      </a:r>
                    </a:p>
                    <a:p>
                      <a:pPr>
                        <a:buFont typeface="Arial"/>
                        <a:buChar char="•"/>
                      </a:pPr>
                      <a:r>
                        <a:rPr lang="en-US" sz="1200" dirty="0" smtClean="0"/>
                        <a:t>Brittleness</a:t>
                      </a:r>
                    </a:p>
                  </a:txBody>
                  <a:tcPr/>
                </a:tc>
                <a:tc gridSpan="2">
                  <a:txBody>
                    <a:bodyPr/>
                    <a:lstStyle/>
                    <a:p>
                      <a:pPr>
                        <a:buFont typeface="Arial"/>
                        <a:buChar char="•"/>
                      </a:pPr>
                      <a:r>
                        <a:rPr lang="en-US" sz="1200" dirty="0" smtClean="0"/>
                        <a:t>Hardness</a:t>
                      </a:r>
                    </a:p>
                    <a:p>
                      <a:pPr>
                        <a:buFont typeface="Arial"/>
                        <a:buChar char="•"/>
                      </a:pPr>
                      <a:r>
                        <a:rPr lang="en-US" sz="1200" dirty="0" smtClean="0"/>
                        <a:t>Creep</a:t>
                      </a:r>
                    </a:p>
                    <a:p>
                      <a:pPr>
                        <a:buFont typeface="Arial"/>
                        <a:buChar char="•"/>
                      </a:pPr>
                      <a:r>
                        <a:rPr lang="en-US" sz="1200" dirty="0" smtClean="0"/>
                        <a:t>Toughness</a:t>
                      </a:r>
                    </a:p>
                    <a:p>
                      <a:pPr>
                        <a:buFont typeface="Arial"/>
                        <a:buChar char="•"/>
                      </a:pPr>
                      <a:r>
                        <a:rPr lang="en-US" sz="1200" dirty="0" smtClean="0"/>
                        <a:t>Fatigue</a:t>
                      </a:r>
                    </a:p>
                    <a:p>
                      <a:pPr>
                        <a:buFont typeface="Arial"/>
                        <a:buChar char="•"/>
                      </a:pPr>
                      <a:r>
                        <a:rPr lang="en-US" sz="1200" dirty="0" smtClean="0"/>
                        <a:t>Melting point</a:t>
                      </a:r>
                    </a:p>
                  </a:txBody>
                  <a:tcPr/>
                </a:tc>
                <a:tc hMerge="1">
                  <a:txBody>
                    <a:bodyPr/>
                    <a:lstStyle/>
                    <a:p>
                      <a:pPr algn="ctr"/>
                      <a:endParaRPr lang="en-US" sz="1200" dirty="0"/>
                    </a:p>
                  </a:txBody>
                  <a:tcPr/>
                </a:tc>
                <a:tc>
                  <a:txBody>
                    <a:bodyPr/>
                    <a:lstStyle/>
                    <a:p>
                      <a:pPr>
                        <a:buFont typeface="Arial"/>
                        <a:buChar char="•"/>
                      </a:pPr>
                      <a:r>
                        <a:rPr lang="en-US" sz="1200" dirty="0" smtClean="0"/>
                        <a:t>Strength</a:t>
                      </a:r>
                    </a:p>
                    <a:p>
                      <a:pPr>
                        <a:buFont typeface="Arial"/>
                        <a:buChar char="•"/>
                      </a:pPr>
                      <a:r>
                        <a:rPr lang="en-US" sz="1200" dirty="0" smtClean="0"/>
                        <a:t>Specific</a:t>
                      </a:r>
                      <a:r>
                        <a:rPr lang="en-US" sz="1200" baseline="0" dirty="0" smtClean="0"/>
                        <a:t> weight</a:t>
                      </a:r>
                      <a:endParaRPr lang="en-US" sz="1200" dirty="0" smtClean="0"/>
                    </a:p>
                    <a:p>
                      <a:pPr>
                        <a:buFont typeface="Arial"/>
                        <a:buChar char="•"/>
                      </a:pPr>
                      <a:r>
                        <a:rPr lang="en-US" sz="1200" dirty="0" smtClean="0"/>
                        <a:t>Elasticity</a:t>
                      </a:r>
                    </a:p>
                    <a:p>
                      <a:pPr>
                        <a:buFont typeface="Arial"/>
                        <a:buChar char="•"/>
                      </a:pPr>
                      <a:r>
                        <a:rPr lang="en-US" sz="1200" dirty="0" smtClean="0"/>
                        <a:t>Solubility</a:t>
                      </a:r>
                    </a:p>
                    <a:p>
                      <a:pPr>
                        <a:buFont typeface="Arial"/>
                        <a:buChar char="•"/>
                      </a:pPr>
                      <a:r>
                        <a:rPr lang="en-US" sz="1200" dirty="0" smtClean="0"/>
                        <a:t>Luster</a:t>
                      </a:r>
                    </a:p>
                  </a:txBody>
                  <a:tcPr/>
                </a:tc>
                <a:extLst>
                  <a:ext uri="{0D108BD9-81ED-4DB2-BD59-A6C34878D82A}">
                    <a16:rowId xmlns:a16="http://schemas.microsoft.com/office/drawing/2014/main" val="10003"/>
                  </a:ext>
                </a:extLst>
              </a:tr>
            </a:tbl>
          </a:graphicData>
        </a:graphic>
      </p:graphicFrame>
      <p:sp>
        <p:nvSpPr>
          <p:cNvPr id="16" name="TextBox 15"/>
          <p:cNvSpPr txBox="1"/>
          <p:nvPr/>
        </p:nvSpPr>
        <p:spPr>
          <a:xfrm>
            <a:off x="2069447" y="256633"/>
            <a:ext cx="4907113" cy="400110"/>
          </a:xfrm>
          <a:prstGeom prst="rect">
            <a:avLst/>
          </a:prstGeom>
          <a:noFill/>
        </p:spPr>
        <p:txBody>
          <a:bodyPr wrap="none" rtlCol="0">
            <a:spAutoFit/>
          </a:bodyPr>
          <a:lstStyle/>
          <a:p>
            <a:r>
              <a:rPr lang="en-US" sz="2000" dirty="0" smtClean="0">
                <a:solidFill>
                  <a:srgbClr val="2D81B7"/>
                </a:solidFill>
                <a:latin typeface="Bebas Neue" charset="0"/>
                <a:ea typeface="Bebas Neue" charset="0"/>
                <a:cs typeface="Bebas Neue" charset="0"/>
              </a:rPr>
              <a:t>Worksheet EXAMPLE for Characterizing a </a:t>
            </a:r>
            <a:r>
              <a:rPr lang="en-US" sz="2000" dirty="0" err="1" smtClean="0">
                <a:solidFill>
                  <a:srgbClr val="2D81B7"/>
                </a:solidFill>
                <a:latin typeface="Bebas Neue" charset="0"/>
                <a:ea typeface="Bebas Neue" charset="0"/>
                <a:cs typeface="Bebas Neue" charset="0"/>
              </a:rPr>
              <a:t>Nanomaterial</a:t>
            </a:r>
            <a:endParaRPr lang="en-US" sz="2000" dirty="0">
              <a:solidFill>
                <a:srgbClr val="2D81B7"/>
              </a:solidFill>
              <a:latin typeface="Bebas Neue" charset="0"/>
              <a:ea typeface="Bebas Neue" charset="0"/>
              <a:cs typeface="Bebas Neue" charset="0"/>
            </a:endParaRPr>
          </a:p>
        </p:txBody>
      </p:sp>
      <p:pic>
        <p:nvPicPr>
          <p:cNvPr id="19" name="Picture 18" descr="Screen Shot 2016-07-01 at 12.28.03 PM.png"/>
          <p:cNvPicPr>
            <a:picLocks noChangeAspect="1"/>
          </p:cNvPicPr>
          <p:nvPr/>
        </p:nvPicPr>
        <p:blipFill>
          <a:blip r:embed="rId3"/>
          <a:stretch>
            <a:fillRect/>
          </a:stretch>
        </p:blipFill>
        <p:spPr>
          <a:xfrm>
            <a:off x="909791" y="3938082"/>
            <a:ext cx="3003548" cy="1836091"/>
          </a:xfrm>
          <a:prstGeom prst="rect">
            <a:avLst/>
          </a:prstGeom>
        </p:spPr>
      </p:pic>
      <p:sp>
        <p:nvSpPr>
          <p:cNvPr id="20" name="TextBox 19"/>
          <p:cNvSpPr txBox="1"/>
          <p:nvPr/>
        </p:nvSpPr>
        <p:spPr>
          <a:xfrm>
            <a:off x="1237946" y="5774173"/>
            <a:ext cx="2403222" cy="369332"/>
          </a:xfrm>
          <a:prstGeom prst="rect">
            <a:avLst/>
          </a:prstGeom>
          <a:noFill/>
        </p:spPr>
        <p:txBody>
          <a:bodyPr wrap="none" rtlCol="0">
            <a:spAutoFit/>
          </a:bodyPr>
          <a:lstStyle/>
          <a:p>
            <a:r>
              <a:rPr lang="en-US" b="1" dirty="0" smtClean="0"/>
              <a:t>Material Classifications</a:t>
            </a:r>
            <a:endParaRPr lang="en-US" b="1" dirty="0"/>
          </a:p>
        </p:txBody>
      </p:sp>
      <p:sp>
        <p:nvSpPr>
          <p:cNvPr id="21" name="TextBox 20"/>
          <p:cNvSpPr txBox="1"/>
          <p:nvPr/>
        </p:nvSpPr>
        <p:spPr>
          <a:xfrm>
            <a:off x="337848" y="6310868"/>
            <a:ext cx="733682" cy="369332"/>
          </a:xfrm>
          <a:prstGeom prst="rect">
            <a:avLst/>
          </a:prstGeom>
          <a:noFill/>
        </p:spPr>
        <p:txBody>
          <a:bodyPr wrap="none" rtlCol="0">
            <a:spAutoFit/>
          </a:bodyPr>
          <a:lstStyle/>
          <a:p>
            <a:r>
              <a:rPr lang="en-US" dirty="0" smtClean="0"/>
              <a:t>Metal</a:t>
            </a:r>
            <a:endParaRPr lang="en-US" dirty="0"/>
          </a:p>
        </p:txBody>
      </p:sp>
      <p:sp>
        <p:nvSpPr>
          <p:cNvPr id="22" name="TextBox 21"/>
          <p:cNvSpPr txBox="1"/>
          <p:nvPr/>
        </p:nvSpPr>
        <p:spPr>
          <a:xfrm>
            <a:off x="1150645" y="6310868"/>
            <a:ext cx="1044539" cy="369332"/>
          </a:xfrm>
          <a:prstGeom prst="rect">
            <a:avLst/>
          </a:prstGeom>
          <a:noFill/>
        </p:spPr>
        <p:txBody>
          <a:bodyPr wrap="none" rtlCol="0">
            <a:spAutoFit/>
          </a:bodyPr>
          <a:lstStyle/>
          <a:p>
            <a:r>
              <a:rPr lang="en-US" dirty="0" smtClean="0"/>
              <a:t>Polymers</a:t>
            </a:r>
            <a:endParaRPr lang="en-US" dirty="0"/>
          </a:p>
        </p:txBody>
      </p:sp>
      <p:sp>
        <p:nvSpPr>
          <p:cNvPr id="23" name="TextBox 22"/>
          <p:cNvSpPr txBox="1"/>
          <p:nvPr/>
        </p:nvSpPr>
        <p:spPr>
          <a:xfrm>
            <a:off x="2251398" y="6310868"/>
            <a:ext cx="1034170" cy="369332"/>
          </a:xfrm>
          <a:prstGeom prst="rect">
            <a:avLst/>
          </a:prstGeom>
          <a:noFill/>
        </p:spPr>
        <p:txBody>
          <a:bodyPr wrap="none" rtlCol="0">
            <a:spAutoFit/>
          </a:bodyPr>
          <a:lstStyle/>
          <a:p>
            <a:r>
              <a:rPr lang="en-US" dirty="0" smtClean="0"/>
              <a:t>Ceramics</a:t>
            </a:r>
            <a:endParaRPr lang="en-US" dirty="0"/>
          </a:p>
        </p:txBody>
      </p:sp>
      <p:sp>
        <p:nvSpPr>
          <p:cNvPr id="24" name="TextBox 23"/>
          <p:cNvSpPr txBox="1"/>
          <p:nvPr/>
        </p:nvSpPr>
        <p:spPr>
          <a:xfrm>
            <a:off x="3366102" y="6310868"/>
            <a:ext cx="1280106" cy="369332"/>
          </a:xfrm>
          <a:prstGeom prst="rect">
            <a:avLst/>
          </a:prstGeom>
          <a:noFill/>
        </p:spPr>
        <p:txBody>
          <a:bodyPr wrap="none" rtlCol="0">
            <a:spAutoFit/>
          </a:bodyPr>
          <a:lstStyle/>
          <a:p>
            <a:r>
              <a:rPr lang="en-US" dirty="0" smtClean="0"/>
              <a:t>Composites</a:t>
            </a:r>
            <a:endParaRPr lang="en-US" dirty="0"/>
          </a:p>
        </p:txBody>
      </p:sp>
      <p:cxnSp>
        <p:nvCxnSpPr>
          <p:cNvPr id="26" name="Elbow Connector 25"/>
          <p:cNvCxnSpPr>
            <a:stCxn id="20" idx="2"/>
            <a:endCxn id="21" idx="0"/>
          </p:cNvCxnSpPr>
          <p:nvPr/>
        </p:nvCxnSpPr>
        <p:spPr>
          <a:xfrm rot="5400000">
            <a:off x="1488442" y="5359752"/>
            <a:ext cx="167363" cy="1734868"/>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30" name="Elbow Connector 29"/>
          <p:cNvCxnSpPr>
            <a:stCxn id="20" idx="2"/>
            <a:endCxn id="24" idx="0"/>
          </p:cNvCxnSpPr>
          <p:nvPr/>
        </p:nvCxnSpPr>
        <p:spPr>
          <a:xfrm rot="16200000" flipH="1">
            <a:off x="3139175" y="5443887"/>
            <a:ext cx="167363" cy="1566598"/>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32" name="Elbow Connector 31"/>
          <p:cNvCxnSpPr>
            <a:stCxn id="20" idx="2"/>
            <a:endCxn id="22" idx="0"/>
          </p:cNvCxnSpPr>
          <p:nvPr/>
        </p:nvCxnSpPr>
        <p:spPr>
          <a:xfrm rot="5400000">
            <a:off x="1972555" y="5843865"/>
            <a:ext cx="167363" cy="766642"/>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40" name="Elbow Connector 39"/>
          <p:cNvCxnSpPr>
            <a:stCxn id="20" idx="2"/>
            <a:endCxn id="23" idx="0"/>
          </p:cNvCxnSpPr>
          <p:nvPr/>
        </p:nvCxnSpPr>
        <p:spPr>
          <a:xfrm rot="16200000" flipH="1">
            <a:off x="2520339" y="6062723"/>
            <a:ext cx="167363" cy="328926"/>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2" ma:contentTypeDescription="Create a new document." ma:contentTypeScope="" ma:versionID="41f39470fe47cda6f96058c36f7e0113">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02a07fa1f513549263409a239dff3971"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SARHDQF24KZP-291081219-47</_dlc_DocId>
    <_dlc_DocIdUrl xmlns="b92ca6bb-2566-4a78-aff9-d2aca1a4e44d">
      <Url>https://nanolink.sharepoint.com/sites/media/_layouts/15/DocIdRedir.aspx?ID=SARHDQF24KZP-291081219-47</Url>
      <Description>SARHDQF24KZP-291081219-47</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EC05A5B3-751F-4294-AE50-72DF65A03F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EA490D7-FC89-4E6E-BF9B-14A073EA04D1}">
  <ds:schemaRefs>
    <ds:schemaRef ds:uri="http://purl.org/dc/dcmitype/"/>
    <ds:schemaRef ds:uri="http://schemas.microsoft.com/office/2006/documentManagement/types"/>
    <ds:schemaRef ds:uri="b92ca6bb-2566-4a78-aff9-d2aca1a4e44d"/>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9cd6257c-f053-42aa-ae13-ac1b9d227f15"/>
    <ds:schemaRef ds:uri="http://www.w3.org/XML/1998/namespace"/>
  </ds:schemaRefs>
</ds:datastoreItem>
</file>

<file path=customXml/itemProps3.xml><?xml version="1.0" encoding="utf-8"?>
<ds:datastoreItem xmlns:ds="http://schemas.openxmlformats.org/officeDocument/2006/customXml" ds:itemID="{6F768E52-B947-45FF-AA56-1BB0C44F9BD3}">
  <ds:schemaRefs>
    <ds:schemaRef ds:uri="http://schemas.microsoft.com/sharepoint/v3/contenttype/forms"/>
  </ds:schemaRefs>
</ds:datastoreItem>
</file>

<file path=customXml/itemProps4.xml><?xml version="1.0" encoding="utf-8"?>
<ds:datastoreItem xmlns:ds="http://schemas.openxmlformats.org/officeDocument/2006/customXml" ds:itemID="{F943630C-0A8F-4FF1-90AD-7A8D1FCD6F4C}">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88007</TotalTime>
  <Words>1752</Words>
  <Application>Microsoft Office PowerPoint</Application>
  <PresentationFormat>On-screen Show (4:3)</PresentationFormat>
  <Paragraphs>227</Paragraphs>
  <Slides>12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Bebas</vt:lpstr>
      <vt:lpstr>Bebas Neue</vt:lpstr>
      <vt:lpstr>Calibri</vt:lpstr>
      <vt:lpstr>Helvetica Light</vt:lpstr>
      <vt:lpstr>Office Theme</vt:lpstr>
      <vt:lpstr>PowerPoint Presentation</vt:lpstr>
      <vt:lpstr>Overview</vt:lpstr>
      <vt:lpstr>In a Conventional Lab</vt:lpstr>
      <vt:lpstr>In a “Kitchen Lab”</vt:lpstr>
      <vt:lpstr>Nanocellulose Test</vt:lpstr>
      <vt:lpstr>Analysis/Conclusions?</vt:lpstr>
      <vt:lpstr>The Nanomechanism</vt:lpstr>
      <vt:lpstr>Where’s the Nanotechnology?</vt:lpstr>
      <vt:lpstr>PowerPoint Presentation</vt:lpstr>
      <vt:lpstr>Nanocellulose Terms to Know</vt:lpstr>
      <vt:lpstr>Nanocellulose… What’s the Future?</vt:lpstr>
      <vt:lpstr>PowerPoint Presentation</vt:lpstr>
    </vt:vector>
  </TitlesOfParts>
  <Company>BehaveHeuristics,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Nanoizing Materials</dc:title>
  <dc:creator>Kim Grady</dc:creator>
  <cp:lastModifiedBy>Billie Copley</cp:lastModifiedBy>
  <cp:revision>135</cp:revision>
  <cp:lastPrinted>2015-10-28T18:08:14Z</cp:lastPrinted>
  <dcterms:created xsi:type="dcterms:W3CDTF">2017-03-21T15:33:13Z</dcterms:created>
  <dcterms:modified xsi:type="dcterms:W3CDTF">2020-03-30T15:44:52Z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fadfdd49-c7bb-4f0c-9f4c-3b911c8958f7</vt:lpwstr>
  </property>
</Properties>
</file>