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1"/>
  </p:notesMasterIdLst>
  <p:handoutMasterIdLst>
    <p:handoutMasterId r:id="rId22"/>
  </p:handoutMasterIdLst>
  <p:sldIdLst>
    <p:sldId id="293" r:id="rId6"/>
    <p:sldId id="257" r:id="rId7"/>
    <p:sldId id="278" r:id="rId8"/>
    <p:sldId id="279" r:id="rId9"/>
    <p:sldId id="280" r:id="rId10"/>
    <p:sldId id="281" r:id="rId11"/>
    <p:sldId id="282" r:id="rId12"/>
    <p:sldId id="283" r:id="rId13"/>
    <p:sldId id="284" r:id="rId14"/>
    <p:sldId id="285" r:id="rId15"/>
    <p:sldId id="289" r:id="rId16"/>
    <p:sldId id="286" r:id="rId17"/>
    <p:sldId id="287" r:id="rId18"/>
    <p:sldId id="288" r:id="rId19"/>
    <p:sldId id="294" r:id="rId20"/>
  </p:sldIdLst>
  <p:sldSz cx="9144000" cy="6858000" type="letter"/>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81B7"/>
    <a:srgbClr val="2B88B7"/>
    <a:srgbClr val="0066CC"/>
    <a:srgbClr val="000099"/>
    <a:srgbClr val="00206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09" autoAdjust="0"/>
    <p:restoredTop sz="86402" autoAdjust="0"/>
  </p:normalViewPr>
  <p:slideViewPr>
    <p:cSldViewPr>
      <p:cViewPr varScale="1">
        <p:scale>
          <a:sx n="56" d="100"/>
          <a:sy n="56" d="100"/>
        </p:scale>
        <p:origin x="1722" y="36"/>
      </p:cViewPr>
      <p:guideLst>
        <p:guide orient="horz" pos="2160"/>
        <p:guide pos="2880"/>
      </p:guideLst>
    </p:cSldViewPr>
  </p:slideViewPr>
  <p:outlineViewPr>
    <p:cViewPr>
      <p:scale>
        <a:sx n="33" d="100"/>
        <a:sy n="33" d="100"/>
      </p:scale>
      <p:origin x="0" y="-8"/>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2784"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AA1F688D-9AC7-4242-A887-E7BDBEEA4827}" type="datetimeFigureOut">
              <a:rPr lang="en-US" smtClean="0"/>
              <a:pPr/>
              <a:t>3/31/2020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17D574BC-7E85-40C2-BDEA-3F2EEBCB1307}" type="slidenum">
              <a:rPr lang="en-US" smtClean="0"/>
              <a:pPr/>
              <a:t>‹#›</a:t>
            </a:fld>
            <a:endParaRPr lang="en-US"/>
          </a:p>
        </p:txBody>
      </p:sp>
    </p:spTree>
    <p:extLst>
      <p:ext uri="{BB962C8B-B14F-4D97-AF65-F5344CB8AC3E}">
        <p14:creationId xmlns:p14="http://schemas.microsoft.com/office/powerpoint/2010/main" val="24405071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29BBDBCD-2F34-40B6-84B0-57F71A2DE33B}" type="datetimeFigureOut">
              <a:rPr lang="en-US" smtClean="0"/>
              <a:pPr/>
              <a:t>3/31/2020</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BD436C7-08D7-46F8-82CF-A482C178C2FE}" type="slidenum">
              <a:rPr lang="en-US" smtClean="0"/>
              <a:pPr/>
              <a:t>‹#›</a:t>
            </a:fld>
            <a:endParaRPr lang="en-US"/>
          </a:p>
        </p:txBody>
      </p:sp>
    </p:spTree>
    <p:extLst>
      <p:ext uri="{BB962C8B-B14F-4D97-AF65-F5344CB8AC3E}">
        <p14:creationId xmlns:p14="http://schemas.microsoft.com/office/powerpoint/2010/main" val="193978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p:spPr>
      </p:sp>
      <p:sp>
        <p:nvSpPr>
          <p:cNvPr id="3" name="Заметки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08166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Scratch and anti-glare coatings on glasses</a:t>
            </a:r>
          </a:p>
          <a:p>
            <a:r>
              <a:rPr lang="en-US" dirty="0" smtClean="0"/>
              <a:t>Light filters on </a:t>
            </a:r>
            <a:r>
              <a:rPr lang="en-US" smtClean="0"/>
              <a:t>camera lenses</a:t>
            </a:r>
            <a:endParaRPr lang="en-US"/>
          </a:p>
        </p:txBody>
      </p:sp>
      <p:sp>
        <p:nvSpPr>
          <p:cNvPr id="4" name="Slide Number Placeholder 3"/>
          <p:cNvSpPr>
            <a:spLocks noGrp="1"/>
          </p:cNvSpPr>
          <p:nvPr>
            <p:ph type="sldNum" sz="quarter" idx="10"/>
          </p:nvPr>
        </p:nvSpPr>
        <p:spPr/>
        <p:txBody>
          <a:bodyPr/>
          <a:lstStyle/>
          <a:p>
            <a:fld id="{9BD436C7-08D7-46F8-82CF-A482C178C2FE}" type="slidenum">
              <a:rPr lang="en-US" smtClean="0"/>
              <a:pPr/>
              <a:t>15</a:t>
            </a:fld>
            <a:endParaRPr lang="en-US"/>
          </a:p>
        </p:txBody>
      </p:sp>
    </p:spTree>
    <p:extLst>
      <p:ext uri="{BB962C8B-B14F-4D97-AF65-F5344CB8AC3E}">
        <p14:creationId xmlns:p14="http://schemas.microsoft.com/office/powerpoint/2010/main" val="3855561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636574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3747581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19949647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ark with photo_no number">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321753" y="2334342"/>
            <a:ext cx="1597224" cy="2129632"/>
          </a:xfrm>
        </p:spPr>
        <p:txBody>
          <a:bodyPr/>
          <a:lstStyle/>
          <a:p>
            <a:endParaRPr lang="en-US"/>
          </a:p>
        </p:txBody>
      </p:sp>
      <p:sp>
        <p:nvSpPr>
          <p:cNvPr id="13" name="Рисунок 2"/>
          <p:cNvSpPr>
            <a:spLocks noGrp="1"/>
          </p:cNvSpPr>
          <p:nvPr>
            <p:ph type="pic" sz="quarter" idx="11"/>
          </p:nvPr>
        </p:nvSpPr>
        <p:spPr>
          <a:xfrm>
            <a:off x="4152186" y="2312742"/>
            <a:ext cx="1597224" cy="2129632"/>
          </a:xfrm>
        </p:spPr>
        <p:txBody>
          <a:bodyPr/>
          <a:lstStyle/>
          <a:p>
            <a:endParaRPr lang="en-US"/>
          </a:p>
        </p:txBody>
      </p:sp>
      <p:sp>
        <p:nvSpPr>
          <p:cNvPr id="14" name="Рисунок 2"/>
          <p:cNvSpPr>
            <a:spLocks noGrp="1"/>
          </p:cNvSpPr>
          <p:nvPr>
            <p:ph type="pic" sz="quarter" idx="12"/>
          </p:nvPr>
        </p:nvSpPr>
        <p:spPr>
          <a:xfrm>
            <a:off x="5982619" y="2312742"/>
            <a:ext cx="1597224" cy="2129632"/>
          </a:xfrm>
        </p:spPr>
        <p:txBody>
          <a:bodyPr/>
          <a:lstStyle/>
          <a:p>
            <a:endParaRPr lang="en-US"/>
          </a:p>
        </p:txBody>
      </p:sp>
      <p:sp>
        <p:nvSpPr>
          <p:cNvPr id="5" name="Shape 26"/>
          <p:cNvSpPr>
            <a:spLocks noGrp="1"/>
          </p:cNvSpPr>
          <p:nvPr>
            <p:ph type="sldNum" sz="quarter" idx="2"/>
          </p:nvPr>
        </p:nvSpPr>
        <p:spPr>
          <a:xfrm>
            <a:off x="161726" y="303682"/>
            <a:ext cx="327509" cy="247651"/>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0751204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21785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A3B411-C909-481A-9F92-89107302F5EF}"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1344539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A3B411-C909-481A-9F92-89107302F5EF}" type="datetimeFigureOut">
              <a:rPr lang="en-US" smtClean="0"/>
              <a:pPr/>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263984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A3B411-C909-481A-9F92-89107302F5EF}" type="datetimeFigureOut">
              <a:rPr lang="en-US" smtClean="0"/>
              <a:pPr/>
              <a:t>3/31/2020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663334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A3B411-C909-481A-9F92-89107302F5EF}" type="datetimeFigureOut">
              <a:rPr lang="en-US" smtClean="0"/>
              <a:pPr/>
              <a:t>3/31/2020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74530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A3B411-C909-481A-9F92-89107302F5EF}" type="datetimeFigureOut">
              <a:rPr lang="en-US" smtClean="0"/>
              <a:pPr/>
              <a:t>3/31/2020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82094069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pPr/>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93215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pPr/>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551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A3B411-C909-481A-9F92-89107302F5EF}" type="datetimeFigureOut">
              <a:rPr lang="en-US" smtClean="0"/>
              <a:pPr/>
              <a:t>3/31/2020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DA68DC-01D1-468C-8FB1-4A2CAAE3BE48}" type="slidenum">
              <a:rPr lang="en-US" smtClean="0"/>
              <a:pPr/>
              <a:t>‹#›</a:t>
            </a:fld>
            <a:endParaRPr lang="en-US"/>
          </a:p>
        </p:txBody>
      </p:sp>
      <p:pic>
        <p:nvPicPr>
          <p:cNvPr id="8" name="Picture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391400" y="6248400"/>
            <a:ext cx="1525260" cy="472134"/>
          </a:xfrm>
          <a:prstGeom prst="rect">
            <a:avLst/>
          </a:prstGeom>
        </p:spPr>
      </p:pic>
    </p:spTree>
    <p:extLst>
      <p:ext uri="{BB962C8B-B14F-4D97-AF65-F5344CB8AC3E}">
        <p14:creationId xmlns:p14="http://schemas.microsoft.com/office/powerpoint/2010/main" val="2367350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nvSpPr>
        <p:spPr>
          <a:xfrm>
            <a:off x="0" y="0"/>
            <a:ext cx="9144000" cy="6858000"/>
          </a:xfrm>
          <a:prstGeom prst="rect">
            <a:avLst/>
          </a:prstGeom>
          <a:solidFill>
            <a:srgbClr val="272727"/>
          </a:solidFill>
          <a:ln w="3175">
            <a:miter lim="400000"/>
          </a:ln>
        </p:spPr>
        <p:txBody>
          <a:bodyPr lIns="14288" tIns="14288" rIns="14288" bIns="14288" anchor="ctr"/>
          <a:lstStyle/>
          <a:p>
            <a:pPr algn="ctr">
              <a:defRPr sz="3000">
                <a:solidFill>
                  <a:srgbClr val="FFFFFF"/>
                </a:solidFill>
                <a:latin typeface="Helvetica Light"/>
                <a:ea typeface="Helvetica Light"/>
                <a:cs typeface="Helvetica Light"/>
                <a:sym typeface="Helvetica Light"/>
              </a:defRPr>
            </a:pPr>
            <a:endParaRPr sz="1125"/>
          </a:p>
        </p:txBody>
      </p:sp>
      <p:sp>
        <p:nvSpPr>
          <p:cNvPr id="90" name="Shape 90"/>
          <p:cNvSpPr/>
          <p:nvPr/>
        </p:nvSpPr>
        <p:spPr>
          <a:xfrm>
            <a:off x="1765803" y="3822319"/>
            <a:ext cx="5285439" cy="883000"/>
          </a:xfrm>
          <a:prstGeom prst="rect">
            <a:avLst/>
          </a:prstGeom>
          <a:ln w="3175">
            <a:miter lim="400000"/>
          </a:ln>
          <a:extLst>
            <a:ext uri="{C572A759-6A51-4108-AA02-DFA0A04FC94B}">
              <ma14:wrappingTextBoxFlag xmlns:ma14="http://schemas.microsoft.com/office/mac/drawingml/2011/main" xmlns="" val="1"/>
            </a:ext>
          </a:extLst>
        </p:spPr>
        <p:txBody>
          <a:bodyPr lIns="14288" tIns="14288" rIns="14288" bIns="14288" anchor="ctr">
            <a:spAutoFit/>
          </a:bodyPr>
          <a:lstStyle/>
          <a:p>
            <a:pPr>
              <a:lnSpc>
                <a:spcPct val="80000"/>
              </a:lnSpc>
              <a:defRPr sz="18500">
                <a:solidFill>
                  <a:srgbClr val="F6F5F3"/>
                </a:solidFill>
                <a:latin typeface="Bebas"/>
                <a:ea typeface="Bebas"/>
                <a:cs typeface="Bebas"/>
                <a:sym typeface="Bebas"/>
              </a:defRPr>
            </a:pPr>
            <a:endParaRPr sz="6938" dirty="0">
              <a:solidFill>
                <a:srgbClr val="C7A57F"/>
              </a:solidFill>
            </a:endParaRPr>
          </a:p>
        </p:txBody>
      </p:sp>
      <p:sp>
        <p:nvSpPr>
          <p:cNvPr id="9" name="Shape 99"/>
          <p:cNvSpPr/>
          <p:nvPr/>
        </p:nvSpPr>
        <p:spPr>
          <a:xfrm>
            <a:off x="1231340" y="2209800"/>
            <a:ext cx="6681319" cy="1210717"/>
          </a:xfrm>
          <a:prstGeom prst="rect">
            <a:avLst/>
          </a:prstGeom>
          <a:ln w="3175">
            <a:miter lim="400000"/>
          </a:ln>
          <a:extLst>
            <a:ext uri="{C572A759-6A51-4108-AA02-DFA0A04FC94B}">
              <ma14:wrappingTextBoxFlag xmlns:ma14="http://schemas.microsoft.com/office/mac/drawingml/2011/main" xmlns="" val="1"/>
            </a:ext>
          </a:extLst>
        </p:spPr>
        <p:txBody>
          <a:bodyPr wrap="square" lIns="14288" tIns="14288" rIns="14288" bIns="14288" anchor="ctr">
            <a:spAutoFit/>
          </a:bodyPr>
          <a:lstStyle/>
          <a:p>
            <a:pPr algn="ctr">
              <a:lnSpc>
                <a:spcPct val="80000"/>
              </a:lnSpc>
              <a:defRPr sz="15500">
                <a:solidFill>
                  <a:srgbClr val="F6F5F3"/>
                </a:solidFill>
                <a:latin typeface="Bebas"/>
                <a:ea typeface="Bebas"/>
                <a:cs typeface="Bebas"/>
                <a:sym typeface="Bebas"/>
              </a:defRPr>
            </a:pPr>
            <a:r>
              <a:rPr lang="en-US" sz="7200" dirty="0" smtClean="0">
                <a:solidFill>
                  <a:srgbClr val="2D81B7"/>
                </a:solidFill>
              </a:rPr>
              <a:t>Thin Films</a:t>
            </a:r>
          </a:p>
          <a:p>
            <a:pPr algn="ctr">
              <a:lnSpc>
                <a:spcPct val="80000"/>
              </a:lnSpc>
              <a:defRPr sz="15500">
                <a:solidFill>
                  <a:srgbClr val="F6F5F3"/>
                </a:solidFill>
                <a:latin typeface="Bebas"/>
                <a:ea typeface="Bebas"/>
                <a:cs typeface="Bebas"/>
                <a:sym typeface="Bebas"/>
              </a:defRPr>
            </a:pPr>
            <a:r>
              <a:rPr lang="en-US" sz="2400" dirty="0" smtClean="0">
                <a:solidFill>
                  <a:schemeClr val="bg1"/>
                </a:solidFill>
                <a:latin typeface="Bebas Neue" charset="0"/>
                <a:ea typeface="Bebas Neue" charset="0"/>
                <a:cs typeface="Bebas Neue" charset="0"/>
              </a:rPr>
              <a:t>Background Information</a:t>
            </a:r>
            <a:endParaRPr lang="en-US" sz="2400" dirty="0">
              <a:solidFill>
                <a:schemeClr val="bg1">
                  <a:lumMod val="75000"/>
                </a:schemeClr>
              </a:solidFill>
              <a:latin typeface="Bebas Neue" charset="0"/>
              <a:ea typeface="Bebas Neue" charset="0"/>
              <a:cs typeface="Bebas Neue"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4238216"/>
            <a:ext cx="1920606" cy="594512"/>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6248400"/>
            <a:ext cx="402677" cy="403398"/>
          </a:xfrm>
          <a:prstGeom prst="rect">
            <a:avLst/>
          </a:prstGeom>
        </p:spPr>
      </p:pic>
    </p:spTree>
    <p:extLst>
      <p:ext uri="{BB962C8B-B14F-4D97-AF65-F5344CB8AC3E}">
        <p14:creationId xmlns:p14="http://schemas.microsoft.com/office/powerpoint/2010/main" val="193416839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solidFill>
                  <a:srgbClr val="2D81B7"/>
                </a:solidFill>
                <a:latin typeface="Bebas Neue" charset="0"/>
                <a:ea typeface="Bebas Neue" charset="0"/>
                <a:cs typeface="Bebas Neue" charset="0"/>
              </a:rPr>
              <a:t>WHEN LIGHT STRIKES MATTER</a:t>
            </a:r>
            <a:endParaRPr lang="en-US" sz="4800" dirty="0">
              <a:solidFill>
                <a:srgbClr val="2D81B7"/>
              </a:solidFill>
              <a:latin typeface="Bebas Neue" charset="0"/>
              <a:ea typeface="Bebas Neue" charset="0"/>
              <a:cs typeface="Bebas Neue" charset="0"/>
            </a:endParaRPr>
          </a:p>
        </p:txBody>
      </p:sp>
      <p:sp>
        <p:nvSpPr>
          <p:cNvPr id="19" name="Rectangle 4"/>
          <p:cNvSpPr>
            <a:spLocks noChangeArrowheads="1"/>
          </p:cNvSpPr>
          <p:nvPr/>
        </p:nvSpPr>
        <p:spPr bwMode="auto">
          <a:xfrm>
            <a:off x="444500" y="1606223"/>
            <a:ext cx="4800599"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indent="-342900">
              <a:buFont typeface="Arial" panose="020B0604020202020204" pitchFamily="34" charset="0"/>
              <a:buChar char="•"/>
            </a:pPr>
            <a:r>
              <a:rPr lang="en-US" sz="2000" dirty="0"/>
              <a:t>When light strikes the surface of a transparent </a:t>
            </a:r>
            <a:r>
              <a:rPr lang="en-US" sz="2000" dirty="0" smtClean="0"/>
              <a:t>material, </a:t>
            </a:r>
            <a:r>
              <a:rPr lang="en-US" sz="2000" dirty="0"/>
              <a:t>a portion of the incoming light will be reflected. </a:t>
            </a:r>
            <a:r>
              <a:rPr lang="en-US" sz="2000" dirty="0" smtClean="0"/>
              <a:t>The </a:t>
            </a:r>
            <a:r>
              <a:rPr lang="en-US" sz="2000" dirty="0"/>
              <a:t>remaining portion will pass through the </a:t>
            </a:r>
            <a:r>
              <a:rPr lang="en-US" sz="2000" dirty="0" smtClean="0"/>
              <a:t>material.</a:t>
            </a:r>
          </a:p>
          <a:p>
            <a:pPr marL="342900" indent="-342900">
              <a:buFont typeface="Arial" panose="020B0604020202020204" pitchFamily="34" charset="0"/>
              <a:buChar char="•"/>
            </a:pPr>
            <a:r>
              <a:rPr lang="en-US" sz="2000" dirty="0"/>
              <a:t>T</a:t>
            </a:r>
            <a:r>
              <a:rPr lang="en-US" sz="2000" dirty="0" smtClean="0"/>
              <a:t>he </a:t>
            </a:r>
            <a:r>
              <a:rPr lang="en-US" sz="2000" dirty="0"/>
              <a:t>speed of light in the material will differ slightly from that </a:t>
            </a:r>
            <a:r>
              <a:rPr lang="en-US" sz="2000" dirty="0" smtClean="0"/>
              <a:t>in the material outside it (like air)</a:t>
            </a:r>
          </a:p>
          <a:p>
            <a:pPr marL="342900" indent="-342900">
              <a:buFont typeface="Arial" panose="020B0604020202020204" pitchFamily="34" charset="0"/>
              <a:buChar char="•"/>
            </a:pPr>
            <a:r>
              <a:rPr lang="en-US" sz="2000" dirty="0" smtClean="0"/>
              <a:t>This speed change causes </a:t>
            </a:r>
            <a:r>
              <a:rPr lang="en-US" sz="2000" dirty="0"/>
              <a:t>the light </a:t>
            </a:r>
            <a:r>
              <a:rPr lang="en-US" sz="2000" dirty="0" smtClean="0"/>
              <a:t>to slightly </a:t>
            </a:r>
            <a:r>
              <a:rPr lang="en-US" sz="2000" dirty="0"/>
              <a:t>change direction at the interface between the two materials.  </a:t>
            </a:r>
            <a:endParaRPr lang="en-US" sz="2000" dirty="0" smtClean="0"/>
          </a:p>
          <a:p>
            <a:pPr marL="342900" indent="-342900">
              <a:buFont typeface="Arial" panose="020B0604020202020204" pitchFamily="34" charset="0"/>
              <a:buChar char="•"/>
            </a:pPr>
            <a:r>
              <a:rPr lang="en-US" sz="2000" dirty="0" smtClean="0"/>
              <a:t>This </a:t>
            </a:r>
            <a:r>
              <a:rPr lang="en-US" sz="2000" dirty="0"/>
              <a:t>bending of the light ray is called </a:t>
            </a:r>
            <a:r>
              <a:rPr lang="en-US" sz="2000" dirty="0" smtClean="0"/>
              <a:t>refraction. It causes the familiar effect shown at right.</a:t>
            </a:r>
            <a:endParaRPr lang="en-US" altLang="en-US" sz="1600" dirty="0">
              <a:latin typeface="Times New Roman" pitchFamily="18" charset="0"/>
            </a:endParaRPr>
          </a:p>
        </p:txBody>
      </p:sp>
      <p:pic>
        <p:nvPicPr>
          <p:cNvPr id="20" name="Picture 19"/>
          <p:cNvPicPr/>
          <p:nvPr/>
        </p:nvPicPr>
        <p:blipFill>
          <a:blip r:embed="rId2" cstate="print">
            <a:extLst>
              <a:ext uri="{28A0092B-C50C-407E-A947-70E740481C1C}">
                <a14:useLocalDpi xmlns:a14="http://schemas.microsoft.com/office/drawing/2010/main" val="0"/>
              </a:ext>
            </a:extLst>
          </a:blip>
          <a:stretch>
            <a:fillRect/>
          </a:stretch>
        </p:blipFill>
        <p:spPr>
          <a:xfrm>
            <a:off x="5473699" y="1828800"/>
            <a:ext cx="2967355" cy="39560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285015"/>
            <a:ext cx="8686800" cy="1143000"/>
          </a:xfrm>
        </p:spPr>
        <p:txBody>
          <a:bodyPr>
            <a:noAutofit/>
          </a:bodyPr>
          <a:lstStyle/>
          <a:p>
            <a:r>
              <a:rPr lang="en-US" sz="4800" dirty="0" smtClean="0">
                <a:solidFill>
                  <a:srgbClr val="2D81B7"/>
                </a:solidFill>
                <a:latin typeface="Bebas Neue" charset="0"/>
                <a:ea typeface="Bebas Neue" charset="0"/>
                <a:cs typeface="Bebas Neue" charset="0"/>
              </a:rPr>
              <a:t>REFRACTIVE INDEX</a:t>
            </a:r>
            <a:endParaRPr lang="en-US" sz="4800" dirty="0">
              <a:solidFill>
                <a:srgbClr val="2D81B7"/>
              </a:solidFill>
              <a:latin typeface="Bebas Neue" charset="0"/>
              <a:ea typeface="Bebas Neue" charset="0"/>
              <a:cs typeface="Bebas Neue" charset="0"/>
            </a:endParaRPr>
          </a:p>
        </p:txBody>
      </p:sp>
      <mc:AlternateContent xmlns:mc="http://schemas.openxmlformats.org/markup-compatibility/2006" xmlns:a14="http://schemas.microsoft.com/office/drawing/2010/main">
        <mc:Choice Requires="a14">
          <p:sp>
            <p:nvSpPr>
              <p:cNvPr id="13" name="Content Placeholder 2"/>
              <p:cNvSpPr>
                <a:spLocks noGrp="1"/>
              </p:cNvSpPr>
              <p:nvPr>
                <p:ph idx="1"/>
              </p:nvPr>
            </p:nvSpPr>
            <p:spPr>
              <a:xfrm>
                <a:off x="457200" y="1447800"/>
                <a:ext cx="8229600" cy="4800600"/>
              </a:xfrm>
            </p:spPr>
            <p:txBody>
              <a:bodyPr>
                <a:noAutofit/>
              </a:bodyPr>
              <a:lstStyle/>
              <a:p>
                <a:r>
                  <a:rPr lang="en-US" sz="2000" dirty="0" smtClean="0"/>
                  <a:t>The amount of refraction by a material </a:t>
                </a:r>
                <a:r>
                  <a:rPr lang="en-US" sz="2000" dirty="0"/>
                  <a:t>depends on its refractive </a:t>
                </a:r>
                <a:r>
                  <a:rPr lang="en-US" sz="2000" dirty="0" smtClean="0"/>
                  <a:t>index. The </a:t>
                </a:r>
                <a:r>
                  <a:rPr lang="en-US" sz="2000" dirty="0"/>
                  <a:t>refractive index is designated “</a:t>
                </a:r>
                <a14:m>
                  <m:oMath xmlns:m="http://schemas.openxmlformats.org/officeDocument/2006/math">
                    <m:r>
                      <a:rPr lang="en-US" sz="2000" i="1">
                        <a:latin typeface="Cambria Math"/>
                      </a:rPr>
                      <m:t>𝑛</m:t>
                    </m:r>
                  </m:oMath>
                </a14:m>
                <a:r>
                  <a:rPr lang="en-US" sz="2000" dirty="0"/>
                  <a:t>” and is defined as the ratio of the speed of light</a:t>
                </a:r>
                <a:r>
                  <a:rPr lang="en-US" sz="2000" b="1" dirty="0"/>
                  <a:t> </a:t>
                </a:r>
                <a:r>
                  <a:rPr lang="en-US" sz="2000" dirty="0"/>
                  <a:t>in a vacuum (written as </a:t>
                </a:r>
                <a:r>
                  <a:rPr lang="en-US" sz="2000" i="1" dirty="0" smtClean="0"/>
                  <a:t>c</a:t>
                </a:r>
                <a:r>
                  <a:rPr lang="en-US" sz="2000" dirty="0" smtClean="0"/>
                  <a:t>) </a:t>
                </a:r>
                <a:r>
                  <a:rPr lang="en-US" sz="2000" dirty="0"/>
                  <a:t>to the speed of light in the material, written as </a:t>
                </a:r>
                <a:r>
                  <a:rPr lang="en-US" sz="2000" i="1" dirty="0"/>
                  <a:t>v</a:t>
                </a:r>
                <a:r>
                  <a:rPr lang="en-US" sz="2000" dirty="0"/>
                  <a:t>: </a:t>
                </a:r>
              </a:p>
              <a:p>
                <a:pPr marL="0" indent="0">
                  <a:buNone/>
                </a:pPr>
                <a14:m>
                  <m:oMathPara xmlns:m="http://schemas.openxmlformats.org/officeDocument/2006/math">
                    <m:oMathParaPr>
                      <m:jc m:val="center"/>
                    </m:oMathParaPr>
                    <m:oMath xmlns:m="http://schemas.openxmlformats.org/officeDocument/2006/math">
                      <m:r>
                        <a:rPr lang="en-US" sz="2000" b="1" i="1" smtClean="0">
                          <a:latin typeface="Cambria Math"/>
                        </a:rPr>
                        <m:t>𝒏</m:t>
                      </m:r>
                      <m:r>
                        <a:rPr lang="en-US" sz="2000" b="1" i="1" smtClean="0">
                          <a:latin typeface="Cambria Math"/>
                        </a:rPr>
                        <m:t>= </m:t>
                      </m:r>
                      <m:f>
                        <m:fPr>
                          <m:ctrlPr>
                            <a:rPr lang="en-US" sz="2000" b="1" i="1" smtClean="0">
                              <a:latin typeface="Cambria Math" panose="02040503050406030204" pitchFamily="18" charset="0"/>
                            </a:rPr>
                          </m:ctrlPr>
                        </m:fPr>
                        <m:num>
                          <m:r>
                            <a:rPr lang="en-US" sz="2000" b="1" i="1" smtClean="0">
                              <a:latin typeface="Cambria Math"/>
                            </a:rPr>
                            <m:t>𝒄</m:t>
                          </m:r>
                        </m:num>
                        <m:den>
                          <m:r>
                            <a:rPr lang="en-US" sz="2000" b="1" i="1" smtClean="0">
                              <a:latin typeface="Cambria Math"/>
                            </a:rPr>
                            <m:t>𝒗</m:t>
                          </m:r>
                        </m:den>
                      </m:f>
                    </m:oMath>
                  </m:oMathPara>
                </a14:m>
                <a:endParaRPr lang="en-US" sz="2000" b="1" dirty="0" smtClean="0"/>
              </a:p>
              <a:p>
                <a:r>
                  <a:rPr lang="en-US" sz="2000" dirty="0"/>
                  <a:t> </a:t>
                </a:r>
                <a:r>
                  <a:rPr lang="en-US" sz="2000" dirty="0" smtClean="0"/>
                  <a:t>The refractive index depends on the material and varies a bit with different wavelengths. Here are the refractive indices of some common materials</a:t>
                </a:r>
              </a:p>
              <a:p>
                <a:pPr lvl="1"/>
                <a:r>
                  <a:rPr lang="en-US" sz="1800" dirty="0" smtClean="0"/>
                  <a:t>Glass:  1.50 to 1.6, depending on type</a:t>
                </a:r>
              </a:p>
              <a:p>
                <a:pPr lvl="1"/>
                <a:r>
                  <a:rPr lang="en-US" sz="1800" dirty="0" smtClean="0"/>
                  <a:t>Water: 1.33</a:t>
                </a:r>
              </a:p>
              <a:p>
                <a:pPr lvl="1"/>
                <a:r>
                  <a:rPr lang="en-US" sz="1800" dirty="0" smtClean="0"/>
                  <a:t>Plexiglas plastic: 1.49</a:t>
                </a:r>
              </a:p>
              <a:p>
                <a:pPr lvl="1"/>
                <a:r>
                  <a:rPr lang="en-US" sz="1800" dirty="0" smtClean="0"/>
                  <a:t>The lens in the human eye: 1.39 – 1.40</a:t>
                </a:r>
              </a:p>
              <a:p>
                <a:pPr lvl="1"/>
                <a:r>
                  <a:rPr lang="en-US" sz="1800" dirty="0" smtClean="0"/>
                  <a:t>Air (at room temperature and pressure): 1.0003</a:t>
                </a:r>
              </a:p>
              <a:p>
                <a:pPr lvl="1"/>
                <a:r>
                  <a:rPr lang="en-US" sz="1800" dirty="0" smtClean="0"/>
                  <a:t>Vacuum: 1.00000 (by definition)</a:t>
                </a:r>
                <a:endParaRPr lang="en-US" sz="1800" dirty="0"/>
              </a:p>
            </p:txBody>
          </p:sp>
        </mc:Choice>
        <mc:Fallback xmlns="">
          <p:sp>
            <p:nvSpPr>
              <p:cNvPr id="13" name="Content Placeholder 2"/>
              <p:cNvSpPr>
                <a:spLocks noGrp="1" noRot="1" noChangeAspect="1" noMove="1" noResize="1" noEditPoints="1" noAdjustHandles="1" noChangeArrowheads="1" noChangeShapeType="1" noTextEdit="1"/>
              </p:cNvSpPr>
              <p:nvPr>
                <p:ph idx="1"/>
              </p:nvPr>
            </p:nvSpPr>
            <p:spPr>
              <a:xfrm>
                <a:off x="457200" y="1447800"/>
                <a:ext cx="8229600" cy="4800600"/>
              </a:xfrm>
              <a:blipFill rotWithShape="0">
                <a:blip r:embed="rId2"/>
                <a:stretch>
                  <a:fillRect l="-667" t="-762" b="-1652"/>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solidFill>
                  <a:srgbClr val="2D81B7"/>
                </a:solidFill>
                <a:latin typeface="Bebas Neue" charset="0"/>
                <a:ea typeface="Bebas Neue" charset="0"/>
                <a:cs typeface="Bebas Neue" charset="0"/>
              </a:rPr>
              <a:t>SNELL’S LAW OF REFRACTION</a:t>
            </a:r>
            <a:endParaRPr lang="en-US" sz="4800" dirty="0">
              <a:solidFill>
                <a:srgbClr val="2D81B7"/>
              </a:solidFill>
              <a:latin typeface="Bebas Neue" charset="0"/>
              <a:ea typeface="Bebas Neue" charset="0"/>
              <a:cs typeface="Bebas Neue" charset="0"/>
            </a:endParaRPr>
          </a:p>
        </p:txBody>
      </p:sp>
      <mc:AlternateContent xmlns:mc="http://schemas.openxmlformats.org/markup-compatibility/2006" xmlns:a14="http://schemas.microsoft.com/office/drawing/2010/main">
        <mc:Choice Requires="a14">
          <p:sp>
            <p:nvSpPr>
              <p:cNvPr id="6" name="Content Placeholder 2"/>
              <p:cNvSpPr>
                <a:spLocks noGrp="1"/>
              </p:cNvSpPr>
              <p:nvPr>
                <p:ph idx="1"/>
              </p:nvPr>
            </p:nvSpPr>
            <p:spPr>
              <a:xfrm>
                <a:off x="444500" y="1710267"/>
                <a:ext cx="4572000" cy="4525963"/>
              </a:xfrm>
            </p:spPr>
            <p:txBody>
              <a:bodyPr>
                <a:noAutofit/>
              </a:bodyPr>
              <a:lstStyle/>
              <a:p>
                <a:pPr marL="287338" indent="-168275"/>
                <a:r>
                  <a:rPr lang="en-US" sz="1800" dirty="0" smtClean="0"/>
                  <a:t>In this diagram, a </a:t>
                </a:r>
                <a:r>
                  <a:rPr lang="en-US" sz="1800" dirty="0"/>
                  <a:t>light ray </a:t>
                </a:r>
                <a:r>
                  <a:rPr lang="en-US" sz="1800" dirty="0" smtClean="0"/>
                  <a:t>comes from </a:t>
                </a:r>
                <a:r>
                  <a:rPr lang="en-US" sz="1800" dirty="0"/>
                  <a:t>a medium with refractive index n</a:t>
                </a:r>
                <a:r>
                  <a:rPr lang="en-US" sz="1800" baseline="-25000" dirty="0"/>
                  <a:t>1</a:t>
                </a:r>
                <a:r>
                  <a:rPr lang="en-US" sz="1800" dirty="0"/>
                  <a:t>. The ray makes an angle of </a:t>
                </a:r>
                <a:r>
                  <a:rPr lang="en-US" sz="1800" i="1" dirty="0">
                    <a:latin typeface="Symbol" panose="05050102010706020507" pitchFamily="18" charset="2"/>
                  </a:rPr>
                  <a:t>q</a:t>
                </a:r>
                <a:r>
                  <a:rPr lang="en-US" sz="1800" baseline="-25000" dirty="0"/>
                  <a:t>1</a:t>
                </a:r>
                <a:r>
                  <a:rPr lang="en-US" sz="1800" dirty="0"/>
                  <a:t> with a line perpendicular to the </a:t>
                </a:r>
                <a:r>
                  <a:rPr lang="en-US" sz="1800" dirty="0" smtClean="0"/>
                  <a:t>surface </a:t>
                </a:r>
                <a:r>
                  <a:rPr lang="en-US" sz="1800" dirty="0"/>
                  <a:t>(</a:t>
                </a:r>
                <a:r>
                  <a:rPr lang="en-US" sz="1800" dirty="0" smtClean="0"/>
                  <a:t>the </a:t>
                </a:r>
                <a:r>
                  <a:rPr lang="en-US" sz="1800" dirty="0"/>
                  <a:t>“normal</a:t>
                </a:r>
                <a:r>
                  <a:rPr lang="en-US" sz="1800" dirty="0" smtClean="0"/>
                  <a:t>”).  </a:t>
                </a:r>
                <a:r>
                  <a:rPr lang="en-US" sz="1800" dirty="0"/>
                  <a:t>When the light passes into the second medium with a refractive index n</a:t>
                </a:r>
                <a:r>
                  <a:rPr lang="en-US" sz="1800" baseline="-25000" dirty="0"/>
                  <a:t>2</a:t>
                </a:r>
                <a:r>
                  <a:rPr lang="en-US" sz="1800" dirty="0"/>
                  <a:t>, the angle to the normal changes to </a:t>
                </a:r>
                <a:r>
                  <a:rPr lang="en-US" sz="1800" i="1" dirty="0">
                    <a:latin typeface="Symbol" panose="05050102010706020507" pitchFamily="18" charset="2"/>
                  </a:rPr>
                  <a:t>q</a:t>
                </a:r>
                <a:r>
                  <a:rPr lang="en-US" sz="1800" baseline="-25000" dirty="0"/>
                  <a:t>2</a:t>
                </a:r>
                <a:r>
                  <a:rPr lang="en-US" sz="1800" dirty="0"/>
                  <a:t> due to </a:t>
                </a:r>
                <a:r>
                  <a:rPr lang="en-US" sz="1800" dirty="0" smtClean="0"/>
                  <a:t>refraction.</a:t>
                </a:r>
              </a:p>
              <a:p>
                <a:pPr marL="287338" indent="-168275"/>
                <a:r>
                  <a:rPr lang="en-US" sz="1800" dirty="0" smtClean="0"/>
                  <a:t>Snell’s </a:t>
                </a:r>
                <a:r>
                  <a:rPr lang="en-US" sz="1800" dirty="0"/>
                  <a:t>Law relates all these quantities:   </a:t>
                </a:r>
                <a:endParaRPr lang="en-US" sz="1800" i="1" dirty="0"/>
              </a:p>
              <a:p>
                <a:pPr marL="287338" indent="-168275">
                  <a:buNone/>
                </a:pPr>
                <a14:m>
                  <m:oMathPara xmlns:m="http://schemas.openxmlformats.org/officeDocument/2006/math">
                    <m:oMathParaPr>
                      <m:jc m:val="centerGroup"/>
                    </m:oMathParaPr>
                    <m:oMath xmlns:m="http://schemas.openxmlformats.org/officeDocument/2006/math">
                      <m:sSub>
                        <m:sSubPr>
                          <m:ctrlPr>
                            <a:rPr lang="en-US" sz="1800" i="1">
                              <a:latin typeface="Cambria Math" panose="02040503050406030204" pitchFamily="18" charset="0"/>
                            </a:rPr>
                          </m:ctrlPr>
                        </m:sSubPr>
                        <m:e>
                          <m:r>
                            <a:rPr lang="en-US" sz="1800" b="1" i="1">
                              <a:latin typeface="Cambria Math"/>
                            </a:rPr>
                            <m:t>𝒏</m:t>
                          </m:r>
                        </m:e>
                        <m:sub>
                          <m:r>
                            <a:rPr lang="en-US" sz="1800" b="1" i="1">
                              <a:latin typeface="Cambria Math"/>
                            </a:rPr>
                            <m:t>𝟏</m:t>
                          </m:r>
                        </m:sub>
                      </m:sSub>
                      <m:func>
                        <m:funcPr>
                          <m:ctrlPr>
                            <a:rPr lang="en-US" sz="1800" i="1">
                              <a:latin typeface="Cambria Math" panose="02040503050406030204" pitchFamily="18" charset="0"/>
                            </a:rPr>
                          </m:ctrlPr>
                        </m:funcPr>
                        <m:fName>
                          <m:r>
                            <a:rPr lang="en-US" sz="1800" b="1" i="1">
                              <a:latin typeface="Cambria Math"/>
                            </a:rPr>
                            <m:t>𝒔𝒊𝒏</m:t>
                          </m:r>
                        </m:fName>
                        <m:e>
                          <m:sSub>
                            <m:sSubPr>
                              <m:ctrlPr>
                                <a:rPr lang="en-US" sz="1800" i="1">
                                  <a:latin typeface="Cambria Math" panose="02040503050406030204" pitchFamily="18" charset="0"/>
                                </a:rPr>
                              </m:ctrlPr>
                            </m:sSubPr>
                            <m:e>
                              <m:r>
                                <a:rPr lang="en-US" sz="1800" b="1" i="1">
                                  <a:latin typeface="Cambria Math"/>
                                </a:rPr>
                                <m:t>𝜽</m:t>
                              </m:r>
                            </m:e>
                            <m:sub>
                              <m:r>
                                <a:rPr lang="en-US" sz="1800" b="1" i="1">
                                  <a:latin typeface="Cambria Math"/>
                                </a:rPr>
                                <m:t>𝟏</m:t>
                              </m:r>
                            </m:sub>
                          </m:sSub>
                        </m:e>
                      </m:func>
                      <m:r>
                        <a:rPr lang="en-US" sz="1800" b="1" i="1">
                          <a:latin typeface="Cambria Math"/>
                        </a:rPr>
                        <m:t>=</m:t>
                      </m:r>
                      <m:sSub>
                        <m:sSubPr>
                          <m:ctrlPr>
                            <a:rPr lang="en-US" sz="1800" i="1">
                              <a:latin typeface="Cambria Math" panose="02040503050406030204" pitchFamily="18" charset="0"/>
                            </a:rPr>
                          </m:ctrlPr>
                        </m:sSubPr>
                        <m:e>
                          <m:r>
                            <a:rPr lang="en-US" sz="1800" b="1" i="1">
                              <a:latin typeface="Cambria Math"/>
                            </a:rPr>
                            <m:t>𝒏</m:t>
                          </m:r>
                        </m:e>
                        <m:sub>
                          <m:r>
                            <a:rPr lang="en-US" sz="1800" b="1" i="1">
                              <a:latin typeface="Cambria Math"/>
                            </a:rPr>
                            <m:t>𝟐</m:t>
                          </m:r>
                        </m:sub>
                      </m:sSub>
                      <m:func>
                        <m:funcPr>
                          <m:ctrlPr>
                            <a:rPr lang="en-US" sz="1800" i="1">
                              <a:latin typeface="Cambria Math" panose="02040503050406030204" pitchFamily="18" charset="0"/>
                            </a:rPr>
                          </m:ctrlPr>
                        </m:funcPr>
                        <m:fName>
                          <m:r>
                            <a:rPr lang="en-US" sz="1800" b="1" i="1">
                              <a:latin typeface="Cambria Math"/>
                            </a:rPr>
                            <m:t>𝒔𝒊𝒏</m:t>
                          </m:r>
                        </m:fName>
                        <m:e>
                          <m:sSub>
                            <m:sSubPr>
                              <m:ctrlPr>
                                <a:rPr lang="en-US" sz="1800" i="1">
                                  <a:latin typeface="Cambria Math" panose="02040503050406030204" pitchFamily="18" charset="0"/>
                                </a:rPr>
                              </m:ctrlPr>
                            </m:sSubPr>
                            <m:e>
                              <m:r>
                                <a:rPr lang="en-US" sz="1800" b="1" i="1">
                                  <a:latin typeface="Cambria Math"/>
                                </a:rPr>
                                <m:t>𝜽</m:t>
                              </m:r>
                            </m:e>
                            <m:sub>
                              <m:r>
                                <a:rPr lang="en-US" sz="1800" b="1" i="1">
                                  <a:latin typeface="Cambria Math"/>
                                </a:rPr>
                                <m:t>𝟐</m:t>
                              </m:r>
                            </m:sub>
                          </m:sSub>
                        </m:e>
                      </m:func>
                    </m:oMath>
                  </m:oMathPara>
                </a14:m>
                <a:endParaRPr lang="en-US" sz="1800" i="1" dirty="0"/>
              </a:p>
              <a:p>
                <a:pPr marL="287338" indent="-168275"/>
                <a:endParaRPr lang="en-US" sz="1800" dirty="0" smtClean="0"/>
              </a:p>
              <a:p>
                <a:pPr marL="287338" indent="-168275">
                  <a:buNone/>
                </a:pPr>
                <a:r>
                  <a:rPr lang="en-US" sz="1800" dirty="0" smtClean="0"/>
                  <a:t>   where</a:t>
                </a:r>
                <a:r>
                  <a:rPr lang="en-US" sz="1800" b="1" i="1" dirty="0" smtClean="0"/>
                  <a:t> </a:t>
                </a:r>
                <a14:m>
                  <m:oMath xmlns:m="http://schemas.openxmlformats.org/officeDocument/2006/math">
                    <m:sSub>
                      <m:sSubPr>
                        <m:ctrlPr>
                          <a:rPr lang="en-US" sz="1800" i="1">
                            <a:latin typeface="Cambria Math" panose="02040503050406030204" pitchFamily="18" charset="0"/>
                          </a:rPr>
                        </m:ctrlPr>
                      </m:sSubPr>
                      <m:e>
                        <m:r>
                          <a:rPr lang="en-US" sz="1800" b="1" i="1">
                            <a:latin typeface="Cambria Math"/>
                          </a:rPr>
                          <m:t>𝒏</m:t>
                        </m:r>
                      </m:e>
                      <m:sub>
                        <m:r>
                          <a:rPr lang="en-US" sz="1800" b="1" i="1">
                            <a:latin typeface="Cambria Math"/>
                          </a:rPr>
                          <m:t>𝟏</m:t>
                        </m:r>
                      </m:sub>
                    </m:sSub>
                  </m:oMath>
                </a14:m>
                <a:r>
                  <a:rPr lang="en-US" sz="1800" baseline="-25000" dirty="0"/>
                  <a:t> </a:t>
                </a:r>
                <a:r>
                  <a:rPr lang="en-US" sz="1800" dirty="0"/>
                  <a:t>and </a:t>
                </a:r>
                <a14:m>
                  <m:oMath xmlns:m="http://schemas.openxmlformats.org/officeDocument/2006/math">
                    <m:sSub>
                      <m:sSubPr>
                        <m:ctrlPr>
                          <a:rPr lang="en-US" sz="1800" i="1">
                            <a:latin typeface="Cambria Math" panose="02040503050406030204" pitchFamily="18" charset="0"/>
                          </a:rPr>
                        </m:ctrlPr>
                      </m:sSubPr>
                      <m:e>
                        <m:r>
                          <a:rPr lang="en-US" sz="1800" b="1" i="1">
                            <a:latin typeface="Cambria Math"/>
                          </a:rPr>
                          <m:t>𝒏</m:t>
                        </m:r>
                      </m:e>
                      <m:sub>
                        <m:r>
                          <a:rPr lang="en-US" sz="1800" b="1" i="1">
                            <a:latin typeface="Cambria Math"/>
                          </a:rPr>
                          <m:t>𝟐</m:t>
                        </m:r>
                      </m:sub>
                    </m:sSub>
                  </m:oMath>
                </a14:m>
                <a:r>
                  <a:rPr lang="en-US" sz="1800" dirty="0"/>
                  <a:t> represent the refractive indices of the two media, and </a:t>
                </a:r>
                <a14:m>
                  <m:oMath xmlns:m="http://schemas.openxmlformats.org/officeDocument/2006/math">
                    <m:sSub>
                      <m:sSubPr>
                        <m:ctrlPr>
                          <a:rPr lang="en-US" sz="1800" i="1">
                            <a:latin typeface="Cambria Math" panose="02040503050406030204" pitchFamily="18" charset="0"/>
                          </a:rPr>
                        </m:ctrlPr>
                      </m:sSubPr>
                      <m:e>
                        <m:r>
                          <a:rPr lang="en-US" sz="1800" b="1" i="1">
                            <a:latin typeface="Cambria Math"/>
                          </a:rPr>
                          <m:t>𝜽</m:t>
                        </m:r>
                      </m:e>
                      <m:sub>
                        <m:r>
                          <a:rPr lang="en-US" sz="1800" b="1" i="1">
                            <a:latin typeface="Cambria Math"/>
                          </a:rPr>
                          <m:t>𝟏</m:t>
                        </m:r>
                      </m:sub>
                    </m:sSub>
                  </m:oMath>
                </a14:m>
                <a:r>
                  <a:rPr lang="en-US" sz="1800" dirty="0"/>
                  <a:t> and </a:t>
                </a:r>
                <a14:m>
                  <m:oMath xmlns:m="http://schemas.openxmlformats.org/officeDocument/2006/math">
                    <m:sSub>
                      <m:sSubPr>
                        <m:ctrlPr>
                          <a:rPr lang="en-US" sz="1800" i="1">
                            <a:latin typeface="Cambria Math" panose="02040503050406030204" pitchFamily="18" charset="0"/>
                          </a:rPr>
                        </m:ctrlPr>
                      </m:sSubPr>
                      <m:e>
                        <m:r>
                          <a:rPr lang="en-US" sz="1800" b="1" i="1">
                            <a:latin typeface="Cambria Math"/>
                          </a:rPr>
                          <m:t>𝜽</m:t>
                        </m:r>
                      </m:e>
                      <m:sub>
                        <m:r>
                          <a:rPr lang="en-US" sz="1800" b="1" i="1">
                            <a:latin typeface="Cambria Math"/>
                          </a:rPr>
                          <m:t>𝟐</m:t>
                        </m:r>
                      </m:sub>
                    </m:sSub>
                  </m:oMath>
                </a14:m>
                <a:r>
                  <a:rPr lang="en-US" sz="1800" dirty="0"/>
                  <a:t> represent the angles of light with respect to the normal</a:t>
                </a:r>
                <a:r>
                  <a:rPr lang="en-US" sz="1800" i="1" dirty="0"/>
                  <a:t>,</a:t>
                </a:r>
                <a:r>
                  <a:rPr lang="en-US" sz="1800" dirty="0"/>
                  <a:t> which is perpendicular to the interface between the media. </a:t>
                </a:r>
                <a:endParaRPr lang="en-US" sz="1800" dirty="0" smtClean="0"/>
              </a:p>
            </p:txBody>
          </p:sp>
        </mc:Choice>
        <mc:Fallback xmlns="">
          <p:sp>
            <p:nvSpPr>
              <p:cNvPr id="6" name="Content Placeholder 2"/>
              <p:cNvSpPr>
                <a:spLocks noGrp="1" noRot="1" noChangeAspect="1" noMove="1" noResize="1" noEditPoints="1" noAdjustHandles="1" noChangeArrowheads="1" noChangeShapeType="1" noTextEdit="1"/>
              </p:cNvSpPr>
              <p:nvPr>
                <p:ph idx="1"/>
              </p:nvPr>
            </p:nvSpPr>
            <p:spPr>
              <a:xfrm>
                <a:off x="444500" y="1710267"/>
                <a:ext cx="4572000" cy="4525963"/>
              </a:xfrm>
              <a:blipFill rotWithShape="0">
                <a:blip r:embed="rId2"/>
                <a:stretch>
                  <a:fillRect t="-809" r="-1333" b="-4852"/>
                </a:stretch>
              </a:blipFill>
            </p:spPr>
            <p:txBody>
              <a:bodyPr/>
              <a:lstStyle/>
              <a:p>
                <a:r>
                  <a:rPr lang="en-US">
                    <a:noFill/>
                  </a:rPr>
                  <a:t> </a:t>
                </a:r>
              </a:p>
            </p:txBody>
          </p:sp>
        </mc:Fallback>
      </mc:AlternateContent>
      <p:pic>
        <p:nvPicPr>
          <p:cNvPr id="10" name="Picture 9" descr="http://upload.wikimedia.org/wikipedia/commons/thumb/3/3f/Snells_law2.svg/357px-Snells_law2.svg.png"/>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905000"/>
            <a:ext cx="3048000" cy="4191000"/>
          </a:xfrm>
          <a:prstGeom prst="rect">
            <a:avLst/>
          </a:prstGeom>
          <a:noFill/>
          <a:ln w="3175">
            <a:solidFill>
              <a:schemeClr val="tx1"/>
            </a:solid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en-US" sz="4000" dirty="0" smtClean="0">
                <a:solidFill>
                  <a:srgbClr val="2D81B7"/>
                </a:solidFill>
                <a:latin typeface="Bebas Neue" charset="0"/>
                <a:ea typeface="Bebas Neue" charset="0"/>
                <a:cs typeface="Bebas Neue" charset="0"/>
              </a:rPr>
              <a:t>LIGHT AT A DOUBLE INTERFACE</a:t>
            </a:r>
            <a:endParaRPr lang="en-US" sz="4000" dirty="0">
              <a:solidFill>
                <a:srgbClr val="2D81B7"/>
              </a:solidFill>
              <a:latin typeface="Bebas Neue" charset="0"/>
              <a:ea typeface="Bebas Neue" charset="0"/>
              <a:cs typeface="Bebas Neue" charset="0"/>
            </a:endParaRPr>
          </a:p>
        </p:txBody>
      </p:sp>
      <p:sp>
        <p:nvSpPr>
          <p:cNvPr id="19" name="Content Placeholder 2"/>
          <p:cNvSpPr>
            <a:spLocks noGrp="1"/>
          </p:cNvSpPr>
          <p:nvPr>
            <p:ph idx="1"/>
          </p:nvPr>
        </p:nvSpPr>
        <p:spPr>
          <a:xfrm>
            <a:off x="3962400" y="2133600"/>
            <a:ext cx="4572000" cy="4114800"/>
          </a:xfrm>
        </p:spPr>
        <p:txBody>
          <a:bodyPr>
            <a:noAutofit/>
          </a:bodyPr>
          <a:lstStyle/>
          <a:p>
            <a:pPr indent="-173038"/>
            <a:r>
              <a:rPr lang="en-US" sz="1600" dirty="0" smtClean="0"/>
              <a:t>Now consider a </a:t>
            </a:r>
            <a:r>
              <a:rPr lang="en-US" sz="1600" dirty="0"/>
              <a:t>light ray </a:t>
            </a:r>
            <a:r>
              <a:rPr lang="en-US" sz="1600" dirty="0" smtClean="0"/>
              <a:t>striking a thin film of oil </a:t>
            </a:r>
            <a:r>
              <a:rPr lang="en-US" sz="1600" dirty="0"/>
              <a:t>on </a:t>
            </a:r>
            <a:r>
              <a:rPr lang="en-US" sz="1600" dirty="0" smtClean="0"/>
              <a:t>water. Some </a:t>
            </a:r>
            <a:r>
              <a:rPr lang="en-US" sz="1600" dirty="0"/>
              <a:t>of </a:t>
            </a:r>
            <a:r>
              <a:rPr lang="en-US" sz="1600" dirty="0" smtClean="0"/>
              <a:t>the light is </a:t>
            </a:r>
            <a:r>
              <a:rPr lang="en-US" sz="1600" dirty="0"/>
              <a:t>reflected, some passes through the </a:t>
            </a:r>
            <a:r>
              <a:rPr lang="en-US" sz="1600" dirty="0" smtClean="0"/>
              <a:t>film </a:t>
            </a:r>
            <a:r>
              <a:rPr lang="en-US" sz="1600" dirty="0"/>
              <a:t>and is reflected off the lower boundary, and </a:t>
            </a:r>
            <a:r>
              <a:rPr lang="en-US" sz="1600" dirty="0" smtClean="0"/>
              <a:t>the rest continues into </a:t>
            </a:r>
            <a:r>
              <a:rPr lang="en-US" sz="1600" dirty="0"/>
              <a:t>the water below. The light </a:t>
            </a:r>
            <a:r>
              <a:rPr lang="en-US" sz="1600" dirty="0" smtClean="0"/>
              <a:t>reflected from the bottom interface will </a:t>
            </a:r>
            <a:r>
              <a:rPr lang="en-US" sz="1600" dirty="0"/>
              <a:t>combine with the light reflected from the top of the film.  </a:t>
            </a:r>
            <a:endParaRPr lang="en-US" sz="1600" dirty="0" smtClean="0"/>
          </a:p>
          <a:p>
            <a:pPr indent="-173038"/>
            <a:r>
              <a:rPr lang="en-US" sz="1600" dirty="0" smtClean="0"/>
              <a:t>As </a:t>
            </a:r>
            <a:r>
              <a:rPr lang="en-US" sz="1600" dirty="0"/>
              <a:t>the light that reflects off </a:t>
            </a:r>
            <a:r>
              <a:rPr lang="en-US" sz="1600" dirty="0" smtClean="0"/>
              <a:t>the </a:t>
            </a:r>
            <a:r>
              <a:rPr lang="en-US" sz="1600" dirty="0"/>
              <a:t>lower boundary must travel a longer distance than that from the upper boundary, the two light rays may no longer be in phase.  </a:t>
            </a:r>
            <a:endParaRPr lang="en-US" sz="1600" dirty="0" smtClean="0"/>
          </a:p>
          <a:p>
            <a:pPr indent="-173038"/>
            <a:r>
              <a:rPr lang="en-US" sz="1600" dirty="0" smtClean="0"/>
              <a:t>The result </a:t>
            </a:r>
            <a:r>
              <a:rPr lang="en-US" sz="1600" dirty="0"/>
              <a:t>is the waves will combine and </a:t>
            </a:r>
            <a:r>
              <a:rPr lang="en-US" sz="1600" dirty="0" smtClean="0"/>
              <a:t>interfere.  This </a:t>
            </a:r>
            <a:r>
              <a:rPr lang="en-US" sz="1600" dirty="0"/>
              <a:t>interference may be constructive, destructive, or some combination, depending on the phases of the two waves</a:t>
            </a:r>
            <a:r>
              <a:rPr lang="en-US" sz="1600" i="1" dirty="0"/>
              <a:t> </a:t>
            </a:r>
          </a:p>
          <a:p>
            <a:pPr indent="-173038"/>
            <a:endParaRPr lang="en-US" sz="1600" dirty="0"/>
          </a:p>
        </p:txBody>
      </p:sp>
      <p:pic>
        <p:nvPicPr>
          <p:cNvPr id="20" name="Picture 19"/>
          <p:cNvPicPr/>
          <p:nvPr/>
        </p:nvPicPr>
        <p:blipFill>
          <a:blip r:embed="rId2" cstate="print">
            <a:extLst>
              <a:ext uri="{28A0092B-C50C-407E-A947-70E740481C1C}">
                <a14:useLocalDpi xmlns:a14="http://schemas.microsoft.com/office/drawing/2010/main" val="0"/>
              </a:ext>
            </a:extLst>
          </a:blip>
          <a:stretch>
            <a:fillRect/>
          </a:stretch>
        </p:blipFill>
        <p:spPr>
          <a:xfrm>
            <a:off x="533400" y="2286000"/>
            <a:ext cx="3429000" cy="3505200"/>
          </a:xfrm>
          <a:prstGeom prst="rect">
            <a:avLst/>
          </a:prstGeom>
          <a:ln w="3175">
            <a:solidFill>
              <a:schemeClr val="tx1"/>
            </a:solid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dirty="0" smtClean="0">
                <a:solidFill>
                  <a:srgbClr val="2D81B7"/>
                </a:solidFill>
                <a:latin typeface="Bebas Neue" charset="0"/>
                <a:ea typeface="Bebas Neue" charset="0"/>
                <a:cs typeface="Bebas Neue" charset="0"/>
              </a:rPr>
              <a:t>THE VISIBLE LIGHT SPECTRUM</a:t>
            </a:r>
            <a:endParaRPr lang="en-US" sz="4800" dirty="0">
              <a:solidFill>
                <a:srgbClr val="2D81B7"/>
              </a:solidFill>
              <a:latin typeface="Bebas Neue" charset="0"/>
              <a:ea typeface="Bebas Neue" charset="0"/>
              <a:cs typeface="Bebas Neue" charset="0"/>
            </a:endParaRPr>
          </a:p>
        </p:txBody>
      </p:sp>
      <p:pic>
        <p:nvPicPr>
          <p:cNvPr id="5" name="Picture 2" descr="cha56011_0704L"/>
          <p:cNvPicPr>
            <a:picLocks noChangeAspect="1" noChangeArrowheads="1"/>
          </p:cNvPicPr>
          <p:nvPr/>
        </p:nvPicPr>
        <p:blipFill rotWithShape="1">
          <a:blip r:embed="rId2">
            <a:extLst>
              <a:ext uri="{28A0092B-C50C-407E-A947-70E740481C1C}">
                <a14:useLocalDpi xmlns:a14="http://schemas.microsoft.com/office/drawing/2010/main" val="0"/>
              </a:ext>
            </a:extLst>
          </a:blip>
          <a:srcRect l="23458" t="71022" r="13775" b="4097"/>
          <a:stretch/>
        </p:blipFill>
        <p:spPr bwMode="auto">
          <a:xfrm>
            <a:off x="1606303" y="2077053"/>
            <a:ext cx="6019800" cy="111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12"/>
          <p:cNvSpPr txBox="1">
            <a:spLocks noChangeArrowheads="1"/>
          </p:cNvSpPr>
          <p:nvPr/>
        </p:nvSpPr>
        <p:spPr bwMode="auto">
          <a:xfrm>
            <a:off x="5876678" y="6127751"/>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Wingdings 3" pitchFamily="18" charset="2"/>
            </a:endParaRPr>
          </a:p>
        </p:txBody>
      </p:sp>
      <p:sp>
        <p:nvSpPr>
          <p:cNvPr id="8" name="Text Box 7"/>
          <p:cNvSpPr txBox="1">
            <a:spLocks noChangeArrowheads="1"/>
          </p:cNvSpPr>
          <p:nvPr/>
        </p:nvSpPr>
        <p:spPr bwMode="auto">
          <a:xfrm>
            <a:off x="457200" y="3271838"/>
            <a:ext cx="8099178"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14300"/>
            <a:r>
              <a:rPr lang="en-US" b="1" dirty="0" smtClean="0"/>
              <a:t>When white light strikes the thin film, two things can happen:</a:t>
            </a:r>
          </a:p>
          <a:p>
            <a:pPr marL="285750" indent="-171450">
              <a:buFont typeface="Arial" panose="020B0604020202020204" pitchFamily="34" charset="0"/>
              <a:buChar char="•"/>
            </a:pPr>
            <a:endParaRPr lang="en-US" sz="1400" dirty="0" smtClean="0"/>
          </a:p>
          <a:p>
            <a:pPr marL="285750" indent="-171450">
              <a:buFont typeface="Arial" panose="020B0604020202020204" pitchFamily="34" charset="0"/>
              <a:buChar char="•"/>
            </a:pPr>
            <a:r>
              <a:rPr lang="en-US" sz="1400" dirty="0" smtClean="0"/>
              <a:t>For </a:t>
            </a:r>
            <a:r>
              <a:rPr lang="en-US" sz="1400" dirty="0"/>
              <a:t>some wavelengths, the extra distance traveled through the thin film will cause the light reflected from the top layer to be completely out of phase with the light reflected from the lower layer. This results in destructive </a:t>
            </a:r>
            <a:r>
              <a:rPr lang="en-US" sz="1400" dirty="0" smtClean="0"/>
              <a:t>interference, and the </a:t>
            </a:r>
            <a:r>
              <a:rPr lang="en-US" sz="1400" dirty="0"/>
              <a:t>color corresponding to this wavelength will be removed from the </a:t>
            </a:r>
            <a:r>
              <a:rPr lang="en-US" sz="1400" dirty="0" smtClean="0"/>
              <a:t>spectrum.</a:t>
            </a:r>
          </a:p>
          <a:p>
            <a:pPr marL="114300"/>
            <a:endParaRPr lang="en-US" sz="1400" dirty="0" smtClean="0"/>
          </a:p>
          <a:p>
            <a:pPr marL="285750" indent="-171450">
              <a:buFont typeface="Arial" panose="020B0604020202020204" pitchFamily="34" charset="0"/>
              <a:buChar char="•"/>
            </a:pPr>
            <a:r>
              <a:rPr lang="en-US" sz="1400" dirty="0" smtClean="0"/>
              <a:t>For </a:t>
            </a:r>
            <a:r>
              <a:rPr lang="en-US" sz="1400" dirty="0"/>
              <a:t>some other wavelengths, the extra distance traveled through the thin film will cause the light reflected from the top layer to be perfectly in phase with the light reflected from the lower layer. This results in constructive interference, and the color corresponding to this wavelength </a:t>
            </a:r>
            <a:r>
              <a:rPr lang="en-US" sz="1400" dirty="0" smtClean="0"/>
              <a:t>will be twice </a:t>
            </a:r>
            <a:r>
              <a:rPr lang="en-US" sz="1400" dirty="0"/>
              <a:t>as strong.  </a:t>
            </a:r>
            <a:endParaRPr lang="en-US" sz="1400" dirty="0" smtClean="0"/>
          </a:p>
          <a:p>
            <a:pPr marL="285750" indent="-171450">
              <a:buFont typeface="Arial" panose="020B0604020202020204" pitchFamily="34" charset="0"/>
              <a:buChar char="•"/>
            </a:pPr>
            <a:endParaRPr lang="en-US" sz="1400" dirty="0"/>
          </a:p>
          <a:p>
            <a:pPr marL="285750" indent="-171450">
              <a:buFont typeface="Arial" panose="020B0604020202020204" pitchFamily="34" charset="0"/>
              <a:buChar char="•"/>
            </a:pPr>
            <a:r>
              <a:rPr lang="en-US" sz="1400" dirty="0" smtClean="0"/>
              <a:t>Both these effects alter </a:t>
            </a:r>
            <a:r>
              <a:rPr lang="en-US" sz="1400" dirty="0"/>
              <a:t>the color we </a:t>
            </a:r>
            <a:r>
              <a:rPr lang="en-US" sz="1400" dirty="0" smtClean="0"/>
              <a:t>see </a:t>
            </a:r>
            <a:r>
              <a:rPr lang="en-US" sz="1400" dirty="0"/>
              <a:t>reflected from the thin film. </a:t>
            </a:r>
            <a:endParaRPr lang="en-US" sz="1400" b="1" dirty="0"/>
          </a:p>
        </p:txBody>
      </p:sp>
      <p:sp>
        <p:nvSpPr>
          <p:cNvPr id="9" name="Text Box 7"/>
          <p:cNvSpPr txBox="1">
            <a:spLocks noChangeArrowheads="1"/>
          </p:cNvSpPr>
          <p:nvPr/>
        </p:nvSpPr>
        <p:spPr bwMode="auto">
          <a:xfrm>
            <a:off x="329953" y="1443038"/>
            <a:ext cx="84947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dirty="0"/>
              <a:t>Recall that white light is made up of a spectrum of different wavelengths of light, which form the colors that we can see.</a:t>
            </a:r>
            <a:endParaRPr lang="en-US" altLang="en-US" dirty="0" smtClean="0">
              <a:cs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dirty="0" smtClean="0">
                <a:solidFill>
                  <a:srgbClr val="2D81B7"/>
                </a:solidFill>
                <a:latin typeface="Bebas Neue" charset="0"/>
                <a:ea typeface="Bebas Neue" charset="0"/>
                <a:cs typeface="Bebas Neue" charset="0"/>
              </a:rPr>
              <a:t>APPLICATIONS OF THIN FILMS</a:t>
            </a:r>
            <a:endParaRPr lang="en-US" sz="4800" dirty="0">
              <a:solidFill>
                <a:srgbClr val="2D81B7"/>
              </a:solidFill>
              <a:latin typeface="Bebas Neue" charset="0"/>
              <a:ea typeface="Bebas Neue" charset="0"/>
              <a:cs typeface="Bebas Neue" charset="0"/>
            </a:endParaRPr>
          </a:p>
        </p:txBody>
      </p:sp>
      <p:sp>
        <p:nvSpPr>
          <p:cNvPr id="10" name="Rectangle 3"/>
          <p:cNvSpPr txBox="1">
            <a:spLocks noChangeArrowheads="1"/>
          </p:cNvSpPr>
          <p:nvPr/>
        </p:nvSpPr>
        <p:spPr bwMode="auto">
          <a:xfrm>
            <a:off x="457200" y="1600200"/>
            <a:ext cx="8229600" cy="45259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Tx/>
              <a:buNone/>
            </a:pPr>
            <a:endParaRPr lang="en-US" altLang="en-US" b="1" smtClean="0"/>
          </a:p>
          <a:p>
            <a:endParaRPr lang="en-US" altLang="en-US" smtClean="0"/>
          </a:p>
          <a:p>
            <a:pPr>
              <a:buFontTx/>
              <a:buNone/>
            </a:pPr>
            <a:endParaRPr lang="en-US" altLang="en-US" smtClean="0"/>
          </a:p>
          <a:p>
            <a:endParaRPr lang="en-US" altLang="en-US" smtClean="0"/>
          </a:p>
          <a:p>
            <a:endParaRPr lang="en-US" altLang="en-US" smtClean="0"/>
          </a:p>
        </p:txBody>
      </p:sp>
      <p:pic>
        <p:nvPicPr>
          <p:cNvPr id="1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048000"/>
            <a:ext cx="2330328" cy="318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3400" y="4268437"/>
            <a:ext cx="2580459"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1600200"/>
            <a:ext cx="3135299" cy="2482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21240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Autofit/>
          </a:bodyPr>
          <a:lstStyle/>
          <a:p>
            <a:r>
              <a:rPr lang="en-US" sz="7200" dirty="0" smtClean="0">
                <a:solidFill>
                  <a:srgbClr val="2D81B7"/>
                </a:solidFill>
                <a:latin typeface="Bebas Neue" charset="0"/>
                <a:ea typeface="Bebas Neue" charset="0"/>
                <a:cs typeface="Bebas Neue" charset="0"/>
              </a:rPr>
              <a:t>Overview</a:t>
            </a:r>
            <a:endParaRPr lang="en-US" sz="7200" dirty="0">
              <a:solidFill>
                <a:srgbClr val="2D81B7"/>
              </a:solidFill>
              <a:latin typeface="Bebas Neue" charset="0"/>
              <a:ea typeface="Bebas Neue" charset="0"/>
              <a:cs typeface="Bebas Neue" charset="0"/>
            </a:endParaRPr>
          </a:p>
        </p:txBody>
      </p:sp>
      <p:sp>
        <p:nvSpPr>
          <p:cNvPr id="3" name="Content Placeholder 2"/>
          <p:cNvSpPr>
            <a:spLocks noGrp="1"/>
          </p:cNvSpPr>
          <p:nvPr>
            <p:ph idx="1"/>
          </p:nvPr>
        </p:nvSpPr>
        <p:spPr>
          <a:xfrm>
            <a:off x="457200" y="2849562"/>
            <a:ext cx="8229600" cy="1981200"/>
          </a:xfrm>
        </p:spPr>
        <p:txBody>
          <a:bodyPr>
            <a:noAutofit/>
          </a:bodyPr>
          <a:lstStyle/>
          <a:p>
            <a:pPr marL="0" indent="0" algn="ctr">
              <a:buNone/>
            </a:pPr>
            <a:r>
              <a:rPr lang="en-US" altLang="en-US" sz="2400" dirty="0">
                <a:cs typeface="Arial" panose="020B0604020202020204" pitchFamily="34" charset="0"/>
              </a:rPr>
              <a:t>The following slides present background information on light and its interaction with matter. They may be presented as part of a lecture introducing the Thin Film </a:t>
            </a:r>
            <a:r>
              <a:rPr lang="en-US" altLang="en-US" sz="2400" dirty="0" smtClean="0">
                <a:cs typeface="Arial" panose="020B0604020202020204" pitchFamily="34" charset="0"/>
              </a:rPr>
              <a:t>Inference </a:t>
            </a:r>
            <a:r>
              <a:rPr lang="en-US" altLang="en-US" sz="2400" dirty="0">
                <a:cs typeface="Arial" panose="020B0604020202020204" pitchFamily="34" charset="0"/>
              </a:rPr>
              <a:t>activity.  </a:t>
            </a:r>
          </a:p>
        </p:txBody>
      </p:sp>
      <p:cxnSp>
        <p:nvCxnSpPr>
          <p:cNvPr id="5" name="Straight Connector 4"/>
          <p:cNvCxnSpPr/>
          <p:nvPr/>
        </p:nvCxnSpPr>
        <p:spPr>
          <a:xfrm>
            <a:off x="4038600" y="2392362"/>
            <a:ext cx="10668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4808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45016" cy="914400"/>
          </a:xfrm>
        </p:spPr>
        <p:txBody>
          <a:bodyPr>
            <a:noAutofit/>
          </a:bodyPr>
          <a:lstStyle/>
          <a:p>
            <a:r>
              <a:rPr lang="en-US" sz="4800" dirty="0" smtClean="0">
                <a:solidFill>
                  <a:srgbClr val="2D81B7"/>
                </a:solidFill>
                <a:latin typeface="Bebas Neue" charset="0"/>
                <a:ea typeface="Bebas Neue" charset="0"/>
                <a:cs typeface="Bebas Neue" charset="0"/>
              </a:rPr>
              <a:t>REVIEW OF LIGHT</a:t>
            </a:r>
            <a:endParaRPr lang="en-US" sz="4800" dirty="0">
              <a:solidFill>
                <a:srgbClr val="2D81B7"/>
              </a:solidFill>
              <a:latin typeface="Bebas Neue" charset="0"/>
              <a:ea typeface="Bebas Neue" charset="0"/>
              <a:cs typeface="Bebas Neue" charset="0"/>
            </a:endParaRPr>
          </a:p>
        </p:txBody>
      </p:sp>
      <p:sp>
        <p:nvSpPr>
          <p:cNvPr id="5" name="TextBox 4"/>
          <p:cNvSpPr txBox="1"/>
          <p:nvPr/>
        </p:nvSpPr>
        <p:spPr>
          <a:xfrm>
            <a:off x="1305217" y="2743200"/>
            <a:ext cx="6548982" cy="2985433"/>
          </a:xfrm>
          <a:prstGeom prst="rect">
            <a:avLst/>
          </a:prstGeom>
          <a:noFill/>
        </p:spPr>
        <p:txBody>
          <a:bodyPr wrap="square" rtlCol="0">
            <a:spAutoFit/>
          </a:bodyPr>
          <a:lstStyle/>
          <a:p>
            <a:pPr marL="55563" indent="-1588"/>
            <a:r>
              <a:rPr lang="en-US" altLang="en-US" sz="2400" b="1" dirty="0"/>
              <a:t>Visible light is part of the electromagnetic (EM) spectrum, </a:t>
            </a:r>
            <a:r>
              <a:rPr lang="en-US" altLang="en-US" sz="2000" dirty="0"/>
              <a:t>which also includes ultraviolet light, infrared light, radio waves, microwaves, X-rays, and gamma rays.</a:t>
            </a:r>
          </a:p>
          <a:p>
            <a:pPr marL="55563" indent="-1588"/>
            <a:endParaRPr lang="en-US" altLang="en-US" sz="2400" dirty="0"/>
          </a:p>
          <a:p>
            <a:pPr marL="55563" indent="-1588"/>
            <a:r>
              <a:rPr lang="en-US" altLang="en-US" sz="2400" b="1" dirty="0"/>
              <a:t>Light </a:t>
            </a:r>
            <a:r>
              <a:rPr lang="en-US" altLang="en-US" sz="2000" dirty="0"/>
              <a:t>shows both wave and particle characteristics. For this activity, it is best to think of light as a wave.</a:t>
            </a:r>
          </a:p>
          <a:p>
            <a:endParaRPr lang="en-US" altLang="en-US" sz="2800" dirty="0"/>
          </a:p>
          <a:p>
            <a:pPr marL="285750" marR="0" lvl="0" indent="-285750" defTabSz="914400" eaLnBrk="1" fontAlgn="auto" latinLnBrk="0" hangingPunct="1">
              <a:lnSpc>
                <a:spcPct val="100000"/>
              </a:lnSpc>
              <a:spcBef>
                <a:spcPts val="0"/>
              </a:spcBef>
              <a:spcAft>
                <a:spcPts val="0"/>
              </a:spcAft>
              <a:buClrTx/>
              <a:buSzTx/>
              <a:buFont typeface="Arial" charset="0"/>
              <a:buNone/>
              <a:tabLst/>
              <a:defRPr/>
            </a:pP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6" name="Rectangle 4"/>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8" name="Text Box 5"/>
          <p:cNvSpPr txBox="1">
            <a:spLocks noChangeArrowheads="1"/>
          </p:cNvSpPr>
          <p:nvPr/>
        </p:nvSpPr>
        <p:spPr bwMode="auto">
          <a:xfrm>
            <a:off x="685800" y="232311"/>
            <a:ext cx="77724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2800" dirty="0" smtClean="0">
                <a:solidFill>
                  <a:srgbClr val="2D81B7"/>
                </a:solidFill>
                <a:latin typeface="Bebas Neue" charset="0"/>
                <a:ea typeface="Bebas Neue" charset="0"/>
                <a:cs typeface="Bebas Neue" charset="0"/>
              </a:rPr>
              <a:t>LIGHT WAVES OCCUR THROUGH THE INTERPLAY OF ELECTRIC AND MAGNETIC FIELDS</a:t>
            </a: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667000"/>
            <a:ext cx="3810000"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Box 5"/>
          <p:cNvSpPr txBox="1">
            <a:spLocks noChangeArrowheads="1"/>
          </p:cNvSpPr>
          <p:nvPr/>
        </p:nvSpPr>
        <p:spPr bwMode="auto">
          <a:xfrm>
            <a:off x="4724400" y="2819400"/>
            <a:ext cx="38862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61963" indent="-461963" eaLnBrk="1" hangingPunct="1">
              <a:spcBef>
                <a:spcPct val="50000"/>
              </a:spcBef>
              <a:buAutoNum type="arabicPeriod"/>
            </a:pPr>
            <a:r>
              <a:rPr lang="en-US" altLang="en-US" sz="2400" dirty="0" smtClean="0">
                <a:latin typeface="Calibri" pitchFamily="34" charset="0"/>
              </a:rPr>
              <a:t>An electrostatic charge (for example, a positively-charged proton) sets up an electric field in the space around it.  The electric field strength decreases with distance from the charge.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7" name="Rectangle 4"/>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8" name="Text Box 5"/>
          <p:cNvSpPr txBox="1">
            <a:spLocks noChangeArrowheads="1"/>
          </p:cNvSpPr>
          <p:nvPr/>
        </p:nvSpPr>
        <p:spPr bwMode="auto">
          <a:xfrm>
            <a:off x="648929" y="1814185"/>
            <a:ext cx="8077200"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spcBef>
                <a:spcPct val="50000"/>
              </a:spcBef>
              <a:buAutoNum type="arabicPeriod" startAt="2"/>
            </a:pPr>
            <a:r>
              <a:rPr lang="en-US" altLang="en-US" dirty="0" smtClean="0">
                <a:latin typeface="Calibri" pitchFamily="34" charset="0"/>
              </a:rPr>
              <a:t>A magnetic material (for </a:t>
            </a:r>
            <a:r>
              <a:rPr lang="en-US" altLang="en-US" dirty="0">
                <a:latin typeface="Calibri" pitchFamily="34" charset="0"/>
              </a:rPr>
              <a:t>example,</a:t>
            </a:r>
            <a:r>
              <a:rPr lang="en-US" altLang="en-US" dirty="0" smtClean="0">
                <a:latin typeface="Calibri" pitchFamily="34" charset="0"/>
              </a:rPr>
              <a:t> a bar </a:t>
            </a:r>
            <a:r>
              <a:rPr lang="en-US" altLang="en-US" dirty="0">
                <a:latin typeface="Calibri" pitchFamily="34" charset="0"/>
              </a:rPr>
              <a:t>magnet) sets up a </a:t>
            </a:r>
            <a:r>
              <a:rPr lang="en-US" altLang="en-US" dirty="0" smtClean="0">
                <a:latin typeface="Calibri" pitchFamily="34" charset="0"/>
              </a:rPr>
              <a:t>magnetic </a:t>
            </a:r>
            <a:r>
              <a:rPr lang="en-US" altLang="en-US" dirty="0">
                <a:latin typeface="Calibri" pitchFamily="34" charset="0"/>
              </a:rPr>
              <a:t>field in the space around </a:t>
            </a:r>
            <a:r>
              <a:rPr lang="en-US" altLang="en-US" dirty="0" smtClean="0">
                <a:latin typeface="Calibri" pitchFamily="34" charset="0"/>
              </a:rPr>
              <a:t>it.  Magnetic field strength also decreases with distance from the source. </a:t>
            </a:r>
            <a:endParaRPr lang="en-US" altLang="en-US" dirty="0">
              <a:latin typeface="Calibri" pitchFamily="34" charset="0"/>
            </a:endParaRPr>
          </a:p>
          <a:p>
            <a:pPr marL="457200" indent="-457200" eaLnBrk="1" hangingPunct="1">
              <a:spcBef>
                <a:spcPct val="50000"/>
              </a:spcBef>
              <a:buAutoNum type="arabicPeriod" startAt="2"/>
            </a:pPr>
            <a:endParaRPr lang="en-US" altLang="en-US" dirty="0" smtClean="0">
              <a:latin typeface="Calibri" pitchFamily="34" charset="0"/>
            </a:endParaRPr>
          </a:p>
          <a:p>
            <a:pPr marL="457200" indent="-457200" eaLnBrk="1" hangingPunct="1">
              <a:spcBef>
                <a:spcPct val="50000"/>
              </a:spcBef>
              <a:buAutoNum type="arabicPeriod" startAt="2"/>
            </a:pPr>
            <a:endParaRPr lang="en-US" altLang="en-US" dirty="0">
              <a:latin typeface="Calibri" pitchFamily="34" charset="0"/>
            </a:endParaRPr>
          </a:p>
          <a:p>
            <a:pPr marL="457200" indent="-457200" eaLnBrk="1" hangingPunct="1">
              <a:spcBef>
                <a:spcPct val="50000"/>
              </a:spcBef>
              <a:buAutoNum type="arabicPeriod" startAt="2"/>
            </a:pPr>
            <a:endParaRPr lang="en-US" altLang="en-US" dirty="0" smtClean="0">
              <a:latin typeface="Calibri" pitchFamily="34" charset="0"/>
            </a:endParaRPr>
          </a:p>
          <a:p>
            <a:pPr marL="457200" indent="-457200" eaLnBrk="1" hangingPunct="1">
              <a:spcBef>
                <a:spcPct val="50000"/>
              </a:spcBef>
              <a:buAutoNum type="arabicPeriod" startAt="2"/>
            </a:pPr>
            <a:endParaRPr lang="en-US" altLang="en-US" dirty="0">
              <a:latin typeface="Calibri" pitchFamily="34" charset="0"/>
            </a:endParaRPr>
          </a:p>
          <a:p>
            <a:pPr eaLnBrk="1" hangingPunct="1">
              <a:spcBef>
                <a:spcPct val="50000"/>
              </a:spcBef>
            </a:pPr>
            <a:endParaRPr lang="en-US" altLang="en-US" dirty="0" smtClean="0">
              <a:latin typeface="Calibri" pitchFamily="34" charset="0"/>
            </a:endParaRPr>
          </a:p>
          <a:p>
            <a:pPr eaLnBrk="1" hangingPunct="1">
              <a:spcBef>
                <a:spcPct val="50000"/>
              </a:spcBef>
            </a:pPr>
            <a:endParaRPr lang="en-US" altLang="en-US" dirty="0" smtClean="0">
              <a:latin typeface="Calibri" pitchFamily="34" charset="0"/>
            </a:endParaRPr>
          </a:p>
          <a:p>
            <a:pPr eaLnBrk="1" hangingPunct="1">
              <a:spcBef>
                <a:spcPct val="50000"/>
              </a:spcBef>
            </a:pPr>
            <a:r>
              <a:rPr lang="en-US" altLang="en-US" dirty="0" smtClean="0">
                <a:latin typeface="Calibri" pitchFamily="34" charset="0"/>
              </a:rPr>
              <a:t>3.   In the 1830’s, scientists (</a:t>
            </a:r>
            <a:r>
              <a:rPr lang="en-US" altLang="en-US" dirty="0" err="1" smtClean="0">
                <a:latin typeface="Calibri" pitchFamily="34" charset="0"/>
              </a:rPr>
              <a:t>Oersted</a:t>
            </a:r>
            <a:r>
              <a:rPr lang="en-US" altLang="en-US" dirty="0" smtClean="0">
                <a:latin typeface="Calibri" pitchFamily="34" charset="0"/>
              </a:rPr>
              <a:t>, Faraday, and others) observed that electric and magnetic fields were interrelated:  a moving magnet induces (i.e., creates) an electric field without any charge being present, and a moving electric charge creates a magnetic field without any physical magnet. </a:t>
            </a:r>
          </a:p>
        </p:txBody>
      </p:sp>
      <p:grpSp>
        <p:nvGrpSpPr>
          <p:cNvPr id="9" name="Group 8"/>
          <p:cNvGrpSpPr/>
          <p:nvPr/>
        </p:nvGrpSpPr>
        <p:grpSpPr>
          <a:xfrm>
            <a:off x="648929" y="2583607"/>
            <a:ext cx="6598443" cy="2358795"/>
            <a:chOff x="1638300" y="1828800"/>
            <a:chExt cx="6598443" cy="2358795"/>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2856" y="1828800"/>
              <a:ext cx="4433887" cy="2358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1638300" y="2438400"/>
              <a:ext cx="1142999" cy="923330"/>
            </a:xfrm>
            <a:prstGeom prst="rect">
              <a:avLst/>
            </a:prstGeom>
            <a:noFill/>
          </p:spPr>
          <p:txBody>
            <a:bodyPr wrap="square" rtlCol="0">
              <a:spAutoFit/>
            </a:bodyPr>
            <a:lstStyle/>
            <a:p>
              <a:r>
                <a:rPr lang="en-US" dirty="0" smtClean="0"/>
                <a:t>Region of magnetic field</a:t>
              </a:r>
              <a:endParaRPr lang="en-US" dirty="0"/>
            </a:p>
          </p:txBody>
        </p:sp>
        <p:cxnSp>
          <p:nvCxnSpPr>
            <p:cNvPr id="12" name="Straight Arrow Connector 11"/>
            <p:cNvCxnSpPr/>
            <p:nvPr/>
          </p:nvCxnSpPr>
          <p:spPr>
            <a:xfrm flipV="1">
              <a:off x="3048000" y="2438400"/>
              <a:ext cx="609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895600" y="2900065"/>
              <a:ext cx="762000" cy="3003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4" name="Text Box 5"/>
          <p:cNvSpPr txBox="1">
            <a:spLocks noChangeArrowheads="1"/>
          </p:cNvSpPr>
          <p:nvPr/>
        </p:nvSpPr>
        <p:spPr bwMode="auto">
          <a:xfrm>
            <a:off x="685800" y="175989"/>
            <a:ext cx="77724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2800" dirty="0">
                <a:solidFill>
                  <a:srgbClr val="2D81B7"/>
                </a:solidFill>
                <a:latin typeface="Bebas Neue" charset="0"/>
                <a:ea typeface="Bebas Neue" charset="0"/>
                <a:cs typeface="Bebas Neue" charset="0"/>
              </a:rPr>
              <a:t>LIGHT WAVES OCCUR THROUGH THE INTERPLAY OF ELECTRIC AND MAGNETIC FIELDS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5"/>
          <p:cNvSpPr txBox="1">
            <a:spLocks noChangeArrowheads="1"/>
          </p:cNvSpPr>
          <p:nvPr/>
        </p:nvSpPr>
        <p:spPr bwMode="auto">
          <a:xfrm>
            <a:off x="685800" y="175989"/>
            <a:ext cx="77724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2800" dirty="0">
                <a:solidFill>
                  <a:srgbClr val="2D81B7"/>
                </a:solidFill>
                <a:latin typeface="Bebas Neue" charset="0"/>
                <a:ea typeface="Bebas Neue" charset="0"/>
                <a:cs typeface="Bebas Neue" charset="0"/>
              </a:rPr>
              <a:t>LIGHT WAVES OCCUR THROUGH THE INTERPLAY OF ELECTRIC AND MAGNETIC FIELDS</a:t>
            </a:r>
          </a:p>
        </p:txBody>
      </p:sp>
      <p:sp>
        <p:nvSpPr>
          <p:cNvPr id="20" name="Text Box 5"/>
          <p:cNvSpPr txBox="1">
            <a:spLocks noChangeArrowheads="1"/>
          </p:cNvSpPr>
          <p:nvPr/>
        </p:nvSpPr>
        <p:spPr bwMode="auto">
          <a:xfrm>
            <a:off x="685800" y="1600200"/>
            <a:ext cx="807720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en-US" dirty="0" smtClean="0">
                <a:latin typeface="Calibri" pitchFamily="34" charset="0"/>
              </a:rPr>
              <a:t>If a charge is accelerated (e.g., moved in a circle, or oscillated back and forth) its electric field will oscillate with time.  An </a:t>
            </a:r>
            <a:r>
              <a:rPr lang="en-US" altLang="en-US" dirty="0">
                <a:latin typeface="Calibri" pitchFamily="34" charset="0"/>
              </a:rPr>
              <a:t>electric field that is </a:t>
            </a:r>
            <a:r>
              <a:rPr lang="en-US" altLang="en-US" dirty="0" smtClean="0">
                <a:latin typeface="Calibri" pitchFamily="34" charset="0"/>
              </a:rPr>
              <a:t>oscillating </a:t>
            </a:r>
            <a:r>
              <a:rPr lang="en-US" altLang="en-US" dirty="0">
                <a:latin typeface="Calibri" pitchFamily="34" charset="0"/>
              </a:rPr>
              <a:t>with time will induce an </a:t>
            </a:r>
            <a:r>
              <a:rPr lang="en-US" altLang="en-US" dirty="0" smtClean="0">
                <a:latin typeface="Calibri" pitchFamily="34" charset="0"/>
              </a:rPr>
              <a:t>oscillating </a:t>
            </a:r>
            <a:r>
              <a:rPr lang="en-US" altLang="en-US" dirty="0">
                <a:latin typeface="Calibri" pitchFamily="34" charset="0"/>
              </a:rPr>
              <a:t>magnetic </a:t>
            </a:r>
            <a:r>
              <a:rPr lang="en-US" altLang="en-US" dirty="0" smtClean="0">
                <a:latin typeface="Calibri" pitchFamily="34" charset="0"/>
              </a:rPr>
              <a:t>field.  And in turn, a magnetic field that is oscillating with time will induce an electric field, oscillating at the same rate.  This oscillating field induces </a:t>
            </a:r>
            <a:r>
              <a:rPr lang="en-US" altLang="en-US" dirty="0">
                <a:latin typeface="Calibri" pitchFamily="34" charset="0"/>
              </a:rPr>
              <a:t>an </a:t>
            </a:r>
            <a:r>
              <a:rPr lang="en-US" altLang="en-US" dirty="0" smtClean="0">
                <a:latin typeface="Calibri" pitchFamily="34" charset="0"/>
              </a:rPr>
              <a:t>oscillating magnetic field, which induces </a:t>
            </a:r>
            <a:r>
              <a:rPr lang="en-US" altLang="en-US" dirty="0">
                <a:latin typeface="Calibri" pitchFamily="34" charset="0"/>
              </a:rPr>
              <a:t>an </a:t>
            </a:r>
            <a:r>
              <a:rPr lang="en-US" altLang="en-US" dirty="0" smtClean="0">
                <a:latin typeface="Calibri" pitchFamily="34" charset="0"/>
              </a:rPr>
              <a:t>oscillating electric field, and so on.</a:t>
            </a:r>
          </a:p>
          <a:p>
            <a:pPr marL="461963" indent="-461963" eaLnBrk="1" hangingPunct="1">
              <a:spcBef>
                <a:spcPct val="50000"/>
              </a:spcBef>
            </a:pPr>
            <a:endParaRPr lang="en-US" altLang="en-US" dirty="0">
              <a:latin typeface="Calibri" pitchFamily="34" charset="0"/>
            </a:endParaRPr>
          </a:p>
          <a:p>
            <a:pPr marL="461963" indent="-461963" eaLnBrk="1" hangingPunct="1">
              <a:spcBef>
                <a:spcPct val="50000"/>
              </a:spcBef>
            </a:pPr>
            <a:endParaRPr lang="en-US" altLang="en-US" dirty="0" smtClean="0">
              <a:latin typeface="Calibri" pitchFamily="34" charset="0"/>
            </a:endParaRPr>
          </a:p>
          <a:p>
            <a:pPr marL="461963" indent="-461963" eaLnBrk="1" hangingPunct="1">
              <a:spcBef>
                <a:spcPct val="50000"/>
              </a:spcBef>
            </a:pPr>
            <a:endParaRPr lang="en-US" altLang="en-US" dirty="0">
              <a:latin typeface="Calibri" pitchFamily="34" charset="0"/>
            </a:endParaRPr>
          </a:p>
          <a:p>
            <a:pPr marL="461963" indent="-461963" eaLnBrk="1" hangingPunct="1">
              <a:spcBef>
                <a:spcPct val="50000"/>
              </a:spcBef>
            </a:pPr>
            <a:endParaRPr lang="en-US" altLang="en-US" dirty="0" smtClean="0">
              <a:latin typeface="Calibri" pitchFamily="34" charset="0"/>
            </a:endParaRPr>
          </a:p>
          <a:p>
            <a:pPr eaLnBrk="1" hangingPunct="1">
              <a:spcBef>
                <a:spcPct val="50000"/>
              </a:spcBef>
            </a:pPr>
            <a:endParaRPr lang="en-US" altLang="en-US" dirty="0">
              <a:latin typeface="Calibri" pitchFamily="34" charset="0"/>
            </a:endParaRPr>
          </a:p>
          <a:p>
            <a:pPr eaLnBrk="1" hangingPunct="1">
              <a:spcBef>
                <a:spcPct val="50000"/>
              </a:spcBef>
            </a:pPr>
            <a:r>
              <a:rPr lang="en-US" altLang="en-US" dirty="0" smtClean="0">
                <a:latin typeface="Calibri" pitchFamily="34" charset="0"/>
              </a:rPr>
              <a:t>These coupled electric and magnetic fields propagate outward from the source, spreading out in a spherical shell from the source of the disturbance (the original oscillating charge). This is electromagnetic radiation.</a:t>
            </a:r>
          </a:p>
        </p:txBody>
      </p:sp>
      <p:pic>
        <p:nvPicPr>
          <p:cNvPr id="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3352800"/>
            <a:ext cx="1781175"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p:cNvPicPr>
            <a:picLocks noChangeArrowheads="1"/>
          </p:cNvPicPr>
          <p:nvPr/>
        </p:nvPicPr>
        <p:blipFill>
          <a:blip r:embed="rId2" cstate="print">
            <a:extLst>
              <a:ext uri="{28A0092B-C50C-407E-A947-70E740481C1C}">
                <a14:useLocalDpi xmlns:a14="http://schemas.microsoft.com/office/drawing/2010/main" val="0"/>
              </a:ext>
            </a:extLst>
          </a:blip>
          <a:srcRect t="14052" b="4216"/>
          <a:stretch>
            <a:fillRect/>
          </a:stretch>
        </p:blipFill>
        <p:spPr bwMode="auto">
          <a:xfrm>
            <a:off x="1371600" y="2895600"/>
            <a:ext cx="6400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9" name="Rectangle 3"/>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10" name="Rectangle 4"/>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12" name="Text Box 5"/>
          <p:cNvSpPr txBox="1">
            <a:spLocks noChangeArrowheads="1"/>
          </p:cNvSpPr>
          <p:nvPr/>
        </p:nvSpPr>
        <p:spPr bwMode="auto">
          <a:xfrm>
            <a:off x="571500" y="838200"/>
            <a:ext cx="80010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en-US" sz="2000" dirty="0" smtClean="0">
                <a:latin typeface="Calibri" pitchFamily="34" charset="0"/>
              </a:rPr>
              <a:t>At any point in space, the coupled electric and magnetic fields move past as an undulation in the strengths of the electric and magnetic fields.  This undulation is what an observer “sees”, either with their eyes or with measuring instruments.  This is light acting as a wave.</a:t>
            </a:r>
            <a:endParaRPr lang="en-US" altLang="en-US" sz="1050" dirty="0">
              <a:latin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292781"/>
            <a:ext cx="8915400" cy="1143000"/>
          </a:xfrm>
        </p:spPr>
        <p:txBody>
          <a:bodyPr>
            <a:noAutofit/>
          </a:bodyPr>
          <a:lstStyle/>
          <a:p>
            <a:r>
              <a:rPr lang="en-US" sz="4800" dirty="0" smtClean="0">
                <a:solidFill>
                  <a:srgbClr val="2D81B7"/>
                </a:solidFill>
                <a:latin typeface="Bebas Neue" charset="0"/>
                <a:ea typeface="Bebas Neue" charset="0"/>
                <a:cs typeface="Bebas Neue" charset="0"/>
              </a:rPr>
              <a:t>WAVE DEFINITIONS</a:t>
            </a:r>
            <a:endParaRPr lang="en-US" sz="4800" dirty="0">
              <a:solidFill>
                <a:srgbClr val="2D81B7"/>
              </a:solidFill>
              <a:latin typeface="Bebas Neue" charset="0"/>
              <a:ea typeface="Bebas Neue" charset="0"/>
              <a:cs typeface="Bebas Neue" charset="0"/>
            </a:endParaRPr>
          </a:p>
        </p:txBody>
      </p:sp>
      <p:pic>
        <p:nvPicPr>
          <p:cNvPr id="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2" t="23948" r="242" b="27256"/>
          <a:stretch/>
        </p:blipFill>
        <p:spPr bwMode="auto">
          <a:xfrm>
            <a:off x="1371600" y="2286000"/>
            <a:ext cx="6278790" cy="2298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5" name="Rectangle 3"/>
          <p:cNvSpPr>
            <a:spLocks noChangeArrowheads="1"/>
          </p:cNvSpPr>
          <p:nvPr/>
        </p:nvSpPr>
        <p:spPr bwMode="auto">
          <a:xfrm>
            <a:off x="381000" y="4826681"/>
            <a:ext cx="860394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sz="1600" b="1" dirty="0">
                <a:latin typeface="+mn-lt"/>
              </a:rPr>
              <a:t>Frequency</a:t>
            </a:r>
            <a:r>
              <a:rPr lang="en-US" altLang="en-US" sz="1600" dirty="0">
                <a:latin typeface="+mn-lt"/>
              </a:rPr>
              <a:t>, </a:t>
            </a:r>
            <a:r>
              <a:rPr lang="en-US" altLang="en-US" sz="1600" dirty="0" smtClean="0">
                <a:latin typeface="+mn-lt"/>
              </a:rPr>
              <a:t>written as Greek letter </a:t>
            </a:r>
            <a:r>
              <a:rPr lang="en-US" altLang="en-US" sz="1600" dirty="0" smtClean="0">
                <a:latin typeface="Symbol" pitchFamily="18" charset="2"/>
              </a:rPr>
              <a:t></a:t>
            </a:r>
            <a:r>
              <a:rPr lang="en-US" altLang="en-US" sz="1600" dirty="0" smtClean="0">
                <a:latin typeface="Times New Roman" pitchFamily="18" charset="0"/>
              </a:rPr>
              <a:t>: </a:t>
            </a:r>
            <a:r>
              <a:rPr lang="en-US" altLang="en-US" sz="1600" dirty="0" smtClean="0">
                <a:latin typeface="+mn-lt"/>
              </a:rPr>
              <a:t>the number </a:t>
            </a:r>
            <a:r>
              <a:rPr lang="en-US" altLang="en-US" sz="1600" dirty="0">
                <a:latin typeface="+mn-lt"/>
              </a:rPr>
              <a:t>of waves that pass through a particular </a:t>
            </a:r>
            <a:r>
              <a:rPr lang="en-US" altLang="en-US" sz="1600" dirty="0" smtClean="0">
                <a:latin typeface="+mn-lt"/>
              </a:rPr>
              <a:t>point in </a:t>
            </a:r>
            <a:r>
              <a:rPr lang="en-US" altLang="en-US" sz="1600" dirty="0">
                <a:latin typeface="+mn-lt"/>
              </a:rPr>
              <a:t>one second. </a:t>
            </a:r>
            <a:r>
              <a:rPr lang="en-US" altLang="en-US" sz="1600" dirty="0" smtClean="0">
                <a:latin typeface="+mn-lt"/>
              </a:rPr>
              <a:t>Units are cycles per second (abbreviated as </a:t>
            </a:r>
            <a:r>
              <a:rPr lang="en-US" altLang="en-US" sz="1600" i="1" dirty="0" smtClean="0">
                <a:latin typeface="+mn-lt"/>
              </a:rPr>
              <a:t>Hertz, </a:t>
            </a:r>
            <a:r>
              <a:rPr lang="en-US" altLang="en-US" sz="1600" dirty="0" smtClean="0">
                <a:latin typeface="+mn-lt"/>
              </a:rPr>
              <a:t>or Hz). </a:t>
            </a:r>
          </a:p>
          <a:p>
            <a:endParaRPr lang="en-US" altLang="en-US" sz="1600" dirty="0" smtClean="0">
              <a:latin typeface="+mn-lt"/>
            </a:endParaRPr>
          </a:p>
          <a:p>
            <a:r>
              <a:rPr lang="en-US" altLang="en-US" sz="1600" b="1" dirty="0" smtClean="0">
                <a:latin typeface="+mn-lt"/>
              </a:rPr>
              <a:t>Amplitude </a:t>
            </a:r>
            <a:r>
              <a:rPr lang="en-US" altLang="en-US" sz="1600" dirty="0">
                <a:latin typeface="+mn-lt"/>
              </a:rPr>
              <a:t>- vertical </a:t>
            </a:r>
            <a:r>
              <a:rPr lang="en-US" altLang="en-US" sz="1600" dirty="0" smtClean="0">
                <a:latin typeface="+mn-lt"/>
              </a:rPr>
              <a:t>distance from </a:t>
            </a:r>
            <a:r>
              <a:rPr lang="en-US" altLang="en-US" sz="1600" dirty="0">
                <a:latin typeface="+mn-lt"/>
              </a:rPr>
              <a:t>the midline of a wave to the peak or trough.  Top and bottom </a:t>
            </a:r>
            <a:r>
              <a:rPr lang="en-US" altLang="en-US" sz="1600" dirty="0" smtClean="0">
                <a:latin typeface="+mn-lt"/>
              </a:rPr>
              <a:t>example above have different wavelengths but the same amplitude.  Units will vary.</a:t>
            </a:r>
            <a:endParaRPr lang="en-US" altLang="en-US" sz="1600" dirty="0">
              <a:latin typeface="+mn-lt"/>
            </a:endParaRPr>
          </a:p>
        </p:txBody>
      </p:sp>
      <p:sp>
        <p:nvSpPr>
          <p:cNvPr id="16" name="Rectangle 4"/>
          <p:cNvSpPr>
            <a:spLocks noChangeArrowheads="1"/>
          </p:cNvSpPr>
          <p:nvPr/>
        </p:nvSpPr>
        <p:spPr bwMode="auto">
          <a:xfrm>
            <a:off x="381000" y="1397681"/>
            <a:ext cx="830580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sz="1600" b="1" dirty="0">
                <a:latin typeface="+mn-lt"/>
              </a:rPr>
              <a:t>Wavelength</a:t>
            </a:r>
            <a:r>
              <a:rPr lang="en-US" altLang="en-US" sz="1600" dirty="0">
                <a:latin typeface="+mn-lt"/>
              </a:rPr>
              <a:t>, </a:t>
            </a:r>
            <a:r>
              <a:rPr lang="en-US" altLang="en-US" sz="1600" dirty="0" smtClean="0">
                <a:latin typeface="+mn-lt"/>
              </a:rPr>
              <a:t>often written as Greek letter : the distance </a:t>
            </a:r>
            <a:r>
              <a:rPr lang="en-US" altLang="en-US" sz="1600" dirty="0">
                <a:latin typeface="+mn-lt"/>
              </a:rPr>
              <a:t>between identical points on successive </a:t>
            </a:r>
            <a:r>
              <a:rPr lang="en-US" altLang="en-US" sz="1600" dirty="0" smtClean="0">
                <a:latin typeface="+mn-lt"/>
              </a:rPr>
              <a:t>waves</a:t>
            </a:r>
            <a:r>
              <a:rPr lang="en-US" altLang="en-US" sz="1600" dirty="0">
                <a:latin typeface="+mn-lt"/>
              </a:rPr>
              <a:t>. </a:t>
            </a:r>
            <a:r>
              <a:rPr lang="en-US" altLang="en-US" sz="1600" dirty="0" smtClean="0">
                <a:latin typeface="+mn-lt"/>
              </a:rPr>
              <a:t>Units of length: </a:t>
            </a:r>
            <a:r>
              <a:rPr lang="en-US" altLang="en-US" sz="1600" dirty="0">
                <a:latin typeface="+mn-lt"/>
              </a:rPr>
              <a:t>m, mm, </a:t>
            </a:r>
            <a:r>
              <a:rPr lang="en-US" altLang="en-US" sz="1600" dirty="0" smtClean="0">
                <a:latin typeface="+mn-lt"/>
              </a:rPr>
              <a:t>nm, </a:t>
            </a:r>
            <a:r>
              <a:rPr lang="en-US" altLang="en-US" sz="1600" dirty="0" err="1">
                <a:latin typeface="+mn-lt"/>
              </a:rPr>
              <a:t>etc</a:t>
            </a:r>
            <a:endParaRPr lang="en-US" altLang="en-US" sz="1600" dirty="0">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2D81B7"/>
                </a:solidFill>
                <a:latin typeface="Bebas Neue" charset="0"/>
                <a:ea typeface="Bebas Neue" charset="0"/>
                <a:cs typeface="Bebas Neue" charset="0"/>
              </a:rPr>
              <a:t>COMBINING WAVES	</a:t>
            </a:r>
            <a:endParaRPr lang="en-US" sz="4800" dirty="0">
              <a:solidFill>
                <a:srgbClr val="2D81B7"/>
              </a:solidFill>
              <a:latin typeface="Bebas Neue" charset="0"/>
              <a:ea typeface="Bebas Neue" charset="0"/>
              <a:cs typeface="Bebas Neue" charset="0"/>
            </a:endParaRPr>
          </a:p>
        </p:txBody>
      </p:sp>
      <p:sp>
        <p:nvSpPr>
          <p:cNvPr id="9" name="Rectangle 4"/>
          <p:cNvSpPr>
            <a:spLocks noChangeArrowheads="1"/>
          </p:cNvSpPr>
          <p:nvPr/>
        </p:nvSpPr>
        <p:spPr bwMode="auto">
          <a:xfrm>
            <a:off x="290514" y="1524000"/>
            <a:ext cx="4800599"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2000" b="1" dirty="0"/>
              <a:t>All waves obey the principle of </a:t>
            </a:r>
            <a:r>
              <a:rPr lang="en-US" sz="2000" b="1" i="1" dirty="0"/>
              <a:t>superposition. </a:t>
            </a:r>
            <a:endParaRPr lang="en-US" sz="2000" b="1" i="1" dirty="0" smtClean="0"/>
          </a:p>
          <a:p>
            <a:endParaRPr lang="en-US" sz="2000" b="1" i="1" dirty="0"/>
          </a:p>
          <a:p>
            <a:pPr marL="285750" indent="-285750">
              <a:buFont typeface="Arial" panose="020B0604020202020204" pitchFamily="34" charset="0"/>
              <a:buChar char="•"/>
            </a:pPr>
            <a:r>
              <a:rPr lang="en-US" sz="1600" dirty="0" smtClean="0"/>
              <a:t>When </a:t>
            </a:r>
            <a:r>
              <a:rPr lang="en-US" sz="1600" dirty="0"/>
              <a:t>two waves </a:t>
            </a:r>
            <a:r>
              <a:rPr lang="en-US" sz="1600" dirty="0" smtClean="0"/>
              <a:t>are combined, </a:t>
            </a:r>
            <a:r>
              <a:rPr lang="en-US" sz="1600" dirty="0"/>
              <a:t>they may add or subtract, depending on how they overlap.  </a:t>
            </a:r>
            <a:endParaRPr lang="en-US" sz="1600" dirty="0" smtClean="0"/>
          </a:p>
          <a:p>
            <a:pPr marL="285750" indent="-285750">
              <a:buFont typeface="Arial" panose="020B0604020202020204" pitchFamily="34" charset="0"/>
              <a:buChar char="•"/>
            </a:pPr>
            <a:r>
              <a:rPr lang="en-US" sz="1600" dirty="0" smtClean="0"/>
              <a:t>If </a:t>
            </a:r>
            <a:r>
              <a:rPr lang="en-US" sz="1600" dirty="0"/>
              <a:t>the peak of one wave overlaps with the same-sized peak of a second wave, the result will be a peak twice as high.  This is </a:t>
            </a:r>
            <a:r>
              <a:rPr lang="en-US" sz="1600" i="1" dirty="0" smtClean="0"/>
              <a:t>constructive interference.</a:t>
            </a:r>
            <a:endParaRPr lang="en-US" sz="1600" b="1" dirty="0" smtClean="0"/>
          </a:p>
          <a:p>
            <a:pPr marL="285750" indent="-285750">
              <a:buFont typeface="Arial" panose="020B0604020202020204" pitchFamily="34" charset="0"/>
              <a:buChar char="•"/>
            </a:pPr>
            <a:r>
              <a:rPr lang="en-US" sz="1600" dirty="0" smtClean="0"/>
              <a:t>If </a:t>
            </a:r>
            <a:r>
              <a:rPr lang="en-US" sz="1600" dirty="0"/>
              <a:t>the peak of one wave overlaps with the trough (low point) of the second wave, the two waves will cancel each other out, a result </a:t>
            </a:r>
            <a:r>
              <a:rPr lang="en-US" sz="1600" dirty="0" smtClean="0"/>
              <a:t>called </a:t>
            </a:r>
            <a:r>
              <a:rPr lang="en-US" sz="1600" i="1" dirty="0" smtClean="0"/>
              <a:t>destructive </a:t>
            </a:r>
            <a:r>
              <a:rPr lang="en-US" sz="1600" i="1" dirty="0"/>
              <a:t>interference. </a:t>
            </a:r>
            <a:r>
              <a:rPr lang="en-US" sz="1600" dirty="0"/>
              <a:t> </a:t>
            </a:r>
            <a:endParaRPr lang="en-US" sz="1600" dirty="0" smtClean="0"/>
          </a:p>
          <a:p>
            <a:pPr marL="285750" indent="-285750">
              <a:buFont typeface="Arial" panose="020B0604020202020204" pitchFamily="34" charset="0"/>
              <a:buChar char="•"/>
            </a:pPr>
            <a:r>
              <a:rPr lang="en-US" sz="1600" dirty="0" smtClean="0"/>
              <a:t>The </a:t>
            </a:r>
            <a:r>
              <a:rPr lang="en-US" sz="1600" dirty="0"/>
              <a:t>position of the peak or trough is referred to as the </a:t>
            </a:r>
            <a:r>
              <a:rPr lang="en-US" sz="1600" i="1" dirty="0"/>
              <a:t>phase</a:t>
            </a:r>
            <a:r>
              <a:rPr lang="en-US" sz="1600" dirty="0"/>
              <a:t> of the wave; destructive interference occurs when the two waves are “out of phase”. </a:t>
            </a:r>
            <a:endParaRPr lang="en-US" altLang="en-US" sz="1600" dirty="0">
              <a:latin typeface="Times New Roman" pitchFamily="18" charset="0"/>
            </a:endParaRPr>
          </a:p>
        </p:txBody>
      </p:sp>
      <p:pic>
        <p:nvPicPr>
          <p:cNvPr id="10" name="Picture 9" descr="Constructive and destructive interference"/>
          <p:cNvPicPr/>
          <p:nvPr/>
        </p:nvPicPr>
        <p:blipFill>
          <a:blip r:embed="rId2">
            <a:extLst>
              <a:ext uri="{28A0092B-C50C-407E-A947-70E740481C1C}">
                <a14:useLocalDpi xmlns:a14="http://schemas.microsoft.com/office/drawing/2010/main" val="0"/>
              </a:ext>
            </a:extLst>
          </a:blip>
          <a:srcRect/>
          <a:stretch>
            <a:fillRect/>
          </a:stretch>
        </p:blipFill>
        <p:spPr bwMode="auto">
          <a:xfrm>
            <a:off x="5319713" y="2126476"/>
            <a:ext cx="3405187" cy="3131324"/>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2" ma:contentTypeDescription="Create a new document." ma:contentTypeScope="" ma:versionID="41f39470fe47cda6f96058c36f7e0113">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02a07fa1f513549263409a239dff3971"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SARHDQF24KZP-291081219-82</_dlc_DocId>
    <_dlc_DocIdUrl xmlns="b92ca6bb-2566-4a78-aff9-d2aca1a4e44d">
      <Url>https://nanolink.sharepoint.com/sites/media/_layouts/15/DocIdRedir.aspx?ID=SARHDQF24KZP-291081219-82</Url>
      <Description>SARHDQF24KZP-291081219-82</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E4F2DB-C34D-4894-99B4-370E73B13B14}">
  <ds:schemaRefs>
    <ds:schemaRef ds:uri="http://schemas.microsoft.com/sharepoint/events"/>
  </ds:schemaRefs>
</ds:datastoreItem>
</file>

<file path=customXml/itemProps2.xml><?xml version="1.0" encoding="utf-8"?>
<ds:datastoreItem xmlns:ds="http://schemas.openxmlformats.org/officeDocument/2006/customXml" ds:itemID="{5EC4A2C0-82DA-4650-A80F-5133C3E32E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8B3A259-DA19-4138-A0DC-0D5278CA54B0}">
  <ds:schemaRefs>
    <ds:schemaRef ds:uri="http://purl.org/dc/terms/"/>
    <ds:schemaRef ds:uri="http://schemas.openxmlformats.org/package/2006/metadata/core-properties"/>
    <ds:schemaRef ds:uri="http://purl.org/dc/dcmitype/"/>
    <ds:schemaRef ds:uri="9cd6257c-f053-42aa-ae13-ac1b9d227f15"/>
    <ds:schemaRef ds:uri="b92ca6bb-2566-4a78-aff9-d2aca1a4e44d"/>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www.w3.org/XML/1998/namespace"/>
  </ds:schemaRefs>
</ds:datastoreItem>
</file>

<file path=customXml/itemProps4.xml><?xml version="1.0" encoding="utf-8"?>
<ds:datastoreItem xmlns:ds="http://schemas.openxmlformats.org/officeDocument/2006/customXml" ds:itemID="{B7333BF7-A9B8-4E49-95FD-058B95FC5F0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835</TotalTime>
  <Words>1343</Words>
  <Application>Microsoft Office PowerPoint</Application>
  <PresentationFormat>Letter Paper (8.5x11 in)</PresentationFormat>
  <Paragraphs>82</Paragraphs>
  <Slides>15</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Arial</vt:lpstr>
      <vt:lpstr>Bebas</vt:lpstr>
      <vt:lpstr>Bebas Neue</vt:lpstr>
      <vt:lpstr>Calibri</vt:lpstr>
      <vt:lpstr>Cambria Math</vt:lpstr>
      <vt:lpstr>Helvetica Light</vt:lpstr>
      <vt:lpstr>Symbol</vt:lpstr>
      <vt:lpstr>Times</vt:lpstr>
      <vt:lpstr>Times New Roman</vt:lpstr>
      <vt:lpstr>Wingdings 3</vt:lpstr>
      <vt:lpstr>Office Theme</vt:lpstr>
      <vt:lpstr>PowerPoint Presentation</vt:lpstr>
      <vt:lpstr>Overview</vt:lpstr>
      <vt:lpstr>REVIEW OF LIGHT</vt:lpstr>
      <vt:lpstr>PowerPoint Presentation</vt:lpstr>
      <vt:lpstr>PowerPoint Presentation</vt:lpstr>
      <vt:lpstr>PowerPoint Presentation</vt:lpstr>
      <vt:lpstr>PowerPoint Presentation</vt:lpstr>
      <vt:lpstr>WAVE DEFINITIONS</vt:lpstr>
      <vt:lpstr>COMBINING WAVES </vt:lpstr>
      <vt:lpstr>WHEN LIGHT STRIKES MATTER</vt:lpstr>
      <vt:lpstr>REFRACTIVE INDEX</vt:lpstr>
      <vt:lpstr>SNELL’S LAW OF REFRACTION</vt:lpstr>
      <vt:lpstr>LIGHT AT A DOUBLE INTERFACE</vt:lpstr>
      <vt:lpstr>THE VISIBLE LIGHT SPECTRUM</vt:lpstr>
      <vt:lpstr>APPLICATIONS OF THIN FILMS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Nanoparticles: A Study of Sunscreen</dc:title>
  <dc:creator>Jim</dc:creator>
  <cp:lastModifiedBy>Billie Copley</cp:lastModifiedBy>
  <cp:revision>102</cp:revision>
  <cp:lastPrinted>2014-07-01T21:58:14Z</cp:lastPrinted>
  <dcterms:created xsi:type="dcterms:W3CDTF">2015-08-22T15:52:04Z</dcterms:created>
  <dcterms:modified xsi:type="dcterms:W3CDTF">2020-03-31T22:13:12Z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_dlc_DocIdItemGuid">
    <vt:lpwstr>41bbc6cf-c3fe-4fba-9e30-36596a9f7520</vt:lpwstr>
  </property>
</Properties>
</file>