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87" r:id="rId5"/>
    <p:sldMasterId id="2147483699" r:id="rId6"/>
  </p:sldMasterIdLst>
  <p:notesMasterIdLst>
    <p:notesMasterId r:id="rId35"/>
  </p:notesMasterIdLst>
  <p:sldIdLst>
    <p:sldId id="256" r:id="rId7"/>
    <p:sldId id="522" r:id="rId8"/>
    <p:sldId id="568" r:id="rId9"/>
    <p:sldId id="258" r:id="rId10"/>
    <p:sldId id="259" r:id="rId11"/>
    <p:sldId id="548" r:id="rId12"/>
    <p:sldId id="549" r:id="rId13"/>
    <p:sldId id="550" r:id="rId14"/>
    <p:sldId id="551" r:id="rId15"/>
    <p:sldId id="552" r:id="rId16"/>
    <p:sldId id="55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518"/>
    <a:srgbClr val="46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843" y="24"/>
      </p:cViewPr>
      <p:guideLst/>
    </p:cSldViewPr>
  </p:slideViewPr>
  <p:notesTextViewPr>
    <p:cViewPr>
      <p:scale>
        <a:sx n="1" d="1"/>
        <a:sy n="1" d="1"/>
      </p:scale>
      <p:origin x="0" y="0"/>
    </p:cViewPr>
  </p:notesTextViewPr>
  <p:sorterViewPr>
    <p:cViewPr>
      <p:scale>
        <a:sx n="100" d="100"/>
        <a:sy n="100" d="100"/>
      </p:scale>
      <p:origin x="0" y="-661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506355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696870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568110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608324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200099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745942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7" name="Shape 2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06180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52252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835750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7863634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691147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079492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3207023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9805541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92" name="Shape 2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27325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0" name="Shape 3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407672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92322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2466414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0934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499415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p:sp>
      <p:sp>
        <p:nvSpPr>
          <p:cNvPr id="103427"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is as an example of high surface area but also start introducing van der wals / London forces.</a:t>
            </a:r>
          </a:p>
        </p:txBody>
      </p:sp>
      <p:sp>
        <p:nvSpPr>
          <p:cNvPr id="103428"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1E0E0D93-60C5-4121-BABE-FD37B7B0FC40}"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10342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31A9B24B-8EA1-43E3-8155-AF7E91AC3309}"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1105848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757063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756638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68658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581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4149591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631346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Shape 10"/>
        <p:cNvGrpSpPr/>
        <p:nvPr/>
      </p:nvGrpSpPr>
      <p:grpSpPr>
        <a:xfrm>
          <a:off x="0" y="0"/>
          <a:ext cx="0" cy="0"/>
          <a:chOff x="0" y="0"/>
          <a:chExt cx="0" cy="0"/>
        </a:xfrm>
      </p:grpSpPr>
      <p:sp>
        <p:nvSpPr>
          <p:cNvPr id="12" name="Shape 12"/>
          <p:cNvSpPr txBox="1">
            <a:spLocks noGrp="1"/>
          </p:cNvSpPr>
          <p:nvPr>
            <p:ph type="subTitle" idx="1"/>
          </p:nvPr>
        </p:nvSpPr>
        <p:spPr>
          <a:xfrm>
            <a:off x="1828801" y="3886200"/>
            <a:ext cx="85343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Calibri"/>
              <a:buNone/>
              <a:defRPr/>
            </a:lvl1pPr>
            <a:lvl2pPr marL="457200" marR="0" indent="0" algn="ctr" rtl="0">
              <a:spcBef>
                <a:spcPts val="560"/>
              </a:spcBef>
              <a:buClr>
                <a:srgbClr val="888888"/>
              </a:buClr>
              <a:buFont typeface="Calibri"/>
              <a:buNone/>
              <a:defRPr/>
            </a:lvl2pPr>
            <a:lvl3pPr marL="914400" marR="0" indent="0" algn="ctr" rtl="0">
              <a:spcBef>
                <a:spcPts val="480"/>
              </a:spcBef>
              <a:buClr>
                <a:srgbClr val="888888"/>
              </a:buClr>
              <a:buFont typeface="Calibri"/>
              <a:buNone/>
              <a:defRPr/>
            </a:lvl3pPr>
            <a:lvl4pPr marL="1371600" marR="0" indent="0" algn="ctr" rtl="0">
              <a:spcBef>
                <a:spcPts val="400"/>
              </a:spcBef>
              <a:buClr>
                <a:srgbClr val="888888"/>
              </a:buClr>
              <a:buFont typeface="Calibri"/>
              <a:buNone/>
              <a:defRPr/>
            </a:lvl4pPr>
            <a:lvl5pPr marL="1828800" marR="0" indent="0" algn="ctr" rtl="0">
              <a:spcBef>
                <a:spcPts val="400"/>
              </a:spcBef>
              <a:buClr>
                <a:srgbClr val="888888"/>
              </a:buClr>
              <a:buFont typeface="Calibri"/>
              <a:buNone/>
              <a:defRPr/>
            </a:lvl5pPr>
            <a:lvl6pPr marL="2286000" marR="0" indent="0" algn="ctr" rtl="0">
              <a:spcBef>
                <a:spcPts val="400"/>
              </a:spcBef>
              <a:buClr>
                <a:srgbClr val="888888"/>
              </a:buClr>
              <a:buFont typeface="Calibri"/>
              <a:buNone/>
              <a:defRPr/>
            </a:lvl6pPr>
            <a:lvl7pPr marL="2743200" marR="0" indent="0" algn="ctr" rtl="0">
              <a:spcBef>
                <a:spcPts val="400"/>
              </a:spcBef>
              <a:buClr>
                <a:srgbClr val="888888"/>
              </a:buClr>
              <a:buFont typeface="Calibri"/>
              <a:buNone/>
              <a:defRPr/>
            </a:lvl7pPr>
            <a:lvl8pPr marL="3200400" marR="0" indent="0" algn="ctr" rtl="0">
              <a:spcBef>
                <a:spcPts val="400"/>
              </a:spcBef>
              <a:buClr>
                <a:srgbClr val="888888"/>
              </a:buClr>
              <a:buFont typeface="Calibri"/>
              <a:buNone/>
              <a:defRPr/>
            </a:lvl8pPr>
            <a:lvl9pPr marL="3657600" marR="0" indent="0" algn="ctr" rtl="0">
              <a:spcBef>
                <a:spcPts val="400"/>
              </a:spcBef>
              <a:buClr>
                <a:srgbClr val="888888"/>
              </a:buClr>
              <a:buFont typeface="Calibri"/>
              <a:buNone/>
              <a:defRPr/>
            </a:lvl9pPr>
          </a:lstStyle>
          <a:p>
            <a:endParaRPr/>
          </a:p>
        </p:txBody>
      </p:sp>
      <p:pic>
        <p:nvPicPr>
          <p:cNvPr id="8" name="Picture 7"/>
          <p:cNvPicPr>
            <a:picLocks noChangeAspect="1"/>
          </p:cNvPicPr>
          <p:nvPr userDrawn="1"/>
        </p:nvPicPr>
        <p:blipFill>
          <a:blip r:embed="rId2"/>
          <a:stretch>
            <a:fillRect/>
          </a:stretch>
        </p:blipFill>
        <p:spPr>
          <a:xfrm>
            <a:off x="566531" y="6392863"/>
            <a:ext cx="1262269" cy="311360"/>
          </a:xfrm>
          <a:prstGeom prst="rect">
            <a:avLst/>
          </a:prstGeom>
        </p:spPr>
      </p:pic>
    </p:spTree>
    <p:extLst>
      <p:ext uri="{BB962C8B-B14F-4D97-AF65-F5344CB8AC3E}">
        <p14:creationId xmlns:p14="http://schemas.microsoft.com/office/powerpoint/2010/main" val="2909949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8482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081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040373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1157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4180621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995631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354361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3152998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2201083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616365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7194604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632719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42408685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2253188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2576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52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893479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931497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926744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4206784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91416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3358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smtClean="0"/>
              <a:pPr/>
              <a:t>4/8/2020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31989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72" r:id="rId12"/>
    <p:sldLayoutId id="2147483686"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4/8/2020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088284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0.jpe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11.jpe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0.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0.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124691" y="290364"/>
            <a:ext cx="6213142" cy="5033804"/>
          </a:xfrm>
          <a:prstGeom prst="rect">
            <a:avLst/>
          </a:prstGeom>
          <a:noFill/>
          <a:ln>
            <a:noFill/>
          </a:ln>
        </p:spPr>
        <p:txBody>
          <a:bodyPr vert="horz" lIns="91425" tIns="45700" rIns="91425" bIns="45700" rtlCol="0" anchor="ctr" anchorCtr="0">
            <a:noAutofit/>
          </a:bodyPr>
          <a:lstStyle/>
          <a:p>
            <a:pPr algn="ctr">
              <a:lnSpc>
                <a:spcPct val="100000"/>
              </a:lnSpc>
              <a:spcBef>
                <a:spcPts val="0"/>
              </a:spcBef>
              <a:buClr>
                <a:schemeClr val="dk1"/>
              </a:buClr>
              <a:buSzPct val="25000"/>
            </a:pPr>
            <a:r>
              <a:rPr lang="es-PR" sz="80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Razón área superficial a volumen</a:t>
            </a:r>
          </a:p>
        </p:txBody>
      </p:sp>
      <p:pic>
        <p:nvPicPr>
          <p:cNvPr id="7" name="Picture 6">
            <a:extLst>
              <a:ext uri="{FF2B5EF4-FFF2-40B4-BE49-F238E27FC236}">
                <a16:creationId xmlns:a16="http://schemas.microsoft.com/office/drawing/2014/main" id="{0753B624-3AC8-4991-BAEB-CEC6204BE388}"/>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0ED8CD5A-A1E1-4D81-8230-079EB6087E23}"/>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2" name="Rectangle 1">
            <a:extLst>
              <a:ext uri="{FF2B5EF4-FFF2-40B4-BE49-F238E27FC236}">
                <a16:creationId xmlns:a16="http://schemas.microsoft.com/office/drawing/2014/main" id="{EC7A8326-F111-4448-B78D-A0C6D6D2750F}"/>
              </a:ext>
            </a:extLst>
          </p:cNvPr>
          <p:cNvSpPr>
            <a:spLocks noChangeArrowheads="1"/>
          </p:cNvSpPr>
          <p:nvPr/>
        </p:nvSpPr>
        <p:spPr bwMode="auto">
          <a:xfrm>
            <a:off x="6858000" y="4578873"/>
            <a:ext cx="47637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n-US" altLang="en-US" sz="3200" b="1" dirty="0">
                <a:solidFill>
                  <a:srgbClr val="C00000"/>
                </a:solidFill>
                <a:effectLst>
                  <a:outerShdw blurRad="38100" dist="38100" dir="2700000" algn="tl">
                    <a:srgbClr val="000000">
                      <a:alpha val="43137"/>
                    </a:srgbClr>
                  </a:outerShdw>
                </a:effectLst>
                <a:cs typeface="Arial" panose="020B0604020202020204" pitchFamily="34" charset="0"/>
              </a:rPr>
              <a:t>www.nano-link.org</a:t>
            </a:r>
          </a:p>
        </p:txBody>
      </p:sp>
      <p:pic>
        <p:nvPicPr>
          <p:cNvPr id="13" name="Picture 12">
            <a:extLst>
              <a:ext uri="{FF2B5EF4-FFF2-40B4-BE49-F238E27FC236}">
                <a16:creationId xmlns:a16="http://schemas.microsoft.com/office/drawing/2014/main" id="{BE14F605-BBF3-41D2-AB5B-5AB60437613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057256" y="1111202"/>
            <a:ext cx="4396807" cy="309716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ChangeArrowheads="1"/>
          </p:cNvSpPr>
          <p:nvPr/>
        </p:nvSpPr>
        <p:spPr bwMode="auto">
          <a:xfrm>
            <a:off x="6188544" y="576552"/>
            <a:ext cx="5757650"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Esta imagen muestra las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en la parte inferior de una seta. </a:t>
            </a:r>
          </a:p>
          <a:p>
            <a:pPr marL="339725" marR="0" lvl="0" indent="-339725"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Son bien densas, se extienden hasta la punta y terminan en un área triangular </a:t>
            </a:r>
            <a:r>
              <a:rPr lang="es-PR" altLang="en-US" sz="3000" b="1" dirty="0">
                <a:solidFill>
                  <a:prstClr val="black"/>
                </a:solidFill>
                <a:effectLst>
                  <a:outerShdw blurRad="38100" dist="38100" dir="2700000" algn="tl">
                    <a:srgbClr val="000000">
                      <a:alpha val="43137"/>
                    </a:srgbClr>
                  </a:outerShdw>
                </a:effectLst>
                <a:cs typeface="Arial" panose="020B0604020202020204" pitchFamily="34" charset="0"/>
                <a:sym typeface="Calibri" panose="020F0502020204030204" pitchFamily="34" charset="0"/>
              </a:rPr>
              <a:t>(como la vela de un barco). </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Aumento 8750x. </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105477" name="Picture 6" descr="spiders1e"/>
          <p:cNvSpPr>
            <a:spLocks noChangeAspect="1" noChangeArrowheads="1"/>
          </p:cNvSpPr>
          <p:nvPr/>
        </p:nvSpPr>
        <p:spPr bwMode="auto">
          <a:xfrm>
            <a:off x="6096000" y="381000"/>
            <a:ext cx="4267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105479" name="Text Box 2"/>
          <p:cNvSpPr>
            <a:spLocks noChangeArrowheads="1"/>
          </p:cNvSpPr>
          <p:nvPr/>
        </p:nvSpPr>
        <p:spPr bwMode="auto">
          <a:xfrm>
            <a:off x="1973766" y="5922867"/>
            <a:ext cx="94802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105480" name="Picture 6" descr="spiders1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724" y="768224"/>
            <a:ext cx="4267200" cy="42672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0623CF6-01E4-4A8F-8F4C-CB4EE74B2EB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0" name="Picture 9">
            <a:extLst>
              <a:ext uri="{FF2B5EF4-FFF2-40B4-BE49-F238E27FC236}">
                <a16:creationId xmlns:a16="http://schemas.microsoft.com/office/drawing/2014/main" id="{74850300-FFCB-4E0C-B7D5-BAFD9E1156B7}"/>
              </a:ext>
            </a:extLst>
          </p:cNvPr>
          <p:cNvPicPr>
            <a:picLocks noChangeAspect="1"/>
          </p:cNvPicPr>
          <p:nvPr/>
        </p:nvPicPr>
        <p:blipFill>
          <a:blip r:embed="rId4"/>
          <a:stretch>
            <a:fillRect/>
          </a:stretch>
        </p:blipFill>
        <p:spPr>
          <a:xfrm>
            <a:off x="124691" y="5687372"/>
            <a:ext cx="1849075" cy="597196"/>
          </a:xfrm>
          <a:prstGeom prst="rect">
            <a:avLst/>
          </a:prstGeom>
        </p:spPr>
      </p:pic>
    </p:spTree>
    <p:extLst>
      <p:ext uri="{BB962C8B-B14F-4D97-AF65-F5344CB8AC3E}">
        <p14:creationId xmlns:p14="http://schemas.microsoft.com/office/powerpoint/2010/main" val="2680103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p:cNvSpPr>
          <p:nvPr/>
        </p:nvSpPr>
        <p:spPr bwMode="auto">
          <a:xfrm>
            <a:off x="5903570" y="457200"/>
            <a:ext cx="5836152"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Las áreas triangulares de las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se adhieren a las superficies directamente por las fuerzas van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der</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Waals. </a:t>
            </a:r>
          </a:p>
          <a:p>
            <a:pPr marL="0" marR="0" lvl="0" indent="0"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El área promedio de las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(dentro de cada triángulo) en esta micrografía (“SEM”) es  0.00017 m</a:t>
            </a:r>
            <a:r>
              <a:rPr kumimoji="0" lang="es-PR" altLang="en-US" sz="3000" b="1" i="0" u="none" strike="noStrike" kern="1200" cap="none" spc="0" normalizeH="0" baseline="3000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2</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(1.7 x 10</a:t>
            </a:r>
            <a:r>
              <a:rPr kumimoji="0" lang="es-PR" altLang="en-US" sz="3000" b="1" i="0" u="none" strike="noStrike" kern="1200" cap="none" spc="0" normalizeH="0" baseline="3000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16</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nm</a:t>
            </a:r>
            <a:r>
              <a:rPr kumimoji="0" lang="es-PR" altLang="en-US" sz="3000" b="1" i="0" u="none" strike="noStrike" kern="1200" cap="none" spc="0" normalizeH="0" baseline="3000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2 </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t>
            </a:r>
          </a:p>
          <a:p>
            <a:pPr marL="0" marR="0" lvl="0" indent="0"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Aumento 20000x. </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106499" name="Picture 4" descr="spiders1f"/>
          <p:cNvSpPr>
            <a:spLocks noChangeAspect="1" noChangeArrowheads="1"/>
          </p:cNvSpPr>
          <p:nvPr/>
        </p:nvSpPr>
        <p:spPr bwMode="auto">
          <a:xfrm>
            <a:off x="3810000" y="457200"/>
            <a:ext cx="4306888" cy="430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106501" name="Text Box 2"/>
          <p:cNvSpPr>
            <a:spLocks noChangeArrowheads="1"/>
          </p:cNvSpPr>
          <p:nvPr/>
        </p:nvSpPr>
        <p:spPr bwMode="auto">
          <a:xfrm>
            <a:off x="1973766" y="5921121"/>
            <a:ext cx="93677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106502" name="Picture 4" descr="spiders1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007" y="877887"/>
            <a:ext cx="4306887" cy="4306887"/>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15BE1D8-11F5-43D7-8F2C-5C08CED83815}"/>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18FF966C-8373-4258-8124-F6F089365665}"/>
              </a:ext>
            </a:extLst>
          </p:cNvPr>
          <p:cNvPicPr>
            <a:picLocks noChangeAspect="1"/>
          </p:cNvPicPr>
          <p:nvPr/>
        </p:nvPicPr>
        <p:blipFill>
          <a:blip r:embed="rId4"/>
          <a:stretch>
            <a:fillRect/>
          </a:stretch>
        </p:blipFill>
        <p:spPr>
          <a:xfrm>
            <a:off x="124691" y="5687372"/>
            <a:ext cx="1849075" cy="597196"/>
          </a:xfrm>
          <a:prstGeom prst="rect">
            <a:avLst/>
          </a:prstGeom>
        </p:spPr>
      </p:pic>
    </p:spTree>
    <p:extLst>
      <p:ext uri="{BB962C8B-B14F-4D97-AF65-F5344CB8AC3E}">
        <p14:creationId xmlns:p14="http://schemas.microsoft.com/office/powerpoint/2010/main" val="4217042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40" name="Shape 140"/>
          <p:cNvSpPr txBox="1">
            <a:spLocks noGrp="1"/>
          </p:cNvSpPr>
          <p:nvPr>
            <p:ph idx="4294967295"/>
          </p:nvPr>
        </p:nvSpPr>
        <p:spPr>
          <a:xfrm>
            <a:off x="73739" y="980420"/>
            <a:ext cx="12067309" cy="4897157"/>
          </a:xfrm>
          <a:prstGeom prst="rect">
            <a:avLst/>
          </a:prstGeom>
          <a:noFill/>
          <a:ln>
            <a:noFill/>
          </a:ln>
        </p:spPr>
        <p:txBody>
          <a:bodyPr vert="horz" lIns="91425" tIns="45700" rIns="91425" bIns="45700" rtlCol="0" anchor="t" anchorCtr="0">
            <a:noAutofit/>
          </a:bodyPr>
          <a:lstStyle/>
          <a:p>
            <a:pPr indent="-342900" algn="just">
              <a:spcBef>
                <a:spcPts val="0"/>
              </a:spcBef>
              <a:buClr>
                <a:schemeClr val="accent1">
                  <a:lumMod val="75000"/>
                </a:schemeClr>
              </a:buClr>
              <a:buFont typeface="Wingdings" panose="05000000000000000000" pitchFamily="2" charset="2"/>
              <a:buChar char="§"/>
            </a:pPr>
            <a:r>
              <a:rPr lang="es-PR" sz="30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Esta razón (AS / V) es un factor para comprender muchas de las propiedades usuales e inusuales que se pueden observar en la </a:t>
            </a:r>
            <a:r>
              <a:rPr lang="es-PR" sz="3000" b="1" dirty="0" err="1">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nanoescala</a:t>
            </a:r>
            <a:r>
              <a:rPr lang="es-PR" sz="30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t>
            </a:r>
          </a:p>
          <a:p>
            <a:pPr marL="139700" indent="0" algn="just">
              <a:spcBef>
                <a:spcPts val="440"/>
              </a:spcBef>
              <a:buClr>
                <a:schemeClr val="accent1">
                  <a:lumMod val="75000"/>
                </a:schemeClr>
              </a:buClr>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indent="-342900" algn="just">
              <a:spcBef>
                <a:spcPts val="440"/>
              </a:spcBef>
              <a:buClr>
                <a:schemeClr val="accent1">
                  <a:lumMod val="75000"/>
                </a:schemeClr>
              </a:buClr>
              <a:buFont typeface="Wingdings" panose="05000000000000000000" pitchFamily="2" charset="2"/>
              <a:buChar char="§"/>
            </a:pPr>
            <a:r>
              <a:rPr lang="es-PR" sz="30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 razón área superficial (AS / V) cambia mientras el tamaño del material cambia – no es constante.</a:t>
            </a:r>
          </a:p>
          <a:p>
            <a:pPr marL="139700" indent="0" algn="just">
              <a:spcBef>
                <a:spcPts val="440"/>
              </a:spcBef>
              <a:buClr>
                <a:schemeClr val="accent1">
                  <a:lumMod val="75000"/>
                </a:schemeClr>
              </a:buClr>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800100" lvl="1" indent="-342900" algn="just">
              <a:spcBef>
                <a:spcPts val="440"/>
              </a:spcBef>
              <a:buClr>
                <a:schemeClr val="accent1">
                  <a:lumMod val="75000"/>
                </a:schemeClr>
              </a:buClr>
              <a:buSzPct val="100000"/>
              <a:buFont typeface="Wingdings" panose="05000000000000000000" pitchFamily="2" charset="2"/>
              <a:buChar char="§"/>
            </a:pPr>
            <a:r>
              <a:rPr lang="es-PR" sz="3000" b="1" i="1" dirty="0">
                <a:solidFill>
                  <a:srgbClr val="C0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¿No estás convencido? </a:t>
            </a:r>
            <a:r>
              <a:rPr lang="es-PR" sz="3000" b="1"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Realiza el cálculo para un dado y un cubo de “</a:t>
            </a:r>
            <a:r>
              <a:rPr lang="es-PR" sz="3000" b="1" i="1" dirty="0" err="1">
                <a:solidFill>
                  <a:schemeClr val="accent1">
                    <a:lumMod val="75000"/>
                  </a:schemeClr>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Rubic’s</a:t>
            </a:r>
            <a:r>
              <a:rPr lang="es-PR" sz="3000" b="1"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 </a:t>
            </a:r>
          </a:p>
          <a:p>
            <a:pPr marL="457200" lvl="1" indent="0" algn="just">
              <a:spcBef>
                <a:spcPts val="440"/>
              </a:spcBef>
              <a:buClr>
                <a:schemeClr val="accent1">
                  <a:lumMod val="75000"/>
                </a:schemeClr>
              </a:buClr>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indent="-342900" algn="just">
              <a:spcBef>
                <a:spcPts val="440"/>
              </a:spcBef>
              <a:buClr>
                <a:schemeClr val="accent1">
                  <a:lumMod val="75000"/>
                </a:schemeClr>
              </a:buClr>
              <a:buFont typeface="Wingdings" panose="05000000000000000000" pitchFamily="2" charset="2"/>
              <a:buChar char="§"/>
            </a:pPr>
            <a:r>
              <a:rPr lang="es-PR" sz="30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Si mantenemos el volumen total del material constante pero lo dividimos en piezas u objetos cada vez más pequeños, el área superficial no aumenta de forma lineal. </a:t>
            </a:r>
          </a:p>
          <a:p>
            <a:pPr marL="457200" lvl="1" indent="0">
              <a:spcBef>
                <a:spcPts val="560"/>
              </a:spcBef>
              <a:buClr>
                <a:schemeClr val="dk1"/>
              </a:buClr>
              <a:buNone/>
            </a:pPr>
            <a:endParaRPr lang="es-PR" sz="30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p:txBody>
      </p:sp>
      <p:pic>
        <p:nvPicPr>
          <p:cNvPr id="7" name="Picture 6">
            <a:extLst>
              <a:ext uri="{FF2B5EF4-FFF2-40B4-BE49-F238E27FC236}">
                <a16:creationId xmlns:a16="http://schemas.microsoft.com/office/drawing/2014/main" id="{95FB5B49-B1FA-42DC-9EBE-AABC28DF7E85}"/>
              </a:ext>
            </a:extLst>
          </p:cNvPr>
          <p:cNvPicPr>
            <a:picLocks noChangeAspect="1"/>
          </p:cNvPicPr>
          <p:nvPr/>
        </p:nvPicPr>
        <p:blipFill>
          <a:blip r:embed="rId3"/>
          <a:stretch>
            <a:fillRect/>
          </a:stretch>
        </p:blipFill>
        <p:spPr>
          <a:xfrm>
            <a:off x="11621729" y="5832481"/>
            <a:ext cx="489824" cy="481582"/>
          </a:xfrm>
          <a:prstGeom prst="rect">
            <a:avLst/>
          </a:prstGeom>
        </p:spPr>
      </p:pic>
      <p:pic>
        <p:nvPicPr>
          <p:cNvPr id="8" name="Picture 7">
            <a:extLst>
              <a:ext uri="{FF2B5EF4-FFF2-40B4-BE49-F238E27FC236}">
                <a16:creationId xmlns:a16="http://schemas.microsoft.com/office/drawing/2014/main" id="{6B7DDC58-94FF-4675-886E-9DD995CCDB01}"/>
              </a:ext>
            </a:extLst>
          </p:cNvPr>
          <p:cNvPicPr>
            <a:picLocks noChangeAspect="1"/>
          </p:cNvPicPr>
          <p:nvPr/>
        </p:nvPicPr>
        <p:blipFill>
          <a:blip r:embed="rId4"/>
          <a:stretch>
            <a:fillRect/>
          </a:stretch>
        </p:blipFill>
        <p:spPr>
          <a:xfrm>
            <a:off x="95196" y="5877578"/>
            <a:ext cx="1351472" cy="436485"/>
          </a:xfrm>
          <a:prstGeom prst="rect">
            <a:avLst/>
          </a:prstGeom>
        </p:spPr>
      </p:pic>
      <p:sp>
        <p:nvSpPr>
          <p:cNvPr id="9" name="Shape 139">
            <a:extLst>
              <a:ext uri="{FF2B5EF4-FFF2-40B4-BE49-F238E27FC236}">
                <a16:creationId xmlns:a16="http://schemas.microsoft.com/office/drawing/2014/main" id="{7287E1E1-8657-44F8-B893-24C26A9959CD}"/>
              </a:ext>
            </a:extLst>
          </p:cNvPr>
          <p:cNvSpPr txBox="1">
            <a:spLocks/>
          </p:cNvSpPr>
          <p:nvPr/>
        </p:nvSpPr>
        <p:spPr>
          <a:xfrm>
            <a:off x="0" y="18565"/>
            <a:ext cx="12192000" cy="910583"/>
          </a:xfrm>
          <a:prstGeom prst="rect">
            <a:avLst/>
          </a:prstGeom>
          <a:noFill/>
          <a:ln>
            <a:noFill/>
          </a:ln>
        </p:spPr>
        <p:txBody>
          <a:bodyPr vert="horz" lIns="91425" tIns="45700" rIns="91425" bIns="45700"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spcBef>
                <a:spcPts val="0"/>
              </a:spcBef>
              <a:buClr>
                <a:schemeClr val="dk1"/>
              </a:buClr>
              <a:buSzPct val="25000"/>
            </a:pPr>
            <a:r>
              <a:rPr lang="es-PR" sz="5000" b="1">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Razón área superficial a volumen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6" name="Shape 146"/>
          <p:cNvSpPr txBox="1">
            <a:spLocks noGrp="1"/>
          </p:cNvSpPr>
          <p:nvPr>
            <p:ph idx="4294967295"/>
          </p:nvPr>
        </p:nvSpPr>
        <p:spPr>
          <a:xfrm>
            <a:off x="0" y="919519"/>
            <a:ext cx="12192000" cy="5047331"/>
          </a:xfrm>
          <a:prstGeom prst="rect">
            <a:avLst/>
          </a:prstGeom>
          <a:noFill/>
          <a:ln>
            <a:noFill/>
          </a:ln>
        </p:spPr>
        <p:txBody>
          <a:bodyPr vert="horz" lIns="91425" tIns="45700" rIns="91425" bIns="45700" rtlCol="0" anchor="t" anchorCtr="0">
            <a:noAutofit/>
          </a:bodyPr>
          <a:lstStyle/>
          <a:p>
            <a:pPr marL="342900" indent="-342900" algn="just">
              <a:spcBef>
                <a:spcPts val="0"/>
              </a:spcBef>
              <a:buClr>
                <a:schemeClr val="accent1">
                  <a:lumMod val="75000"/>
                </a:schemeClr>
              </a:buClr>
              <a:buSzPct val="97619"/>
              <a:buFont typeface="Wingdings" panose="05000000000000000000" pitchFamily="2" charset="2"/>
              <a:buChar char="§"/>
            </a:pPr>
            <a:r>
              <a:rPr lang="es-PR" sz="2800" b="1" dirty="0">
                <a:solidFill>
                  <a:srgbClr val="00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 razón AS / V representa el porciento de los átomos que se encuentran en la superficie del material.</a:t>
            </a:r>
            <a:endPar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0" indent="0" algn="just">
              <a:spcBef>
                <a:spcPts val="410"/>
              </a:spcBef>
              <a:buClr>
                <a:schemeClr val="accent1">
                  <a:lumMod val="75000"/>
                </a:schemeClr>
              </a:buClr>
              <a:buSzPct val="97619"/>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342900" indent="-342900" algn="just">
              <a:spcBef>
                <a:spcPts val="410"/>
              </a:spcBef>
              <a:buClr>
                <a:schemeClr val="accent1">
                  <a:lumMod val="75000"/>
                </a:schemeClr>
              </a:buClr>
              <a:buSzPct val="97619"/>
              <a:buFont typeface="Wingdings" panose="05000000000000000000" pitchFamily="2" charset="2"/>
              <a:buChar char="§"/>
            </a:pP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El área superficial promueve interacciones y sistemas químicos, eléctricos y biológicos. </a:t>
            </a:r>
          </a:p>
          <a:p>
            <a:pPr marL="129223" indent="0" algn="just">
              <a:spcBef>
                <a:spcPts val="407"/>
              </a:spcBef>
              <a:buClr>
                <a:schemeClr val="accent1">
                  <a:lumMod val="75000"/>
                </a:schemeClr>
              </a:buClr>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342900" indent="-342900" algn="just">
              <a:spcBef>
                <a:spcPts val="410"/>
              </a:spcBef>
              <a:buClr>
                <a:schemeClr val="accent1">
                  <a:lumMod val="75000"/>
                </a:schemeClr>
              </a:buClr>
              <a:buSzPct val="97619"/>
              <a:buFont typeface="Wingdings" panose="05000000000000000000" pitchFamily="2" charset="2"/>
              <a:buChar char="§"/>
            </a:pP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El volumen influencia el peso, costo, inercia, “</a:t>
            </a:r>
            <a:r>
              <a:rPr lang="es-PR" sz="2800" b="1" dirty="0" err="1">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momentum</a:t>
            </a: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  y otros factores.</a:t>
            </a:r>
          </a:p>
          <a:p>
            <a:pPr marL="129223" indent="0" algn="just">
              <a:spcBef>
                <a:spcPts val="407"/>
              </a:spcBef>
              <a:buClr>
                <a:schemeClr val="accent1">
                  <a:lumMod val="75000"/>
                </a:schemeClr>
              </a:buClr>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342900" indent="-342900" algn="just">
              <a:spcBef>
                <a:spcPts val="410"/>
              </a:spcBef>
              <a:buClr>
                <a:schemeClr val="accent1">
                  <a:lumMod val="75000"/>
                </a:schemeClr>
              </a:buClr>
              <a:buSzPct val="97619"/>
              <a:buFont typeface="Wingdings" panose="05000000000000000000" pitchFamily="2" charset="2"/>
              <a:buChar char="§"/>
            </a:pP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Tanto el AS como el V dependen de la dimensión lineal (longitud) pero el AS se eleva al cuadrado y el V se eleva al cubo. </a:t>
            </a:r>
          </a:p>
          <a:p>
            <a:pPr marL="0" indent="0" algn="just">
              <a:spcBef>
                <a:spcPts val="410"/>
              </a:spcBef>
              <a:buClr>
                <a:schemeClr val="accent1">
                  <a:lumMod val="75000"/>
                </a:schemeClr>
              </a:buClr>
              <a:buSzPct val="97619"/>
              <a:buNone/>
            </a:pPr>
            <a:endParaRPr lang="es-PR" sz="1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342900" indent="-342900" algn="just">
              <a:spcBef>
                <a:spcPts val="410"/>
              </a:spcBef>
              <a:buClr>
                <a:schemeClr val="accent1">
                  <a:lumMod val="75000"/>
                </a:schemeClr>
              </a:buClr>
              <a:buSzPct val="97619"/>
              <a:buFont typeface="Wingdings" panose="05000000000000000000" pitchFamily="2" charset="2"/>
              <a:buChar char="§"/>
            </a:pP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Las razones de este tipo se encuentran en muchas ecuaciones (esta es la primera práctica para familiarizarse con el concepto),   este impacta muchos aspectos de la vida en la </a:t>
            </a:r>
            <a:r>
              <a:rPr lang="es-PR" sz="2800" b="1" dirty="0" err="1">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nanoescala</a:t>
            </a:r>
            <a:r>
              <a:rPr lang="es-PR" sz="2800" b="1" dirty="0">
                <a:solidFill>
                  <a:schemeClr val="dk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t>
            </a:r>
          </a:p>
        </p:txBody>
      </p:sp>
      <p:sp>
        <p:nvSpPr>
          <p:cNvPr id="10" name="Shape 139">
            <a:extLst>
              <a:ext uri="{FF2B5EF4-FFF2-40B4-BE49-F238E27FC236}">
                <a16:creationId xmlns:a16="http://schemas.microsoft.com/office/drawing/2014/main" id="{17DBDCC2-C0A1-4E78-AAF3-2FEA1EEF37E7}"/>
              </a:ext>
            </a:extLst>
          </p:cNvPr>
          <p:cNvSpPr txBox="1">
            <a:spLocks/>
          </p:cNvSpPr>
          <p:nvPr/>
        </p:nvSpPr>
        <p:spPr>
          <a:xfrm>
            <a:off x="0" y="18565"/>
            <a:ext cx="12192000" cy="910583"/>
          </a:xfrm>
          <a:prstGeom prst="rect">
            <a:avLst/>
          </a:prstGeom>
          <a:noFill/>
          <a:ln>
            <a:noFill/>
          </a:ln>
        </p:spPr>
        <p:txBody>
          <a:bodyPr vert="horz" lIns="91425" tIns="45700" rIns="91425" bIns="45700"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spcBef>
                <a:spcPts val="0"/>
              </a:spcBef>
              <a:buClr>
                <a:schemeClr val="dk1"/>
              </a:buClr>
              <a:buSzPct val="25000"/>
            </a:pPr>
            <a:r>
              <a:rPr lang="es-PR" sz="5000" b="1">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Razón área superficial a volumen</a:t>
            </a:r>
          </a:p>
        </p:txBody>
      </p:sp>
      <p:pic>
        <p:nvPicPr>
          <p:cNvPr id="11" name="Picture 10">
            <a:extLst>
              <a:ext uri="{FF2B5EF4-FFF2-40B4-BE49-F238E27FC236}">
                <a16:creationId xmlns:a16="http://schemas.microsoft.com/office/drawing/2014/main" id="{CDA39BC8-09A1-431B-9E66-DF8CED86BCBA}"/>
              </a:ext>
            </a:extLst>
          </p:cNvPr>
          <p:cNvPicPr>
            <a:picLocks noChangeAspect="1"/>
          </p:cNvPicPr>
          <p:nvPr/>
        </p:nvPicPr>
        <p:blipFill>
          <a:blip r:embed="rId3"/>
          <a:stretch>
            <a:fillRect/>
          </a:stretch>
        </p:blipFill>
        <p:spPr>
          <a:xfrm>
            <a:off x="11621729" y="5832481"/>
            <a:ext cx="489824" cy="481582"/>
          </a:xfrm>
          <a:prstGeom prst="rect">
            <a:avLst/>
          </a:prstGeom>
        </p:spPr>
      </p:pic>
      <p:pic>
        <p:nvPicPr>
          <p:cNvPr id="12" name="Picture 11">
            <a:extLst>
              <a:ext uri="{FF2B5EF4-FFF2-40B4-BE49-F238E27FC236}">
                <a16:creationId xmlns:a16="http://schemas.microsoft.com/office/drawing/2014/main" id="{91A4BEE6-42CD-435C-9BE9-6783277A9929}"/>
              </a:ext>
            </a:extLst>
          </p:cNvPr>
          <p:cNvPicPr>
            <a:picLocks noChangeAspect="1"/>
          </p:cNvPicPr>
          <p:nvPr/>
        </p:nvPicPr>
        <p:blipFill>
          <a:blip r:embed="rId4"/>
          <a:stretch>
            <a:fillRect/>
          </a:stretch>
        </p:blipFill>
        <p:spPr>
          <a:xfrm>
            <a:off x="95196" y="5877578"/>
            <a:ext cx="1351472" cy="43648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2" name="Shape 152"/>
          <p:cNvSpPr/>
          <p:nvPr/>
        </p:nvSpPr>
        <p:spPr>
          <a:xfrm>
            <a:off x="4652620" y="1921792"/>
            <a:ext cx="2622125" cy="1963966"/>
          </a:xfrm>
          <a:prstGeom prst="roundRect">
            <a:avLst>
              <a:gd name="adj" fmla="val 16667"/>
            </a:avLst>
          </a:prstGeom>
          <a:solidFill>
            <a:schemeClr val="tx1"/>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a:solidFill>
                  <a:schemeClr val="lt1"/>
                </a:solidFill>
                <a:latin typeface="Arial Black" panose="020B0A04020102020204" pitchFamily="34" charset="0"/>
                <a:ea typeface="Calibri"/>
                <a:cs typeface="Calibri"/>
                <a:sym typeface="Calibri"/>
              </a:rPr>
              <a:t>Razón área superficial a volumen</a:t>
            </a:r>
          </a:p>
        </p:txBody>
      </p:sp>
      <p:sp>
        <p:nvSpPr>
          <p:cNvPr id="153" name="Shape 153"/>
          <p:cNvSpPr/>
          <p:nvPr/>
        </p:nvSpPr>
        <p:spPr>
          <a:xfrm>
            <a:off x="3377315" y="5152599"/>
            <a:ext cx="5186108" cy="990599"/>
          </a:xfrm>
          <a:prstGeom prst="roundRect">
            <a:avLst>
              <a:gd name="adj" fmla="val 16667"/>
            </a:avLst>
          </a:prstGeom>
          <a:solidFill>
            <a:schemeClr val="accent6">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dirty="0">
                <a:solidFill>
                  <a:schemeClr val="lt1"/>
                </a:solidFill>
                <a:latin typeface="Arial Black" panose="020B0A04020102020204" pitchFamily="34" charset="0"/>
                <a:ea typeface="Calibri"/>
                <a:cs typeface="Calibri"/>
                <a:sym typeface="Calibri"/>
              </a:rPr>
              <a:t>Presión, fuerza y densidad</a:t>
            </a:r>
          </a:p>
        </p:txBody>
      </p:sp>
      <p:sp>
        <p:nvSpPr>
          <p:cNvPr id="154" name="Shape 154"/>
          <p:cNvSpPr/>
          <p:nvPr/>
        </p:nvSpPr>
        <p:spPr>
          <a:xfrm>
            <a:off x="8876440" y="2238006"/>
            <a:ext cx="2812941" cy="1763099"/>
          </a:xfrm>
          <a:prstGeom prst="roundRect">
            <a:avLst>
              <a:gd name="adj" fmla="val 16667"/>
            </a:avLst>
          </a:prstGeom>
          <a:solidFill>
            <a:srgbClr val="C00000"/>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dirty="0">
                <a:solidFill>
                  <a:schemeClr val="lt1"/>
                </a:solidFill>
                <a:latin typeface="Arial Black" panose="020B0A04020102020204" pitchFamily="34" charset="0"/>
                <a:ea typeface="Calibri"/>
                <a:cs typeface="Calibri"/>
                <a:sym typeface="Calibri"/>
              </a:rPr>
              <a:t>Otras figuras,</a:t>
            </a:r>
          </a:p>
          <a:p>
            <a:pPr algn="ctr">
              <a:buSzPct val="25000"/>
            </a:pPr>
            <a:r>
              <a:rPr lang="es-PR" sz="2800" dirty="0">
                <a:solidFill>
                  <a:schemeClr val="lt1"/>
                </a:solidFill>
                <a:latin typeface="Arial Black" panose="020B0A04020102020204" pitchFamily="34" charset="0"/>
                <a:ea typeface="Calibri"/>
                <a:cs typeface="Calibri"/>
                <a:sym typeface="Calibri"/>
              </a:rPr>
              <a:t>(“Excel” es opcional)</a:t>
            </a:r>
          </a:p>
        </p:txBody>
      </p:sp>
      <p:sp>
        <p:nvSpPr>
          <p:cNvPr id="155" name="Shape 155"/>
          <p:cNvSpPr/>
          <p:nvPr/>
        </p:nvSpPr>
        <p:spPr>
          <a:xfrm>
            <a:off x="8876440" y="1121379"/>
            <a:ext cx="2812941" cy="990599"/>
          </a:xfrm>
          <a:prstGeom prst="roundRect">
            <a:avLst>
              <a:gd name="adj" fmla="val 16667"/>
            </a:avLst>
          </a:prstGeom>
          <a:solidFill>
            <a:srgbClr val="C00000"/>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dirty="0">
                <a:solidFill>
                  <a:schemeClr val="lt1"/>
                </a:solidFill>
                <a:latin typeface="Arial Black" panose="020B0A04020102020204" pitchFamily="34" charset="0"/>
                <a:ea typeface="Calibri"/>
                <a:cs typeface="Calibri"/>
                <a:sym typeface="Calibri"/>
              </a:rPr>
              <a:t>Cubos de azúcar</a:t>
            </a:r>
          </a:p>
        </p:txBody>
      </p:sp>
      <p:sp>
        <p:nvSpPr>
          <p:cNvPr id="156" name="Shape 156"/>
          <p:cNvSpPr/>
          <p:nvPr/>
        </p:nvSpPr>
        <p:spPr>
          <a:xfrm>
            <a:off x="8857391" y="4142370"/>
            <a:ext cx="2812941" cy="990599"/>
          </a:xfrm>
          <a:prstGeom prst="roundRect">
            <a:avLst>
              <a:gd name="adj" fmla="val 16667"/>
            </a:avLst>
          </a:prstGeom>
          <a:solidFill>
            <a:srgbClr val="C00000"/>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dirty="0">
                <a:solidFill>
                  <a:schemeClr val="lt1"/>
                </a:solidFill>
                <a:latin typeface="Arial Black" panose="020B0A04020102020204" pitchFamily="34" charset="0"/>
                <a:ea typeface="Calibri"/>
                <a:cs typeface="Calibri"/>
                <a:sym typeface="Calibri"/>
              </a:rPr>
              <a:t>Burbujas de jabón</a:t>
            </a:r>
          </a:p>
        </p:txBody>
      </p:sp>
      <p:sp>
        <p:nvSpPr>
          <p:cNvPr id="157" name="Shape 157"/>
          <p:cNvSpPr/>
          <p:nvPr/>
        </p:nvSpPr>
        <p:spPr>
          <a:xfrm rot="16200000">
            <a:off x="3684776" y="2582130"/>
            <a:ext cx="718550" cy="904123"/>
          </a:xfrm>
          <a:prstGeom prst="downArrow">
            <a:avLst>
              <a:gd name="adj1" fmla="val 50000"/>
              <a:gd name="adj2" fmla="val 50000"/>
            </a:avLst>
          </a:prstGeom>
          <a:solidFill>
            <a:schemeClr val="accent1">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58" name="Shape 158"/>
          <p:cNvSpPr/>
          <p:nvPr/>
        </p:nvSpPr>
        <p:spPr>
          <a:xfrm>
            <a:off x="5637529" y="4099265"/>
            <a:ext cx="652305" cy="854342"/>
          </a:xfrm>
          <a:prstGeom prst="downArrow">
            <a:avLst>
              <a:gd name="adj1" fmla="val 50000"/>
              <a:gd name="adj2" fmla="val 50000"/>
            </a:avLst>
          </a:prstGeom>
          <a:solidFill>
            <a:schemeClr val="accent1">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59" name="Shape 159"/>
          <p:cNvSpPr/>
          <p:nvPr/>
        </p:nvSpPr>
        <p:spPr>
          <a:xfrm rot="7378051">
            <a:off x="7631891" y="3738066"/>
            <a:ext cx="650460" cy="1023441"/>
          </a:xfrm>
          <a:prstGeom prst="downArrow">
            <a:avLst>
              <a:gd name="adj1" fmla="val 50000"/>
              <a:gd name="adj2" fmla="val 50000"/>
            </a:avLst>
          </a:prstGeom>
          <a:solidFill>
            <a:schemeClr val="accent1">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60" name="Shape 160"/>
          <p:cNvSpPr/>
          <p:nvPr/>
        </p:nvSpPr>
        <p:spPr>
          <a:xfrm rot="5400000">
            <a:off x="7708973" y="2486989"/>
            <a:ext cx="694955" cy="1118001"/>
          </a:xfrm>
          <a:prstGeom prst="downArrow">
            <a:avLst>
              <a:gd name="adj1" fmla="val 50000"/>
              <a:gd name="adj2" fmla="val 50000"/>
            </a:avLst>
          </a:prstGeom>
          <a:solidFill>
            <a:schemeClr val="accent1">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61" name="Shape 161"/>
          <p:cNvSpPr/>
          <p:nvPr/>
        </p:nvSpPr>
        <p:spPr>
          <a:xfrm rot="4312390">
            <a:off x="7775585" y="1345582"/>
            <a:ext cx="600016" cy="1051656"/>
          </a:xfrm>
          <a:prstGeom prst="downArrow">
            <a:avLst>
              <a:gd name="adj1" fmla="val 50000"/>
              <a:gd name="adj2" fmla="val 50000"/>
            </a:avLst>
          </a:prstGeom>
          <a:solidFill>
            <a:schemeClr val="accent1">
              <a:lumMod val="75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62" name="Shape 162"/>
          <p:cNvSpPr/>
          <p:nvPr/>
        </p:nvSpPr>
        <p:spPr>
          <a:xfrm>
            <a:off x="231603" y="1487634"/>
            <a:ext cx="3121826" cy="2848261"/>
          </a:xfrm>
          <a:prstGeom prst="roundRect">
            <a:avLst>
              <a:gd name="adj" fmla="val 16667"/>
            </a:avLst>
          </a:prstGeom>
          <a:solidFill>
            <a:schemeClr val="accent3">
              <a:lumMod val="50000"/>
            </a:schemeClr>
          </a:solidFill>
          <a:ln w="25400" cap="flat">
            <a:solidFill>
              <a:schemeClr val="tx1"/>
            </a:solidFill>
            <a:prstDash val="solid"/>
            <a:round/>
            <a:headEnd type="none" w="med" len="med"/>
            <a:tailEnd type="none" w="med" len="med"/>
          </a:ln>
        </p:spPr>
        <p:txBody>
          <a:bodyPr lIns="91425" tIns="45700" rIns="91425" bIns="45700" anchor="ctr" anchorCtr="0">
            <a:noAutofit/>
          </a:bodyPr>
          <a:lstStyle/>
          <a:p>
            <a:pPr algn="ctr">
              <a:buSzPct val="25000"/>
            </a:pPr>
            <a:r>
              <a:rPr lang="es-PR" sz="2800" dirty="0">
                <a:solidFill>
                  <a:schemeClr val="lt1"/>
                </a:solidFill>
                <a:latin typeface="Arial Black" panose="020B0A04020102020204" pitchFamily="34" charset="0"/>
                <a:ea typeface="Calibri"/>
                <a:cs typeface="Calibri"/>
                <a:sym typeface="Calibri"/>
              </a:rPr>
              <a:t>Álgebra básica, reglas de exponentes,  conversión de unidades </a:t>
            </a:r>
          </a:p>
        </p:txBody>
      </p:sp>
      <p:pic>
        <p:nvPicPr>
          <p:cNvPr id="18" name="Picture 17">
            <a:extLst>
              <a:ext uri="{FF2B5EF4-FFF2-40B4-BE49-F238E27FC236}">
                <a16:creationId xmlns:a16="http://schemas.microsoft.com/office/drawing/2014/main" id="{0F5B4668-F6D8-40F3-9D38-D2071094DCF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9" name="Picture 18">
            <a:extLst>
              <a:ext uri="{FF2B5EF4-FFF2-40B4-BE49-F238E27FC236}">
                <a16:creationId xmlns:a16="http://schemas.microsoft.com/office/drawing/2014/main" id="{A353D0F0-8984-4362-A652-EA46508721D8}"/>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6" name="Shape 139">
            <a:extLst>
              <a:ext uri="{FF2B5EF4-FFF2-40B4-BE49-F238E27FC236}">
                <a16:creationId xmlns:a16="http://schemas.microsoft.com/office/drawing/2014/main" id="{6376755C-05F1-4B1D-BAFE-8A159B98B0D3}"/>
              </a:ext>
            </a:extLst>
          </p:cNvPr>
          <p:cNvSpPr txBox="1">
            <a:spLocks/>
          </p:cNvSpPr>
          <p:nvPr/>
        </p:nvSpPr>
        <p:spPr>
          <a:xfrm>
            <a:off x="0" y="65059"/>
            <a:ext cx="12192000" cy="910583"/>
          </a:xfrm>
          <a:prstGeom prst="rect">
            <a:avLst/>
          </a:prstGeom>
          <a:noFill/>
          <a:ln>
            <a:noFill/>
          </a:ln>
        </p:spPr>
        <p:txBody>
          <a:bodyPr vert="horz" lIns="91425" tIns="45700" rIns="91425" bIns="45700"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spcBef>
                <a:spcPts val="0"/>
              </a:spcBef>
              <a:buClr>
                <a:schemeClr val="dk1"/>
              </a:buClr>
              <a:buSzPct val="25000"/>
            </a:pPr>
            <a:r>
              <a:rPr lang="es-PR" sz="5000" b="1" dirty="0">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Razón área superficial a volumen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2" name="Picture 1">
            <a:extLst>
              <a:ext uri="{FF2B5EF4-FFF2-40B4-BE49-F238E27FC236}">
                <a16:creationId xmlns:a16="http://schemas.microsoft.com/office/drawing/2014/main" id="{A09A27E6-7E66-48A4-B049-937A498B0F14}"/>
              </a:ext>
            </a:extLst>
          </p:cNvPr>
          <p:cNvPicPr>
            <a:picLocks noChangeAspect="1"/>
          </p:cNvPicPr>
          <p:nvPr/>
        </p:nvPicPr>
        <p:blipFill>
          <a:blip r:embed="rId3"/>
          <a:stretch>
            <a:fillRect/>
          </a:stretch>
        </p:blipFill>
        <p:spPr>
          <a:xfrm>
            <a:off x="464194" y="766524"/>
            <a:ext cx="11293407" cy="5527021"/>
          </a:xfrm>
          <a:prstGeom prst="rect">
            <a:avLst/>
          </a:prstGeom>
        </p:spPr>
      </p:pic>
      <p:sp>
        <p:nvSpPr>
          <p:cNvPr id="169" name="Shape 169"/>
          <p:cNvSpPr txBox="1"/>
          <p:nvPr/>
        </p:nvSpPr>
        <p:spPr>
          <a:xfrm>
            <a:off x="6494901" y="552325"/>
            <a:ext cx="3298499" cy="1212000"/>
          </a:xfrm>
          <a:prstGeom prst="rect">
            <a:avLst/>
          </a:prstGeom>
          <a:noFill/>
          <a:ln>
            <a:noFill/>
          </a:ln>
        </p:spPr>
        <p:txBody>
          <a:bodyPr lIns="91425" tIns="91425" rIns="91425" bIns="91425" anchor="t" anchorCtr="0">
            <a:noAutofit/>
          </a:bodyPr>
          <a:lstStyle/>
          <a:p>
            <a:endParaRPr sz="2000">
              <a:latin typeface="Calibri"/>
              <a:ea typeface="Calibri"/>
              <a:cs typeface="Calibri"/>
              <a:sym typeface="Calibri"/>
            </a:endParaRPr>
          </a:p>
        </p:txBody>
      </p:sp>
      <p:sp>
        <p:nvSpPr>
          <p:cNvPr id="171" name="Shape 171"/>
          <p:cNvSpPr txBox="1"/>
          <p:nvPr/>
        </p:nvSpPr>
        <p:spPr>
          <a:xfrm>
            <a:off x="0" y="893617"/>
            <a:ext cx="6094035" cy="1440950"/>
          </a:xfrm>
          <a:prstGeom prst="rect">
            <a:avLst/>
          </a:prstGeom>
          <a:noFill/>
          <a:ln>
            <a:noFill/>
          </a:ln>
        </p:spPr>
        <p:txBody>
          <a:bodyPr lIns="91425" tIns="91425" rIns="91425" bIns="91425" anchor="t" anchorCtr="0">
            <a:noAutofit/>
          </a:bodyPr>
          <a:lstStyle/>
          <a:p>
            <a:pPr marL="457200" indent="-457200">
              <a:buClr>
                <a:schemeClr val="tx1"/>
              </a:buClr>
              <a:buFont typeface="Wingdings" panose="05000000000000000000" pitchFamily="2" charset="2"/>
              <a:buChar char="§"/>
            </a:pPr>
            <a:r>
              <a:rPr lang="es-PR" sz="3600" b="1" dirty="0">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Área superficial = </a:t>
            </a:r>
            <a:r>
              <a:rPr lang="es-PR" sz="3600" b="1"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6a</a:t>
            </a:r>
            <a:r>
              <a:rPr lang="es-PR" sz="3600" b="1" baseline="30000"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2</a:t>
            </a:r>
          </a:p>
          <a:p>
            <a:pPr>
              <a:buClr>
                <a:schemeClr val="tx1"/>
              </a:buClr>
            </a:pPr>
            <a:endParaRPr lang="es-PR" sz="9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endParaRPr>
          </a:p>
          <a:p>
            <a:pPr marL="457200" indent="-457200">
              <a:buClr>
                <a:schemeClr val="tx1"/>
              </a:buClr>
              <a:buFont typeface="Wingdings" panose="05000000000000000000" pitchFamily="2" charset="2"/>
              <a:buChar char="§"/>
            </a:pPr>
            <a:r>
              <a:rPr lang="es-PR" sz="3600" b="1" dirty="0">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Volumen</a:t>
            </a:r>
            <a:r>
              <a:rPr lang="es-PR" sz="3600" b="1" dirty="0">
                <a:ln w="19050">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 =</a:t>
            </a:r>
            <a:r>
              <a:rPr lang="es-PR" sz="36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 </a:t>
            </a:r>
            <a:r>
              <a:rPr lang="es-PR" sz="3600" b="1"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a</a:t>
            </a:r>
            <a:r>
              <a:rPr lang="es-PR" sz="3600" b="1" baseline="30000"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3</a:t>
            </a:r>
          </a:p>
        </p:txBody>
      </p:sp>
      <p:pic>
        <p:nvPicPr>
          <p:cNvPr id="10" name="Picture 9">
            <a:extLst>
              <a:ext uri="{FF2B5EF4-FFF2-40B4-BE49-F238E27FC236}">
                <a16:creationId xmlns:a16="http://schemas.microsoft.com/office/drawing/2014/main" id="{F07403F4-2B6D-4D9B-9B42-DDEAE712A251}"/>
              </a:ext>
            </a:extLst>
          </p:cNvPr>
          <p:cNvPicPr>
            <a:picLocks noChangeAspect="1"/>
          </p:cNvPicPr>
          <p:nvPr/>
        </p:nvPicPr>
        <p:blipFill>
          <a:blip r:embed="rId4"/>
          <a:stretch>
            <a:fillRect/>
          </a:stretch>
        </p:blipFill>
        <p:spPr>
          <a:xfrm>
            <a:off x="11689736" y="5841344"/>
            <a:ext cx="480809" cy="472719"/>
          </a:xfrm>
          <a:prstGeom prst="rect">
            <a:avLst/>
          </a:prstGeom>
        </p:spPr>
      </p:pic>
      <p:pic>
        <p:nvPicPr>
          <p:cNvPr id="11" name="Picture 10">
            <a:extLst>
              <a:ext uri="{FF2B5EF4-FFF2-40B4-BE49-F238E27FC236}">
                <a16:creationId xmlns:a16="http://schemas.microsoft.com/office/drawing/2014/main" id="{E7516DF6-1F7C-4E0F-98CE-2FFA9A8B8C22}"/>
              </a:ext>
            </a:extLst>
          </p:cNvPr>
          <p:cNvPicPr>
            <a:picLocks noChangeAspect="1"/>
          </p:cNvPicPr>
          <p:nvPr/>
        </p:nvPicPr>
        <p:blipFill>
          <a:blip r:embed="rId5"/>
          <a:stretch>
            <a:fillRect/>
          </a:stretch>
        </p:blipFill>
        <p:spPr>
          <a:xfrm>
            <a:off x="80447" y="56396"/>
            <a:ext cx="1468135" cy="474164"/>
          </a:xfrm>
          <a:prstGeom prst="rect">
            <a:avLst/>
          </a:prstGeom>
        </p:spPr>
      </p:pic>
      <p:sp>
        <p:nvSpPr>
          <p:cNvPr id="12" name="Rectangle 1">
            <a:extLst>
              <a:ext uri="{FF2B5EF4-FFF2-40B4-BE49-F238E27FC236}">
                <a16:creationId xmlns:a16="http://schemas.microsoft.com/office/drawing/2014/main" id="{90DCDB99-47EB-4069-B4A6-A8179A9B7458}"/>
              </a:ext>
            </a:extLst>
          </p:cNvPr>
          <p:cNvSpPr>
            <a:spLocks noChangeArrowheads="1"/>
          </p:cNvSpPr>
          <p:nvPr/>
        </p:nvSpPr>
        <p:spPr bwMode="auto">
          <a:xfrm>
            <a:off x="589938" y="2780637"/>
            <a:ext cx="412954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Área superficial total </a:t>
            </a:r>
          </a:p>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(alto x ancho x número de lados x número de cubos)</a:t>
            </a:r>
          </a:p>
        </p:txBody>
      </p:sp>
      <p:sp>
        <p:nvSpPr>
          <p:cNvPr id="13" name="Rectangle 1">
            <a:extLst>
              <a:ext uri="{FF2B5EF4-FFF2-40B4-BE49-F238E27FC236}">
                <a16:creationId xmlns:a16="http://schemas.microsoft.com/office/drawing/2014/main" id="{E6CDAE6B-EB2B-43C7-83A7-F2D767E0A011}"/>
              </a:ext>
            </a:extLst>
          </p:cNvPr>
          <p:cNvSpPr>
            <a:spLocks noChangeArrowheads="1"/>
          </p:cNvSpPr>
          <p:nvPr/>
        </p:nvSpPr>
        <p:spPr bwMode="auto">
          <a:xfrm>
            <a:off x="583426" y="3857214"/>
            <a:ext cx="412954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Volumen total</a:t>
            </a:r>
          </a:p>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(alto x ancho x largo x número de cubos)</a:t>
            </a:r>
          </a:p>
        </p:txBody>
      </p:sp>
      <p:sp>
        <p:nvSpPr>
          <p:cNvPr id="14" name="Rectangle 1">
            <a:extLst>
              <a:ext uri="{FF2B5EF4-FFF2-40B4-BE49-F238E27FC236}">
                <a16:creationId xmlns:a16="http://schemas.microsoft.com/office/drawing/2014/main" id="{7526C9AF-FCFD-49A8-84F9-D22990772119}"/>
              </a:ext>
            </a:extLst>
          </p:cNvPr>
          <p:cNvSpPr>
            <a:spLocks noChangeArrowheads="1"/>
          </p:cNvSpPr>
          <p:nvPr/>
        </p:nvSpPr>
        <p:spPr bwMode="auto">
          <a:xfrm>
            <a:off x="606149" y="4946304"/>
            <a:ext cx="412954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Razón área superficial a volumen </a:t>
            </a:r>
          </a:p>
          <a:p>
            <a:pP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(área + volumen)</a:t>
            </a:r>
          </a:p>
        </p:txBody>
      </p:sp>
      <p:sp>
        <p:nvSpPr>
          <p:cNvPr id="15" name="Rectangle 1">
            <a:extLst>
              <a:ext uri="{FF2B5EF4-FFF2-40B4-BE49-F238E27FC236}">
                <a16:creationId xmlns:a16="http://schemas.microsoft.com/office/drawing/2014/main" id="{65BFCD84-8134-46BA-A283-A50C35E4D7E5}"/>
              </a:ext>
            </a:extLst>
          </p:cNvPr>
          <p:cNvSpPr>
            <a:spLocks noChangeArrowheads="1"/>
          </p:cNvSpPr>
          <p:nvPr/>
        </p:nvSpPr>
        <p:spPr bwMode="auto">
          <a:xfrm>
            <a:off x="2241751" y="-1213"/>
            <a:ext cx="993608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s-PR" altLang="en-US" sz="2100" b="1" dirty="0">
                <a:effectLst>
                  <a:outerShdw blurRad="38100" dist="38100" dir="2700000" algn="tl">
                    <a:srgbClr val="000000">
                      <a:alpha val="43137"/>
                    </a:srgbClr>
                  </a:outerShdw>
                </a:effectLst>
                <a:cs typeface="Arial" panose="020B0604020202020204" pitchFamily="34" charset="0"/>
              </a:rPr>
              <a:t>El área superficial aumenta mientras el volumen total permanece constante.</a:t>
            </a:r>
          </a:p>
        </p:txBody>
      </p:sp>
      <p:sp>
        <p:nvSpPr>
          <p:cNvPr id="16" name="Shape 157">
            <a:extLst>
              <a:ext uri="{FF2B5EF4-FFF2-40B4-BE49-F238E27FC236}">
                <a16:creationId xmlns:a16="http://schemas.microsoft.com/office/drawing/2014/main" id="{81558C36-9351-4155-92AF-237FA1179B45}"/>
              </a:ext>
            </a:extLst>
          </p:cNvPr>
          <p:cNvSpPr/>
          <p:nvPr/>
        </p:nvSpPr>
        <p:spPr>
          <a:xfrm rot="16200000">
            <a:off x="7083312" y="-4237158"/>
            <a:ext cx="261687" cy="9631111"/>
          </a:xfrm>
          <a:prstGeom prst="downArrow">
            <a:avLst>
              <a:gd name="adj1" fmla="val 50000"/>
              <a:gd name="adj2"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25" tIns="45700" rIns="91425" bIns="45700" anchor="ctr" anchorCtr="0">
            <a:noAutofit/>
          </a:bodyPr>
          <a:lstStyle/>
          <a:p>
            <a:pPr algn="ctr"/>
            <a:endParaRPr lang="es-PR" sz="2800">
              <a:solidFill>
                <a:schemeClr val="lt1"/>
              </a:solidFill>
              <a:latin typeface="Arial Black" panose="020B0A04020102020204" pitchFamily="34" charset="0"/>
              <a:ea typeface="Calibri"/>
              <a:cs typeface="Calibri"/>
              <a:sym typeface="Calibri"/>
            </a:endParaRPr>
          </a:p>
        </p:txBody>
      </p:sp>
      <p:sp>
        <p:nvSpPr>
          <p:cNvPr id="17" name="Shape 171">
            <a:extLst>
              <a:ext uri="{FF2B5EF4-FFF2-40B4-BE49-F238E27FC236}">
                <a16:creationId xmlns:a16="http://schemas.microsoft.com/office/drawing/2014/main" id="{72D88CAB-4657-481F-89BB-893B406E7FB1}"/>
              </a:ext>
            </a:extLst>
          </p:cNvPr>
          <p:cNvSpPr txBox="1"/>
          <p:nvPr/>
        </p:nvSpPr>
        <p:spPr>
          <a:xfrm>
            <a:off x="4534255" y="2260341"/>
            <a:ext cx="816204" cy="657768"/>
          </a:xfrm>
          <a:prstGeom prst="rect">
            <a:avLst/>
          </a:prstGeom>
          <a:noFill/>
          <a:ln>
            <a:noFill/>
          </a:ln>
        </p:spPr>
        <p:txBody>
          <a:bodyPr lIns="91425" tIns="91425" rIns="91425" bIns="91425" anchor="t" anchorCtr="0">
            <a:noAutofit/>
          </a:bodyPr>
          <a:lstStyle/>
          <a:p>
            <a:pPr algn="ctr">
              <a:buClr>
                <a:schemeClr val="tx1"/>
              </a:buClr>
            </a:pPr>
            <a:r>
              <a:rPr lang="es-PR" sz="2400" b="1"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a:t>
            </a: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p:txBody>
      </p:sp>
      <p:sp>
        <p:nvSpPr>
          <p:cNvPr id="18" name="Shape 171">
            <a:extLst>
              <a:ext uri="{FF2B5EF4-FFF2-40B4-BE49-F238E27FC236}">
                <a16:creationId xmlns:a16="http://schemas.microsoft.com/office/drawing/2014/main" id="{4982A191-D9C6-4C61-8BE1-71832207F0E9}"/>
              </a:ext>
            </a:extLst>
          </p:cNvPr>
          <p:cNvSpPr txBox="1"/>
          <p:nvPr/>
        </p:nvSpPr>
        <p:spPr>
          <a:xfrm>
            <a:off x="6701431" y="2257761"/>
            <a:ext cx="816204" cy="657768"/>
          </a:xfrm>
          <a:prstGeom prst="rect">
            <a:avLst/>
          </a:prstGeom>
          <a:noFill/>
          <a:ln>
            <a:noFill/>
          </a:ln>
        </p:spPr>
        <p:txBody>
          <a:bodyPr lIns="91425" tIns="91425" rIns="91425" bIns="91425" anchor="t" anchorCtr="0">
            <a:noAutofit/>
          </a:bodyPr>
          <a:lstStyle/>
          <a:p>
            <a:pPr algn="ctr">
              <a:buClr>
                <a:schemeClr val="tx1"/>
              </a:buClr>
            </a:pPr>
            <a:r>
              <a:rPr lang="es-PR" sz="2400" b="1"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(b)</a:t>
            </a: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p:txBody>
      </p:sp>
      <p:sp>
        <p:nvSpPr>
          <p:cNvPr id="19" name="Shape 171">
            <a:extLst>
              <a:ext uri="{FF2B5EF4-FFF2-40B4-BE49-F238E27FC236}">
                <a16:creationId xmlns:a16="http://schemas.microsoft.com/office/drawing/2014/main" id="{5F35327D-BAFE-4AA3-BC80-B4E3DBB36FAF}"/>
              </a:ext>
            </a:extLst>
          </p:cNvPr>
          <p:cNvSpPr txBox="1"/>
          <p:nvPr/>
        </p:nvSpPr>
        <p:spPr>
          <a:xfrm>
            <a:off x="8837623" y="2270679"/>
            <a:ext cx="816204" cy="657768"/>
          </a:xfrm>
          <a:prstGeom prst="rect">
            <a:avLst/>
          </a:prstGeom>
          <a:noFill/>
          <a:ln>
            <a:noFill/>
          </a:ln>
        </p:spPr>
        <p:txBody>
          <a:bodyPr lIns="91425" tIns="91425" rIns="91425" bIns="91425" anchor="t" anchorCtr="0">
            <a:noAutofit/>
          </a:bodyPr>
          <a:lstStyle/>
          <a:p>
            <a:pPr algn="ctr">
              <a:buClr>
                <a:schemeClr val="tx1"/>
              </a:buClr>
            </a:pPr>
            <a:r>
              <a:rPr lang="es-PR" sz="2400" b="1"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(c)</a:t>
            </a: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p:txBody>
      </p:sp>
      <p:sp>
        <p:nvSpPr>
          <p:cNvPr id="20" name="Shape 171">
            <a:extLst>
              <a:ext uri="{FF2B5EF4-FFF2-40B4-BE49-F238E27FC236}">
                <a16:creationId xmlns:a16="http://schemas.microsoft.com/office/drawing/2014/main" id="{D65C403D-3A74-490D-83E5-110734596F31}"/>
              </a:ext>
            </a:extLst>
          </p:cNvPr>
          <p:cNvSpPr txBox="1"/>
          <p:nvPr/>
        </p:nvSpPr>
        <p:spPr>
          <a:xfrm>
            <a:off x="6701431" y="1357233"/>
            <a:ext cx="458786" cy="657768"/>
          </a:xfrm>
          <a:prstGeom prst="rect">
            <a:avLst/>
          </a:prstGeom>
          <a:noFill/>
          <a:ln>
            <a:noFill/>
          </a:ln>
        </p:spPr>
        <p:txBody>
          <a:bodyPr lIns="91425" tIns="91425" rIns="91425" bIns="91425" anchor="t" anchorCtr="0">
            <a:noAutofit/>
          </a:bodyPr>
          <a:lstStyle/>
          <a:p>
            <a:pPr algn="ctr">
              <a:buClr>
                <a:schemeClr val="tx1"/>
              </a:buClr>
            </a:pP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5</a:t>
            </a:r>
          </a:p>
        </p:txBody>
      </p:sp>
      <p:sp>
        <p:nvSpPr>
          <p:cNvPr id="21" name="Shape 171">
            <a:extLst>
              <a:ext uri="{FF2B5EF4-FFF2-40B4-BE49-F238E27FC236}">
                <a16:creationId xmlns:a16="http://schemas.microsoft.com/office/drawing/2014/main" id="{0023CF3E-659E-468A-9C18-21525AD9DDEC}"/>
              </a:ext>
            </a:extLst>
          </p:cNvPr>
          <p:cNvSpPr txBox="1"/>
          <p:nvPr/>
        </p:nvSpPr>
        <p:spPr>
          <a:xfrm>
            <a:off x="8961601" y="1742111"/>
            <a:ext cx="458786" cy="657768"/>
          </a:xfrm>
          <a:prstGeom prst="rect">
            <a:avLst/>
          </a:prstGeom>
          <a:noFill/>
          <a:ln>
            <a:noFill/>
          </a:ln>
        </p:spPr>
        <p:txBody>
          <a:bodyPr lIns="91425" tIns="91425" rIns="91425" bIns="91425" anchor="t" anchorCtr="0">
            <a:noAutofit/>
          </a:bodyPr>
          <a:lstStyle/>
          <a:p>
            <a:pPr algn="ctr">
              <a:buClr>
                <a:schemeClr val="tx1"/>
              </a:buClr>
            </a:pP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a:t>
            </a:r>
          </a:p>
        </p:txBody>
      </p:sp>
      <p:sp>
        <p:nvSpPr>
          <p:cNvPr id="22" name="Shape 171">
            <a:extLst>
              <a:ext uri="{FF2B5EF4-FFF2-40B4-BE49-F238E27FC236}">
                <a16:creationId xmlns:a16="http://schemas.microsoft.com/office/drawing/2014/main" id="{0B39DE56-5D08-4011-9DCD-54D111211008}"/>
              </a:ext>
            </a:extLst>
          </p:cNvPr>
          <p:cNvSpPr txBox="1"/>
          <p:nvPr/>
        </p:nvSpPr>
        <p:spPr>
          <a:xfrm>
            <a:off x="4735698" y="2741868"/>
            <a:ext cx="2192044" cy="1100598"/>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6</a:t>
            </a:r>
          </a:p>
        </p:txBody>
      </p:sp>
      <p:sp>
        <p:nvSpPr>
          <p:cNvPr id="23" name="Shape 171">
            <a:extLst>
              <a:ext uri="{FF2B5EF4-FFF2-40B4-BE49-F238E27FC236}">
                <a16:creationId xmlns:a16="http://schemas.microsoft.com/office/drawing/2014/main" id="{E208E228-F5E5-4D4C-B3DE-2DE097CC7F84}"/>
              </a:ext>
            </a:extLst>
          </p:cNvPr>
          <p:cNvSpPr txBox="1"/>
          <p:nvPr/>
        </p:nvSpPr>
        <p:spPr>
          <a:xfrm>
            <a:off x="4795110" y="3842465"/>
            <a:ext cx="213263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a:t>
            </a:r>
          </a:p>
        </p:txBody>
      </p:sp>
      <p:sp>
        <p:nvSpPr>
          <p:cNvPr id="24" name="Shape 171">
            <a:extLst>
              <a:ext uri="{FF2B5EF4-FFF2-40B4-BE49-F238E27FC236}">
                <a16:creationId xmlns:a16="http://schemas.microsoft.com/office/drawing/2014/main" id="{1F2CE37C-4F12-4E1E-BD79-0C27A154E7EC}"/>
              </a:ext>
            </a:extLst>
          </p:cNvPr>
          <p:cNvSpPr txBox="1"/>
          <p:nvPr/>
        </p:nvSpPr>
        <p:spPr>
          <a:xfrm>
            <a:off x="4777029" y="4924764"/>
            <a:ext cx="213263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6</a:t>
            </a:r>
          </a:p>
        </p:txBody>
      </p:sp>
      <p:sp>
        <p:nvSpPr>
          <p:cNvPr id="25" name="Shape 171">
            <a:extLst>
              <a:ext uri="{FF2B5EF4-FFF2-40B4-BE49-F238E27FC236}">
                <a16:creationId xmlns:a16="http://schemas.microsoft.com/office/drawing/2014/main" id="{BF01FAEB-5CAD-4D9D-B162-1D5D19003E06}"/>
              </a:ext>
            </a:extLst>
          </p:cNvPr>
          <p:cNvSpPr txBox="1"/>
          <p:nvPr/>
        </p:nvSpPr>
        <p:spPr>
          <a:xfrm>
            <a:off x="6935015" y="2779779"/>
            <a:ext cx="213263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150</a:t>
            </a:r>
          </a:p>
        </p:txBody>
      </p:sp>
      <p:sp>
        <p:nvSpPr>
          <p:cNvPr id="26" name="Shape 171">
            <a:extLst>
              <a:ext uri="{FF2B5EF4-FFF2-40B4-BE49-F238E27FC236}">
                <a16:creationId xmlns:a16="http://schemas.microsoft.com/office/drawing/2014/main" id="{F14778A7-D046-45E4-B8F2-9E1357F57F9B}"/>
              </a:ext>
            </a:extLst>
          </p:cNvPr>
          <p:cNvSpPr txBox="1"/>
          <p:nvPr/>
        </p:nvSpPr>
        <p:spPr>
          <a:xfrm>
            <a:off x="6940657" y="3839667"/>
            <a:ext cx="213263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125</a:t>
            </a:r>
          </a:p>
        </p:txBody>
      </p:sp>
      <p:sp>
        <p:nvSpPr>
          <p:cNvPr id="27" name="Shape 171">
            <a:extLst>
              <a:ext uri="{FF2B5EF4-FFF2-40B4-BE49-F238E27FC236}">
                <a16:creationId xmlns:a16="http://schemas.microsoft.com/office/drawing/2014/main" id="{D6DADF2F-FEB6-4E5E-9AAB-468D92036D2A}"/>
              </a:ext>
            </a:extLst>
          </p:cNvPr>
          <p:cNvSpPr txBox="1"/>
          <p:nvPr/>
        </p:nvSpPr>
        <p:spPr>
          <a:xfrm>
            <a:off x="6927742" y="4946750"/>
            <a:ext cx="213263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1.2</a:t>
            </a:r>
          </a:p>
        </p:txBody>
      </p:sp>
      <p:sp>
        <p:nvSpPr>
          <p:cNvPr id="28" name="Shape 171">
            <a:extLst>
              <a:ext uri="{FF2B5EF4-FFF2-40B4-BE49-F238E27FC236}">
                <a16:creationId xmlns:a16="http://schemas.microsoft.com/office/drawing/2014/main" id="{291FF796-1014-4501-A471-D8F5FF72BA63}"/>
              </a:ext>
            </a:extLst>
          </p:cNvPr>
          <p:cNvSpPr txBox="1"/>
          <p:nvPr/>
        </p:nvSpPr>
        <p:spPr>
          <a:xfrm>
            <a:off x="9074920" y="2757670"/>
            <a:ext cx="2527142"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750</a:t>
            </a:r>
          </a:p>
        </p:txBody>
      </p:sp>
      <p:sp>
        <p:nvSpPr>
          <p:cNvPr id="29" name="Shape 171">
            <a:extLst>
              <a:ext uri="{FF2B5EF4-FFF2-40B4-BE49-F238E27FC236}">
                <a16:creationId xmlns:a16="http://schemas.microsoft.com/office/drawing/2014/main" id="{40FCEADD-0897-483B-AE33-8364D84FD17B}"/>
              </a:ext>
            </a:extLst>
          </p:cNvPr>
          <p:cNvSpPr txBox="1"/>
          <p:nvPr/>
        </p:nvSpPr>
        <p:spPr>
          <a:xfrm>
            <a:off x="9086204" y="3844302"/>
            <a:ext cx="2522370"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125</a:t>
            </a:r>
          </a:p>
        </p:txBody>
      </p:sp>
      <p:sp>
        <p:nvSpPr>
          <p:cNvPr id="30" name="Shape 171">
            <a:extLst>
              <a:ext uri="{FF2B5EF4-FFF2-40B4-BE49-F238E27FC236}">
                <a16:creationId xmlns:a16="http://schemas.microsoft.com/office/drawing/2014/main" id="{9B1E2E36-ECB8-4CF8-A3A4-A812119D5C49}"/>
              </a:ext>
            </a:extLst>
          </p:cNvPr>
          <p:cNvSpPr txBox="1"/>
          <p:nvPr/>
        </p:nvSpPr>
        <p:spPr>
          <a:xfrm>
            <a:off x="9099122" y="4926599"/>
            <a:ext cx="2522370" cy="1066799"/>
          </a:xfrm>
          <a:prstGeom prst="rect">
            <a:avLst/>
          </a:prstGeom>
          <a:noFill/>
          <a:ln>
            <a:noFill/>
          </a:ln>
        </p:spPr>
        <p:txBody>
          <a:bodyPr lIns="91425" tIns="91425" rIns="91425" bIns="91425" anchor="ctr" anchorCtr="0">
            <a:noAutofit/>
          </a:bodyPr>
          <a:lstStyle/>
          <a:p>
            <a:pPr algn="ctr">
              <a:buClr>
                <a:schemeClr val="tx1"/>
              </a:buClr>
            </a:pPr>
            <a:endPar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36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6</a:t>
            </a:r>
          </a:p>
        </p:txBody>
      </p:sp>
      <p:sp>
        <p:nvSpPr>
          <p:cNvPr id="31" name="Shape 171">
            <a:extLst>
              <a:ext uri="{FF2B5EF4-FFF2-40B4-BE49-F238E27FC236}">
                <a16:creationId xmlns:a16="http://schemas.microsoft.com/office/drawing/2014/main" id="{71EB3C29-9D02-4DBE-86AE-A381E46EA738}"/>
              </a:ext>
            </a:extLst>
          </p:cNvPr>
          <p:cNvSpPr txBox="1"/>
          <p:nvPr/>
        </p:nvSpPr>
        <p:spPr>
          <a:xfrm>
            <a:off x="5536731" y="2081611"/>
            <a:ext cx="458786" cy="657768"/>
          </a:xfrm>
          <a:prstGeom prst="rect">
            <a:avLst/>
          </a:prstGeom>
          <a:noFill/>
          <a:ln>
            <a:noFill/>
          </a:ln>
        </p:spPr>
        <p:txBody>
          <a:bodyPr lIns="91425" tIns="91425" rIns="91425" bIns="91425" anchor="t" anchorCtr="0">
            <a:noAutofit/>
          </a:bodyPr>
          <a:lstStyle/>
          <a:p>
            <a:pPr algn="ctr">
              <a:buClr>
                <a:schemeClr val="tx1"/>
              </a:buClr>
            </a:pPr>
            <a:endPar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algn="ctr">
              <a:buClr>
                <a:schemeClr val="tx1"/>
              </a:buClr>
            </a:pPr>
            <a:r>
              <a:rPr lang="es-PR" sz="2400" b="1" baseline="30000" dirty="0">
                <a:ln w="22225">
                  <a:noFill/>
                  <a:prstDash val="solid"/>
                </a:ln>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grpSp>
        <p:nvGrpSpPr>
          <p:cNvPr id="189" name="Shape 189"/>
          <p:cNvGrpSpPr/>
          <p:nvPr/>
        </p:nvGrpSpPr>
        <p:grpSpPr>
          <a:xfrm>
            <a:off x="4191460" y="540965"/>
            <a:ext cx="2688190" cy="2383224"/>
            <a:chOff x="2520" y="-1094"/>
            <a:chExt cx="2600" cy="2571"/>
          </a:xfrm>
        </p:grpSpPr>
        <p:sp>
          <p:nvSpPr>
            <p:cNvPr id="190" name="Shape 190"/>
            <p:cNvSpPr/>
            <p:nvPr/>
          </p:nvSpPr>
          <p:spPr>
            <a:xfrm>
              <a:off x="2520" y="-1094"/>
              <a:ext cx="2600" cy="2571"/>
            </a:xfrm>
            <a:prstGeom prst="rect">
              <a:avLst/>
            </a:prstGeom>
            <a:noFill/>
            <a:ln>
              <a:noFill/>
            </a:ln>
          </p:spPr>
          <p:txBody>
            <a:bodyPr lIns="91425" tIns="45700" rIns="91425" bIns="45700" anchor="t" anchorCtr="0">
              <a:noAutofit/>
            </a:bodyPr>
            <a:lstStyle/>
            <a:p>
              <a:endParaRPr>
                <a:solidFill>
                  <a:schemeClr val="dk1"/>
                </a:solidFill>
                <a:latin typeface="Calibri"/>
                <a:ea typeface="Calibri"/>
                <a:cs typeface="Calibri"/>
                <a:sym typeface="Calibri"/>
              </a:endParaRPr>
            </a:p>
          </p:txBody>
        </p:sp>
        <p:sp>
          <p:nvSpPr>
            <p:cNvPr id="191" name="Shape 191"/>
            <p:cNvSpPr/>
            <p:nvPr/>
          </p:nvSpPr>
          <p:spPr>
            <a:xfrm>
              <a:off x="4020" y="-1094"/>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2" name="Shape 192"/>
            <p:cNvSpPr/>
            <p:nvPr/>
          </p:nvSpPr>
          <p:spPr>
            <a:xfrm>
              <a:off x="2820" y="-1094"/>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3" name="Shape 193"/>
            <p:cNvSpPr/>
            <p:nvPr/>
          </p:nvSpPr>
          <p:spPr>
            <a:xfrm>
              <a:off x="4020" y="-67"/>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4" name="Shape 194"/>
            <p:cNvSpPr/>
            <p:nvPr/>
          </p:nvSpPr>
          <p:spPr>
            <a:xfrm>
              <a:off x="2920" y="-67"/>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5" name="Shape 195"/>
            <p:cNvSpPr/>
            <p:nvPr/>
          </p:nvSpPr>
          <p:spPr>
            <a:xfrm>
              <a:off x="3620" y="345"/>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6" name="Shape 196"/>
            <p:cNvSpPr/>
            <p:nvPr/>
          </p:nvSpPr>
          <p:spPr>
            <a:xfrm>
              <a:off x="2520" y="345"/>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7" name="Shape 197"/>
            <p:cNvSpPr/>
            <p:nvPr/>
          </p:nvSpPr>
          <p:spPr>
            <a:xfrm>
              <a:off x="2520" y="-684"/>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sp>
          <p:nvSpPr>
            <p:cNvPr id="198" name="Shape 198"/>
            <p:cNvSpPr/>
            <p:nvPr/>
          </p:nvSpPr>
          <p:spPr>
            <a:xfrm>
              <a:off x="3720" y="-684"/>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grpSp>
      <p:sp>
        <p:nvSpPr>
          <p:cNvPr id="199" name="Shape 199"/>
          <p:cNvSpPr txBox="1"/>
          <p:nvPr/>
        </p:nvSpPr>
        <p:spPr>
          <a:xfrm>
            <a:off x="7618330" y="1137638"/>
            <a:ext cx="4499929" cy="4544001"/>
          </a:xfrm>
          <a:prstGeom prst="rect">
            <a:avLst/>
          </a:prstGeom>
          <a:noFill/>
          <a:ln>
            <a:noFill/>
          </a:ln>
        </p:spPr>
        <p:txBody>
          <a:bodyPr lIns="91425" tIns="45700" rIns="91425" bIns="45700" anchor="t" anchorCtr="0">
            <a:noAutofit/>
          </a:bodyPr>
          <a:lstStyle/>
          <a:p>
            <a:pPr marL="285750" indent="-285750">
              <a:buClr>
                <a:srgbClr val="C00000"/>
              </a:buClr>
              <a:buSzPct val="100000"/>
              <a:buFont typeface="Wingdings" panose="05000000000000000000" pitchFamily="2" charset="2"/>
              <a:buChar char="§"/>
            </a:pPr>
            <a:r>
              <a:rPr lang="es-PR" sz="3600" i="1">
                <a:solidFill>
                  <a:schemeClr val="dk1"/>
                </a:solidFill>
                <a:latin typeface="Arial Black" panose="020B0A04020102020204" pitchFamily="34" charset="0"/>
                <a:ea typeface="Merriweather"/>
                <a:cs typeface="Merriweather"/>
                <a:sym typeface="Merriweather"/>
              </a:rPr>
              <a:t>Importancia en:</a:t>
            </a:r>
          </a:p>
          <a:p>
            <a:pPr>
              <a:buClr>
                <a:srgbClr val="C00000"/>
              </a:buClr>
              <a:buSzPct val="100000"/>
            </a:pPr>
            <a:endParaRPr lang="es-PR">
              <a:solidFill>
                <a:schemeClr val="dk1"/>
              </a:solidFill>
              <a:latin typeface="Arial Black" panose="020B0A04020102020204" pitchFamily="34" charset="0"/>
              <a:ea typeface="Merriweather"/>
              <a:cs typeface="Merriweather"/>
              <a:sym typeface="Merriweather"/>
            </a:endParaRPr>
          </a:p>
          <a:p>
            <a:pPr marL="742950" lvl="1" indent="-285750">
              <a:buClr>
                <a:srgbClr val="0070C0"/>
              </a:buClr>
              <a:buSzPct val="100000"/>
              <a:buFont typeface="Wingdings" panose="05000000000000000000" pitchFamily="2" charset="2"/>
              <a:buChar char="§"/>
            </a:pPr>
            <a:r>
              <a:rPr lang="es-PR" sz="3200">
                <a:solidFill>
                  <a:schemeClr val="dk1"/>
                </a:solidFill>
                <a:latin typeface="Arial Black" panose="020B0A04020102020204" pitchFamily="34" charset="0"/>
                <a:ea typeface="Merriweather"/>
                <a:cs typeface="Merriweather"/>
                <a:sym typeface="Merriweather"/>
              </a:rPr>
              <a:t>Tamaño celular</a:t>
            </a:r>
          </a:p>
          <a:p>
            <a:pPr marL="742950" lvl="1" indent="-285750">
              <a:buClr>
                <a:srgbClr val="0070C0"/>
              </a:buClr>
              <a:buSzPct val="100000"/>
              <a:buFont typeface="Wingdings" panose="05000000000000000000" pitchFamily="2" charset="2"/>
              <a:buChar char="§"/>
            </a:pPr>
            <a:r>
              <a:rPr lang="es-PR" sz="3200">
                <a:solidFill>
                  <a:schemeClr val="dk1"/>
                </a:solidFill>
                <a:latin typeface="Arial Black" panose="020B0A04020102020204" pitchFamily="34" charset="0"/>
                <a:ea typeface="Merriweather"/>
                <a:cs typeface="Merriweather"/>
                <a:sym typeface="Merriweather"/>
              </a:rPr>
              <a:t>Tensión superficial</a:t>
            </a:r>
          </a:p>
          <a:p>
            <a:pPr marL="742950" lvl="1" indent="-285750">
              <a:buClr>
                <a:srgbClr val="0070C0"/>
              </a:buClr>
              <a:buSzPct val="100000"/>
              <a:buFont typeface="Wingdings" panose="05000000000000000000" pitchFamily="2" charset="2"/>
              <a:buChar char="§"/>
            </a:pPr>
            <a:r>
              <a:rPr lang="es-PR" sz="3200">
                <a:solidFill>
                  <a:schemeClr val="dk1"/>
                </a:solidFill>
                <a:latin typeface="Arial Black" panose="020B0A04020102020204" pitchFamily="34" charset="0"/>
                <a:ea typeface="Merriweather"/>
                <a:cs typeface="Merriweather"/>
                <a:sym typeface="Merriweather"/>
              </a:rPr>
              <a:t>Productos comerciales (pantalones “Nanotex”) </a:t>
            </a:r>
          </a:p>
        </p:txBody>
      </p:sp>
      <p:grpSp>
        <p:nvGrpSpPr>
          <p:cNvPr id="2" name="Group 1">
            <a:extLst>
              <a:ext uri="{FF2B5EF4-FFF2-40B4-BE49-F238E27FC236}">
                <a16:creationId xmlns:a16="http://schemas.microsoft.com/office/drawing/2014/main" id="{25218D8E-8517-4F7D-8810-7B89851DDAA7}"/>
              </a:ext>
            </a:extLst>
          </p:cNvPr>
          <p:cNvGrpSpPr/>
          <p:nvPr/>
        </p:nvGrpSpPr>
        <p:grpSpPr>
          <a:xfrm>
            <a:off x="-244407" y="0"/>
            <a:ext cx="9144000" cy="3645992"/>
            <a:chOff x="1524000" y="0"/>
            <a:chExt cx="9144000" cy="3645992"/>
          </a:xfrm>
        </p:grpSpPr>
        <p:sp>
          <p:nvSpPr>
            <p:cNvPr id="176" name="Shape 176"/>
            <p:cNvSpPr/>
            <p:nvPr/>
          </p:nvSpPr>
          <p:spPr>
            <a:xfrm>
              <a:off x="1524000" y="0"/>
              <a:ext cx="9144000" cy="457200"/>
            </a:xfrm>
            <a:prstGeom prst="rect">
              <a:avLst/>
            </a:prstGeom>
            <a:noFill/>
            <a:ln>
              <a:noFill/>
            </a:ln>
          </p:spPr>
          <p:txBody>
            <a:bodyPr lIns="91425" tIns="45700" rIns="91425" bIns="45700" anchor="ctr" anchorCtr="0">
              <a:noAutofit/>
            </a:bodyPr>
            <a:lstStyle/>
            <a:p>
              <a:endParaRPr>
                <a:solidFill>
                  <a:schemeClr val="dk1"/>
                </a:solidFill>
                <a:latin typeface="Merriweather"/>
                <a:ea typeface="Merriweather"/>
                <a:cs typeface="Merriweather"/>
                <a:sym typeface="Merriweather"/>
              </a:endParaRPr>
            </a:p>
          </p:txBody>
        </p:sp>
        <p:grpSp>
          <p:nvGrpSpPr>
            <p:cNvPr id="177" name="Shape 177"/>
            <p:cNvGrpSpPr/>
            <p:nvPr/>
          </p:nvGrpSpPr>
          <p:grpSpPr>
            <a:xfrm>
              <a:off x="1805368" y="543281"/>
              <a:ext cx="6997195" cy="3102711"/>
              <a:chOff x="2520" y="2617"/>
              <a:chExt cx="6017" cy="2678"/>
            </a:xfrm>
          </p:grpSpPr>
          <p:sp>
            <p:nvSpPr>
              <p:cNvPr id="178" name="Shape 178"/>
              <p:cNvSpPr/>
              <p:nvPr/>
            </p:nvSpPr>
            <p:spPr>
              <a:xfrm>
                <a:off x="2520" y="2617"/>
                <a:ext cx="6017" cy="2678"/>
              </a:xfrm>
              <a:prstGeom prst="rect">
                <a:avLst/>
              </a:prstGeom>
              <a:noFill/>
              <a:ln>
                <a:noFill/>
              </a:ln>
            </p:spPr>
            <p:txBody>
              <a:bodyPr lIns="91425" tIns="45700" rIns="91425" bIns="45700" anchor="t" anchorCtr="0">
                <a:noAutofit/>
              </a:bodyPr>
              <a:lstStyle/>
              <a:p>
                <a:endParaRPr>
                  <a:solidFill>
                    <a:schemeClr val="dk1"/>
                  </a:solidFill>
                  <a:latin typeface="Calibri"/>
                  <a:ea typeface="Calibri"/>
                  <a:cs typeface="Calibri"/>
                  <a:sym typeface="Calibri"/>
                </a:endParaRPr>
              </a:p>
            </p:txBody>
          </p:sp>
          <p:sp>
            <p:nvSpPr>
              <p:cNvPr id="179" name="Shape 179"/>
              <p:cNvSpPr/>
              <p:nvPr/>
            </p:nvSpPr>
            <p:spPr>
              <a:xfrm>
                <a:off x="3140" y="2617"/>
                <a:ext cx="2200" cy="2057"/>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endParaRPr>
                  <a:solidFill>
                    <a:schemeClr val="dk1"/>
                  </a:solidFill>
                  <a:latin typeface="Calibri"/>
                  <a:ea typeface="Calibri"/>
                  <a:cs typeface="Calibri"/>
                  <a:sym typeface="Calibri"/>
                </a:endParaRPr>
              </a:p>
            </p:txBody>
          </p:sp>
          <p:cxnSp>
            <p:nvCxnSpPr>
              <p:cNvPr id="180" name="Shape 180"/>
              <p:cNvCxnSpPr/>
              <p:nvPr/>
            </p:nvCxnSpPr>
            <p:spPr>
              <a:xfrm>
                <a:off x="3140" y="4879"/>
                <a:ext cx="1699" cy="0"/>
              </a:xfrm>
              <a:prstGeom prst="straightConnector1">
                <a:avLst/>
              </a:prstGeom>
              <a:noFill/>
              <a:ln w="9525" cap="flat">
                <a:solidFill>
                  <a:srgbClr val="000000"/>
                </a:solidFill>
                <a:prstDash val="solid"/>
                <a:round/>
                <a:headEnd type="triangle" w="med" len="med"/>
                <a:tailEnd type="triangle" w="med" len="med"/>
              </a:ln>
            </p:spPr>
          </p:cxnSp>
          <p:cxnSp>
            <p:nvCxnSpPr>
              <p:cNvPr id="181" name="Shape 181"/>
              <p:cNvCxnSpPr/>
              <p:nvPr/>
            </p:nvCxnSpPr>
            <p:spPr>
              <a:xfrm>
                <a:off x="2940" y="3130"/>
                <a:ext cx="0" cy="1542"/>
              </a:xfrm>
              <a:prstGeom prst="straightConnector1">
                <a:avLst/>
              </a:prstGeom>
              <a:noFill/>
              <a:ln w="9525" cap="flat">
                <a:solidFill>
                  <a:srgbClr val="000000"/>
                </a:solidFill>
                <a:prstDash val="solid"/>
                <a:round/>
                <a:headEnd type="triangle" w="med" len="med"/>
                <a:tailEnd type="triangle" w="med" len="med"/>
              </a:ln>
            </p:spPr>
          </p:cxnSp>
          <p:cxnSp>
            <p:nvCxnSpPr>
              <p:cNvPr id="182" name="Shape 182"/>
              <p:cNvCxnSpPr/>
              <p:nvPr/>
            </p:nvCxnSpPr>
            <p:spPr>
              <a:xfrm rot="10800000" flipH="1">
                <a:off x="4940" y="4263"/>
                <a:ext cx="499" cy="513"/>
              </a:xfrm>
              <a:prstGeom prst="straightConnector1">
                <a:avLst/>
              </a:prstGeom>
              <a:noFill/>
              <a:ln w="9525" cap="flat">
                <a:solidFill>
                  <a:srgbClr val="000000"/>
                </a:solidFill>
                <a:prstDash val="solid"/>
                <a:round/>
                <a:headEnd type="triangle" w="med" len="med"/>
                <a:tailEnd type="triangle" w="med" len="med"/>
              </a:ln>
            </p:spPr>
          </p:cxnSp>
          <p:sp>
            <p:nvSpPr>
              <p:cNvPr id="184" name="Shape 184"/>
              <p:cNvSpPr txBox="1"/>
              <p:nvPr/>
            </p:nvSpPr>
            <p:spPr>
              <a:xfrm>
                <a:off x="5250" y="4357"/>
                <a:ext cx="352" cy="371"/>
              </a:xfrm>
              <a:prstGeom prst="rect">
                <a:avLst/>
              </a:prstGeom>
              <a:noFill/>
              <a:ln>
                <a:noFill/>
              </a:ln>
            </p:spPr>
            <p:txBody>
              <a:bodyPr lIns="91425" tIns="45700" rIns="91425" bIns="45700" anchor="t" anchorCtr="0">
                <a:noAutofit/>
              </a:bodyPr>
              <a:lstStyle/>
              <a:p>
                <a:pPr>
                  <a:buSzPct val="25000"/>
                </a:pPr>
                <a:r>
                  <a:rPr lang="en-US" sz="2400" dirty="0">
                    <a:solidFill>
                      <a:srgbClr val="000000"/>
                    </a:solidFill>
                    <a:latin typeface="Arial Black" panose="020B0A04020102020204" pitchFamily="34" charset="0"/>
                    <a:ea typeface="Cambria" panose="02040503050406030204" pitchFamily="18" charset="0"/>
                    <a:cs typeface="Merriweather"/>
                    <a:sym typeface="Merriweather"/>
                  </a:rPr>
                  <a:t>a</a:t>
                </a:r>
              </a:p>
            </p:txBody>
          </p:sp>
        </p:grpSp>
        <p:sp>
          <p:nvSpPr>
            <p:cNvPr id="29" name="Shape 184">
              <a:extLst>
                <a:ext uri="{FF2B5EF4-FFF2-40B4-BE49-F238E27FC236}">
                  <a16:creationId xmlns:a16="http://schemas.microsoft.com/office/drawing/2014/main" id="{BB703F42-5D92-46FE-9B88-4DCF71B6EA87}"/>
                </a:ext>
              </a:extLst>
            </p:cNvPr>
            <p:cNvSpPr txBox="1"/>
            <p:nvPr/>
          </p:nvSpPr>
          <p:spPr>
            <a:xfrm>
              <a:off x="3339080" y="3193722"/>
              <a:ext cx="409342" cy="429838"/>
            </a:xfrm>
            <a:prstGeom prst="rect">
              <a:avLst/>
            </a:prstGeom>
            <a:noFill/>
            <a:ln>
              <a:noFill/>
            </a:ln>
          </p:spPr>
          <p:txBody>
            <a:bodyPr lIns="91425" tIns="45700" rIns="91425" bIns="45700" anchor="t" anchorCtr="0">
              <a:noAutofit/>
            </a:bodyPr>
            <a:lstStyle/>
            <a:p>
              <a:pPr>
                <a:buSzPct val="25000"/>
              </a:pPr>
              <a:r>
                <a:rPr lang="en-US" sz="2400" dirty="0">
                  <a:solidFill>
                    <a:srgbClr val="000000"/>
                  </a:solidFill>
                  <a:latin typeface="Arial Black" panose="020B0A04020102020204" pitchFamily="34" charset="0"/>
                  <a:ea typeface="Cambria" panose="02040503050406030204" pitchFamily="18" charset="0"/>
                  <a:cs typeface="Merriweather"/>
                  <a:sym typeface="Merriweather"/>
                </a:rPr>
                <a:t>a</a:t>
              </a:r>
            </a:p>
          </p:txBody>
        </p:sp>
        <p:sp>
          <p:nvSpPr>
            <p:cNvPr id="30" name="Shape 184">
              <a:extLst>
                <a:ext uri="{FF2B5EF4-FFF2-40B4-BE49-F238E27FC236}">
                  <a16:creationId xmlns:a16="http://schemas.microsoft.com/office/drawing/2014/main" id="{75EA9472-C1BB-4ABA-BF3A-8C0643662157}"/>
                </a:ext>
              </a:extLst>
            </p:cNvPr>
            <p:cNvSpPr txBox="1"/>
            <p:nvPr/>
          </p:nvSpPr>
          <p:spPr>
            <a:xfrm>
              <a:off x="1856534" y="1808632"/>
              <a:ext cx="409342" cy="429838"/>
            </a:xfrm>
            <a:prstGeom prst="rect">
              <a:avLst/>
            </a:prstGeom>
            <a:noFill/>
            <a:ln>
              <a:noFill/>
            </a:ln>
          </p:spPr>
          <p:txBody>
            <a:bodyPr lIns="91425" tIns="45700" rIns="91425" bIns="45700" anchor="t" anchorCtr="0">
              <a:noAutofit/>
            </a:bodyPr>
            <a:lstStyle/>
            <a:p>
              <a:pPr>
                <a:buSzPct val="25000"/>
              </a:pPr>
              <a:r>
                <a:rPr lang="en-US" sz="2400" dirty="0">
                  <a:solidFill>
                    <a:srgbClr val="000000"/>
                  </a:solidFill>
                  <a:latin typeface="Arial Black" panose="020B0A04020102020204" pitchFamily="34" charset="0"/>
                  <a:ea typeface="Cambria" panose="02040503050406030204" pitchFamily="18" charset="0"/>
                  <a:cs typeface="Merriweather"/>
                  <a:sym typeface="Merriweather"/>
                </a:rPr>
                <a:t>a</a:t>
              </a:r>
            </a:p>
          </p:txBody>
        </p:sp>
      </p:grpSp>
      <p:pic>
        <p:nvPicPr>
          <p:cNvPr id="32" name="Picture 31">
            <a:extLst>
              <a:ext uri="{FF2B5EF4-FFF2-40B4-BE49-F238E27FC236}">
                <a16:creationId xmlns:a16="http://schemas.microsoft.com/office/drawing/2014/main" id="{84E8E825-6400-4814-A128-6C77DE609BAB}"/>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33" name="Picture 32">
            <a:extLst>
              <a:ext uri="{FF2B5EF4-FFF2-40B4-BE49-F238E27FC236}">
                <a16:creationId xmlns:a16="http://schemas.microsoft.com/office/drawing/2014/main" id="{0AD36B33-709A-47C1-93CD-FB3990AAD15D}"/>
              </a:ext>
            </a:extLst>
          </p:cNvPr>
          <p:cNvPicPr>
            <a:picLocks noChangeAspect="1"/>
          </p:cNvPicPr>
          <p:nvPr/>
        </p:nvPicPr>
        <p:blipFill>
          <a:blip r:embed="rId4"/>
          <a:stretch>
            <a:fillRect/>
          </a:stretch>
        </p:blipFill>
        <p:spPr>
          <a:xfrm>
            <a:off x="124691" y="5687372"/>
            <a:ext cx="1849075" cy="597196"/>
          </a:xfrm>
          <a:prstGeom prst="rect">
            <a:avLst/>
          </a:prstGeom>
        </p:spPr>
      </p:pic>
      <p:sp>
        <p:nvSpPr>
          <p:cNvPr id="27" name="Shape 171">
            <a:extLst>
              <a:ext uri="{FF2B5EF4-FFF2-40B4-BE49-F238E27FC236}">
                <a16:creationId xmlns:a16="http://schemas.microsoft.com/office/drawing/2014/main" id="{BAC1E6CB-2FCD-4EC4-B35B-5CCABDBB2656}"/>
              </a:ext>
            </a:extLst>
          </p:cNvPr>
          <p:cNvSpPr txBox="1"/>
          <p:nvPr/>
        </p:nvSpPr>
        <p:spPr>
          <a:xfrm>
            <a:off x="748397" y="4023731"/>
            <a:ext cx="6094035" cy="1440950"/>
          </a:xfrm>
          <a:prstGeom prst="rect">
            <a:avLst/>
          </a:prstGeom>
          <a:noFill/>
          <a:ln>
            <a:noFill/>
          </a:ln>
        </p:spPr>
        <p:txBody>
          <a:bodyPr lIns="91425" tIns="91425" rIns="91425" bIns="91425" anchor="t" anchorCtr="0">
            <a:noAutofit/>
          </a:bodyPr>
          <a:lstStyle/>
          <a:p>
            <a:pPr marL="457200" indent="-457200">
              <a:buClr>
                <a:schemeClr val="tx1"/>
              </a:buClr>
              <a:buFont typeface="Wingdings" panose="05000000000000000000" pitchFamily="2" charset="2"/>
              <a:buChar char="§"/>
            </a:pPr>
            <a:r>
              <a:rPr lang="es-PR" sz="3600" b="1" dirty="0">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Área superficial = </a:t>
            </a:r>
            <a:r>
              <a:rPr lang="es-PR" sz="3600" b="1"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6a</a:t>
            </a:r>
            <a:r>
              <a:rPr lang="es-PR" sz="3600" b="1" baseline="30000"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2</a:t>
            </a:r>
          </a:p>
          <a:p>
            <a:pPr>
              <a:buClr>
                <a:schemeClr val="tx1"/>
              </a:buClr>
            </a:pPr>
            <a:endParaRPr lang="es-PR" sz="9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endParaRPr>
          </a:p>
          <a:p>
            <a:pPr marL="457200" indent="-457200">
              <a:buClr>
                <a:schemeClr val="tx1"/>
              </a:buClr>
              <a:buFont typeface="Wingdings" panose="05000000000000000000" pitchFamily="2" charset="2"/>
              <a:buChar char="§"/>
            </a:pPr>
            <a:r>
              <a:rPr lang="es-PR" sz="3600" b="1" dirty="0">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Volumen</a:t>
            </a:r>
            <a:r>
              <a:rPr lang="es-PR" sz="3600" b="1" dirty="0">
                <a:ln w="19050">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 =</a:t>
            </a:r>
            <a:r>
              <a:rPr lang="es-PR" sz="36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 </a:t>
            </a:r>
            <a:r>
              <a:rPr lang="es-PR" sz="3600" b="1"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a</a:t>
            </a:r>
            <a:r>
              <a:rPr lang="es-PR" sz="3600" b="1" baseline="30000" dirty="0">
                <a:ln w="22225">
                  <a:noFill/>
                  <a:prstDash val="solid"/>
                </a:ln>
                <a:effectLst>
                  <a:outerShdw blurRad="38100" dist="38100" dir="2700000" algn="tl">
                    <a:srgbClr val="000000">
                      <a:alpha val="43137"/>
                    </a:srgbClr>
                  </a:outerShdw>
                </a:effectLst>
                <a:latin typeface="Arial Black" panose="020B0A04020102020204" pitchFamily="34" charset="0"/>
                <a:ea typeface="Calibri"/>
                <a:cs typeface="Calibri"/>
                <a:sym typeface="Calibri"/>
              </a:rPr>
              <a:t>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 name="Picture 1"/>
          <p:cNvPicPr>
            <a:picLocks noChangeAspect="1"/>
          </p:cNvPicPr>
          <p:nvPr/>
        </p:nvPicPr>
        <p:blipFill rotWithShape="1">
          <a:blip r:embed="rId3"/>
          <a:srcRect l="65560" b="52047"/>
          <a:stretch/>
        </p:blipFill>
        <p:spPr>
          <a:xfrm>
            <a:off x="8794944" y="147490"/>
            <a:ext cx="2934924" cy="2757942"/>
          </a:xfrm>
          <a:prstGeom prst="rect">
            <a:avLst/>
          </a:prstGeom>
        </p:spPr>
      </p:pic>
      <p:sp>
        <p:nvSpPr>
          <p:cNvPr id="7" name="Shape 199">
            <a:extLst>
              <a:ext uri="{FF2B5EF4-FFF2-40B4-BE49-F238E27FC236}">
                <a16:creationId xmlns:a16="http://schemas.microsoft.com/office/drawing/2014/main" id="{05D5B85A-8794-43FB-B634-46CD75960295}"/>
              </a:ext>
            </a:extLst>
          </p:cNvPr>
          <p:cNvSpPr txBox="1"/>
          <p:nvPr/>
        </p:nvSpPr>
        <p:spPr>
          <a:xfrm>
            <a:off x="36202" y="3111914"/>
            <a:ext cx="4723107" cy="3020983"/>
          </a:xfrm>
          <a:prstGeom prst="rect">
            <a:avLst/>
          </a:prstGeom>
          <a:noFill/>
          <a:ln>
            <a:noFill/>
          </a:ln>
        </p:spPr>
        <p:txBody>
          <a:bodyPr lIns="91425" tIns="45700" rIns="91425" bIns="45700" anchor="t" anchorCtr="0">
            <a:noAutofit/>
          </a:bodyPr>
          <a:lstStyle/>
          <a:p>
            <a:pPr marL="285750" indent="-285750">
              <a:buClr>
                <a:srgbClr val="C00000"/>
              </a:buClr>
              <a:buSzPct val="100000"/>
              <a:buFont typeface="Wingdings" panose="05000000000000000000" pitchFamily="2" charset="2"/>
              <a:buChar char="§"/>
            </a:pPr>
            <a:r>
              <a:rPr lang="es-PR" sz="2800" dirty="0">
                <a:solidFill>
                  <a:schemeClr val="dk1"/>
                </a:solidFill>
                <a:latin typeface="Arial Black" panose="020B0A04020102020204" pitchFamily="34" charset="0"/>
                <a:ea typeface="Merriweather"/>
                <a:cs typeface="Merriweather"/>
                <a:sym typeface="Merriweather"/>
              </a:rPr>
              <a:t>Distancia al centro (r)</a:t>
            </a:r>
          </a:p>
          <a:p>
            <a:pP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marL="285750" indent="-285750">
              <a:buClr>
                <a:srgbClr val="C00000"/>
              </a:buClr>
              <a:buSzPct val="100000"/>
              <a:buFont typeface="Wingdings" panose="05000000000000000000" pitchFamily="2" charset="2"/>
              <a:buChar char="§"/>
            </a:pPr>
            <a:r>
              <a:rPr lang="es-PR" sz="2800" dirty="0">
                <a:solidFill>
                  <a:schemeClr val="dk1"/>
                </a:solidFill>
                <a:latin typeface="Arial Black" panose="020B0A04020102020204" pitchFamily="34" charset="0"/>
                <a:ea typeface="Merriweather"/>
                <a:cs typeface="Merriweather"/>
                <a:sym typeface="Merriweather"/>
              </a:rPr>
              <a:t>Área superficial (4</a:t>
            </a:r>
            <a:r>
              <a:rPr lang="es-PR" sz="2800" b="1" dirty="0">
                <a:solidFill>
                  <a:schemeClr val="dk1"/>
                </a:solidFill>
                <a:latin typeface="Symbol" panose="05050102010706020507" pitchFamily="18" charset="2"/>
                <a:ea typeface="Merriweather"/>
                <a:cs typeface="Merriweather"/>
                <a:sym typeface="Merriweather"/>
              </a:rPr>
              <a:t>p</a:t>
            </a:r>
            <a:r>
              <a:rPr lang="es-PR" sz="2800" baseline="30000" dirty="0">
                <a:solidFill>
                  <a:schemeClr val="dk1"/>
                </a:solidFill>
                <a:latin typeface="Arial Black" panose="020B0A04020102020204" pitchFamily="34" charset="0"/>
                <a:ea typeface="Merriweather"/>
                <a:cs typeface="Merriweather"/>
                <a:sym typeface="Merriweather"/>
              </a:rPr>
              <a:t>2</a:t>
            </a:r>
            <a:r>
              <a:rPr lang="es-PR" sz="2800" dirty="0">
                <a:solidFill>
                  <a:schemeClr val="dk1"/>
                </a:solidFill>
                <a:latin typeface="Arial Black" panose="020B0A04020102020204" pitchFamily="34" charset="0"/>
                <a:ea typeface="Merriweather"/>
                <a:cs typeface="Merriweather"/>
                <a:sym typeface="Merriweather"/>
              </a:rPr>
              <a:t>)</a:t>
            </a:r>
          </a:p>
          <a:p>
            <a:pP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marL="285750" indent="-285750">
              <a:buClr>
                <a:srgbClr val="C00000"/>
              </a:buClr>
              <a:buSzPct val="100000"/>
              <a:buFont typeface="Wingdings" panose="05000000000000000000" pitchFamily="2" charset="2"/>
              <a:buChar char="§"/>
            </a:pPr>
            <a:r>
              <a:rPr lang="es-PR" sz="2800" dirty="0">
                <a:solidFill>
                  <a:schemeClr val="dk1"/>
                </a:solidFill>
                <a:latin typeface="Arial Black" panose="020B0A04020102020204" pitchFamily="34" charset="0"/>
                <a:ea typeface="Merriweather"/>
                <a:cs typeface="Merriweather"/>
                <a:sym typeface="Merriweather"/>
              </a:rPr>
              <a:t>Volumen (4/3</a:t>
            </a:r>
            <a:r>
              <a:rPr lang="es-PR" sz="2800" b="1" dirty="0">
                <a:solidFill>
                  <a:schemeClr val="dk1"/>
                </a:solidFill>
                <a:latin typeface="Symbol" panose="05050102010706020507" pitchFamily="18" charset="2"/>
                <a:ea typeface="Merriweather"/>
                <a:cs typeface="Merriweather"/>
                <a:sym typeface="Merriweather"/>
              </a:rPr>
              <a:t>p</a:t>
            </a:r>
            <a:r>
              <a:rPr lang="es-PR" sz="2800" dirty="0">
                <a:solidFill>
                  <a:schemeClr val="dk1"/>
                </a:solidFill>
                <a:latin typeface="Arial Black" panose="020B0A04020102020204" pitchFamily="34" charset="0"/>
                <a:ea typeface="Merriweather"/>
                <a:cs typeface="Merriweather"/>
                <a:sym typeface="Merriweather"/>
              </a:rPr>
              <a:t>r</a:t>
            </a:r>
            <a:r>
              <a:rPr lang="es-PR" sz="2800" baseline="30000" dirty="0">
                <a:solidFill>
                  <a:schemeClr val="dk1"/>
                </a:solidFill>
                <a:latin typeface="Arial Black" panose="020B0A04020102020204" pitchFamily="34" charset="0"/>
                <a:ea typeface="Merriweather"/>
                <a:cs typeface="Merriweather"/>
                <a:sym typeface="Merriweather"/>
              </a:rPr>
              <a:t>3</a:t>
            </a:r>
            <a:r>
              <a:rPr lang="es-PR" sz="2800" dirty="0">
                <a:solidFill>
                  <a:schemeClr val="dk1"/>
                </a:solidFill>
                <a:latin typeface="Arial Black" panose="020B0A04020102020204" pitchFamily="34" charset="0"/>
                <a:ea typeface="Merriweather"/>
                <a:cs typeface="Merriweather"/>
                <a:sym typeface="Merriweather"/>
              </a:rPr>
              <a:t>)</a:t>
            </a:r>
          </a:p>
          <a:p>
            <a:pP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marL="285750" indent="-285750">
              <a:buClr>
                <a:srgbClr val="C00000"/>
              </a:buClr>
              <a:buSzPct val="100000"/>
              <a:buFont typeface="Wingdings" panose="05000000000000000000" pitchFamily="2" charset="2"/>
              <a:buChar char="§"/>
            </a:pPr>
            <a:r>
              <a:rPr lang="es-PR" sz="2800" dirty="0">
                <a:solidFill>
                  <a:schemeClr val="dk1"/>
                </a:solidFill>
                <a:latin typeface="Arial Black" panose="020B0A04020102020204" pitchFamily="34" charset="0"/>
                <a:ea typeface="Merriweather"/>
                <a:cs typeface="Merriweather"/>
                <a:sym typeface="Merriweather"/>
              </a:rPr>
              <a:t>Razón AS/V</a:t>
            </a:r>
          </a:p>
        </p:txBody>
      </p:sp>
      <p:sp>
        <p:nvSpPr>
          <p:cNvPr id="8" name="Shape 199">
            <a:extLst>
              <a:ext uri="{FF2B5EF4-FFF2-40B4-BE49-F238E27FC236}">
                <a16:creationId xmlns:a16="http://schemas.microsoft.com/office/drawing/2014/main" id="{F0F51506-D8C0-4C6A-9FC1-79D3CF16C566}"/>
              </a:ext>
            </a:extLst>
          </p:cNvPr>
          <p:cNvSpPr txBox="1"/>
          <p:nvPr/>
        </p:nvSpPr>
        <p:spPr>
          <a:xfrm>
            <a:off x="4759310" y="3111915"/>
            <a:ext cx="1243281" cy="3202149"/>
          </a:xfrm>
          <a:prstGeom prst="rect">
            <a:avLst/>
          </a:prstGeom>
          <a:noFill/>
          <a:ln>
            <a:noFill/>
          </a:ln>
        </p:spPr>
        <p:txBody>
          <a:bodyPr lIns="91425" tIns="45700" rIns="91425" bIns="45700" anchor="t" anchorCtr="0">
            <a:noAutofit/>
          </a:bodyPr>
          <a:lstStyle/>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1.0</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12.6</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4.2</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 </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3.0</a:t>
            </a:r>
          </a:p>
        </p:txBody>
      </p:sp>
      <p:sp>
        <p:nvSpPr>
          <p:cNvPr id="9" name="Shape 199">
            <a:extLst>
              <a:ext uri="{FF2B5EF4-FFF2-40B4-BE49-F238E27FC236}">
                <a16:creationId xmlns:a16="http://schemas.microsoft.com/office/drawing/2014/main" id="{2DFFE095-6A18-4391-8CF4-062B61FBF036}"/>
              </a:ext>
            </a:extLst>
          </p:cNvPr>
          <p:cNvSpPr txBox="1"/>
          <p:nvPr/>
        </p:nvSpPr>
        <p:spPr>
          <a:xfrm>
            <a:off x="6671172" y="3102799"/>
            <a:ext cx="1347025" cy="3202149"/>
          </a:xfrm>
          <a:prstGeom prst="rect">
            <a:avLst/>
          </a:prstGeom>
          <a:noFill/>
          <a:ln>
            <a:noFill/>
          </a:ln>
        </p:spPr>
        <p:txBody>
          <a:bodyPr lIns="91425" tIns="45700" rIns="91425" bIns="45700" anchor="t" anchorCtr="0">
            <a:noAutofit/>
          </a:bodyPr>
          <a:lstStyle/>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2.0</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50.3</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33.5</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 </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1.5</a:t>
            </a:r>
          </a:p>
        </p:txBody>
      </p:sp>
      <p:sp>
        <p:nvSpPr>
          <p:cNvPr id="10" name="Shape 199">
            <a:extLst>
              <a:ext uri="{FF2B5EF4-FFF2-40B4-BE49-F238E27FC236}">
                <a16:creationId xmlns:a16="http://schemas.microsoft.com/office/drawing/2014/main" id="{1CF70EE0-1129-4719-8219-E487C298B5A3}"/>
              </a:ext>
            </a:extLst>
          </p:cNvPr>
          <p:cNvSpPr txBox="1"/>
          <p:nvPr/>
        </p:nvSpPr>
        <p:spPr>
          <a:xfrm>
            <a:off x="9640524" y="3122473"/>
            <a:ext cx="1347026" cy="3202149"/>
          </a:xfrm>
          <a:prstGeom prst="rect">
            <a:avLst/>
          </a:prstGeom>
          <a:noFill/>
          <a:ln>
            <a:noFill/>
          </a:ln>
        </p:spPr>
        <p:txBody>
          <a:bodyPr lIns="91425" tIns="45700" rIns="91425" bIns="45700" anchor="t" anchorCtr="0">
            <a:noAutofit/>
          </a:bodyPr>
          <a:lstStyle/>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3.0</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113.1</a:t>
            </a:r>
          </a:p>
          <a:p>
            <a:pPr algn="ctr">
              <a:buClr>
                <a:srgbClr val="C00000"/>
              </a:buClr>
              <a:buSzPct val="100000"/>
            </a:pPr>
            <a:endParaRPr lang="es-PR" sz="2800" dirty="0">
              <a:solidFill>
                <a:schemeClr val="dk1"/>
              </a:solidFill>
              <a:latin typeface="Arial Black" panose="020B0A04020102020204" pitchFamily="34" charset="0"/>
              <a:ea typeface="Merriweather"/>
              <a:cs typeface="Merriweather"/>
              <a:sym typeface="Merriweather"/>
            </a:endParaRP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113.1</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 </a:t>
            </a:r>
          </a:p>
          <a:p>
            <a:pPr algn="ctr">
              <a:buClr>
                <a:srgbClr val="C00000"/>
              </a:buClr>
              <a:buSzPct val="100000"/>
            </a:pPr>
            <a:r>
              <a:rPr lang="es-PR" sz="2800" dirty="0">
                <a:solidFill>
                  <a:schemeClr val="dk1"/>
                </a:solidFill>
                <a:latin typeface="Arial Black" panose="020B0A04020102020204" pitchFamily="34" charset="0"/>
                <a:ea typeface="Merriweather"/>
                <a:cs typeface="Merriweather"/>
                <a:sym typeface="Merriweather"/>
              </a:rPr>
              <a:t>1.0</a:t>
            </a:r>
          </a:p>
        </p:txBody>
      </p:sp>
      <p:pic>
        <p:nvPicPr>
          <p:cNvPr id="11" name="Picture 10">
            <a:extLst>
              <a:ext uri="{FF2B5EF4-FFF2-40B4-BE49-F238E27FC236}">
                <a16:creationId xmlns:a16="http://schemas.microsoft.com/office/drawing/2014/main" id="{82AD7D67-B8CB-45DF-B352-04221483F0E5}"/>
              </a:ext>
            </a:extLst>
          </p:cNvPr>
          <p:cNvPicPr>
            <a:picLocks noChangeAspect="1"/>
          </p:cNvPicPr>
          <p:nvPr/>
        </p:nvPicPr>
        <p:blipFill rotWithShape="1">
          <a:blip r:embed="rId3"/>
          <a:srcRect l="19222" r="63227" b="52047"/>
          <a:stretch/>
        </p:blipFill>
        <p:spPr>
          <a:xfrm>
            <a:off x="4653426" y="95984"/>
            <a:ext cx="1495678" cy="2757942"/>
          </a:xfrm>
          <a:prstGeom prst="rect">
            <a:avLst/>
          </a:prstGeom>
        </p:spPr>
      </p:pic>
      <p:pic>
        <p:nvPicPr>
          <p:cNvPr id="12" name="Picture 11">
            <a:extLst>
              <a:ext uri="{FF2B5EF4-FFF2-40B4-BE49-F238E27FC236}">
                <a16:creationId xmlns:a16="http://schemas.microsoft.com/office/drawing/2014/main" id="{985D88A9-7ADF-46E7-AB9B-BA488C7B4061}"/>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13" name="Picture 12">
            <a:extLst>
              <a:ext uri="{FF2B5EF4-FFF2-40B4-BE49-F238E27FC236}">
                <a16:creationId xmlns:a16="http://schemas.microsoft.com/office/drawing/2014/main" id="{47418362-4605-4FF4-B9D9-8CB0A2C46893}"/>
              </a:ext>
            </a:extLst>
          </p:cNvPr>
          <p:cNvPicPr>
            <a:picLocks noChangeAspect="1"/>
          </p:cNvPicPr>
          <p:nvPr/>
        </p:nvPicPr>
        <p:blipFill>
          <a:blip r:embed="rId5"/>
          <a:stretch>
            <a:fillRect/>
          </a:stretch>
        </p:blipFill>
        <p:spPr>
          <a:xfrm>
            <a:off x="124691" y="92008"/>
            <a:ext cx="1849075" cy="597196"/>
          </a:xfrm>
          <a:prstGeom prst="rect">
            <a:avLst/>
          </a:prstGeom>
        </p:spPr>
      </p:pic>
      <p:pic>
        <p:nvPicPr>
          <p:cNvPr id="14" name="Picture 13">
            <a:extLst>
              <a:ext uri="{FF2B5EF4-FFF2-40B4-BE49-F238E27FC236}">
                <a16:creationId xmlns:a16="http://schemas.microsoft.com/office/drawing/2014/main" id="{66783ADF-CFD9-42FC-8075-E47F26FF63DB}"/>
              </a:ext>
            </a:extLst>
          </p:cNvPr>
          <p:cNvPicPr>
            <a:picLocks noChangeAspect="1"/>
          </p:cNvPicPr>
          <p:nvPr/>
        </p:nvPicPr>
        <p:blipFill rotWithShape="1">
          <a:blip r:embed="rId3"/>
          <a:srcRect l="37754" r="38593" b="52047"/>
          <a:stretch/>
        </p:blipFill>
        <p:spPr>
          <a:xfrm>
            <a:off x="6341804" y="92008"/>
            <a:ext cx="2015608" cy="2757942"/>
          </a:xfrm>
          <a:prstGeom prst="rect">
            <a:avLst/>
          </a:prstGeom>
        </p:spPr>
      </p:pic>
      <p:sp>
        <p:nvSpPr>
          <p:cNvPr id="15" name="Shape 210">
            <a:extLst>
              <a:ext uri="{FF2B5EF4-FFF2-40B4-BE49-F238E27FC236}">
                <a16:creationId xmlns:a16="http://schemas.microsoft.com/office/drawing/2014/main" id="{659FF928-E9B1-493F-AC59-3188D716CE9A}"/>
              </a:ext>
            </a:extLst>
          </p:cNvPr>
          <p:cNvSpPr txBox="1">
            <a:spLocks/>
          </p:cNvSpPr>
          <p:nvPr/>
        </p:nvSpPr>
        <p:spPr>
          <a:xfrm>
            <a:off x="127812" y="1268420"/>
            <a:ext cx="4088082" cy="1143000"/>
          </a:xfrm>
          <a:prstGeom prst="rect">
            <a:avLst/>
          </a:prstGeom>
        </p:spPr>
        <p:txBody>
          <a:bodyPr vert="horz" lIns="91425" tIns="91425" rIns="91425" bIns="91425"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Bef>
                <a:spcPts val="0"/>
              </a:spcBef>
            </a:pPr>
            <a:r>
              <a:rPr lang="es-PR" sz="5000" b="1" i="1" dirty="0">
                <a:ln w="19050">
                  <a:solidFill>
                    <a:schemeClr val="tx1"/>
                  </a:solidFill>
                  <a:prstDash val="solid"/>
                </a:ln>
                <a:solidFill>
                  <a:srgbClr val="C00000"/>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En esferas: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2" name="Shape 212"/>
          <p:cNvPicPr preferRelativeResize="0"/>
          <p:nvPr/>
        </p:nvPicPr>
        <p:blipFill rotWithShape="1">
          <a:blip r:embed="rId3">
            <a:alphaModFix/>
          </a:blip>
          <a:srcRect l="5232" t="9397" r="72525" b="26767"/>
          <a:stretch/>
        </p:blipFill>
        <p:spPr>
          <a:xfrm>
            <a:off x="415804" y="1702615"/>
            <a:ext cx="3115924" cy="3369979"/>
          </a:xfrm>
          <a:prstGeom prst="rect">
            <a:avLst/>
          </a:prstGeom>
          <a:noFill/>
          <a:ln>
            <a:noFill/>
          </a:ln>
        </p:spPr>
      </p:pic>
      <p:sp>
        <p:nvSpPr>
          <p:cNvPr id="215" name="Shape 215"/>
          <p:cNvSpPr txBox="1"/>
          <p:nvPr/>
        </p:nvSpPr>
        <p:spPr>
          <a:xfrm>
            <a:off x="5039597" y="1103662"/>
            <a:ext cx="2325900" cy="1272687"/>
          </a:xfrm>
          <a:prstGeom prst="rect">
            <a:avLst/>
          </a:prstGeom>
          <a:noFill/>
          <a:ln>
            <a:noFill/>
          </a:ln>
        </p:spPr>
        <p:txBody>
          <a:bodyPr lIns="91425" tIns="91425" rIns="91425" bIns="91425" anchor="ctr" anchorCtr="0">
            <a:noAutofit/>
          </a:bodyPr>
          <a:lstStyle/>
          <a:p>
            <a:r>
              <a:rPr lang="en-US" sz="28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AS = 4</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πr</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p>
          <a:p>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V = (4/3)πr</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p>
        </p:txBody>
      </p:sp>
      <p:sp>
        <p:nvSpPr>
          <p:cNvPr id="11" name="Shape 247">
            <a:extLst>
              <a:ext uri="{FF2B5EF4-FFF2-40B4-BE49-F238E27FC236}">
                <a16:creationId xmlns:a16="http://schemas.microsoft.com/office/drawing/2014/main" id="{AB6DD138-B9BD-4E36-96D0-721E86D842AC}"/>
              </a:ext>
            </a:extLst>
          </p:cNvPr>
          <p:cNvSpPr txBox="1">
            <a:spLocks/>
          </p:cNvSpPr>
          <p:nvPr/>
        </p:nvSpPr>
        <p:spPr>
          <a:xfrm>
            <a:off x="541235" y="1288675"/>
            <a:ext cx="2793726" cy="564784"/>
          </a:xfrm>
          <a:prstGeom prst="rect">
            <a:avLst/>
          </a:prstGeom>
        </p:spPr>
        <p:style>
          <a:lnRef idx="0">
            <a:schemeClr val="dk1"/>
          </a:lnRef>
          <a:fillRef idx="3">
            <a:schemeClr val="dk1"/>
          </a:fillRef>
          <a:effectRef idx="3">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175" indent="-3175" algn="ctr"/>
            <a:r>
              <a:rPr lang="es-PR" sz="2800" b="1" spc="5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Cubo</a:t>
            </a:r>
          </a:p>
        </p:txBody>
      </p:sp>
      <p:sp>
        <p:nvSpPr>
          <p:cNvPr id="12" name="Shape 247">
            <a:extLst>
              <a:ext uri="{FF2B5EF4-FFF2-40B4-BE49-F238E27FC236}">
                <a16:creationId xmlns:a16="http://schemas.microsoft.com/office/drawing/2014/main" id="{FBDC6C86-AB18-4F78-92CD-57F3CEF94CE9}"/>
              </a:ext>
            </a:extLst>
          </p:cNvPr>
          <p:cNvSpPr txBox="1">
            <a:spLocks/>
          </p:cNvSpPr>
          <p:nvPr/>
        </p:nvSpPr>
        <p:spPr>
          <a:xfrm>
            <a:off x="8705743" y="1273927"/>
            <a:ext cx="3356288" cy="927855"/>
          </a:xfrm>
          <a:prstGeom prst="rect">
            <a:avLst/>
          </a:prstGeom>
        </p:spPr>
        <p:style>
          <a:lnRef idx="0">
            <a:schemeClr val="dk1"/>
          </a:lnRef>
          <a:fillRef idx="3">
            <a:schemeClr val="dk1"/>
          </a:fillRef>
          <a:effectRef idx="3">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175" indent="-3175" algn="ctr"/>
            <a:r>
              <a:rPr lang="es-PR" sz="2400" b="1" spc="50" dirty="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Cilindro</a:t>
            </a:r>
            <a:r>
              <a:rPr lang="en-US" sz="2400" b="1" spc="50" dirty="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circular recto</a:t>
            </a:r>
          </a:p>
        </p:txBody>
      </p:sp>
      <p:pic>
        <p:nvPicPr>
          <p:cNvPr id="13" name="Picture 12">
            <a:extLst>
              <a:ext uri="{FF2B5EF4-FFF2-40B4-BE49-F238E27FC236}">
                <a16:creationId xmlns:a16="http://schemas.microsoft.com/office/drawing/2014/main" id="{BC90ACD3-585B-4D38-A81F-36CC15224D45}"/>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14" name="Picture 13">
            <a:extLst>
              <a:ext uri="{FF2B5EF4-FFF2-40B4-BE49-F238E27FC236}">
                <a16:creationId xmlns:a16="http://schemas.microsoft.com/office/drawing/2014/main" id="{2A04CE4B-B419-4F0F-9EA7-29ABCC0C0294}"/>
              </a:ext>
            </a:extLst>
          </p:cNvPr>
          <p:cNvPicPr>
            <a:picLocks noChangeAspect="1"/>
          </p:cNvPicPr>
          <p:nvPr/>
        </p:nvPicPr>
        <p:blipFill>
          <a:blip r:embed="rId5"/>
          <a:stretch>
            <a:fillRect/>
          </a:stretch>
        </p:blipFill>
        <p:spPr>
          <a:xfrm>
            <a:off x="124691" y="5687372"/>
            <a:ext cx="1849075" cy="597196"/>
          </a:xfrm>
          <a:prstGeom prst="rect">
            <a:avLst/>
          </a:prstGeom>
        </p:spPr>
      </p:pic>
      <p:sp>
        <p:nvSpPr>
          <p:cNvPr id="15" name="Shape 210">
            <a:extLst>
              <a:ext uri="{FF2B5EF4-FFF2-40B4-BE49-F238E27FC236}">
                <a16:creationId xmlns:a16="http://schemas.microsoft.com/office/drawing/2014/main" id="{F3DD74DD-D95F-47E2-8863-4939F087A1CD}"/>
              </a:ext>
            </a:extLst>
          </p:cNvPr>
          <p:cNvSpPr txBox="1">
            <a:spLocks/>
          </p:cNvSpPr>
          <p:nvPr/>
        </p:nvSpPr>
        <p:spPr>
          <a:xfrm>
            <a:off x="0" y="-7318"/>
            <a:ext cx="12191999" cy="927856"/>
          </a:xfrm>
          <a:prstGeom prst="rect">
            <a:avLst/>
          </a:prstGeom>
        </p:spPr>
        <p:txBody>
          <a:bodyPr vert="horz" lIns="91425" tIns="91425" rIns="91425" bIns="91425"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spcBef>
                <a:spcPts val="0"/>
              </a:spcBef>
            </a:pPr>
            <a:r>
              <a:rPr lang="es-PR" sz="5000" b="1" dirty="0">
                <a:ln w="19050">
                  <a:solidFill>
                    <a:schemeClr val="tx1"/>
                  </a:solidFill>
                  <a:prstDash val="solid"/>
                </a:ln>
                <a:solidFill>
                  <a:srgbClr val="C00000"/>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Razón área superficial a volumen</a:t>
            </a:r>
          </a:p>
        </p:txBody>
      </p:sp>
      <p:sp>
        <p:nvSpPr>
          <p:cNvPr id="16" name="Shape 215">
            <a:extLst>
              <a:ext uri="{FF2B5EF4-FFF2-40B4-BE49-F238E27FC236}">
                <a16:creationId xmlns:a16="http://schemas.microsoft.com/office/drawing/2014/main" id="{6B5A953A-2E00-495E-808E-3E4B3E5C1CD7}"/>
              </a:ext>
            </a:extLst>
          </p:cNvPr>
          <p:cNvSpPr txBox="1"/>
          <p:nvPr/>
        </p:nvSpPr>
        <p:spPr>
          <a:xfrm>
            <a:off x="8851461" y="5046260"/>
            <a:ext cx="3098533" cy="1272687"/>
          </a:xfrm>
          <a:prstGeom prst="rect">
            <a:avLst/>
          </a:prstGeom>
          <a:noFill/>
          <a:ln>
            <a:noFill/>
          </a:ln>
        </p:spPr>
        <p:txBody>
          <a:bodyPr lIns="91425" tIns="91425" rIns="91425" bIns="91425" anchor="ctr" anchorCtr="0">
            <a:noAutofit/>
          </a:bodyPr>
          <a:lstStyle/>
          <a:p>
            <a:r>
              <a:rPr lang="en-US" sz="28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AS = 2</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πr</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 </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 </a:t>
            </a:r>
            <a:r>
              <a:rPr lang="en-US" sz="28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πrh </a:t>
            </a:r>
            <a:endPar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endParaRPr>
          </a:p>
          <a:p>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V = πr</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h</a:t>
            </a:r>
            <a:endPar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endParaRPr>
          </a:p>
        </p:txBody>
      </p:sp>
      <p:sp>
        <p:nvSpPr>
          <p:cNvPr id="17" name="Shape 215">
            <a:extLst>
              <a:ext uri="{FF2B5EF4-FFF2-40B4-BE49-F238E27FC236}">
                <a16:creationId xmlns:a16="http://schemas.microsoft.com/office/drawing/2014/main" id="{F1264A16-E979-4333-83B7-BB2D12600D2B}"/>
              </a:ext>
            </a:extLst>
          </p:cNvPr>
          <p:cNvSpPr txBox="1"/>
          <p:nvPr/>
        </p:nvSpPr>
        <p:spPr>
          <a:xfrm>
            <a:off x="1704988" y="4552621"/>
            <a:ext cx="2325900" cy="1272687"/>
          </a:xfrm>
          <a:prstGeom prst="rect">
            <a:avLst/>
          </a:prstGeom>
          <a:noFill/>
          <a:ln>
            <a:noFill/>
          </a:ln>
        </p:spPr>
        <p:txBody>
          <a:bodyPr lIns="91425" tIns="91425" rIns="91425" bIns="91425" anchor="ctr" anchorCtr="0">
            <a:noAutofit/>
          </a:bodyPr>
          <a:lstStyle/>
          <a:p>
            <a:r>
              <a:rPr lang="en-US" sz="28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AS = </a:t>
            </a:r>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6s</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p>
          <a:p>
            <a:r>
              <a:rPr lang="en-US" sz="28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V = s</a:t>
            </a:r>
            <a:r>
              <a:rPr lang="en-US" sz="28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3</a:t>
            </a:r>
          </a:p>
        </p:txBody>
      </p:sp>
      <p:pic>
        <p:nvPicPr>
          <p:cNvPr id="18" name="Shape 212">
            <a:extLst>
              <a:ext uri="{FF2B5EF4-FFF2-40B4-BE49-F238E27FC236}">
                <a16:creationId xmlns:a16="http://schemas.microsoft.com/office/drawing/2014/main" id="{EEDDFA00-5994-4AD6-BCBF-9177AA39CC18}"/>
              </a:ext>
            </a:extLst>
          </p:cNvPr>
          <p:cNvPicPr preferRelativeResize="0"/>
          <p:nvPr/>
        </p:nvPicPr>
        <p:blipFill rotWithShape="1">
          <a:blip r:embed="rId3">
            <a:alphaModFix/>
          </a:blip>
          <a:srcRect l="70577" t="9397" r="7180" b="26767"/>
          <a:stretch/>
        </p:blipFill>
        <p:spPr>
          <a:xfrm>
            <a:off x="9088122" y="2077526"/>
            <a:ext cx="2625213" cy="3157296"/>
          </a:xfrm>
          <a:prstGeom prst="rect">
            <a:avLst/>
          </a:prstGeom>
          <a:noFill/>
          <a:ln>
            <a:noFill/>
          </a:ln>
        </p:spPr>
      </p:pic>
      <p:sp>
        <p:nvSpPr>
          <p:cNvPr id="2" name="Oval 1">
            <a:extLst>
              <a:ext uri="{FF2B5EF4-FFF2-40B4-BE49-F238E27FC236}">
                <a16:creationId xmlns:a16="http://schemas.microsoft.com/office/drawing/2014/main" id="{A73D470A-8322-4357-A208-27A115AF7E02}"/>
              </a:ext>
            </a:extLst>
          </p:cNvPr>
          <p:cNvSpPr/>
          <p:nvPr/>
        </p:nvSpPr>
        <p:spPr>
          <a:xfrm>
            <a:off x="4918551" y="2444250"/>
            <a:ext cx="2625213" cy="2628344"/>
          </a:xfrm>
          <a:prstGeom prst="ellipse">
            <a:avLst/>
          </a:prstGeom>
          <a:solidFill>
            <a:srgbClr val="035518"/>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EF05ECA5-7E02-4FE0-A934-C8A76697B135}"/>
              </a:ext>
            </a:extLst>
          </p:cNvPr>
          <p:cNvCxnSpPr>
            <a:stCxn id="2" idx="6"/>
          </p:cNvCxnSpPr>
          <p:nvPr/>
        </p:nvCxnSpPr>
        <p:spPr>
          <a:xfrm flipH="1">
            <a:off x="6260654" y="3758422"/>
            <a:ext cx="1283110" cy="16314"/>
          </a:xfrm>
          <a:prstGeom prst="line">
            <a:avLst/>
          </a:prstGeom>
          <a:ln w="3810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Shape 215">
            <a:extLst>
              <a:ext uri="{FF2B5EF4-FFF2-40B4-BE49-F238E27FC236}">
                <a16:creationId xmlns:a16="http://schemas.microsoft.com/office/drawing/2014/main" id="{D68E0E93-61C8-40C2-A75E-F3FC9CEB6549}"/>
              </a:ext>
            </a:extLst>
          </p:cNvPr>
          <p:cNvSpPr txBox="1"/>
          <p:nvPr/>
        </p:nvSpPr>
        <p:spPr>
          <a:xfrm>
            <a:off x="6716154" y="3729127"/>
            <a:ext cx="372110" cy="489348"/>
          </a:xfrm>
          <a:prstGeom prst="rect">
            <a:avLst/>
          </a:prstGeom>
          <a:noFill/>
          <a:ln>
            <a:noFill/>
          </a:ln>
        </p:spPr>
        <p:txBody>
          <a:bodyPr lIns="91425" tIns="91425" rIns="91425" bIns="91425" anchor="ctr" anchorCtr="0">
            <a:noAutofit/>
          </a:bodyPr>
          <a:lstStyle/>
          <a:p>
            <a:r>
              <a:rPr lang="en-US" sz="2400" b="1" i="1" dirty="0">
                <a:latin typeface="Cambria" panose="02040503050406030204" pitchFamily="18" charset="0"/>
                <a:ea typeface="Cambria" panose="02040503050406030204" pitchFamily="18" charset="0"/>
                <a:cs typeface="Arial" panose="020B0604020202020204" pitchFamily="34" charset="0"/>
                <a:sym typeface="Cambria"/>
              </a:rPr>
              <a:t>r</a:t>
            </a:r>
            <a:endParaRPr lang="en-US" sz="2400" b="1" i="1" baseline="30000" dirty="0">
              <a:solidFill>
                <a:schemeClr val="dk1"/>
              </a:solidFill>
              <a:latin typeface="Cambria" panose="02040503050406030204" pitchFamily="18" charset="0"/>
              <a:ea typeface="Cambria" panose="02040503050406030204" pitchFamily="18" charset="0"/>
              <a:cs typeface="Arial" panose="020B0604020202020204" pitchFamily="34" charset="0"/>
              <a:sym typeface="Cambria"/>
            </a:endParaRPr>
          </a:p>
        </p:txBody>
      </p:sp>
      <p:sp>
        <p:nvSpPr>
          <p:cNvPr id="20" name="Shape 247">
            <a:extLst>
              <a:ext uri="{FF2B5EF4-FFF2-40B4-BE49-F238E27FC236}">
                <a16:creationId xmlns:a16="http://schemas.microsoft.com/office/drawing/2014/main" id="{5021B362-0BEA-424F-BF16-E53142628C03}"/>
              </a:ext>
            </a:extLst>
          </p:cNvPr>
          <p:cNvSpPr txBox="1">
            <a:spLocks/>
          </p:cNvSpPr>
          <p:nvPr/>
        </p:nvSpPr>
        <p:spPr>
          <a:xfrm>
            <a:off x="4918551" y="5471946"/>
            <a:ext cx="2793726" cy="564784"/>
          </a:xfrm>
          <a:prstGeom prst="rect">
            <a:avLst/>
          </a:prstGeom>
        </p:spPr>
        <p:style>
          <a:lnRef idx="0">
            <a:schemeClr val="dk1"/>
          </a:lnRef>
          <a:fillRef idx="3">
            <a:schemeClr val="dk1"/>
          </a:fillRef>
          <a:effectRef idx="3">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175" indent="-3175" algn="ctr"/>
            <a:r>
              <a:rPr lang="es-PR" sz="2800" b="1" spc="5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Esfera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idx="4294967295"/>
          </p:nvPr>
        </p:nvSpPr>
        <p:spPr>
          <a:xfrm>
            <a:off x="0" y="14788"/>
            <a:ext cx="12192000" cy="1400626"/>
          </a:xfrm>
          <a:prstGeom prst="rect">
            <a:avLst/>
          </a:prstGeom>
        </p:spPr>
        <p:txBody>
          <a:bodyPr vert="horz" lIns="91425" tIns="91425" rIns="91425" bIns="91425" rtlCol="0" anchor="ctr" anchorCtr="0">
            <a:noAutofit/>
          </a:bodyPr>
          <a:lstStyle/>
          <a:p>
            <a:pPr algn="ctr">
              <a:lnSpc>
                <a:spcPct val="100000"/>
              </a:lnSpc>
              <a:spcBef>
                <a:spcPts val="0"/>
              </a:spcBef>
            </a:pPr>
            <a:r>
              <a:rPr lang="es-PR" sz="4000" b="1">
                <a:ln w="19050">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¿Qué ocurre con el AS y el V de un objeto mientras es más pequeño o más grande?</a:t>
            </a:r>
          </a:p>
        </p:txBody>
      </p:sp>
      <p:sp>
        <p:nvSpPr>
          <p:cNvPr id="223" name="Shape 223"/>
          <p:cNvSpPr/>
          <p:nvPr/>
        </p:nvSpPr>
        <p:spPr>
          <a:xfrm>
            <a:off x="665073" y="2737912"/>
            <a:ext cx="1799281" cy="1618337"/>
          </a:xfrm>
          <a:prstGeom prst="ellipse">
            <a:avLst/>
          </a:prstGeom>
          <a:solidFill>
            <a:schemeClr val="lt2"/>
          </a:solidFill>
          <a:ln w="57150" cap="flat">
            <a:solidFill>
              <a:schemeClr val="tx1"/>
            </a:solidFill>
            <a:prstDash val="solid"/>
            <a:round/>
            <a:headEnd type="none" w="med" len="med"/>
            <a:tailEnd type="none" w="med" len="med"/>
          </a:ln>
        </p:spPr>
        <p:txBody>
          <a:bodyPr lIns="91425" tIns="91425" rIns="91425" bIns="91425" anchor="ctr" anchorCtr="0">
            <a:noAutofit/>
          </a:bodyPr>
          <a:lstStyle/>
          <a:p>
            <a:endParaRPr>
              <a:latin typeface="+mj-lt"/>
            </a:endParaRPr>
          </a:p>
        </p:txBody>
      </p:sp>
      <p:sp>
        <p:nvSpPr>
          <p:cNvPr id="224" name="Shape 224"/>
          <p:cNvSpPr/>
          <p:nvPr/>
        </p:nvSpPr>
        <p:spPr>
          <a:xfrm>
            <a:off x="8998245" y="2737912"/>
            <a:ext cx="2947624" cy="2759695"/>
          </a:xfrm>
          <a:prstGeom prst="ellipse">
            <a:avLst/>
          </a:prstGeom>
          <a:solidFill>
            <a:schemeClr val="lt2"/>
          </a:solidFill>
          <a:ln w="57150" cap="flat">
            <a:solidFill>
              <a:schemeClr val="tx1"/>
            </a:solidFill>
            <a:prstDash val="solid"/>
            <a:round/>
            <a:headEnd type="none" w="med" len="med"/>
            <a:tailEnd type="none" w="med" len="med"/>
          </a:ln>
        </p:spPr>
        <p:txBody>
          <a:bodyPr lIns="91425" tIns="91425" rIns="91425" bIns="91425" anchor="ctr" anchorCtr="0">
            <a:noAutofit/>
          </a:bodyPr>
          <a:lstStyle/>
          <a:p>
            <a:endParaRPr>
              <a:latin typeface="+mj-lt"/>
            </a:endParaRPr>
          </a:p>
        </p:txBody>
      </p:sp>
      <p:sp>
        <p:nvSpPr>
          <p:cNvPr id="15" name="Shape 247">
            <a:extLst>
              <a:ext uri="{FF2B5EF4-FFF2-40B4-BE49-F238E27FC236}">
                <a16:creationId xmlns:a16="http://schemas.microsoft.com/office/drawing/2014/main" id="{DDFBD1CB-3A48-4A6D-AC88-A7DF9BEFC6F7}"/>
              </a:ext>
            </a:extLst>
          </p:cNvPr>
          <p:cNvSpPr txBox="1">
            <a:spLocks/>
          </p:cNvSpPr>
          <p:nvPr/>
        </p:nvSpPr>
        <p:spPr>
          <a:xfrm>
            <a:off x="237738" y="1781111"/>
            <a:ext cx="2653950" cy="59719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175" indent="-3175" algn="ctr"/>
            <a:r>
              <a:rPr lang="es-PR" sz="2800" b="1" spc="5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Radio R</a:t>
            </a:r>
          </a:p>
        </p:txBody>
      </p:sp>
      <mc:AlternateContent xmlns:mc="http://schemas.openxmlformats.org/markup-compatibility/2006" xmlns:a14="http://schemas.microsoft.com/office/drawing/2010/main">
        <mc:Choice Requires="a14">
          <p:sp>
            <p:nvSpPr>
              <p:cNvPr id="20" name="Shape 247">
                <a:extLst>
                  <a:ext uri="{FF2B5EF4-FFF2-40B4-BE49-F238E27FC236}">
                    <a16:creationId xmlns:a16="http://schemas.microsoft.com/office/drawing/2014/main" id="{58A60CC7-2A0A-4EBF-9492-4C2FFA210904}"/>
                  </a:ext>
                </a:extLst>
              </p:cNvPr>
              <p:cNvSpPr txBox="1">
                <a:spLocks/>
              </p:cNvSpPr>
              <p:nvPr/>
            </p:nvSpPr>
            <p:spPr>
              <a:xfrm>
                <a:off x="3650664" y="2169875"/>
                <a:ext cx="4463110" cy="1833160"/>
              </a:xfrm>
              <a:prstGeom prst="round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algn="ctr"/>
                <a:r>
                  <a:rPr lang="es-PR"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NOTA</a:t>
                </a:r>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t>
                </a:r>
                <a:r>
                  <a:rPr lang="es-PR"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El</a:t>
                </a:r>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t>
                </a:r>
                <a:r>
                  <a:rPr lang="es-PR"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símbolo</a:t>
                </a:r>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t>
                </a:r>
                <a14:m>
                  <m:oMath xmlns:m="http://schemas.openxmlformats.org/officeDocument/2006/math">
                    <m:r>
                      <a:rPr lang="ar-AE" sz="3200" b="1" i="1">
                        <a:solidFill>
                          <a:schemeClr val="dk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Arial" panose="020B0604020202020204" pitchFamily="34" charset="0"/>
                        <a:sym typeface="Cambria"/>
                      </a:rPr>
                      <m:t>∝</m:t>
                    </m:r>
                  </m:oMath>
                </a14:m>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t>
                </a:r>
                <a:r>
                  <a:rPr lang="es-PR"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significa</a:t>
                </a:r>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t>
                </a:r>
                <a:r>
                  <a:rPr lang="es-PR"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proporcional</a:t>
                </a:r>
                <a:r>
                  <a:rPr lang="en-US" sz="3200" b="1" spc="50" dirty="0">
                    <a:ln w="0"/>
                    <a:solidFill>
                      <a:schemeClr val="tx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 a”</a:t>
                </a:r>
              </a:p>
            </p:txBody>
          </p:sp>
        </mc:Choice>
        <mc:Fallback xmlns="">
          <p:sp>
            <p:nvSpPr>
              <p:cNvPr id="20" name="Shape 247">
                <a:extLst>
                  <a:ext uri="{FF2B5EF4-FFF2-40B4-BE49-F238E27FC236}">
                    <a16:creationId xmlns:a16="http://schemas.microsoft.com/office/drawing/2014/main" id="{58A60CC7-2A0A-4EBF-9492-4C2FFA210904}"/>
                  </a:ext>
                </a:extLst>
              </p:cNvPr>
              <p:cNvSpPr txBox="1">
                <a:spLocks noRot="1" noChangeAspect="1" noMove="1" noResize="1" noEditPoints="1" noAdjustHandles="1" noChangeArrowheads="1" noChangeShapeType="1" noTextEdit="1"/>
              </p:cNvSpPr>
              <p:nvPr/>
            </p:nvSpPr>
            <p:spPr>
              <a:xfrm>
                <a:off x="3650664" y="2169875"/>
                <a:ext cx="4463110" cy="1833160"/>
              </a:xfrm>
              <a:prstGeom prst="roundRect">
                <a:avLst/>
              </a:prstGeom>
              <a:blipFill>
                <a:blip r:embed="rId3"/>
                <a:stretch>
                  <a:fillRect r="-136" b="-4605"/>
                </a:stretch>
              </a:blipFill>
              <a:ln>
                <a:solidFill>
                  <a:schemeClr val="bg1"/>
                </a:solidFill>
              </a:ln>
            </p:spPr>
            <p:txBody>
              <a:bodyPr/>
              <a:lstStyle/>
              <a:p>
                <a:r>
                  <a:rPr lang="en-US">
                    <a:noFill/>
                  </a:rPr>
                  <a:t> </a:t>
                </a:r>
              </a:p>
            </p:txBody>
          </p:sp>
        </mc:Fallback>
      </mc:AlternateContent>
      <p:pic>
        <p:nvPicPr>
          <p:cNvPr id="16" name="Picture 15">
            <a:extLst>
              <a:ext uri="{FF2B5EF4-FFF2-40B4-BE49-F238E27FC236}">
                <a16:creationId xmlns:a16="http://schemas.microsoft.com/office/drawing/2014/main" id="{28280698-EA22-4F9F-9B71-85986B7C7A14}"/>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18" name="Picture 17">
            <a:extLst>
              <a:ext uri="{FF2B5EF4-FFF2-40B4-BE49-F238E27FC236}">
                <a16:creationId xmlns:a16="http://schemas.microsoft.com/office/drawing/2014/main" id="{D04BED51-8FB5-4EA5-927D-59961BF647D9}"/>
              </a:ext>
            </a:extLst>
          </p:cNvPr>
          <p:cNvPicPr>
            <a:picLocks noChangeAspect="1"/>
          </p:cNvPicPr>
          <p:nvPr/>
        </p:nvPicPr>
        <p:blipFill>
          <a:blip r:embed="rId5"/>
          <a:stretch>
            <a:fillRect/>
          </a:stretch>
        </p:blipFill>
        <p:spPr>
          <a:xfrm>
            <a:off x="124691" y="5687372"/>
            <a:ext cx="1849075" cy="597196"/>
          </a:xfrm>
          <a:prstGeom prst="rect">
            <a:avLst/>
          </a:prstGeom>
        </p:spPr>
      </p:pic>
      <mc:AlternateContent xmlns:mc="http://schemas.openxmlformats.org/markup-compatibility/2006" xmlns:a14="http://schemas.microsoft.com/office/drawing/2010/main">
        <mc:Choice Requires="a14">
          <p:sp>
            <p:nvSpPr>
              <p:cNvPr id="19" name="Shape 215">
                <a:extLst>
                  <a:ext uri="{FF2B5EF4-FFF2-40B4-BE49-F238E27FC236}">
                    <a16:creationId xmlns:a16="http://schemas.microsoft.com/office/drawing/2014/main" id="{7539E2D6-C581-4986-A57A-9FB27FF7653E}"/>
                  </a:ext>
                </a:extLst>
              </p:cNvPr>
              <p:cNvSpPr txBox="1"/>
              <p:nvPr/>
            </p:nvSpPr>
            <p:spPr>
              <a:xfrm>
                <a:off x="5580380" y="4408953"/>
                <a:ext cx="3433922" cy="1272687"/>
              </a:xfrm>
              <a:prstGeom prst="rect">
                <a:avLst/>
              </a:prstGeom>
              <a:noFill/>
              <a:ln>
                <a:noFill/>
              </a:ln>
            </p:spPr>
            <p:txBody>
              <a:bodyPr lIns="91425" tIns="91425" rIns="91425" bIns="91425" anchor="ctr" anchorCtr="0">
                <a:noAutofit/>
              </a:bodyPr>
              <a:lstStyle/>
              <a:p>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AS </a:t>
                </a:r>
                <a14:m>
                  <m:oMath xmlns:m="http://schemas.openxmlformats.org/officeDocument/2006/math">
                    <m:r>
                      <a:rPr lang="ar-AE" sz="3200" b="1" i="1">
                        <a:solidFill>
                          <a:schemeClr val="dk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sym typeface="Cambria"/>
                      </a:rPr>
                      <m:t>∝ </m:t>
                    </m:r>
                  </m:oMath>
                </a14:m>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r>
                  <a:rPr lang="en-US" sz="32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 </a:t>
                </a:r>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 4R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 </a:t>
                </a:r>
              </a:p>
              <a:p>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V </a:t>
                </a:r>
                <a14:m>
                  <m:oMath xmlns:m="http://schemas.openxmlformats.org/officeDocument/2006/math">
                    <m:r>
                      <a:rPr lang="ar-AE" sz="3200" b="1" i="1">
                        <a:solidFill>
                          <a:schemeClr val="dk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sym typeface="Cambria"/>
                      </a:rPr>
                      <m:t>∝ </m:t>
                    </m:r>
                  </m:oMath>
                </a14:m>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a:t>
                </a:r>
                <a:r>
                  <a:rPr lang="en-US" sz="32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3 </a:t>
                </a:r>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 8R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3</a:t>
                </a:r>
              </a:p>
            </p:txBody>
          </p:sp>
        </mc:Choice>
        <mc:Fallback xmlns="">
          <p:sp>
            <p:nvSpPr>
              <p:cNvPr id="19" name="Shape 215">
                <a:extLst>
                  <a:ext uri="{FF2B5EF4-FFF2-40B4-BE49-F238E27FC236}">
                    <a16:creationId xmlns:a16="http://schemas.microsoft.com/office/drawing/2014/main" id="{7539E2D6-C581-4986-A57A-9FB27FF7653E}"/>
                  </a:ext>
                </a:extLst>
              </p:cNvPr>
              <p:cNvSpPr txBox="1">
                <a:spLocks noRot="1" noChangeAspect="1" noMove="1" noResize="1" noEditPoints="1" noAdjustHandles="1" noChangeArrowheads="1" noChangeShapeType="1" noTextEdit="1"/>
              </p:cNvSpPr>
              <p:nvPr/>
            </p:nvSpPr>
            <p:spPr>
              <a:xfrm>
                <a:off x="5580380" y="4408953"/>
                <a:ext cx="3433922" cy="1272687"/>
              </a:xfrm>
              <a:prstGeom prst="rect">
                <a:avLst/>
              </a:prstGeom>
              <a:blipFill>
                <a:blip r:embed="rId6"/>
                <a:stretch>
                  <a:fillRect l="-4610" r="-532" b="-10526"/>
                </a:stretch>
              </a:blipFill>
              <a:ln>
                <a:noFill/>
              </a:ln>
            </p:spPr>
            <p:txBody>
              <a:bodyPr/>
              <a:lstStyle/>
              <a:p>
                <a:r>
                  <a:rPr lang="en-US">
                    <a:noFill/>
                  </a:rPr>
                  <a:t> </a:t>
                </a:r>
              </a:p>
            </p:txBody>
          </p:sp>
        </mc:Fallback>
      </mc:AlternateContent>
      <p:sp>
        <p:nvSpPr>
          <p:cNvPr id="21" name="Shape 247">
            <a:extLst>
              <a:ext uri="{FF2B5EF4-FFF2-40B4-BE49-F238E27FC236}">
                <a16:creationId xmlns:a16="http://schemas.microsoft.com/office/drawing/2014/main" id="{BE2029C8-D0DD-433D-B19B-64145A243649}"/>
              </a:ext>
            </a:extLst>
          </p:cNvPr>
          <p:cNvSpPr txBox="1">
            <a:spLocks/>
          </p:cNvSpPr>
          <p:nvPr/>
        </p:nvSpPr>
        <p:spPr>
          <a:xfrm>
            <a:off x="9252534" y="1781111"/>
            <a:ext cx="2653950" cy="59719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175" indent="-3175" algn="ctr"/>
            <a:r>
              <a:rPr lang="es-PR" sz="2800" b="1" spc="5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Radio 2R</a:t>
            </a:r>
          </a:p>
        </p:txBody>
      </p:sp>
      <mc:AlternateContent xmlns:mc="http://schemas.openxmlformats.org/markup-compatibility/2006" xmlns:a14="http://schemas.microsoft.com/office/drawing/2010/main">
        <mc:Choice Requires="a14">
          <p:sp>
            <p:nvSpPr>
              <p:cNvPr id="22" name="Shape 215">
                <a:extLst>
                  <a:ext uri="{FF2B5EF4-FFF2-40B4-BE49-F238E27FC236}">
                    <a16:creationId xmlns:a16="http://schemas.microsoft.com/office/drawing/2014/main" id="{85512D55-66BF-4748-B0BF-3CFD6D53E8F2}"/>
                  </a:ext>
                </a:extLst>
              </p:cNvPr>
              <p:cNvSpPr txBox="1"/>
              <p:nvPr/>
            </p:nvSpPr>
            <p:spPr>
              <a:xfrm>
                <a:off x="2481846" y="4408953"/>
                <a:ext cx="3098533" cy="1272687"/>
              </a:xfrm>
              <a:prstGeom prst="rect">
                <a:avLst/>
              </a:prstGeom>
              <a:noFill/>
              <a:ln>
                <a:noFill/>
              </a:ln>
            </p:spPr>
            <p:txBody>
              <a:bodyPr lIns="91425" tIns="91425" rIns="91425" bIns="91425" anchor="ctr" anchorCtr="0">
                <a:noAutofit/>
              </a:bodyPr>
              <a:lstStyle/>
              <a:p>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AS </a:t>
                </a:r>
                <a14:m>
                  <m:oMath xmlns:m="http://schemas.openxmlformats.org/officeDocument/2006/math">
                    <m:r>
                      <a:rPr lang="ar-AE" sz="3200" b="1" i="1">
                        <a:solidFill>
                          <a:schemeClr val="dk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sym typeface="Cambria"/>
                      </a:rPr>
                      <m:t>∝ </m:t>
                    </m:r>
                  </m:oMath>
                </a14:m>
                <a:r>
                  <a:rPr lang="en-US" sz="32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2  </a:t>
                </a:r>
              </a:p>
              <a:p>
                <a:r>
                  <a:rPr lang="en-US" sz="3200" b="1" i="1" dirty="0">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V </a:t>
                </a:r>
                <a14:m>
                  <m:oMath xmlns:m="http://schemas.openxmlformats.org/officeDocument/2006/math">
                    <m:r>
                      <a:rPr lang="ar-AE" sz="3200" b="1" i="1">
                        <a:solidFill>
                          <a:schemeClr val="dk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sym typeface="Cambria"/>
                      </a:rPr>
                      <m:t>∝ </m:t>
                    </m:r>
                  </m:oMath>
                </a14:m>
                <a:r>
                  <a:rPr lang="en-US" sz="3200" b="1" i="1"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R</a:t>
                </a:r>
                <a:r>
                  <a:rPr lang="en-US" sz="3200" b="1" i="1" baseline="30000" dirty="0">
                    <a:solidFill>
                      <a:schemeClr val="dk1"/>
                    </a:solidFill>
                    <a:effectLst>
                      <a:outerShdw blurRad="38100" dist="38100" dir="2700000" algn="tl">
                        <a:srgbClr val="000000">
                          <a:alpha val="43137"/>
                        </a:srgbClr>
                      </a:outerShdw>
                    </a:effectLst>
                    <a:latin typeface="Arial" panose="020B0604020202020204" pitchFamily="34" charset="0"/>
                    <a:ea typeface="Cambria"/>
                    <a:cs typeface="Arial" panose="020B0604020202020204" pitchFamily="34" charset="0"/>
                    <a:sym typeface="Cambria"/>
                  </a:rPr>
                  <a:t>3 </a:t>
                </a:r>
              </a:p>
            </p:txBody>
          </p:sp>
        </mc:Choice>
        <mc:Fallback xmlns="">
          <p:sp>
            <p:nvSpPr>
              <p:cNvPr id="22" name="Shape 215">
                <a:extLst>
                  <a:ext uri="{FF2B5EF4-FFF2-40B4-BE49-F238E27FC236}">
                    <a16:creationId xmlns:a16="http://schemas.microsoft.com/office/drawing/2014/main" id="{85512D55-66BF-4748-B0BF-3CFD6D53E8F2}"/>
                  </a:ext>
                </a:extLst>
              </p:cNvPr>
              <p:cNvSpPr txBox="1">
                <a:spLocks noRot="1" noChangeAspect="1" noMove="1" noResize="1" noEditPoints="1" noAdjustHandles="1" noChangeArrowheads="1" noChangeShapeType="1" noTextEdit="1"/>
              </p:cNvSpPr>
              <p:nvPr/>
            </p:nvSpPr>
            <p:spPr>
              <a:xfrm>
                <a:off x="2481846" y="4408953"/>
                <a:ext cx="3098533" cy="1272687"/>
              </a:xfrm>
              <a:prstGeom prst="rect">
                <a:avLst/>
              </a:prstGeom>
              <a:blipFill>
                <a:blip r:embed="rId7"/>
                <a:stretch>
                  <a:fillRect l="-5118" b="-10526"/>
                </a:stretch>
              </a:blipFill>
              <a:ln>
                <a:noFill/>
              </a:ln>
            </p:spPr>
            <p:txBody>
              <a:bodyPr/>
              <a:lstStyle/>
              <a:p>
                <a:r>
                  <a:rPr 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200889" y="1563242"/>
            <a:ext cx="6615536" cy="4034840"/>
          </a:xfrm>
        </p:spPr>
        <p:txBody>
          <a:bodyPr>
            <a:noAutofit/>
          </a:bodyPr>
          <a:lstStyle/>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Tamaño y escala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i="1" u="sng" dirty="0">
                <a:solidFill>
                  <a:schemeClr val="accent3"/>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Propiedades dependientes del tamaño</a:t>
            </a:r>
          </a:p>
          <a:p>
            <a:pPr marL="234950" lvl="1"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i="1" u="sng" dirty="0">
                <a:solidFill>
                  <a:schemeClr val="accent3"/>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Razón área superficial a volumen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Estructura de la materia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Herramientas e instrumentación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Modelos y simulaciones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Fuerzas e interacciones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Efectos cuánticos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Autoensamblaje</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Ciencia, tecnología y sociedad</a:t>
            </a: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1" name="Title 1">
            <a:extLst>
              <a:ext uri="{FF2B5EF4-FFF2-40B4-BE49-F238E27FC236}">
                <a16:creationId xmlns:a16="http://schemas.microsoft.com/office/drawing/2014/main" id="{57D1DFA3-02DE-47F1-85D1-4F840A6B8F41}"/>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pic>
        <p:nvPicPr>
          <p:cNvPr id="4" name="Picture 3">
            <a:extLst>
              <a:ext uri="{FF2B5EF4-FFF2-40B4-BE49-F238E27FC236}">
                <a16:creationId xmlns:a16="http://schemas.microsoft.com/office/drawing/2014/main" id="{AD2CC084-B782-4E7E-B58A-51DA34A99678}"/>
              </a:ext>
            </a:extLst>
          </p:cNvPr>
          <p:cNvPicPr>
            <a:picLocks noChangeAspect="1"/>
          </p:cNvPicPr>
          <p:nvPr/>
        </p:nvPicPr>
        <p:blipFill>
          <a:blip r:embed="rId5"/>
          <a:stretch>
            <a:fillRect/>
          </a:stretch>
        </p:blipFill>
        <p:spPr>
          <a:xfrm>
            <a:off x="6816425" y="1893729"/>
            <a:ext cx="4909757" cy="3524938"/>
          </a:xfrm>
          <a:prstGeom prst="rect">
            <a:avLst/>
          </a:prstGeom>
          <a:ln>
            <a:noFill/>
          </a:ln>
          <a:effectLst>
            <a:softEdge rad="112500"/>
          </a:effectLst>
        </p:spPr>
      </p:pic>
      <p:sp>
        <p:nvSpPr>
          <p:cNvPr id="2" name="Rectangle 1">
            <a:extLst>
              <a:ext uri="{FF2B5EF4-FFF2-40B4-BE49-F238E27FC236}">
                <a16:creationId xmlns:a16="http://schemas.microsoft.com/office/drawing/2014/main" id="{2EBB02C8-801B-482E-A19F-9270B007171B}"/>
              </a:ext>
            </a:extLst>
          </p:cNvPr>
          <p:cNvSpPr/>
          <p:nvPr/>
        </p:nvSpPr>
        <p:spPr>
          <a:xfrm>
            <a:off x="6957426" y="5476628"/>
            <a:ext cx="4695015" cy="400110"/>
          </a:xfrm>
          <a:prstGeom prst="rect">
            <a:avLst/>
          </a:prstGeom>
        </p:spPr>
        <p:txBody>
          <a:bodyPr wrap="square">
            <a:spAutoFit/>
          </a:bodyPr>
          <a:lstStyle/>
          <a:p>
            <a:pPr algn="ctr">
              <a:spcBef>
                <a:spcPts val="320"/>
              </a:spcBef>
              <a:buClr>
                <a:schemeClr val="accent1">
                  <a:lumMod val="75000"/>
                </a:schemeClr>
              </a:buClr>
            </a:pPr>
            <a:r>
              <a:rPr lang="es-PR" sz="2000" b="1" i="1" dirty="0">
                <a:solidFill>
                  <a:schemeClr val="accent3"/>
                </a:solidFill>
                <a:effectLst>
                  <a:outerShdw blurRad="38100" dist="38100" dir="2700000" algn="tl">
                    <a:srgbClr val="000000">
                      <a:alpha val="43137"/>
                    </a:srgbClr>
                  </a:outerShdw>
                </a:effectLst>
              </a:rPr>
              <a:t>Filamento de Tungsteno quemado</a:t>
            </a:r>
            <a:endParaRPr lang="es-PR" sz="200" b="1" dirty="0">
              <a:solidFill>
                <a:schemeClr val="accent3"/>
              </a:solidFill>
              <a:effectLst>
                <a:outerShdw blurRad="38100" dist="38100" dir="2700000" algn="tl">
                  <a:srgbClr val="000000">
                    <a:alpha val="43137"/>
                  </a:srgbClr>
                </a:outerShdw>
              </a:effectLst>
              <a:ea typeface="Calibri"/>
              <a:cs typeface="Calibri"/>
              <a:sym typeface="Calibri"/>
            </a:endParaRPr>
          </a:p>
        </p:txBody>
      </p:sp>
    </p:spTree>
    <p:extLst>
      <p:ext uri="{BB962C8B-B14F-4D97-AF65-F5344CB8AC3E}">
        <p14:creationId xmlns:p14="http://schemas.microsoft.com/office/powerpoint/2010/main" val="2861714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Shape 230"/>
          <p:cNvSpPr txBox="1">
            <a:spLocks noGrp="1"/>
          </p:cNvSpPr>
          <p:nvPr>
            <p:ph idx="4294967295"/>
          </p:nvPr>
        </p:nvSpPr>
        <p:spPr>
          <a:xfrm>
            <a:off x="1" y="11959"/>
            <a:ext cx="12145696" cy="5621555"/>
          </a:xfrm>
          <a:prstGeom prst="rect">
            <a:avLst/>
          </a:prstGeom>
        </p:spPr>
        <p:txBody>
          <a:bodyPr vert="horz" lIns="91425" tIns="91425" rIns="91425" bIns="91425" rtlCol="0" anchor="t" anchorCtr="0">
            <a:noAutofit/>
          </a:bodyPr>
          <a:lstStyle/>
          <a:p>
            <a:pPr indent="-342900" algn="just">
              <a:spcBef>
                <a:spcPts val="0"/>
              </a:spcBef>
              <a:buClr>
                <a:schemeClr val="accent1">
                  <a:lumMod val="75000"/>
                </a:schemeClr>
              </a:buClr>
              <a:buFont typeface="Wingdings" panose="05000000000000000000" pitchFamily="2" charset="2"/>
              <a:buChar char="§"/>
            </a:pPr>
            <a:r>
              <a:rPr lang="es-PR" sz="39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 razón área superficial a volumen es una medida clave de cómo el material interacciona con su ambiente. </a:t>
            </a:r>
          </a:p>
          <a:p>
            <a:pPr marL="0" indent="0" algn="just">
              <a:spcBef>
                <a:spcPts val="0"/>
              </a:spcBef>
              <a:buClr>
                <a:schemeClr val="accent1">
                  <a:lumMod val="75000"/>
                </a:schemeClr>
              </a:buClr>
              <a:buNone/>
            </a:pPr>
            <a:endParaRPr lang="es-PR" sz="8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indent="-342900" algn="just">
              <a:spcBef>
                <a:spcPts val="0"/>
              </a:spcBef>
              <a:buClr>
                <a:schemeClr val="accent1">
                  <a:lumMod val="75000"/>
                </a:schemeClr>
              </a:buClr>
              <a:buFont typeface="Wingdings" panose="05000000000000000000" pitchFamily="2" charset="2"/>
              <a:buChar char="§"/>
            </a:pPr>
            <a:r>
              <a:rPr lang="es-PR" sz="39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Los átomos y las moléculas que se encuentran en la superficie son los que forman parte de los procesos físicos y las reacciones químicas.</a:t>
            </a:r>
          </a:p>
          <a:p>
            <a:pPr marL="0" indent="0" algn="just">
              <a:spcBef>
                <a:spcPts val="0"/>
              </a:spcBef>
              <a:buClr>
                <a:schemeClr val="accent1">
                  <a:lumMod val="75000"/>
                </a:schemeClr>
              </a:buClr>
              <a:buNone/>
            </a:pPr>
            <a:endParaRPr lang="es-PR" sz="8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indent="-342900" algn="just">
              <a:spcBef>
                <a:spcPts val="0"/>
              </a:spcBef>
              <a:buClr>
                <a:schemeClr val="accent1">
                  <a:lumMod val="75000"/>
                </a:schemeClr>
              </a:buClr>
              <a:buFont typeface="Wingdings" panose="05000000000000000000" pitchFamily="2" charset="2"/>
              <a:buChar char="§"/>
            </a:pPr>
            <a:r>
              <a:rPr lang="es-PR" sz="39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Una razón mayor de AS / V significa que mayor cantidad del material se encuentra en la superficie y está disponible para interaccionar o reaccionar.</a:t>
            </a:r>
          </a:p>
        </p:txBody>
      </p:sp>
      <p:pic>
        <p:nvPicPr>
          <p:cNvPr id="6" name="Picture 5">
            <a:extLst>
              <a:ext uri="{FF2B5EF4-FFF2-40B4-BE49-F238E27FC236}">
                <a16:creationId xmlns:a16="http://schemas.microsoft.com/office/drawing/2014/main" id="{59443B33-0A9B-4AEE-ABA4-E4F56E2BB557}"/>
              </a:ext>
            </a:extLst>
          </p:cNvPr>
          <p:cNvPicPr>
            <a:picLocks noChangeAspect="1"/>
          </p:cNvPicPr>
          <p:nvPr/>
        </p:nvPicPr>
        <p:blipFill>
          <a:blip r:embed="rId3"/>
          <a:stretch>
            <a:fillRect/>
          </a:stretch>
        </p:blipFill>
        <p:spPr>
          <a:xfrm>
            <a:off x="11502189" y="5713724"/>
            <a:ext cx="613246" cy="602927"/>
          </a:xfrm>
          <a:prstGeom prst="rect">
            <a:avLst/>
          </a:prstGeom>
        </p:spPr>
      </p:pic>
      <p:pic>
        <p:nvPicPr>
          <p:cNvPr id="7" name="Picture 6">
            <a:extLst>
              <a:ext uri="{FF2B5EF4-FFF2-40B4-BE49-F238E27FC236}">
                <a16:creationId xmlns:a16="http://schemas.microsoft.com/office/drawing/2014/main" id="{2297B98D-D0DC-49F0-B70E-892A3619C6B4}"/>
              </a:ext>
            </a:extLst>
          </p:cNvPr>
          <p:cNvPicPr>
            <a:picLocks noChangeAspect="1"/>
          </p:cNvPicPr>
          <p:nvPr/>
        </p:nvPicPr>
        <p:blipFill>
          <a:blip r:embed="rId4"/>
          <a:stretch>
            <a:fillRect/>
          </a:stretch>
        </p:blipFill>
        <p:spPr>
          <a:xfrm>
            <a:off x="76565" y="5719456"/>
            <a:ext cx="1849075" cy="59719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p:nvPr/>
        </p:nvSpPr>
        <p:spPr>
          <a:xfrm>
            <a:off x="2490575" y="935876"/>
            <a:ext cx="6796500" cy="4878899"/>
          </a:xfrm>
          <a:prstGeom prst="rect">
            <a:avLst/>
          </a:prstGeom>
          <a:noFill/>
          <a:ln>
            <a:noFill/>
          </a:ln>
        </p:spPr>
        <p:txBody>
          <a:bodyPr lIns="91425" tIns="91425" rIns="91425" bIns="91425" anchor="t" anchorCtr="0">
            <a:noAutofit/>
          </a:bodyPr>
          <a:lstStyle/>
          <a:p>
            <a:endParaRPr/>
          </a:p>
        </p:txBody>
      </p:sp>
      <p:sp>
        <p:nvSpPr>
          <p:cNvPr id="237" name="Shape 237"/>
          <p:cNvSpPr txBox="1">
            <a:spLocks noGrp="1"/>
          </p:cNvSpPr>
          <p:nvPr>
            <p:ph idx="4294967295"/>
          </p:nvPr>
        </p:nvSpPr>
        <p:spPr>
          <a:xfrm>
            <a:off x="11993" y="1899797"/>
            <a:ext cx="12192000" cy="3894137"/>
          </a:xfrm>
          <a:prstGeom prst="rect">
            <a:avLst/>
          </a:prstGeom>
        </p:spPr>
        <p:txBody>
          <a:bodyPr vert="horz" lIns="91425" tIns="91425" rIns="91425" bIns="91425" rtlCol="0" anchor="t" anchorCtr="0">
            <a:noAutofit/>
          </a:bodyPr>
          <a:lstStyle/>
          <a:p>
            <a:pPr indent="-342900">
              <a:lnSpc>
                <a:spcPct val="100000"/>
              </a:lnSpc>
              <a:spcBef>
                <a:spcPts val="0"/>
              </a:spcBef>
              <a:spcAft>
                <a:spcPts val="0"/>
              </a:spcAft>
              <a:buClr>
                <a:schemeClr val="accent1">
                  <a:lumMod val="75000"/>
                </a:schemeClr>
              </a:buClr>
              <a:buFont typeface="Wingdings" panose="05000000000000000000" pitchFamily="2" charset="2"/>
              <a:buChar char="§"/>
            </a:pPr>
            <a:r>
              <a:rPr lang="es-PR" sz="34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Para un organismo, si la longitud se duplica, (de L a 2L):</a:t>
            </a:r>
          </a:p>
          <a:p>
            <a:pPr marL="0" indent="0">
              <a:lnSpc>
                <a:spcPct val="100000"/>
              </a:lnSpc>
              <a:spcBef>
                <a:spcPts val="0"/>
              </a:spcBef>
              <a:spcAft>
                <a:spcPts val="0"/>
              </a:spcAft>
              <a:buClr>
                <a:schemeClr val="accent1">
                  <a:lumMod val="75000"/>
                </a:schemeClr>
              </a:buClr>
              <a:buNone/>
            </a:pPr>
            <a:endParaRPr lang="es-PR" sz="1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693738" indent="-354013">
              <a:lnSpc>
                <a:spcPct val="100000"/>
              </a:lnSpc>
              <a:spcBef>
                <a:spcPts val="0"/>
              </a:spcBef>
              <a:spcAft>
                <a:spcPts val="0"/>
              </a:spcAft>
              <a:buClr>
                <a:srgbClr val="C00000"/>
              </a:buClr>
              <a:buFont typeface="Wingdings" panose="05000000000000000000" pitchFamily="2" charset="2"/>
              <a:buChar char="§"/>
            </a:pPr>
            <a:r>
              <a:rPr lang="es-PR" sz="32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 fuerza muscular y ósea aumenta por un factor de 4 (depende del área del corte transversal)...L</a:t>
            </a:r>
            <a:r>
              <a:rPr lang="es-PR" sz="3200" b="1" baseline="30000"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2</a:t>
            </a:r>
            <a:r>
              <a:rPr lang="es-PR" sz="32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t>
            </a:r>
          </a:p>
          <a:p>
            <a:pPr marL="339725" indent="0">
              <a:lnSpc>
                <a:spcPct val="100000"/>
              </a:lnSpc>
              <a:spcBef>
                <a:spcPts val="0"/>
              </a:spcBef>
              <a:spcAft>
                <a:spcPts val="0"/>
              </a:spcAft>
              <a:buClr>
                <a:srgbClr val="C00000"/>
              </a:buClr>
              <a:buNone/>
            </a:pPr>
            <a:endParaRPr lang="es-PR" sz="1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693738" indent="-354013">
              <a:lnSpc>
                <a:spcPct val="100000"/>
              </a:lnSpc>
              <a:spcBef>
                <a:spcPts val="0"/>
              </a:spcBef>
              <a:spcAft>
                <a:spcPts val="0"/>
              </a:spcAft>
              <a:buClr>
                <a:srgbClr val="C00000"/>
              </a:buClr>
              <a:buFont typeface="Wingdings" panose="05000000000000000000" pitchFamily="2" charset="2"/>
              <a:buChar char="§"/>
            </a:pPr>
            <a:r>
              <a:rPr lang="es-PR" sz="32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Masa (volumen) aumenta por un factor de 8…L</a:t>
            </a:r>
            <a:r>
              <a:rPr lang="es-PR" sz="3200" b="1" baseline="30000"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3</a:t>
            </a:r>
            <a:r>
              <a:rPr lang="es-PR" sz="32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t>
            </a:r>
          </a:p>
          <a:p>
            <a:pPr marL="339725" indent="0">
              <a:lnSpc>
                <a:spcPct val="100000"/>
              </a:lnSpc>
              <a:spcBef>
                <a:spcPts val="0"/>
              </a:spcBef>
              <a:spcAft>
                <a:spcPts val="0"/>
              </a:spcAft>
              <a:buClr>
                <a:srgbClr val="C00000"/>
              </a:buClr>
              <a:buNone/>
            </a:pPr>
            <a:endParaRPr lang="es-PR" sz="1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693738" indent="-354013" algn="just">
              <a:lnSpc>
                <a:spcPct val="100000"/>
              </a:lnSpc>
              <a:spcBef>
                <a:spcPts val="0"/>
              </a:spcBef>
              <a:spcAft>
                <a:spcPts val="0"/>
              </a:spcAft>
              <a:buClr>
                <a:srgbClr val="C00000"/>
              </a:buClr>
              <a:buFont typeface="Wingdings" panose="05000000000000000000" pitchFamily="2" charset="2"/>
              <a:buChar char="§"/>
            </a:pPr>
            <a:r>
              <a:rPr lang="es-PR" sz="32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Hay un tamaño crítico donde los huesos no pueden aguantar la masa y los músculos no pueden moverla. </a:t>
            </a:r>
          </a:p>
        </p:txBody>
      </p:sp>
      <p:pic>
        <p:nvPicPr>
          <p:cNvPr id="8" name="Picture 7">
            <a:extLst>
              <a:ext uri="{FF2B5EF4-FFF2-40B4-BE49-F238E27FC236}">
                <a16:creationId xmlns:a16="http://schemas.microsoft.com/office/drawing/2014/main" id="{89394057-7410-425C-8AFD-398C8BF70444}"/>
              </a:ext>
            </a:extLst>
          </p:cNvPr>
          <p:cNvPicPr>
            <a:picLocks noChangeAspect="1"/>
          </p:cNvPicPr>
          <p:nvPr/>
        </p:nvPicPr>
        <p:blipFill>
          <a:blip r:embed="rId3"/>
          <a:stretch>
            <a:fillRect/>
          </a:stretch>
        </p:blipFill>
        <p:spPr>
          <a:xfrm>
            <a:off x="11518231" y="5713724"/>
            <a:ext cx="613246" cy="602927"/>
          </a:xfrm>
          <a:prstGeom prst="rect">
            <a:avLst/>
          </a:prstGeom>
        </p:spPr>
      </p:pic>
      <p:pic>
        <p:nvPicPr>
          <p:cNvPr id="9" name="Picture 8">
            <a:extLst>
              <a:ext uri="{FF2B5EF4-FFF2-40B4-BE49-F238E27FC236}">
                <a16:creationId xmlns:a16="http://schemas.microsoft.com/office/drawing/2014/main" id="{6B4ED200-1B7C-4CC5-B06C-D11E1E76E48A}"/>
              </a:ext>
            </a:extLst>
          </p:cNvPr>
          <p:cNvPicPr>
            <a:picLocks noChangeAspect="1"/>
          </p:cNvPicPr>
          <p:nvPr/>
        </p:nvPicPr>
        <p:blipFill>
          <a:blip r:embed="rId4"/>
          <a:stretch>
            <a:fillRect/>
          </a:stretch>
        </p:blipFill>
        <p:spPr>
          <a:xfrm>
            <a:off x="44481" y="5719456"/>
            <a:ext cx="1849075" cy="597196"/>
          </a:xfrm>
          <a:prstGeom prst="rect">
            <a:avLst/>
          </a:prstGeom>
        </p:spPr>
      </p:pic>
      <p:sp>
        <p:nvSpPr>
          <p:cNvPr id="10" name="Shape 247">
            <a:extLst>
              <a:ext uri="{FF2B5EF4-FFF2-40B4-BE49-F238E27FC236}">
                <a16:creationId xmlns:a16="http://schemas.microsoft.com/office/drawing/2014/main" id="{64892B6D-99B5-474B-9574-03B1984A8BC5}"/>
              </a:ext>
            </a:extLst>
          </p:cNvPr>
          <p:cNvSpPr txBox="1">
            <a:spLocks/>
          </p:cNvSpPr>
          <p:nvPr/>
        </p:nvSpPr>
        <p:spPr>
          <a:xfrm>
            <a:off x="0" y="0"/>
            <a:ext cx="12192001" cy="1588168"/>
          </a:xfrm>
          <a:prstGeom prst="rect">
            <a:avLst/>
          </a:prstGeom>
        </p:spPr>
        <p:txBody>
          <a:bodyPr vert="horz" lIns="91425" tIns="91425" rIns="91425" bIns="91425"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342900" indent="-139700" algn="ctr">
              <a:lnSpc>
                <a:spcPct val="100000"/>
              </a:lnSpc>
            </a:pPr>
            <a:r>
              <a:rPr lang="es-PR" sz="5000" b="1" dirty="0">
                <a:ln w="22225">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Mientras el objeto es más grande,  la razón AS / V disminuye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9" name="Shape 247">
            <a:extLst>
              <a:ext uri="{FF2B5EF4-FFF2-40B4-BE49-F238E27FC236}">
                <a16:creationId xmlns:a16="http://schemas.microsoft.com/office/drawing/2014/main" id="{ED723826-B946-43C8-99CD-BF5045E84A9D}"/>
              </a:ext>
            </a:extLst>
          </p:cNvPr>
          <p:cNvSpPr txBox="1">
            <a:spLocks/>
          </p:cNvSpPr>
          <p:nvPr/>
        </p:nvSpPr>
        <p:spPr>
          <a:xfrm>
            <a:off x="0" y="153678"/>
            <a:ext cx="12192000" cy="839508"/>
          </a:xfrm>
          <a:prstGeom prst="rect">
            <a:avLst/>
          </a:prstGeom>
        </p:spPr>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342900" indent="-139700" algn="ctr"/>
            <a:r>
              <a:rPr lang="en-US" sz="5400" b="1" dirty="0">
                <a:ln w="22225">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Surface area to Volume Ratio</a:t>
            </a:r>
          </a:p>
        </p:txBody>
      </p:sp>
      <p:sp>
        <p:nvSpPr>
          <p:cNvPr id="10" name="Shape 247">
            <a:extLst>
              <a:ext uri="{FF2B5EF4-FFF2-40B4-BE49-F238E27FC236}">
                <a16:creationId xmlns:a16="http://schemas.microsoft.com/office/drawing/2014/main" id="{574AD6C3-8889-45C9-AE3A-0A0BF52815F6}"/>
              </a:ext>
            </a:extLst>
          </p:cNvPr>
          <p:cNvSpPr txBox="1">
            <a:spLocks/>
          </p:cNvSpPr>
          <p:nvPr/>
        </p:nvSpPr>
        <p:spPr>
          <a:xfrm>
            <a:off x="4177173" y="2194130"/>
            <a:ext cx="3522691" cy="246973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lIns="91425" tIns="91425" rIns="91425" bIns="91425"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stStyle>
          <a:p>
            <a:pPr marL="6350" indent="-6350" algn="ctr"/>
            <a:r>
              <a:rPr lang="es-PR" sz="4000" b="1" spc="50" dirty="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Arial" panose="020B0604020202020204" pitchFamily="34" charset="0"/>
                <a:sym typeface="Calibri"/>
              </a:rPr>
              <a:t>¡</a:t>
            </a:r>
            <a:r>
              <a:rPr lang="es-PR" sz="4000" b="1" spc="50" dirty="0">
                <a:ln w="0"/>
                <a:solidFill>
                  <a:schemeClr val="bg1"/>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No hay células enormes!</a:t>
            </a:r>
          </a:p>
        </p:txBody>
      </p:sp>
      <p:pic>
        <p:nvPicPr>
          <p:cNvPr id="11" name="Picture 10">
            <a:extLst>
              <a:ext uri="{FF2B5EF4-FFF2-40B4-BE49-F238E27FC236}">
                <a16:creationId xmlns:a16="http://schemas.microsoft.com/office/drawing/2014/main" id="{B75528F5-B72B-42E5-8A36-971F761847FE}"/>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2" name="Picture 11">
            <a:extLst>
              <a:ext uri="{FF2B5EF4-FFF2-40B4-BE49-F238E27FC236}">
                <a16:creationId xmlns:a16="http://schemas.microsoft.com/office/drawing/2014/main" id="{C9085134-DBD8-411D-93F8-41597040E515}"/>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13" name="Picture 2" descr="Animal-Cell[1].jpg">
            <a:extLst>
              <a:ext uri="{FF2B5EF4-FFF2-40B4-BE49-F238E27FC236}">
                <a16:creationId xmlns:a16="http://schemas.microsoft.com/office/drawing/2014/main" id="{DA0C157E-4E64-451F-B274-F3469F1476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4828" y="1688677"/>
            <a:ext cx="3745858" cy="3721291"/>
          </a:xfrm>
          <a:prstGeom prst="rect">
            <a:avLst/>
          </a:prstGeom>
          <a:ln w="57150" cap="sq">
            <a:solidFill>
              <a:srgbClr val="C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4" name="Picture 9">
            <a:extLst>
              <a:ext uri="{FF2B5EF4-FFF2-40B4-BE49-F238E27FC236}">
                <a16:creationId xmlns:a16="http://schemas.microsoft.com/office/drawing/2014/main" id="{1476D5A7-0190-4451-BDF2-BF27B94A8A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79" y="1368218"/>
            <a:ext cx="3052390" cy="4028812"/>
          </a:xfrm>
          <a:prstGeom prst="rect">
            <a:avLst/>
          </a:prstGeom>
          <a:ln w="57150" cap="sq">
            <a:solidFill>
              <a:srgbClr val="C00000"/>
            </a:solidFill>
            <a:prstDash val="solid"/>
            <a:miter lim="800000"/>
          </a:ln>
          <a:effectLst>
            <a:outerShdw blurRad="50800" dist="38100" dir="2700000" algn="tl" rotWithShape="0">
              <a:srgbClr val="000000">
                <a:alpha val="43000"/>
              </a:srgbClr>
            </a:outerShdw>
          </a:effectLs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idx="4294967295"/>
          </p:nvPr>
        </p:nvSpPr>
        <p:spPr>
          <a:xfrm>
            <a:off x="0" y="0"/>
            <a:ext cx="12192001" cy="2117558"/>
          </a:xfrm>
          <a:prstGeom prst="rect">
            <a:avLst/>
          </a:prstGeom>
        </p:spPr>
        <p:txBody>
          <a:bodyPr vert="horz" lIns="91425" tIns="91425" rIns="91425" bIns="91425" rtlCol="0" anchor="ctr" anchorCtr="0">
            <a:noAutofit/>
          </a:bodyPr>
          <a:lstStyle/>
          <a:p>
            <a:pPr marL="342900" indent="-139700" algn="ctr">
              <a:lnSpc>
                <a:spcPct val="100000"/>
              </a:lnSpc>
            </a:pPr>
            <a:r>
              <a:rPr lang="es-PR" sz="5000" b="1" dirty="0">
                <a:ln w="22225">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Mientras el objeto es más pequeño, la razón AS / V aumenta</a:t>
            </a:r>
          </a:p>
        </p:txBody>
      </p:sp>
      <p:sp>
        <p:nvSpPr>
          <p:cNvPr id="248" name="Shape 248"/>
          <p:cNvSpPr txBox="1">
            <a:spLocks noGrp="1"/>
          </p:cNvSpPr>
          <p:nvPr>
            <p:ph idx="4294967295"/>
          </p:nvPr>
        </p:nvSpPr>
        <p:spPr>
          <a:xfrm>
            <a:off x="0" y="2326105"/>
            <a:ext cx="12192000" cy="2976442"/>
          </a:xfrm>
          <a:prstGeom prst="roundRect">
            <a:avLst/>
          </a:prstGeom>
          <a:noFill/>
          <a:ln>
            <a:noFill/>
          </a:ln>
        </p:spPr>
        <p:style>
          <a:lnRef idx="0">
            <a:schemeClr val="accent2"/>
          </a:lnRef>
          <a:fillRef idx="3">
            <a:schemeClr val="accent2"/>
          </a:fillRef>
          <a:effectRef idx="3">
            <a:schemeClr val="accent2"/>
          </a:effectRef>
          <a:fontRef idx="minor">
            <a:schemeClr val="lt1"/>
          </a:fontRef>
        </p:style>
        <p:txBody>
          <a:bodyPr vert="horz" lIns="91425" tIns="91425" rIns="91425" bIns="91425" rtlCol="0" anchor="ctr" anchorCtr="0">
            <a:noAutofit/>
          </a:bodyPr>
          <a:lstStyle/>
          <a:p>
            <a:pPr marL="647700" indent="-571500">
              <a:spcBef>
                <a:spcPts val="0"/>
              </a:spcBef>
              <a:buClrTx/>
              <a:buFont typeface="Wingdings" panose="05000000000000000000" pitchFamily="2" charset="2"/>
              <a:buChar char="ü"/>
            </a:pPr>
            <a:r>
              <a:rPr lang="es-PR" sz="4800" dirty="0">
                <a:solidFill>
                  <a:srgbClr val="C00000"/>
                </a:solidFill>
                <a:latin typeface="Arial Black" panose="020B0A04020102020204" pitchFamily="34" charset="0"/>
                <a:ea typeface="Calibri"/>
                <a:cs typeface="Calibri"/>
                <a:sym typeface="Calibri"/>
              </a:rPr>
              <a:t>Mejor disipación de calor</a:t>
            </a:r>
          </a:p>
          <a:p>
            <a:pPr marL="361950" indent="-285750">
              <a:spcBef>
                <a:spcPts val="0"/>
              </a:spcBef>
              <a:buClrTx/>
              <a:buFont typeface="Wingdings" panose="05000000000000000000" pitchFamily="2" charset="2"/>
              <a:buChar char="ü"/>
            </a:pPr>
            <a:endParaRPr lang="es-PR" sz="1800" dirty="0">
              <a:solidFill>
                <a:srgbClr val="C00000"/>
              </a:solidFill>
              <a:latin typeface="Arial Black" panose="020B0A04020102020204" pitchFamily="34" charset="0"/>
              <a:ea typeface="Calibri"/>
              <a:cs typeface="Calibri"/>
              <a:sym typeface="Calibri"/>
            </a:endParaRPr>
          </a:p>
          <a:p>
            <a:pPr marL="647700" indent="-571500">
              <a:spcBef>
                <a:spcPts val="0"/>
              </a:spcBef>
              <a:buClrTx/>
              <a:buFont typeface="Wingdings" panose="05000000000000000000" pitchFamily="2" charset="2"/>
              <a:buChar char="ü"/>
            </a:pPr>
            <a:r>
              <a:rPr lang="es-PR" sz="4800" dirty="0">
                <a:solidFill>
                  <a:srgbClr val="C00000"/>
                </a:solidFill>
                <a:latin typeface="Arial Black" panose="020B0A04020102020204" pitchFamily="34" charset="0"/>
                <a:ea typeface="Calibri"/>
                <a:cs typeface="Calibri"/>
                <a:sym typeface="Calibri"/>
              </a:rPr>
              <a:t>Intercambio de gases</a:t>
            </a:r>
          </a:p>
          <a:p>
            <a:pPr marL="361950" indent="-285750">
              <a:spcBef>
                <a:spcPts val="0"/>
              </a:spcBef>
              <a:buClrTx/>
              <a:buFont typeface="Wingdings" panose="05000000000000000000" pitchFamily="2" charset="2"/>
              <a:buChar char="ü"/>
            </a:pPr>
            <a:endParaRPr lang="es-PR" sz="1800" dirty="0">
              <a:solidFill>
                <a:srgbClr val="C00000"/>
              </a:solidFill>
              <a:latin typeface="Arial Black" panose="020B0A04020102020204" pitchFamily="34" charset="0"/>
              <a:ea typeface="Calibri"/>
              <a:cs typeface="Calibri"/>
              <a:sym typeface="Calibri"/>
            </a:endParaRPr>
          </a:p>
          <a:p>
            <a:pPr marL="647700" indent="-571500">
              <a:spcBef>
                <a:spcPts val="0"/>
              </a:spcBef>
              <a:buClrTx/>
              <a:buFont typeface="Wingdings" panose="05000000000000000000" pitchFamily="2" charset="2"/>
              <a:buChar char="ü"/>
            </a:pPr>
            <a:r>
              <a:rPr lang="es-PR" sz="4800" dirty="0">
                <a:solidFill>
                  <a:srgbClr val="C00000"/>
                </a:solidFill>
                <a:latin typeface="Arial Black" panose="020B0A04020102020204" pitchFamily="34" charset="0"/>
                <a:ea typeface="Calibri"/>
                <a:cs typeface="Calibri"/>
                <a:sym typeface="Calibri"/>
              </a:rPr>
              <a:t>Rigidez y fuerza del material</a:t>
            </a:r>
          </a:p>
        </p:txBody>
      </p:sp>
      <p:pic>
        <p:nvPicPr>
          <p:cNvPr id="7" name="Picture 6">
            <a:extLst>
              <a:ext uri="{FF2B5EF4-FFF2-40B4-BE49-F238E27FC236}">
                <a16:creationId xmlns:a16="http://schemas.microsoft.com/office/drawing/2014/main" id="{A231171B-96C1-40EF-9FED-0BDA247FDFCD}"/>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69A5F9D4-E488-43F1-A0D3-7E442E218ACB}"/>
              </a:ext>
            </a:extLst>
          </p:cNvPr>
          <p:cNvPicPr>
            <a:picLocks noChangeAspect="1"/>
          </p:cNvPicPr>
          <p:nvPr/>
        </p:nvPicPr>
        <p:blipFill>
          <a:blip r:embed="rId4"/>
          <a:stretch>
            <a:fillRect/>
          </a:stretch>
        </p:blipFill>
        <p:spPr>
          <a:xfrm>
            <a:off x="124691" y="5687372"/>
            <a:ext cx="1849075" cy="59719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6" name="Shape 256"/>
          <p:cNvPicPr preferRelativeResize="0"/>
          <p:nvPr/>
        </p:nvPicPr>
        <p:blipFill>
          <a:blip r:embed="rId3">
            <a:alphaModFix/>
          </a:blip>
          <a:stretch>
            <a:fillRect/>
          </a:stretch>
        </p:blipFill>
        <p:spPr>
          <a:xfrm rot="1840998">
            <a:off x="158603" y="1904022"/>
            <a:ext cx="4178810" cy="3467048"/>
          </a:xfrm>
          <a:prstGeom prst="roundRect">
            <a:avLst>
              <a:gd name="adj" fmla="val 8594"/>
            </a:avLst>
          </a:prstGeom>
          <a:solidFill>
            <a:srgbClr val="FFFFFF">
              <a:shade val="85000"/>
            </a:srgbClr>
          </a:solidFill>
          <a:ln>
            <a:noFill/>
          </a:ln>
          <a:effectLst/>
        </p:spPr>
      </p:pic>
      <p:sp>
        <p:nvSpPr>
          <p:cNvPr id="253" name="Shape 253"/>
          <p:cNvSpPr txBox="1">
            <a:spLocks noGrp="1"/>
          </p:cNvSpPr>
          <p:nvPr>
            <p:ph type="title" idx="4294967295"/>
          </p:nvPr>
        </p:nvSpPr>
        <p:spPr>
          <a:xfrm>
            <a:off x="2578431" y="100452"/>
            <a:ext cx="9440751" cy="2396246"/>
          </a:xfrm>
          <a:prstGeom prst="rect">
            <a:avLst/>
          </a:prstGeom>
        </p:spPr>
        <p:txBody>
          <a:bodyPr vert="horz" lIns="91425" tIns="91425" rIns="91425" bIns="91425" rtlCol="0" anchor="ctr" anchorCtr="0">
            <a:noAutofit/>
          </a:bodyPr>
          <a:lstStyle/>
          <a:p>
            <a:pPr marL="457200" indent="-457200" algn="just">
              <a:lnSpc>
                <a:spcPct val="100000"/>
              </a:lnSpc>
              <a:spcBef>
                <a:spcPts val="0"/>
              </a:spcBef>
              <a:buClr>
                <a:schemeClr val="accent1">
                  <a:lumMod val="75000"/>
                </a:schemeClr>
              </a:buClr>
              <a:buFont typeface="Wingdings" panose="05000000000000000000" pitchFamily="2" charset="2"/>
              <a:buChar char="§"/>
            </a:pPr>
            <a:r>
              <a:rPr lang="es-PR" sz="36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Esto permite que estructuras delicadas que nunca podrían a estar a escalas como por ejemplo, metros de longitud, puedan existir. </a:t>
            </a:r>
          </a:p>
        </p:txBody>
      </p:sp>
      <p:pic>
        <p:nvPicPr>
          <p:cNvPr id="257" name="Shape 257"/>
          <p:cNvPicPr preferRelativeResize="0"/>
          <p:nvPr/>
        </p:nvPicPr>
        <p:blipFill>
          <a:blip r:embed="rId4">
            <a:alphaModFix/>
          </a:blip>
          <a:stretch>
            <a:fillRect/>
          </a:stretch>
        </p:blipFill>
        <p:spPr>
          <a:xfrm>
            <a:off x="6310044" y="2560866"/>
            <a:ext cx="4521866" cy="3246302"/>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73281FA9-68BB-4DEA-869D-D503488CE21B}"/>
              </a:ext>
            </a:extLst>
          </p:cNvPr>
          <p:cNvPicPr>
            <a:picLocks noChangeAspect="1"/>
          </p:cNvPicPr>
          <p:nvPr/>
        </p:nvPicPr>
        <p:blipFill>
          <a:blip r:embed="rId5"/>
          <a:stretch>
            <a:fillRect/>
          </a:stretch>
        </p:blipFill>
        <p:spPr>
          <a:xfrm>
            <a:off x="11454063" y="5681640"/>
            <a:ext cx="613246" cy="602927"/>
          </a:xfrm>
          <a:prstGeom prst="rect">
            <a:avLst/>
          </a:prstGeom>
        </p:spPr>
      </p:pic>
      <p:pic>
        <p:nvPicPr>
          <p:cNvPr id="9" name="Picture 8">
            <a:extLst>
              <a:ext uri="{FF2B5EF4-FFF2-40B4-BE49-F238E27FC236}">
                <a16:creationId xmlns:a16="http://schemas.microsoft.com/office/drawing/2014/main" id="{3DFB308E-E762-45E8-B04D-27D7E06F82D6}"/>
              </a:ext>
            </a:extLst>
          </p:cNvPr>
          <p:cNvPicPr>
            <a:picLocks noChangeAspect="1"/>
          </p:cNvPicPr>
          <p:nvPr/>
        </p:nvPicPr>
        <p:blipFill>
          <a:blip r:embed="rId6"/>
          <a:stretch>
            <a:fillRect/>
          </a:stretch>
        </p:blipFill>
        <p:spPr>
          <a:xfrm>
            <a:off x="124691" y="5687372"/>
            <a:ext cx="1849075" cy="59719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idx="4294967295"/>
          </p:nvPr>
        </p:nvSpPr>
        <p:spPr>
          <a:xfrm>
            <a:off x="0" y="-1"/>
            <a:ext cx="7570071" cy="2623137"/>
          </a:xfrm>
          <a:prstGeom prst="rect">
            <a:avLst/>
          </a:prstGeom>
        </p:spPr>
        <p:txBody>
          <a:bodyPr vert="horz" lIns="91425" tIns="91425" rIns="91425" bIns="91425" rtlCol="0" anchor="ctr" anchorCtr="0">
            <a:noAutofit/>
          </a:bodyPr>
          <a:lstStyle/>
          <a:p>
            <a:pPr algn="ctr">
              <a:lnSpc>
                <a:spcPct val="100000"/>
              </a:lnSpc>
              <a:spcBef>
                <a:spcPts val="0"/>
              </a:spcBef>
            </a:pPr>
            <a:r>
              <a:rPr lang="es-PR" sz="5000" b="1" dirty="0">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Aumentando la razón AS / V: Partículas más pequeñas</a:t>
            </a:r>
          </a:p>
        </p:txBody>
      </p:sp>
      <p:pic>
        <p:nvPicPr>
          <p:cNvPr id="52" name="Picture 51">
            <a:extLst>
              <a:ext uri="{FF2B5EF4-FFF2-40B4-BE49-F238E27FC236}">
                <a16:creationId xmlns:a16="http://schemas.microsoft.com/office/drawing/2014/main" id="{B671865A-EC5F-4673-BBE9-A36979AFBA1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53" name="Picture 52">
            <a:extLst>
              <a:ext uri="{FF2B5EF4-FFF2-40B4-BE49-F238E27FC236}">
                <a16:creationId xmlns:a16="http://schemas.microsoft.com/office/drawing/2014/main" id="{E3C51C75-9557-451B-B7CB-6590B4623F9C}"/>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2" name="Picture 1">
            <a:extLst>
              <a:ext uri="{FF2B5EF4-FFF2-40B4-BE49-F238E27FC236}">
                <a16:creationId xmlns:a16="http://schemas.microsoft.com/office/drawing/2014/main" id="{62B850D1-B38F-4FBE-B351-AAFE49C260B1}"/>
              </a:ext>
            </a:extLst>
          </p:cNvPr>
          <p:cNvPicPr>
            <a:picLocks noChangeAspect="1"/>
          </p:cNvPicPr>
          <p:nvPr/>
        </p:nvPicPr>
        <p:blipFill>
          <a:blip r:embed="rId5"/>
          <a:stretch>
            <a:fillRect/>
          </a:stretch>
        </p:blipFill>
        <p:spPr>
          <a:xfrm>
            <a:off x="7912898" y="230670"/>
            <a:ext cx="3087520" cy="2623137"/>
          </a:xfrm>
          <a:prstGeom prst="rect">
            <a:avLst/>
          </a:prstGeom>
        </p:spPr>
      </p:pic>
      <p:pic>
        <p:nvPicPr>
          <p:cNvPr id="54" name="Picture 53">
            <a:extLst>
              <a:ext uri="{FF2B5EF4-FFF2-40B4-BE49-F238E27FC236}">
                <a16:creationId xmlns:a16="http://schemas.microsoft.com/office/drawing/2014/main" id="{07A8B771-ADD8-49EA-8A47-C85B779BB26C}"/>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2111224" y="3425640"/>
            <a:ext cx="2590231" cy="2242855"/>
          </a:xfrm>
          <a:prstGeom prst="rect">
            <a:avLst/>
          </a:prstGeom>
          <a:ln>
            <a:noFill/>
          </a:ln>
          <a:extLst>
            <a:ext uri="{53640926-AAD7-44D8-BBD7-CCE9431645EC}">
              <a14:shadowObscured xmlns:a14="http://schemas.microsoft.com/office/drawing/2010/main"/>
            </a:ext>
          </a:extLst>
        </p:spPr>
      </p:pic>
      <p:grpSp>
        <p:nvGrpSpPr>
          <p:cNvPr id="5" name="Group 4">
            <a:extLst>
              <a:ext uri="{FF2B5EF4-FFF2-40B4-BE49-F238E27FC236}">
                <a16:creationId xmlns:a16="http://schemas.microsoft.com/office/drawing/2014/main" id="{20FD243F-1B9D-4E40-A7D2-6149CB7975C7}"/>
              </a:ext>
            </a:extLst>
          </p:cNvPr>
          <p:cNvGrpSpPr/>
          <p:nvPr/>
        </p:nvGrpSpPr>
        <p:grpSpPr>
          <a:xfrm>
            <a:off x="5646100" y="3322261"/>
            <a:ext cx="1324760" cy="2359379"/>
            <a:chOff x="4771240" y="3446060"/>
            <a:chExt cx="1324760" cy="2359379"/>
          </a:xfrm>
        </p:grpSpPr>
        <p:pic>
          <p:nvPicPr>
            <p:cNvPr id="55" name="Picture 54">
              <a:extLst>
                <a:ext uri="{FF2B5EF4-FFF2-40B4-BE49-F238E27FC236}">
                  <a16:creationId xmlns:a16="http://schemas.microsoft.com/office/drawing/2014/main" id="{E8B19430-B581-4E9B-8151-C095300F4605}"/>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4800884" y="3446060"/>
              <a:ext cx="1295116" cy="1074215"/>
            </a:xfrm>
            <a:prstGeom prst="rect">
              <a:avLst/>
            </a:prstGeom>
            <a:ln>
              <a:noFill/>
            </a:ln>
            <a:extLst>
              <a:ext uri="{53640926-AAD7-44D8-BBD7-CCE9431645EC}">
                <a14:shadowObscured xmlns:a14="http://schemas.microsoft.com/office/drawing/2010/main"/>
              </a:ext>
            </a:extLst>
          </p:spPr>
        </p:pic>
        <p:pic>
          <p:nvPicPr>
            <p:cNvPr id="56" name="Picture 55">
              <a:extLst>
                <a:ext uri="{FF2B5EF4-FFF2-40B4-BE49-F238E27FC236}">
                  <a16:creationId xmlns:a16="http://schemas.microsoft.com/office/drawing/2014/main" id="{3F890EE7-0399-4997-BBC4-8FA406E4DF5F}"/>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4771240" y="4731224"/>
              <a:ext cx="1295116" cy="1074215"/>
            </a:xfrm>
            <a:prstGeom prst="rect">
              <a:avLst/>
            </a:prstGeom>
            <a:ln>
              <a:noFill/>
            </a:ln>
            <a:extLst>
              <a:ext uri="{53640926-AAD7-44D8-BBD7-CCE9431645EC}">
                <a14:shadowObscured xmlns:a14="http://schemas.microsoft.com/office/drawing/2010/main"/>
              </a:ext>
            </a:extLst>
          </p:spPr>
        </p:pic>
      </p:grpSp>
      <p:grpSp>
        <p:nvGrpSpPr>
          <p:cNvPr id="4" name="Group 3">
            <a:extLst>
              <a:ext uri="{FF2B5EF4-FFF2-40B4-BE49-F238E27FC236}">
                <a16:creationId xmlns:a16="http://schemas.microsoft.com/office/drawing/2014/main" id="{216EDE8D-6FDE-461B-A4F5-75487B8366D9}"/>
              </a:ext>
            </a:extLst>
          </p:cNvPr>
          <p:cNvGrpSpPr/>
          <p:nvPr/>
        </p:nvGrpSpPr>
        <p:grpSpPr>
          <a:xfrm>
            <a:off x="7550396" y="3084478"/>
            <a:ext cx="3341629" cy="2702764"/>
            <a:chOff x="7244964" y="3188955"/>
            <a:chExt cx="3341629" cy="2702764"/>
          </a:xfrm>
        </p:grpSpPr>
        <p:grpSp>
          <p:nvGrpSpPr>
            <p:cNvPr id="3" name="Group 2">
              <a:extLst>
                <a:ext uri="{FF2B5EF4-FFF2-40B4-BE49-F238E27FC236}">
                  <a16:creationId xmlns:a16="http://schemas.microsoft.com/office/drawing/2014/main" id="{7472E586-CECB-4D99-A790-576F62D325D8}"/>
                </a:ext>
              </a:extLst>
            </p:cNvPr>
            <p:cNvGrpSpPr/>
            <p:nvPr/>
          </p:nvGrpSpPr>
          <p:grpSpPr>
            <a:xfrm>
              <a:off x="7244964" y="3188955"/>
              <a:ext cx="1496903" cy="1212878"/>
              <a:chOff x="7244964" y="3188955"/>
              <a:chExt cx="1496903" cy="1212878"/>
            </a:xfrm>
          </p:grpSpPr>
          <p:pic>
            <p:nvPicPr>
              <p:cNvPr id="57" name="Picture 56">
                <a:extLst>
                  <a:ext uri="{FF2B5EF4-FFF2-40B4-BE49-F238E27FC236}">
                    <a16:creationId xmlns:a16="http://schemas.microsoft.com/office/drawing/2014/main" id="{47290732-726A-4274-B8FD-D3D6D6F8C79D}"/>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44964" y="3188955"/>
                <a:ext cx="685654" cy="549039"/>
              </a:xfrm>
              <a:prstGeom prst="rect">
                <a:avLst/>
              </a:prstGeom>
              <a:ln>
                <a:noFill/>
              </a:ln>
              <a:extLst>
                <a:ext uri="{53640926-AAD7-44D8-BBD7-CCE9431645EC}">
                  <a14:shadowObscured xmlns:a14="http://schemas.microsoft.com/office/drawing/2010/main"/>
                </a:ext>
              </a:extLst>
            </p:spPr>
          </p:pic>
          <p:pic>
            <p:nvPicPr>
              <p:cNvPr id="60" name="Picture 59">
                <a:extLst>
                  <a:ext uri="{FF2B5EF4-FFF2-40B4-BE49-F238E27FC236}">
                    <a16:creationId xmlns:a16="http://schemas.microsoft.com/office/drawing/2014/main" id="{BB1AA4A1-3CA7-4ED3-9051-D7E0AC3FB931}"/>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40293" y="3195424"/>
                <a:ext cx="685654" cy="549039"/>
              </a:xfrm>
              <a:prstGeom prst="rect">
                <a:avLst/>
              </a:prstGeom>
              <a:ln>
                <a:noFill/>
              </a:ln>
              <a:extLst>
                <a:ext uri="{53640926-AAD7-44D8-BBD7-CCE9431645EC}">
                  <a14:shadowObscured xmlns:a14="http://schemas.microsoft.com/office/drawing/2010/main"/>
                </a:ext>
              </a:extLst>
            </p:spPr>
          </p:pic>
          <p:pic>
            <p:nvPicPr>
              <p:cNvPr id="61" name="Picture 60">
                <a:extLst>
                  <a:ext uri="{FF2B5EF4-FFF2-40B4-BE49-F238E27FC236}">
                    <a16:creationId xmlns:a16="http://schemas.microsoft.com/office/drawing/2014/main" id="{D35E3715-A101-4CD8-851A-E01B62149270}"/>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64639" y="3852794"/>
                <a:ext cx="685654" cy="549039"/>
              </a:xfrm>
              <a:prstGeom prst="rect">
                <a:avLst/>
              </a:prstGeom>
              <a:ln>
                <a:noFill/>
              </a:ln>
              <a:extLst>
                <a:ext uri="{53640926-AAD7-44D8-BBD7-CCE9431645EC}">
                  <a14:shadowObscured xmlns:a14="http://schemas.microsoft.com/office/drawing/2010/main"/>
                </a:ext>
              </a:extLst>
            </p:spPr>
          </p:pic>
          <p:pic>
            <p:nvPicPr>
              <p:cNvPr id="62" name="Picture 61">
                <a:extLst>
                  <a:ext uri="{FF2B5EF4-FFF2-40B4-BE49-F238E27FC236}">
                    <a16:creationId xmlns:a16="http://schemas.microsoft.com/office/drawing/2014/main" id="{50BAD23D-1F36-47A4-8B9B-1C69F87D29FD}"/>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56213" y="3839149"/>
                <a:ext cx="685654" cy="549039"/>
              </a:xfrm>
              <a:prstGeom prst="rect">
                <a:avLst/>
              </a:prstGeom>
              <a:ln>
                <a:noFill/>
              </a:ln>
              <a:extLst>
                <a:ext uri="{53640926-AAD7-44D8-BBD7-CCE9431645EC}">
                  <a14:shadowObscured xmlns:a14="http://schemas.microsoft.com/office/drawing/2010/main"/>
                </a:ext>
              </a:extLst>
            </p:spPr>
          </p:pic>
        </p:grpSp>
        <p:grpSp>
          <p:nvGrpSpPr>
            <p:cNvPr id="63" name="Group 62">
              <a:extLst>
                <a:ext uri="{FF2B5EF4-FFF2-40B4-BE49-F238E27FC236}">
                  <a16:creationId xmlns:a16="http://schemas.microsoft.com/office/drawing/2014/main" id="{80A01834-22D1-4CFF-95CF-981799BCF7EF}"/>
                </a:ext>
              </a:extLst>
            </p:cNvPr>
            <p:cNvGrpSpPr/>
            <p:nvPr/>
          </p:nvGrpSpPr>
          <p:grpSpPr>
            <a:xfrm>
              <a:off x="7247236" y="4678841"/>
              <a:ext cx="1496903" cy="1212878"/>
              <a:chOff x="7244964" y="3188955"/>
              <a:chExt cx="1496903" cy="1212878"/>
            </a:xfrm>
          </p:grpSpPr>
          <p:pic>
            <p:nvPicPr>
              <p:cNvPr id="64" name="Picture 63">
                <a:extLst>
                  <a:ext uri="{FF2B5EF4-FFF2-40B4-BE49-F238E27FC236}">
                    <a16:creationId xmlns:a16="http://schemas.microsoft.com/office/drawing/2014/main" id="{F0A93B30-88A1-40CF-8610-FE87CA1B8A30}"/>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44964" y="3188955"/>
                <a:ext cx="685654" cy="549039"/>
              </a:xfrm>
              <a:prstGeom prst="rect">
                <a:avLst/>
              </a:prstGeom>
              <a:ln>
                <a:noFill/>
              </a:ln>
              <a:extLst>
                <a:ext uri="{53640926-AAD7-44D8-BBD7-CCE9431645EC}">
                  <a14:shadowObscured xmlns:a14="http://schemas.microsoft.com/office/drawing/2010/main"/>
                </a:ext>
              </a:extLst>
            </p:spPr>
          </p:pic>
          <p:pic>
            <p:nvPicPr>
              <p:cNvPr id="65" name="Picture 64">
                <a:extLst>
                  <a:ext uri="{FF2B5EF4-FFF2-40B4-BE49-F238E27FC236}">
                    <a16:creationId xmlns:a16="http://schemas.microsoft.com/office/drawing/2014/main" id="{278B6BE1-649F-4B14-A869-B394303F4392}"/>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40293" y="3195424"/>
                <a:ext cx="685654" cy="549039"/>
              </a:xfrm>
              <a:prstGeom prst="rect">
                <a:avLst/>
              </a:prstGeom>
              <a:ln>
                <a:noFill/>
              </a:ln>
              <a:extLst>
                <a:ext uri="{53640926-AAD7-44D8-BBD7-CCE9431645EC}">
                  <a14:shadowObscured xmlns:a14="http://schemas.microsoft.com/office/drawing/2010/main"/>
                </a:ext>
              </a:extLst>
            </p:spPr>
          </p:pic>
          <p:pic>
            <p:nvPicPr>
              <p:cNvPr id="66" name="Picture 65">
                <a:extLst>
                  <a:ext uri="{FF2B5EF4-FFF2-40B4-BE49-F238E27FC236}">
                    <a16:creationId xmlns:a16="http://schemas.microsoft.com/office/drawing/2014/main" id="{1A3ECCA1-41D1-44D2-8A28-60230A812330}"/>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64639" y="3852794"/>
                <a:ext cx="685654" cy="549039"/>
              </a:xfrm>
              <a:prstGeom prst="rect">
                <a:avLst/>
              </a:prstGeom>
              <a:ln>
                <a:noFill/>
              </a:ln>
              <a:extLst>
                <a:ext uri="{53640926-AAD7-44D8-BBD7-CCE9431645EC}">
                  <a14:shadowObscured xmlns:a14="http://schemas.microsoft.com/office/drawing/2010/main"/>
                </a:ext>
              </a:extLst>
            </p:spPr>
          </p:pic>
          <p:pic>
            <p:nvPicPr>
              <p:cNvPr id="67" name="Picture 66">
                <a:extLst>
                  <a:ext uri="{FF2B5EF4-FFF2-40B4-BE49-F238E27FC236}">
                    <a16:creationId xmlns:a16="http://schemas.microsoft.com/office/drawing/2014/main" id="{81241FED-DAE0-4B77-9308-D44798AC128A}"/>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56213" y="3839149"/>
                <a:ext cx="685654" cy="549039"/>
              </a:xfrm>
              <a:prstGeom prst="rect">
                <a:avLst/>
              </a:prstGeom>
              <a:ln>
                <a:noFill/>
              </a:ln>
              <a:extLst>
                <a:ext uri="{53640926-AAD7-44D8-BBD7-CCE9431645EC}">
                  <a14:shadowObscured xmlns:a14="http://schemas.microsoft.com/office/drawing/2010/main"/>
                </a:ext>
              </a:extLst>
            </p:spPr>
          </p:pic>
        </p:grpSp>
        <p:grpSp>
          <p:nvGrpSpPr>
            <p:cNvPr id="68" name="Group 67">
              <a:extLst>
                <a:ext uri="{FF2B5EF4-FFF2-40B4-BE49-F238E27FC236}">
                  <a16:creationId xmlns:a16="http://schemas.microsoft.com/office/drawing/2014/main" id="{1FEF1FF7-A1C8-422F-95F6-67E79F5BA2F2}"/>
                </a:ext>
              </a:extLst>
            </p:cNvPr>
            <p:cNvGrpSpPr/>
            <p:nvPr/>
          </p:nvGrpSpPr>
          <p:grpSpPr>
            <a:xfrm>
              <a:off x="9089690" y="3191227"/>
              <a:ext cx="1496903" cy="1212878"/>
              <a:chOff x="7244964" y="3188955"/>
              <a:chExt cx="1496903" cy="1212878"/>
            </a:xfrm>
          </p:grpSpPr>
          <p:pic>
            <p:nvPicPr>
              <p:cNvPr id="69" name="Picture 68">
                <a:extLst>
                  <a:ext uri="{FF2B5EF4-FFF2-40B4-BE49-F238E27FC236}">
                    <a16:creationId xmlns:a16="http://schemas.microsoft.com/office/drawing/2014/main" id="{B357A40D-8513-4E6B-8F30-CC7CFA8E1A84}"/>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44964" y="3188955"/>
                <a:ext cx="685654" cy="549039"/>
              </a:xfrm>
              <a:prstGeom prst="rect">
                <a:avLst/>
              </a:prstGeom>
              <a:ln>
                <a:noFill/>
              </a:ln>
              <a:extLst>
                <a:ext uri="{53640926-AAD7-44D8-BBD7-CCE9431645EC}">
                  <a14:shadowObscured xmlns:a14="http://schemas.microsoft.com/office/drawing/2010/main"/>
                </a:ext>
              </a:extLst>
            </p:spPr>
          </p:pic>
          <p:pic>
            <p:nvPicPr>
              <p:cNvPr id="70" name="Picture 69">
                <a:extLst>
                  <a:ext uri="{FF2B5EF4-FFF2-40B4-BE49-F238E27FC236}">
                    <a16:creationId xmlns:a16="http://schemas.microsoft.com/office/drawing/2014/main" id="{BFF023DE-CEEB-4F49-95CB-87B54C2E4F0C}"/>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40293" y="3195424"/>
                <a:ext cx="685654" cy="549039"/>
              </a:xfrm>
              <a:prstGeom prst="rect">
                <a:avLst/>
              </a:prstGeom>
              <a:ln>
                <a:noFill/>
              </a:ln>
              <a:extLst>
                <a:ext uri="{53640926-AAD7-44D8-BBD7-CCE9431645EC}">
                  <a14:shadowObscured xmlns:a14="http://schemas.microsoft.com/office/drawing/2010/main"/>
                </a:ext>
              </a:extLst>
            </p:spPr>
          </p:pic>
          <p:pic>
            <p:nvPicPr>
              <p:cNvPr id="71" name="Picture 70">
                <a:extLst>
                  <a:ext uri="{FF2B5EF4-FFF2-40B4-BE49-F238E27FC236}">
                    <a16:creationId xmlns:a16="http://schemas.microsoft.com/office/drawing/2014/main" id="{4D4C0E20-A1DE-4501-A0DD-40A2A724FB94}"/>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64639" y="3852794"/>
                <a:ext cx="685654" cy="549039"/>
              </a:xfrm>
              <a:prstGeom prst="rect">
                <a:avLst/>
              </a:prstGeom>
              <a:ln>
                <a:noFill/>
              </a:ln>
              <a:extLst>
                <a:ext uri="{53640926-AAD7-44D8-BBD7-CCE9431645EC}">
                  <a14:shadowObscured xmlns:a14="http://schemas.microsoft.com/office/drawing/2010/main"/>
                </a:ext>
              </a:extLst>
            </p:spPr>
          </p:pic>
          <p:pic>
            <p:nvPicPr>
              <p:cNvPr id="72" name="Picture 71">
                <a:extLst>
                  <a:ext uri="{FF2B5EF4-FFF2-40B4-BE49-F238E27FC236}">
                    <a16:creationId xmlns:a16="http://schemas.microsoft.com/office/drawing/2014/main" id="{340AB4DF-3BC6-4F83-8987-0A479AA5BB78}"/>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56213" y="3839149"/>
                <a:ext cx="685654" cy="549039"/>
              </a:xfrm>
              <a:prstGeom prst="rect">
                <a:avLst/>
              </a:prstGeom>
              <a:ln>
                <a:noFill/>
              </a:ln>
              <a:extLst>
                <a:ext uri="{53640926-AAD7-44D8-BBD7-CCE9431645EC}">
                  <a14:shadowObscured xmlns:a14="http://schemas.microsoft.com/office/drawing/2010/main"/>
                </a:ext>
              </a:extLst>
            </p:spPr>
          </p:pic>
        </p:grpSp>
        <p:grpSp>
          <p:nvGrpSpPr>
            <p:cNvPr id="73" name="Group 72">
              <a:extLst>
                <a:ext uri="{FF2B5EF4-FFF2-40B4-BE49-F238E27FC236}">
                  <a16:creationId xmlns:a16="http://schemas.microsoft.com/office/drawing/2014/main" id="{35F0E70C-7E4D-4027-BF8E-F1CB0E8597B2}"/>
                </a:ext>
              </a:extLst>
            </p:cNvPr>
            <p:cNvGrpSpPr/>
            <p:nvPr/>
          </p:nvGrpSpPr>
          <p:grpSpPr>
            <a:xfrm>
              <a:off x="9089688" y="4651545"/>
              <a:ext cx="1496903" cy="1212878"/>
              <a:chOff x="7244964" y="3188955"/>
              <a:chExt cx="1496903" cy="1212878"/>
            </a:xfrm>
          </p:grpSpPr>
          <p:pic>
            <p:nvPicPr>
              <p:cNvPr id="74" name="Picture 73">
                <a:extLst>
                  <a:ext uri="{FF2B5EF4-FFF2-40B4-BE49-F238E27FC236}">
                    <a16:creationId xmlns:a16="http://schemas.microsoft.com/office/drawing/2014/main" id="{2FB7AECD-9DE2-4C4A-80B7-9D0A791B866C}"/>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44964" y="3188955"/>
                <a:ext cx="685654" cy="549039"/>
              </a:xfrm>
              <a:prstGeom prst="rect">
                <a:avLst/>
              </a:prstGeom>
              <a:ln>
                <a:noFill/>
              </a:ln>
              <a:extLst>
                <a:ext uri="{53640926-AAD7-44D8-BBD7-CCE9431645EC}">
                  <a14:shadowObscured xmlns:a14="http://schemas.microsoft.com/office/drawing/2010/main"/>
                </a:ext>
              </a:extLst>
            </p:spPr>
          </p:pic>
          <p:pic>
            <p:nvPicPr>
              <p:cNvPr id="75" name="Picture 74">
                <a:extLst>
                  <a:ext uri="{FF2B5EF4-FFF2-40B4-BE49-F238E27FC236}">
                    <a16:creationId xmlns:a16="http://schemas.microsoft.com/office/drawing/2014/main" id="{581C1830-2A5B-45FD-BE1B-51B179A38435}"/>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40293" y="3195424"/>
                <a:ext cx="685654" cy="549039"/>
              </a:xfrm>
              <a:prstGeom prst="rect">
                <a:avLst/>
              </a:prstGeom>
              <a:ln>
                <a:noFill/>
              </a:ln>
              <a:extLst>
                <a:ext uri="{53640926-AAD7-44D8-BBD7-CCE9431645EC}">
                  <a14:shadowObscured xmlns:a14="http://schemas.microsoft.com/office/drawing/2010/main"/>
                </a:ext>
              </a:extLst>
            </p:spPr>
          </p:pic>
          <p:pic>
            <p:nvPicPr>
              <p:cNvPr id="76" name="Picture 75">
                <a:extLst>
                  <a:ext uri="{FF2B5EF4-FFF2-40B4-BE49-F238E27FC236}">
                    <a16:creationId xmlns:a16="http://schemas.microsoft.com/office/drawing/2014/main" id="{EE86F323-EE51-4F15-90DA-AE5C165CA903}"/>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7264639" y="3852794"/>
                <a:ext cx="685654" cy="549039"/>
              </a:xfrm>
              <a:prstGeom prst="rect">
                <a:avLst/>
              </a:prstGeom>
              <a:ln>
                <a:noFill/>
              </a:ln>
              <a:extLst>
                <a:ext uri="{53640926-AAD7-44D8-BBD7-CCE9431645EC}">
                  <a14:shadowObscured xmlns:a14="http://schemas.microsoft.com/office/drawing/2010/main"/>
                </a:ext>
              </a:extLst>
            </p:spPr>
          </p:pic>
          <p:pic>
            <p:nvPicPr>
              <p:cNvPr id="77" name="Picture 76">
                <a:extLst>
                  <a:ext uri="{FF2B5EF4-FFF2-40B4-BE49-F238E27FC236}">
                    <a16:creationId xmlns:a16="http://schemas.microsoft.com/office/drawing/2014/main" id="{FCD55EE3-41CF-4B48-BC86-C372740BE114}"/>
                  </a:ext>
                </a:extLst>
              </p:cNvPr>
              <p:cNvPicPr/>
              <p:nvPr/>
            </p:nvPicPr>
            <p:blipFill rotWithShape="1">
              <a:blip r:embed="rId6">
                <a:extLst>
                  <a:ext uri="{28A0092B-C50C-407E-A947-70E740481C1C}">
                    <a14:useLocalDpi xmlns:a14="http://schemas.microsoft.com/office/drawing/2010/main" val="0"/>
                  </a:ext>
                </a:extLst>
              </a:blip>
              <a:srcRect l="70233" t="59119" r="617" b="1041"/>
              <a:stretch/>
            </p:blipFill>
            <p:spPr bwMode="auto">
              <a:xfrm>
                <a:off x="8056213" y="3839149"/>
                <a:ext cx="685654" cy="549039"/>
              </a:xfrm>
              <a:prstGeom prst="rect">
                <a:avLst/>
              </a:prstGeom>
              <a:ln>
                <a:noFill/>
              </a:ln>
              <a:extLst>
                <a:ext uri="{53640926-AAD7-44D8-BBD7-CCE9431645EC}">
                  <a14:shadowObscured xmlns:a14="http://schemas.microsoft.com/office/drawing/2010/main"/>
                </a:ext>
              </a:extLst>
            </p:spPr>
          </p:pic>
        </p:gr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idx="4294967295"/>
          </p:nvPr>
        </p:nvSpPr>
        <p:spPr>
          <a:xfrm>
            <a:off x="0" y="40944"/>
            <a:ext cx="12192000" cy="973491"/>
          </a:xfrm>
          <a:prstGeom prst="rect">
            <a:avLst/>
          </a:prstGeom>
        </p:spPr>
        <p:txBody>
          <a:bodyPr vert="horz" lIns="91425" tIns="91425" rIns="91425" bIns="91425" rtlCol="0" anchor="ctr" anchorCtr="0">
            <a:noAutofit/>
          </a:bodyPr>
          <a:lstStyle/>
          <a:p>
            <a:pPr algn="ctr">
              <a:spcBef>
                <a:spcPts val="0"/>
              </a:spcBef>
            </a:pPr>
            <a:r>
              <a:rPr lang="es-PR" sz="6000" b="1">
                <a:ln w="22225">
                  <a:solidFill>
                    <a:schemeClr val="tx1"/>
                  </a:solidFill>
                  <a:prstDash val="solid"/>
                </a:ln>
                <a:solidFill>
                  <a:schemeClr val="accent1">
                    <a:lumMod val="75000"/>
                  </a:schemeClr>
                </a:solidFill>
                <a:latin typeface="Arial Black" panose="020B0A04020102020204" pitchFamily="34" charset="0"/>
                <a:ea typeface="Calibri"/>
                <a:cs typeface="Calibri"/>
                <a:sym typeface="Calibri"/>
              </a:rPr>
              <a:t>Práctica: ESCALA</a:t>
            </a:r>
          </a:p>
        </p:txBody>
      </p:sp>
      <p:pic>
        <p:nvPicPr>
          <p:cNvPr id="7" name="Picture 6">
            <a:extLst>
              <a:ext uri="{FF2B5EF4-FFF2-40B4-BE49-F238E27FC236}">
                <a16:creationId xmlns:a16="http://schemas.microsoft.com/office/drawing/2014/main" id="{0685EC90-F7C7-4EED-A320-6BE680921EB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D9986F69-3513-4268-8184-7B8BF86D95D1}"/>
              </a:ext>
            </a:extLst>
          </p:cNvPr>
          <p:cNvPicPr>
            <a:picLocks noChangeAspect="1"/>
          </p:cNvPicPr>
          <p:nvPr/>
        </p:nvPicPr>
        <p:blipFill>
          <a:blip r:embed="rId4"/>
          <a:stretch>
            <a:fillRect/>
          </a:stretch>
        </p:blipFill>
        <p:spPr>
          <a:xfrm>
            <a:off x="124691" y="5687372"/>
            <a:ext cx="1849075" cy="597196"/>
          </a:xfrm>
          <a:prstGeom prst="rect">
            <a:avLst/>
          </a:prstGeom>
        </p:spPr>
      </p:pic>
      <p:sp>
        <p:nvSpPr>
          <p:cNvPr id="2" name="Rectangle 1">
            <a:extLst>
              <a:ext uri="{FF2B5EF4-FFF2-40B4-BE49-F238E27FC236}">
                <a16:creationId xmlns:a16="http://schemas.microsoft.com/office/drawing/2014/main" id="{BD9FBC7B-5DA5-4F2F-8156-4FE87892176B}"/>
              </a:ext>
            </a:extLst>
          </p:cNvPr>
          <p:cNvSpPr>
            <a:spLocks noChangeArrowheads="1"/>
          </p:cNvSpPr>
          <p:nvPr/>
        </p:nvSpPr>
        <p:spPr bwMode="auto">
          <a:xfrm>
            <a:off x="124692" y="968468"/>
            <a:ext cx="11942618" cy="473975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lgn="just" defTabSz="914400" eaLnBrk="0" fontAlgn="base" hangingPunct="0">
              <a:spcBef>
                <a:spcPct val="0"/>
              </a:spcBef>
              <a:spcAft>
                <a:spcPct val="0"/>
              </a:spcAft>
            </a:pPr>
            <a:r>
              <a:rPr kumimoji="0" lang="es-ES" altLang="en-US" sz="2000" b="1" i="0" u="none" strike="noStrike" cap="none" normalizeH="0" baseline="0" dirty="0">
                <a:ln>
                  <a:noFill/>
                </a:ln>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cantidad de área superficial es un parámetro crítico para muchas reacciones biológicas y químicas. En esta práctica se calcula el área superficial total </a:t>
            </a:r>
            <a:r>
              <a:rPr lang="es-ES" altLang="en-US" sz="20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objetos pequeños </a:t>
            </a:r>
            <a:r>
              <a:rPr kumimoji="0" lang="es-ES" altLang="en-US" sz="2000" b="1" i="0" u="none" strike="noStrike" cap="none" normalizeH="0" baseline="0" dirty="0">
                <a:ln>
                  <a:noFill/>
                </a:ln>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partir de un objeto con mayor tamaño en un volumen establecido. </a:t>
            </a:r>
          </a:p>
          <a:p>
            <a:pPr lvl="0" defTabSz="914400" eaLnBrk="0" fontAlgn="base" hangingPunct="0">
              <a:spcBef>
                <a:spcPct val="0"/>
              </a:spcBef>
              <a:spcAft>
                <a:spcPct val="0"/>
              </a:spcAft>
            </a:pPr>
            <a:endParaRPr lang="es-ES" altLang="en-U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Trabajen en parejas </a:t>
            </a:r>
          </a:p>
          <a:p>
            <a:pPr lvl="0" defTabSz="914400" eaLnBrk="0" fontAlgn="base" hangingPunct="0">
              <a:spcBef>
                <a:spcPct val="0"/>
              </a:spcBef>
              <a:spcAft>
                <a:spcPct val="0"/>
              </a:spcAft>
              <a:buClr>
                <a:srgbClr val="0070C0"/>
              </a:buClr>
            </a:pPr>
            <a:endParaRPr kumimoji="0" lang="es-ES" altLang="en-US" sz="5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lang="es-ES" alt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a:t>
            </a: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eleccionen una forma tridimensional y asuman sus dimensiones </a:t>
            </a:r>
          </a:p>
          <a:p>
            <a:pPr lvl="0" defTabSz="914400" eaLnBrk="0" fontAlgn="base" hangingPunct="0">
              <a:spcBef>
                <a:spcPct val="0"/>
              </a:spcBef>
              <a:spcAft>
                <a:spcPct val="0"/>
              </a:spcAft>
              <a:buClr>
                <a:srgbClr val="0070C0"/>
              </a:buClr>
            </a:pPr>
            <a:endParaRPr lang="es-ES"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Calculen el volumen </a:t>
            </a:r>
          </a:p>
          <a:p>
            <a:pPr lvl="0" defTabSz="914400" eaLnBrk="0" fontAlgn="base" hangingPunct="0">
              <a:spcBef>
                <a:spcPct val="0"/>
              </a:spcBef>
              <a:spcAft>
                <a:spcPct val="0"/>
              </a:spcAft>
              <a:buClr>
                <a:srgbClr val="0070C0"/>
              </a:buClr>
            </a:pPr>
            <a:endParaRPr lang="es-ES"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Calculen el área superficial</a:t>
            </a:r>
          </a:p>
          <a:p>
            <a:pPr lvl="0" defTabSz="914400" eaLnBrk="0" fontAlgn="base" hangingPunct="0">
              <a:spcBef>
                <a:spcPct val="0"/>
              </a:spcBef>
              <a:spcAft>
                <a:spcPct val="0"/>
              </a:spcAft>
              <a:buClr>
                <a:srgbClr val="0070C0"/>
              </a:buClr>
            </a:pPr>
            <a:endParaRPr lang="es-ES"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lang="es-ES" alt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t>
            </a: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anteniendo el volumen constante, dividan la figura en unidades cada vez más pequeñas idénticas</a:t>
            </a:r>
          </a:p>
          <a:p>
            <a:pPr lvl="0" defTabSz="914400" eaLnBrk="0" fontAlgn="base" hangingPunct="0">
              <a:spcBef>
                <a:spcPct val="0"/>
              </a:spcBef>
              <a:spcAft>
                <a:spcPct val="0"/>
              </a:spcAft>
              <a:buClr>
                <a:srgbClr val="0070C0"/>
              </a:buClr>
            </a:pPr>
            <a:endParaRPr lang="es-ES"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Calculen el área superficial total de las figuras más pequeñas a medida que las dividen </a:t>
            </a:r>
          </a:p>
          <a:p>
            <a:pPr lvl="0" defTabSz="914400" eaLnBrk="0" fontAlgn="base" hangingPunct="0">
              <a:spcBef>
                <a:spcPct val="0"/>
              </a:spcBef>
              <a:spcAft>
                <a:spcPct val="0"/>
              </a:spcAft>
              <a:buClr>
                <a:srgbClr val="0070C0"/>
              </a:buClr>
            </a:pPr>
            <a:endParaRPr lang="es-ES"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rgbClr val="0070C0"/>
              </a:buClr>
              <a:buFont typeface="Wingdings" panose="05000000000000000000" pitchFamily="2" charset="2"/>
              <a:buChar char="§"/>
            </a:pPr>
            <a:r>
              <a:rPr kumimoji="0" lang="es-ES" altLang="en-US" sz="2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Si asumen que su objeto está hecho de, digamos, silicio con un diámetro atómico de 222 pm, ¿qué porcentaje de los átomos están en la superficie en comparación con los que están en el interior de la estructura?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grpSp>
        <p:nvGrpSpPr>
          <p:cNvPr id="3" name="Group 2"/>
          <p:cNvGrpSpPr/>
          <p:nvPr/>
        </p:nvGrpSpPr>
        <p:grpSpPr>
          <a:xfrm>
            <a:off x="132757" y="105061"/>
            <a:ext cx="8644057" cy="6140369"/>
            <a:chOff x="532571" y="203937"/>
            <a:chExt cx="8198118" cy="6674356"/>
          </a:xfrm>
        </p:grpSpPr>
        <p:sp>
          <p:nvSpPr>
            <p:cNvPr id="294" name="Shape 294"/>
            <p:cNvSpPr/>
            <p:nvPr/>
          </p:nvSpPr>
          <p:spPr>
            <a:xfrm>
              <a:off x="682675" y="2453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95" name="Shape 295"/>
            <p:cNvSpPr/>
            <p:nvPr/>
          </p:nvSpPr>
          <p:spPr>
            <a:xfrm>
              <a:off x="682675" y="797637"/>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96" name="Shape 296"/>
            <p:cNvSpPr/>
            <p:nvPr/>
          </p:nvSpPr>
          <p:spPr>
            <a:xfrm>
              <a:off x="682675" y="13499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97" name="Shape 297"/>
            <p:cNvSpPr/>
            <p:nvPr/>
          </p:nvSpPr>
          <p:spPr>
            <a:xfrm>
              <a:off x="682675" y="19022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98" name="Shape 298"/>
            <p:cNvSpPr/>
            <p:nvPr/>
          </p:nvSpPr>
          <p:spPr>
            <a:xfrm>
              <a:off x="682675" y="24545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99" name="Shape 299"/>
            <p:cNvSpPr/>
            <p:nvPr/>
          </p:nvSpPr>
          <p:spPr>
            <a:xfrm>
              <a:off x="682675" y="30068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0" name="Shape 300"/>
            <p:cNvSpPr/>
            <p:nvPr/>
          </p:nvSpPr>
          <p:spPr>
            <a:xfrm>
              <a:off x="682675" y="35591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1" name="Shape 301"/>
            <p:cNvSpPr/>
            <p:nvPr/>
          </p:nvSpPr>
          <p:spPr>
            <a:xfrm>
              <a:off x="682675" y="41114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2" name="Shape 302"/>
            <p:cNvSpPr/>
            <p:nvPr/>
          </p:nvSpPr>
          <p:spPr>
            <a:xfrm>
              <a:off x="675000" y="4663749"/>
              <a:ext cx="7978049"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3" name="Shape 303"/>
            <p:cNvSpPr/>
            <p:nvPr/>
          </p:nvSpPr>
          <p:spPr>
            <a:xfrm>
              <a:off x="682675" y="52160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4" name="Shape 304"/>
            <p:cNvSpPr/>
            <p:nvPr/>
          </p:nvSpPr>
          <p:spPr>
            <a:xfrm>
              <a:off x="682675" y="5768350"/>
              <a:ext cx="7947300" cy="552300"/>
            </a:xfrm>
            <a:prstGeom prst="downArrowCallout">
              <a:avLst>
                <a:gd name="adj1" fmla="val 25000"/>
                <a:gd name="adj2" fmla="val 25000"/>
                <a:gd name="adj3" fmla="val 25000"/>
                <a:gd name="adj4" fmla="val 64977"/>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5" name="Shape 305"/>
            <p:cNvSpPr/>
            <p:nvPr/>
          </p:nvSpPr>
          <p:spPr>
            <a:xfrm>
              <a:off x="682675" y="6320650"/>
              <a:ext cx="7947300" cy="429899"/>
            </a:xfrm>
            <a:prstGeom prst="rect">
              <a:avLst/>
            </a:prstGeom>
            <a:ln w="28575">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25" tIns="91425" rIns="91425" bIns="91425" anchor="ctr" anchorCtr="0">
              <a:noAutofit/>
            </a:bodyPr>
            <a:lstStyle/>
            <a:p>
              <a:endParaRPr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6" name="Shape 306"/>
            <p:cNvSpPr txBox="1"/>
            <p:nvPr/>
          </p:nvSpPr>
          <p:spPr>
            <a:xfrm>
              <a:off x="759325" y="203937"/>
              <a:ext cx="7794000" cy="337488"/>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Selecciona la forma de la figura</a:t>
              </a:r>
            </a:p>
          </p:txBody>
        </p:sp>
        <p:sp>
          <p:nvSpPr>
            <p:cNvPr id="307" name="Shape 307"/>
            <p:cNvSpPr txBox="1"/>
            <p:nvPr/>
          </p:nvSpPr>
          <p:spPr>
            <a:xfrm>
              <a:off x="675000" y="787296"/>
              <a:ext cx="7794000" cy="347854"/>
            </a:xfrm>
            <a:prstGeom prst="rect">
              <a:avLst/>
            </a:prstGeom>
            <a:noFill/>
            <a:ln>
              <a:noFill/>
            </a:ln>
          </p:spPr>
          <p:txBody>
            <a:bodyPr lIns="91425" tIns="91425" rIns="91425" bIns="91425" anchor="t" anchorCtr="0">
              <a:noAutofit/>
            </a:bodyPr>
            <a:lstStyle/>
            <a:p>
              <a:pPr algn="ctr"/>
              <a:r>
                <a:rPr lang="es-PR" sz="12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Selecciona las dimensiones iniales de la figura</a:t>
              </a:r>
            </a:p>
          </p:txBody>
        </p:sp>
        <p:sp>
          <p:nvSpPr>
            <p:cNvPr id="308" name="Shape 308"/>
            <p:cNvSpPr txBox="1"/>
            <p:nvPr/>
          </p:nvSpPr>
          <p:spPr>
            <a:xfrm>
              <a:off x="705750" y="1329243"/>
              <a:ext cx="7732500" cy="214799"/>
            </a:xfrm>
            <a:prstGeom prst="rect">
              <a:avLst/>
            </a:prstGeom>
            <a:noFill/>
            <a:ln>
              <a:noFill/>
            </a:ln>
          </p:spPr>
          <p:txBody>
            <a:bodyPr lIns="91425" tIns="91425" rIns="91425" bIns="91425" anchor="t" anchorCtr="0">
              <a:noAutofit/>
            </a:bodyPr>
            <a:lstStyle/>
            <a:p>
              <a:pPr algn="ctr"/>
              <a:r>
                <a:rPr lang="es-PR" sz="12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Calcula el volumen del objeto</a:t>
              </a:r>
            </a:p>
          </p:txBody>
        </p:sp>
        <p:sp>
          <p:nvSpPr>
            <p:cNvPr id="309" name="Shape 309"/>
            <p:cNvSpPr txBox="1"/>
            <p:nvPr/>
          </p:nvSpPr>
          <p:spPr>
            <a:xfrm>
              <a:off x="705750" y="1881543"/>
              <a:ext cx="7732500" cy="214799"/>
            </a:xfrm>
            <a:prstGeom prst="rect">
              <a:avLst/>
            </a:prstGeom>
            <a:noFill/>
            <a:ln>
              <a:noFill/>
            </a:ln>
          </p:spPr>
          <p:txBody>
            <a:bodyPr lIns="91425" tIns="91425" rIns="91425" bIns="91425" anchor="t" anchorCtr="0">
              <a:noAutofit/>
            </a:bodyPr>
            <a:lstStyle/>
            <a:p>
              <a:pPr algn="ctr"/>
              <a:r>
                <a:rPr lang="es-PR" sz="12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Calcula el área superficial del objeto</a:t>
              </a:r>
            </a:p>
          </p:txBody>
        </p:sp>
        <p:sp>
          <p:nvSpPr>
            <p:cNvPr id="310" name="Shape 310"/>
            <p:cNvSpPr txBox="1"/>
            <p:nvPr/>
          </p:nvSpPr>
          <p:spPr>
            <a:xfrm>
              <a:off x="674999" y="2422488"/>
              <a:ext cx="7794000" cy="498600"/>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Divide el objeto en una cantidad determinada de objetos más pequeños idénticos</a:t>
              </a:r>
            </a:p>
          </p:txBody>
        </p:sp>
        <p:sp>
          <p:nvSpPr>
            <p:cNvPr id="311" name="Shape 311"/>
            <p:cNvSpPr txBox="1"/>
            <p:nvPr/>
          </p:nvSpPr>
          <p:spPr>
            <a:xfrm>
              <a:off x="759325" y="2986143"/>
              <a:ext cx="7794000" cy="214799"/>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Determina el volumen de cada objeto pequeño</a:t>
              </a:r>
            </a:p>
          </p:txBody>
        </p:sp>
        <p:sp>
          <p:nvSpPr>
            <p:cNvPr id="312" name="Shape 312"/>
            <p:cNvSpPr txBox="1"/>
            <p:nvPr/>
          </p:nvSpPr>
          <p:spPr>
            <a:xfrm>
              <a:off x="532571" y="3521411"/>
              <a:ext cx="8198118" cy="410398"/>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Dimensiones necesarias de cada objeto pequeño</a:t>
              </a:r>
            </a:p>
          </p:txBody>
        </p:sp>
        <p:sp>
          <p:nvSpPr>
            <p:cNvPr id="313" name="Shape 313"/>
            <p:cNvSpPr txBox="1"/>
            <p:nvPr/>
          </p:nvSpPr>
          <p:spPr>
            <a:xfrm>
              <a:off x="709524" y="4079388"/>
              <a:ext cx="7893599" cy="445261"/>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Calcula el área superficial de cada objeto pequeño</a:t>
              </a:r>
            </a:p>
          </p:txBody>
        </p:sp>
        <p:sp>
          <p:nvSpPr>
            <p:cNvPr id="314" name="Shape 314"/>
            <p:cNvSpPr txBox="1"/>
            <p:nvPr/>
          </p:nvSpPr>
          <p:spPr>
            <a:xfrm>
              <a:off x="759324" y="4631689"/>
              <a:ext cx="7794000" cy="322198"/>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Determina la razón AS/V de los objetos más pequeños</a:t>
              </a:r>
            </a:p>
          </p:txBody>
        </p:sp>
        <p:sp>
          <p:nvSpPr>
            <p:cNvPr id="315" name="Shape 315"/>
            <p:cNvSpPr txBox="1"/>
            <p:nvPr/>
          </p:nvSpPr>
          <p:spPr>
            <a:xfrm>
              <a:off x="759327" y="5202395"/>
              <a:ext cx="7817074" cy="404792"/>
            </a:xfrm>
            <a:prstGeom prst="rect">
              <a:avLst/>
            </a:prstGeom>
            <a:noFill/>
            <a:ln>
              <a:noFill/>
            </a:ln>
          </p:spPr>
          <p:txBody>
            <a:bodyPr lIns="91425" tIns="91425" rIns="91425" bIns="91425" anchor="t" anchorCtr="0">
              <a:noAutofit/>
            </a:bodyPr>
            <a:lstStyle/>
            <a:p>
              <a:pPr algn="ctr"/>
              <a:r>
                <a:rPr lang="es-PR" sz="115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Determina el AS total del grupo de objetos pequeños multiplicando el AS del objeto por el # de objetos pequeños</a:t>
              </a:r>
            </a:p>
          </p:txBody>
        </p:sp>
        <p:sp>
          <p:nvSpPr>
            <p:cNvPr id="316" name="Shape 316"/>
            <p:cNvSpPr txBox="1"/>
            <p:nvPr/>
          </p:nvSpPr>
          <p:spPr>
            <a:xfrm>
              <a:off x="759324" y="5742965"/>
              <a:ext cx="7794000" cy="273379"/>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Calcula la razón AS total / V total del grupo de objetos más pequeños</a:t>
              </a:r>
            </a:p>
          </p:txBody>
        </p:sp>
        <p:sp>
          <p:nvSpPr>
            <p:cNvPr id="317" name="Shape 317"/>
            <p:cNvSpPr txBox="1"/>
            <p:nvPr/>
          </p:nvSpPr>
          <p:spPr>
            <a:xfrm>
              <a:off x="782398" y="6234322"/>
              <a:ext cx="7770926" cy="643971"/>
            </a:xfrm>
            <a:prstGeom prst="rect">
              <a:avLst/>
            </a:prstGeom>
            <a:noFill/>
            <a:ln>
              <a:noFill/>
            </a:ln>
          </p:spPr>
          <p:txBody>
            <a:bodyPr lIns="91425" tIns="91425" rIns="91425" bIns="91425" anchor="t" anchorCtr="0">
              <a:noAutofit/>
            </a:bodyPr>
            <a:lstStyle/>
            <a:p>
              <a:pPr algn="ctr"/>
              <a:r>
                <a:rPr 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Realiza una tabla con los distintos valores y grafica la razón AS / V de cada uno de los objetos y la razón AS total / V total para el grupo de objetos</a:t>
              </a:r>
            </a:p>
          </p:txBody>
        </p:sp>
      </p:grpSp>
      <p:sp>
        <p:nvSpPr>
          <p:cNvPr id="4" name="TextBox 3"/>
          <p:cNvSpPr txBox="1"/>
          <p:nvPr/>
        </p:nvSpPr>
        <p:spPr>
          <a:xfrm>
            <a:off x="8935083" y="326270"/>
            <a:ext cx="3077003" cy="2446824"/>
          </a:xfrm>
          <a:prstGeom prst="rect">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lvl="0" algn="just">
              <a:defRPr/>
            </a:pPr>
            <a:r>
              <a:rPr lang="es-PR" sz="17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¡OJO! </a:t>
            </a:r>
            <a:r>
              <a:rPr lang="es-ES" sz="1700" b="1" dirty="0">
                <a:solidFill>
                  <a:schemeClr val="tx1"/>
                </a:solidFill>
                <a:effectLst>
                  <a:outerShdw blurRad="38100" dist="38100" dir="2700000" algn="tl">
                    <a:srgbClr val="000000">
                      <a:alpha val="43137"/>
                    </a:srgbClr>
                  </a:outerShdw>
                </a:effectLst>
                <a:latin typeface="arial" panose="020B0604020202020204" pitchFamily="34" charset="0"/>
              </a:rPr>
              <a:t>Por ejemplo, cuando se divide una esfera de 1 cm de radio en dos esferas y se mantiene el volumen igual, el radio de cada una de las 2 esferas nuevas NO es de 0.5 cm. El radio de cada esfera más pequeña es de 0.796 cm. </a:t>
            </a:r>
            <a:endParaRPr lang="en-US" sz="17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TextBox 4"/>
          <p:cNvSpPr txBox="1"/>
          <p:nvPr/>
        </p:nvSpPr>
        <p:spPr>
          <a:xfrm>
            <a:off x="8935083" y="3018364"/>
            <a:ext cx="3077003" cy="2446824"/>
          </a:xfrm>
          <a:prstGeom prst="rect">
            <a:avLst/>
          </a:prstGeom>
          <a:ln w="3810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lvl="0" algn="just">
              <a:defRPr/>
            </a:pPr>
            <a:r>
              <a:rPr lang="es-PR" sz="17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¡OJO! </a:t>
            </a:r>
            <a:r>
              <a:rPr lang="es-ES" sz="17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 se selecciona una figura más compleja, se deberá establecer una razón entre las distintas dimensiones. Esa razón se mantiene constante y se utiliza para regresar a las nuevas dimensiones de los objetos más pequeños.</a:t>
            </a:r>
            <a:endParaRPr lang="es-PR" sz="17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2" name="Picture 31">
            <a:extLst>
              <a:ext uri="{FF2B5EF4-FFF2-40B4-BE49-F238E27FC236}">
                <a16:creationId xmlns:a16="http://schemas.microsoft.com/office/drawing/2014/main" id="{D56F2978-A94B-4B35-9574-1F81E22BCB30}"/>
              </a:ext>
            </a:extLst>
          </p:cNvPr>
          <p:cNvPicPr>
            <a:picLocks noChangeAspect="1"/>
          </p:cNvPicPr>
          <p:nvPr/>
        </p:nvPicPr>
        <p:blipFill>
          <a:blip r:embed="rId3"/>
          <a:stretch>
            <a:fillRect/>
          </a:stretch>
        </p:blipFill>
        <p:spPr>
          <a:xfrm>
            <a:off x="11527803" y="5711136"/>
            <a:ext cx="613246" cy="602927"/>
          </a:xfrm>
          <a:prstGeom prst="rect">
            <a:avLst/>
          </a:prstGeom>
        </p:spPr>
      </p:pic>
      <p:pic>
        <p:nvPicPr>
          <p:cNvPr id="33" name="Picture 32">
            <a:extLst>
              <a:ext uri="{FF2B5EF4-FFF2-40B4-BE49-F238E27FC236}">
                <a16:creationId xmlns:a16="http://schemas.microsoft.com/office/drawing/2014/main" id="{2D7A0122-7975-412A-A749-FDAD62D66373}"/>
              </a:ext>
            </a:extLst>
          </p:cNvPr>
          <p:cNvPicPr>
            <a:picLocks noChangeAspect="1"/>
          </p:cNvPicPr>
          <p:nvPr/>
        </p:nvPicPr>
        <p:blipFill>
          <a:blip r:embed="rId4"/>
          <a:stretch>
            <a:fillRect/>
          </a:stretch>
        </p:blipFill>
        <p:spPr>
          <a:xfrm>
            <a:off x="8982241" y="5716867"/>
            <a:ext cx="1849075" cy="597196"/>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Shape 322"/>
          <p:cNvSpPr txBox="1">
            <a:spLocks noGrp="1"/>
          </p:cNvSpPr>
          <p:nvPr>
            <p:ph type="title" idx="4294967295"/>
          </p:nvPr>
        </p:nvSpPr>
        <p:spPr>
          <a:xfrm>
            <a:off x="0" y="0"/>
            <a:ext cx="12192000" cy="1062038"/>
          </a:xfrm>
          <a:prstGeom prst="rect">
            <a:avLst/>
          </a:prstGeom>
        </p:spPr>
        <p:txBody>
          <a:bodyPr vert="horz" lIns="91425" tIns="91425" rIns="91425" bIns="91425" rtlCol="0" anchor="ctr" anchorCtr="0">
            <a:noAutofit/>
          </a:bodyPr>
          <a:lstStyle/>
          <a:p>
            <a:pPr algn="ctr">
              <a:lnSpc>
                <a:spcPct val="100000"/>
              </a:lnSpc>
              <a:spcBef>
                <a:spcPts val="0"/>
              </a:spcBef>
            </a:pPr>
            <a:r>
              <a:rPr lang="es-PR" sz="5400" b="1" dirty="0">
                <a:ln w="19050">
                  <a:solidFill>
                    <a:schemeClr val="tx1"/>
                  </a:solidFill>
                  <a:prstDash val="solid"/>
                </a:ln>
                <a:solidFill>
                  <a:srgbClr val="C00000"/>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Preguntas de discusión</a:t>
            </a:r>
          </a:p>
        </p:txBody>
      </p:sp>
      <p:sp>
        <p:nvSpPr>
          <p:cNvPr id="323" name="Shape 323"/>
          <p:cNvSpPr txBox="1">
            <a:spLocks noGrp="1"/>
          </p:cNvSpPr>
          <p:nvPr>
            <p:ph idx="4294967295"/>
          </p:nvPr>
        </p:nvSpPr>
        <p:spPr>
          <a:xfrm>
            <a:off x="-1" y="1198308"/>
            <a:ext cx="12192000" cy="4479925"/>
          </a:xfrm>
          <a:prstGeom prst="rect">
            <a:avLst/>
          </a:prstGeom>
        </p:spPr>
        <p:txBody>
          <a:bodyPr vert="horz" lIns="91425" tIns="91425" rIns="91425" bIns="91425" rtlCol="0" anchor="t" anchorCtr="0">
            <a:noAutofit/>
          </a:bodyPr>
          <a:lstStyle/>
          <a:p>
            <a:pPr marL="457200" lvl="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¿Cómo el área superficial afecta las interacciones?</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¿Qué nos indican las diferentes interacciones sobre la estructura molecular de los materiales envueltos en las mismas? </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lvl="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¿Cuán fuertes son las diferentes fuerzas e interacciones?</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¿Cuáles son las unidades de estas fuerzas?</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¿Qué consideraciones o factores ambientales pueden impactar las interacciones? ¿Por cuánto? </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339725">
              <a:lnSpc>
                <a:spcPct val="100000"/>
              </a:lnSpc>
              <a:buFont typeface="Wingdings" panose="05000000000000000000" pitchFamily="2" charset="2"/>
              <a:buChar char="§"/>
            </a:pPr>
            <a:r>
              <a:rPr lang="es-P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¿Cuáles son algunas aplicaciones de esta tecnología?</a:t>
            </a:r>
            <a:endParaRPr lang="en-US"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BFF4F9CC-FB09-4F54-981F-03FF5A32C744}"/>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B76AA20C-DACE-4C38-904D-D6599F909FD1}"/>
              </a:ext>
            </a:extLst>
          </p:cNvPr>
          <p:cNvPicPr>
            <a:picLocks noChangeAspect="1"/>
          </p:cNvPicPr>
          <p:nvPr/>
        </p:nvPicPr>
        <p:blipFill>
          <a:blip r:embed="rId4"/>
          <a:stretch>
            <a:fillRect/>
          </a:stretch>
        </p:blipFill>
        <p:spPr>
          <a:xfrm>
            <a:off x="124691" y="5687372"/>
            <a:ext cx="1849075" cy="59719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8DF0A942-62BC-490D-B374-5B288F6BDEB8}"/>
              </a:ext>
            </a:extLst>
          </p:cNvPr>
          <p:cNvSpPr txBox="1">
            <a:spLocks noChangeArrowheads="1"/>
          </p:cNvSpPr>
          <p:nvPr/>
        </p:nvSpPr>
        <p:spPr>
          <a:xfrm>
            <a:off x="270935" y="1647908"/>
            <a:ext cx="11652444" cy="441612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marR="0" lvl="0" indent="-234950" algn="ctr" defTabSz="914400" rtl="0" eaLnBrk="1" fontAlgn="auto" latinLnBrk="0" hangingPunct="1">
              <a:lnSpc>
                <a:spcPct val="120000"/>
              </a:lnSpc>
              <a:spcBef>
                <a:spcPts val="0"/>
              </a:spcBef>
              <a:spcAft>
                <a:spcPts val="0"/>
              </a:spcAft>
              <a:buClr>
                <a:srgbClr val="C00000"/>
              </a:buClr>
              <a:buSzPct val="100000"/>
              <a:buFont typeface="Wingdings" panose="05000000000000000000" pitchFamily="2" charset="2"/>
              <a:buChar char="§"/>
              <a:tabLst/>
              <a:defRPr/>
            </a:pP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La comprensión de estos conceptos requiere una integración de las disciplinas de matemáticas, biología, química, física e ingeniería.</a:t>
            </a:r>
            <a:endParaRPr kumimoji="0" lang="en-US" altLang="zh-CN"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n-US" altLang="zh-CN" sz="1300" b="1" i="0" u="none" strike="noStrike" kern="1200" cap="none" spc="0" normalizeH="0" baseline="0" noProof="0" dirty="0">
              <a:ln>
                <a:noFill/>
              </a:ln>
              <a:solidFill>
                <a:srgbClr val="0C0C0C"/>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s-ES" altLang="en-US" sz="2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a:t>
            </a: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Estas ideas son el resultado de los esfuerzos de varios grupos financiados por la NSF para determinar el conocimiento necesarios para comprender los conceptos de la nanociencia. Este trabajo se ha llevado a cabo en los últimos 5 años. En general, la lista presentada es un consenso de los grupos de trabajo.  </a:t>
            </a: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s-ES" altLang="en-US" sz="13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n-U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rPr>
              <a:t>© Deb Newberry 2008</a:t>
            </a:r>
          </a:p>
        </p:txBody>
      </p:sp>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1FAFD3D5-599C-4E53-A1AA-FFF5655FBC23}"/>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spTree>
    <p:extLst>
      <p:ext uri="{BB962C8B-B14F-4D97-AF65-F5344CB8AC3E}">
        <p14:creationId xmlns:p14="http://schemas.microsoft.com/office/powerpoint/2010/main" val="2525288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2" name="Picture 1">
            <a:extLst>
              <a:ext uri="{FF2B5EF4-FFF2-40B4-BE49-F238E27FC236}">
                <a16:creationId xmlns:a16="http://schemas.microsoft.com/office/drawing/2014/main" id="{B47DBAD5-8B11-48D2-8375-8AA0ED8CC4BF}"/>
              </a:ext>
            </a:extLst>
          </p:cNvPr>
          <p:cNvPicPr>
            <a:picLocks noChangeAspect="1"/>
          </p:cNvPicPr>
          <p:nvPr/>
        </p:nvPicPr>
        <p:blipFill>
          <a:blip r:embed="rId3"/>
          <a:stretch>
            <a:fillRect/>
          </a:stretch>
        </p:blipFill>
        <p:spPr>
          <a:xfrm>
            <a:off x="793955" y="1697235"/>
            <a:ext cx="10604089" cy="4413532"/>
          </a:xfrm>
          <a:prstGeom prst="rect">
            <a:avLst/>
          </a:prstGeom>
        </p:spPr>
      </p:pic>
      <p:pic>
        <p:nvPicPr>
          <p:cNvPr id="12" name="Picture 11">
            <a:extLst>
              <a:ext uri="{FF2B5EF4-FFF2-40B4-BE49-F238E27FC236}">
                <a16:creationId xmlns:a16="http://schemas.microsoft.com/office/drawing/2014/main" id="{9CEA0577-3DCA-42FB-A621-AC51AB64DA68}"/>
              </a:ext>
            </a:extLst>
          </p:cNvPr>
          <p:cNvPicPr>
            <a:picLocks noChangeAspect="1"/>
          </p:cNvPicPr>
          <p:nvPr/>
        </p:nvPicPr>
        <p:blipFill>
          <a:blip r:embed="rId4"/>
          <a:stretch>
            <a:fillRect/>
          </a:stretch>
        </p:blipFill>
        <p:spPr>
          <a:xfrm>
            <a:off x="50952" y="5840360"/>
            <a:ext cx="1394390" cy="473703"/>
          </a:xfrm>
          <a:prstGeom prst="rect">
            <a:avLst/>
          </a:prstGeom>
        </p:spPr>
      </p:pic>
      <p:sp>
        <p:nvSpPr>
          <p:cNvPr id="8" name="Title 1">
            <a:extLst>
              <a:ext uri="{FF2B5EF4-FFF2-40B4-BE49-F238E27FC236}">
                <a16:creationId xmlns:a16="http://schemas.microsoft.com/office/drawing/2014/main" id="{23E72948-9ADA-44B9-821B-46FDD3119627}"/>
              </a:ext>
            </a:extLst>
          </p:cNvPr>
          <p:cNvSpPr txBox="1">
            <a:spLocks noChangeArrowheads="1"/>
          </p:cNvSpPr>
          <p:nvPr/>
        </p:nvSpPr>
        <p:spPr>
          <a:xfrm>
            <a:off x="0" y="19172"/>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w="12700">
                  <a:solidFill>
                    <a:schemeClr val="tx1"/>
                  </a:solidFill>
                </a:ln>
                <a:solidFill>
                  <a:schemeClr val="accent1">
                    <a:lumMod val="75000"/>
                  </a:schemeClr>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Propiedades de la materia que dependen del tamaño de las partículas</a:t>
            </a:r>
          </a:p>
        </p:txBody>
      </p:sp>
      <p:sp>
        <p:nvSpPr>
          <p:cNvPr id="9" name="Rectangle 1">
            <a:extLst>
              <a:ext uri="{FF2B5EF4-FFF2-40B4-BE49-F238E27FC236}">
                <a16:creationId xmlns:a16="http://schemas.microsoft.com/office/drawing/2014/main" id="{D4504953-88AB-4613-B614-86BC3AAA7D26}"/>
              </a:ext>
            </a:extLst>
          </p:cNvPr>
          <p:cNvSpPr>
            <a:spLocks noChangeArrowheads="1"/>
          </p:cNvSpPr>
          <p:nvPr/>
        </p:nvSpPr>
        <p:spPr bwMode="auto">
          <a:xfrm>
            <a:off x="1047138" y="1953672"/>
            <a:ext cx="412954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s-PR" altLang="en-US" sz="3200" b="1" dirty="0">
                <a:effectLst>
                  <a:outerShdw blurRad="38100" dist="38100" dir="2700000" algn="tl">
                    <a:srgbClr val="000000">
                      <a:alpha val="43137"/>
                    </a:srgbClr>
                  </a:outerShdw>
                </a:effectLst>
                <a:cs typeface="Arial" panose="020B0604020202020204" pitchFamily="34" charset="0"/>
              </a:rPr>
              <a:t>Agua en la </a:t>
            </a:r>
            <a:r>
              <a:rPr lang="es-PR" altLang="en-US" sz="3200" b="1" dirty="0" err="1">
                <a:effectLst>
                  <a:outerShdw blurRad="38100" dist="38100" dir="2700000" algn="tl">
                    <a:srgbClr val="000000">
                      <a:alpha val="43137"/>
                    </a:srgbClr>
                  </a:outerShdw>
                </a:effectLst>
                <a:cs typeface="Arial" panose="020B0604020202020204" pitchFamily="34" charset="0"/>
              </a:rPr>
              <a:t>macroescala</a:t>
            </a:r>
            <a:r>
              <a:rPr lang="es-PR" altLang="en-US" sz="3200" b="1" dirty="0">
                <a:effectLst>
                  <a:outerShdw blurRad="38100" dist="38100" dir="2700000" algn="tl">
                    <a:srgbClr val="000000">
                      <a:alpha val="43137"/>
                    </a:srgbClr>
                  </a:outerShdw>
                </a:effectLst>
                <a:cs typeface="Arial" panose="020B0604020202020204" pitchFamily="34" charset="0"/>
              </a:rPr>
              <a:t>: actúa como lubricante</a:t>
            </a:r>
          </a:p>
        </p:txBody>
      </p:sp>
      <p:sp>
        <p:nvSpPr>
          <p:cNvPr id="10" name="Rectangle 1">
            <a:extLst>
              <a:ext uri="{FF2B5EF4-FFF2-40B4-BE49-F238E27FC236}">
                <a16:creationId xmlns:a16="http://schemas.microsoft.com/office/drawing/2014/main" id="{4D654963-0776-495C-AC7C-BB21CFA24AB0}"/>
              </a:ext>
            </a:extLst>
          </p:cNvPr>
          <p:cNvSpPr>
            <a:spLocks noChangeArrowheads="1"/>
          </p:cNvSpPr>
          <p:nvPr/>
        </p:nvSpPr>
        <p:spPr bwMode="auto">
          <a:xfrm>
            <a:off x="6022256" y="1958592"/>
            <a:ext cx="46555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s-PR" altLang="en-US" sz="3200" b="1" dirty="0">
                <a:effectLst>
                  <a:outerShdw blurRad="38100" dist="38100" dir="2700000" algn="tl">
                    <a:srgbClr val="000000">
                      <a:alpha val="43137"/>
                    </a:srgbClr>
                  </a:outerShdw>
                </a:effectLst>
                <a:cs typeface="Arial" panose="020B0604020202020204" pitchFamily="34" charset="0"/>
              </a:rPr>
              <a:t>Agua en la micro y </a:t>
            </a:r>
            <a:r>
              <a:rPr lang="es-PR" altLang="en-US" sz="3200" b="1" dirty="0" err="1">
                <a:effectLst>
                  <a:outerShdw blurRad="38100" dist="38100" dir="2700000" algn="tl">
                    <a:srgbClr val="000000">
                      <a:alpha val="43137"/>
                    </a:srgbClr>
                  </a:outerShdw>
                </a:effectLst>
                <a:cs typeface="Arial" panose="020B0604020202020204" pitchFamily="34" charset="0"/>
              </a:rPr>
              <a:t>nanoescala</a:t>
            </a:r>
            <a:r>
              <a:rPr lang="es-PR" altLang="en-US" sz="3200" b="1" dirty="0">
                <a:effectLst>
                  <a:outerShdw blurRad="38100" dist="38100" dir="2700000" algn="tl">
                    <a:srgbClr val="000000">
                      <a:alpha val="43137"/>
                    </a:srgbClr>
                  </a:outerShdw>
                </a:effectLst>
                <a:cs typeface="Arial" panose="020B0604020202020204" pitchFamily="34" charset="0"/>
              </a:rPr>
              <a:t>: actúa como adhesivo</a:t>
            </a:r>
          </a:p>
        </p:txBody>
      </p:sp>
      <p:pic>
        <p:nvPicPr>
          <p:cNvPr id="11" name="Picture 10">
            <a:extLst>
              <a:ext uri="{FF2B5EF4-FFF2-40B4-BE49-F238E27FC236}">
                <a16:creationId xmlns:a16="http://schemas.microsoft.com/office/drawing/2014/main" id="{FC31028F-50A3-41B9-936F-0669C1B07D25}"/>
              </a:ext>
            </a:extLst>
          </p:cNvPr>
          <p:cNvPicPr>
            <a:picLocks noChangeAspect="1"/>
          </p:cNvPicPr>
          <p:nvPr/>
        </p:nvPicPr>
        <p:blipFill>
          <a:blip r:embed="rId5"/>
          <a:stretch>
            <a:fillRect/>
          </a:stretch>
        </p:blipFill>
        <p:spPr>
          <a:xfrm>
            <a:off x="11513055" y="5711136"/>
            <a:ext cx="613246" cy="60292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idx="4294967295"/>
          </p:nvPr>
        </p:nvSpPr>
        <p:spPr>
          <a:xfrm>
            <a:off x="0" y="64168"/>
            <a:ext cx="12192000" cy="3753853"/>
          </a:xfrm>
          <a:prstGeom prst="rect">
            <a:avLst/>
          </a:prstGeom>
          <a:noFill/>
          <a:ln>
            <a:noFill/>
          </a:ln>
        </p:spPr>
        <p:txBody>
          <a:bodyPr vert="horz" lIns="91425" tIns="45700" rIns="91425" bIns="45700" rtlCol="0" anchor="t" anchorCtr="0">
            <a:noAutofit/>
          </a:bodyPr>
          <a:lstStyle/>
          <a:p>
            <a:pPr marL="457200" indent="-457200">
              <a:spcBef>
                <a:spcPts val="0"/>
              </a:spcBef>
              <a:buClr>
                <a:schemeClr val="accent1">
                  <a:lumMod val="75000"/>
                </a:schemeClr>
              </a:buClr>
              <a:buFont typeface="Wingdings" panose="05000000000000000000" pitchFamily="2" charset="2"/>
              <a:buChar char="§"/>
            </a:pPr>
            <a:r>
              <a:rPr lang="es-PR" sz="3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El área superficial depende del tamaño del material.</a:t>
            </a:r>
          </a:p>
          <a:p>
            <a:pPr marL="203200" indent="0">
              <a:spcBef>
                <a:spcPts val="0"/>
              </a:spcBef>
              <a:buClr>
                <a:schemeClr val="accent1">
                  <a:lumMod val="75000"/>
                </a:schemeClr>
              </a:buClr>
              <a:buNone/>
            </a:pPr>
            <a:endParaRPr lang="es-PR" sz="5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457200" indent="-457200">
              <a:spcBef>
                <a:spcPts val="0"/>
              </a:spcBef>
              <a:buClr>
                <a:schemeClr val="accent1">
                  <a:lumMod val="75000"/>
                </a:schemeClr>
              </a:buClr>
              <a:buFont typeface="Wingdings" panose="05000000000000000000" pitchFamily="2" charset="2"/>
              <a:buChar char="§"/>
            </a:pPr>
            <a:r>
              <a:rPr lang="es-PR" sz="3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Esto es crítico en la </a:t>
            </a:r>
            <a:r>
              <a:rPr lang="es-PR" sz="3600" b="1" dirty="0" err="1">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nanoescala</a:t>
            </a:r>
            <a:r>
              <a:rPr lang="es-PR" sz="3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a:t>
            </a:r>
          </a:p>
          <a:p>
            <a:pPr marL="203200" indent="0">
              <a:spcBef>
                <a:spcPts val="0"/>
              </a:spcBef>
              <a:buClr>
                <a:schemeClr val="accent1">
                  <a:lumMod val="75000"/>
                </a:schemeClr>
              </a:buClr>
              <a:buNone/>
            </a:pPr>
            <a:endParaRPr lang="es-PR" sz="5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457200" indent="-457200">
              <a:spcBef>
                <a:spcPts val="0"/>
              </a:spcBef>
              <a:buClr>
                <a:schemeClr val="accent1">
                  <a:lumMod val="75000"/>
                </a:schemeClr>
              </a:buClr>
              <a:buFont typeface="Wingdings" panose="05000000000000000000" pitchFamily="2" charset="2"/>
              <a:buChar char="§"/>
            </a:pPr>
            <a:r>
              <a:rPr lang="es-PR" sz="3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Las reacciones químicas dependen del área superficial.</a:t>
            </a:r>
          </a:p>
          <a:p>
            <a:pPr marL="203200" indent="0">
              <a:spcBef>
                <a:spcPts val="0"/>
              </a:spcBef>
              <a:buClr>
                <a:schemeClr val="accent1">
                  <a:lumMod val="75000"/>
                </a:schemeClr>
              </a:buClr>
              <a:buNone/>
            </a:pPr>
            <a:endParaRPr lang="es-PR" sz="5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endParaRPr>
          </a:p>
          <a:p>
            <a:pPr marL="457200" indent="-457200">
              <a:spcBef>
                <a:spcPts val="0"/>
              </a:spcBef>
              <a:buClr>
                <a:schemeClr val="accent1">
                  <a:lumMod val="75000"/>
                </a:schemeClr>
              </a:buClr>
              <a:buFont typeface="Wingdings" panose="05000000000000000000" pitchFamily="2" charset="2"/>
              <a:buChar char="§"/>
            </a:pPr>
            <a:r>
              <a:rPr lang="es-PR" sz="3600" b="1" dirty="0">
                <a:solidFill>
                  <a:schemeClr val="tx1"/>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sym typeface="Calibri"/>
              </a:rPr>
              <a:t>Las arañas y los geckos dependen del área superficial para adherirse a las superficies.</a:t>
            </a:r>
          </a:p>
        </p:txBody>
      </p:sp>
      <p:pic>
        <p:nvPicPr>
          <p:cNvPr id="6" name="Picture 5">
            <a:extLst>
              <a:ext uri="{FF2B5EF4-FFF2-40B4-BE49-F238E27FC236}">
                <a16:creationId xmlns:a16="http://schemas.microsoft.com/office/drawing/2014/main" id="{F63374FA-0712-4D5E-B3E8-521F2CBCA5FB}"/>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7" name="Picture 6">
            <a:extLst>
              <a:ext uri="{FF2B5EF4-FFF2-40B4-BE49-F238E27FC236}">
                <a16:creationId xmlns:a16="http://schemas.microsoft.com/office/drawing/2014/main" id="{AEAA0179-A4C5-4723-A0A2-00B9E166DADB}"/>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3074" name="Picture 2" descr="Image result for jumping spider">
            <a:extLst>
              <a:ext uri="{FF2B5EF4-FFF2-40B4-BE49-F238E27FC236}">
                <a16:creationId xmlns:a16="http://schemas.microsoft.com/office/drawing/2014/main" id="{98945076-2C51-40BB-9248-17FEE842D87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324" t="10108" r="7611" b="9825"/>
          <a:stretch/>
        </p:blipFill>
        <p:spPr bwMode="auto">
          <a:xfrm>
            <a:off x="2085472" y="3573378"/>
            <a:ext cx="3668986" cy="25541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Image result for geckos">
            <a:extLst>
              <a:ext uri="{FF2B5EF4-FFF2-40B4-BE49-F238E27FC236}">
                <a16:creationId xmlns:a16="http://schemas.microsoft.com/office/drawing/2014/main" id="{3B8D3100-8084-40E6-9297-8928990A138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325" t="15190" r="27901" b="30573"/>
          <a:stretch/>
        </p:blipFill>
        <p:spPr bwMode="auto">
          <a:xfrm>
            <a:off x="6272608" y="3589421"/>
            <a:ext cx="4844716" cy="25380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a:spLocks noChangeArrowheads="1"/>
          </p:cNvSpPr>
          <p:nvPr/>
        </p:nvSpPr>
        <p:spPr bwMode="auto">
          <a:xfrm>
            <a:off x="1973766" y="5915235"/>
            <a:ext cx="75979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102404" name="Picture 4" descr="spiders1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147" y="573433"/>
            <a:ext cx="4204315" cy="45965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B5A67C11-873A-47BD-AA65-064BA258456D}"/>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7" name="Picture 6">
            <a:extLst>
              <a:ext uri="{FF2B5EF4-FFF2-40B4-BE49-F238E27FC236}">
                <a16:creationId xmlns:a16="http://schemas.microsoft.com/office/drawing/2014/main" id="{7DA0FC94-D2E6-49DD-A6F5-5DAABA3FCB0B}"/>
              </a:ext>
            </a:extLst>
          </p:cNvPr>
          <p:cNvPicPr>
            <a:picLocks noChangeAspect="1"/>
          </p:cNvPicPr>
          <p:nvPr/>
        </p:nvPicPr>
        <p:blipFill>
          <a:blip r:embed="rId5"/>
          <a:stretch>
            <a:fillRect/>
          </a:stretch>
        </p:blipFill>
        <p:spPr>
          <a:xfrm>
            <a:off x="124691" y="5687372"/>
            <a:ext cx="1849075" cy="597196"/>
          </a:xfrm>
          <a:prstGeom prst="rect">
            <a:avLst/>
          </a:prstGeom>
        </p:spPr>
      </p:pic>
      <p:sp>
        <p:nvSpPr>
          <p:cNvPr id="2" name="Rectangle 1">
            <a:extLst>
              <a:ext uri="{FF2B5EF4-FFF2-40B4-BE49-F238E27FC236}">
                <a16:creationId xmlns:a16="http://schemas.microsoft.com/office/drawing/2014/main" id="{BC801322-73FF-4A8C-A1CA-ECE52B644A49}"/>
              </a:ext>
            </a:extLst>
          </p:cNvPr>
          <p:cNvSpPr/>
          <p:nvPr/>
        </p:nvSpPr>
        <p:spPr>
          <a:xfrm>
            <a:off x="5176684" y="271612"/>
            <a:ext cx="7015316" cy="5170646"/>
          </a:xfrm>
          <a:prstGeom prst="rect">
            <a:avLst/>
          </a:prstGeom>
        </p:spPr>
        <p:txBody>
          <a:bodyPr wrap="square">
            <a:spAutoFit/>
          </a:bodyPr>
          <a:lstStyle/>
          <a:p>
            <a:pPr marL="339725" lvl="0" indent="-339725" defTabSz="914400" fontAlgn="base">
              <a:spcBef>
                <a:spcPct val="0"/>
              </a:spcBef>
              <a:spcAft>
                <a:spcPct val="0"/>
              </a:spcAft>
              <a:buClr>
                <a:srgbClr val="C00000"/>
              </a:buClr>
              <a:buFont typeface="Wingdings" panose="05000000000000000000" pitchFamily="2" charset="2"/>
              <a:buChar char="§"/>
              <a:defRPr/>
            </a:pPr>
            <a:r>
              <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Una micrografía </a:t>
            </a:r>
            <a:r>
              <a:rPr lang="es-PR" altLang="en-US" sz="2600" b="1" dirty="0">
                <a:solidFill>
                  <a:prstClr val="black"/>
                </a:solidFill>
                <a:effectLst>
                  <a:outerShdw blurRad="38100" dist="38100" dir="2700000" algn="tl">
                    <a:srgbClr val="000000">
                      <a:alpha val="43137"/>
                    </a:srgbClr>
                  </a:outerShdw>
                </a:effectLst>
                <a:latin typeface="Arial" panose="020B0604020202020204"/>
                <a:cs typeface="Arial" panose="020B0604020202020204" pitchFamily="34" charset="0"/>
                <a:sym typeface="Calibri" panose="020F0502020204030204" pitchFamily="34" charset="0"/>
              </a:rPr>
              <a:t>del microscopio electrónico de barrido (“</a:t>
            </a:r>
            <a:r>
              <a:rPr lang="es-PR" altLang="en-US" sz="2600" b="1" dirty="0">
                <a:solidFill>
                  <a:prstClr val="black"/>
                </a:solidFill>
                <a:effectLst>
                  <a:outerShdw blurRad="38100" dist="38100" dir="2700000" algn="tl">
                    <a:srgbClr val="000000">
                      <a:alpha val="43137"/>
                    </a:srgbClr>
                  </a:outerShdw>
                </a:effectLst>
                <a:cs typeface="Arial" panose="020B0604020202020204" pitchFamily="34" charset="0"/>
                <a:sym typeface="Calibri" panose="020F0502020204030204" pitchFamily="34" charset="0"/>
              </a:rPr>
              <a:t>SEM”, </a:t>
            </a:r>
            <a:r>
              <a:rPr lang="es-PR" altLang="en-US" sz="2600" b="1" dirty="0">
                <a:solidFill>
                  <a:prstClr val="black"/>
                </a:solidFill>
                <a:effectLst>
                  <a:outerShdw blurRad="38100" dist="38100" dir="2700000" algn="tl">
                    <a:srgbClr val="000000">
                      <a:alpha val="43137"/>
                    </a:srgbClr>
                  </a:outerShdw>
                </a:effectLst>
                <a:latin typeface="Arial" panose="020B0604020202020204"/>
                <a:cs typeface="Arial" panose="020B0604020202020204" pitchFamily="34" charset="0"/>
                <a:sym typeface="Calibri" panose="020F0502020204030204" pitchFamily="34" charset="0"/>
              </a:rPr>
              <a:t>por sus siglas en inglés) muestra la pata de la araña saltarina </a:t>
            </a:r>
            <a:r>
              <a:rPr kumimoji="0" lang="es-PR" altLang="en-US" sz="2600"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E. </a:t>
            </a:r>
            <a:r>
              <a:rPr kumimoji="0" lang="en-US" altLang="en-US" sz="2600" b="1" i="1"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arcuata</a:t>
            </a:r>
            <a:r>
              <a:rPr kumimoji="0" lang="es-PR" altLang="en-US" sz="2600"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 </a:t>
            </a:r>
          </a:p>
          <a:p>
            <a:pPr marL="339725" marR="0" lvl="0" indent="-339725"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Adicional a las garras tarsales, en la punta de la pata se encuentran mechones densos de vellos llamados </a:t>
            </a:r>
            <a:r>
              <a:rPr kumimoji="0" lang="es-PR" altLang="en-US" sz="26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escópulas</a:t>
            </a:r>
            <a:r>
              <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 los cuales la araña utiliza para adherirse a las superficies. </a:t>
            </a:r>
          </a:p>
          <a:p>
            <a:pPr marL="339725" marR="0" lvl="0" indent="-339725"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lang="es-PR" altLang="en-US" sz="2600" b="1" dirty="0">
                <a:solidFill>
                  <a:prstClr val="black"/>
                </a:solidFill>
                <a:effectLst>
                  <a:outerShdw blurRad="38100" dist="38100" dir="2700000" algn="tl">
                    <a:srgbClr val="000000">
                      <a:alpha val="43137"/>
                    </a:srgbClr>
                  </a:outerShdw>
                </a:effectLst>
                <a:latin typeface="Arial" panose="020B0604020202020204"/>
                <a:cs typeface="Arial" panose="020B0604020202020204" pitchFamily="34" charset="0"/>
                <a:sym typeface="Calibri" panose="020F0502020204030204" pitchFamily="34" charset="0"/>
              </a:rPr>
              <a:t>Los vellos largos que se distribuyen en toda la pata son </a:t>
            </a:r>
            <a:r>
              <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sensibles al tacto. </a:t>
            </a:r>
          </a:p>
          <a:p>
            <a:pPr marL="339725" marR="0" lvl="0" indent="-339725"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lang="es-PR" altLang="en-US" sz="2600" b="1" dirty="0">
                <a:solidFill>
                  <a:prstClr val="black"/>
                </a:solidFill>
                <a:effectLst>
                  <a:outerShdw blurRad="38100" dist="38100" dir="2700000" algn="tl">
                    <a:srgbClr val="000000">
                      <a:alpha val="43137"/>
                    </a:srgbClr>
                  </a:outerShdw>
                </a:effectLst>
                <a:latin typeface="Arial" panose="020B0604020202020204"/>
                <a:cs typeface="Arial" panose="020B0604020202020204" pitchFamily="34" charset="0"/>
                <a:sym typeface="Calibri" panose="020F0502020204030204" pitchFamily="34" charset="0"/>
              </a:rPr>
              <a:t>Aumento</a:t>
            </a:r>
            <a:r>
              <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alibri" panose="020F0502020204030204" pitchFamily="34" charset="0"/>
              </a:rPr>
              <a:t> 200x.</a:t>
            </a:r>
            <a:endParaRPr kumimoji="0" lang="es-PR"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endParaRPr>
          </a:p>
        </p:txBody>
      </p:sp>
      <p:pic>
        <p:nvPicPr>
          <p:cNvPr id="12290" name="Picture 2" descr="Image result for e. arcuata">
            <a:extLst>
              <a:ext uri="{FF2B5EF4-FFF2-40B4-BE49-F238E27FC236}">
                <a16:creationId xmlns:a16="http://schemas.microsoft.com/office/drawing/2014/main" id="{61A874F1-5674-47B5-B383-E73ABCE071C3}"/>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240" t="13106" r="20553" b="24615"/>
          <a:stretch/>
        </p:blipFill>
        <p:spPr bwMode="auto">
          <a:xfrm>
            <a:off x="9571703" y="5012697"/>
            <a:ext cx="1425617" cy="1227726"/>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4296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6109372" y="365769"/>
            <a:ext cx="5662976"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Esta imagen muestra la parte inferior de la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escópula</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donde se observan los vellos (setas) y los vellos individuales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que la forman. </a:t>
            </a:r>
          </a:p>
          <a:p>
            <a:pPr marL="0" marR="0" lvl="0" indent="0"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42900" marR="0" lvl="0" indent="-342900"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El óvalo representa el área estimada de la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escópula</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que es 0.032 m</a:t>
            </a:r>
            <a:r>
              <a:rPr kumimoji="0" lang="es-PR" altLang="en-US" sz="3000" b="1" i="0" u="none" strike="noStrike" kern="1200" cap="none" spc="0" normalizeH="0" baseline="3000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2</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42900" marR="0" lvl="0" indent="-342900"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Aumento 270x. </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104455" name="Text Box 2"/>
          <p:cNvSpPr>
            <a:spLocks noChangeArrowheads="1"/>
          </p:cNvSpPr>
          <p:nvPr/>
        </p:nvSpPr>
        <p:spPr bwMode="auto">
          <a:xfrm>
            <a:off x="1973767" y="5915235"/>
            <a:ext cx="9480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8" name="Picture 7">
            <a:extLst>
              <a:ext uri="{FF2B5EF4-FFF2-40B4-BE49-F238E27FC236}">
                <a16:creationId xmlns:a16="http://schemas.microsoft.com/office/drawing/2014/main" id="{3717A188-AD91-43FD-BBAB-032419D2F04F}"/>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9" name="Picture 8">
            <a:extLst>
              <a:ext uri="{FF2B5EF4-FFF2-40B4-BE49-F238E27FC236}">
                <a16:creationId xmlns:a16="http://schemas.microsoft.com/office/drawing/2014/main" id="{277A6303-BFC7-462F-8089-CB5C17011659}"/>
              </a:ext>
            </a:extLst>
          </p:cNvPr>
          <p:cNvPicPr>
            <a:picLocks noChangeAspect="1"/>
          </p:cNvPicPr>
          <p:nvPr/>
        </p:nvPicPr>
        <p:blipFill>
          <a:blip r:embed="rId3"/>
          <a:stretch>
            <a:fillRect/>
          </a:stretch>
        </p:blipFill>
        <p:spPr>
          <a:xfrm>
            <a:off x="124691" y="5687372"/>
            <a:ext cx="1849075" cy="597196"/>
          </a:xfrm>
          <a:prstGeom prst="rect">
            <a:avLst/>
          </a:prstGeom>
        </p:spPr>
      </p:pic>
      <p:pic>
        <p:nvPicPr>
          <p:cNvPr id="10" name="Picture 5" descr="spiders1b">
            <a:extLst>
              <a:ext uri="{FF2B5EF4-FFF2-40B4-BE49-F238E27FC236}">
                <a16:creationId xmlns:a16="http://schemas.microsoft.com/office/drawing/2014/main" id="{7DB228CA-32B8-4B98-BE95-21CA480AB5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087" y="605339"/>
            <a:ext cx="4223655" cy="45965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352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ChangeArrowheads="1"/>
          </p:cNvSpPr>
          <p:nvPr/>
        </p:nvSpPr>
        <p:spPr bwMode="auto">
          <a:xfrm>
            <a:off x="5792907" y="335205"/>
            <a:ext cx="6082677"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En esta imagen de mayor ampliación de la parte inferior de la pata muestra que una seta está densamente cubierta por numerosos vellos diminutos llamados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a:t>
            </a:r>
          </a:p>
          <a:p>
            <a:pPr marR="0" lvl="0" algn="l" defTabSz="914400" rtl="0" eaLnBrk="1" fontAlgn="base" latinLnBrk="0" hangingPunct="1">
              <a:lnSpc>
                <a:spcPct val="100000"/>
              </a:lnSpc>
              <a:spcBef>
                <a:spcPct val="0"/>
              </a:spcBef>
              <a:spcAft>
                <a:spcPct val="0"/>
              </a:spcAft>
              <a:buClr>
                <a:srgbClr val="C00000"/>
              </a:buClr>
              <a:buSzTx/>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La densidad de la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promedia 2.1 millones por milímetro cuadrado.</a:t>
            </a:r>
          </a:p>
          <a:p>
            <a:pPr marR="0" lvl="0" algn="l" defTabSz="914400" rtl="0" eaLnBrk="1" fontAlgn="base" latinLnBrk="0" hangingPunct="1">
              <a:lnSpc>
                <a:spcPct val="100000"/>
              </a:lnSpc>
              <a:spcBef>
                <a:spcPct val="0"/>
              </a:spcBef>
              <a:spcAft>
                <a:spcPct val="0"/>
              </a:spcAft>
              <a:buClr>
                <a:srgbClr val="C00000"/>
              </a:buClr>
              <a:buSzTx/>
              <a:tabLst/>
              <a:defRPr/>
            </a:pPr>
            <a:endParaRPr kumimoji="0" lang="es-PR" altLang="en-US" sz="1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Aumento 3000x. </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104453" name="Picture 6" descr="spiders1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238" y="708796"/>
            <a:ext cx="4375979" cy="4375979"/>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04455" name="Text Box 2"/>
          <p:cNvSpPr>
            <a:spLocks noChangeArrowheads="1"/>
          </p:cNvSpPr>
          <p:nvPr/>
        </p:nvSpPr>
        <p:spPr bwMode="auto">
          <a:xfrm>
            <a:off x="1973767" y="5915235"/>
            <a:ext cx="9480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8" name="Picture 7">
            <a:extLst>
              <a:ext uri="{FF2B5EF4-FFF2-40B4-BE49-F238E27FC236}">
                <a16:creationId xmlns:a16="http://schemas.microsoft.com/office/drawing/2014/main" id="{3717A188-AD91-43FD-BBAB-032419D2F04F}"/>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9" name="Picture 8">
            <a:extLst>
              <a:ext uri="{FF2B5EF4-FFF2-40B4-BE49-F238E27FC236}">
                <a16:creationId xmlns:a16="http://schemas.microsoft.com/office/drawing/2014/main" id="{277A6303-BFC7-462F-8089-CB5C17011659}"/>
              </a:ext>
            </a:extLst>
          </p:cNvPr>
          <p:cNvPicPr>
            <a:picLocks noChangeAspect="1"/>
          </p:cNvPicPr>
          <p:nvPr/>
        </p:nvPicPr>
        <p:blipFill>
          <a:blip r:embed="rId4"/>
          <a:stretch>
            <a:fillRect/>
          </a:stretch>
        </p:blipFill>
        <p:spPr>
          <a:xfrm>
            <a:off x="124691" y="5687372"/>
            <a:ext cx="1849075" cy="597196"/>
          </a:xfrm>
          <a:prstGeom prst="rect">
            <a:avLst/>
          </a:prstGeom>
        </p:spPr>
      </p:pic>
    </p:spTree>
    <p:extLst>
      <p:ext uri="{BB962C8B-B14F-4D97-AF65-F5344CB8AC3E}">
        <p14:creationId xmlns:p14="http://schemas.microsoft.com/office/powerpoint/2010/main" val="2125048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p:cNvSpPr>
          <p:nvPr/>
        </p:nvSpPr>
        <p:spPr bwMode="auto">
          <a:xfrm>
            <a:off x="6419693" y="1038570"/>
            <a:ext cx="4634692"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En esta imagen de las setas, vistas desde arriba, se muestra que hay menos cantidad de </a:t>
            </a:r>
            <a:r>
              <a:rPr kumimoji="0" lang="es-PR" altLang="en-US" sz="300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sétulas</a:t>
            </a: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 en el lado superior de las setas. </a:t>
            </a:r>
          </a:p>
          <a:p>
            <a:pPr marL="0" marR="0" lvl="0" indent="0" algn="l" defTabSz="914400" rtl="0" eaLnBrk="1" fontAlgn="base" latinLnBrk="0" hangingPunct="1">
              <a:lnSpc>
                <a:spcPct val="100000"/>
              </a:lnSpc>
              <a:spcBef>
                <a:spcPct val="0"/>
              </a:spcBef>
              <a:spcAft>
                <a:spcPct val="0"/>
              </a:spcAft>
              <a:buClr>
                <a:srgbClr val="C00000"/>
              </a:buClr>
              <a:buSzTx/>
              <a:buFontTx/>
              <a:buNone/>
              <a:tabLst/>
              <a:defRPr/>
            </a:pP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endParaRPr>
          </a:p>
          <a:p>
            <a:pPr marL="339725" marR="0" lvl="0" indent="-339725" algn="l" defTabSz="914400" rtl="0" eaLnBrk="1" fontAlgn="base" latinLnBrk="0" hangingPunct="1">
              <a:lnSpc>
                <a:spcPct val="100000"/>
              </a:lnSpc>
              <a:spcBef>
                <a:spcPct val="0"/>
              </a:spcBef>
              <a:spcAft>
                <a:spcPct val="0"/>
              </a:spcAft>
              <a:buClr>
                <a:srgbClr val="C00000"/>
              </a:buClr>
              <a:buSzTx/>
              <a:buFont typeface="Wingdings" panose="05000000000000000000" pitchFamily="2" charset="2"/>
              <a:buChar char="§"/>
              <a:tabLst/>
              <a:defRPr/>
            </a:pPr>
            <a:r>
              <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Aumento 3000x.</a:t>
            </a:r>
            <a:endParaRPr kumimoji="0" lang="es-PR" altLang="en-US" sz="30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105476" name="Picture 5" descr="spiders1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7615" y="693098"/>
            <a:ext cx="4476596" cy="4476596"/>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05477" name="Picture 6" descr="spiders1e"/>
          <p:cNvSpPr>
            <a:spLocks noChangeAspect="1" noChangeArrowheads="1"/>
          </p:cNvSpPr>
          <p:nvPr/>
        </p:nvSpPr>
        <p:spPr bwMode="auto">
          <a:xfrm>
            <a:off x="6096000" y="381000"/>
            <a:ext cx="4267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pic>
        <p:nvPicPr>
          <p:cNvPr id="9" name="Picture 8">
            <a:extLst>
              <a:ext uri="{FF2B5EF4-FFF2-40B4-BE49-F238E27FC236}">
                <a16:creationId xmlns:a16="http://schemas.microsoft.com/office/drawing/2014/main" id="{90623CF6-01E4-4A8F-8F4C-CB4EE74B2EB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0" name="Picture 9">
            <a:extLst>
              <a:ext uri="{FF2B5EF4-FFF2-40B4-BE49-F238E27FC236}">
                <a16:creationId xmlns:a16="http://schemas.microsoft.com/office/drawing/2014/main" id="{74850300-FFCB-4E0C-B7D5-BAFD9E1156B7}"/>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1" name="Text Box 2">
            <a:extLst>
              <a:ext uri="{FF2B5EF4-FFF2-40B4-BE49-F238E27FC236}">
                <a16:creationId xmlns:a16="http://schemas.microsoft.com/office/drawing/2014/main" id="{71F63B28-95C3-45A2-98B2-C73F1F08399B}"/>
              </a:ext>
            </a:extLst>
          </p:cNvPr>
          <p:cNvSpPr>
            <a:spLocks noChangeArrowheads="1"/>
          </p:cNvSpPr>
          <p:nvPr/>
        </p:nvSpPr>
        <p:spPr bwMode="auto">
          <a:xfrm>
            <a:off x="1973766" y="5922867"/>
            <a:ext cx="94802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alibri" panose="020F0502020204030204" pitchFamily="34" charset="0"/>
              </a:rPr>
              <a:t>Ref: www.eurekalert.org/pub_releases/2004-04/iop-smb041504.php</a:t>
            </a:r>
            <a:endParaRPr kumimoji="0" lang="en-US" alt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Tree>
    <p:extLst>
      <p:ext uri="{BB962C8B-B14F-4D97-AF65-F5344CB8AC3E}">
        <p14:creationId xmlns:p14="http://schemas.microsoft.com/office/powerpoint/2010/main" val="2886168765"/>
      </p:ext>
    </p:extLst>
  </p:cSld>
  <p:clrMapOvr>
    <a:masterClrMapping/>
  </p:clrMapOvr>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17406D"/>
      </a:dk2>
      <a:lt2>
        <a:srgbClr val="DBEFF9"/>
      </a:lt2>
      <a:accent1>
        <a:srgbClr val="0070C0"/>
      </a:accent1>
      <a:accent2>
        <a:srgbClr val="000000"/>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etrospect">
  <a:themeElements>
    <a:clrScheme name="Custom 4">
      <a:dk1>
        <a:sysClr val="windowText" lastClr="000000"/>
      </a:dk1>
      <a:lt1>
        <a:sysClr val="window" lastClr="FFFFFF"/>
      </a:lt1>
      <a:dk2>
        <a:srgbClr val="17406D"/>
      </a:dk2>
      <a:lt2>
        <a:srgbClr val="DBEFF9"/>
      </a:lt2>
      <a:accent1>
        <a:srgbClr val="0070C0"/>
      </a:accent1>
      <a:accent2>
        <a:srgbClr val="0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SARHDQF24KZP-291081219-210</_dlc_DocId>
    <_dlc_DocIdUrl xmlns="b92ca6bb-2566-4a78-aff9-d2aca1a4e44d">
      <Url>https://nanolink.sharepoint.com/sites/media/_layouts/15/DocIdRedir.aspx?ID=SARHDQF24KZP-291081219-210</Url>
      <Description>SARHDQF24KZP-291081219-210</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5" ma:contentTypeDescription="Create a new document." ma:contentTypeScope="" ma:versionID="4192508281689630b014e0c25f38fb21">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11172bc8778fcf2af6298c908c897a8c"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7F0C1A-C507-4783-AB8D-25962D932D47}">
  <ds:schemaRefs>
    <ds:schemaRef ds:uri="http://schemas.microsoft.com/sharepoint/events"/>
  </ds:schemaRefs>
</ds:datastoreItem>
</file>

<file path=customXml/itemProps2.xml><?xml version="1.0" encoding="utf-8"?>
<ds:datastoreItem xmlns:ds="http://schemas.openxmlformats.org/officeDocument/2006/customXml" ds:itemID="{120DB5FE-4F21-4157-BB99-466087774B95}">
  <ds:schemaRefs>
    <ds:schemaRef ds:uri="http://purl.org/dc/terms/"/>
    <ds:schemaRef ds:uri="http://schemas.microsoft.com/office/2006/documentManagement/types"/>
    <ds:schemaRef ds:uri="http://purl.org/dc/dcmitype/"/>
    <ds:schemaRef ds:uri="9cd6257c-f053-42aa-ae13-ac1b9d227f15"/>
    <ds:schemaRef ds:uri="b92ca6bb-2566-4a78-aff9-d2aca1a4e44d"/>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BC8A536-E936-44DF-8F15-2E5F35B67812}">
  <ds:schemaRefs>
    <ds:schemaRef ds:uri="http://schemas.microsoft.com/sharepoint/v3/contenttype/forms"/>
  </ds:schemaRefs>
</ds:datastoreItem>
</file>

<file path=customXml/itemProps4.xml><?xml version="1.0" encoding="utf-8"?>
<ds:datastoreItem xmlns:ds="http://schemas.openxmlformats.org/officeDocument/2006/customXml" ds:itemID="{A3BF608F-EA0E-4D41-AC65-597B1569D1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1004</TotalTime>
  <Words>1674</Words>
  <Application>Microsoft Office PowerPoint</Application>
  <PresentationFormat>Widescreen</PresentationFormat>
  <Paragraphs>255</Paragraphs>
  <Slides>28</Slides>
  <Notes>23</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28</vt:i4>
      </vt:variant>
    </vt:vector>
  </HeadingPairs>
  <TitlesOfParts>
    <vt:vector size="42" baseType="lpstr">
      <vt:lpstr>SimSun</vt:lpstr>
      <vt:lpstr>arial</vt:lpstr>
      <vt:lpstr>arial</vt:lpstr>
      <vt:lpstr>Arial Black</vt:lpstr>
      <vt:lpstr>Calibri</vt:lpstr>
      <vt:lpstr>Calibri Light</vt:lpstr>
      <vt:lpstr>Cambria</vt:lpstr>
      <vt:lpstr>Cambria Math</vt:lpstr>
      <vt:lpstr>Century Gothic</vt:lpstr>
      <vt:lpstr>Merriweather</vt:lpstr>
      <vt:lpstr>Symbol</vt:lpstr>
      <vt:lpstr>Wingdings</vt:lpstr>
      <vt:lpstr>Retrospect</vt:lpstr>
      <vt:lpstr>1_Retrospect</vt:lpstr>
      <vt:lpstr>Razón área superficial a volumen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¿Qué ocurre con el AS y el V de un objeto mientras es más pequeño o más grande?</vt:lpstr>
      <vt:lpstr>PowerPoint Presentation</vt:lpstr>
      <vt:lpstr>PowerPoint Presentation</vt:lpstr>
      <vt:lpstr>PowerPoint Presentation</vt:lpstr>
      <vt:lpstr>Mientras el objeto es más pequeño, la razón AS / V aumenta</vt:lpstr>
      <vt:lpstr>Esto permite que estructuras delicadas que nunca podrían a estar a escalas como por ejemplo, metros de longitud, puedan existir. </vt:lpstr>
      <vt:lpstr>Aumentando la razón AS / V: Partículas más pequeñas</vt:lpstr>
      <vt:lpstr>Práctica: ESCALA</vt:lpstr>
      <vt:lpstr>PowerPoint Presentation</vt:lpstr>
      <vt:lpstr>Preguntas de discusión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Surface Area/Volume</dc:title>
  <dc:creator>Billie Copley</dc:creator>
  <cp:lastModifiedBy>Billie Copley</cp:lastModifiedBy>
  <cp:revision>83</cp:revision>
  <dcterms:modified xsi:type="dcterms:W3CDTF">2020-04-08T16:29:59Z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Order">
    <vt:r8>6700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dlc_DocIdItemGuid">
    <vt:lpwstr>452191cd-bc38-4b73-bffa-d803005f1ab0</vt:lpwstr>
  </property>
</Properties>
</file>