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31"/>
  </p:notesMasterIdLst>
  <p:handoutMasterIdLst>
    <p:handoutMasterId r:id="rId32"/>
  </p:handoutMasterIdLst>
  <p:sldIdLst>
    <p:sldId id="293" r:id="rId6"/>
    <p:sldId id="294" r:id="rId7"/>
    <p:sldId id="295" r:id="rId8"/>
    <p:sldId id="296" r:id="rId9"/>
    <p:sldId id="297" r:id="rId10"/>
    <p:sldId id="298" r:id="rId11"/>
    <p:sldId id="299" r:id="rId12"/>
    <p:sldId id="300" r:id="rId13"/>
    <p:sldId id="301" r:id="rId14"/>
    <p:sldId id="302" r:id="rId15"/>
    <p:sldId id="303" r:id="rId16"/>
    <p:sldId id="304" r:id="rId17"/>
    <p:sldId id="305" r:id="rId18"/>
    <p:sldId id="306" r:id="rId19"/>
    <p:sldId id="307" r:id="rId20"/>
    <p:sldId id="308" r:id="rId21"/>
    <p:sldId id="309" r:id="rId22"/>
    <p:sldId id="310" r:id="rId23"/>
    <p:sldId id="311" r:id="rId24"/>
    <p:sldId id="312" r:id="rId25"/>
    <p:sldId id="313" r:id="rId26"/>
    <p:sldId id="314" r:id="rId27"/>
    <p:sldId id="315" r:id="rId28"/>
    <p:sldId id="316" r:id="rId29"/>
    <p:sldId id="317" r:id="rId30"/>
  </p:sldIdLst>
  <p:sldSz cx="9144000" cy="6858000" type="letter"/>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81B7"/>
    <a:srgbClr val="2B88B7"/>
    <a:srgbClr val="0066CC"/>
    <a:srgbClr val="000099"/>
    <a:srgbClr val="00206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00" autoAdjust="0"/>
    <p:restoredTop sz="86402" autoAdjust="0"/>
  </p:normalViewPr>
  <p:slideViewPr>
    <p:cSldViewPr>
      <p:cViewPr varScale="1">
        <p:scale>
          <a:sx n="65" d="100"/>
          <a:sy n="65" d="100"/>
        </p:scale>
        <p:origin x="1470" y="39"/>
      </p:cViewPr>
      <p:guideLst>
        <p:guide orient="horz" pos="2160"/>
        <p:guide pos="2880"/>
      </p:guideLst>
    </p:cSldViewPr>
  </p:slideViewPr>
  <p:outlineViewPr>
    <p:cViewPr>
      <p:scale>
        <a:sx n="33" d="100"/>
        <a:sy n="33" d="100"/>
      </p:scale>
      <p:origin x="0" y="-8"/>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pPr/>
              <a:t>3/31/2020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pPr/>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pPr/>
              <a:t>3/31/2020</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pPr/>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08166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9" name="Shape 1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642441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5" name="Shape 1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18504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4" name="Shape 17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67295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2" name="Shape 2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969982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953613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8" name="Shape 2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4725288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7" name="Shape 2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82182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2256582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0" name="Shape 2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15148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Shape 24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5" name="Shape 2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798324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1929688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1" name="Shape 2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7485620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758280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86" name="Shape 2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3238128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92" name="Shape 2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91459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0" name="Shape 3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8936958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Shape 32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6" name="Shape 3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217904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755488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dirty="0"/>
          </a:p>
        </p:txBody>
      </p:sp>
      <p:sp>
        <p:nvSpPr>
          <p:cNvPr id="101" name="Shape 1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97002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03185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9" name="Shape 11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762112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132832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7" name="Shape 13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732994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1404205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6365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3747581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9949647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Dark with photo_no number">
    <p:spTree>
      <p:nvGrpSpPr>
        <p:cNvPr id="1" name=""/>
        <p:cNvGrpSpPr/>
        <p:nvPr/>
      </p:nvGrpSpPr>
      <p:grpSpPr>
        <a:xfrm>
          <a:off x="0" y="0"/>
          <a:ext cx="0" cy="0"/>
          <a:chOff x="0" y="0"/>
          <a:chExt cx="0" cy="0"/>
        </a:xfrm>
      </p:grpSpPr>
      <p:sp>
        <p:nvSpPr>
          <p:cNvPr id="3" name="Рисунок 2"/>
          <p:cNvSpPr>
            <a:spLocks noGrp="1"/>
          </p:cNvSpPr>
          <p:nvPr>
            <p:ph type="pic" sz="quarter" idx="10"/>
          </p:nvPr>
        </p:nvSpPr>
        <p:spPr>
          <a:xfrm>
            <a:off x="2321753" y="2334342"/>
            <a:ext cx="1597224" cy="2129632"/>
          </a:xfrm>
        </p:spPr>
        <p:txBody>
          <a:bodyPr/>
          <a:lstStyle/>
          <a:p>
            <a:endParaRPr lang="en-US"/>
          </a:p>
        </p:txBody>
      </p:sp>
      <p:sp>
        <p:nvSpPr>
          <p:cNvPr id="13" name="Рисунок 2"/>
          <p:cNvSpPr>
            <a:spLocks noGrp="1"/>
          </p:cNvSpPr>
          <p:nvPr>
            <p:ph type="pic" sz="quarter" idx="11"/>
          </p:nvPr>
        </p:nvSpPr>
        <p:spPr>
          <a:xfrm>
            <a:off x="4152186" y="2312742"/>
            <a:ext cx="1597224" cy="2129632"/>
          </a:xfrm>
        </p:spPr>
        <p:txBody>
          <a:bodyPr/>
          <a:lstStyle/>
          <a:p>
            <a:endParaRPr lang="en-US"/>
          </a:p>
        </p:txBody>
      </p:sp>
      <p:sp>
        <p:nvSpPr>
          <p:cNvPr id="14" name="Рисунок 2"/>
          <p:cNvSpPr>
            <a:spLocks noGrp="1"/>
          </p:cNvSpPr>
          <p:nvPr>
            <p:ph type="pic" sz="quarter" idx="12"/>
          </p:nvPr>
        </p:nvSpPr>
        <p:spPr>
          <a:xfrm>
            <a:off x="5982619" y="2312742"/>
            <a:ext cx="1597224" cy="2129632"/>
          </a:xfrm>
        </p:spPr>
        <p:txBody>
          <a:bodyPr/>
          <a:lstStyle/>
          <a:p>
            <a:endParaRPr lang="en-US"/>
          </a:p>
        </p:txBody>
      </p:sp>
      <p:sp>
        <p:nvSpPr>
          <p:cNvPr id="5" name="Shape 26"/>
          <p:cNvSpPr>
            <a:spLocks noGrp="1"/>
          </p:cNvSpPr>
          <p:nvPr>
            <p:ph type="sldNum" sz="quarter" idx="2"/>
          </p:nvPr>
        </p:nvSpPr>
        <p:spPr>
          <a:xfrm>
            <a:off x="161726" y="303682"/>
            <a:ext cx="327509" cy="247651"/>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180751204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1785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pPr/>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1344539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263984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A3B411-C909-481A-9F92-89107302F5EF}" type="datetimeFigureOut">
              <a:rPr lang="en-US" smtClean="0"/>
              <a:pPr/>
              <a:t>3/31/2020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663334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A3B411-C909-481A-9F92-89107302F5EF}" type="datetimeFigureOut">
              <a:rPr lang="en-US" smtClean="0"/>
              <a:pPr/>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74530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A3B411-C909-481A-9F92-89107302F5EF}" type="datetimeFigureOut">
              <a:rPr lang="en-US" smtClean="0"/>
              <a:pPr/>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8209406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932159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pPr/>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pPr/>
              <a:t>‹#›</a:t>
            </a:fld>
            <a:endParaRPr lang="en-US"/>
          </a:p>
        </p:txBody>
      </p:sp>
    </p:spTree>
    <p:extLst>
      <p:ext uri="{BB962C8B-B14F-4D97-AF65-F5344CB8AC3E}">
        <p14:creationId xmlns:p14="http://schemas.microsoft.com/office/powerpoint/2010/main" val="2551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A3B411-C909-481A-9F92-89107302F5EF}" type="datetimeFigureOut">
              <a:rPr lang="en-US" smtClean="0"/>
              <a:pPr/>
              <a:t>3/31/2020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DA68DC-01D1-468C-8FB1-4A2CAAE3BE48}" type="slidenum">
              <a:rPr lang="en-US" smtClean="0"/>
              <a:pPr/>
              <a:t>‹#›</a:t>
            </a:fld>
            <a:endParaRPr lang="en-US"/>
          </a:p>
        </p:txBody>
      </p:sp>
      <p:pic>
        <p:nvPicPr>
          <p:cNvPr id="8" name="Picture 7"/>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391400" y="6248400"/>
            <a:ext cx="1525260" cy="472134"/>
          </a:xfrm>
          <a:prstGeom prst="rect">
            <a:avLst/>
          </a:prstGeom>
        </p:spPr>
      </p:pic>
    </p:spTree>
    <p:extLst>
      <p:ext uri="{BB962C8B-B14F-4D97-AF65-F5344CB8AC3E}">
        <p14:creationId xmlns:p14="http://schemas.microsoft.com/office/powerpoint/2010/main" val="2367350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gif"/></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7" Type="http://schemas.openxmlformats.org/officeDocument/2006/relationships/image" Target="../media/image20.emf"/><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0" y="0"/>
            <a:ext cx="9144000" cy="6858000"/>
          </a:xfrm>
          <a:prstGeom prst="rect">
            <a:avLst/>
          </a:prstGeom>
          <a:solidFill>
            <a:srgbClr val="272727"/>
          </a:solidFill>
          <a:ln w="3175">
            <a:miter lim="400000"/>
          </a:ln>
        </p:spPr>
        <p:txBody>
          <a:bodyPr lIns="14288" tIns="14288" rIns="14288" bIns="14288" anchor="ctr"/>
          <a:lstStyle/>
          <a:p>
            <a:pPr algn="ctr">
              <a:defRPr sz="3000">
                <a:solidFill>
                  <a:srgbClr val="FFFFFF"/>
                </a:solidFill>
                <a:latin typeface="Helvetica Light"/>
                <a:ea typeface="Helvetica Light"/>
                <a:cs typeface="Helvetica Light"/>
                <a:sym typeface="Helvetica Light"/>
              </a:defRPr>
            </a:pPr>
            <a:endParaRPr sz="1125"/>
          </a:p>
        </p:txBody>
      </p:sp>
      <p:sp>
        <p:nvSpPr>
          <p:cNvPr id="90" name="Shape 90"/>
          <p:cNvSpPr/>
          <p:nvPr/>
        </p:nvSpPr>
        <p:spPr>
          <a:xfrm>
            <a:off x="1765803" y="3822319"/>
            <a:ext cx="5285439" cy="883000"/>
          </a:xfrm>
          <a:prstGeom prst="rect">
            <a:avLst/>
          </a:prstGeom>
          <a:ln w="3175">
            <a:miter lim="400000"/>
          </a:ln>
          <a:extLst>
            <a:ext uri="{C572A759-6A51-4108-AA02-DFA0A04FC94B}">
              <ma14:wrappingTextBoxFlag xmlns:ma14="http://schemas.microsoft.com/office/mac/drawingml/2011/main" xmlns="" val="1"/>
            </a:ext>
          </a:extLst>
        </p:spPr>
        <p:txBody>
          <a:bodyPr lIns="14288" tIns="14288" rIns="14288" bIns="14288" anchor="ctr">
            <a:spAutoFit/>
          </a:bodyPr>
          <a:lstStyle/>
          <a:p>
            <a:pPr>
              <a:lnSpc>
                <a:spcPct val="80000"/>
              </a:lnSpc>
              <a:defRPr sz="18500">
                <a:solidFill>
                  <a:srgbClr val="F6F5F3"/>
                </a:solidFill>
                <a:latin typeface="Bebas"/>
                <a:ea typeface="Bebas"/>
                <a:cs typeface="Bebas"/>
                <a:sym typeface="Bebas"/>
              </a:defRPr>
            </a:pPr>
            <a:endParaRPr sz="6938" dirty="0">
              <a:solidFill>
                <a:srgbClr val="C7A57F"/>
              </a:solidFill>
            </a:endParaRPr>
          </a:p>
        </p:txBody>
      </p:sp>
      <p:sp>
        <p:nvSpPr>
          <p:cNvPr id="9" name="Shape 99"/>
          <p:cNvSpPr/>
          <p:nvPr/>
        </p:nvSpPr>
        <p:spPr>
          <a:xfrm>
            <a:off x="457200" y="1914335"/>
            <a:ext cx="8403677" cy="1801648"/>
          </a:xfrm>
          <a:prstGeom prst="rect">
            <a:avLst/>
          </a:prstGeom>
          <a:ln w="3175">
            <a:miter lim="400000"/>
          </a:ln>
          <a:extLst>
            <a:ext uri="{C572A759-6A51-4108-AA02-DFA0A04FC94B}">
              <ma14:wrappingTextBoxFlag xmlns:ma14="http://schemas.microsoft.com/office/mac/drawingml/2011/main" xmlns="" val="1"/>
            </a:ext>
          </a:extLst>
        </p:spPr>
        <p:txBody>
          <a:bodyPr wrap="square" lIns="14288" tIns="14288" rIns="14288" bIns="14288" anchor="ctr">
            <a:spAutoFit/>
          </a:bodyPr>
          <a:lstStyle/>
          <a:p>
            <a:pPr algn="ctr">
              <a:lnSpc>
                <a:spcPct val="80000"/>
              </a:lnSpc>
              <a:defRPr sz="15500">
                <a:solidFill>
                  <a:srgbClr val="F6F5F3"/>
                </a:solidFill>
                <a:latin typeface="Bebas"/>
                <a:ea typeface="Bebas"/>
                <a:cs typeface="Bebas"/>
                <a:sym typeface="Bebas"/>
              </a:defRPr>
            </a:pPr>
            <a:r>
              <a:rPr lang="en-US" sz="6000" dirty="0" smtClean="0">
                <a:solidFill>
                  <a:srgbClr val="2D81B7"/>
                </a:solidFill>
              </a:rPr>
              <a:t>SURFACE AREA TO  VOLUME RATIO</a:t>
            </a:r>
            <a:br>
              <a:rPr lang="en-US" sz="6000" dirty="0" smtClean="0">
                <a:solidFill>
                  <a:srgbClr val="2D81B7"/>
                </a:solidFill>
              </a:rPr>
            </a:br>
            <a:r>
              <a:rPr lang="en-US" sz="2400" dirty="0" smtClean="0">
                <a:solidFill>
                  <a:schemeClr val="bg1"/>
                </a:solidFill>
                <a:latin typeface="Bebas Neue" charset="0"/>
                <a:ea typeface="Bebas Neue" charset="0"/>
                <a:cs typeface="Bebas Neue" charset="0"/>
              </a:rPr>
              <a:t>Background Information</a:t>
            </a:r>
            <a:endParaRPr lang="en-US" sz="2400" dirty="0">
              <a:solidFill>
                <a:schemeClr val="bg1">
                  <a:lumMod val="75000"/>
                </a:schemeClr>
              </a:solidFill>
              <a:latin typeface="Bebas Neue" charset="0"/>
              <a:ea typeface="Bebas Neue" charset="0"/>
              <a:cs typeface="Bebas Neue" charset="0"/>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33800" y="4238216"/>
            <a:ext cx="1920606" cy="59451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248400"/>
            <a:ext cx="402677" cy="403398"/>
          </a:xfrm>
          <a:prstGeom prst="rect">
            <a:avLst/>
          </a:prstGeom>
        </p:spPr>
      </p:pic>
    </p:spTree>
    <p:extLst>
      <p:ext uri="{BB962C8B-B14F-4D97-AF65-F5344CB8AC3E}">
        <p14:creationId xmlns:p14="http://schemas.microsoft.com/office/powerpoint/2010/main" val="19341683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u="none" strike="noStrike" cap="none" baseline="0" dirty="0" smtClean="0">
                <a:solidFill>
                  <a:srgbClr val="2D81B7"/>
                </a:solidFill>
                <a:latin typeface="Bebas Neue" charset="0"/>
                <a:ea typeface="Bebas Neue" charset="0"/>
                <a:cs typeface="Bebas Neue" charset="0"/>
                <a:sym typeface="Calibri"/>
              </a:rPr>
              <a:t>SURFACE AREA TO VOLUME RATIO CONT.</a:t>
            </a:r>
            <a:endParaRPr lang="en-US" sz="4800" u="none" strike="noStrike" cap="none" baseline="0" dirty="0">
              <a:solidFill>
                <a:srgbClr val="2D81B7"/>
              </a:solidFill>
              <a:latin typeface="Bebas Neue" charset="0"/>
              <a:ea typeface="Bebas Neue" charset="0"/>
              <a:cs typeface="Bebas Neue" charset="0"/>
              <a:sym typeface="Calibri"/>
            </a:endParaRPr>
          </a:p>
        </p:txBody>
      </p:sp>
      <p:sp>
        <p:nvSpPr>
          <p:cNvPr id="146" name="Shape 146"/>
          <p:cNvSpPr txBox="1">
            <a:spLocks noGrp="1"/>
          </p:cNvSpPr>
          <p:nvPr>
            <p:ph type="body" idx="1"/>
          </p:nvPr>
        </p:nvSpPr>
        <p:spPr>
          <a:xfrm>
            <a:off x="479323" y="20574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97619"/>
              <a:buFont typeface="Calibri"/>
              <a:buChar char="•"/>
            </a:pPr>
            <a:r>
              <a:rPr lang="en-US" sz="2050" b="0" i="0" u="none" strike="noStrike" cap="none" baseline="0" dirty="0">
                <a:solidFill>
                  <a:schemeClr val="dk1"/>
                </a:solidFill>
                <a:latin typeface="Calibri"/>
                <a:ea typeface="Calibri"/>
                <a:cs typeface="Calibri"/>
                <a:sym typeface="Calibri"/>
              </a:rPr>
              <a:t>The SA/V ratio also represents the percentage of the atoms that are on the surface of the material</a:t>
            </a:r>
          </a:p>
          <a:p>
            <a:pPr marL="342900" marR="0" lvl="0" indent="-213677" algn="l" rtl="0">
              <a:lnSpc>
                <a:spcPct val="90000"/>
              </a:lnSpc>
              <a:spcBef>
                <a:spcPts val="407"/>
              </a:spcBef>
              <a:buClr>
                <a:schemeClr val="dk1"/>
              </a:buClr>
              <a:buFont typeface="Calibri"/>
              <a:buNone/>
            </a:pPr>
            <a:endParaRPr sz="205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410"/>
              </a:spcBef>
              <a:buClr>
                <a:schemeClr val="dk1"/>
              </a:buClr>
              <a:buSzPct val="97619"/>
              <a:buFont typeface="Calibri"/>
              <a:buChar char="•"/>
            </a:pPr>
            <a:r>
              <a:rPr lang="en-US" sz="2050" b="0" i="0" u="none" strike="noStrike" cap="none" baseline="0" dirty="0">
                <a:solidFill>
                  <a:schemeClr val="dk1"/>
                </a:solidFill>
                <a:latin typeface="Calibri"/>
                <a:ea typeface="Calibri"/>
                <a:cs typeface="Calibri"/>
                <a:sym typeface="Calibri"/>
              </a:rPr>
              <a:t>SA drives chemical, electrical and biological interactions and systems</a:t>
            </a:r>
          </a:p>
          <a:p>
            <a:pPr marL="342900" marR="0" lvl="0" indent="-213677" algn="l" rtl="0">
              <a:lnSpc>
                <a:spcPct val="90000"/>
              </a:lnSpc>
              <a:spcBef>
                <a:spcPts val="407"/>
              </a:spcBef>
              <a:buClr>
                <a:schemeClr val="dk1"/>
              </a:buClr>
              <a:buFont typeface="Calibri"/>
              <a:buNone/>
            </a:pPr>
            <a:endParaRPr sz="205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410"/>
              </a:spcBef>
              <a:buClr>
                <a:schemeClr val="dk1"/>
              </a:buClr>
              <a:buSzPct val="97619"/>
              <a:buFont typeface="Calibri"/>
              <a:buChar char="•"/>
            </a:pPr>
            <a:r>
              <a:rPr lang="en-US" sz="2050" b="0" i="0" u="none" strike="noStrike" cap="none" baseline="0" dirty="0">
                <a:solidFill>
                  <a:schemeClr val="dk1"/>
                </a:solidFill>
                <a:latin typeface="Calibri"/>
                <a:ea typeface="Calibri"/>
                <a:cs typeface="Calibri"/>
                <a:sym typeface="Calibri"/>
              </a:rPr>
              <a:t>V drives weight, cost, inertia, momentum and other factors</a:t>
            </a:r>
          </a:p>
          <a:p>
            <a:pPr marL="342900" marR="0" lvl="0" indent="-213677" algn="l" rtl="0">
              <a:lnSpc>
                <a:spcPct val="90000"/>
              </a:lnSpc>
              <a:spcBef>
                <a:spcPts val="407"/>
              </a:spcBef>
              <a:buClr>
                <a:schemeClr val="dk1"/>
              </a:buClr>
              <a:buFont typeface="Calibri"/>
              <a:buNone/>
            </a:pPr>
            <a:endParaRPr sz="205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410"/>
              </a:spcBef>
              <a:buClr>
                <a:schemeClr val="dk1"/>
              </a:buClr>
              <a:buSzPct val="97619"/>
              <a:buFont typeface="Calibri"/>
              <a:buChar char="•"/>
            </a:pPr>
            <a:r>
              <a:rPr lang="en-US" sz="2050" b="0" i="0" u="none" strike="noStrike" cap="none" baseline="0" dirty="0">
                <a:solidFill>
                  <a:schemeClr val="dk1"/>
                </a:solidFill>
                <a:latin typeface="Calibri"/>
                <a:ea typeface="Calibri"/>
                <a:cs typeface="Calibri"/>
                <a:sym typeface="Calibri"/>
              </a:rPr>
              <a:t>Both SA and V are dependent on a linear dimension (length) but SA goes as a square and V goes as the cube – this is “rub”</a:t>
            </a:r>
          </a:p>
          <a:p>
            <a:pPr marL="342900" marR="0" lvl="0" indent="-213677" algn="l" rtl="0">
              <a:lnSpc>
                <a:spcPct val="90000"/>
              </a:lnSpc>
              <a:spcBef>
                <a:spcPts val="407"/>
              </a:spcBef>
              <a:buClr>
                <a:schemeClr val="dk1"/>
              </a:buClr>
              <a:buFont typeface="Calibri"/>
              <a:buNone/>
            </a:pPr>
            <a:endParaRPr sz="205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410"/>
              </a:spcBef>
              <a:buClr>
                <a:schemeClr val="dk1"/>
              </a:buClr>
              <a:buSzPct val="97619"/>
              <a:buFont typeface="Calibri"/>
              <a:buChar char="•"/>
            </a:pPr>
            <a:r>
              <a:rPr lang="en-US" sz="2050" b="0" i="0" u="none" strike="noStrike" cap="none" baseline="0" dirty="0">
                <a:solidFill>
                  <a:schemeClr val="dk1"/>
                </a:solidFill>
                <a:latin typeface="Calibri"/>
                <a:ea typeface="Calibri"/>
                <a:cs typeface="Calibri"/>
                <a:sym typeface="Calibri"/>
              </a:rPr>
              <a:t>Ratios of this type are found in many equations – this is the first encounter to get familiar with this concept – it will impact many aspects of life at the nanoscale</a:t>
            </a:r>
          </a:p>
        </p:txBody>
      </p:sp>
    </p:spTree>
    <p:extLst>
      <p:ext uri="{BB962C8B-B14F-4D97-AF65-F5344CB8AC3E}">
        <p14:creationId xmlns:p14="http://schemas.microsoft.com/office/powerpoint/2010/main" val="1779083552"/>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2" name="Shape 152"/>
          <p:cNvSpPr/>
          <p:nvPr/>
        </p:nvSpPr>
        <p:spPr>
          <a:xfrm>
            <a:off x="3200400" y="3124200"/>
            <a:ext cx="2057400" cy="1371599"/>
          </a:xfrm>
          <a:prstGeom prst="roundRect">
            <a:avLst>
              <a:gd name="adj" fmla="val 16667"/>
            </a:avLst>
          </a:prstGeom>
          <a:solidFill>
            <a:srgbClr val="953734"/>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a:solidFill>
                  <a:schemeClr val="lt1"/>
                </a:solidFill>
                <a:latin typeface="Calibri"/>
                <a:ea typeface="Calibri"/>
                <a:cs typeface="Calibri"/>
                <a:sym typeface="Calibri"/>
              </a:rPr>
              <a:t>Surface area to volume</a:t>
            </a:r>
          </a:p>
        </p:txBody>
      </p:sp>
      <p:sp>
        <p:nvSpPr>
          <p:cNvPr id="153" name="Shape 153"/>
          <p:cNvSpPr/>
          <p:nvPr/>
        </p:nvSpPr>
        <p:spPr>
          <a:xfrm>
            <a:off x="3276600" y="5334000"/>
            <a:ext cx="2133599" cy="990599"/>
          </a:xfrm>
          <a:prstGeom prst="roundRect">
            <a:avLst>
              <a:gd name="adj" fmla="val 16667"/>
            </a:avLst>
          </a:prstGeom>
          <a:solidFill>
            <a:srgbClr val="E36C09"/>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a:solidFill>
                  <a:schemeClr val="lt1"/>
                </a:solidFill>
                <a:latin typeface="Calibri"/>
                <a:ea typeface="Calibri"/>
                <a:cs typeface="Calibri"/>
                <a:sym typeface="Calibri"/>
              </a:rPr>
              <a:t>Pressure, force and density</a:t>
            </a:r>
          </a:p>
        </p:txBody>
      </p:sp>
      <p:sp>
        <p:nvSpPr>
          <p:cNvPr id="154" name="Shape 154"/>
          <p:cNvSpPr/>
          <p:nvPr/>
        </p:nvSpPr>
        <p:spPr>
          <a:xfrm>
            <a:off x="6248400" y="3048000"/>
            <a:ext cx="2133599" cy="990599"/>
          </a:xfrm>
          <a:prstGeom prst="roundRect">
            <a:avLst>
              <a:gd name="adj" fmla="val 16667"/>
            </a:avLst>
          </a:prstGeom>
          <a:solidFill>
            <a:srgbClr val="FF0000"/>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dirty="0">
                <a:solidFill>
                  <a:schemeClr val="lt1"/>
                </a:solidFill>
                <a:latin typeface="Calibri"/>
                <a:ea typeface="Calibri"/>
                <a:cs typeface="Calibri"/>
                <a:sym typeface="Calibri"/>
              </a:rPr>
              <a:t>Other </a:t>
            </a:r>
            <a:r>
              <a:rPr lang="en-US" sz="1800" b="0" i="0" u="none" strike="noStrike" cap="none" baseline="0" dirty="0" smtClean="0">
                <a:solidFill>
                  <a:schemeClr val="lt1"/>
                </a:solidFill>
                <a:latin typeface="Calibri"/>
                <a:ea typeface="Calibri"/>
                <a:cs typeface="Calibri"/>
                <a:sym typeface="Calibri"/>
              </a:rPr>
              <a:t>shapes,</a:t>
            </a:r>
            <a:endParaRPr lang="en-US" sz="1800" b="0" i="0" u="none" strike="noStrike" cap="none" baseline="0" dirty="0">
              <a:solidFill>
                <a:schemeClr val="lt1"/>
              </a:solidFill>
              <a:latin typeface="Calibri"/>
              <a:ea typeface="Calibri"/>
              <a:cs typeface="Calibri"/>
              <a:sym typeface="Calibri"/>
            </a:endParaRPr>
          </a:p>
          <a:p>
            <a:pPr marL="0" marR="0" lvl="0" indent="0" algn="ctr" rtl="0">
              <a:spcBef>
                <a:spcPts val="0"/>
              </a:spcBef>
              <a:spcAft>
                <a:spcPts val="0"/>
              </a:spcAft>
              <a:buSzPct val="25000"/>
              <a:buNone/>
            </a:pPr>
            <a:r>
              <a:rPr lang="en-US" sz="1800" b="0" i="0" u="none" strike="noStrike" cap="none" baseline="0" dirty="0">
                <a:solidFill>
                  <a:schemeClr val="lt1"/>
                </a:solidFill>
                <a:latin typeface="Calibri"/>
                <a:ea typeface="Calibri"/>
                <a:cs typeface="Calibri"/>
                <a:sym typeface="Calibri"/>
              </a:rPr>
              <a:t>Excel optional</a:t>
            </a:r>
          </a:p>
        </p:txBody>
      </p:sp>
      <p:sp>
        <p:nvSpPr>
          <p:cNvPr id="155" name="Shape 155"/>
          <p:cNvSpPr/>
          <p:nvPr/>
        </p:nvSpPr>
        <p:spPr>
          <a:xfrm>
            <a:off x="6248400" y="1600200"/>
            <a:ext cx="2133599" cy="990599"/>
          </a:xfrm>
          <a:prstGeom prst="roundRect">
            <a:avLst>
              <a:gd name="adj" fmla="val 16667"/>
            </a:avLst>
          </a:prstGeom>
          <a:solidFill>
            <a:srgbClr val="FF0000"/>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a:solidFill>
                  <a:schemeClr val="lt1"/>
                </a:solidFill>
                <a:latin typeface="Calibri"/>
                <a:ea typeface="Calibri"/>
                <a:cs typeface="Calibri"/>
                <a:sym typeface="Calibri"/>
              </a:rPr>
              <a:t>Sugar Cubes</a:t>
            </a:r>
          </a:p>
        </p:txBody>
      </p:sp>
      <p:sp>
        <p:nvSpPr>
          <p:cNvPr id="156" name="Shape 156"/>
          <p:cNvSpPr/>
          <p:nvPr/>
        </p:nvSpPr>
        <p:spPr>
          <a:xfrm>
            <a:off x="6324600" y="4495800"/>
            <a:ext cx="2133599" cy="990599"/>
          </a:xfrm>
          <a:prstGeom prst="roundRect">
            <a:avLst>
              <a:gd name="adj" fmla="val 16667"/>
            </a:avLst>
          </a:prstGeom>
          <a:solidFill>
            <a:srgbClr val="FF0000"/>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a:solidFill>
                  <a:schemeClr val="lt1"/>
                </a:solidFill>
                <a:latin typeface="Calibri"/>
                <a:ea typeface="Calibri"/>
                <a:cs typeface="Calibri"/>
                <a:sym typeface="Calibri"/>
              </a:rPr>
              <a:t>Soap bubbles</a:t>
            </a:r>
          </a:p>
        </p:txBody>
      </p:sp>
      <p:sp>
        <p:nvSpPr>
          <p:cNvPr id="157" name="Shape 157"/>
          <p:cNvSpPr/>
          <p:nvPr/>
        </p:nvSpPr>
        <p:spPr>
          <a:xfrm rot="-3016919">
            <a:off x="2720182" y="2720180"/>
            <a:ext cx="380999" cy="515936"/>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Calibri"/>
              <a:ea typeface="Calibri"/>
              <a:cs typeface="Calibri"/>
              <a:sym typeface="Calibri"/>
            </a:endParaRPr>
          </a:p>
        </p:txBody>
      </p:sp>
      <p:sp>
        <p:nvSpPr>
          <p:cNvPr id="158" name="Shape 158"/>
          <p:cNvSpPr/>
          <p:nvPr/>
        </p:nvSpPr>
        <p:spPr>
          <a:xfrm>
            <a:off x="4067175" y="4587875"/>
            <a:ext cx="381000" cy="642938"/>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Calibri"/>
              <a:ea typeface="Calibri"/>
              <a:cs typeface="Calibri"/>
              <a:sym typeface="Calibri"/>
            </a:endParaRPr>
          </a:p>
        </p:txBody>
      </p:sp>
      <p:sp>
        <p:nvSpPr>
          <p:cNvPr id="159" name="Shape 159"/>
          <p:cNvSpPr/>
          <p:nvPr/>
        </p:nvSpPr>
        <p:spPr>
          <a:xfrm rot="7378051">
            <a:off x="5592762" y="4281488"/>
            <a:ext cx="380999" cy="641350"/>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Calibri"/>
              <a:ea typeface="Calibri"/>
              <a:cs typeface="Calibri"/>
              <a:sym typeface="Calibri"/>
            </a:endParaRPr>
          </a:p>
        </p:txBody>
      </p:sp>
      <p:sp>
        <p:nvSpPr>
          <p:cNvPr id="160" name="Shape 160"/>
          <p:cNvSpPr/>
          <p:nvPr/>
        </p:nvSpPr>
        <p:spPr>
          <a:xfrm rot="4317927">
            <a:off x="5584031" y="3236118"/>
            <a:ext cx="381000" cy="642937"/>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Calibri"/>
              <a:ea typeface="Calibri"/>
              <a:cs typeface="Calibri"/>
              <a:sym typeface="Calibri"/>
            </a:endParaRPr>
          </a:p>
        </p:txBody>
      </p:sp>
      <p:sp>
        <p:nvSpPr>
          <p:cNvPr id="161" name="Shape 161"/>
          <p:cNvSpPr/>
          <p:nvPr/>
        </p:nvSpPr>
        <p:spPr>
          <a:xfrm rot="2780758">
            <a:off x="5103019" y="1858168"/>
            <a:ext cx="380999" cy="1141412"/>
          </a:xfrm>
          <a:prstGeom prst="down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None/>
            </a:pPr>
            <a:endParaRPr sz="1800" b="0" i="0" u="none" strike="noStrike" cap="none" baseline="0">
              <a:solidFill>
                <a:schemeClr val="lt1"/>
              </a:solidFill>
              <a:latin typeface="Calibri"/>
              <a:ea typeface="Calibri"/>
              <a:cs typeface="Calibri"/>
              <a:sym typeface="Calibri"/>
            </a:endParaRPr>
          </a:p>
        </p:txBody>
      </p:sp>
      <p:sp>
        <p:nvSpPr>
          <p:cNvPr id="162" name="Shape 162"/>
          <p:cNvSpPr/>
          <p:nvPr/>
        </p:nvSpPr>
        <p:spPr>
          <a:xfrm>
            <a:off x="381000" y="1981200"/>
            <a:ext cx="2057400" cy="1219199"/>
          </a:xfrm>
          <a:prstGeom prst="roundRect">
            <a:avLst>
              <a:gd name="adj" fmla="val 16667"/>
            </a:avLst>
          </a:prstGeom>
          <a:solidFill>
            <a:srgbClr val="00B050"/>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spcAft>
                <a:spcPts val="0"/>
              </a:spcAft>
              <a:buSzPct val="25000"/>
              <a:buNone/>
            </a:pPr>
            <a:r>
              <a:rPr lang="en-US" sz="1800" b="0" i="0" u="none" strike="noStrike" cap="none" baseline="0" dirty="0">
                <a:solidFill>
                  <a:schemeClr val="lt1"/>
                </a:solidFill>
                <a:latin typeface="Calibri"/>
                <a:ea typeface="Calibri"/>
                <a:cs typeface="Calibri"/>
                <a:sym typeface="Calibri"/>
              </a:rPr>
              <a:t>Basic </a:t>
            </a:r>
            <a:r>
              <a:rPr lang="en-US" sz="1800" b="0" i="0" u="none" strike="noStrike" cap="none" baseline="0" dirty="0" smtClean="0">
                <a:solidFill>
                  <a:schemeClr val="lt1"/>
                </a:solidFill>
                <a:latin typeface="Calibri"/>
                <a:ea typeface="Calibri"/>
                <a:cs typeface="Calibri"/>
                <a:sym typeface="Calibri"/>
              </a:rPr>
              <a:t>algebra,</a:t>
            </a:r>
            <a:endParaRPr lang="en-US" sz="1800" b="0" i="0" u="none" strike="noStrike" cap="none" baseline="0" dirty="0">
              <a:solidFill>
                <a:schemeClr val="lt1"/>
              </a:solidFill>
              <a:latin typeface="Calibri"/>
              <a:ea typeface="Calibri"/>
              <a:cs typeface="Calibri"/>
              <a:sym typeface="Calibri"/>
            </a:endParaRPr>
          </a:p>
          <a:p>
            <a:pPr marL="0" marR="0" lvl="0" indent="0" algn="ctr" rtl="0">
              <a:spcBef>
                <a:spcPts val="0"/>
              </a:spcBef>
              <a:spcAft>
                <a:spcPts val="0"/>
              </a:spcAft>
              <a:buSzPct val="25000"/>
              <a:buNone/>
            </a:pPr>
            <a:r>
              <a:rPr lang="en-US" sz="1800" b="0" i="0" u="none" strike="noStrike" cap="none" baseline="0" dirty="0">
                <a:solidFill>
                  <a:schemeClr val="lt1"/>
                </a:solidFill>
                <a:latin typeface="Calibri"/>
                <a:ea typeface="Calibri"/>
                <a:cs typeface="Calibri"/>
                <a:sym typeface="Calibri"/>
              </a:rPr>
              <a:t>Rules of exponents,</a:t>
            </a:r>
          </a:p>
          <a:p>
            <a:pPr marL="0" marR="0" lvl="0" indent="0" algn="ctr" rtl="0">
              <a:spcBef>
                <a:spcPts val="0"/>
              </a:spcBef>
              <a:spcAft>
                <a:spcPts val="0"/>
              </a:spcAft>
              <a:buSzPct val="25000"/>
              <a:buNone/>
            </a:pPr>
            <a:r>
              <a:rPr lang="en-US" sz="1800" b="0" i="0" u="none" strike="noStrike" cap="none" baseline="0" dirty="0">
                <a:solidFill>
                  <a:schemeClr val="lt1"/>
                </a:solidFill>
                <a:latin typeface="Calibri"/>
                <a:ea typeface="Calibri"/>
                <a:cs typeface="Calibri"/>
                <a:sym typeface="Calibri"/>
              </a:rPr>
              <a:t>Units conversion</a:t>
            </a:r>
          </a:p>
        </p:txBody>
      </p:sp>
      <p:sp>
        <p:nvSpPr>
          <p:cNvPr id="15" name="Shape 139"/>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buClr>
                <a:schemeClr val="dk1"/>
              </a:buClr>
              <a:buSzPct val="25000"/>
              <a:buFont typeface="Calibri"/>
              <a:buNone/>
            </a:pPr>
            <a:r>
              <a:rPr lang="en-US" sz="4800" dirty="0" smtClean="0">
                <a:solidFill>
                  <a:srgbClr val="2D81B7"/>
                </a:solidFill>
                <a:latin typeface="Bebas Neue" charset="0"/>
                <a:ea typeface="Bebas Neue" charset="0"/>
                <a:cs typeface="Bebas Neue" charset="0"/>
                <a:sym typeface="Calibri"/>
              </a:rPr>
              <a:t>SURFACE AREA TO VOLUME</a:t>
            </a:r>
            <a:endParaRPr lang="en-US" sz="4800" dirty="0">
              <a:solidFill>
                <a:srgbClr val="2D81B7"/>
              </a:solidFill>
              <a:latin typeface="Bebas Neue" charset="0"/>
              <a:ea typeface="Bebas Neue" charset="0"/>
              <a:cs typeface="Bebas Neue" charset="0"/>
              <a:sym typeface="Calibri"/>
            </a:endParaRPr>
          </a:p>
        </p:txBody>
      </p:sp>
    </p:spTree>
    <p:extLst>
      <p:ext uri="{BB962C8B-B14F-4D97-AF65-F5344CB8AC3E}">
        <p14:creationId xmlns:p14="http://schemas.microsoft.com/office/powerpoint/2010/main" val="755844843"/>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p:nvPr/>
        </p:nvSpPr>
        <p:spPr>
          <a:xfrm>
            <a:off x="659725" y="751775"/>
            <a:ext cx="4694700" cy="1917899"/>
          </a:xfrm>
          <a:prstGeom prst="rect">
            <a:avLst/>
          </a:prstGeom>
          <a:noFill/>
          <a:ln>
            <a:noFill/>
          </a:ln>
        </p:spPr>
        <p:txBody>
          <a:bodyPr lIns="91425" tIns="91425" rIns="91425" bIns="91425" anchor="t" anchorCtr="0">
            <a:noAutofit/>
          </a:bodyPr>
          <a:lstStyle/>
          <a:p>
            <a:pPr>
              <a:spcBef>
                <a:spcPts val="0"/>
              </a:spcBef>
              <a:buNone/>
            </a:pPr>
            <a:endParaRPr/>
          </a:p>
        </p:txBody>
      </p:sp>
      <p:sp>
        <p:nvSpPr>
          <p:cNvPr id="168" name="Shape 168"/>
          <p:cNvSpPr txBox="1"/>
          <p:nvPr/>
        </p:nvSpPr>
        <p:spPr>
          <a:xfrm>
            <a:off x="506300" y="552325"/>
            <a:ext cx="5124299" cy="1917899"/>
          </a:xfrm>
          <a:prstGeom prst="rect">
            <a:avLst/>
          </a:prstGeom>
          <a:noFill/>
          <a:ln>
            <a:noFill/>
          </a:ln>
        </p:spPr>
        <p:txBody>
          <a:bodyPr lIns="91425" tIns="91425" rIns="91425" bIns="91425" anchor="t" anchorCtr="0">
            <a:noAutofit/>
          </a:bodyPr>
          <a:lstStyle/>
          <a:p>
            <a:pPr>
              <a:spcBef>
                <a:spcPts val="0"/>
              </a:spcBef>
              <a:buNone/>
            </a:pPr>
            <a:endParaRPr sz="3000">
              <a:latin typeface="Calibri"/>
              <a:ea typeface="Calibri"/>
              <a:cs typeface="Calibri"/>
              <a:sym typeface="Calibri"/>
            </a:endParaRPr>
          </a:p>
        </p:txBody>
      </p:sp>
      <p:sp>
        <p:nvSpPr>
          <p:cNvPr id="169" name="Shape 169"/>
          <p:cNvSpPr txBox="1"/>
          <p:nvPr/>
        </p:nvSpPr>
        <p:spPr>
          <a:xfrm>
            <a:off x="4970900" y="552325"/>
            <a:ext cx="3298499" cy="1212000"/>
          </a:xfrm>
          <a:prstGeom prst="rect">
            <a:avLst/>
          </a:prstGeom>
          <a:noFill/>
          <a:ln>
            <a:noFill/>
          </a:ln>
        </p:spPr>
        <p:txBody>
          <a:bodyPr lIns="91425" tIns="91425" rIns="91425" bIns="91425" anchor="t" anchorCtr="0">
            <a:noAutofit/>
          </a:bodyPr>
          <a:lstStyle/>
          <a:p>
            <a:pPr>
              <a:spcBef>
                <a:spcPts val="0"/>
              </a:spcBef>
              <a:buNone/>
            </a:pPr>
            <a:endParaRPr sz="2000">
              <a:latin typeface="Calibri"/>
              <a:ea typeface="Calibri"/>
              <a:cs typeface="Calibri"/>
              <a:sym typeface="Calibri"/>
            </a:endParaRPr>
          </a:p>
        </p:txBody>
      </p:sp>
      <p:pic>
        <p:nvPicPr>
          <p:cNvPr id="170" name="Shape 170"/>
          <p:cNvPicPr preferRelativeResize="0"/>
          <p:nvPr/>
        </p:nvPicPr>
        <p:blipFill>
          <a:blip r:embed="rId3">
            <a:alphaModFix/>
          </a:blip>
          <a:stretch>
            <a:fillRect/>
          </a:stretch>
        </p:blipFill>
        <p:spPr>
          <a:xfrm>
            <a:off x="659724" y="552325"/>
            <a:ext cx="7711724" cy="5905875"/>
          </a:xfrm>
          <a:prstGeom prst="rect">
            <a:avLst/>
          </a:prstGeom>
          <a:noFill/>
          <a:ln>
            <a:noFill/>
          </a:ln>
        </p:spPr>
      </p:pic>
      <p:sp>
        <p:nvSpPr>
          <p:cNvPr id="171" name="Shape 171"/>
          <p:cNvSpPr txBox="1"/>
          <p:nvPr/>
        </p:nvSpPr>
        <p:spPr>
          <a:xfrm>
            <a:off x="337525" y="552325"/>
            <a:ext cx="4173000" cy="1917899"/>
          </a:xfrm>
          <a:prstGeom prst="rect">
            <a:avLst/>
          </a:prstGeom>
          <a:noFill/>
          <a:ln>
            <a:noFill/>
          </a:ln>
        </p:spPr>
        <p:txBody>
          <a:bodyPr lIns="91425" tIns="91425" rIns="91425" bIns="91425" anchor="t" anchorCtr="0">
            <a:noAutofit/>
          </a:bodyPr>
          <a:lstStyle/>
          <a:p>
            <a:pPr rtl="0">
              <a:spcBef>
                <a:spcPts val="0"/>
              </a:spcBef>
              <a:buNone/>
            </a:pPr>
            <a:r>
              <a:rPr lang="en-US" sz="3600" dirty="0">
                <a:latin typeface="Calibri"/>
                <a:ea typeface="Calibri"/>
                <a:cs typeface="Calibri"/>
                <a:sym typeface="Calibri"/>
              </a:rPr>
              <a:t>Surface Area=6a</a:t>
            </a:r>
            <a:r>
              <a:rPr lang="en-US" sz="3600" baseline="30000" dirty="0">
                <a:latin typeface="Calibri"/>
                <a:ea typeface="Calibri"/>
                <a:cs typeface="Calibri"/>
                <a:sym typeface="Calibri"/>
              </a:rPr>
              <a:t>2</a:t>
            </a:r>
          </a:p>
          <a:p>
            <a:pPr rtl="0">
              <a:spcBef>
                <a:spcPts val="0"/>
              </a:spcBef>
              <a:buNone/>
            </a:pPr>
            <a:endParaRPr sz="3600" dirty="0">
              <a:latin typeface="Calibri"/>
              <a:ea typeface="Calibri"/>
              <a:cs typeface="Calibri"/>
              <a:sym typeface="Calibri"/>
            </a:endParaRPr>
          </a:p>
          <a:p>
            <a:pPr>
              <a:spcBef>
                <a:spcPts val="0"/>
              </a:spcBef>
              <a:buNone/>
            </a:pPr>
            <a:r>
              <a:rPr lang="en-US" sz="3600" dirty="0">
                <a:latin typeface="Calibri"/>
                <a:ea typeface="Calibri"/>
                <a:cs typeface="Calibri"/>
                <a:sym typeface="Calibri"/>
              </a:rPr>
              <a:t>Volume=a</a:t>
            </a:r>
            <a:r>
              <a:rPr lang="en-US" sz="3600" baseline="30000" dirty="0">
                <a:latin typeface="Calibri"/>
                <a:ea typeface="Calibri"/>
                <a:cs typeface="Calibri"/>
                <a:sym typeface="Calibri"/>
              </a:rPr>
              <a:t>3</a:t>
            </a:r>
          </a:p>
        </p:txBody>
      </p:sp>
    </p:spTree>
    <p:extLst>
      <p:ext uri="{BB962C8B-B14F-4D97-AF65-F5344CB8AC3E}">
        <p14:creationId xmlns:p14="http://schemas.microsoft.com/office/powerpoint/2010/main" val="1777340681"/>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p:nvPr/>
        </p:nvSpPr>
        <p:spPr>
          <a:xfrm>
            <a:off x="0" y="0"/>
            <a:ext cx="9144000" cy="457200"/>
          </a:xfrm>
          <a:prstGeom prst="rect">
            <a:avLst/>
          </a:prstGeom>
          <a:noFill/>
          <a:ln>
            <a:noFill/>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Merriweather"/>
              <a:ea typeface="Merriweather"/>
              <a:cs typeface="Merriweather"/>
              <a:sym typeface="Merriweather"/>
            </a:endParaRPr>
          </a:p>
        </p:txBody>
      </p:sp>
      <p:grpSp>
        <p:nvGrpSpPr>
          <p:cNvPr id="177" name="Shape 177"/>
          <p:cNvGrpSpPr/>
          <p:nvPr/>
        </p:nvGrpSpPr>
        <p:grpSpPr>
          <a:xfrm>
            <a:off x="0" y="457200"/>
            <a:ext cx="7640735" cy="3200400"/>
            <a:chOff x="2520" y="2617"/>
            <a:chExt cx="6217" cy="2678"/>
          </a:xfrm>
        </p:grpSpPr>
        <p:sp>
          <p:nvSpPr>
            <p:cNvPr id="178" name="Shape 178"/>
            <p:cNvSpPr/>
            <p:nvPr/>
          </p:nvSpPr>
          <p:spPr>
            <a:xfrm>
              <a:off x="2520" y="2617"/>
              <a:ext cx="6017" cy="2678"/>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79" name="Shape 179"/>
            <p:cNvSpPr/>
            <p:nvPr/>
          </p:nvSpPr>
          <p:spPr>
            <a:xfrm>
              <a:off x="3140" y="2617"/>
              <a:ext cx="2200" cy="2057"/>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cxnSp>
          <p:nvCxnSpPr>
            <p:cNvPr id="180" name="Shape 180"/>
            <p:cNvCxnSpPr/>
            <p:nvPr/>
          </p:nvCxnSpPr>
          <p:spPr>
            <a:xfrm>
              <a:off x="3140" y="4879"/>
              <a:ext cx="1699" cy="0"/>
            </a:xfrm>
            <a:prstGeom prst="straightConnector1">
              <a:avLst/>
            </a:prstGeom>
            <a:noFill/>
            <a:ln w="9525" cap="flat">
              <a:solidFill>
                <a:srgbClr val="000000"/>
              </a:solidFill>
              <a:prstDash val="solid"/>
              <a:round/>
              <a:headEnd type="triangle" w="med" len="med"/>
              <a:tailEnd type="triangle" w="med" len="med"/>
            </a:ln>
          </p:spPr>
        </p:cxnSp>
        <p:cxnSp>
          <p:nvCxnSpPr>
            <p:cNvPr id="181" name="Shape 181"/>
            <p:cNvCxnSpPr/>
            <p:nvPr/>
          </p:nvCxnSpPr>
          <p:spPr>
            <a:xfrm>
              <a:off x="2940" y="3130"/>
              <a:ext cx="0" cy="1542"/>
            </a:xfrm>
            <a:prstGeom prst="straightConnector1">
              <a:avLst/>
            </a:prstGeom>
            <a:noFill/>
            <a:ln w="9525" cap="flat">
              <a:solidFill>
                <a:srgbClr val="000000"/>
              </a:solidFill>
              <a:prstDash val="solid"/>
              <a:round/>
              <a:headEnd type="triangle" w="med" len="med"/>
              <a:tailEnd type="triangle" w="med" len="med"/>
            </a:ln>
          </p:spPr>
        </p:cxnSp>
        <p:cxnSp>
          <p:nvCxnSpPr>
            <p:cNvPr id="182" name="Shape 182"/>
            <p:cNvCxnSpPr/>
            <p:nvPr/>
          </p:nvCxnSpPr>
          <p:spPr>
            <a:xfrm rot="10800000" flipH="1">
              <a:off x="4940" y="4263"/>
              <a:ext cx="499" cy="513"/>
            </a:xfrm>
            <a:prstGeom prst="straightConnector1">
              <a:avLst/>
            </a:prstGeom>
            <a:noFill/>
            <a:ln w="9525" cap="flat">
              <a:solidFill>
                <a:srgbClr val="000000"/>
              </a:solidFill>
              <a:prstDash val="solid"/>
              <a:round/>
              <a:headEnd type="triangle" w="med" len="med"/>
              <a:tailEnd type="triangle" w="med" len="med"/>
            </a:ln>
          </p:spPr>
        </p:cxnSp>
        <p:sp>
          <p:nvSpPr>
            <p:cNvPr id="183" name="Shape 183"/>
            <p:cNvSpPr txBox="1"/>
            <p:nvPr/>
          </p:nvSpPr>
          <p:spPr>
            <a:xfrm>
              <a:off x="3720" y="4925"/>
              <a:ext cx="352" cy="36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rgbClr val="000000"/>
                  </a:solidFill>
                  <a:latin typeface="Merriweather"/>
                  <a:ea typeface="Merriweather"/>
                  <a:cs typeface="Merriweather"/>
                  <a:sym typeface="Merriweather"/>
                </a:rPr>
                <a:t>a</a:t>
              </a:r>
            </a:p>
          </p:txBody>
        </p:sp>
        <p:sp>
          <p:nvSpPr>
            <p:cNvPr id="184" name="Shape 184"/>
            <p:cNvSpPr txBox="1"/>
            <p:nvPr/>
          </p:nvSpPr>
          <p:spPr>
            <a:xfrm>
              <a:off x="5120" y="4513"/>
              <a:ext cx="352" cy="37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rgbClr val="000000"/>
                  </a:solidFill>
                  <a:latin typeface="Merriweather"/>
                  <a:ea typeface="Merriweather"/>
                  <a:cs typeface="Merriweather"/>
                  <a:sym typeface="Merriweather"/>
                </a:rPr>
                <a:t>a</a:t>
              </a:r>
            </a:p>
          </p:txBody>
        </p:sp>
        <p:sp>
          <p:nvSpPr>
            <p:cNvPr id="185" name="Shape 185"/>
            <p:cNvSpPr txBox="1"/>
            <p:nvPr/>
          </p:nvSpPr>
          <p:spPr>
            <a:xfrm>
              <a:off x="2520" y="3793"/>
              <a:ext cx="352" cy="36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a:solidFill>
                    <a:srgbClr val="000000"/>
                  </a:solidFill>
                  <a:latin typeface="Merriweather"/>
                  <a:ea typeface="Merriweather"/>
                  <a:cs typeface="Merriweather"/>
                  <a:sym typeface="Merriweather"/>
                </a:rPr>
                <a:t>a</a:t>
              </a:r>
            </a:p>
          </p:txBody>
        </p:sp>
        <p:sp>
          <p:nvSpPr>
            <p:cNvPr id="186" name="Shape 186"/>
            <p:cNvSpPr txBox="1"/>
            <p:nvPr/>
          </p:nvSpPr>
          <p:spPr>
            <a:xfrm>
              <a:off x="6419" y="2868"/>
              <a:ext cx="2186" cy="597"/>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baseline="0" dirty="0" smtClean="0">
                  <a:solidFill>
                    <a:srgbClr val="000000"/>
                  </a:solidFill>
                  <a:latin typeface="Merriweather"/>
                  <a:ea typeface="Merriweather"/>
                  <a:cs typeface="Merriweather"/>
                  <a:sym typeface="Merriweather"/>
                </a:rPr>
                <a:t>Volume </a:t>
              </a:r>
              <a:r>
                <a:rPr lang="en-US" sz="2400" b="0" i="0" u="none" strike="noStrike" cap="none" baseline="0" dirty="0">
                  <a:solidFill>
                    <a:srgbClr val="000000"/>
                  </a:solidFill>
                  <a:latin typeface="Merriweather"/>
                  <a:ea typeface="Merriweather"/>
                  <a:cs typeface="Merriweather"/>
                  <a:sym typeface="Merriweather"/>
                </a:rPr>
                <a:t>= a</a:t>
              </a:r>
              <a:r>
                <a:rPr lang="en-US" sz="2400" b="0" i="0" u="none" strike="noStrike" cap="none" baseline="30000" dirty="0">
                  <a:solidFill>
                    <a:srgbClr val="000000"/>
                  </a:solidFill>
                  <a:latin typeface="Merriweather"/>
                  <a:ea typeface="Merriweather"/>
                  <a:cs typeface="Merriweather"/>
                  <a:sym typeface="Merriweather"/>
                </a:rPr>
                <a:t>3</a:t>
              </a:r>
            </a:p>
            <a:p>
              <a:pPr marL="0" marR="0" lvl="0" indent="0" algn="l" rtl="0">
                <a:spcBef>
                  <a:spcPts val="0"/>
                </a:spcBef>
                <a:buNone/>
              </a:pPr>
              <a:endParaRPr sz="1800" b="0" i="0" u="none" strike="noStrike" cap="none" baseline="0" dirty="0">
                <a:solidFill>
                  <a:schemeClr val="dk1"/>
                </a:solidFill>
                <a:latin typeface="Merriweather"/>
                <a:ea typeface="Merriweather"/>
                <a:cs typeface="Merriweather"/>
                <a:sym typeface="Merriweather"/>
              </a:endParaRPr>
            </a:p>
          </p:txBody>
        </p:sp>
        <p:sp>
          <p:nvSpPr>
            <p:cNvPr id="187" name="Shape 187"/>
            <p:cNvSpPr txBox="1"/>
            <p:nvPr/>
          </p:nvSpPr>
          <p:spPr>
            <a:xfrm>
              <a:off x="6441" y="3336"/>
              <a:ext cx="2296" cy="37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baseline="0" dirty="0">
                  <a:solidFill>
                    <a:srgbClr val="000000"/>
                  </a:solidFill>
                  <a:latin typeface="Merriweather"/>
                  <a:ea typeface="Merriweather"/>
                  <a:cs typeface="Merriweather"/>
                  <a:sym typeface="Merriweather"/>
                </a:rPr>
                <a:t>Surface area = 6 a</a:t>
              </a:r>
              <a:r>
                <a:rPr lang="en-US" sz="2400" b="0" i="0" u="none" strike="noStrike" cap="none" baseline="30000" dirty="0">
                  <a:solidFill>
                    <a:srgbClr val="000000"/>
                  </a:solidFill>
                  <a:latin typeface="Merriweather"/>
                  <a:ea typeface="Merriweather"/>
                  <a:cs typeface="Merriweather"/>
                  <a:sym typeface="Merriweather"/>
                </a:rPr>
                <a:t>2</a:t>
              </a:r>
            </a:p>
            <a:p>
              <a:pPr marL="0" marR="0" lvl="0" indent="0" algn="l" rtl="0">
                <a:spcBef>
                  <a:spcPts val="0"/>
                </a:spcBef>
                <a:buNone/>
              </a:pPr>
              <a:endParaRPr sz="1800" b="0" i="0" u="none" strike="noStrike" cap="none" baseline="0" dirty="0">
                <a:solidFill>
                  <a:schemeClr val="dk1"/>
                </a:solidFill>
                <a:latin typeface="Merriweather"/>
                <a:ea typeface="Merriweather"/>
                <a:cs typeface="Merriweather"/>
                <a:sym typeface="Merriweather"/>
              </a:endParaRPr>
            </a:p>
          </p:txBody>
        </p:sp>
      </p:grpSp>
      <p:sp>
        <p:nvSpPr>
          <p:cNvPr id="188" name="Shape 188"/>
          <p:cNvSpPr/>
          <p:nvPr/>
        </p:nvSpPr>
        <p:spPr>
          <a:xfrm>
            <a:off x="0" y="0"/>
            <a:ext cx="9144000" cy="457200"/>
          </a:xfrm>
          <a:prstGeom prst="rect">
            <a:avLst/>
          </a:prstGeom>
          <a:noFill/>
          <a:ln>
            <a:noFill/>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grpSp>
        <p:nvGrpSpPr>
          <p:cNvPr id="189" name="Shape 189"/>
          <p:cNvGrpSpPr/>
          <p:nvPr/>
        </p:nvGrpSpPr>
        <p:grpSpPr>
          <a:xfrm>
            <a:off x="990600" y="4114799"/>
            <a:ext cx="1981200" cy="1905000"/>
            <a:chOff x="2520" y="-1094"/>
            <a:chExt cx="2600" cy="2571"/>
          </a:xfrm>
        </p:grpSpPr>
        <p:sp>
          <p:nvSpPr>
            <p:cNvPr id="190" name="Shape 190"/>
            <p:cNvSpPr/>
            <p:nvPr/>
          </p:nvSpPr>
          <p:spPr>
            <a:xfrm>
              <a:off x="2520" y="-1094"/>
              <a:ext cx="2600" cy="2571"/>
            </a:xfrm>
            <a:prstGeom prst="rect">
              <a:avLst/>
            </a:prstGeom>
            <a:noFill/>
            <a:ln>
              <a:noFill/>
            </a:ln>
          </p:spPr>
          <p:txBody>
            <a:bodyPr lIns="91425" tIns="45700" rIns="91425" bIns="45700" anchor="t"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1" name="Shape 191"/>
            <p:cNvSpPr/>
            <p:nvPr/>
          </p:nvSpPr>
          <p:spPr>
            <a:xfrm>
              <a:off x="4020" y="-1094"/>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2" name="Shape 192"/>
            <p:cNvSpPr/>
            <p:nvPr/>
          </p:nvSpPr>
          <p:spPr>
            <a:xfrm>
              <a:off x="2820" y="-1094"/>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3" name="Shape 193"/>
            <p:cNvSpPr/>
            <p:nvPr/>
          </p:nvSpPr>
          <p:spPr>
            <a:xfrm>
              <a:off x="4020" y="-67"/>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4" name="Shape 194"/>
            <p:cNvSpPr/>
            <p:nvPr/>
          </p:nvSpPr>
          <p:spPr>
            <a:xfrm>
              <a:off x="2920" y="-67"/>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5" name="Shape 195"/>
            <p:cNvSpPr/>
            <p:nvPr/>
          </p:nvSpPr>
          <p:spPr>
            <a:xfrm>
              <a:off x="3620" y="345"/>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6" name="Shape 196"/>
            <p:cNvSpPr/>
            <p:nvPr/>
          </p:nvSpPr>
          <p:spPr>
            <a:xfrm>
              <a:off x="2520" y="345"/>
              <a:ext cx="1100" cy="1130"/>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7" name="Shape 197"/>
            <p:cNvSpPr/>
            <p:nvPr/>
          </p:nvSpPr>
          <p:spPr>
            <a:xfrm>
              <a:off x="2520" y="-684"/>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sp>
          <p:nvSpPr>
            <p:cNvPr id="198" name="Shape 198"/>
            <p:cNvSpPr/>
            <p:nvPr/>
          </p:nvSpPr>
          <p:spPr>
            <a:xfrm>
              <a:off x="3720" y="-684"/>
              <a:ext cx="1100" cy="1132"/>
            </a:xfrm>
            <a:prstGeom prst="cube">
              <a:avLst>
                <a:gd name="adj" fmla="val 25000"/>
              </a:avLst>
            </a:prstGeom>
            <a:solidFill>
              <a:srgbClr val="BBE0E3"/>
            </a:solidFill>
            <a:ln w="9525" cap="flat">
              <a:solidFill>
                <a:srgbClr val="000000"/>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800" b="0" i="0" u="none" strike="noStrike" cap="none" baseline="0">
                <a:solidFill>
                  <a:schemeClr val="dk1"/>
                </a:solidFill>
                <a:latin typeface="Calibri"/>
                <a:ea typeface="Calibri"/>
                <a:cs typeface="Calibri"/>
                <a:sym typeface="Calibri"/>
              </a:endParaRPr>
            </a:p>
          </p:txBody>
        </p:sp>
      </p:grpSp>
      <p:sp>
        <p:nvSpPr>
          <p:cNvPr id="199" name="Shape 199"/>
          <p:cNvSpPr txBox="1"/>
          <p:nvPr/>
        </p:nvSpPr>
        <p:spPr>
          <a:xfrm>
            <a:off x="5181600" y="4648200"/>
            <a:ext cx="3057299" cy="9239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dirty="0">
                <a:solidFill>
                  <a:schemeClr val="dk1"/>
                </a:solidFill>
                <a:latin typeface="Merriweather"/>
                <a:ea typeface="Merriweather"/>
                <a:cs typeface="Merriweather"/>
                <a:sym typeface="Merriweather"/>
              </a:rPr>
              <a:t>Cell sizes</a:t>
            </a:r>
          </a:p>
          <a:p>
            <a:pPr marL="0" marR="0" lvl="0" indent="0" algn="l" rtl="0">
              <a:spcBef>
                <a:spcPts val="0"/>
              </a:spcBef>
              <a:buSzPct val="25000"/>
              <a:buNone/>
            </a:pPr>
            <a:r>
              <a:rPr lang="en-US" sz="1800" b="0" i="0" u="none" strike="noStrike" cap="none" baseline="0" dirty="0">
                <a:solidFill>
                  <a:schemeClr val="dk1"/>
                </a:solidFill>
                <a:latin typeface="Merriweather"/>
                <a:ea typeface="Merriweather"/>
                <a:cs typeface="Merriweather"/>
                <a:sym typeface="Merriweather"/>
              </a:rPr>
              <a:t>Surface</a:t>
            </a:r>
            <a:r>
              <a:rPr lang="en-US" sz="1800" dirty="0">
                <a:solidFill>
                  <a:schemeClr val="dk1"/>
                </a:solidFill>
                <a:latin typeface="Merriweather"/>
                <a:ea typeface="Merriweather"/>
                <a:cs typeface="Merriweather"/>
                <a:sym typeface="Merriweather"/>
              </a:rPr>
              <a:t> </a:t>
            </a:r>
            <a:r>
              <a:rPr lang="en-US" sz="1800" b="0" i="0" u="none" strike="noStrike" cap="none" baseline="0" dirty="0">
                <a:solidFill>
                  <a:schemeClr val="dk1"/>
                </a:solidFill>
                <a:latin typeface="Merriweather"/>
                <a:ea typeface="Merriweather"/>
                <a:cs typeface="Merriweather"/>
                <a:sym typeface="Merriweather"/>
              </a:rPr>
              <a:t>tension</a:t>
            </a:r>
          </a:p>
          <a:p>
            <a:pPr marL="0" marR="0" lvl="0" indent="0" algn="l" rtl="0">
              <a:spcBef>
                <a:spcPts val="0"/>
              </a:spcBef>
              <a:buSzPct val="25000"/>
              <a:buNone/>
            </a:pPr>
            <a:r>
              <a:rPr lang="en-US" sz="1800" b="0" i="0" u="none" strike="noStrike" cap="none" baseline="0" dirty="0" err="1">
                <a:solidFill>
                  <a:schemeClr val="dk1"/>
                </a:solidFill>
                <a:latin typeface="Merriweather"/>
                <a:ea typeface="Merriweather"/>
                <a:cs typeface="Merriweather"/>
                <a:sym typeface="Merriweather"/>
              </a:rPr>
              <a:t>Nanotex</a:t>
            </a:r>
            <a:r>
              <a:rPr lang="en-US" sz="1800" b="0" i="0" u="none" strike="noStrike" cap="none" baseline="0" dirty="0">
                <a:solidFill>
                  <a:schemeClr val="dk1"/>
                </a:solidFill>
                <a:latin typeface="Merriweather"/>
                <a:ea typeface="Merriweather"/>
                <a:cs typeface="Merriweather"/>
                <a:sym typeface="Merriweather"/>
              </a:rPr>
              <a:t> pants</a:t>
            </a:r>
          </a:p>
        </p:txBody>
      </p:sp>
    </p:spTree>
    <p:extLst>
      <p:ext uri="{BB962C8B-B14F-4D97-AF65-F5344CB8AC3E}">
        <p14:creationId xmlns:p14="http://schemas.microsoft.com/office/powerpoint/2010/main" val="2052154302"/>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38200" y="304800"/>
            <a:ext cx="7509999" cy="5638800"/>
          </a:xfrm>
          <a:prstGeom prst="rect">
            <a:avLst/>
          </a:prstGeom>
        </p:spPr>
      </p:pic>
    </p:spTree>
    <p:extLst>
      <p:ext uri="{BB962C8B-B14F-4D97-AF65-F5344CB8AC3E}">
        <p14:creationId xmlns:p14="http://schemas.microsoft.com/office/powerpoint/2010/main" val="1747113659"/>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2" name="Shape 212"/>
          <p:cNvPicPr preferRelativeResize="0"/>
          <p:nvPr/>
        </p:nvPicPr>
        <p:blipFill>
          <a:blip r:embed="rId3">
            <a:alphaModFix/>
          </a:blip>
          <a:stretch>
            <a:fillRect/>
          </a:stretch>
        </p:blipFill>
        <p:spPr>
          <a:xfrm>
            <a:off x="575337" y="2460874"/>
            <a:ext cx="7993323" cy="3408924"/>
          </a:xfrm>
          <a:prstGeom prst="rect">
            <a:avLst/>
          </a:prstGeom>
          <a:noFill/>
          <a:ln>
            <a:noFill/>
          </a:ln>
        </p:spPr>
      </p:pic>
      <p:pic>
        <p:nvPicPr>
          <p:cNvPr id="213" name="Shape 213"/>
          <p:cNvPicPr preferRelativeResize="0"/>
          <p:nvPr/>
        </p:nvPicPr>
        <p:blipFill>
          <a:blip r:embed="rId4">
            <a:alphaModFix/>
          </a:blip>
          <a:stretch>
            <a:fillRect/>
          </a:stretch>
        </p:blipFill>
        <p:spPr>
          <a:xfrm>
            <a:off x="3191150" y="2393400"/>
            <a:ext cx="2556125" cy="2556125"/>
          </a:xfrm>
          <a:prstGeom prst="rect">
            <a:avLst/>
          </a:prstGeom>
          <a:noFill/>
          <a:ln>
            <a:noFill/>
          </a:ln>
        </p:spPr>
      </p:pic>
      <p:sp>
        <p:nvSpPr>
          <p:cNvPr id="214" name="Shape 214"/>
          <p:cNvSpPr txBox="1"/>
          <p:nvPr/>
        </p:nvSpPr>
        <p:spPr>
          <a:xfrm>
            <a:off x="3191212" y="5133375"/>
            <a:ext cx="2555999" cy="834899"/>
          </a:xfrm>
          <a:prstGeom prst="rect">
            <a:avLst/>
          </a:prstGeom>
          <a:solidFill>
            <a:srgbClr val="FFFFFF"/>
          </a:solidFill>
          <a:ln>
            <a:noFill/>
          </a:ln>
        </p:spPr>
        <p:txBody>
          <a:bodyPr lIns="91425" tIns="91425" rIns="91425" bIns="91425" anchor="t" anchorCtr="0">
            <a:noAutofit/>
          </a:bodyPr>
          <a:lstStyle/>
          <a:p>
            <a:pPr>
              <a:spcBef>
                <a:spcPts val="0"/>
              </a:spcBef>
              <a:buNone/>
            </a:pPr>
            <a:endParaRPr sz="1800">
              <a:latin typeface="Cambria"/>
              <a:ea typeface="Cambria"/>
              <a:cs typeface="Cambria"/>
              <a:sym typeface="Cambria"/>
            </a:endParaRPr>
          </a:p>
        </p:txBody>
      </p:sp>
      <p:sp>
        <p:nvSpPr>
          <p:cNvPr id="215" name="Shape 215"/>
          <p:cNvSpPr txBox="1"/>
          <p:nvPr/>
        </p:nvSpPr>
        <p:spPr>
          <a:xfrm>
            <a:off x="3409050" y="5034900"/>
            <a:ext cx="2325900" cy="834899"/>
          </a:xfrm>
          <a:prstGeom prst="rect">
            <a:avLst/>
          </a:prstGeom>
          <a:noFill/>
          <a:ln>
            <a:noFill/>
          </a:ln>
        </p:spPr>
        <p:txBody>
          <a:bodyPr lIns="91425" tIns="91425" rIns="91425" bIns="91425" anchor="t" anchorCtr="0">
            <a:noAutofit/>
          </a:bodyPr>
          <a:lstStyle/>
          <a:p>
            <a:pPr rtl="0">
              <a:spcBef>
                <a:spcPts val="0"/>
              </a:spcBef>
              <a:buNone/>
            </a:pPr>
            <a:r>
              <a:rPr lang="en-US" sz="1800" dirty="0">
                <a:latin typeface="Cambria"/>
                <a:ea typeface="Cambria"/>
                <a:cs typeface="Cambria"/>
                <a:sym typeface="Cambria"/>
              </a:rPr>
              <a:t>SA = 4</a:t>
            </a:r>
            <a:r>
              <a:rPr lang="en-US" sz="1800" dirty="0">
                <a:solidFill>
                  <a:schemeClr val="dk1"/>
                </a:solidFill>
                <a:latin typeface="Cambria"/>
                <a:ea typeface="Cambria"/>
                <a:cs typeface="Cambria"/>
                <a:sym typeface="Cambria"/>
              </a:rPr>
              <a:t>πr</a:t>
            </a:r>
            <a:r>
              <a:rPr lang="en-US" sz="1800" baseline="30000" dirty="0">
                <a:solidFill>
                  <a:schemeClr val="dk1"/>
                </a:solidFill>
                <a:latin typeface="Cambria"/>
                <a:ea typeface="Cambria"/>
                <a:cs typeface="Cambria"/>
                <a:sym typeface="Cambria"/>
              </a:rPr>
              <a:t>2</a:t>
            </a:r>
          </a:p>
          <a:p>
            <a:pPr>
              <a:spcBef>
                <a:spcPts val="0"/>
              </a:spcBef>
              <a:buNone/>
            </a:pPr>
            <a:r>
              <a:rPr lang="en-US" sz="1800" dirty="0">
                <a:solidFill>
                  <a:schemeClr val="dk1"/>
                </a:solidFill>
                <a:latin typeface="Cambria"/>
                <a:ea typeface="Cambria"/>
                <a:cs typeface="Cambria"/>
                <a:sym typeface="Cambria"/>
              </a:rPr>
              <a:t>V = (4/3)πr</a:t>
            </a:r>
            <a:r>
              <a:rPr lang="en-US" sz="1800" baseline="30000" dirty="0">
                <a:solidFill>
                  <a:schemeClr val="dk1"/>
                </a:solidFill>
                <a:latin typeface="Cambria"/>
                <a:ea typeface="Cambria"/>
                <a:cs typeface="Cambria"/>
                <a:sym typeface="Cambria"/>
              </a:rPr>
              <a:t>2</a:t>
            </a:r>
          </a:p>
        </p:txBody>
      </p:sp>
      <p:sp>
        <p:nvSpPr>
          <p:cNvPr id="10" name="Shape 139"/>
          <p:cNvSpPr txBox="1">
            <a:spLocks/>
          </p:cNvSpPr>
          <p:nvPr/>
        </p:nvSpPr>
        <p:spPr>
          <a:xfrm>
            <a:off x="457200" y="274637"/>
            <a:ext cx="8229600" cy="1143000"/>
          </a:xfrm>
          <a:prstGeom prst="rect">
            <a:avLst/>
          </a:prstGeom>
          <a:noFill/>
          <a:ln>
            <a:noFill/>
          </a:ln>
        </p:spPr>
        <p:txBody>
          <a:bodyPr lIns="91425" tIns="45700" rIns="91425" bIns="45700"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buClr>
                <a:schemeClr val="dk1"/>
              </a:buClr>
              <a:buSzPct val="25000"/>
              <a:buFont typeface="Calibri"/>
              <a:buNone/>
            </a:pPr>
            <a:r>
              <a:rPr lang="en-US" sz="4800" dirty="0" smtClean="0">
                <a:solidFill>
                  <a:srgbClr val="2D81B7"/>
                </a:solidFill>
                <a:latin typeface="Bebas Neue" charset="0"/>
                <a:ea typeface="Bebas Neue" charset="0"/>
                <a:cs typeface="Bebas Neue" charset="0"/>
                <a:sym typeface="Calibri"/>
              </a:rPr>
              <a:t>SURFACE AREA TO VOLUME</a:t>
            </a:r>
            <a:endParaRPr lang="en-US" sz="4800" dirty="0">
              <a:solidFill>
                <a:srgbClr val="2D81B7"/>
              </a:solidFill>
              <a:latin typeface="Bebas Neue" charset="0"/>
              <a:ea typeface="Bebas Neue" charset="0"/>
              <a:cs typeface="Bebas Neue" charset="0"/>
              <a:sym typeface="Calibri"/>
            </a:endParaRPr>
          </a:p>
        </p:txBody>
      </p:sp>
    </p:spTree>
    <p:extLst>
      <p:ext uri="{BB962C8B-B14F-4D97-AF65-F5344CB8AC3E}">
        <p14:creationId xmlns:p14="http://schemas.microsoft.com/office/powerpoint/2010/main" val="729229589"/>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US" sz="2400">
                <a:latin typeface="Calibri"/>
                <a:ea typeface="Calibri"/>
                <a:cs typeface="Calibri"/>
                <a:sym typeface="Calibri"/>
              </a:rPr>
              <a:t>What happens to SA and Vol as an object gets bigger or smaller?</a:t>
            </a:r>
          </a:p>
        </p:txBody>
      </p:sp>
      <p:sp>
        <p:nvSpPr>
          <p:cNvPr id="221" name="Shape 221"/>
          <p:cNvSpPr txBox="1">
            <a:spLocks noGrp="1"/>
          </p:cNvSpPr>
          <p:nvPr>
            <p:ph type="body" idx="1"/>
          </p:nvPr>
        </p:nvSpPr>
        <p:spPr>
          <a:xfrm>
            <a:off x="903667" y="1614380"/>
            <a:ext cx="1432560" cy="448056"/>
          </a:xfrm>
          <a:prstGeom prst="rect">
            <a:avLst/>
          </a:prstGeom>
        </p:spPr>
        <p:txBody>
          <a:bodyPr lIns="91425" tIns="91425" rIns="91425" bIns="91425" anchor="t" anchorCtr="0">
            <a:noAutofit/>
          </a:bodyPr>
          <a:lstStyle/>
          <a:p>
            <a:pPr rtl="0">
              <a:spcBef>
                <a:spcPts val="0"/>
              </a:spcBef>
              <a:buNone/>
            </a:pPr>
            <a:r>
              <a:rPr lang="en-US" sz="1600" b="1" dirty="0"/>
              <a:t>Radius R</a:t>
            </a:r>
          </a:p>
          <a:p>
            <a:pPr>
              <a:spcBef>
                <a:spcPts val="0"/>
              </a:spcBef>
              <a:buNone/>
            </a:pPr>
            <a:endParaRPr dirty="0"/>
          </a:p>
        </p:txBody>
      </p:sp>
      <p:sp>
        <p:nvSpPr>
          <p:cNvPr id="222" name="Shape 222"/>
          <p:cNvSpPr txBox="1">
            <a:spLocks noGrp="1"/>
          </p:cNvSpPr>
          <p:nvPr>
            <p:ph type="body" idx="2"/>
          </p:nvPr>
        </p:nvSpPr>
        <p:spPr>
          <a:xfrm>
            <a:off x="6149034" y="1600200"/>
            <a:ext cx="1507541" cy="448056"/>
          </a:xfrm>
          <a:prstGeom prst="rect">
            <a:avLst/>
          </a:prstGeom>
        </p:spPr>
        <p:txBody>
          <a:bodyPr lIns="91425" tIns="91425" rIns="91425" bIns="91425" anchor="t" anchorCtr="0">
            <a:noAutofit/>
          </a:bodyPr>
          <a:lstStyle/>
          <a:p>
            <a:pPr rtl="0">
              <a:spcBef>
                <a:spcPts val="0"/>
              </a:spcBef>
              <a:buNone/>
            </a:pPr>
            <a:r>
              <a:rPr lang="en-US" sz="1600" b="1" dirty="0"/>
              <a:t>Radius 2R</a:t>
            </a:r>
          </a:p>
          <a:p>
            <a:pPr>
              <a:spcBef>
                <a:spcPts val="0"/>
              </a:spcBef>
              <a:buNone/>
            </a:pPr>
            <a:endParaRPr dirty="0"/>
          </a:p>
        </p:txBody>
      </p:sp>
      <p:sp>
        <p:nvSpPr>
          <p:cNvPr id="223" name="Shape 223"/>
          <p:cNvSpPr/>
          <p:nvPr/>
        </p:nvSpPr>
        <p:spPr>
          <a:xfrm>
            <a:off x="990847" y="2511242"/>
            <a:ext cx="1258200" cy="1242600"/>
          </a:xfrm>
          <a:prstGeom prst="ellipse">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24" name="Shape 224"/>
          <p:cNvSpPr/>
          <p:nvPr/>
        </p:nvSpPr>
        <p:spPr>
          <a:xfrm>
            <a:off x="5706104" y="2230819"/>
            <a:ext cx="2393400" cy="2362799"/>
          </a:xfrm>
          <a:prstGeom prst="ellipse">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pic>
        <p:nvPicPr>
          <p:cNvPr id="2" name="Picture 1"/>
          <p:cNvPicPr>
            <a:picLocks noChangeAspect="1"/>
          </p:cNvPicPr>
          <p:nvPr/>
        </p:nvPicPr>
        <p:blipFill>
          <a:blip r:embed="rId3"/>
          <a:stretch>
            <a:fillRect/>
          </a:stretch>
        </p:blipFill>
        <p:spPr>
          <a:xfrm>
            <a:off x="1134328" y="4397759"/>
            <a:ext cx="971238" cy="360671"/>
          </a:xfrm>
          <a:prstGeom prst="rect">
            <a:avLst/>
          </a:prstGeom>
        </p:spPr>
      </p:pic>
      <p:pic>
        <p:nvPicPr>
          <p:cNvPr id="3" name="Picture 2"/>
          <p:cNvPicPr>
            <a:picLocks noChangeAspect="1"/>
          </p:cNvPicPr>
          <p:nvPr/>
        </p:nvPicPr>
        <p:blipFill>
          <a:blip r:embed="rId4"/>
          <a:stretch>
            <a:fillRect/>
          </a:stretch>
        </p:blipFill>
        <p:spPr>
          <a:xfrm>
            <a:off x="1086300" y="5156371"/>
            <a:ext cx="1067294" cy="377411"/>
          </a:xfrm>
          <a:prstGeom prst="rect">
            <a:avLst/>
          </a:prstGeom>
        </p:spPr>
      </p:pic>
      <p:pic>
        <p:nvPicPr>
          <p:cNvPr id="4" name="Picture 3"/>
          <p:cNvPicPr>
            <a:picLocks noChangeAspect="1"/>
          </p:cNvPicPr>
          <p:nvPr/>
        </p:nvPicPr>
        <p:blipFill>
          <a:blip r:embed="rId5"/>
          <a:stretch>
            <a:fillRect/>
          </a:stretch>
        </p:blipFill>
        <p:spPr>
          <a:xfrm>
            <a:off x="5911745" y="4956252"/>
            <a:ext cx="1982118" cy="400238"/>
          </a:xfrm>
          <a:prstGeom prst="rect">
            <a:avLst/>
          </a:prstGeom>
        </p:spPr>
      </p:pic>
      <p:pic>
        <p:nvPicPr>
          <p:cNvPr id="5" name="Picture 4"/>
          <p:cNvPicPr>
            <a:picLocks noChangeAspect="1"/>
          </p:cNvPicPr>
          <p:nvPr/>
        </p:nvPicPr>
        <p:blipFill>
          <a:blip r:embed="rId6"/>
          <a:stretch>
            <a:fillRect/>
          </a:stretch>
        </p:blipFill>
        <p:spPr>
          <a:xfrm>
            <a:off x="5834747" y="5741966"/>
            <a:ext cx="2136113" cy="426109"/>
          </a:xfrm>
          <a:prstGeom prst="rect">
            <a:avLst/>
          </a:prstGeom>
        </p:spPr>
      </p:pic>
      <p:pic>
        <p:nvPicPr>
          <p:cNvPr id="6" name="Picture 5"/>
          <p:cNvPicPr>
            <a:picLocks noChangeAspect="1"/>
          </p:cNvPicPr>
          <p:nvPr/>
        </p:nvPicPr>
        <p:blipFill>
          <a:blip r:embed="rId7"/>
          <a:stretch>
            <a:fillRect/>
          </a:stretch>
        </p:blipFill>
        <p:spPr>
          <a:xfrm>
            <a:off x="2503870" y="6405797"/>
            <a:ext cx="4136260" cy="295508"/>
          </a:xfrm>
          <a:prstGeom prst="rect">
            <a:avLst/>
          </a:prstGeom>
        </p:spPr>
      </p:pic>
    </p:spTree>
    <p:extLst>
      <p:ext uri="{BB962C8B-B14F-4D97-AF65-F5344CB8AC3E}">
        <p14:creationId xmlns:p14="http://schemas.microsoft.com/office/powerpoint/2010/main" val="398594852"/>
      </p:ext>
    </p:extLst>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Shape 230"/>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a:spcBef>
                <a:spcPts val="0"/>
              </a:spcBef>
              <a:buFont typeface="Courier New" panose="02070309020205020404" pitchFamily="49" charset="0"/>
              <a:buChar char="o"/>
            </a:pPr>
            <a:r>
              <a:rPr lang="en-US" sz="2400" dirty="0">
                <a:latin typeface="Calibri"/>
                <a:ea typeface="Calibri"/>
                <a:cs typeface="Calibri"/>
                <a:sym typeface="Calibri"/>
              </a:rPr>
              <a:t>The ratio (surface area/volume) is a key measure of how the material will interact with its surroundings</a:t>
            </a:r>
          </a:p>
          <a:p>
            <a:pPr>
              <a:spcBef>
                <a:spcPts val="0"/>
              </a:spcBef>
              <a:buFont typeface="Courier New" panose="02070309020205020404" pitchFamily="49" charset="0"/>
              <a:buChar char="o"/>
            </a:pPr>
            <a:endParaRPr sz="2400" dirty="0">
              <a:latin typeface="Calibri"/>
              <a:ea typeface="Calibri"/>
              <a:cs typeface="Calibri"/>
              <a:sym typeface="Calibri"/>
            </a:endParaRPr>
          </a:p>
          <a:p>
            <a:pPr>
              <a:spcBef>
                <a:spcPts val="0"/>
              </a:spcBef>
              <a:buFont typeface="Courier New" panose="02070309020205020404" pitchFamily="49" charset="0"/>
              <a:buChar char="o"/>
            </a:pPr>
            <a:r>
              <a:rPr lang="en-US" sz="2400" dirty="0">
                <a:latin typeface="Calibri"/>
                <a:ea typeface="Calibri"/>
                <a:cs typeface="Calibri"/>
                <a:sym typeface="Calibri"/>
              </a:rPr>
              <a:t>The surface atoms or molecules will be the ones that take part in physical and chemical reactions</a:t>
            </a:r>
          </a:p>
          <a:p>
            <a:pPr>
              <a:spcBef>
                <a:spcPts val="0"/>
              </a:spcBef>
              <a:buFont typeface="Courier New" panose="02070309020205020404" pitchFamily="49" charset="0"/>
              <a:buChar char="o"/>
            </a:pPr>
            <a:endParaRPr sz="2400" dirty="0">
              <a:latin typeface="Calibri"/>
              <a:ea typeface="Calibri"/>
              <a:cs typeface="Calibri"/>
              <a:sym typeface="Calibri"/>
            </a:endParaRPr>
          </a:p>
          <a:p>
            <a:pPr>
              <a:spcBef>
                <a:spcPts val="0"/>
              </a:spcBef>
              <a:buFont typeface="Courier New" panose="02070309020205020404" pitchFamily="49" charset="0"/>
              <a:buChar char="o"/>
            </a:pPr>
            <a:r>
              <a:rPr lang="en-US" sz="2400" dirty="0">
                <a:latin typeface="Calibri"/>
                <a:ea typeface="Calibri"/>
                <a:cs typeface="Calibri"/>
                <a:sym typeface="Calibri"/>
              </a:rPr>
              <a:t>Higher SA/V ratio means that more of the total </a:t>
            </a:r>
            <a:r>
              <a:rPr lang="en-US" sz="2400" dirty="0" err="1">
                <a:latin typeface="Calibri"/>
                <a:ea typeface="Calibri"/>
                <a:cs typeface="Calibri"/>
                <a:sym typeface="Calibri"/>
              </a:rPr>
              <a:t>matrerial</a:t>
            </a:r>
            <a:r>
              <a:rPr lang="en-US" sz="2400" dirty="0">
                <a:latin typeface="Calibri"/>
                <a:ea typeface="Calibri"/>
                <a:cs typeface="Calibri"/>
                <a:sym typeface="Calibri"/>
              </a:rPr>
              <a:t> is on the surface and is available to react or interact.</a:t>
            </a:r>
          </a:p>
        </p:txBody>
      </p:sp>
    </p:spTree>
    <p:extLst>
      <p:ext uri="{BB962C8B-B14F-4D97-AF65-F5344CB8AC3E}">
        <p14:creationId xmlns:p14="http://schemas.microsoft.com/office/powerpoint/2010/main" val="423768753"/>
      </p:ext>
    </p:extLst>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6" name="Shape 236"/>
          <p:cNvSpPr txBox="1">
            <a:spLocks noGrp="1"/>
          </p:cNvSpPr>
          <p:nvPr>
            <p:ph type="title"/>
          </p:nvPr>
        </p:nvSpPr>
        <p:spPr>
          <a:xfrm>
            <a:off x="457200" y="696538"/>
            <a:ext cx="8229600" cy="1143000"/>
          </a:xfrm>
          <a:prstGeom prst="rect">
            <a:avLst/>
          </a:prstGeom>
        </p:spPr>
        <p:txBody>
          <a:bodyPr lIns="91425" tIns="91425" rIns="91425" bIns="91425" anchor="ctr" anchorCtr="0">
            <a:noAutofit/>
          </a:bodyPr>
          <a:lstStyle/>
          <a:p>
            <a:r>
              <a:rPr lang="en-US" sz="2800" dirty="0">
                <a:latin typeface="Calibri"/>
                <a:ea typeface="Calibri"/>
                <a:cs typeface="Calibri"/>
                <a:sym typeface="Calibri"/>
              </a:rPr>
              <a:t>As an object gets larger, SA/</a:t>
            </a:r>
            <a:r>
              <a:rPr lang="en-US" sz="2800" dirty="0" err="1">
                <a:latin typeface="Calibri"/>
                <a:ea typeface="Calibri"/>
                <a:cs typeface="Calibri"/>
                <a:sym typeface="Calibri"/>
              </a:rPr>
              <a:t>Vol</a:t>
            </a:r>
            <a:r>
              <a:rPr lang="en-US" sz="2800" dirty="0">
                <a:latin typeface="Calibri"/>
                <a:ea typeface="Calibri"/>
                <a:cs typeface="Calibri"/>
                <a:sym typeface="Calibri"/>
              </a:rPr>
              <a:t> ratio gets </a:t>
            </a:r>
            <a:r>
              <a:rPr lang="en-US" sz="2800" dirty="0" smtClean="0">
                <a:latin typeface="Calibri"/>
                <a:ea typeface="Calibri"/>
                <a:cs typeface="Calibri"/>
                <a:sym typeface="Calibri"/>
              </a:rPr>
              <a:t>smaller</a:t>
            </a:r>
            <a:r>
              <a:rPr lang="en-US" sz="2800" dirty="0">
                <a:latin typeface="Calibri"/>
                <a:ea typeface="Calibri"/>
                <a:cs typeface="Calibri"/>
                <a:sym typeface="Calibri"/>
              </a:rPr>
              <a:t/>
            </a:r>
            <a:br>
              <a:rPr lang="en-US" sz="2800" dirty="0">
                <a:latin typeface="Calibri"/>
                <a:ea typeface="Calibri"/>
                <a:cs typeface="Calibri"/>
                <a:sym typeface="Calibri"/>
              </a:rPr>
            </a:br>
            <a:endParaRPr sz="2800" dirty="0"/>
          </a:p>
        </p:txBody>
      </p:sp>
      <p:sp>
        <p:nvSpPr>
          <p:cNvPr id="237" name="Shape 237"/>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rtl="0">
              <a:spcBef>
                <a:spcPts val="0"/>
              </a:spcBef>
              <a:buNone/>
            </a:pPr>
            <a:endParaRPr sz="2400" dirty="0">
              <a:latin typeface="Calibri"/>
              <a:ea typeface="Calibri"/>
              <a:cs typeface="Calibri"/>
              <a:sym typeface="Calibri"/>
            </a:endParaRPr>
          </a:p>
          <a:p>
            <a:pPr rtl="0">
              <a:lnSpc>
                <a:spcPct val="150000"/>
              </a:lnSpc>
              <a:spcBef>
                <a:spcPts val="0"/>
              </a:spcBef>
              <a:buNone/>
            </a:pPr>
            <a:r>
              <a:rPr lang="en-US" sz="2800" dirty="0">
                <a:latin typeface="Calibri"/>
                <a:ea typeface="Calibri"/>
                <a:cs typeface="Calibri"/>
                <a:sym typeface="Calibri"/>
              </a:rPr>
              <a:t>For a living organism, if length doubles, (from L to 2L)</a:t>
            </a:r>
          </a:p>
          <a:p>
            <a:pPr marL="457200" lvl="0" indent="-381000" rtl="0">
              <a:lnSpc>
                <a:spcPct val="150000"/>
              </a:lnSpc>
              <a:spcBef>
                <a:spcPts val="0"/>
              </a:spcBef>
              <a:buClr>
                <a:schemeClr val="dk1"/>
              </a:buClr>
              <a:buSzPct val="100000"/>
              <a:buFont typeface="Calibri"/>
              <a:buChar char="•"/>
            </a:pPr>
            <a:r>
              <a:rPr lang="en-US" sz="2800" dirty="0">
                <a:latin typeface="Calibri"/>
                <a:ea typeface="Calibri"/>
                <a:cs typeface="Calibri"/>
                <a:sym typeface="Calibri"/>
              </a:rPr>
              <a:t>Muscle and bone strength increase by a factor of 4 (depends on cross-sectional area)...L</a:t>
            </a:r>
            <a:r>
              <a:rPr lang="en-US" sz="2800" baseline="30000" dirty="0">
                <a:latin typeface="Calibri"/>
                <a:ea typeface="Calibri"/>
                <a:cs typeface="Calibri"/>
                <a:sym typeface="Calibri"/>
              </a:rPr>
              <a:t>2</a:t>
            </a:r>
          </a:p>
          <a:p>
            <a:pPr marL="457200" lvl="0" indent="-381000" rtl="0">
              <a:lnSpc>
                <a:spcPct val="150000"/>
              </a:lnSpc>
              <a:spcBef>
                <a:spcPts val="0"/>
              </a:spcBef>
              <a:buClr>
                <a:schemeClr val="dk1"/>
              </a:buClr>
              <a:buSzPct val="100000"/>
              <a:buFont typeface="Calibri"/>
              <a:buChar char="•"/>
            </a:pPr>
            <a:r>
              <a:rPr lang="en-US" sz="2800" dirty="0">
                <a:latin typeface="Calibri"/>
                <a:ea typeface="Calibri"/>
                <a:cs typeface="Calibri"/>
                <a:sym typeface="Calibri"/>
              </a:rPr>
              <a:t>Mass (volume) increases by a factor of 8...L</a:t>
            </a:r>
            <a:r>
              <a:rPr lang="en-US" sz="2800" baseline="30000" dirty="0">
                <a:latin typeface="Calibri"/>
                <a:ea typeface="Calibri"/>
                <a:cs typeface="Calibri"/>
                <a:sym typeface="Calibri"/>
              </a:rPr>
              <a:t>3</a:t>
            </a:r>
          </a:p>
          <a:p>
            <a:pPr marL="457200" lvl="0" indent="-381000">
              <a:lnSpc>
                <a:spcPct val="150000"/>
              </a:lnSpc>
              <a:spcBef>
                <a:spcPts val="0"/>
              </a:spcBef>
              <a:buClr>
                <a:schemeClr val="dk1"/>
              </a:buClr>
              <a:buSzPct val="100000"/>
              <a:buFont typeface="Calibri"/>
              <a:buChar char="•"/>
            </a:pPr>
            <a:r>
              <a:rPr lang="en-US" sz="2800" dirty="0">
                <a:latin typeface="Calibri"/>
                <a:ea typeface="Calibri"/>
                <a:cs typeface="Calibri"/>
                <a:sym typeface="Calibri"/>
              </a:rPr>
              <a:t>Bones can’t support mass and muscles can’t move it</a:t>
            </a:r>
          </a:p>
        </p:txBody>
      </p:sp>
    </p:spTree>
    <p:extLst>
      <p:ext uri="{BB962C8B-B14F-4D97-AF65-F5344CB8AC3E}">
        <p14:creationId xmlns:p14="http://schemas.microsoft.com/office/powerpoint/2010/main" val="974544709"/>
      </p:ext>
    </p:extLst>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pic>
        <p:nvPicPr>
          <p:cNvPr id="242" name="Shape 242"/>
          <p:cNvPicPr preferRelativeResize="0"/>
          <p:nvPr/>
        </p:nvPicPr>
        <p:blipFill rotWithShape="1">
          <a:blip r:embed="rId3">
            <a:alphaModFix/>
          </a:blip>
          <a:srcRect/>
          <a:stretch/>
        </p:blipFill>
        <p:spPr>
          <a:xfrm>
            <a:off x="4419600" y="1779169"/>
            <a:ext cx="3962400" cy="4242010"/>
          </a:xfrm>
          <a:prstGeom prst="rect">
            <a:avLst/>
          </a:prstGeom>
          <a:noFill/>
          <a:ln>
            <a:noFill/>
          </a:ln>
        </p:spPr>
      </p:pic>
      <p:pic>
        <p:nvPicPr>
          <p:cNvPr id="2" name="Picture 1"/>
          <p:cNvPicPr>
            <a:picLocks noChangeAspect="1"/>
          </p:cNvPicPr>
          <p:nvPr/>
        </p:nvPicPr>
        <p:blipFill>
          <a:blip r:embed="rId4"/>
          <a:stretch>
            <a:fillRect/>
          </a:stretch>
        </p:blipFill>
        <p:spPr>
          <a:xfrm>
            <a:off x="374780" y="2133600"/>
            <a:ext cx="2834886" cy="3743268"/>
          </a:xfrm>
          <a:prstGeom prst="rect">
            <a:avLst/>
          </a:prstGeom>
        </p:spPr>
      </p:pic>
      <p:pic>
        <p:nvPicPr>
          <p:cNvPr id="4" name="Picture 3"/>
          <p:cNvPicPr>
            <a:picLocks noChangeAspect="1"/>
          </p:cNvPicPr>
          <p:nvPr/>
        </p:nvPicPr>
        <p:blipFill>
          <a:blip r:embed="rId5"/>
          <a:stretch>
            <a:fillRect/>
          </a:stretch>
        </p:blipFill>
        <p:spPr>
          <a:xfrm>
            <a:off x="298574" y="5755721"/>
            <a:ext cx="2987299" cy="749873"/>
          </a:xfrm>
          <a:prstGeom prst="rect">
            <a:avLst/>
          </a:prstGeom>
        </p:spPr>
      </p:pic>
      <p:sp>
        <p:nvSpPr>
          <p:cNvPr id="7" name="Shape 139"/>
          <p:cNvSpPr txBox="1">
            <a:spLocks/>
          </p:cNvSpPr>
          <p:nvPr/>
        </p:nvSpPr>
        <p:spPr>
          <a:xfrm>
            <a:off x="447289" y="101390"/>
            <a:ext cx="8229600" cy="1143000"/>
          </a:xfrm>
          <a:prstGeom prst="rect">
            <a:avLst/>
          </a:prstGeom>
          <a:noFill/>
          <a:ln>
            <a:noFill/>
          </a:ln>
        </p:spPr>
        <p:txBody>
          <a:bodyPr lIns="91425" tIns="45700" rIns="91425" bIns="45700"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ts val="0"/>
              </a:spcBef>
              <a:buClr>
                <a:schemeClr val="dk1"/>
              </a:buClr>
              <a:buSzPct val="25000"/>
              <a:buFont typeface="Calibri"/>
              <a:buNone/>
            </a:pPr>
            <a:r>
              <a:rPr lang="en-US" sz="4800" dirty="0" smtClean="0">
                <a:solidFill>
                  <a:srgbClr val="2D81B7"/>
                </a:solidFill>
                <a:latin typeface="Bebas Neue" charset="0"/>
                <a:ea typeface="Bebas Neue" charset="0"/>
                <a:cs typeface="Bebas Neue" charset="0"/>
                <a:sym typeface="Calibri"/>
              </a:rPr>
              <a:t>SURFACE AREA TO VOLUME RATIO</a:t>
            </a:r>
            <a:endParaRPr lang="en-US" sz="4800" dirty="0">
              <a:solidFill>
                <a:srgbClr val="2D81B7"/>
              </a:solidFill>
              <a:latin typeface="Bebas Neue" charset="0"/>
              <a:ea typeface="Bebas Neue" charset="0"/>
              <a:cs typeface="Bebas Neue" charset="0"/>
              <a:sym typeface="Calibri"/>
            </a:endParaRPr>
          </a:p>
        </p:txBody>
      </p:sp>
    </p:spTree>
    <p:extLst>
      <p:ext uri="{BB962C8B-B14F-4D97-AF65-F5344CB8AC3E}">
        <p14:creationId xmlns:p14="http://schemas.microsoft.com/office/powerpoint/2010/main" val="100606515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10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228600" y="274637"/>
            <a:ext cx="8610600" cy="1143000"/>
          </a:xfrm>
          <a:prstGeom prst="rect">
            <a:avLst/>
          </a:prstGeom>
          <a:noFill/>
          <a:ln>
            <a:noFill/>
          </a:ln>
        </p:spPr>
        <p:txBody>
          <a:bodyPr lIns="91425" tIns="45700" rIns="91425" bIns="45700" anchor="ctr" anchorCtr="0">
            <a:noAutofit/>
          </a:bodyPr>
          <a:lstStyle/>
          <a:p>
            <a:pPr marL="0" marR="0" lvl="0" indent="0" rtl="0">
              <a:spcBef>
                <a:spcPts val="0"/>
              </a:spcBef>
              <a:buClr>
                <a:schemeClr val="dk1"/>
              </a:buClr>
              <a:buSzPct val="25000"/>
              <a:buFont typeface="Calibri"/>
              <a:buNone/>
            </a:pPr>
            <a:r>
              <a:rPr lang="en-US" sz="3600" u="none" strike="noStrike" cap="none" baseline="0" dirty="0" smtClean="0">
                <a:solidFill>
                  <a:srgbClr val="2D81B7"/>
                </a:solidFill>
                <a:latin typeface="Bebas Neue" charset="0"/>
                <a:ea typeface="Bebas Neue" charset="0"/>
                <a:cs typeface="Bebas Neue" charset="0"/>
                <a:sym typeface="Calibri"/>
              </a:rPr>
              <a:t>THE ”BIG” IDEAS OF NANOSCALE</a:t>
            </a:r>
            <a:r>
              <a:rPr lang="en-US" sz="3600" u="none" strike="noStrike" cap="none" dirty="0" smtClean="0">
                <a:solidFill>
                  <a:srgbClr val="2D81B7"/>
                </a:solidFill>
                <a:latin typeface="Bebas Neue" charset="0"/>
                <a:ea typeface="Bebas Neue" charset="0"/>
                <a:cs typeface="Bebas Neue" charset="0"/>
                <a:sym typeface="Calibri"/>
              </a:rPr>
              <a:t> SCIENCE</a:t>
            </a:r>
            <a:endParaRPr lang="en-US" sz="3600" u="none" strike="noStrike" cap="none" baseline="0" dirty="0">
              <a:solidFill>
                <a:srgbClr val="2D81B7"/>
              </a:solidFill>
              <a:latin typeface="Bebas Neue" charset="0"/>
              <a:ea typeface="Bebas Neue" charset="0"/>
              <a:cs typeface="Bebas Neue" charset="0"/>
              <a:sym typeface="Calibri"/>
            </a:endParaRPr>
          </a:p>
        </p:txBody>
      </p:sp>
      <p:sp>
        <p:nvSpPr>
          <p:cNvPr id="87" name="Shape 87"/>
          <p:cNvSpPr txBox="1">
            <a:spLocks noGrp="1"/>
          </p:cNvSpPr>
          <p:nvPr>
            <p:ph type="body" idx="1"/>
          </p:nvPr>
        </p:nvSpPr>
        <p:spPr>
          <a:xfrm>
            <a:off x="430161" y="2332037"/>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Size and Scale</a:t>
            </a: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Structure of Matter</a:t>
            </a: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Forces and Interactions</a:t>
            </a: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Quantum Effects</a:t>
            </a:r>
          </a:p>
          <a:p>
            <a:pPr marL="342900" marR="0" lvl="0" indent="-342900" algn="l" rtl="0">
              <a:lnSpc>
                <a:spcPct val="90000"/>
              </a:lnSpc>
              <a:spcBef>
                <a:spcPts val="320"/>
              </a:spcBef>
              <a:buClr>
                <a:schemeClr val="dk1"/>
              </a:buClr>
              <a:buSzPct val="100000"/>
              <a:buFont typeface="Calibri"/>
              <a:buChar char="•"/>
            </a:pPr>
            <a:r>
              <a:rPr lang="en-US" sz="1600" b="1" i="0" u="none" strike="noStrike" cap="none" baseline="0" dirty="0">
                <a:solidFill>
                  <a:schemeClr val="dk1"/>
                </a:solidFill>
                <a:latin typeface="Calibri"/>
                <a:ea typeface="Calibri"/>
                <a:cs typeface="Calibri"/>
                <a:sym typeface="Calibri"/>
              </a:rPr>
              <a:t>Size Dependent Properties</a:t>
            </a: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Self-Assembly</a:t>
            </a: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Tools and Instrumentation</a:t>
            </a:r>
          </a:p>
          <a:p>
            <a:pPr indent="-342900">
              <a:lnSpc>
                <a:spcPct val="90000"/>
              </a:lnSpc>
              <a:spcBef>
                <a:spcPts val="320"/>
              </a:spcBef>
              <a:buSzPct val="100000"/>
            </a:pPr>
            <a:r>
              <a:rPr lang="en-US" sz="1600" b="0" i="0" u="none" strike="noStrike" cap="none" baseline="0" dirty="0">
                <a:solidFill>
                  <a:schemeClr val="dk1"/>
                </a:solidFill>
                <a:latin typeface="Calibri"/>
                <a:ea typeface="Calibri"/>
                <a:cs typeface="Calibri"/>
                <a:sym typeface="Calibri"/>
              </a:rPr>
              <a:t>Models and </a:t>
            </a:r>
            <a:r>
              <a:rPr lang="en-US" sz="1600" b="0" i="0" u="none" strike="noStrike" cap="none" baseline="0" dirty="0" smtClean="0">
                <a:solidFill>
                  <a:schemeClr val="dk1"/>
                </a:solidFill>
                <a:latin typeface="Calibri"/>
                <a:ea typeface="Calibri"/>
                <a:cs typeface="Calibri"/>
                <a:sym typeface="Calibri"/>
              </a:rPr>
              <a:t>Simulations  </a:t>
            </a:r>
            <a:r>
              <a:rPr lang="en-US" sz="1600" b="0" i="0" u="none" strike="noStrike" cap="none" baseline="0" dirty="0" smtClean="0">
                <a:solidFill>
                  <a:schemeClr val="dk1"/>
                </a:solidFill>
                <a:latin typeface="Calibri"/>
                <a:ea typeface="Calibri"/>
                <a:cs typeface="Calibri"/>
                <a:sym typeface="Calibri"/>
              </a:rPr>
              <a:t>                                                          </a:t>
            </a:r>
            <a:r>
              <a:rPr lang="en-US" sz="1600" i="1" dirty="0" smtClean="0">
                <a:solidFill>
                  <a:schemeClr val="accent6">
                    <a:lumMod val="50000"/>
                  </a:schemeClr>
                </a:solidFill>
              </a:rPr>
              <a:t>Burnt-out </a:t>
            </a:r>
            <a:r>
              <a:rPr lang="en-US" sz="1600" i="1" dirty="0">
                <a:solidFill>
                  <a:schemeClr val="accent6">
                    <a:lumMod val="50000"/>
                  </a:schemeClr>
                </a:solidFill>
              </a:rPr>
              <a:t>tungsten </a:t>
            </a:r>
            <a:r>
              <a:rPr lang="en-US" sz="1600" i="1" dirty="0" smtClean="0">
                <a:solidFill>
                  <a:schemeClr val="accent6">
                    <a:lumMod val="50000"/>
                  </a:schemeClr>
                </a:solidFill>
              </a:rPr>
              <a:t>filament</a:t>
            </a:r>
            <a:endParaRPr lang="en-US" sz="160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Science, Technology and </a:t>
            </a:r>
            <a:r>
              <a:rPr lang="en-US" sz="1600" b="0" i="0" u="none" strike="noStrike" cap="none" baseline="0" dirty="0" smtClean="0">
                <a:solidFill>
                  <a:schemeClr val="dk1"/>
                </a:solidFill>
                <a:latin typeface="Calibri"/>
                <a:ea typeface="Calibri"/>
                <a:cs typeface="Calibri"/>
                <a:sym typeface="Calibri"/>
              </a:rPr>
              <a:t>Society</a:t>
            </a:r>
            <a:endParaRPr sz="160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Understanding of these concepts requires an integration of the disciplines of math, biology, chemistry, physics and </a:t>
            </a:r>
            <a:r>
              <a:rPr lang="en-US" sz="1600" b="0" i="0" u="none" strike="noStrike" cap="none" baseline="0" dirty="0" smtClean="0">
                <a:solidFill>
                  <a:schemeClr val="dk1"/>
                </a:solidFill>
                <a:latin typeface="Calibri"/>
                <a:ea typeface="Calibri"/>
                <a:cs typeface="Calibri"/>
                <a:sym typeface="Calibri"/>
              </a:rPr>
              <a:t>engineering</a:t>
            </a:r>
            <a:endParaRPr sz="1600" b="0" i="0" u="none" strike="noStrike" cap="none" baseline="0" dirty="0">
              <a:solidFill>
                <a:schemeClr val="dk1"/>
              </a:solidFill>
              <a:latin typeface="Calibri"/>
              <a:ea typeface="Calibri"/>
              <a:cs typeface="Calibri"/>
              <a:sym typeface="Calibri"/>
            </a:endParaRPr>
          </a:p>
          <a:p>
            <a:pPr marL="342900" marR="0" lvl="0" indent="-342900" algn="l" rtl="0">
              <a:lnSpc>
                <a:spcPct val="90000"/>
              </a:lnSpc>
              <a:spcBef>
                <a:spcPts val="320"/>
              </a:spcBef>
              <a:buClr>
                <a:schemeClr val="dk1"/>
              </a:buClr>
              <a:buSzPct val="100000"/>
              <a:buFont typeface="Calibri"/>
              <a:buChar char="•"/>
            </a:pPr>
            <a:r>
              <a:rPr lang="en-US" sz="1600" b="0" i="0" u="none" strike="noStrike" cap="none" baseline="0" dirty="0">
                <a:solidFill>
                  <a:schemeClr val="dk1"/>
                </a:solidFill>
                <a:latin typeface="Calibri"/>
                <a:ea typeface="Calibri"/>
                <a:cs typeface="Calibri"/>
                <a:sym typeface="Calibri"/>
              </a:rPr>
              <a:t>*These ideas are a result of efforts by several NSF funded groups to determine the priority knowledge concepts required to understand nanoscience concepts. This work has been carried out over the last 5 years. In general, the listed above are a consensus from the working group</a:t>
            </a:r>
          </a:p>
        </p:txBody>
      </p:sp>
      <p:pic>
        <p:nvPicPr>
          <p:cNvPr id="2" name="Picture 1"/>
          <p:cNvPicPr>
            <a:picLocks noChangeAspect="1"/>
          </p:cNvPicPr>
          <p:nvPr/>
        </p:nvPicPr>
        <p:blipFill>
          <a:blip r:embed="rId3"/>
          <a:stretch>
            <a:fillRect/>
          </a:stretch>
        </p:blipFill>
        <p:spPr>
          <a:xfrm>
            <a:off x="5181600" y="1524000"/>
            <a:ext cx="3273915" cy="2339872"/>
          </a:xfrm>
          <a:prstGeom prst="rect">
            <a:avLst/>
          </a:prstGeom>
        </p:spPr>
      </p:pic>
    </p:spTree>
    <p:extLst>
      <p:ext uri="{BB962C8B-B14F-4D97-AF65-F5344CB8AC3E}">
        <p14:creationId xmlns:p14="http://schemas.microsoft.com/office/powerpoint/2010/main" val="535823877"/>
      </p:ext>
    </p:extLst>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Shape 247"/>
          <p:cNvSpPr txBox="1">
            <a:spLocks noGrp="1"/>
          </p:cNvSpPr>
          <p:nvPr>
            <p:ph type="title"/>
          </p:nvPr>
        </p:nvSpPr>
        <p:spPr>
          <a:xfrm>
            <a:off x="457200" y="195072"/>
            <a:ext cx="8479536" cy="1405127"/>
          </a:xfrm>
          <a:prstGeom prst="rect">
            <a:avLst/>
          </a:prstGeom>
        </p:spPr>
        <p:txBody>
          <a:bodyPr lIns="91425" tIns="91425" rIns="91425" bIns="91425" anchor="ctr" anchorCtr="0">
            <a:noAutofit/>
          </a:bodyPr>
          <a:lstStyle/>
          <a:p>
            <a:pPr marL="342900" lvl="0" indent="-139700">
              <a:lnSpc>
                <a:spcPct val="200000"/>
              </a:lnSpc>
              <a:spcBef>
                <a:spcPts val="640"/>
              </a:spcBef>
            </a:pPr>
            <a:r>
              <a:rPr lang="en-US" sz="3200" dirty="0">
                <a:solidFill>
                  <a:schemeClr val="dk1"/>
                </a:solidFill>
                <a:latin typeface="Calibri"/>
                <a:ea typeface="Calibri"/>
                <a:cs typeface="Calibri"/>
                <a:sym typeface="Calibri"/>
              </a:rPr>
              <a:t>As an object gets smaller, SA/</a:t>
            </a:r>
            <a:r>
              <a:rPr lang="en-US" sz="3200" dirty="0" err="1">
                <a:solidFill>
                  <a:schemeClr val="dk1"/>
                </a:solidFill>
                <a:latin typeface="Calibri"/>
                <a:ea typeface="Calibri"/>
                <a:cs typeface="Calibri"/>
                <a:sym typeface="Calibri"/>
              </a:rPr>
              <a:t>Vol</a:t>
            </a:r>
            <a:r>
              <a:rPr lang="en-US" sz="3200" dirty="0">
                <a:solidFill>
                  <a:schemeClr val="dk1"/>
                </a:solidFill>
                <a:latin typeface="Calibri"/>
                <a:ea typeface="Calibri"/>
                <a:cs typeface="Calibri"/>
                <a:sym typeface="Calibri"/>
              </a:rPr>
              <a:t> ratio increases</a:t>
            </a:r>
            <a:endParaRPr sz="3200" dirty="0">
              <a:solidFill>
                <a:schemeClr val="dk1"/>
              </a:solidFill>
              <a:latin typeface="Calibri"/>
              <a:ea typeface="Calibri"/>
              <a:cs typeface="Calibri"/>
              <a:sym typeface="Calibri"/>
            </a:endParaRPr>
          </a:p>
        </p:txBody>
      </p:sp>
      <p:sp>
        <p:nvSpPr>
          <p:cNvPr id="248" name="Shape 248"/>
          <p:cNvSpPr txBox="1">
            <a:spLocks noGrp="1"/>
          </p:cNvSpPr>
          <p:nvPr>
            <p:ph type="body" idx="1"/>
          </p:nvPr>
        </p:nvSpPr>
        <p:spPr>
          <a:xfrm>
            <a:off x="457200" y="1600200"/>
            <a:ext cx="8229600" cy="4526100"/>
          </a:xfrm>
          <a:prstGeom prst="rect">
            <a:avLst/>
          </a:prstGeom>
        </p:spPr>
        <p:txBody>
          <a:bodyPr lIns="91425" tIns="91425" rIns="91425" bIns="91425" anchor="ctr" anchorCtr="0">
            <a:noAutofit/>
          </a:bodyPr>
          <a:lstStyle/>
          <a:p>
            <a:pPr marL="457200" lvl="0" indent="-381000" algn="ctr" rtl="0">
              <a:lnSpc>
                <a:spcPct val="200000"/>
              </a:lnSpc>
              <a:spcBef>
                <a:spcPts val="0"/>
              </a:spcBef>
              <a:buClr>
                <a:schemeClr val="dk1"/>
              </a:buClr>
              <a:buSzPct val="100000"/>
              <a:buFont typeface="Calibri"/>
              <a:buChar char="•"/>
            </a:pPr>
            <a:r>
              <a:rPr lang="en-US" sz="2800" dirty="0">
                <a:latin typeface="Calibri"/>
                <a:ea typeface="Calibri"/>
                <a:cs typeface="Calibri"/>
                <a:sym typeface="Calibri"/>
              </a:rPr>
              <a:t>Improved heat dissipation</a:t>
            </a:r>
          </a:p>
          <a:p>
            <a:pPr marL="457200" lvl="0" indent="-381000" algn="ctr" rtl="0">
              <a:lnSpc>
                <a:spcPct val="200000"/>
              </a:lnSpc>
              <a:spcBef>
                <a:spcPts val="0"/>
              </a:spcBef>
              <a:buClr>
                <a:schemeClr val="dk1"/>
              </a:buClr>
              <a:buSzPct val="100000"/>
              <a:buFont typeface="Calibri"/>
              <a:buChar char="•"/>
            </a:pPr>
            <a:r>
              <a:rPr lang="en-US" sz="2800" dirty="0">
                <a:latin typeface="Calibri"/>
                <a:ea typeface="Calibri"/>
                <a:cs typeface="Calibri"/>
                <a:sym typeface="Calibri"/>
              </a:rPr>
              <a:t>Gas exchange</a:t>
            </a:r>
          </a:p>
          <a:p>
            <a:pPr marL="457200" lvl="0" indent="-381000" algn="ctr">
              <a:lnSpc>
                <a:spcPct val="200000"/>
              </a:lnSpc>
              <a:spcBef>
                <a:spcPts val="0"/>
              </a:spcBef>
              <a:buClr>
                <a:schemeClr val="dk1"/>
              </a:buClr>
              <a:buSzPct val="100000"/>
              <a:buFont typeface="Calibri"/>
              <a:buChar char="•"/>
            </a:pPr>
            <a:r>
              <a:rPr lang="en-US" sz="2800" dirty="0">
                <a:latin typeface="Calibri"/>
                <a:ea typeface="Calibri"/>
                <a:cs typeface="Calibri"/>
                <a:sym typeface="Calibri"/>
              </a:rPr>
              <a:t>Material rigidity and strength</a:t>
            </a:r>
          </a:p>
        </p:txBody>
      </p:sp>
    </p:spTree>
    <p:extLst>
      <p:ext uri="{BB962C8B-B14F-4D97-AF65-F5344CB8AC3E}">
        <p14:creationId xmlns:p14="http://schemas.microsoft.com/office/powerpoint/2010/main" val="747645349"/>
      </p:ext>
    </p:extLst>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US" sz="2800" dirty="0"/>
              <a:t>This enables delicate structures that could never be scaled up to, say, meters in length to exist</a:t>
            </a:r>
          </a:p>
        </p:txBody>
      </p:sp>
      <p:pic>
        <p:nvPicPr>
          <p:cNvPr id="256" name="Shape 256"/>
          <p:cNvPicPr preferRelativeResize="0"/>
          <p:nvPr/>
        </p:nvPicPr>
        <p:blipFill>
          <a:blip r:embed="rId3">
            <a:alphaModFix/>
          </a:blip>
          <a:stretch>
            <a:fillRect/>
          </a:stretch>
        </p:blipFill>
        <p:spPr>
          <a:xfrm>
            <a:off x="832102" y="2610255"/>
            <a:ext cx="3288796" cy="3246302"/>
          </a:xfrm>
          <a:prstGeom prst="rect">
            <a:avLst/>
          </a:prstGeom>
          <a:noFill/>
          <a:ln>
            <a:noFill/>
          </a:ln>
        </p:spPr>
      </p:pic>
      <p:pic>
        <p:nvPicPr>
          <p:cNvPr id="257" name="Shape 257"/>
          <p:cNvPicPr preferRelativeResize="0"/>
          <p:nvPr/>
        </p:nvPicPr>
        <p:blipFill>
          <a:blip r:embed="rId4">
            <a:alphaModFix/>
          </a:blip>
          <a:stretch>
            <a:fillRect/>
          </a:stretch>
        </p:blipFill>
        <p:spPr>
          <a:xfrm>
            <a:off x="4648203" y="3380223"/>
            <a:ext cx="4038596" cy="2476334"/>
          </a:xfrm>
          <a:prstGeom prst="rect">
            <a:avLst/>
          </a:prstGeom>
          <a:noFill/>
          <a:ln>
            <a:noFill/>
          </a:ln>
        </p:spPr>
      </p:pic>
    </p:spTree>
    <p:extLst>
      <p:ext uri="{BB962C8B-B14F-4D97-AF65-F5344CB8AC3E}">
        <p14:creationId xmlns:p14="http://schemas.microsoft.com/office/powerpoint/2010/main" val="1123102996"/>
      </p:ext>
    </p:extLst>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US" sz="3000">
                <a:latin typeface="Calibri"/>
                <a:ea typeface="Calibri"/>
                <a:cs typeface="Calibri"/>
                <a:sym typeface="Calibri"/>
              </a:rPr>
              <a:t>Increasing SA/Vol ratio: Particles</a:t>
            </a:r>
          </a:p>
        </p:txBody>
      </p:sp>
      <p:pic>
        <p:nvPicPr>
          <p:cNvPr id="24" name="Picture 3"/>
          <p:cNvPicPr>
            <a:picLocks noChangeAspect="1" noChangeArrowheads="1"/>
          </p:cNvPicPr>
          <p:nvPr/>
        </p:nvPicPr>
        <p:blipFill>
          <a:blip r:embed="rId3" cstate="print"/>
          <a:srcRect/>
          <a:stretch>
            <a:fillRect/>
          </a:stretch>
        </p:blipFill>
        <p:spPr bwMode="auto">
          <a:xfrm>
            <a:off x="924697" y="1417637"/>
            <a:ext cx="2393482" cy="2024118"/>
          </a:xfrm>
          <a:prstGeom prst="rect">
            <a:avLst/>
          </a:prstGeom>
          <a:noFill/>
          <a:ln w="9525">
            <a:noFill/>
            <a:miter lim="800000"/>
            <a:headEnd/>
            <a:tailEnd/>
          </a:ln>
        </p:spPr>
      </p:pic>
      <p:pic>
        <p:nvPicPr>
          <p:cNvPr id="25" name="Picture 4"/>
          <p:cNvPicPr>
            <a:picLocks noChangeAspect="1" noChangeArrowheads="1"/>
          </p:cNvPicPr>
          <p:nvPr/>
        </p:nvPicPr>
        <p:blipFill>
          <a:blip r:embed="rId4" cstate="print"/>
          <a:srcRect/>
          <a:stretch>
            <a:fillRect/>
          </a:stretch>
        </p:blipFill>
        <p:spPr bwMode="auto">
          <a:xfrm>
            <a:off x="4545881" y="1201287"/>
            <a:ext cx="2462644" cy="2317280"/>
          </a:xfrm>
          <a:prstGeom prst="rect">
            <a:avLst/>
          </a:prstGeom>
          <a:noFill/>
          <a:ln w="9525">
            <a:noFill/>
            <a:miter lim="800000"/>
            <a:headEnd/>
            <a:tailEnd/>
          </a:ln>
        </p:spPr>
      </p:pic>
      <p:grpSp>
        <p:nvGrpSpPr>
          <p:cNvPr id="26" name="Group 25"/>
          <p:cNvGrpSpPr/>
          <p:nvPr/>
        </p:nvGrpSpPr>
        <p:grpSpPr>
          <a:xfrm>
            <a:off x="1374588" y="3638550"/>
            <a:ext cx="1425341" cy="2598216"/>
            <a:chOff x="1394059" y="3952635"/>
            <a:chExt cx="1120541" cy="2042604"/>
          </a:xfrm>
        </p:grpSpPr>
        <p:pic>
          <p:nvPicPr>
            <p:cNvPr id="27" name="Picture 26"/>
            <p:cNvPicPr>
              <a:picLocks noChangeAspect="1" noChangeArrowheads="1"/>
            </p:cNvPicPr>
            <p:nvPr/>
          </p:nvPicPr>
          <p:blipFill>
            <a:blip r:embed="rId4" cstate="print"/>
            <a:srcRect/>
            <a:stretch>
              <a:fillRect/>
            </a:stretch>
          </p:blipFill>
          <p:spPr bwMode="auto">
            <a:xfrm>
              <a:off x="1447800" y="3952635"/>
              <a:ext cx="1066800" cy="1003300"/>
            </a:xfrm>
            <a:prstGeom prst="rect">
              <a:avLst/>
            </a:prstGeom>
            <a:noFill/>
            <a:ln w="9525">
              <a:noFill/>
              <a:miter lim="800000"/>
              <a:headEnd/>
              <a:tailEnd/>
            </a:ln>
          </p:spPr>
        </p:pic>
        <p:pic>
          <p:nvPicPr>
            <p:cNvPr id="28" name="Picture 27"/>
            <p:cNvPicPr>
              <a:picLocks noChangeAspect="1" noChangeArrowheads="1"/>
            </p:cNvPicPr>
            <p:nvPr/>
          </p:nvPicPr>
          <p:blipFill>
            <a:blip r:embed="rId4" cstate="print"/>
            <a:srcRect/>
            <a:stretch>
              <a:fillRect/>
            </a:stretch>
          </p:blipFill>
          <p:spPr bwMode="auto">
            <a:xfrm>
              <a:off x="1394059" y="4991939"/>
              <a:ext cx="1066800" cy="1003300"/>
            </a:xfrm>
            <a:prstGeom prst="rect">
              <a:avLst/>
            </a:prstGeom>
            <a:noFill/>
            <a:ln w="9525">
              <a:noFill/>
              <a:miter lim="800000"/>
              <a:headEnd/>
              <a:tailEnd/>
            </a:ln>
          </p:spPr>
        </p:pic>
      </p:grpSp>
      <p:grpSp>
        <p:nvGrpSpPr>
          <p:cNvPr id="29" name="Group 28"/>
          <p:cNvGrpSpPr/>
          <p:nvPr/>
        </p:nvGrpSpPr>
        <p:grpSpPr>
          <a:xfrm>
            <a:off x="4724400" y="3820408"/>
            <a:ext cx="2449694" cy="2404068"/>
            <a:chOff x="6470072" y="4149973"/>
            <a:chExt cx="1524000" cy="1856299"/>
          </a:xfrm>
        </p:grpSpPr>
        <p:grpSp>
          <p:nvGrpSpPr>
            <p:cNvPr id="30" name="Group 64"/>
            <p:cNvGrpSpPr>
              <a:grpSpLocks/>
            </p:cNvGrpSpPr>
            <p:nvPr/>
          </p:nvGrpSpPr>
          <p:grpSpPr bwMode="auto">
            <a:xfrm>
              <a:off x="6470072" y="5105400"/>
              <a:ext cx="685800" cy="838200"/>
              <a:chOff x="720" y="2112"/>
              <a:chExt cx="1188" cy="1248"/>
            </a:xfrm>
          </p:grpSpPr>
          <p:pic>
            <p:nvPicPr>
              <p:cNvPr id="46" name="Picture 65"/>
              <p:cNvPicPr>
                <a:picLocks noChangeAspect="1" noChangeArrowheads="1"/>
              </p:cNvPicPr>
              <p:nvPr/>
            </p:nvPicPr>
            <p:blipFill>
              <a:blip r:embed="rId4" cstate="print"/>
              <a:srcRect/>
              <a:stretch>
                <a:fillRect/>
              </a:stretch>
            </p:blipFill>
            <p:spPr bwMode="auto">
              <a:xfrm>
                <a:off x="1296" y="2784"/>
                <a:ext cx="612" cy="576"/>
              </a:xfrm>
              <a:prstGeom prst="rect">
                <a:avLst/>
              </a:prstGeom>
              <a:noFill/>
              <a:ln w="9525">
                <a:noFill/>
                <a:miter lim="800000"/>
                <a:headEnd/>
                <a:tailEnd/>
              </a:ln>
            </p:spPr>
          </p:pic>
          <p:pic>
            <p:nvPicPr>
              <p:cNvPr id="47" name="Picture 66"/>
              <p:cNvPicPr>
                <a:picLocks noChangeAspect="1" noChangeArrowheads="1"/>
              </p:cNvPicPr>
              <p:nvPr/>
            </p:nvPicPr>
            <p:blipFill>
              <a:blip r:embed="rId4" cstate="print"/>
              <a:srcRect/>
              <a:stretch>
                <a:fillRect/>
              </a:stretch>
            </p:blipFill>
            <p:spPr bwMode="auto">
              <a:xfrm>
                <a:off x="1296" y="2160"/>
                <a:ext cx="576" cy="542"/>
              </a:xfrm>
              <a:prstGeom prst="rect">
                <a:avLst/>
              </a:prstGeom>
              <a:noFill/>
              <a:ln w="9525">
                <a:noFill/>
                <a:miter lim="800000"/>
                <a:headEnd/>
                <a:tailEnd/>
              </a:ln>
            </p:spPr>
          </p:pic>
          <p:pic>
            <p:nvPicPr>
              <p:cNvPr id="48" name="Picture 67"/>
              <p:cNvPicPr>
                <a:picLocks noChangeAspect="1" noChangeArrowheads="1"/>
              </p:cNvPicPr>
              <p:nvPr/>
            </p:nvPicPr>
            <p:blipFill>
              <a:blip r:embed="rId4" cstate="print"/>
              <a:srcRect/>
              <a:stretch>
                <a:fillRect/>
              </a:stretch>
            </p:blipFill>
            <p:spPr bwMode="auto">
              <a:xfrm>
                <a:off x="768" y="2112"/>
                <a:ext cx="576" cy="542"/>
              </a:xfrm>
              <a:prstGeom prst="rect">
                <a:avLst/>
              </a:prstGeom>
              <a:noFill/>
              <a:ln w="9525">
                <a:noFill/>
                <a:miter lim="800000"/>
                <a:headEnd/>
                <a:tailEnd/>
              </a:ln>
            </p:spPr>
          </p:pic>
          <p:pic>
            <p:nvPicPr>
              <p:cNvPr id="49" name="Picture 68"/>
              <p:cNvPicPr>
                <a:picLocks noChangeAspect="1" noChangeArrowheads="1"/>
              </p:cNvPicPr>
              <p:nvPr/>
            </p:nvPicPr>
            <p:blipFill>
              <a:blip r:embed="rId4" cstate="print"/>
              <a:srcRect/>
              <a:stretch>
                <a:fillRect/>
              </a:stretch>
            </p:blipFill>
            <p:spPr bwMode="auto">
              <a:xfrm>
                <a:off x="720" y="2688"/>
                <a:ext cx="672" cy="632"/>
              </a:xfrm>
              <a:prstGeom prst="rect">
                <a:avLst/>
              </a:prstGeom>
              <a:noFill/>
              <a:ln w="9525">
                <a:noFill/>
                <a:miter lim="800000"/>
                <a:headEnd/>
                <a:tailEnd/>
              </a:ln>
            </p:spPr>
          </p:pic>
        </p:grpSp>
        <p:grpSp>
          <p:nvGrpSpPr>
            <p:cNvPr id="31" name="Group 64"/>
            <p:cNvGrpSpPr>
              <a:grpSpLocks/>
            </p:cNvGrpSpPr>
            <p:nvPr/>
          </p:nvGrpSpPr>
          <p:grpSpPr bwMode="auto">
            <a:xfrm>
              <a:off x="6470072" y="4149973"/>
              <a:ext cx="685800" cy="838200"/>
              <a:chOff x="720" y="2112"/>
              <a:chExt cx="1188" cy="1248"/>
            </a:xfrm>
          </p:grpSpPr>
          <p:pic>
            <p:nvPicPr>
              <p:cNvPr id="42" name="Picture 65"/>
              <p:cNvPicPr>
                <a:picLocks noChangeAspect="1" noChangeArrowheads="1"/>
              </p:cNvPicPr>
              <p:nvPr/>
            </p:nvPicPr>
            <p:blipFill>
              <a:blip r:embed="rId4" cstate="print"/>
              <a:srcRect/>
              <a:stretch>
                <a:fillRect/>
              </a:stretch>
            </p:blipFill>
            <p:spPr bwMode="auto">
              <a:xfrm>
                <a:off x="1296" y="2784"/>
                <a:ext cx="612" cy="576"/>
              </a:xfrm>
              <a:prstGeom prst="rect">
                <a:avLst/>
              </a:prstGeom>
              <a:noFill/>
              <a:ln w="9525">
                <a:noFill/>
                <a:miter lim="800000"/>
                <a:headEnd/>
                <a:tailEnd/>
              </a:ln>
            </p:spPr>
          </p:pic>
          <p:pic>
            <p:nvPicPr>
              <p:cNvPr id="43" name="Picture 66"/>
              <p:cNvPicPr>
                <a:picLocks noChangeAspect="1" noChangeArrowheads="1"/>
              </p:cNvPicPr>
              <p:nvPr/>
            </p:nvPicPr>
            <p:blipFill>
              <a:blip r:embed="rId4" cstate="print"/>
              <a:srcRect/>
              <a:stretch>
                <a:fillRect/>
              </a:stretch>
            </p:blipFill>
            <p:spPr bwMode="auto">
              <a:xfrm>
                <a:off x="1296" y="2160"/>
                <a:ext cx="576" cy="542"/>
              </a:xfrm>
              <a:prstGeom prst="rect">
                <a:avLst/>
              </a:prstGeom>
              <a:noFill/>
              <a:ln w="9525">
                <a:noFill/>
                <a:miter lim="800000"/>
                <a:headEnd/>
                <a:tailEnd/>
              </a:ln>
            </p:spPr>
          </p:pic>
          <p:pic>
            <p:nvPicPr>
              <p:cNvPr id="44" name="Picture 67"/>
              <p:cNvPicPr>
                <a:picLocks noChangeAspect="1" noChangeArrowheads="1"/>
              </p:cNvPicPr>
              <p:nvPr/>
            </p:nvPicPr>
            <p:blipFill>
              <a:blip r:embed="rId4" cstate="print"/>
              <a:srcRect/>
              <a:stretch>
                <a:fillRect/>
              </a:stretch>
            </p:blipFill>
            <p:spPr bwMode="auto">
              <a:xfrm>
                <a:off x="768" y="2112"/>
                <a:ext cx="576" cy="542"/>
              </a:xfrm>
              <a:prstGeom prst="rect">
                <a:avLst/>
              </a:prstGeom>
              <a:noFill/>
              <a:ln w="9525">
                <a:noFill/>
                <a:miter lim="800000"/>
                <a:headEnd/>
                <a:tailEnd/>
              </a:ln>
            </p:spPr>
          </p:pic>
          <p:pic>
            <p:nvPicPr>
              <p:cNvPr id="45" name="Picture 68"/>
              <p:cNvPicPr>
                <a:picLocks noChangeAspect="1" noChangeArrowheads="1"/>
              </p:cNvPicPr>
              <p:nvPr/>
            </p:nvPicPr>
            <p:blipFill>
              <a:blip r:embed="rId4" cstate="print"/>
              <a:srcRect/>
              <a:stretch>
                <a:fillRect/>
              </a:stretch>
            </p:blipFill>
            <p:spPr bwMode="auto">
              <a:xfrm>
                <a:off x="720" y="2688"/>
                <a:ext cx="672" cy="632"/>
              </a:xfrm>
              <a:prstGeom prst="rect">
                <a:avLst/>
              </a:prstGeom>
              <a:noFill/>
              <a:ln w="9525">
                <a:noFill/>
                <a:miter lim="800000"/>
                <a:headEnd/>
                <a:tailEnd/>
              </a:ln>
            </p:spPr>
          </p:pic>
        </p:grpSp>
        <p:grpSp>
          <p:nvGrpSpPr>
            <p:cNvPr id="32" name="Group 64"/>
            <p:cNvGrpSpPr>
              <a:grpSpLocks/>
            </p:cNvGrpSpPr>
            <p:nvPr/>
          </p:nvGrpSpPr>
          <p:grpSpPr bwMode="auto">
            <a:xfrm>
              <a:off x="7308272" y="4149973"/>
              <a:ext cx="685800" cy="838200"/>
              <a:chOff x="720" y="2112"/>
              <a:chExt cx="1188" cy="1248"/>
            </a:xfrm>
          </p:grpSpPr>
          <p:pic>
            <p:nvPicPr>
              <p:cNvPr id="38" name="Picture 65"/>
              <p:cNvPicPr>
                <a:picLocks noChangeAspect="1" noChangeArrowheads="1"/>
              </p:cNvPicPr>
              <p:nvPr/>
            </p:nvPicPr>
            <p:blipFill>
              <a:blip r:embed="rId4" cstate="print"/>
              <a:srcRect/>
              <a:stretch>
                <a:fillRect/>
              </a:stretch>
            </p:blipFill>
            <p:spPr bwMode="auto">
              <a:xfrm>
                <a:off x="1296" y="2784"/>
                <a:ext cx="612" cy="576"/>
              </a:xfrm>
              <a:prstGeom prst="rect">
                <a:avLst/>
              </a:prstGeom>
              <a:noFill/>
              <a:ln w="9525">
                <a:noFill/>
                <a:miter lim="800000"/>
                <a:headEnd/>
                <a:tailEnd/>
              </a:ln>
            </p:spPr>
          </p:pic>
          <p:pic>
            <p:nvPicPr>
              <p:cNvPr id="39" name="Picture 66"/>
              <p:cNvPicPr>
                <a:picLocks noChangeAspect="1" noChangeArrowheads="1"/>
              </p:cNvPicPr>
              <p:nvPr/>
            </p:nvPicPr>
            <p:blipFill>
              <a:blip r:embed="rId4" cstate="print"/>
              <a:srcRect/>
              <a:stretch>
                <a:fillRect/>
              </a:stretch>
            </p:blipFill>
            <p:spPr bwMode="auto">
              <a:xfrm>
                <a:off x="1296" y="2160"/>
                <a:ext cx="576" cy="542"/>
              </a:xfrm>
              <a:prstGeom prst="rect">
                <a:avLst/>
              </a:prstGeom>
              <a:noFill/>
              <a:ln w="9525">
                <a:noFill/>
                <a:miter lim="800000"/>
                <a:headEnd/>
                <a:tailEnd/>
              </a:ln>
            </p:spPr>
          </p:pic>
          <p:pic>
            <p:nvPicPr>
              <p:cNvPr id="40" name="Picture 67"/>
              <p:cNvPicPr>
                <a:picLocks noChangeAspect="1" noChangeArrowheads="1"/>
              </p:cNvPicPr>
              <p:nvPr/>
            </p:nvPicPr>
            <p:blipFill>
              <a:blip r:embed="rId4" cstate="print"/>
              <a:srcRect/>
              <a:stretch>
                <a:fillRect/>
              </a:stretch>
            </p:blipFill>
            <p:spPr bwMode="auto">
              <a:xfrm>
                <a:off x="768" y="2112"/>
                <a:ext cx="576" cy="542"/>
              </a:xfrm>
              <a:prstGeom prst="rect">
                <a:avLst/>
              </a:prstGeom>
              <a:noFill/>
              <a:ln w="9525">
                <a:noFill/>
                <a:miter lim="800000"/>
                <a:headEnd/>
                <a:tailEnd/>
              </a:ln>
            </p:spPr>
          </p:pic>
          <p:pic>
            <p:nvPicPr>
              <p:cNvPr id="41" name="Picture 68"/>
              <p:cNvPicPr>
                <a:picLocks noChangeAspect="1" noChangeArrowheads="1"/>
              </p:cNvPicPr>
              <p:nvPr/>
            </p:nvPicPr>
            <p:blipFill>
              <a:blip r:embed="rId4" cstate="print"/>
              <a:srcRect/>
              <a:stretch>
                <a:fillRect/>
              </a:stretch>
            </p:blipFill>
            <p:spPr bwMode="auto">
              <a:xfrm>
                <a:off x="720" y="2688"/>
                <a:ext cx="672" cy="632"/>
              </a:xfrm>
              <a:prstGeom prst="rect">
                <a:avLst/>
              </a:prstGeom>
              <a:noFill/>
              <a:ln w="9525">
                <a:noFill/>
                <a:miter lim="800000"/>
                <a:headEnd/>
                <a:tailEnd/>
              </a:ln>
            </p:spPr>
          </p:pic>
        </p:grpSp>
        <p:grpSp>
          <p:nvGrpSpPr>
            <p:cNvPr id="33" name="Group 64"/>
            <p:cNvGrpSpPr>
              <a:grpSpLocks/>
            </p:cNvGrpSpPr>
            <p:nvPr/>
          </p:nvGrpSpPr>
          <p:grpSpPr bwMode="auto">
            <a:xfrm>
              <a:off x="7297881" y="5168072"/>
              <a:ext cx="685800" cy="838200"/>
              <a:chOff x="720" y="2112"/>
              <a:chExt cx="1188" cy="1248"/>
            </a:xfrm>
          </p:grpSpPr>
          <p:pic>
            <p:nvPicPr>
              <p:cNvPr id="34" name="Picture 65"/>
              <p:cNvPicPr>
                <a:picLocks noChangeAspect="1" noChangeArrowheads="1"/>
              </p:cNvPicPr>
              <p:nvPr/>
            </p:nvPicPr>
            <p:blipFill>
              <a:blip r:embed="rId4" cstate="print"/>
              <a:srcRect/>
              <a:stretch>
                <a:fillRect/>
              </a:stretch>
            </p:blipFill>
            <p:spPr bwMode="auto">
              <a:xfrm>
                <a:off x="1296" y="2784"/>
                <a:ext cx="612" cy="576"/>
              </a:xfrm>
              <a:prstGeom prst="rect">
                <a:avLst/>
              </a:prstGeom>
              <a:noFill/>
              <a:ln w="9525">
                <a:noFill/>
                <a:miter lim="800000"/>
                <a:headEnd/>
                <a:tailEnd/>
              </a:ln>
            </p:spPr>
          </p:pic>
          <p:pic>
            <p:nvPicPr>
              <p:cNvPr id="35" name="Picture 66"/>
              <p:cNvPicPr>
                <a:picLocks noChangeAspect="1" noChangeArrowheads="1"/>
              </p:cNvPicPr>
              <p:nvPr/>
            </p:nvPicPr>
            <p:blipFill>
              <a:blip r:embed="rId4" cstate="print"/>
              <a:srcRect/>
              <a:stretch>
                <a:fillRect/>
              </a:stretch>
            </p:blipFill>
            <p:spPr bwMode="auto">
              <a:xfrm>
                <a:off x="1296" y="2160"/>
                <a:ext cx="576" cy="542"/>
              </a:xfrm>
              <a:prstGeom prst="rect">
                <a:avLst/>
              </a:prstGeom>
              <a:noFill/>
              <a:ln w="9525">
                <a:noFill/>
                <a:miter lim="800000"/>
                <a:headEnd/>
                <a:tailEnd/>
              </a:ln>
            </p:spPr>
          </p:pic>
          <p:pic>
            <p:nvPicPr>
              <p:cNvPr id="36" name="Picture 67"/>
              <p:cNvPicPr>
                <a:picLocks noChangeAspect="1" noChangeArrowheads="1"/>
              </p:cNvPicPr>
              <p:nvPr/>
            </p:nvPicPr>
            <p:blipFill>
              <a:blip r:embed="rId4" cstate="print"/>
              <a:srcRect/>
              <a:stretch>
                <a:fillRect/>
              </a:stretch>
            </p:blipFill>
            <p:spPr bwMode="auto">
              <a:xfrm>
                <a:off x="768" y="2112"/>
                <a:ext cx="576" cy="542"/>
              </a:xfrm>
              <a:prstGeom prst="rect">
                <a:avLst/>
              </a:prstGeom>
              <a:noFill/>
              <a:ln w="9525">
                <a:noFill/>
                <a:miter lim="800000"/>
                <a:headEnd/>
                <a:tailEnd/>
              </a:ln>
            </p:spPr>
          </p:pic>
          <p:pic>
            <p:nvPicPr>
              <p:cNvPr id="37" name="Picture 68"/>
              <p:cNvPicPr>
                <a:picLocks noChangeAspect="1" noChangeArrowheads="1"/>
              </p:cNvPicPr>
              <p:nvPr/>
            </p:nvPicPr>
            <p:blipFill>
              <a:blip r:embed="rId4" cstate="print"/>
              <a:srcRect/>
              <a:stretch>
                <a:fillRect/>
              </a:stretch>
            </p:blipFill>
            <p:spPr bwMode="auto">
              <a:xfrm>
                <a:off x="720" y="2688"/>
                <a:ext cx="672" cy="632"/>
              </a:xfrm>
              <a:prstGeom prst="rect">
                <a:avLst/>
              </a:prstGeom>
              <a:noFill/>
              <a:ln w="9525">
                <a:noFill/>
                <a:miter lim="800000"/>
                <a:headEnd/>
                <a:tailEnd/>
              </a:ln>
            </p:spPr>
          </p:pic>
        </p:grpSp>
      </p:grpSp>
    </p:spTree>
    <p:extLst>
      <p:ext uri="{BB962C8B-B14F-4D97-AF65-F5344CB8AC3E}">
        <p14:creationId xmlns:p14="http://schemas.microsoft.com/office/powerpoint/2010/main" val="2041834503"/>
      </p:ext>
    </p:extLst>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xfrm>
            <a:off x="457200" y="36945"/>
            <a:ext cx="8229600" cy="1143000"/>
          </a:xfrm>
          <a:prstGeom prst="rect">
            <a:avLst/>
          </a:prstGeom>
        </p:spPr>
        <p:txBody>
          <a:bodyPr lIns="91425" tIns="91425" rIns="91425" bIns="91425" anchor="ctr" anchorCtr="0">
            <a:noAutofit/>
          </a:bodyPr>
          <a:lstStyle/>
          <a:p>
            <a:pPr>
              <a:spcBef>
                <a:spcPts val="0"/>
              </a:spcBef>
              <a:buNone/>
            </a:pPr>
            <a:r>
              <a:rPr lang="en-US" sz="4800" dirty="0" smtClean="0">
                <a:solidFill>
                  <a:srgbClr val="2D81B7"/>
                </a:solidFill>
                <a:latin typeface="Bebas Neue" charset="0"/>
                <a:ea typeface="Bebas Neue" charset="0"/>
                <a:cs typeface="Bebas Neue" charset="0"/>
                <a:sym typeface="Calibri"/>
              </a:rPr>
              <a:t>SCALING ASSIGNMENT</a:t>
            </a:r>
            <a:endParaRPr lang="en-US" sz="4800" dirty="0">
              <a:solidFill>
                <a:srgbClr val="2D81B7"/>
              </a:solidFill>
              <a:latin typeface="Bebas Neue" charset="0"/>
              <a:ea typeface="Bebas Neue" charset="0"/>
              <a:cs typeface="Bebas Neue" charset="0"/>
              <a:sym typeface="Calibri"/>
            </a:endParaRPr>
          </a:p>
        </p:txBody>
      </p:sp>
      <p:sp>
        <p:nvSpPr>
          <p:cNvPr id="289" name="Shape 289"/>
          <p:cNvSpPr txBox="1">
            <a:spLocks noGrp="1"/>
          </p:cNvSpPr>
          <p:nvPr>
            <p:ph type="body" idx="1"/>
          </p:nvPr>
        </p:nvSpPr>
        <p:spPr>
          <a:xfrm>
            <a:off x="457200" y="1097280"/>
            <a:ext cx="8686800" cy="5760720"/>
          </a:xfrm>
          <a:prstGeom prst="rect">
            <a:avLst/>
          </a:prstGeom>
        </p:spPr>
        <p:txBody>
          <a:bodyPr lIns="91425" tIns="91425" rIns="91425" bIns="91425" anchor="t" anchorCtr="0">
            <a:noAutofit/>
          </a:bodyPr>
          <a:lstStyle/>
          <a:p>
            <a:pPr rtl="0">
              <a:spcBef>
                <a:spcPts val="0"/>
              </a:spcBef>
              <a:buNone/>
            </a:pPr>
            <a:r>
              <a:rPr lang="en-US" sz="2000" dirty="0">
                <a:latin typeface="Calibri"/>
                <a:ea typeface="Calibri"/>
                <a:cs typeface="Calibri"/>
                <a:sym typeface="Calibri"/>
              </a:rPr>
              <a:t>The amount of surface area is a critical parameter for many biological and chemical reactions. This assignment involves the calculation of total surface area from large numbers of small particles for a set volume</a:t>
            </a:r>
            <a:r>
              <a:rPr lang="en-US" sz="2000" dirty="0" smtClean="0">
                <a:latin typeface="Calibri"/>
                <a:ea typeface="Calibri"/>
                <a:cs typeface="Calibri"/>
                <a:sym typeface="Calibri"/>
              </a:rPr>
              <a:t>.</a:t>
            </a:r>
          </a:p>
          <a:p>
            <a:pPr rtl="0">
              <a:spcBef>
                <a:spcPts val="0"/>
              </a:spcBef>
              <a:buNone/>
            </a:pPr>
            <a:endParaRPr lang="en-US" sz="2000" dirty="0">
              <a:latin typeface="Calibri"/>
              <a:ea typeface="Calibri"/>
              <a:cs typeface="Calibri"/>
              <a:sym typeface="Calibri"/>
            </a:endParaRPr>
          </a:p>
          <a:p>
            <a:pPr marL="457200" lvl="0" indent="-355600" rtl="0">
              <a:lnSpc>
                <a:spcPct val="150000"/>
              </a:lnSpc>
              <a:spcBef>
                <a:spcPts val="0"/>
              </a:spcBef>
              <a:buClr>
                <a:schemeClr val="dk1"/>
              </a:buClr>
              <a:buSzPct val="100000"/>
              <a:buFont typeface="Calibri"/>
              <a:buChar char="•"/>
            </a:pPr>
            <a:r>
              <a:rPr lang="en-US" sz="1800" dirty="0">
                <a:latin typeface="Calibri"/>
                <a:ea typeface="Calibri"/>
                <a:cs typeface="Calibri"/>
                <a:sym typeface="Calibri"/>
              </a:rPr>
              <a:t>Work in pairs</a:t>
            </a:r>
          </a:p>
          <a:p>
            <a:pPr marL="457200" lvl="0" indent="-355600" rtl="0">
              <a:lnSpc>
                <a:spcPct val="150000"/>
              </a:lnSpc>
              <a:spcBef>
                <a:spcPts val="0"/>
              </a:spcBef>
              <a:buClr>
                <a:schemeClr val="dk1"/>
              </a:buClr>
              <a:buSzPct val="100000"/>
              <a:buFont typeface="Calibri"/>
              <a:buChar char="•"/>
            </a:pPr>
            <a:r>
              <a:rPr lang="en-US" sz="1800" dirty="0">
                <a:latin typeface="Calibri"/>
                <a:ea typeface="Calibri"/>
                <a:cs typeface="Calibri"/>
                <a:sym typeface="Calibri"/>
              </a:rPr>
              <a:t>select a 3 dimensional shape</a:t>
            </a:r>
          </a:p>
          <a:p>
            <a:pPr marL="457200" lvl="0" indent="-355600" rtl="0">
              <a:lnSpc>
                <a:spcPct val="150000"/>
              </a:lnSpc>
              <a:spcBef>
                <a:spcPts val="0"/>
              </a:spcBef>
              <a:buClr>
                <a:schemeClr val="dk1"/>
              </a:buClr>
              <a:buSzPct val="100000"/>
              <a:buFont typeface="Calibri"/>
              <a:buChar char="•"/>
            </a:pPr>
            <a:r>
              <a:rPr lang="en-US" sz="1800" dirty="0">
                <a:latin typeface="Calibri"/>
                <a:ea typeface="Calibri"/>
                <a:cs typeface="Calibri"/>
                <a:sym typeface="Calibri"/>
              </a:rPr>
              <a:t>assume its dimensions</a:t>
            </a:r>
          </a:p>
          <a:p>
            <a:pPr marL="457200" lvl="0" indent="-355600" rtl="0">
              <a:lnSpc>
                <a:spcPct val="150000"/>
              </a:lnSpc>
              <a:spcBef>
                <a:spcPts val="0"/>
              </a:spcBef>
              <a:buClr>
                <a:schemeClr val="dk1"/>
              </a:buClr>
              <a:buSzPct val="100000"/>
              <a:buFont typeface="Calibri"/>
              <a:buChar char="•"/>
            </a:pPr>
            <a:r>
              <a:rPr lang="en-US" sz="1800" dirty="0">
                <a:latin typeface="Calibri"/>
                <a:ea typeface="Calibri"/>
                <a:cs typeface="Calibri"/>
                <a:sym typeface="Calibri"/>
              </a:rPr>
              <a:t>calculate  volume</a:t>
            </a:r>
          </a:p>
          <a:p>
            <a:pPr marL="457200" lvl="0" indent="-355600" rtl="0">
              <a:lnSpc>
                <a:spcPct val="150000"/>
              </a:lnSpc>
              <a:spcBef>
                <a:spcPts val="0"/>
              </a:spcBef>
              <a:buClr>
                <a:schemeClr val="dk1"/>
              </a:buClr>
              <a:buSzPct val="100000"/>
              <a:buFont typeface="Calibri"/>
              <a:buChar char="•"/>
            </a:pPr>
            <a:r>
              <a:rPr lang="en-US" sz="1800" dirty="0">
                <a:latin typeface="Calibri"/>
                <a:ea typeface="Calibri"/>
                <a:cs typeface="Calibri"/>
                <a:sym typeface="Calibri"/>
              </a:rPr>
              <a:t>calculate surface area</a:t>
            </a:r>
          </a:p>
          <a:p>
            <a:pPr marL="457200" lvl="0" indent="-355600" rtl="0">
              <a:spcBef>
                <a:spcPts val="0"/>
              </a:spcBef>
              <a:buClr>
                <a:schemeClr val="dk1"/>
              </a:buClr>
              <a:buSzPct val="100000"/>
              <a:buFont typeface="Calibri"/>
              <a:buChar char="•"/>
            </a:pPr>
            <a:r>
              <a:rPr lang="en-US" sz="1800" dirty="0">
                <a:latin typeface="Calibri"/>
                <a:ea typeface="Calibri"/>
                <a:cs typeface="Calibri"/>
                <a:sym typeface="Calibri"/>
              </a:rPr>
              <a:t>keeping volume the same, divide the shape into smaller and smaller units of the same </a:t>
            </a:r>
            <a:r>
              <a:rPr lang="en-US" sz="1800" dirty="0" smtClean="0">
                <a:latin typeface="Calibri"/>
                <a:ea typeface="Calibri"/>
                <a:cs typeface="Calibri"/>
                <a:sym typeface="Calibri"/>
              </a:rPr>
              <a:t>size</a:t>
            </a:r>
          </a:p>
          <a:p>
            <a:pPr marL="457200" lvl="0" indent="-355600" rtl="0">
              <a:lnSpc>
                <a:spcPct val="150000"/>
              </a:lnSpc>
              <a:spcBef>
                <a:spcPts val="0"/>
              </a:spcBef>
              <a:buClr>
                <a:schemeClr val="dk1"/>
              </a:buClr>
              <a:buSzPct val="100000"/>
              <a:buFont typeface="Calibri"/>
              <a:buChar char="•"/>
            </a:pPr>
            <a:r>
              <a:rPr lang="en-US" sz="1800" dirty="0" smtClean="0">
                <a:latin typeface="Calibri"/>
                <a:ea typeface="Calibri"/>
                <a:cs typeface="Calibri"/>
                <a:sym typeface="Calibri"/>
              </a:rPr>
              <a:t>Calculate the total surface area for the pieces as you divide them</a:t>
            </a:r>
          </a:p>
          <a:p>
            <a:pPr marL="457200" lvl="0" indent="-355600">
              <a:spcBef>
                <a:spcPts val="0"/>
              </a:spcBef>
              <a:buSzPct val="100000"/>
            </a:pPr>
            <a:r>
              <a:rPr lang="en-US" sz="1800" dirty="0">
                <a:latin typeface="Calibri"/>
                <a:ea typeface="Calibri"/>
                <a:cs typeface="Calibri"/>
                <a:sym typeface="Calibri"/>
              </a:rPr>
              <a:t>If you assume your object is made of say, silicon with an atomic diameter of 222 pm, what percentage of the atoms are on the surface versus those that are on the interior of the structure?</a:t>
            </a:r>
          </a:p>
          <a:p>
            <a:pPr marL="457200" lvl="0" indent="-355600" rtl="0">
              <a:lnSpc>
                <a:spcPct val="150000"/>
              </a:lnSpc>
              <a:spcBef>
                <a:spcPts val="0"/>
              </a:spcBef>
              <a:buClr>
                <a:schemeClr val="dk1"/>
              </a:buClr>
              <a:buSzPct val="100000"/>
              <a:buFont typeface="Calibri"/>
              <a:buChar char="•"/>
            </a:pPr>
            <a:endParaRPr lang="en-US" sz="2000" dirty="0">
              <a:latin typeface="Calibri"/>
              <a:ea typeface="Calibri"/>
              <a:cs typeface="Calibri"/>
              <a:sym typeface="Calibri"/>
            </a:endParaRPr>
          </a:p>
        </p:txBody>
      </p:sp>
    </p:spTree>
    <p:extLst>
      <p:ext uri="{BB962C8B-B14F-4D97-AF65-F5344CB8AC3E}">
        <p14:creationId xmlns:p14="http://schemas.microsoft.com/office/powerpoint/2010/main" val="599193329"/>
      </p:ext>
    </p:extLst>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grpSp>
        <p:nvGrpSpPr>
          <p:cNvPr id="3" name="Group 2"/>
          <p:cNvGrpSpPr/>
          <p:nvPr/>
        </p:nvGrpSpPr>
        <p:grpSpPr>
          <a:xfrm>
            <a:off x="147462" y="231649"/>
            <a:ext cx="6209752" cy="6083217"/>
            <a:chOff x="675000" y="245350"/>
            <a:chExt cx="7978049" cy="6612236"/>
          </a:xfrm>
          <a:solidFill>
            <a:schemeClr val="bg1">
              <a:lumMod val="85000"/>
            </a:schemeClr>
          </a:solidFill>
        </p:grpSpPr>
        <p:sp>
          <p:nvSpPr>
            <p:cNvPr id="294" name="Shape 294"/>
            <p:cNvSpPr/>
            <p:nvPr/>
          </p:nvSpPr>
          <p:spPr>
            <a:xfrm>
              <a:off x="682675" y="2453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95" name="Shape 295"/>
            <p:cNvSpPr/>
            <p:nvPr/>
          </p:nvSpPr>
          <p:spPr>
            <a:xfrm>
              <a:off x="682675" y="797637"/>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96" name="Shape 296"/>
            <p:cNvSpPr/>
            <p:nvPr/>
          </p:nvSpPr>
          <p:spPr>
            <a:xfrm>
              <a:off x="682675" y="13499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97" name="Shape 297"/>
            <p:cNvSpPr/>
            <p:nvPr/>
          </p:nvSpPr>
          <p:spPr>
            <a:xfrm>
              <a:off x="682675" y="19022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98" name="Shape 298"/>
            <p:cNvSpPr/>
            <p:nvPr/>
          </p:nvSpPr>
          <p:spPr>
            <a:xfrm>
              <a:off x="682675" y="24545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99" name="Shape 299"/>
            <p:cNvSpPr/>
            <p:nvPr/>
          </p:nvSpPr>
          <p:spPr>
            <a:xfrm>
              <a:off x="682675" y="30068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0" name="Shape 300"/>
            <p:cNvSpPr/>
            <p:nvPr/>
          </p:nvSpPr>
          <p:spPr>
            <a:xfrm>
              <a:off x="682675" y="35591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1" name="Shape 301"/>
            <p:cNvSpPr/>
            <p:nvPr/>
          </p:nvSpPr>
          <p:spPr>
            <a:xfrm>
              <a:off x="682675" y="41114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2" name="Shape 302"/>
            <p:cNvSpPr/>
            <p:nvPr/>
          </p:nvSpPr>
          <p:spPr>
            <a:xfrm>
              <a:off x="705749" y="4663749"/>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3" name="Shape 303"/>
            <p:cNvSpPr/>
            <p:nvPr/>
          </p:nvSpPr>
          <p:spPr>
            <a:xfrm>
              <a:off x="682675" y="52160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4" name="Shape 304"/>
            <p:cNvSpPr/>
            <p:nvPr/>
          </p:nvSpPr>
          <p:spPr>
            <a:xfrm>
              <a:off x="682675" y="5768350"/>
              <a:ext cx="7947300" cy="552300"/>
            </a:xfrm>
            <a:prstGeom prst="downArrowCallout">
              <a:avLst>
                <a:gd name="adj1" fmla="val 25000"/>
                <a:gd name="adj2" fmla="val 25000"/>
                <a:gd name="adj3" fmla="val 25000"/>
                <a:gd name="adj4" fmla="val 64977"/>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5" name="Shape 305"/>
            <p:cNvSpPr/>
            <p:nvPr/>
          </p:nvSpPr>
          <p:spPr>
            <a:xfrm>
              <a:off x="682675" y="6320650"/>
              <a:ext cx="7947300" cy="429899"/>
            </a:xfrm>
            <a:prstGeom prst="rect">
              <a:avLst/>
            </a:prstGeom>
            <a:grpFill/>
            <a:ln w="19050" cap="flat">
              <a:no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06" name="Shape 306"/>
            <p:cNvSpPr txBox="1"/>
            <p:nvPr/>
          </p:nvSpPr>
          <p:spPr>
            <a:xfrm>
              <a:off x="759325" y="2453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Select Object Shape</a:t>
              </a:r>
            </a:p>
          </p:txBody>
        </p:sp>
        <p:sp>
          <p:nvSpPr>
            <p:cNvPr id="307" name="Shape 307"/>
            <p:cNvSpPr txBox="1"/>
            <p:nvPr/>
          </p:nvSpPr>
          <p:spPr>
            <a:xfrm>
              <a:off x="675000" y="7976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Select initial dimensions for the shape</a:t>
              </a:r>
            </a:p>
          </p:txBody>
        </p:sp>
        <p:sp>
          <p:nvSpPr>
            <p:cNvPr id="308" name="Shape 308"/>
            <p:cNvSpPr txBox="1"/>
            <p:nvPr/>
          </p:nvSpPr>
          <p:spPr>
            <a:xfrm>
              <a:off x="705750" y="1349950"/>
              <a:ext cx="77325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Calculate the volume for one object</a:t>
              </a:r>
            </a:p>
          </p:txBody>
        </p:sp>
        <p:sp>
          <p:nvSpPr>
            <p:cNvPr id="309" name="Shape 309"/>
            <p:cNvSpPr txBox="1"/>
            <p:nvPr/>
          </p:nvSpPr>
          <p:spPr>
            <a:xfrm>
              <a:off x="705750" y="1902250"/>
              <a:ext cx="77325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Calculate the surface area for one shape</a:t>
              </a:r>
            </a:p>
          </p:txBody>
        </p:sp>
        <p:sp>
          <p:nvSpPr>
            <p:cNvPr id="310" name="Shape 310"/>
            <p:cNvSpPr txBox="1"/>
            <p:nvPr/>
          </p:nvSpPr>
          <p:spPr>
            <a:xfrm>
              <a:off x="675000" y="24545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Divide the object into some number of identically shaped objects</a:t>
              </a:r>
            </a:p>
          </p:txBody>
        </p:sp>
        <p:sp>
          <p:nvSpPr>
            <p:cNvPr id="311" name="Shape 311"/>
            <p:cNvSpPr txBox="1"/>
            <p:nvPr/>
          </p:nvSpPr>
          <p:spPr>
            <a:xfrm>
              <a:off x="759325" y="30068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Determine the volume of each of the smaller objects</a:t>
              </a:r>
            </a:p>
          </p:txBody>
        </p:sp>
        <p:sp>
          <p:nvSpPr>
            <p:cNvPr id="312" name="Shape 312"/>
            <p:cNvSpPr txBox="1"/>
            <p:nvPr/>
          </p:nvSpPr>
          <p:spPr>
            <a:xfrm>
              <a:off x="759325" y="35591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“Back into” the appropriate needed dimensions for each of the smaller objects</a:t>
              </a:r>
            </a:p>
          </p:txBody>
        </p:sp>
        <p:sp>
          <p:nvSpPr>
            <p:cNvPr id="313" name="Shape 313"/>
            <p:cNvSpPr txBox="1"/>
            <p:nvPr/>
          </p:nvSpPr>
          <p:spPr>
            <a:xfrm>
              <a:off x="709525" y="4111450"/>
              <a:ext cx="78936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Calculate the surface area for each of the smaller objects</a:t>
              </a:r>
            </a:p>
          </p:txBody>
        </p:sp>
        <p:sp>
          <p:nvSpPr>
            <p:cNvPr id="314" name="Shape 314"/>
            <p:cNvSpPr txBox="1"/>
            <p:nvPr/>
          </p:nvSpPr>
          <p:spPr>
            <a:xfrm>
              <a:off x="759325" y="46637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Determine Sa/Vol. ratio for the smaller objects</a:t>
              </a:r>
            </a:p>
          </p:txBody>
        </p:sp>
        <p:sp>
          <p:nvSpPr>
            <p:cNvPr id="315" name="Shape 315"/>
            <p:cNvSpPr txBox="1"/>
            <p:nvPr/>
          </p:nvSpPr>
          <p:spPr>
            <a:xfrm>
              <a:off x="782398" y="5074149"/>
              <a:ext cx="7794001" cy="605999"/>
            </a:xfrm>
            <a:prstGeom prst="rect">
              <a:avLst/>
            </a:prstGeom>
            <a:grpFill/>
            <a:ln>
              <a:noFill/>
            </a:ln>
          </p:spPr>
          <p:txBody>
            <a:bodyPr lIns="91425" tIns="91425" rIns="91425" bIns="91425" anchor="t" anchorCtr="0">
              <a:noAutofit/>
            </a:bodyPr>
            <a:lstStyle/>
            <a:p>
              <a:pPr algn="ctr">
                <a:spcBef>
                  <a:spcPts val="0"/>
                </a:spcBef>
                <a:buNone/>
              </a:pPr>
              <a:r>
                <a:rPr lang="en-US" sz="1200" dirty="0"/>
                <a:t>Determine the total surface area of the group of objects by multiplying the object SA by the number of objects</a:t>
              </a:r>
            </a:p>
          </p:txBody>
        </p:sp>
        <p:sp>
          <p:nvSpPr>
            <p:cNvPr id="316" name="Shape 316"/>
            <p:cNvSpPr txBox="1"/>
            <p:nvPr/>
          </p:nvSpPr>
          <p:spPr>
            <a:xfrm>
              <a:off x="759325" y="5714650"/>
              <a:ext cx="7794000" cy="214799"/>
            </a:xfrm>
            <a:prstGeom prst="rect">
              <a:avLst/>
            </a:prstGeom>
            <a:grpFill/>
            <a:ln>
              <a:noFill/>
            </a:ln>
          </p:spPr>
          <p:txBody>
            <a:bodyPr lIns="91425" tIns="91425" rIns="91425" bIns="91425" anchor="t" anchorCtr="0">
              <a:noAutofit/>
            </a:bodyPr>
            <a:lstStyle/>
            <a:p>
              <a:pPr algn="ctr">
                <a:spcBef>
                  <a:spcPts val="0"/>
                </a:spcBef>
                <a:buNone/>
              </a:pPr>
              <a:r>
                <a:rPr lang="en-US" sz="1200" dirty="0"/>
                <a:t>Calculate the total SA/Total Vol. ratio for the group of objects</a:t>
              </a:r>
            </a:p>
          </p:txBody>
        </p:sp>
        <p:sp>
          <p:nvSpPr>
            <p:cNvPr id="317" name="Shape 317"/>
            <p:cNvSpPr txBox="1"/>
            <p:nvPr/>
          </p:nvSpPr>
          <p:spPr>
            <a:xfrm>
              <a:off x="759324" y="6213615"/>
              <a:ext cx="7794001" cy="643971"/>
            </a:xfrm>
            <a:prstGeom prst="rect">
              <a:avLst/>
            </a:prstGeom>
            <a:grpFill/>
            <a:ln>
              <a:noFill/>
            </a:ln>
          </p:spPr>
          <p:txBody>
            <a:bodyPr lIns="91425" tIns="91425" rIns="91425" bIns="91425" anchor="t" anchorCtr="0">
              <a:noAutofit/>
            </a:bodyPr>
            <a:lstStyle/>
            <a:p>
              <a:pPr algn="ctr">
                <a:spcBef>
                  <a:spcPts val="0"/>
                </a:spcBef>
                <a:buNone/>
              </a:pPr>
              <a:r>
                <a:rPr lang="en-US" sz="1200" dirty="0"/>
                <a:t>Create a table of the various values and graph the SA/Vol. ratio for each of the objects and the total SA/total Vol. ratio for the group</a:t>
              </a:r>
            </a:p>
          </p:txBody>
        </p:sp>
      </p:grpSp>
      <p:sp>
        <p:nvSpPr>
          <p:cNvPr id="4" name="TextBox 3"/>
          <p:cNvSpPr txBox="1"/>
          <p:nvPr/>
        </p:nvSpPr>
        <p:spPr>
          <a:xfrm>
            <a:off x="6553200" y="739750"/>
            <a:ext cx="2157984" cy="1892826"/>
          </a:xfrm>
          <a:prstGeom prst="rect">
            <a:avLst/>
          </a:prstGeom>
          <a:noFill/>
        </p:spPr>
        <p:txBody>
          <a:bodyPr wrap="square" rtlCol="0">
            <a:spAutoFit/>
          </a:bodyPr>
          <a:lstStyle/>
          <a:p>
            <a:pPr lvl="0">
              <a:defRPr/>
            </a:pPr>
            <a:r>
              <a:rPr lang="en-US" sz="1800" kern="1200">
                <a:solidFill>
                  <a:srgbClr val="C00000"/>
                </a:solidFill>
                <a:latin typeface="Century Gothic" pitchFamily="34" charset="0"/>
                <a:ea typeface="+mn-ea"/>
                <a:cs typeface="+mn-cs"/>
              </a:rPr>
              <a:t>Careful! </a:t>
            </a:r>
            <a:r>
              <a:rPr lang="en-US" sz="1100" kern="1200" dirty="0">
                <a:solidFill>
                  <a:srgbClr val="506E94">
                    <a:lumMod val="50000"/>
                  </a:srgbClr>
                </a:solidFill>
                <a:latin typeface="Century Gothic" pitchFamily="34" charset="0"/>
                <a:ea typeface="+mn-ea"/>
                <a:cs typeface="+mn-cs"/>
              </a:rPr>
              <a:t>When you divide a sphere of radius 1 cm into two spheres  for example, and keep the volume the same, the radius of each of the 2 new spheres is NOT 0.5 cm.  The new radius for each smaller sphere is  0.796 cm. (see example spreadsheet)</a:t>
            </a:r>
          </a:p>
        </p:txBody>
      </p:sp>
      <p:sp>
        <p:nvSpPr>
          <p:cNvPr id="5" name="TextBox 4"/>
          <p:cNvSpPr txBox="1"/>
          <p:nvPr/>
        </p:nvSpPr>
        <p:spPr>
          <a:xfrm>
            <a:off x="6629400" y="3683392"/>
            <a:ext cx="2157984" cy="2064425"/>
          </a:xfrm>
          <a:prstGeom prst="rect">
            <a:avLst/>
          </a:prstGeom>
          <a:noFill/>
        </p:spPr>
        <p:txBody>
          <a:bodyPr wrap="square" rtlCol="0">
            <a:spAutoFit/>
          </a:bodyPr>
          <a:lstStyle/>
          <a:p>
            <a:pPr lvl="0">
              <a:defRPr/>
            </a:pPr>
            <a:r>
              <a:rPr lang="en-US" sz="1800" kern="1200" dirty="0">
                <a:solidFill>
                  <a:srgbClr val="C00000"/>
                </a:solidFill>
                <a:latin typeface="Century Gothic" pitchFamily="34" charset="0"/>
                <a:ea typeface="+mn-ea"/>
                <a:cs typeface="+mn-cs"/>
              </a:rPr>
              <a:t>Careful!</a:t>
            </a:r>
            <a:r>
              <a:rPr lang="en-US" sz="1200" kern="1200" dirty="0">
                <a:solidFill>
                  <a:srgbClr val="C00000"/>
                </a:solidFill>
                <a:latin typeface="Century Gothic" pitchFamily="34" charset="0"/>
                <a:ea typeface="+mn-ea"/>
                <a:cs typeface="+mn-cs"/>
              </a:rPr>
              <a:t> </a:t>
            </a:r>
            <a:r>
              <a:rPr lang="en-US" sz="1200" kern="1200" dirty="0">
                <a:solidFill>
                  <a:srgbClr val="506E94">
                    <a:lumMod val="50000"/>
                  </a:srgbClr>
                </a:solidFill>
                <a:latin typeface="Century Gothic" pitchFamily="34" charset="0"/>
                <a:ea typeface="+mn-ea"/>
                <a:cs typeface="+mn-cs"/>
              </a:rPr>
              <a:t>If a more complicated shape is selected, you will need to establish a set ratio between the various dimensions.  That ratio is kept constant and used to back into the new dimensions for the smaller objects.</a:t>
            </a:r>
          </a:p>
        </p:txBody>
      </p:sp>
    </p:spTree>
    <p:extLst>
      <p:ext uri="{BB962C8B-B14F-4D97-AF65-F5344CB8AC3E}">
        <p14:creationId xmlns:p14="http://schemas.microsoft.com/office/powerpoint/2010/main" val="358201366"/>
      </p:ext>
    </p:extLst>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Shape 322"/>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a:spcBef>
                <a:spcPts val="0"/>
              </a:spcBef>
              <a:buNone/>
            </a:pPr>
            <a:r>
              <a:rPr lang="en-US" sz="4800" dirty="0" smtClean="0">
                <a:solidFill>
                  <a:srgbClr val="2D81B7"/>
                </a:solidFill>
                <a:latin typeface="Bebas Neue" charset="0"/>
                <a:ea typeface="Bebas Neue" charset="0"/>
                <a:cs typeface="Bebas Neue" charset="0"/>
                <a:sym typeface="Calibri"/>
              </a:rPr>
              <a:t>QUESTIONS</a:t>
            </a:r>
            <a:endParaRPr lang="en-US" sz="4800" dirty="0">
              <a:solidFill>
                <a:srgbClr val="2D81B7"/>
              </a:solidFill>
              <a:latin typeface="Bebas Neue" charset="0"/>
              <a:ea typeface="Bebas Neue" charset="0"/>
              <a:cs typeface="Bebas Neue" charset="0"/>
              <a:sym typeface="Calibri"/>
            </a:endParaRPr>
          </a:p>
        </p:txBody>
      </p:sp>
      <p:sp>
        <p:nvSpPr>
          <p:cNvPr id="323" name="Shape 323"/>
          <p:cNvSpPr txBox="1">
            <a:spLocks noGrp="1"/>
          </p:cNvSpPr>
          <p:nvPr>
            <p:ph type="body" idx="1"/>
          </p:nvPr>
        </p:nvSpPr>
        <p:spPr>
          <a:xfrm>
            <a:off x="457200" y="1173480"/>
            <a:ext cx="8229600" cy="5105400"/>
          </a:xfrm>
          <a:prstGeom prst="rect">
            <a:avLst/>
          </a:prstGeom>
        </p:spPr>
        <p:txBody>
          <a:bodyPr lIns="91425" tIns="91425" rIns="91425" bIns="91425" anchor="t" anchorCtr="0">
            <a:noAutofit/>
          </a:bodyPr>
          <a:lstStyle/>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How does surface area affect the interaction?</a:t>
            </a:r>
          </a:p>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What do different interactions tell us about the molecular structure of the materials involved?</a:t>
            </a:r>
          </a:p>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What are typical strengths of different interaction forces?</a:t>
            </a:r>
          </a:p>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What are units of these forces?</a:t>
            </a:r>
          </a:p>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What environmental considerations may impact the interactions? By how much?</a:t>
            </a:r>
          </a:p>
          <a:p>
            <a:pPr marL="457200" lvl="0" indent="-342900" rtl="0">
              <a:lnSpc>
                <a:spcPct val="200000"/>
              </a:lnSpc>
              <a:spcBef>
                <a:spcPts val="0"/>
              </a:spcBef>
              <a:buClr>
                <a:schemeClr val="dk1"/>
              </a:buClr>
              <a:buSzPct val="100000"/>
              <a:buFont typeface="Calibri"/>
              <a:buChar char="•"/>
            </a:pPr>
            <a:r>
              <a:rPr lang="en-US" sz="2000" dirty="0">
                <a:latin typeface="Calibri"/>
                <a:ea typeface="Calibri"/>
                <a:cs typeface="Calibri"/>
                <a:sym typeface="Calibri"/>
              </a:rPr>
              <a:t>What are some of the applications of this technology?</a:t>
            </a:r>
          </a:p>
        </p:txBody>
      </p:sp>
    </p:spTree>
    <p:extLst>
      <p:ext uri="{BB962C8B-B14F-4D97-AF65-F5344CB8AC3E}">
        <p14:creationId xmlns:p14="http://schemas.microsoft.com/office/powerpoint/2010/main" val="845036429"/>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u="none" strike="noStrike" cap="none" baseline="0" dirty="0" smtClean="0">
                <a:solidFill>
                  <a:srgbClr val="2D81B7"/>
                </a:solidFill>
                <a:latin typeface="Bebas Neue" charset="0"/>
                <a:ea typeface="Bebas Neue" charset="0"/>
                <a:cs typeface="Bebas Neue" charset="0"/>
                <a:sym typeface="Calibri"/>
              </a:rPr>
              <a:t>PROPERTIES ARE DEPENDENT ON SIZE</a:t>
            </a:r>
            <a:endParaRPr lang="en-US" sz="4800" u="none" strike="noStrike" cap="none" baseline="0" dirty="0">
              <a:solidFill>
                <a:srgbClr val="2D81B7"/>
              </a:solidFill>
              <a:latin typeface="Bebas Neue" charset="0"/>
              <a:ea typeface="Bebas Neue" charset="0"/>
              <a:cs typeface="Bebas Neue" charset="0"/>
              <a:sym typeface="Calibri"/>
            </a:endParaRPr>
          </a:p>
        </p:txBody>
      </p:sp>
      <p:pic>
        <p:nvPicPr>
          <p:cNvPr id="3" name="Picture 2"/>
          <p:cNvPicPr>
            <a:picLocks noChangeAspect="1"/>
          </p:cNvPicPr>
          <p:nvPr/>
        </p:nvPicPr>
        <p:blipFill>
          <a:blip r:embed="rId3"/>
          <a:stretch>
            <a:fillRect/>
          </a:stretch>
        </p:blipFill>
        <p:spPr>
          <a:xfrm>
            <a:off x="496471" y="2670048"/>
            <a:ext cx="8151058" cy="2615411"/>
          </a:xfrm>
          <a:prstGeom prst="rect">
            <a:avLst/>
          </a:prstGeom>
        </p:spPr>
      </p:pic>
    </p:spTree>
    <p:extLst>
      <p:ext uri="{BB962C8B-B14F-4D97-AF65-F5344CB8AC3E}">
        <p14:creationId xmlns:p14="http://schemas.microsoft.com/office/powerpoint/2010/main" val="1298622708"/>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457200" y="914400"/>
            <a:ext cx="8229600" cy="5211763"/>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n-US" sz="2800" b="0" i="0" u="none" strike="noStrike" cap="none" baseline="0" dirty="0">
                <a:solidFill>
                  <a:schemeClr val="dk1"/>
                </a:solidFill>
                <a:latin typeface="Calibri"/>
                <a:ea typeface="Calibri"/>
                <a:cs typeface="Calibri"/>
                <a:sym typeface="Calibri"/>
              </a:rPr>
              <a:t>Surface area is dependent upon the size of things</a:t>
            </a:r>
          </a:p>
          <a:p>
            <a:pPr marL="342900" marR="0" lvl="0" indent="-139700" algn="l" rtl="0">
              <a:spcBef>
                <a:spcPts val="640"/>
              </a:spcBef>
              <a:buClr>
                <a:schemeClr val="dk1"/>
              </a:buClr>
              <a:buFont typeface="Calibri"/>
              <a:buNone/>
            </a:pPr>
            <a:endParaRPr sz="2800" b="0" i="0" u="none" strike="noStrike" cap="none" baseline="0" dirty="0">
              <a:solidFill>
                <a:schemeClr val="dk1"/>
              </a:solidFill>
              <a:latin typeface="Calibri"/>
              <a:ea typeface="Calibri"/>
              <a:cs typeface="Calibri"/>
              <a:sym typeface="Calibri"/>
            </a:endParaRPr>
          </a:p>
          <a:p>
            <a:pPr marL="342900" marR="0" lvl="0" indent="-342900" algn="l" rtl="0">
              <a:spcBef>
                <a:spcPts val="640"/>
              </a:spcBef>
              <a:buClr>
                <a:schemeClr val="dk1"/>
              </a:buClr>
              <a:buSzPct val="100000"/>
              <a:buFont typeface="Calibri"/>
              <a:buChar char="•"/>
            </a:pPr>
            <a:r>
              <a:rPr lang="en-US" sz="2800" b="0" i="0" u="none" strike="noStrike" cap="none" baseline="0" dirty="0">
                <a:solidFill>
                  <a:schemeClr val="dk1"/>
                </a:solidFill>
                <a:latin typeface="Calibri"/>
                <a:ea typeface="Calibri"/>
                <a:cs typeface="Calibri"/>
                <a:sym typeface="Calibri"/>
              </a:rPr>
              <a:t>It is critical at the nanoscale</a:t>
            </a:r>
          </a:p>
          <a:p>
            <a:pPr marL="342900" marR="0" lvl="0" indent="-139700" algn="l" rtl="0">
              <a:spcBef>
                <a:spcPts val="640"/>
              </a:spcBef>
              <a:buClr>
                <a:schemeClr val="dk1"/>
              </a:buClr>
              <a:buFont typeface="Calibri"/>
              <a:buNone/>
            </a:pPr>
            <a:endParaRPr sz="2800" b="0" i="0" u="none" strike="noStrike" cap="none" baseline="0" dirty="0">
              <a:solidFill>
                <a:schemeClr val="dk1"/>
              </a:solidFill>
              <a:latin typeface="Calibri"/>
              <a:ea typeface="Calibri"/>
              <a:cs typeface="Calibri"/>
              <a:sym typeface="Calibri"/>
            </a:endParaRPr>
          </a:p>
          <a:p>
            <a:pPr marL="342900" marR="0" lvl="0" indent="-342900" algn="l" rtl="0">
              <a:spcBef>
                <a:spcPts val="640"/>
              </a:spcBef>
              <a:buClr>
                <a:schemeClr val="dk1"/>
              </a:buClr>
              <a:buSzPct val="100000"/>
              <a:buFont typeface="Calibri"/>
              <a:buChar char="•"/>
            </a:pPr>
            <a:r>
              <a:rPr lang="en-US" sz="2800" b="0" i="0" u="none" strike="noStrike" cap="none" baseline="0" dirty="0">
                <a:solidFill>
                  <a:schemeClr val="dk1"/>
                </a:solidFill>
                <a:latin typeface="Calibri"/>
                <a:ea typeface="Calibri"/>
                <a:cs typeface="Calibri"/>
                <a:sym typeface="Calibri"/>
              </a:rPr>
              <a:t>Chemical reactions depend on surface area</a:t>
            </a:r>
          </a:p>
          <a:p>
            <a:pPr marL="342900" marR="0" lvl="0" indent="-139700" algn="l" rtl="0">
              <a:spcBef>
                <a:spcPts val="640"/>
              </a:spcBef>
              <a:buClr>
                <a:schemeClr val="dk1"/>
              </a:buClr>
              <a:buFont typeface="Calibri"/>
              <a:buNone/>
            </a:pPr>
            <a:endParaRPr sz="2800" b="0" i="0" u="none" strike="noStrike" cap="none" baseline="0" dirty="0">
              <a:solidFill>
                <a:schemeClr val="dk1"/>
              </a:solidFill>
              <a:latin typeface="Calibri"/>
              <a:ea typeface="Calibri"/>
              <a:cs typeface="Calibri"/>
              <a:sym typeface="Calibri"/>
            </a:endParaRPr>
          </a:p>
          <a:p>
            <a:pPr marL="342900" marR="0" lvl="0" indent="-342900" algn="l" rtl="0">
              <a:spcBef>
                <a:spcPts val="640"/>
              </a:spcBef>
              <a:buClr>
                <a:schemeClr val="dk1"/>
              </a:buClr>
              <a:buSzPct val="100000"/>
              <a:buFont typeface="Calibri"/>
              <a:buChar char="•"/>
            </a:pPr>
            <a:r>
              <a:rPr lang="en-US" sz="2800" b="0" i="0" u="none" strike="noStrike" cap="none" baseline="0" dirty="0">
                <a:solidFill>
                  <a:schemeClr val="dk1"/>
                </a:solidFill>
                <a:latin typeface="Calibri"/>
                <a:ea typeface="Calibri"/>
                <a:cs typeface="Calibri"/>
                <a:sym typeface="Calibri"/>
              </a:rPr>
              <a:t>Geckos and spiders rely on surface area to cling to surfaces</a:t>
            </a:r>
          </a:p>
        </p:txBody>
      </p:sp>
    </p:spTree>
    <p:extLst>
      <p:ext uri="{BB962C8B-B14F-4D97-AF65-F5344CB8AC3E}">
        <p14:creationId xmlns:p14="http://schemas.microsoft.com/office/powerpoint/2010/main" val="894245705"/>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4" name="Shape 104"/>
          <p:cNvSpPr txBox="1"/>
          <p:nvPr/>
        </p:nvSpPr>
        <p:spPr>
          <a:xfrm>
            <a:off x="97852" y="6477000"/>
            <a:ext cx="4748213" cy="27463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Ref: www.eurekalert.org/pub_releases/2004-04/iop-smb041504.php</a:t>
            </a:r>
          </a:p>
        </p:txBody>
      </p:sp>
      <p:sp>
        <p:nvSpPr>
          <p:cNvPr id="105" name="Shape 105"/>
          <p:cNvSpPr/>
          <p:nvPr/>
        </p:nvSpPr>
        <p:spPr>
          <a:xfrm>
            <a:off x="4809806" y="960120"/>
            <a:ext cx="4431730" cy="409956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baseline="0" dirty="0">
                <a:solidFill>
                  <a:schemeClr val="dk1"/>
                </a:solidFill>
                <a:latin typeface="Calibri"/>
                <a:ea typeface="Calibri"/>
                <a:cs typeface="Calibri"/>
                <a:sym typeface="Calibri"/>
              </a:rPr>
              <a:t>A scanning electron microscope (SEM) micrograph of the foot of the jumping spider E. </a:t>
            </a:r>
            <a:r>
              <a:rPr lang="en-US" sz="2400" b="0" i="0" u="none" strike="noStrike" cap="none" baseline="0" dirty="0" err="1">
                <a:solidFill>
                  <a:schemeClr val="dk1"/>
                </a:solidFill>
                <a:latin typeface="Calibri"/>
                <a:ea typeface="Calibri"/>
                <a:cs typeface="Calibri"/>
                <a:sym typeface="Calibri"/>
              </a:rPr>
              <a:t>arcuata</a:t>
            </a:r>
            <a:r>
              <a:rPr lang="en-US" sz="2400" b="0" i="0" u="none" strike="noStrike" cap="none" baseline="0" dirty="0">
                <a:solidFill>
                  <a:schemeClr val="dk1"/>
                </a:solidFill>
                <a:latin typeface="Calibri"/>
                <a:ea typeface="Calibri"/>
                <a:cs typeface="Calibri"/>
                <a:sym typeface="Calibri"/>
              </a:rPr>
              <a:t>. In addition to the tarsal claws, a tuft of hair called a </a:t>
            </a:r>
            <a:r>
              <a:rPr lang="en-US" sz="2400" b="0" i="0" u="none" strike="noStrike" cap="none" baseline="0" dirty="0" err="1">
                <a:solidFill>
                  <a:schemeClr val="dk1"/>
                </a:solidFill>
                <a:latin typeface="Calibri"/>
                <a:ea typeface="Calibri"/>
                <a:cs typeface="Calibri"/>
                <a:sym typeface="Calibri"/>
              </a:rPr>
              <a:t>scopula</a:t>
            </a:r>
            <a:r>
              <a:rPr lang="en-US" sz="2400" b="0" i="0" u="none" strike="noStrike" cap="none" baseline="0" dirty="0">
                <a:solidFill>
                  <a:schemeClr val="dk1"/>
                </a:solidFill>
                <a:latin typeface="Calibri"/>
                <a:ea typeface="Calibri"/>
                <a:cs typeface="Calibri"/>
                <a:sym typeface="Calibri"/>
              </a:rPr>
              <a:t> is found at the tip of the foot, which is what the spider uses to attach itself to surfaces. The long hairs which are distributed over the entire foot are sensitive to touch. Magnification 200x.</a:t>
            </a:r>
          </a:p>
        </p:txBody>
      </p:sp>
      <p:pic>
        <p:nvPicPr>
          <p:cNvPr id="106" name="Shape 106"/>
          <p:cNvPicPr preferRelativeResize="0"/>
          <p:nvPr/>
        </p:nvPicPr>
        <p:blipFill rotWithShape="1">
          <a:blip r:embed="rId3">
            <a:alphaModFix/>
          </a:blip>
          <a:srcRect/>
          <a:stretch/>
        </p:blipFill>
        <p:spPr>
          <a:xfrm>
            <a:off x="280416" y="676593"/>
            <a:ext cx="4383087" cy="4383087"/>
          </a:xfrm>
          <a:prstGeom prst="rect">
            <a:avLst/>
          </a:prstGeom>
          <a:noFill/>
          <a:ln>
            <a:noFill/>
          </a:ln>
        </p:spPr>
      </p:pic>
    </p:spTree>
    <p:extLst>
      <p:ext uri="{BB962C8B-B14F-4D97-AF65-F5344CB8AC3E}">
        <p14:creationId xmlns:p14="http://schemas.microsoft.com/office/powerpoint/2010/main" val="198054551"/>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2" name="Shape 112"/>
          <p:cNvSpPr/>
          <p:nvPr/>
        </p:nvSpPr>
        <p:spPr>
          <a:xfrm>
            <a:off x="146843" y="4121087"/>
            <a:ext cx="3533774" cy="1690748"/>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dirty="0">
                <a:solidFill>
                  <a:schemeClr val="dk1"/>
                </a:solidFill>
                <a:latin typeface="Calibri"/>
                <a:ea typeface="Calibri"/>
                <a:cs typeface="Calibri"/>
                <a:sym typeface="Calibri"/>
              </a:rPr>
              <a:t>This SEM view of the underside of the </a:t>
            </a:r>
            <a:r>
              <a:rPr lang="en-US" sz="1800" b="0" i="0" u="none" strike="noStrike" cap="none" baseline="0" dirty="0" err="1">
                <a:solidFill>
                  <a:schemeClr val="dk1"/>
                </a:solidFill>
                <a:latin typeface="Calibri"/>
                <a:ea typeface="Calibri"/>
                <a:cs typeface="Calibri"/>
                <a:sym typeface="Calibri"/>
              </a:rPr>
              <a:t>scopula</a:t>
            </a:r>
            <a:r>
              <a:rPr lang="en-US" sz="1800" b="0" i="0" u="none" strike="noStrike" cap="none" baseline="0" dirty="0">
                <a:solidFill>
                  <a:schemeClr val="dk1"/>
                </a:solidFill>
                <a:latin typeface="Calibri"/>
                <a:ea typeface="Calibri"/>
                <a:cs typeface="Calibri"/>
                <a:sym typeface="Calibri"/>
              </a:rPr>
              <a:t> reveals the single hairs (setae) that make up the </a:t>
            </a:r>
            <a:r>
              <a:rPr lang="en-US" sz="1800" b="0" i="0" u="none" strike="noStrike" cap="none" baseline="0" dirty="0" err="1">
                <a:solidFill>
                  <a:schemeClr val="dk1"/>
                </a:solidFill>
                <a:latin typeface="Calibri"/>
                <a:ea typeface="Calibri"/>
                <a:cs typeface="Calibri"/>
                <a:sym typeface="Calibri"/>
              </a:rPr>
              <a:t>scopula</a:t>
            </a:r>
            <a:r>
              <a:rPr lang="en-US" sz="1800" b="0" i="0" u="none" strike="noStrike" cap="none" baseline="0" dirty="0">
                <a:solidFill>
                  <a:schemeClr val="dk1"/>
                </a:solidFill>
                <a:latin typeface="Calibri"/>
                <a:ea typeface="Calibri"/>
                <a:cs typeface="Calibri"/>
                <a:sym typeface="Calibri"/>
              </a:rPr>
              <a:t>. The oval represents the estimated </a:t>
            </a:r>
            <a:r>
              <a:rPr lang="en-US" sz="1800" b="0" i="0" u="none" strike="noStrike" cap="none" baseline="0" dirty="0" err="1">
                <a:solidFill>
                  <a:schemeClr val="dk1"/>
                </a:solidFill>
                <a:latin typeface="Calibri"/>
                <a:ea typeface="Calibri"/>
                <a:cs typeface="Calibri"/>
                <a:sym typeface="Calibri"/>
              </a:rPr>
              <a:t>scopula</a:t>
            </a:r>
            <a:r>
              <a:rPr lang="en-US" sz="1800" b="0" i="0" u="none" strike="noStrike" cap="none" baseline="0" dirty="0">
                <a:solidFill>
                  <a:schemeClr val="dk1"/>
                </a:solidFill>
                <a:latin typeface="Calibri"/>
                <a:ea typeface="Calibri"/>
                <a:cs typeface="Calibri"/>
                <a:sym typeface="Calibri"/>
              </a:rPr>
              <a:t> area (which is 0.032 m2). Magnification 270x</a:t>
            </a:r>
            <a:r>
              <a:rPr lang="en-US" sz="1200" b="0" i="0" u="none" strike="noStrike" cap="none" baseline="0" dirty="0">
                <a:solidFill>
                  <a:schemeClr val="dk1"/>
                </a:solidFill>
                <a:latin typeface="Calibri"/>
                <a:ea typeface="Calibri"/>
                <a:cs typeface="Calibri"/>
                <a:sym typeface="Calibri"/>
              </a:rPr>
              <a:t>. </a:t>
            </a:r>
          </a:p>
        </p:txBody>
      </p:sp>
      <p:sp>
        <p:nvSpPr>
          <p:cNvPr id="113" name="Shape 113"/>
          <p:cNvSpPr/>
          <p:nvPr/>
        </p:nvSpPr>
        <p:spPr>
          <a:xfrm>
            <a:off x="5010943" y="4165602"/>
            <a:ext cx="3962399" cy="167081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dirty="0">
                <a:solidFill>
                  <a:schemeClr val="dk1"/>
                </a:solidFill>
                <a:latin typeface="Calibri"/>
                <a:ea typeface="Calibri"/>
                <a:cs typeface="Calibri"/>
                <a:sym typeface="Calibri"/>
              </a:rPr>
              <a:t>This larger magnification of the underside shows that single setae are densely covered with numerous smaller hairs, called </a:t>
            </a:r>
            <a:r>
              <a:rPr lang="en-US" sz="1800" b="0" i="0" u="none" strike="noStrike" cap="none" baseline="0" dirty="0" err="1">
                <a:solidFill>
                  <a:schemeClr val="dk1"/>
                </a:solidFill>
                <a:latin typeface="Calibri"/>
                <a:ea typeface="Calibri"/>
                <a:cs typeface="Calibri"/>
                <a:sym typeface="Calibri"/>
              </a:rPr>
              <a:t>setules</a:t>
            </a:r>
            <a:r>
              <a:rPr lang="en-US" sz="1800" b="0" i="0" u="none" strike="noStrike" cap="none" baseline="0" dirty="0">
                <a:solidFill>
                  <a:schemeClr val="dk1"/>
                </a:solidFill>
                <a:latin typeface="Calibri"/>
                <a:ea typeface="Calibri"/>
                <a:cs typeface="Calibri"/>
                <a:sym typeface="Calibri"/>
              </a:rPr>
              <a:t>. The </a:t>
            </a:r>
            <a:r>
              <a:rPr lang="en-US" sz="1800" b="0" i="0" u="none" strike="noStrike" cap="none" baseline="0" dirty="0" err="1">
                <a:solidFill>
                  <a:schemeClr val="dk1"/>
                </a:solidFill>
                <a:latin typeface="Calibri"/>
                <a:ea typeface="Calibri"/>
                <a:cs typeface="Calibri"/>
                <a:sym typeface="Calibri"/>
              </a:rPr>
              <a:t>setule</a:t>
            </a:r>
            <a:r>
              <a:rPr lang="en-US" sz="1800" b="0" i="0" u="none" strike="noStrike" cap="none" baseline="0" dirty="0">
                <a:solidFill>
                  <a:schemeClr val="dk1"/>
                </a:solidFill>
                <a:latin typeface="Calibri"/>
                <a:ea typeface="Calibri"/>
                <a:cs typeface="Calibri"/>
                <a:sym typeface="Calibri"/>
              </a:rPr>
              <a:t> density averages 2.1 million </a:t>
            </a:r>
            <a:r>
              <a:rPr lang="en-US" sz="1800" b="0" i="0" u="none" strike="noStrike" cap="none" baseline="0" dirty="0" err="1">
                <a:solidFill>
                  <a:schemeClr val="dk1"/>
                </a:solidFill>
                <a:latin typeface="Calibri"/>
                <a:ea typeface="Calibri"/>
                <a:cs typeface="Calibri"/>
                <a:sym typeface="Calibri"/>
              </a:rPr>
              <a:t>setules</a:t>
            </a:r>
            <a:r>
              <a:rPr lang="en-US" sz="1800" b="0" i="0" u="none" strike="noStrike" cap="none" baseline="0" dirty="0">
                <a:solidFill>
                  <a:schemeClr val="dk1"/>
                </a:solidFill>
                <a:latin typeface="Calibri"/>
                <a:ea typeface="Calibri"/>
                <a:cs typeface="Calibri"/>
                <a:sym typeface="Calibri"/>
              </a:rPr>
              <a:t> per square </a:t>
            </a:r>
            <a:r>
              <a:rPr lang="en-US" sz="1800" b="0" i="0" u="none" strike="noStrike" cap="none" baseline="0" dirty="0" err="1">
                <a:solidFill>
                  <a:schemeClr val="dk1"/>
                </a:solidFill>
                <a:latin typeface="Calibri"/>
                <a:ea typeface="Calibri"/>
                <a:cs typeface="Calibri"/>
                <a:sym typeface="Calibri"/>
              </a:rPr>
              <a:t>millimetre</a:t>
            </a:r>
            <a:r>
              <a:rPr lang="en-US" sz="1800" b="0" i="0" u="none" strike="noStrike" cap="none" baseline="0" dirty="0">
                <a:solidFill>
                  <a:schemeClr val="dk1"/>
                </a:solidFill>
                <a:latin typeface="Calibri"/>
                <a:ea typeface="Calibri"/>
                <a:cs typeface="Calibri"/>
                <a:sym typeface="Calibri"/>
              </a:rPr>
              <a:t>. Magnification 3000x. </a:t>
            </a:r>
          </a:p>
        </p:txBody>
      </p:sp>
      <p:sp>
        <p:nvSpPr>
          <p:cNvPr id="114" name="Shape 114"/>
          <p:cNvSpPr txBox="1"/>
          <p:nvPr/>
        </p:nvSpPr>
        <p:spPr>
          <a:xfrm>
            <a:off x="128587" y="6583364"/>
            <a:ext cx="4748213" cy="27463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Ref: www.eurekalert.org/pub_releases/2004-04/iop-smb041504.php</a:t>
            </a:r>
          </a:p>
        </p:txBody>
      </p:sp>
      <p:pic>
        <p:nvPicPr>
          <p:cNvPr id="115" name="Shape 115"/>
          <p:cNvPicPr preferRelativeResize="0"/>
          <p:nvPr/>
        </p:nvPicPr>
        <p:blipFill rotWithShape="1">
          <a:blip r:embed="rId3">
            <a:alphaModFix/>
          </a:blip>
          <a:srcRect/>
          <a:stretch/>
        </p:blipFill>
        <p:spPr>
          <a:xfrm>
            <a:off x="146843" y="268224"/>
            <a:ext cx="3697288" cy="3697288"/>
          </a:xfrm>
          <a:prstGeom prst="rect">
            <a:avLst/>
          </a:prstGeom>
          <a:noFill/>
          <a:ln>
            <a:noFill/>
          </a:ln>
        </p:spPr>
      </p:pic>
      <p:pic>
        <p:nvPicPr>
          <p:cNvPr id="116" name="Shape 116"/>
          <p:cNvPicPr preferRelativeResize="0"/>
          <p:nvPr/>
        </p:nvPicPr>
        <p:blipFill rotWithShape="1">
          <a:blip r:embed="rId4">
            <a:alphaModFix/>
          </a:blip>
          <a:srcRect/>
          <a:stretch/>
        </p:blipFill>
        <p:spPr>
          <a:xfrm>
            <a:off x="5029200" y="176211"/>
            <a:ext cx="3925887" cy="3789301"/>
          </a:xfrm>
          <a:prstGeom prst="rect">
            <a:avLst/>
          </a:prstGeom>
          <a:noFill/>
          <a:ln>
            <a:noFill/>
          </a:ln>
        </p:spPr>
      </p:pic>
    </p:spTree>
    <p:extLst>
      <p:ext uri="{BB962C8B-B14F-4D97-AF65-F5344CB8AC3E}">
        <p14:creationId xmlns:p14="http://schemas.microsoft.com/office/powerpoint/2010/main" val="1224555120"/>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2" name="Shape 122"/>
          <p:cNvSpPr/>
          <p:nvPr/>
        </p:nvSpPr>
        <p:spPr>
          <a:xfrm>
            <a:off x="460250" y="4316446"/>
            <a:ext cx="3648454" cy="142951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dirty="0">
                <a:solidFill>
                  <a:schemeClr val="dk1"/>
                </a:solidFill>
                <a:latin typeface="Calibri"/>
                <a:ea typeface="Calibri"/>
                <a:cs typeface="Calibri"/>
                <a:sym typeface="Calibri"/>
              </a:rPr>
              <a:t>This view of the setae from above shows that there are fewer </a:t>
            </a:r>
            <a:r>
              <a:rPr lang="en-US" sz="1800" b="0" i="0" u="none" strike="noStrike" cap="none" baseline="0" dirty="0" err="1">
                <a:solidFill>
                  <a:schemeClr val="dk1"/>
                </a:solidFill>
                <a:latin typeface="Calibri"/>
                <a:ea typeface="Calibri"/>
                <a:cs typeface="Calibri"/>
                <a:sym typeface="Calibri"/>
              </a:rPr>
              <a:t>setules</a:t>
            </a:r>
            <a:r>
              <a:rPr lang="en-US" sz="1800" b="0" i="0" u="none" strike="noStrike" cap="none" baseline="0" dirty="0">
                <a:solidFill>
                  <a:schemeClr val="dk1"/>
                </a:solidFill>
                <a:latin typeface="Calibri"/>
                <a:ea typeface="Calibri"/>
                <a:cs typeface="Calibri"/>
                <a:sym typeface="Calibri"/>
              </a:rPr>
              <a:t> on the upper side of the setae. Magnification 3000x.</a:t>
            </a:r>
          </a:p>
        </p:txBody>
      </p:sp>
      <p:sp>
        <p:nvSpPr>
          <p:cNvPr id="123" name="Shape 123"/>
          <p:cNvSpPr/>
          <p:nvPr/>
        </p:nvSpPr>
        <p:spPr>
          <a:xfrm>
            <a:off x="4800600" y="4495800"/>
            <a:ext cx="4267199" cy="169773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800" b="0" i="0" u="none" strike="noStrike" cap="none" baseline="0" dirty="0">
                <a:solidFill>
                  <a:schemeClr val="dk1"/>
                </a:solidFill>
                <a:latin typeface="Calibri"/>
                <a:ea typeface="Calibri"/>
                <a:cs typeface="Calibri"/>
                <a:sym typeface="Calibri"/>
              </a:rPr>
              <a:t>This SEM shows the </a:t>
            </a:r>
            <a:r>
              <a:rPr lang="en-US" sz="1800" b="0" i="0" u="none" strike="noStrike" cap="none" baseline="0" dirty="0" err="1">
                <a:solidFill>
                  <a:schemeClr val="dk1"/>
                </a:solidFill>
                <a:latin typeface="Calibri"/>
                <a:ea typeface="Calibri"/>
                <a:cs typeface="Calibri"/>
                <a:sym typeface="Calibri"/>
              </a:rPr>
              <a:t>setules</a:t>
            </a:r>
            <a:r>
              <a:rPr lang="en-US" sz="1800" b="0" i="0" u="none" strike="noStrike" cap="none" baseline="0" dirty="0">
                <a:solidFill>
                  <a:schemeClr val="dk1"/>
                </a:solidFill>
                <a:latin typeface="Calibri"/>
                <a:ea typeface="Calibri"/>
                <a:cs typeface="Calibri"/>
                <a:sym typeface="Calibri"/>
              </a:rPr>
              <a:t> on the underside of one seta. They are very dense and broaden toward the tip and end in a triangular sail-like area. Magnification 8750x. </a:t>
            </a:r>
          </a:p>
        </p:txBody>
      </p:sp>
      <p:sp>
        <p:nvSpPr>
          <p:cNvPr id="124" name="Shape 124"/>
          <p:cNvSpPr txBox="1"/>
          <p:nvPr/>
        </p:nvSpPr>
        <p:spPr>
          <a:xfrm>
            <a:off x="228600" y="6583364"/>
            <a:ext cx="4748213" cy="27463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Ref: www.eurekalert.org/pub_releases/2004-04/iop-smb041504.php</a:t>
            </a:r>
          </a:p>
        </p:txBody>
      </p:sp>
      <p:pic>
        <p:nvPicPr>
          <p:cNvPr id="125" name="Shape 125"/>
          <p:cNvPicPr preferRelativeResize="0"/>
          <p:nvPr/>
        </p:nvPicPr>
        <p:blipFill rotWithShape="1">
          <a:blip r:embed="rId3">
            <a:alphaModFix/>
          </a:blip>
          <a:srcRect/>
          <a:stretch/>
        </p:blipFill>
        <p:spPr>
          <a:xfrm>
            <a:off x="460250" y="596931"/>
            <a:ext cx="3648454" cy="3633694"/>
          </a:xfrm>
          <a:prstGeom prst="rect">
            <a:avLst/>
          </a:prstGeom>
          <a:noFill/>
          <a:ln>
            <a:noFill/>
          </a:ln>
        </p:spPr>
      </p:pic>
      <p:pic>
        <p:nvPicPr>
          <p:cNvPr id="126" name="Shape 126"/>
          <p:cNvPicPr preferRelativeResize="0"/>
          <p:nvPr/>
        </p:nvPicPr>
        <p:blipFill rotWithShape="1">
          <a:blip r:embed="rId4">
            <a:alphaModFix/>
          </a:blip>
          <a:srcRect/>
          <a:stretch/>
        </p:blipFill>
        <p:spPr>
          <a:xfrm>
            <a:off x="4976813" y="381000"/>
            <a:ext cx="3862386" cy="3849625"/>
          </a:xfrm>
          <a:prstGeom prst="rect">
            <a:avLst/>
          </a:prstGeom>
          <a:noFill/>
          <a:ln>
            <a:noFill/>
          </a:ln>
        </p:spPr>
      </p:pic>
    </p:spTree>
    <p:extLst>
      <p:ext uri="{BB962C8B-B14F-4D97-AF65-F5344CB8AC3E}">
        <p14:creationId xmlns:p14="http://schemas.microsoft.com/office/powerpoint/2010/main" val="2027631543"/>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2" name="Shape 132"/>
          <p:cNvSpPr/>
          <p:nvPr/>
        </p:nvSpPr>
        <p:spPr>
          <a:xfrm>
            <a:off x="4809172" y="2122958"/>
            <a:ext cx="4066033" cy="200355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000" b="0" i="0" u="none" strike="noStrike" cap="none" baseline="0" dirty="0">
                <a:solidFill>
                  <a:schemeClr val="dk1"/>
                </a:solidFill>
                <a:latin typeface="Calibri"/>
                <a:ea typeface="Calibri"/>
                <a:cs typeface="Calibri"/>
                <a:sym typeface="Calibri"/>
              </a:rPr>
              <a:t>The triangular tips of the </a:t>
            </a:r>
            <a:r>
              <a:rPr lang="en-US" sz="2000" b="0" i="0" u="none" strike="noStrike" cap="none" baseline="0" dirty="0" err="1">
                <a:solidFill>
                  <a:schemeClr val="dk1"/>
                </a:solidFill>
                <a:latin typeface="Calibri"/>
                <a:ea typeface="Calibri"/>
                <a:cs typeface="Calibri"/>
                <a:sym typeface="Calibri"/>
              </a:rPr>
              <a:t>setules</a:t>
            </a:r>
            <a:r>
              <a:rPr lang="en-US" sz="2000" b="0" i="0" u="none" strike="noStrike" cap="none" baseline="0" dirty="0">
                <a:solidFill>
                  <a:schemeClr val="dk1"/>
                </a:solidFill>
                <a:latin typeface="Calibri"/>
                <a:ea typeface="Calibri"/>
                <a:cs typeface="Calibri"/>
                <a:sym typeface="Calibri"/>
              </a:rPr>
              <a:t> stick to surfaces directly, by the van der Waals force. The average </a:t>
            </a:r>
            <a:r>
              <a:rPr lang="en-US" sz="2000" b="0" i="0" u="none" strike="noStrike" cap="none" baseline="0" dirty="0" err="1">
                <a:solidFill>
                  <a:schemeClr val="dk1"/>
                </a:solidFill>
                <a:latin typeface="Calibri"/>
                <a:ea typeface="Calibri"/>
                <a:cs typeface="Calibri"/>
                <a:sym typeface="Calibri"/>
              </a:rPr>
              <a:t>setule</a:t>
            </a:r>
            <a:r>
              <a:rPr lang="en-US" sz="2000" b="0" i="0" u="none" strike="noStrike" cap="none" baseline="0" dirty="0">
                <a:solidFill>
                  <a:schemeClr val="dk1"/>
                </a:solidFill>
                <a:latin typeface="Calibri"/>
                <a:ea typeface="Calibri"/>
                <a:cs typeface="Calibri"/>
                <a:sym typeface="Calibri"/>
              </a:rPr>
              <a:t> area (within each triangle) in this SEM micrograph is 0.00017 m2. Magnification 20000x. </a:t>
            </a:r>
          </a:p>
        </p:txBody>
      </p:sp>
      <p:sp>
        <p:nvSpPr>
          <p:cNvPr id="133" name="Shape 133"/>
          <p:cNvSpPr txBox="1"/>
          <p:nvPr/>
        </p:nvSpPr>
        <p:spPr>
          <a:xfrm>
            <a:off x="276733" y="6583364"/>
            <a:ext cx="4748213" cy="27463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1200" b="0" i="0" u="none" strike="noStrike" cap="none" baseline="0" dirty="0">
                <a:solidFill>
                  <a:schemeClr val="dk1"/>
                </a:solidFill>
                <a:latin typeface="Calibri"/>
                <a:ea typeface="Calibri"/>
                <a:cs typeface="Calibri"/>
                <a:sym typeface="Calibri"/>
              </a:rPr>
              <a:t>Ref: www.eurekalert.org/pub_releases/2004-04/iop-smb041504.php</a:t>
            </a:r>
          </a:p>
        </p:txBody>
      </p:sp>
      <p:pic>
        <p:nvPicPr>
          <p:cNvPr id="134" name="Shape 134"/>
          <p:cNvPicPr preferRelativeResize="0"/>
          <p:nvPr/>
        </p:nvPicPr>
        <p:blipFill rotWithShape="1">
          <a:blip r:embed="rId3">
            <a:alphaModFix/>
          </a:blip>
          <a:srcRect/>
          <a:stretch/>
        </p:blipFill>
        <p:spPr>
          <a:xfrm>
            <a:off x="276733" y="971292"/>
            <a:ext cx="4306888" cy="4306888"/>
          </a:xfrm>
          <a:prstGeom prst="rect">
            <a:avLst/>
          </a:prstGeom>
          <a:noFill/>
          <a:ln>
            <a:noFill/>
          </a:ln>
        </p:spPr>
      </p:pic>
    </p:spTree>
    <p:extLst>
      <p:ext uri="{BB962C8B-B14F-4D97-AF65-F5344CB8AC3E}">
        <p14:creationId xmlns:p14="http://schemas.microsoft.com/office/powerpoint/2010/main" val="720556511"/>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800" u="none" strike="noStrike" cap="none" baseline="0" dirty="0" smtClean="0">
                <a:solidFill>
                  <a:srgbClr val="2D81B7"/>
                </a:solidFill>
                <a:latin typeface="Bebas Neue" charset="0"/>
                <a:ea typeface="Bebas Neue" charset="0"/>
                <a:cs typeface="Bebas Neue" charset="0"/>
                <a:sym typeface="Calibri"/>
              </a:rPr>
              <a:t>SURFACE AREA TO</a:t>
            </a:r>
            <a:r>
              <a:rPr lang="en-US" sz="4800" u="none" strike="noStrike" cap="none" dirty="0" smtClean="0">
                <a:solidFill>
                  <a:srgbClr val="2D81B7"/>
                </a:solidFill>
                <a:latin typeface="Bebas Neue" charset="0"/>
                <a:ea typeface="Bebas Neue" charset="0"/>
                <a:cs typeface="Bebas Neue" charset="0"/>
                <a:sym typeface="Calibri"/>
              </a:rPr>
              <a:t> VOLUME RATIO</a:t>
            </a:r>
            <a:endParaRPr lang="en-US" sz="4800" u="none" strike="noStrike" cap="none" baseline="0" dirty="0">
              <a:solidFill>
                <a:srgbClr val="2D81B7"/>
              </a:solidFill>
              <a:latin typeface="Bebas Neue" charset="0"/>
              <a:ea typeface="Bebas Neue" charset="0"/>
              <a:cs typeface="Bebas Neue" charset="0"/>
              <a:sym typeface="Calibri"/>
            </a:endParaRPr>
          </a:p>
        </p:txBody>
      </p:sp>
      <p:sp>
        <p:nvSpPr>
          <p:cNvPr id="140" name="Shape 140"/>
          <p:cNvSpPr txBox="1">
            <a:spLocks noGrp="1"/>
          </p:cNvSpPr>
          <p:nvPr>
            <p:ph type="body" idx="1"/>
          </p:nvPr>
        </p:nvSpPr>
        <p:spPr>
          <a:xfrm>
            <a:off x="533400" y="1981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n-US" sz="2200" b="0" i="0" u="none" strike="noStrike" cap="none" baseline="0" dirty="0">
                <a:solidFill>
                  <a:schemeClr val="dk1"/>
                </a:solidFill>
                <a:latin typeface="Calibri"/>
                <a:ea typeface="Calibri"/>
                <a:cs typeface="Calibri"/>
                <a:sym typeface="Calibri"/>
              </a:rPr>
              <a:t>This ratio is an important factor in understanding many of the straight-forward, counter intuitive or unusual properties that can be observed at the nanoscale</a:t>
            </a:r>
          </a:p>
          <a:p>
            <a:pPr marL="342900" marR="0" lvl="0" indent="-203200" algn="l" rtl="0">
              <a:spcBef>
                <a:spcPts val="440"/>
              </a:spcBef>
              <a:buClr>
                <a:schemeClr val="dk1"/>
              </a:buClr>
              <a:buFont typeface="Calibri"/>
              <a:buNone/>
            </a:pPr>
            <a:endParaRPr sz="2200" b="0" i="0" u="none" strike="noStrike" cap="none" baseline="0" dirty="0">
              <a:solidFill>
                <a:schemeClr val="dk1"/>
              </a:solidFill>
              <a:latin typeface="Calibri"/>
              <a:ea typeface="Calibri"/>
              <a:cs typeface="Calibri"/>
              <a:sym typeface="Calibri"/>
            </a:endParaRPr>
          </a:p>
          <a:p>
            <a:pPr marL="342900" marR="0" lvl="0" indent="-342900" algn="l" rtl="0">
              <a:spcBef>
                <a:spcPts val="440"/>
              </a:spcBef>
              <a:buClr>
                <a:schemeClr val="dk1"/>
              </a:buClr>
              <a:buSzPct val="100000"/>
              <a:buFont typeface="Calibri"/>
              <a:buChar char="•"/>
            </a:pPr>
            <a:r>
              <a:rPr lang="en-US" sz="2200" b="0" i="0" u="none" strike="noStrike" cap="none" baseline="0" dirty="0">
                <a:solidFill>
                  <a:schemeClr val="dk1"/>
                </a:solidFill>
                <a:latin typeface="Calibri"/>
                <a:ea typeface="Calibri"/>
                <a:cs typeface="Calibri"/>
                <a:sym typeface="Calibri"/>
              </a:rPr>
              <a:t>Surface area to Volume ratio (SA/V) changes as the size of the material changes – it is not constant</a:t>
            </a:r>
          </a:p>
          <a:p>
            <a:pPr marL="342900" marR="0" lvl="0" indent="-203200" algn="l" rtl="0">
              <a:spcBef>
                <a:spcPts val="440"/>
              </a:spcBef>
              <a:buClr>
                <a:schemeClr val="dk1"/>
              </a:buClr>
              <a:buFont typeface="Calibri"/>
              <a:buNone/>
            </a:pPr>
            <a:endParaRPr sz="2200" b="0" i="0" u="none" strike="noStrike" cap="none" baseline="0" dirty="0">
              <a:solidFill>
                <a:schemeClr val="dk1"/>
              </a:solidFill>
              <a:latin typeface="Calibri"/>
              <a:ea typeface="Calibri"/>
              <a:cs typeface="Calibri"/>
              <a:sym typeface="Calibri"/>
            </a:endParaRPr>
          </a:p>
          <a:p>
            <a:pPr marL="742950" marR="0" lvl="1" indent="-285750" algn="l" rtl="0">
              <a:spcBef>
                <a:spcPts val="440"/>
              </a:spcBef>
              <a:buClr>
                <a:schemeClr val="dk1"/>
              </a:buClr>
              <a:buSzPct val="100000"/>
              <a:buFont typeface="Calibri"/>
              <a:buChar char="–"/>
            </a:pPr>
            <a:r>
              <a:rPr lang="en-US" sz="2200" b="1" i="0" u="none" strike="noStrike" cap="none" baseline="0" dirty="0">
                <a:solidFill>
                  <a:schemeClr val="dk1"/>
                </a:solidFill>
                <a:latin typeface="Calibri"/>
                <a:ea typeface="Calibri"/>
                <a:cs typeface="Calibri"/>
                <a:sym typeface="Calibri"/>
              </a:rPr>
              <a:t>Not Convinced? Do the calculation for a die and a </a:t>
            </a:r>
            <a:r>
              <a:rPr lang="en-US" sz="2200" b="1" i="0" u="none" strike="noStrike" cap="none" baseline="0" dirty="0" err="1">
                <a:solidFill>
                  <a:schemeClr val="dk1"/>
                </a:solidFill>
                <a:latin typeface="Calibri"/>
                <a:ea typeface="Calibri"/>
                <a:cs typeface="Calibri"/>
                <a:sym typeface="Calibri"/>
              </a:rPr>
              <a:t>Rubics</a:t>
            </a:r>
            <a:r>
              <a:rPr lang="en-US" sz="2200" b="1" i="0" u="none" strike="noStrike" cap="none" baseline="0" dirty="0">
                <a:solidFill>
                  <a:schemeClr val="dk1"/>
                </a:solidFill>
                <a:latin typeface="Calibri"/>
                <a:ea typeface="Calibri"/>
                <a:cs typeface="Calibri"/>
                <a:sym typeface="Calibri"/>
              </a:rPr>
              <a:t> cube</a:t>
            </a:r>
          </a:p>
          <a:p>
            <a:pPr marL="457200" marR="0" lvl="1" indent="0" algn="l" rtl="0">
              <a:spcBef>
                <a:spcPts val="440"/>
              </a:spcBef>
              <a:buClr>
                <a:schemeClr val="dk1"/>
              </a:buClr>
              <a:buFont typeface="Calibri"/>
              <a:buNone/>
            </a:pPr>
            <a:endParaRPr sz="2200" b="1" i="0" u="none" strike="noStrike" cap="none" baseline="0" dirty="0">
              <a:solidFill>
                <a:schemeClr val="dk1"/>
              </a:solidFill>
              <a:latin typeface="Calibri"/>
              <a:ea typeface="Calibri"/>
              <a:cs typeface="Calibri"/>
              <a:sym typeface="Calibri"/>
            </a:endParaRPr>
          </a:p>
          <a:p>
            <a:pPr marL="342900" marR="0" lvl="0" indent="-342900" algn="l" rtl="0">
              <a:spcBef>
                <a:spcPts val="440"/>
              </a:spcBef>
              <a:buClr>
                <a:schemeClr val="dk1"/>
              </a:buClr>
              <a:buSzPct val="100000"/>
              <a:buFont typeface="Calibri"/>
              <a:buChar char="•"/>
            </a:pPr>
            <a:r>
              <a:rPr lang="en-US" sz="2200" b="0" i="0" u="none" strike="noStrike" cap="none" baseline="0" dirty="0">
                <a:solidFill>
                  <a:schemeClr val="dk1"/>
                </a:solidFill>
                <a:latin typeface="Calibri"/>
                <a:ea typeface="Calibri"/>
                <a:cs typeface="Calibri"/>
                <a:sym typeface="Calibri"/>
              </a:rPr>
              <a:t>Also – if we keep the total volume of a material constant but divide that volume into smaller and smaller pieces – the SA does not increase in a linear fashion.</a:t>
            </a:r>
          </a:p>
          <a:p>
            <a:pPr marL="742950" marR="0" lvl="1" indent="-107950" algn="l" rtl="0">
              <a:spcBef>
                <a:spcPts val="560"/>
              </a:spcBef>
              <a:buClr>
                <a:schemeClr val="dk1"/>
              </a:buClr>
              <a:buFont typeface="Calibri"/>
              <a:buNone/>
            </a:pPr>
            <a:endParaRPr sz="2800" b="1" i="0" u="none" strike="noStrike" cap="none" baseline="0" dirty="0">
              <a:solidFill>
                <a:schemeClr val="dk1"/>
              </a:solidFill>
              <a:latin typeface="Calibri"/>
              <a:ea typeface="Calibri"/>
              <a:cs typeface="Calibri"/>
              <a:sym typeface="Calibri"/>
            </a:endParaRPr>
          </a:p>
          <a:p>
            <a:pPr marL="457200" marR="0" lvl="1" indent="0" algn="l" rtl="0">
              <a:spcBef>
                <a:spcPts val="560"/>
              </a:spcBef>
              <a:buClr>
                <a:schemeClr val="dk1"/>
              </a:buClr>
              <a:buFont typeface="Calibri"/>
              <a:buNone/>
            </a:pPr>
            <a:endParaRPr sz="2800" b="1" i="0" u="none" strike="noStrike" cap="none" baseline="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79824616"/>
      </p:ext>
    </p:extLst>
  </p:cSld>
  <p:clrMapOvr>
    <a:masterClrMapping/>
  </p:clrMapOvr>
  <p:transition spd="slow">
    <p:cu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SARHDQF24KZP-291081219-94</_dlc_DocId>
    <_dlc_DocIdUrl xmlns="b92ca6bb-2566-4a78-aff9-d2aca1a4e44d">
      <Url>https://nanolink.sharepoint.com/sites/media/_layouts/15/DocIdRedir.aspx?ID=SARHDQF24KZP-291081219-94</Url>
      <Description>SARHDQF24KZP-291081219-94</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2" ma:contentTypeDescription="Create a new document." ma:contentTypeScope="" ma:versionID="41f39470fe47cda6f96058c36f7e0113">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02a07fa1f513549263409a239dff3971"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74D18E0-FCEC-43C1-A45F-790B096C46F1}">
  <ds:schemaRefs>
    <ds:schemaRef ds:uri="http://purl.org/dc/terms/"/>
    <ds:schemaRef ds:uri="http://schemas.openxmlformats.org/package/2006/metadata/core-properties"/>
    <ds:schemaRef ds:uri="http://purl.org/dc/dcmitype/"/>
    <ds:schemaRef ds:uri="9cd6257c-f053-42aa-ae13-ac1b9d227f15"/>
    <ds:schemaRef ds:uri="http://schemas.microsoft.com/office/2006/documentManagement/types"/>
    <ds:schemaRef ds:uri="b92ca6bb-2566-4a78-aff9-d2aca1a4e44d"/>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F1304D14-781C-4FDF-8AA3-EF94B8B37A80}">
  <ds:schemaRefs>
    <ds:schemaRef ds:uri="http://schemas.microsoft.com/sharepoint/v3/contenttype/forms"/>
  </ds:schemaRefs>
</ds:datastoreItem>
</file>

<file path=customXml/itemProps3.xml><?xml version="1.0" encoding="utf-8"?>
<ds:datastoreItem xmlns:ds="http://schemas.openxmlformats.org/officeDocument/2006/customXml" ds:itemID="{20D06C24-DEBF-43A3-82AE-CC32BE2D2552}">
  <ds:schemaRefs>
    <ds:schemaRef ds:uri="http://schemas.microsoft.com/sharepoint/events"/>
  </ds:schemaRefs>
</ds:datastoreItem>
</file>

<file path=customXml/itemProps4.xml><?xml version="1.0" encoding="utf-8"?>
<ds:datastoreItem xmlns:ds="http://schemas.openxmlformats.org/officeDocument/2006/customXml" ds:itemID="{8F9C6222-B16A-422F-9ABA-7970930C4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785</TotalTime>
  <Words>1270</Words>
  <Application>Microsoft Office PowerPoint</Application>
  <PresentationFormat>Letter Paper (8.5x11 in)</PresentationFormat>
  <Paragraphs>126</Paragraphs>
  <Slides>25</Slides>
  <Notes>25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Arial</vt:lpstr>
      <vt:lpstr>Bebas</vt:lpstr>
      <vt:lpstr>Bebas Neue</vt:lpstr>
      <vt:lpstr>Calibri</vt:lpstr>
      <vt:lpstr>Cambria</vt:lpstr>
      <vt:lpstr>Century Gothic</vt:lpstr>
      <vt:lpstr>Courier New</vt:lpstr>
      <vt:lpstr>Helvetica Light</vt:lpstr>
      <vt:lpstr>Merriweather</vt:lpstr>
      <vt:lpstr>Office Theme</vt:lpstr>
      <vt:lpstr>PowerPoint Presentation</vt:lpstr>
      <vt:lpstr>THE ”BIG” IDEAS OF NANOSCALE SCIENCE</vt:lpstr>
      <vt:lpstr>PROPERTIES ARE DEPENDENT ON SIZE</vt:lpstr>
      <vt:lpstr>PowerPoint Presentation</vt:lpstr>
      <vt:lpstr>PowerPoint Presentation</vt:lpstr>
      <vt:lpstr>PowerPoint Presentation</vt:lpstr>
      <vt:lpstr>PowerPoint Presentation</vt:lpstr>
      <vt:lpstr>PowerPoint Presentation</vt:lpstr>
      <vt:lpstr>SURFACE AREA TO VOLUME RATIO</vt:lpstr>
      <vt:lpstr>SURFACE AREA TO VOLUME RATIO CONT.</vt:lpstr>
      <vt:lpstr>PowerPoint Presentation</vt:lpstr>
      <vt:lpstr>PowerPoint Presentation</vt:lpstr>
      <vt:lpstr>PowerPoint Presentation</vt:lpstr>
      <vt:lpstr>PowerPoint Presentation</vt:lpstr>
      <vt:lpstr>PowerPoint Presentation</vt:lpstr>
      <vt:lpstr>What happens to SA and Vol as an object gets bigger or smaller?</vt:lpstr>
      <vt:lpstr>PowerPoint Presentation</vt:lpstr>
      <vt:lpstr>As an object gets larger, SA/Vol ratio gets smaller </vt:lpstr>
      <vt:lpstr>PowerPoint Presentation</vt:lpstr>
      <vt:lpstr>As an object gets smaller, SA/Vol ratio increases</vt:lpstr>
      <vt:lpstr>This enables delicate structures that could never be scaled up to, say, meters in length to exist</vt:lpstr>
      <vt:lpstr>Increasing SA/Vol ratio: Particles</vt:lpstr>
      <vt:lpstr>SCALING ASSIGNMENT</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100</cp:revision>
  <cp:lastPrinted>2014-07-01T21:58:14Z</cp:lastPrinted>
  <dcterms:created xsi:type="dcterms:W3CDTF">2015-08-22T15:52:04Z</dcterms:created>
  <dcterms:modified xsi:type="dcterms:W3CDTF">2020-03-31T18:54:42Z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69183669-c92b-469f-9cd5-72e40dd3159e</vt:lpwstr>
  </property>
</Properties>
</file>