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772" r:id="rId6"/>
  </p:sldMasterIdLst>
  <p:notesMasterIdLst>
    <p:notesMasterId r:id="rId46"/>
  </p:notesMasterIdLst>
  <p:sldIdLst>
    <p:sldId id="567" r:id="rId7"/>
    <p:sldId id="522" r:id="rId8"/>
    <p:sldId id="568" r:id="rId9"/>
    <p:sldId id="578" r:id="rId10"/>
    <p:sldId id="581" r:id="rId11"/>
    <p:sldId id="576" r:id="rId12"/>
    <p:sldId id="569" r:id="rId13"/>
    <p:sldId id="570" r:id="rId14"/>
    <p:sldId id="577" r:id="rId15"/>
    <p:sldId id="571" r:id="rId16"/>
    <p:sldId id="572" r:id="rId17"/>
    <p:sldId id="387" r:id="rId18"/>
    <p:sldId id="388" r:id="rId19"/>
    <p:sldId id="389" r:id="rId20"/>
    <p:sldId id="575" r:id="rId21"/>
    <p:sldId id="364" r:id="rId22"/>
    <p:sldId id="382" r:id="rId23"/>
    <p:sldId id="563" r:id="rId24"/>
    <p:sldId id="574" r:id="rId25"/>
    <p:sldId id="384" r:id="rId26"/>
    <p:sldId id="381" r:id="rId27"/>
    <p:sldId id="379" r:id="rId28"/>
    <p:sldId id="573" r:id="rId29"/>
    <p:sldId id="380" r:id="rId30"/>
    <p:sldId id="395" r:id="rId31"/>
    <p:sldId id="396" r:id="rId32"/>
    <p:sldId id="559" r:id="rId33"/>
    <p:sldId id="555" r:id="rId34"/>
    <p:sldId id="374" r:id="rId35"/>
    <p:sldId id="391" r:id="rId36"/>
    <p:sldId id="560" r:id="rId37"/>
    <p:sldId id="390" r:id="rId38"/>
    <p:sldId id="403" r:id="rId39"/>
    <p:sldId id="392" r:id="rId40"/>
    <p:sldId id="393" r:id="rId41"/>
    <p:sldId id="394" r:id="rId42"/>
    <p:sldId id="565" r:id="rId43"/>
    <p:sldId id="579" r:id="rId44"/>
    <p:sldId id="580" r:id="rId45"/>
  </p:sldIdLst>
  <p:sldSz cx="12192000" cy="6858000"/>
  <p:notesSz cx="6858000" cy="93138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Rita Mayol-Cabassa" initials="" lastIdx="75" clrIdx="0"/>
  <p:cmAuthor id="2" name="Billie Copley" initials="BC" lastIdx="1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257D"/>
    <a:srgbClr val="FF9933"/>
    <a:srgbClr val="FF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2449" autoAdjust="0"/>
  </p:normalViewPr>
  <p:slideViewPr>
    <p:cSldViewPr snapToGrid="0">
      <p:cViewPr varScale="1">
        <p:scale>
          <a:sx n="60" d="100"/>
          <a:sy n="60" d="100"/>
        </p:scale>
        <p:origin x="906" y="33"/>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7311"/>
          </a:xfrm>
          <a:prstGeom prst="rect">
            <a:avLst/>
          </a:prstGeom>
        </p:spPr>
        <p:txBody>
          <a:bodyPr vert="horz" lIns="91440" tIns="45720" rIns="91440" bIns="45720" rtlCol="0"/>
          <a:lstStyle>
            <a:lvl1pPr algn="r">
              <a:defRPr sz="1200"/>
            </a:lvl1pPr>
          </a:lstStyle>
          <a:p>
            <a:fld id="{66F9B974-7481-47B2-97CE-8F0AC659CEF3}" type="datetimeFigureOut">
              <a:rPr lang="en-US" smtClean="0"/>
              <a:t>4/8/2020</a:t>
            </a:fld>
            <a:endParaRPr lang="en-US"/>
          </a:p>
        </p:txBody>
      </p:sp>
      <p:sp>
        <p:nvSpPr>
          <p:cNvPr id="4" name="Slide Image Placeholder 3"/>
          <p:cNvSpPr>
            <a:spLocks noGrp="1" noRot="1" noChangeAspect="1"/>
          </p:cNvSpPr>
          <p:nvPr>
            <p:ph type="sldImg" idx="2"/>
          </p:nvPr>
        </p:nvSpPr>
        <p:spPr>
          <a:xfrm>
            <a:off x="635000" y="1163638"/>
            <a:ext cx="5588000" cy="31432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82296"/>
            <a:ext cx="5486400" cy="366733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4"/>
            <a:ext cx="2971800" cy="467310"/>
          </a:xfrm>
          <a:prstGeom prst="rect">
            <a:avLst/>
          </a:prstGeom>
        </p:spPr>
        <p:txBody>
          <a:bodyPr vert="horz" lIns="91440" tIns="45720" rIns="91440" bIns="45720" rtlCol="0" anchor="b"/>
          <a:lstStyle>
            <a:lvl1pPr algn="r">
              <a:defRPr sz="1200"/>
            </a:lvl1pPr>
          </a:lstStyle>
          <a:p>
            <a:fld id="{659F0D22-F93D-462C-9492-CD01E731617B}" type="slidenum">
              <a:rPr lang="en-US" smtClean="0"/>
              <a:t>‹#›</a:t>
            </a:fld>
            <a:endParaRPr lang="en-US"/>
          </a:p>
        </p:txBody>
      </p:sp>
    </p:spTree>
    <p:extLst>
      <p:ext uri="{BB962C8B-B14F-4D97-AF65-F5344CB8AC3E}">
        <p14:creationId xmlns:p14="http://schemas.microsoft.com/office/powerpoint/2010/main" val="3695427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3533778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p:sp>
      <p:sp>
        <p:nvSpPr>
          <p:cNvPr id="237571"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7572"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1D5670D1-5C01-47DB-BE58-E53C46286E87}"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37573"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E277F1A3-F2D8-44DB-B471-05E93799F4E3}"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630967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p:sp>
      <p:sp>
        <p:nvSpPr>
          <p:cNvPr id="24064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064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32F2333D-D2E7-4C4F-8677-1EC0854E61D7}"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4064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CD54401-FCBB-4732-AF33-AA2FBF5495FA}"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1811214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p:sp>
      <p:sp>
        <p:nvSpPr>
          <p:cNvPr id="232451"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2452"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32762AAA-F193-49B6-BBBE-94C3C4843893}"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32453"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17486D2F-2296-43BE-B320-68F14C6C33E9}"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817990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p:sp>
      <p:sp>
        <p:nvSpPr>
          <p:cNvPr id="232451"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2452"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32762AAA-F193-49B6-BBBE-94C3C4843893}"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32453"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17486D2F-2296-43BE-B320-68F14C6C33E9}"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3379396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p:sp>
      <p:sp>
        <p:nvSpPr>
          <p:cNvPr id="234499"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34500"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387F03D7-22B7-4616-B04D-7BA8A1772DE7}"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34501"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0EDBFAB0-1829-4BC8-B382-252BCFB4B533}"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776740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p:sp>
      <p:sp>
        <p:nvSpPr>
          <p:cNvPr id="2252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252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B0642A5-4BFB-455F-856C-E02F5C6DA480}"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252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A4D781EA-9428-4AE5-941D-8858AC452A79}"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170553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9F0D22-F93D-462C-9492-CD01E731617B}" type="slidenum">
              <a:rPr lang="en-US" smtClean="0"/>
              <a:t>32</a:t>
            </a:fld>
            <a:endParaRPr lang="en-US"/>
          </a:p>
        </p:txBody>
      </p:sp>
    </p:spTree>
    <p:extLst>
      <p:ext uri="{BB962C8B-B14F-4D97-AF65-F5344CB8AC3E}">
        <p14:creationId xmlns:p14="http://schemas.microsoft.com/office/powerpoint/2010/main" val="371045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3207023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466414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4130976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76098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4261138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7168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5B86B1AA-CE14-49E9-B0AF-E2BBD52BAEC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7168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C34E030D-9CCB-4073-B6DE-2FBDBC1B5A02}"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1585861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p:sp>
      <p:sp>
        <p:nvSpPr>
          <p:cNvPr id="246787" name="Notes Placeholder 2"/>
          <p:cNvSpPr>
            <a:spLocks noGrp="1"/>
          </p:cNvSpPr>
          <p:nvPr>
            <p:ph type="body" idx="1"/>
          </p:nvPr>
        </p:nvSpPr>
        <p:spPr bwMode="auto">
          <a:xfrm>
            <a:off x="700088" y="4493617"/>
            <a:ext cx="5607050" cy="425753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6788"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964CD904-7E80-4729-B398-C310D2F048A5}" type="datetime1">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4/8/2020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
        <p:nvSpPr>
          <p:cNvPr id="246789"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852E3ED1-58C7-4CA4-9E89-5FE84E4D0E55}" type="slidenum">
              <a:rPr kumimoji="0" lang="en-US" altLang="en-US" sz="1800" b="0" i="0" u="none" strike="noStrike" kern="1200" cap="none" spc="0" normalizeH="0" baseline="0" noProof="0" smtClean="0">
                <a:ln>
                  <a:noFill/>
                </a:ln>
                <a:solidFill>
                  <a:srgbClr val="000000"/>
                </a:solidFill>
                <a:effectLst/>
                <a:uLnTx/>
                <a:uFillTx/>
                <a:latin typeface="Arial" panose="020B0604020202020204" pitchFamily="34" charset="0"/>
                <a:ea typeface="SimSun"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13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710780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9F0D22-F93D-462C-9492-CD01E731617B}" type="slidenum">
              <a:rPr lang="en-US" smtClean="0"/>
              <a:t>15</a:t>
            </a:fld>
            <a:endParaRPr lang="en-US"/>
          </a:p>
        </p:txBody>
      </p:sp>
    </p:spTree>
    <p:extLst>
      <p:ext uri="{BB962C8B-B14F-4D97-AF65-F5344CB8AC3E}">
        <p14:creationId xmlns:p14="http://schemas.microsoft.com/office/powerpoint/2010/main" val="3205137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smtClean="0"/>
            </a:lvl1pPr>
          </a:lstStyle>
          <a:p>
            <a:pPr>
              <a:defRPr/>
            </a:pPr>
            <a:fld id="{D16ACE95-4CFA-4561-8064-323DC6702621}"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vl1pPr>
          </a:lstStyle>
          <a:p>
            <a:pPr>
              <a:defRPr/>
            </a:pPr>
            <a:fld id="{5B06CE2B-195F-471B-A7FB-1AC136F72138}"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2696817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smtClean="0"/>
            </a:lvl1pPr>
          </a:lstStyle>
          <a:p>
            <a:pPr>
              <a:defRPr/>
            </a:pPr>
            <a:fld id="{F1156C43-15D6-4092-A070-3308E6FA67FE}"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vl1pPr>
          </a:lstStyle>
          <a:p>
            <a:pPr>
              <a:defRPr/>
            </a:pPr>
            <a:fld id="{3BEDBC6B-0B70-46A2-B6FB-FDFC4D9C3DAF}"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967266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15876" y="1027113"/>
            <a:ext cx="2341033" cy="48053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90651" y="1027113"/>
            <a:ext cx="6822016" cy="4805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smtClean="0"/>
            </a:lvl1pPr>
          </a:lstStyle>
          <a:p>
            <a:pPr>
              <a:defRPr/>
            </a:pPr>
            <a:fld id="{C1C25991-8648-4408-842B-6B624599A6E7}"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vl1pPr>
          </a:lstStyle>
          <a:p>
            <a:pPr>
              <a:defRPr/>
            </a:pPr>
            <a:fld id="{85C05162-0400-49F0-A241-E233EB8F5A3B}"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533769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390660" y="1027113"/>
            <a:ext cx="9366249" cy="1143000"/>
          </a:xfrm>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smtClean="0"/>
            </a:lvl1pPr>
          </a:lstStyle>
          <a:p>
            <a:pPr>
              <a:defRPr/>
            </a:pPr>
            <a:fld id="{D01738BF-7E66-4259-9F80-9F424DD9F5A5}" type="datetime1">
              <a:rPr lang="en-US" altLang="en-US" smtClean="0"/>
              <a:t>4/8/2020</a:t>
            </a:fld>
            <a:endParaRPr lang="en-US" altLang="en-US" sz="1800">
              <a:solidFill>
                <a:schemeClr val="tx1"/>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lvl1pPr>
          </a:lstStyle>
          <a:p>
            <a:pPr>
              <a:defRPr/>
            </a:pPr>
            <a:fld id="{E605687D-FC52-4A7A-B802-3E53D1090173}"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2535514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428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9752BF85-0622-44EE-97FD-8F0E6DFDC877}"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B06CE2B-195F-471B-A7FB-1AC136F72138}" type="slidenum">
              <a:rPr lang="en-US" altLang="en-US" smtClean="0"/>
              <a:pPr>
                <a:defRPr/>
              </a:pPr>
              <a:t>‹#›</a:t>
            </a:fld>
            <a:endParaRPr lang="en-US" altLang="en-US" sz="1800">
              <a:solidFill>
                <a:schemeClr val="tx1"/>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685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777782F8-61FD-4C40-ACD2-C129A15A4155}"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14A416A-2C3D-4FC0-B68D-3C4348EDC8CE}"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21204239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fld id="{5C44BFED-A92A-44B8-8A67-82A5523D9641}"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9D3362B-5EFA-4058-962C-086BC3F61BF4}" type="slidenum">
              <a:rPr lang="en-US" altLang="en-US" smtClean="0"/>
              <a:pPr>
                <a:defRPr/>
              </a:pPr>
              <a:t>‹#›</a:t>
            </a:fld>
            <a:endParaRPr lang="en-US" altLang="en-US" sz="1800">
              <a:solidFill>
                <a:schemeClr val="tx1"/>
              </a:solidFill>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0727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81292F92-2FD0-47C7-8AA8-DCA3DC798043}"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BBDE4F0-31C6-4CF8-8BFB-5CB3C53C97DC}"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3895334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2E38F242-C932-4DB1-A49A-01DF7F447E47}" type="datetime1">
              <a:rPr lang="en-US" altLang="en-US" smtClean="0"/>
              <a:t>4/8/2020</a:t>
            </a:fld>
            <a:endParaRPr lang="en-US" altLang="en-US" sz="1800">
              <a:solidFill>
                <a:schemeClr val="tx1"/>
              </a:solidFill>
            </a:endParaRPr>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7A73E7EA-1428-4A1C-9D72-5E3138062141}"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4098156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35984FCA-D2D6-4A83-8EBE-3CE98C614469}" type="datetime1">
              <a:rPr lang="en-US" altLang="en-US" smtClean="0"/>
              <a:t>4/8/2020</a:t>
            </a:fld>
            <a:endParaRPr lang="en-US" altLang="en-US" sz="1800">
              <a:solidFill>
                <a:schemeClr val="tx1"/>
              </a:solidFill>
            </a:endParaRPr>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B0744FAB-9532-46B6-AFAA-4E534BFA21A8}"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498270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smtClean="0"/>
            </a:lvl1pPr>
          </a:lstStyle>
          <a:p>
            <a:pPr>
              <a:defRPr/>
            </a:pPr>
            <a:fld id="{1A072F83-104B-4DFB-8C1A-0BBD081E54E9}"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vl1pPr>
          </a:lstStyle>
          <a:p>
            <a:pPr>
              <a:defRPr/>
            </a:pPr>
            <a:fld id="{B14A416A-2C3D-4FC0-B68D-3C4348EDC8CE}"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7717553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a:defRPr/>
            </a:pPr>
            <a:fld id="{9EFDF3D6-EF45-49B1-8A79-1F2962056198}" type="datetime1">
              <a:rPr lang="en-US" altLang="en-US" smtClean="0"/>
              <a:t>4/8/2020</a:t>
            </a:fld>
            <a:endParaRPr lang="en-US" altLang="en-US" sz="1800">
              <a:solidFill>
                <a:schemeClr val="tx1"/>
              </a:solidFill>
            </a:endParaRPr>
          </a:p>
        </p:txBody>
      </p:sp>
      <p:sp>
        <p:nvSpPr>
          <p:cNvPr id="8" name="Footer Placeholder 7"/>
          <p:cNvSpPr>
            <a:spLocks noGrp="1"/>
          </p:cNvSpPr>
          <p:nvPr>
            <p:ph type="ftr" sz="quarter" idx="11"/>
          </p:nvPr>
        </p:nvSpPr>
        <p:spPr/>
        <p:txBody>
          <a:bodyPr/>
          <a:lstStyle>
            <a:lvl1pPr>
              <a:defRPr>
                <a:solidFill>
                  <a:srgbClr val="FFFFFF"/>
                </a:solidFill>
              </a:defRPr>
            </a:lvl1pPr>
          </a:lstStyle>
          <a:p>
            <a:pPr>
              <a:defRPr/>
            </a:pPr>
            <a:endParaRPr lang="en-US"/>
          </a:p>
        </p:txBody>
      </p:sp>
      <p:sp>
        <p:nvSpPr>
          <p:cNvPr id="9" name="Slide Number Placeholder 8"/>
          <p:cNvSpPr>
            <a:spLocks noGrp="1"/>
          </p:cNvSpPr>
          <p:nvPr>
            <p:ph type="sldNum" sz="quarter" idx="12"/>
          </p:nvPr>
        </p:nvSpPr>
        <p:spPr/>
        <p:txBody>
          <a:bodyPr/>
          <a:lstStyle/>
          <a:p>
            <a:pPr>
              <a:defRPr/>
            </a:pPr>
            <a:fld id="{361A5D79-7B22-4262-9B55-890633D66C4C}"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126441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pPr>
              <a:defRPr/>
            </a:pPr>
            <a:fld id="{C870E35F-9175-477B-9911-CFBBD21095C7}"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fld id="{77590ECE-D088-4B12-99A2-17D381FBF1D3}"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4259418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a:defRPr/>
            </a:pPr>
            <a:fld id="{379ACF21-6333-485C-A893-50E6E8D81A87}"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2DF224E-6E16-433E-B339-251514AF9B31}"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5177958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49173B4-A37B-4D26-A89C-124963995CFB}"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BEDBC6B-0B70-46A2-B6FB-FDFC4D9C3DAF}"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11897502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D9FB87AA-9144-424E-B5F6-9F148BD3C293}"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5C05162-0400-49F0-A241-E233EB8F5A3B}" type="slidenum">
              <a:rPr lang="en-US" altLang="en-US" smtClean="0"/>
              <a:pPr>
                <a:defRPr/>
              </a:pPr>
              <a:t>‹#›</a:t>
            </a:fld>
            <a:endParaRPr lang="en-US" altLang="en-US" sz="1800">
              <a:solidFill>
                <a:schemeClr val="tx1"/>
              </a:solidFill>
            </a:endParaRPr>
          </a:p>
        </p:txBody>
      </p:sp>
    </p:spTree>
    <p:extLst>
      <p:ext uri="{BB962C8B-B14F-4D97-AF65-F5344CB8AC3E}">
        <p14:creationId xmlns:p14="http://schemas.microsoft.com/office/powerpoint/2010/main" val="5955245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390660" y="1027113"/>
            <a:ext cx="9366249" cy="1143000"/>
          </a:xfrm>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smtClean="0"/>
            </a:lvl1pPr>
          </a:lstStyle>
          <a:p>
            <a:pPr>
              <a:defRPr/>
            </a:pPr>
            <a:fld id="{B5A4C6C6-C1A9-41AF-BC47-12F54BE7ABF5}" type="datetime1">
              <a:rPr lang="en-US" altLang="en-US" smtClean="0"/>
              <a:t>4/8/2020</a:t>
            </a:fld>
            <a:endParaRPr lang="en-US" altLang="en-US" sz="1800">
              <a:solidFill>
                <a:schemeClr val="tx1"/>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lvl1pPr>
          </a:lstStyle>
          <a:p>
            <a:pPr>
              <a:defRPr/>
            </a:pPr>
            <a:fld id="{E605687D-FC52-4A7A-B802-3E53D1090173}"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3090965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410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smtClean="0"/>
            </a:lvl1pPr>
          </a:lstStyle>
          <a:p>
            <a:pPr>
              <a:defRPr/>
            </a:pPr>
            <a:fld id="{5D76F656-714E-4C90-BB0A-C387A1C5A1E4}" type="datetime1">
              <a:rPr lang="en-US" altLang="en-US" smtClean="0"/>
              <a:t>4/8/2020</a:t>
            </a:fld>
            <a:endParaRPr lang="en-US"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vl1pPr>
          </a:lstStyle>
          <a:p>
            <a:pPr>
              <a:defRPr/>
            </a:pPr>
            <a:fld id="{59D3362B-5EFA-4058-962C-086BC3F61BF4}"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2968289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90659" y="2324100"/>
            <a:ext cx="4415367" cy="3508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09217" y="2324100"/>
            <a:ext cx="4417483" cy="3508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smtClean="0"/>
            </a:lvl1pPr>
          </a:lstStyle>
          <a:p>
            <a:pPr>
              <a:defRPr/>
            </a:pPr>
            <a:fld id="{A260F21F-C3FC-4663-AE14-0A36E1A2AA5C}"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vl1pPr>
          </a:lstStyle>
          <a:p>
            <a:pPr>
              <a:defRPr/>
            </a:pPr>
            <a:fld id="{5BBDE4F0-31C6-4CF8-8BFB-5CB3C53C97DC}"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68009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smtClean="0"/>
            </a:lvl1pPr>
          </a:lstStyle>
          <a:p>
            <a:pPr>
              <a:defRPr/>
            </a:pPr>
            <a:fld id="{08957EC1-5914-4A51-9A09-2E9846685BBC}" type="datetime1">
              <a:rPr lang="en-US" altLang="en-US" smtClean="0"/>
              <a:t>4/8/2020</a:t>
            </a:fld>
            <a:endParaRPr lang="en-US" altLang="en-US" sz="1800">
              <a:solidFill>
                <a:schemeClr val="tx1"/>
              </a:solidFill>
            </a:endParaRPr>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smtClean="0"/>
            </a:lvl1pPr>
          </a:lstStyle>
          <a:p>
            <a:pPr>
              <a:defRPr/>
            </a:pPr>
            <a:fld id="{7A73E7EA-1428-4A1C-9D72-5E3138062141}"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429819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smtClean="0"/>
            </a:lvl1pPr>
          </a:lstStyle>
          <a:p>
            <a:pPr>
              <a:defRPr/>
            </a:pPr>
            <a:fld id="{9594D06F-E947-4332-BC1B-AE0C86238BBA}" type="datetime1">
              <a:rPr lang="en-US" altLang="en-US" smtClean="0"/>
              <a:t>4/8/2020</a:t>
            </a:fld>
            <a:endParaRPr lang="en-US" altLang="en-US" sz="1800">
              <a:solidFill>
                <a:schemeClr val="tx1"/>
              </a:solidFill>
            </a:endParaRPr>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lvl1pPr>
          </a:lstStyle>
          <a:p>
            <a:pPr>
              <a:defRPr/>
            </a:pPr>
            <a:fld id="{B0744FAB-9532-46B6-AFAA-4E534BFA21A8}"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26189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mtClean="0"/>
            </a:lvl1pPr>
          </a:lstStyle>
          <a:p>
            <a:pPr>
              <a:defRPr/>
            </a:pPr>
            <a:fld id="{77BEA5AC-F3A0-40D6-9213-A463525DD22A}" type="datetime1">
              <a:rPr lang="en-US" altLang="en-US" smtClean="0"/>
              <a:t>4/8/2020</a:t>
            </a:fld>
            <a:endParaRPr lang="en-US" altLang="en-US" sz="1800">
              <a:solidFill>
                <a:schemeClr val="tx1"/>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smtClean="0"/>
            </a:lvl1pPr>
          </a:lstStyle>
          <a:p>
            <a:pPr>
              <a:defRPr/>
            </a:pPr>
            <a:fld id="{361A5D79-7B22-4262-9B55-890633D66C4C}"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252879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smtClean="0"/>
            </a:lvl1pPr>
          </a:lstStyle>
          <a:p>
            <a:pPr>
              <a:defRPr/>
            </a:pPr>
            <a:fld id="{3CD0B79E-097D-4ADF-8E60-3E37FE2CC3A1}"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vl1pPr>
          </a:lstStyle>
          <a:p>
            <a:pPr>
              <a:defRPr/>
            </a:pPr>
            <a:fld id="{77590ECE-D088-4B12-99A2-17D381FBF1D3}"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1345698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Century Gothic" pitchFamily="34" charset="0"/>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smtClean="0"/>
            </a:lvl1pPr>
          </a:lstStyle>
          <a:p>
            <a:pPr>
              <a:defRPr/>
            </a:pPr>
            <a:fld id="{B58DD288-1C30-4EE2-8D67-944F5F89027A}" type="datetime1">
              <a:rPr lang="en-US" altLang="en-US" smtClean="0"/>
              <a:t>4/8/2020</a:t>
            </a:fld>
            <a:endParaRPr lang="en-US" altLang="en-US" sz="1800">
              <a:solidFill>
                <a:schemeClr val="tx1"/>
              </a:solidFill>
            </a:endParaRP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vl1pPr>
          </a:lstStyle>
          <a:p>
            <a:pPr>
              <a:defRPr/>
            </a:pPr>
            <a:fld id="{42DF224E-6E16-433E-B339-251514AF9B31}"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486871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BCC9CB"/>
            </a:gs>
            <a:gs pos="62000">
              <a:srgbClr val="879394"/>
            </a:gs>
            <a:gs pos="100000">
              <a:srgbClr val="758185"/>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04283" y="0"/>
            <a:ext cx="13241868" cy="6858000"/>
            <a:chOff x="0" y="0"/>
            <a:chExt cx="9932332" cy="6858000"/>
          </a:xfrm>
        </p:grpSpPr>
        <p:grpSp>
          <p:nvGrpSpPr>
            <p:cNvPr id="1037" name="Group 3"/>
            <p:cNvGrpSpPr>
              <a:grpSpLocks/>
            </p:cNvGrpSpPr>
            <p:nvPr/>
          </p:nvGrpSpPr>
          <p:grpSpPr bwMode="auto">
            <a:xfrm>
              <a:off x="382404" y="0"/>
              <a:ext cx="9144000" cy="6858000"/>
              <a:chOff x="0" y="0"/>
              <a:chExt cx="9144000" cy="6858000"/>
            </a:xfrm>
          </p:grpSpPr>
          <p:grpSp>
            <p:nvGrpSpPr>
              <p:cNvPr id="1060" name="Group 4"/>
              <p:cNvGrpSpPr>
                <a:grpSpLocks/>
              </p:cNvGrpSpPr>
              <p:nvPr/>
            </p:nvGrpSpPr>
            <p:grpSpPr bwMode="auto">
              <a:xfrm>
                <a:off x="0" y="0"/>
                <a:ext cx="2514600" cy="6858000"/>
                <a:chOff x="0" y="0"/>
                <a:chExt cx="2514600" cy="6858000"/>
              </a:xfrm>
            </p:grpSpPr>
            <p:sp>
              <p:nvSpPr>
                <p:cNvPr id="2" name="Rectangle 112"/>
                <p:cNvSpPr>
                  <a:spLocks noChangeArrowheads="1"/>
                </p:cNvSpPr>
                <p:nvPr/>
              </p:nvSpPr>
              <p:spPr bwMode="auto">
                <a:xfrm>
                  <a:off x="914706" y="0"/>
                  <a:ext cx="1600350"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73" name="Rectangle 2"/>
                <p:cNvSpPr>
                  <a:spLocks noChangeArrowheads="1"/>
                </p:cNvSpPr>
                <p:nvPr/>
              </p:nvSpPr>
              <p:spPr bwMode="auto">
                <a:xfrm>
                  <a:off x="220" y="0"/>
                  <a:ext cx="457243"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74" name="Rectangle 3"/>
                <p:cNvSpPr>
                  <a:spLocks noChangeArrowheads="1"/>
                </p:cNvSpPr>
                <p:nvPr/>
              </p:nvSpPr>
              <p:spPr bwMode="auto">
                <a:xfrm>
                  <a:off x="228841" y="0"/>
                  <a:ext cx="762072"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grpSp>
          <p:grpSp>
            <p:nvGrpSpPr>
              <p:cNvPr id="1061" name="Group 8"/>
              <p:cNvGrpSpPr>
                <a:grpSpLocks/>
              </p:cNvGrpSpPr>
              <p:nvPr/>
            </p:nvGrpSpPr>
            <p:grpSpPr bwMode="auto">
              <a:xfrm>
                <a:off x="422910" y="0"/>
                <a:ext cx="2514600" cy="6858000"/>
                <a:chOff x="0" y="0"/>
                <a:chExt cx="2514600" cy="6858000"/>
              </a:xfrm>
            </p:grpSpPr>
            <p:sp>
              <p:nvSpPr>
                <p:cNvPr id="1069" name="Rectangle 109"/>
                <p:cNvSpPr>
                  <a:spLocks noChangeArrowheads="1"/>
                </p:cNvSpPr>
                <p:nvPr/>
              </p:nvSpPr>
              <p:spPr bwMode="auto">
                <a:xfrm>
                  <a:off x="914111" y="0"/>
                  <a:ext cx="1600350"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3" name="Rectangle 110"/>
                <p:cNvSpPr>
                  <a:spLocks noChangeArrowheads="1"/>
                </p:cNvSpPr>
                <p:nvPr/>
              </p:nvSpPr>
              <p:spPr bwMode="auto">
                <a:xfrm>
                  <a:off x="-375" y="0"/>
                  <a:ext cx="457243"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4" name="Rectangle 111"/>
                <p:cNvSpPr>
                  <a:spLocks noChangeArrowheads="1"/>
                </p:cNvSpPr>
                <p:nvPr/>
              </p:nvSpPr>
              <p:spPr bwMode="auto">
                <a:xfrm>
                  <a:off x="228246" y="0"/>
                  <a:ext cx="762072"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grpSp>
          <p:grpSp>
            <p:nvGrpSpPr>
              <p:cNvPr id="1062" name="Group 12"/>
              <p:cNvGrpSpPr>
                <a:grpSpLocks/>
              </p:cNvGrpSpPr>
              <p:nvPr/>
            </p:nvGrpSpPr>
            <p:grpSpPr bwMode="auto">
              <a:xfrm rot="10800000">
                <a:off x="6629400" y="0"/>
                <a:ext cx="2514600" cy="6858000"/>
                <a:chOff x="0" y="0"/>
                <a:chExt cx="2514600" cy="6858000"/>
              </a:xfrm>
            </p:grpSpPr>
            <p:sp>
              <p:nvSpPr>
                <p:cNvPr id="1066" name="Rectangle 106"/>
                <p:cNvSpPr>
                  <a:spLocks noChangeArrowheads="1"/>
                </p:cNvSpPr>
                <p:nvPr/>
              </p:nvSpPr>
              <p:spPr bwMode="auto">
                <a:xfrm>
                  <a:off x="943574" y="28575"/>
                  <a:ext cx="1600350"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67" name="Rectangle 107"/>
                <p:cNvSpPr>
                  <a:spLocks noChangeArrowheads="1"/>
                </p:cNvSpPr>
                <p:nvPr/>
              </p:nvSpPr>
              <p:spPr bwMode="auto">
                <a:xfrm>
                  <a:off x="29088" y="28575"/>
                  <a:ext cx="457243"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68" name="Rectangle 108"/>
                <p:cNvSpPr>
                  <a:spLocks noChangeArrowheads="1"/>
                </p:cNvSpPr>
                <p:nvPr/>
              </p:nvSpPr>
              <p:spPr bwMode="auto">
                <a:xfrm>
                  <a:off x="257709" y="28575"/>
                  <a:ext cx="762072"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grpSp>
          <p:sp>
            <p:nvSpPr>
              <p:cNvPr id="1063" name="Rectangle 103"/>
              <p:cNvSpPr>
                <a:spLocks noChangeArrowheads="1"/>
              </p:cNvSpPr>
              <p:nvPr/>
            </p:nvSpPr>
            <p:spPr bwMode="auto">
              <a:xfrm>
                <a:off x="3810577" y="0"/>
                <a:ext cx="2818077"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64" name="Rectangle 104"/>
              <p:cNvSpPr>
                <a:spLocks noChangeArrowheads="1"/>
              </p:cNvSpPr>
              <p:nvPr/>
            </p:nvSpPr>
            <p:spPr bwMode="auto">
              <a:xfrm>
                <a:off x="2896091" y="0"/>
                <a:ext cx="457243"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65" name="Rectangle 105"/>
              <p:cNvSpPr>
                <a:spLocks noChangeArrowheads="1"/>
              </p:cNvSpPr>
              <p:nvPr/>
            </p:nvSpPr>
            <p:spPr bwMode="auto">
              <a:xfrm>
                <a:off x="3124713" y="0"/>
                <a:ext cx="762071" cy="6858000"/>
              </a:xfrm>
              <a:prstGeom prst="rect">
                <a:avLst/>
              </a:prstGeom>
              <a:solidFill>
                <a:srgbClr val="FFFFFF">
                  <a:alpha val="9804"/>
                </a:srgbClr>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grpSp>
        <p:sp>
          <p:nvSpPr>
            <p:cNvPr id="1038" name="Freeform 43"/>
            <p:cNvSpPr>
              <a:spLocks noChangeArrowheads="1"/>
            </p:cNvSpPr>
            <p:nvPr/>
          </p:nvSpPr>
          <p:spPr bwMode="auto">
            <a:xfrm>
              <a:off x="369923" y="5035550"/>
              <a:ext cx="9144857" cy="1174750"/>
            </a:xfrm>
            <a:custGeom>
              <a:avLst/>
              <a:gdLst>
                <a:gd name="T0" fmla="*/ 0 w 9144000"/>
                <a:gd name="T1" fmla="*/ 1096682 h 1175655"/>
                <a:gd name="T2" fmla="*/ 1678031 w 9144000"/>
                <a:gd name="T3" fmla="*/ 1143349 h 1175655"/>
                <a:gd name="T4" fmla="*/ 4129629 w 9144000"/>
                <a:gd name="T5" fmla="*/ 1026680 h 1175655"/>
                <a:gd name="T6" fmla="*/ 7188173 w 9144000"/>
                <a:gd name="T7" fmla="*/ 595008 h 1175655"/>
                <a:gd name="T8" fmla="*/ 9163731 w 9144000"/>
                <a:gd name="T9" fmla="*/ 0 h 1175655"/>
                <a:gd name="T10" fmla="*/ 0 60000 65536"/>
                <a:gd name="T11" fmla="*/ 0 60000 65536"/>
                <a:gd name="T12" fmla="*/ 0 60000 65536"/>
                <a:gd name="T13" fmla="*/ 0 60000 65536"/>
                <a:gd name="T14" fmla="*/ 0 60000 65536"/>
                <a:gd name="T15" fmla="*/ 0 w 9144000"/>
                <a:gd name="T16" fmla="*/ 0 h 1175655"/>
                <a:gd name="T17" fmla="*/ 9144000 w 9144000"/>
                <a:gd name="T18" fmla="*/ 1175655 h 1175655"/>
              </a:gdLst>
              <a:ahLst/>
              <a:cxnLst>
                <a:cxn ang="T10">
                  <a:pos x="T0" y="T1"/>
                </a:cxn>
                <a:cxn ang="T11">
                  <a:pos x="T2" y="T3"/>
                </a:cxn>
                <a:cxn ang="T12">
                  <a:pos x="T4" y="T5"/>
                </a:cxn>
                <a:cxn ang="T13">
                  <a:pos x="T6" y="T7"/>
                </a:cxn>
                <a:cxn ang="T14">
                  <a:pos x="T8" y="T9"/>
                </a:cxn>
              </a:cxnLst>
              <a:rect l="T15" t="T16" r="T17" b="T18"/>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noFill/>
            <a:ln w="6350" cap="flat" cmpd="sng">
              <a:solidFill>
                <a:srgbClr val="FFFFFF">
                  <a:alpha val="2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en-US" sz="1800"/>
            </a:p>
          </p:txBody>
        </p:sp>
        <p:sp>
          <p:nvSpPr>
            <p:cNvPr id="1039" name="Freeform 44"/>
            <p:cNvSpPr>
              <a:spLocks noChangeArrowheads="1"/>
            </p:cNvSpPr>
            <p:nvPr/>
          </p:nvSpPr>
          <p:spPr bwMode="auto">
            <a:xfrm>
              <a:off x="369923" y="3467100"/>
              <a:ext cx="9144857" cy="890588"/>
            </a:xfrm>
            <a:custGeom>
              <a:avLst/>
              <a:gdLst>
                <a:gd name="T0" fmla="*/ 0 w 9144000"/>
                <a:gd name="T1" fmla="*/ 889224 h 890650"/>
                <a:gd name="T2" fmla="*/ 1047282 w 9144000"/>
                <a:gd name="T3" fmla="*/ 474254 h 890650"/>
                <a:gd name="T4" fmla="*/ 3118051 w 9144000"/>
                <a:gd name="T5" fmla="*/ 71137 h 890650"/>
                <a:gd name="T6" fmla="*/ 5926671 w 9144000"/>
                <a:gd name="T7" fmla="*/ 71137 h 890650"/>
                <a:gd name="T8" fmla="*/ 9163731 w 9144000"/>
                <a:gd name="T9" fmla="*/ 497959 h 890650"/>
                <a:gd name="T10" fmla="*/ 0 60000 65536"/>
                <a:gd name="T11" fmla="*/ 0 60000 65536"/>
                <a:gd name="T12" fmla="*/ 0 60000 65536"/>
                <a:gd name="T13" fmla="*/ 0 60000 65536"/>
                <a:gd name="T14" fmla="*/ 0 60000 65536"/>
                <a:gd name="T15" fmla="*/ 0 w 9144000"/>
                <a:gd name="T16" fmla="*/ 0 h 890650"/>
                <a:gd name="T17" fmla="*/ 9144000 w 9144000"/>
                <a:gd name="T18" fmla="*/ 890650 h 890650"/>
              </a:gdLst>
              <a:ahLst/>
              <a:cxnLst>
                <a:cxn ang="T10">
                  <a:pos x="T0" y="T1"/>
                </a:cxn>
                <a:cxn ang="T11">
                  <a:pos x="T2" y="T3"/>
                </a:cxn>
                <a:cxn ang="T12">
                  <a:pos x="T4" y="T5"/>
                </a:cxn>
                <a:cxn ang="T13">
                  <a:pos x="T6" y="T7"/>
                </a:cxn>
                <a:cxn ang="T14">
                  <a:pos x="T8" y="T9"/>
                </a:cxn>
              </a:cxnLst>
              <a:rect l="T15" t="T16" r="T17" b="T18"/>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noFill/>
            <a:ln w="6350" cap="flat" cmpd="sng">
              <a:solidFill>
                <a:srgbClr val="FFFFFF">
                  <a:alpha val="2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en-US" sz="1800"/>
            </a:p>
          </p:txBody>
        </p:sp>
        <p:sp>
          <p:nvSpPr>
            <p:cNvPr id="1040" name="Freeform 45"/>
            <p:cNvSpPr>
              <a:spLocks noChangeArrowheads="1"/>
            </p:cNvSpPr>
            <p:nvPr/>
          </p:nvSpPr>
          <p:spPr bwMode="auto">
            <a:xfrm>
              <a:off x="358810" y="5640388"/>
              <a:ext cx="3005419" cy="1211262"/>
            </a:xfrm>
            <a:custGeom>
              <a:avLst/>
              <a:gdLst>
                <a:gd name="T0" fmla="*/ 0 w 3004457"/>
                <a:gd name="T1" fmla="*/ 0 h 1211283"/>
                <a:gd name="T2" fmla="*/ 3026661 w 3004457"/>
                <a:gd name="T3" fmla="*/ 1210800 h 1211283"/>
                <a:gd name="T4" fmla="*/ 0 60000 65536"/>
                <a:gd name="T5" fmla="*/ 0 60000 65536"/>
                <a:gd name="T6" fmla="*/ 0 w 3004457"/>
                <a:gd name="T7" fmla="*/ 0 h 1211283"/>
                <a:gd name="T8" fmla="*/ 3004457 w 3004457"/>
                <a:gd name="T9" fmla="*/ 1211283 h 1211283"/>
              </a:gdLst>
              <a:ahLst/>
              <a:cxnLst>
                <a:cxn ang="T4">
                  <a:pos x="T0" y="T1"/>
                </a:cxn>
                <a:cxn ang="T5">
                  <a:pos x="T2" y="T3"/>
                </a:cxn>
              </a:cxnLst>
              <a:rect l="T6" t="T7" r="T8" b="T9"/>
              <a:pathLst>
                <a:path w="3004457" h="1211283">
                  <a:moveTo>
                    <a:pt x="0" y="0"/>
                  </a:moveTo>
                  <a:cubicBezTo>
                    <a:pt x="1103415" y="501732"/>
                    <a:pt x="2206831" y="1003465"/>
                    <a:pt x="3004457" y="1211283"/>
                  </a:cubicBezTo>
                </a:path>
              </a:pathLst>
            </a:custGeom>
            <a:noFill/>
            <a:ln w="6350" cap="flat" cmpd="sng">
              <a:solidFill>
                <a:srgbClr val="FFFFFF">
                  <a:alpha val="2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en-US" sz="1800"/>
            </a:p>
          </p:txBody>
        </p:sp>
        <p:sp>
          <p:nvSpPr>
            <p:cNvPr id="1041" name="Freeform 46"/>
            <p:cNvSpPr>
              <a:spLocks noChangeArrowheads="1"/>
            </p:cNvSpPr>
            <p:nvPr/>
          </p:nvSpPr>
          <p:spPr bwMode="auto">
            <a:xfrm>
              <a:off x="369923" y="5284788"/>
              <a:ext cx="9144857" cy="1477962"/>
            </a:xfrm>
            <a:custGeom>
              <a:avLst/>
              <a:gdLst>
                <a:gd name="T0" fmla="*/ 0 w 9144000"/>
                <a:gd name="T1" fmla="*/ 0 h 1478478"/>
                <a:gd name="T2" fmla="*/ 1106797 w 9144000"/>
                <a:gd name="T3" fmla="*/ 341631 h 1478478"/>
                <a:gd name="T4" fmla="*/ 3201358 w 9144000"/>
                <a:gd name="T5" fmla="*/ 859968 h 1478478"/>
                <a:gd name="T6" fmla="*/ 5688654 w 9144000"/>
                <a:gd name="T7" fmla="*/ 1272280 h 1478478"/>
                <a:gd name="T8" fmla="*/ 7747520 w 9144000"/>
                <a:gd name="T9" fmla="*/ 1437205 h 1478478"/>
                <a:gd name="T10" fmla="*/ 8592486 w 9144000"/>
                <a:gd name="T11" fmla="*/ 1448985 h 1478478"/>
                <a:gd name="T12" fmla="*/ 9163731 w 9144000"/>
                <a:gd name="T13" fmla="*/ 1413644 h 1478478"/>
                <a:gd name="T14" fmla="*/ 0 60000 65536"/>
                <a:gd name="T15" fmla="*/ 0 60000 65536"/>
                <a:gd name="T16" fmla="*/ 0 60000 65536"/>
                <a:gd name="T17" fmla="*/ 0 60000 65536"/>
                <a:gd name="T18" fmla="*/ 0 60000 65536"/>
                <a:gd name="T19" fmla="*/ 0 60000 65536"/>
                <a:gd name="T20" fmla="*/ 0 60000 65536"/>
                <a:gd name="T21" fmla="*/ 0 w 9144000"/>
                <a:gd name="T22" fmla="*/ 0 h 1478478"/>
                <a:gd name="T23" fmla="*/ 9144000 w 9144000"/>
                <a:gd name="T24" fmla="*/ 1478478 h 14784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noFill/>
            <a:ln w="6350" cap="flat" cmpd="sng">
              <a:solidFill>
                <a:srgbClr val="FFFFFF">
                  <a:alpha val="2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en-US" sz="1800"/>
            </a:p>
          </p:txBody>
        </p:sp>
        <p:sp>
          <p:nvSpPr>
            <p:cNvPr id="1042" name="Freeform 48"/>
            <p:cNvSpPr>
              <a:spLocks noChangeArrowheads="1"/>
            </p:cNvSpPr>
            <p:nvPr/>
          </p:nvSpPr>
          <p:spPr bwMode="auto">
            <a:xfrm>
              <a:off x="2519599" y="5132388"/>
              <a:ext cx="6982479" cy="1719262"/>
            </a:xfrm>
            <a:custGeom>
              <a:avLst/>
              <a:gdLst>
                <a:gd name="T0" fmla="*/ 0 w 6982691"/>
                <a:gd name="T1" fmla="*/ 1704370 h 1719942"/>
                <a:gd name="T2" fmla="*/ 545874 w 6982691"/>
                <a:gd name="T3" fmla="*/ 1174818 h 1719942"/>
                <a:gd name="T4" fmla="*/ 1329117 w 6982691"/>
                <a:gd name="T5" fmla="*/ 704107 h 1719942"/>
                <a:gd name="T6" fmla="*/ 2076733 w 6982691"/>
                <a:gd name="T7" fmla="*/ 433445 h 1719942"/>
                <a:gd name="T8" fmla="*/ 3346496 w 6982691"/>
                <a:gd name="T9" fmla="*/ 151019 h 1719942"/>
                <a:gd name="T10" fmla="*/ 3999201 w 6982691"/>
                <a:gd name="T11" fmla="*/ 68651 h 1719942"/>
                <a:gd name="T12" fmla="*/ 5043494 w 6982691"/>
                <a:gd name="T13" fmla="*/ 9804 h 1719942"/>
                <a:gd name="T14" fmla="*/ 5886044 w 6982691"/>
                <a:gd name="T15" fmla="*/ 9804 h 1719942"/>
                <a:gd name="T16" fmla="*/ 6491272 w 6982691"/>
                <a:gd name="T17" fmla="*/ 9804 h 1719942"/>
                <a:gd name="T18" fmla="*/ 6894757 w 6982691"/>
                <a:gd name="T19" fmla="*/ 33347 h 1719942"/>
                <a:gd name="T20" fmla="*/ 6977815 w 6982691"/>
                <a:gd name="T21" fmla="*/ 45108 h 17199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982691"/>
                <a:gd name="T34" fmla="*/ 0 h 1719942"/>
                <a:gd name="T35" fmla="*/ 6982691 w 6982691"/>
                <a:gd name="T36" fmla="*/ 1719942 h 17199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noFill/>
            <a:ln w="6350" cap="flat" cmpd="sng">
              <a:solidFill>
                <a:srgbClr val="FFFFFF">
                  <a:alpha val="20000"/>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en-US" sz="1800"/>
            </a:p>
          </p:txBody>
        </p:sp>
        <p:sp>
          <p:nvSpPr>
            <p:cNvPr id="1043" name="Hexagon 49"/>
            <p:cNvSpPr>
              <a:spLocks noChangeArrowheads="1"/>
            </p:cNvSpPr>
            <p:nvPr/>
          </p:nvSpPr>
          <p:spPr bwMode="auto">
            <a:xfrm rot="1800000">
              <a:off x="3378518" y="2859088"/>
              <a:ext cx="1600350" cy="1389062"/>
            </a:xfrm>
            <a:prstGeom prst="hexagon">
              <a:avLst>
                <a:gd name="adj" fmla="val 28536"/>
                <a:gd name="vf" fmla="val 115470"/>
              </a:avLst>
            </a:prstGeom>
            <a:solidFill>
              <a:srgbClr val="FFFFFF">
                <a:alpha val="9804"/>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44" name="Hexagon 50"/>
            <p:cNvSpPr>
              <a:spLocks noChangeArrowheads="1"/>
            </p:cNvSpPr>
            <p:nvPr/>
          </p:nvSpPr>
          <p:spPr bwMode="auto">
            <a:xfrm rot="1800000">
              <a:off x="4102486" y="4125913"/>
              <a:ext cx="1600350" cy="1389062"/>
            </a:xfrm>
            <a:prstGeom prst="hexagon">
              <a:avLst>
                <a:gd name="adj" fmla="val 28536"/>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45" name="Hexagon 51"/>
            <p:cNvSpPr>
              <a:spLocks noChangeArrowheads="1"/>
            </p:cNvSpPr>
            <p:nvPr/>
          </p:nvSpPr>
          <p:spPr bwMode="auto">
            <a:xfrm rot="1800000">
              <a:off x="4112011" y="1592263"/>
              <a:ext cx="1600350" cy="1389062"/>
            </a:xfrm>
            <a:prstGeom prst="hexagon">
              <a:avLst>
                <a:gd name="adj" fmla="val 28536"/>
                <a:gd name="vf" fmla="val 115470"/>
              </a:avLst>
            </a:prstGeom>
            <a:solidFill>
              <a:srgbClr val="FFFFFF">
                <a:alpha val="7059"/>
              </a:srgbClr>
            </a:solidFill>
            <a:ln w="12700">
              <a:solidFill>
                <a:srgbClr val="FFFFFF">
                  <a:alpha val="7059"/>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46" name="Hexagon 52"/>
            <p:cNvSpPr>
              <a:spLocks noChangeArrowheads="1"/>
            </p:cNvSpPr>
            <p:nvPr/>
          </p:nvSpPr>
          <p:spPr bwMode="auto">
            <a:xfrm rot="1800000">
              <a:off x="3359466" y="325438"/>
              <a:ext cx="1601937" cy="1389062"/>
            </a:xfrm>
            <a:prstGeom prst="hexagon">
              <a:avLst>
                <a:gd name="adj" fmla="val 28538"/>
                <a:gd name="vf" fmla="val 115470"/>
              </a:avLst>
            </a:prstGeom>
            <a:solidFill>
              <a:srgbClr val="FFFFFF">
                <a:alpha val="3137"/>
              </a:srgbClr>
            </a:solidFill>
            <a:ln w="12700">
              <a:solidFill>
                <a:srgbClr val="FFFFFF">
                  <a:alpha val="7059"/>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47" name="Hexagon 53"/>
            <p:cNvSpPr>
              <a:spLocks noChangeArrowheads="1"/>
            </p:cNvSpPr>
            <p:nvPr/>
          </p:nvSpPr>
          <p:spPr bwMode="auto">
            <a:xfrm rot="1800000">
              <a:off x="4845505" y="5383213"/>
              <a:ext cx="1600350" cy="1389062"/>
            </a:xfrm>
            <a:prstGeom prst="hexagon">
              <a:avLst>
                <a:gd name="adj" fmla="val 28536"/>
                <a:gd name="vf" fmla="val 115470"/>
              </a:avLst>
            </a:prstGeom>
            <a:solidFill>
              <a:srgbClr val="FFFFFF">
                <a:alpha val="5098"/>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48" name="Freeform 54"/>
            <p:cNvSpPr>
              <a:spLocks noChangeArrowheads="1"/>
            </p:cNvSpPr>
            <p:nvPr/>
          </p:nvSpPr>
          <p:spPr bwMode="auto">
            <a:xfrm rot="1800000">
              <a:off x="0" y="4202113"/>
              <a:ext cx="1262181" cy="1387475"/>
            </a:xfrm>
            <a:custGeom>
              <a:avLst/>
              <a:gdLst>
                <a:gd name="T0" fmla="*/ 0 w 1261499"/>
                <a:gd name="T1" fmla="*/ 103783 h 1388236"/>
                <a:gd name="T2" fmla="*/ 57068 w 1261499"/>
                <a:gd name="T3" fmla="*/ 0 h 1388236"/>
                <a:gd name="T4" fmla="*/ 876065 w 1261499"/>
                <a:gd name="T5" fmla="*/ 0 h 1388236"/>
                <a:gd name="T6" fmla="*/ 1277278 w 1261499"/>
                <a:gd name="T7" fmla="*/ 685420 h 1388236"/>
                <a:gd name="T8" fmla="*/ 876065 w 1261499"/>
                <a:gd name="T9" fmla="*/ 1370837 h 1388236"/>
                <a:gd name="T10" fmla="*/ 753892 w 1261499"/>
                <a:gd name="T11" fmla="*/ 1370499 h 1388236"/>
                <a:gd name="T12" fmla="*/ 0 w 1261499"/>
                <a:gd name="T13" fmla="*/ 103783 h 1388236"/>
                <a:gd name="T14" fmla="*/ 0 60000 65536"/>
                <a:gd name="T15" fmla="*/ 0 60000 65536"/>
                <a:gd name="T16" fmla="*/ 0 60000 65536"/>
                <a:gd name="T17" fmla="*/ 0 60000 65536"/>
                <a:gd name="T18" fmla="*/ 0 60000 65536"/>
                <a:gd name="T19" fmla="*/ 0 60000 65536"/>
                <a:gd name="T20" fmla="*/ 0 60000 65536"/>
                <a:gd name="T21" fmla="*/ 0 w 1261499"/>
                <a:gd name="T22" fmla="*/ 0 h 1388236"/>
                <a:gd name="T23" fmla="*/ 1261499 w 1261499"/>
                <a:gd name="T24" fmla="*/ 1388236 h 1388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rgbClr val="FFFFFF">
                <a:alpha val="9804"/>
              </a:srgbClr>
            </a:solidFill>
            <a:ln w="12700" cap="flat" cmpd="sng">
              <a:solidFill>
                <a:srgbClr val="FFFFFF">
                  <a:alpha val="12157"/>
                </a:srgbClr>
              </a:solidFill>
              <a:bevel/>
              <a:headEnd/>
              <a:tailEnd/>
            </a:ln>
          </p:spPr>
          <p:txBody>
            <a:bodyPr anchor="ctr"/>
            <a:lstStyle/>
            <a:p>
              <a:endParaRPr lang="en-US" sz="1800"/>
            </a:p>
          </p:txBody>
        </p:sp>
        <p:sp>
          <p:nvSpPr>
            <p:cNvPr id="1049" name="Hexagon 55"/>
            <p:cNvSpPr>
              <a:spLocks noChangeArrowheads="1"/>
            </p:cNvSpPr>
            <p:nvPr/>
          </p:nvSpPr>
          <p:spPr bwMode="auto">
            <a:xfrm rot="1800000">
              <a:off x="406439" y="5402263"/>
              <a:ext cx="1601937" cy="1389062"/>
            </a:xfrm>
            <a:prstGeom prst="hexagon">
              <a:avLst>
                <a:gd name="adj" fmla="val 28538"/>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0" name="Hexagon 56"/>
            <p:cNvSpPr>
              <a:spLocks noChangeArrowheads="1"/>
            </p:cNvSpPr>
            <p:nvPr/>
          </p:nvSpPr>
          <p:spPr bwMode="auto">
            <a:xfrm rot="1800000">
              <a:off x="435017" y="2849563"/>
              <a:ext cx="1601937" cy="1389062"/>
            </a:xfrm>
            <a:prstGeom prst="hexagon">
              <a:avLst>
                <a:gd name="adj" fmla="val 28538"/>
                <a:gd name="vf" fmla="val 115470"/>
              </a:avLst>
            </a:prstGeom>
            <a:solidFill>
              <a:srgbClr val="FFFFFF">
                <a:alpha val="7059"/>
              </a:srgbClr>
            </a:solidFill>
            <a:ln w="12700">
              <a:solidFill>
                <a:srgbClr val="FFFFFF">
                  <a:alpha val="7059"/>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1" name="Hexagon 57"/>
            <p:cNvSpPr>
              <a:spLocks noChangeArrowheads="1"/>
            </p:cNvSpPr>
            <p:nvPr/>
          </p:nvSpPr>
          <p:spPr bwMode="auto">
            <a:xfrm rot="1800000">
              <a:off x="1158985" y="4125913"/>
              <a:ext cx="1601937" cy="1389062"/>
            </a:xfrm>
            <a:prstGeom prst="hexagon">
              <a:avLst>
                <a:gd name="adj" fmla="val 28538"/>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2" name="Hexagon 58"/>
            <p:cNvSpPr>
              <a:spLocks noChangeArrowheads="1"/>
            </p:cNvSpPr>
            <p:nvPr/>
          </p:nvSpPr>
          <p:spPr bwMode="auto">
            <a:xfrm rot="1800000">
              <a:off x="1892478" y="5411788"/>
              <a:ext cx="1601937" cy="1389062"/>
            </a:xfrm>
            <a:prstGeom prst="hexagon">
              <a:avLst>
                <a:gd name="adj" fmla="val 28538"/>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3" name="Hexagon 59"/>
            <p:cNvSpPr>
              <a:spLocks noChangeArrowheads="1"/>
            </p:cNvSpPr>
            <p:nvPr/>
          </p:nvSpPr>
          <p:spPr bwMode="auto">
            <a:xfrm rot="1800000">
              <a:off x="1911530" y="2859088"/>
              <a:ext cx="1601937" cy="1389062"/>
            </a:xfrm>
            <a:prstGeom prst="hexagon">
              <a:avLst>
                <a:gd name="adj" fmla="val 28538"/>
                <a:gd name="vf" fmla="val 115470"/>
              </a:avLst>
            </a:prstGeom>
            <a:solidFill>
              <a:srgbClr val="FFFFFF">
                <a:alpha val="7059"/>
              </a:srgbClr>
            </a:solidFill>
            <a:ln w="12700">
              <a:solidFill>
                <a:srgbClr val="FFFFFF">
                  <a:alpha val="7059"/>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4" name="Hexagon 94"/>
            <p:cNvSpPr>
              <a:spLocks noChangeArrowheads="1"/>
            </p:cNvSpPr>
            <p:nvPr/>
          </p:nvSpPr>
          <p:spPr bwMode="auto">
            <a:xfrm rot="1800000">
              <a:off x="1178036" y="1563688"/>
              <a:ext cx="1601937" cy="1389062"/>
            </a:xfrm>
            <a:prstGeom prst="hexagon">
              <a:avLst>
                <a:gd name="adj" fmla="val 28538"/>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5" name="Hexagon 95"/>
            <p:cNvSpPr>
              <a:spLocks noChangeArrowheads="1"/>
            </p:cNvSpPr>
            <p:nvPr/>
          </p:nvSpPr>
          <p:spPr bwMode="auto">
            <a:xfrm rot="1800000">
              <a:off x="7188875" y="4144963"/>
              <a:ext cx="1600350" cy="1389062"/>
            </a:xfrm>
            <a:prstGeom prst="hexagon">
              <a:avLst>
                <a:gd name="adj" fmla="val 28541"/>
                <a:gd name="vf" fmla="val 115470"/>
              </a:avLst>
            </a:prstGeom>
            <a:solidFill>
              <a:srgbClr val="FFFFFF">
                <a:alpha val="9804"/>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6" name="Hexagon 96"/>
            <p:cNvSpPr>
              <a:spLocks noChangeArrowheads="1"/>
            </p:cNvSpPr>
            <p:nvPr/>
          </p:nvSpPr>
          <p:spPr bwMode="auto">
            <a:xfrm rot="1800000">
              <a:off x="7931894" y="5421313"/>
              <a:ext cx="1600350" cy="1389062"/>
            </a:xfrm>
            <a:prstGeom prst="hexagon">
              <a:avLst>
                <a:gd name="adj" fmla="val 28541"/>
                <a:gd name="vf" fmla="val 115470"/>
              </a:avLst>
            </a:prstGeom>
            <a:solidFill>
              <a:srgbClr val="FFFFFF">
                <a:alpha val="0"/>
              </a:srgbClr>
            </a:solidFill>
            <a:ln w="12700">
              <a:solidFill>
                <a:srgbClr val="FFFFFF">
                  <a:alpha val="12157"/>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7" name="Hexagon 97"/>
            <p:cNvSpPr>
              <a:spLocks noChangeArrowheads="1"/>
            </p:cNvSpPr>
            <p:nvPr/>
          </p:nvSpPr>
          <p:spPr bwMode="auto">
            <a:xfrm rot="1800000">
              <a:off x="7931894" y="2868613"/>
              <a:ext cx="1600350" cy="1389062"/>
            </a:xfrm>
            <a:prstGeom prst="hexagon">
              <a:avLst>
                <a:gd name="adj" fmla="val 28541"/>
                <a:gd name="vf" fmla="val 115470"/>
              </a:avLst>
            </a:prstGeom>
            <a:solidFill>
              <a:srgbClr val="FFFFFF">
                <a:alpha val="7059"/>
              </a:srgbClr>
            </a:solidFill>
            <a:ln w="12700">
              <a:solidFill>
                <a:srgbClr val="FFFFFF">
                  <a:alpha val="7059"/>
                </a:srgbClr>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58" name="Freeform 98"/>
            <p:cNvSpPr>
              <a:spLocks noChangeArrowheads="1"/>
            </p:cNvSpPr>
            <p:nvPr/>
          </p:nvSpPr>
          <p:spPr bwMode="auto">
            <a:xfrm rot="1800000">
              <a:off x="8689202" y="4056063"/>
              <a:ext cx="1243130" cy="1387475"/>
            </a:xfrm>
            <a:custGeom>
              <a:avLst/>
              <a:gdLst>
                <a:gd name="T0" fmla="*/ 0 w 1243407"/>
                <a:gd name="T1" fmla="*/ 685420 h 1388236"/>
                <a:gd name="T2" fmla="*/ 394234 w 1243407"/>
                <a:gd name="T3" fmla="*/ 0 h 1388236"/>
                <a:gd name="T4" fmla="*/ 471609 w 1243407"/>
                <a:gd name="T5" fmla="*/ 3970 h 1388236"/>
                <a:gd name="T6" fmla="*/ 1237050 w 1243407"/>
                <a:gd name="T7" fmla="*/ 1309365 h 1388236"/>
                <a:gd name="T8" fmla="*/ 1198984 w 1243407"/>
                <a:gd name="T9" fmla="*/ 1370837 h 1388236"/>
                <a:gd name="T10" fmla="*/ 394234 w 1243407"/>
                <a:gd name="T11" fmla="*/ 1370837 h 1388236"/>
                <a:gd name="T12" fmla="*/ 0 w 1243407"/>
                <a:gd name="T13" fmla="*/ 685420 h 1388236"/>
                <a:gd name="T14" fmla="*/ 0 60000 65536"/>
                <a:gd name="T15" fmla="*/ 0 60000 65536"/>
                <a:gd name="T16" fmla="*/ 0 60000 65536"/>
                <a:gd name="T17" fmla="*/ 0 60000 65536"/>
                <a:gd name="T18" fmla="*/ 0 60000 65536"/>
                <a:gd name="T19" fmla="*/ 0 60000 65536"/>
                <a:gd name="T20" fmla="*/ 0 60000 65536"/>
                <a:gd name="T21" fmla="*/ 0 w 1243407"/>
                <a:gd name="T22" fmla="*/ 0 h 1388236"/>
                <a:gd name="T23" fmla="*/ 1243407 w 1243407"/>
                <a:gd name="T24" fmla="*/ 1388236 h 1388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rgbClr val="FFFFFF">
                <a:alpha val="3137"/>
              </a:srgbClr>
            </a:solidFill>
            <a:ln w="12700" cap="flat" cmpd="sng">
              <a:solidFill>
                <a:srgbClr val="FFFFFF">
                  <a:alpha val="12157"/>
                </a:srgbClr>
              </a:solidFill>
              <a:bevel/>
              <a:headEnd/>
              <a:tailEnd/>
            </a:ln>
          </p:spPr>
          <p:txBody>
            <a:bodyPr anchor="ctr"/>
            <a:lstStyle/>
            <a:p>
              <a:endParaRPr lang="en-US" sz="1800"/>
            </a:p>
          </p:txBody>
        </p:sp>
        <p:sp>
          <p:nvSpPr>
            <p:cNvPr id="1059" name="Freeform 99"/>
            <p:cNvSpPr>
              <a:spLocks noChangeArrowheads="1"/>
            </p:cNvSpPr>
            <p:nvPr/>
          </p:nvSpPr>
          <p:spPr bwMode="auto">
            <a:xfrm rot="1800000">
              <a:off x="8689202" y="1511300"/>
              <a:ext cx="1241541" cy="1389063"/>
            </a:xfrm>
            <a:custGeom>
              <a:avLst/>
              <a:gdLst>
                <a:gd name="T0" fmla="*/ 0 w 1241871"/>
                <a:gd name="T1" fmla="*/ 697487 h 1388822"/>
                <a:gd name="T2" fmla="*/ 393843 w 1241871"/>
                <a:gd name="T3" fmla="*/ 586 h 1388822"/>
                <a:gd name="T4" fmla="*/ 479063 w 1241871"/>
                <a:gd name="T5" fmla="*/ 0 h 1388822"/>
                <a:gd name="T6" fmla="*/ 1234303 w 1241871"/>
                <a:gd name="T7" fmla="*/ 1329205 h 1388822"/>
                <a:gd name="T8" fmla="*/ 1197798 w 1241871"/>
                <a:gd name="T9" fmla="*/ 1394376 h 1388822"/>
                <a:gd name="T10" fmla="*/ 393843 w 1241871"/>
                <a:gd name="T11" fmla="*/ 1394376 h 1388822"/>
                <a:gd name="T12" fmla="*/ 0 w 1241871"/>
                <a:gd name="T13" fmla="*/ 697487 h 1388822"/>
                <a:gd name="T14" fmla="*/ 0 60000 65536"/>
                <a:gd name="T15" fmla="*/ 0 60000 65536"/>
                <a:gd name="T16" fmla="*/ 0 60000 65536"/>
                <a:gd name="T17" fmla="*/ 0 60000 65536"/>
                <a:gd name="T18" fmla="*/ 0 60000 65536"/>
                <a:gd name="T19" fmla="*/ 0 60000 65536"/>
                <a:gd name="T20" fmla="*/ 0 60000 65536"/>
                <a:gd name="T21" fmla="*/ 0 w 1241871"/>
                <a:gd name="T22" fmla="*/ 0 h 1388822"/>
                <a:gd name="T23" fmla="*/ 1241871 w 1241871"/>
                <a:gd name="T24" fmla="*/ 1388822 h 13888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rgbClr val="FFFFFF">
                <a:alpha val="0"/>
              </a:srgbClr>
            </a:solidFill>
            <a:ln w="12700" cap="flat" cmpd="sng">
              <a:solidFill>
                <a:srgbClr val="FFFFFF">
                  <a:alpha val="12157"/>
                </a:srgbClr>
              </a:solidFill>
              <a:bevel/>
              <a:headEnd/>
              <a:tailEnd/>
            </a:ln>
          </p:spPr>
          <p:txBody>
            <a:bodyPr anchor="ctr"/>
            <a:lstStyle/>
            <a:p>
              <a:endParaRPr lang="en-US" sz="1800"/>
            </a:p>
          </p:txBody>
        </p:sp>
      </p:grpSp>
      <p:sp>
        <p:nvSpPr>
          <p:cNvPr id="1027" name="Rectangle 65"/>
          <p:cNvSpPr>
            <a:spLocks noChangeArrowheads="1"/>
          </p:cNvSpPr>
          <p:nvPr/>
        </p:nvSpPr>
        <p:spPr bwMode="auto">
          <a:xfrm>
            <a:off x="609600" y="333375"/>
            <a:ext cx="10972800" cy="6186488"/>
          </a:xfrm>
          <a:prstGeom prst="rect">
            <a:avLst/>
          </a:prstGeom>
          <a:solidFill>
            <a:schemeClr val="bg1"/>
          </a:solidFill>
          <a:ln w="6350">
            <a:solidFill>
              <a:schemeClr val="tx1"/>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28374A"/>
              </a:solidFill>
              <a:latin typeface="Century Gothic" pitchFamily="34" charset="0"/>
              <a:sym typeface="Century Gothic" pitchFamily="34" charset="0"/>
            </a:endParaRPr>
          </a:p>
        </p:txBody>
      </p:sp>
      <p:sp>
        <p:nvSpPr>
          <p:cNvPr id="1028" name="Rectangle 69"/>
          <p:cNvSpPr>
            <a:spLocks noChangeArrowheads="1"/>
          </p:cNvSpPr>
          <p:nvPr/>
        </p:nvSpPr>
        <p:spPr bwMode="auto">
          <a:xfrm>
            <a:off x="6081185" y="-20638"/>
            <a:ext cx="4906433" cy="700088"/>
          </a:xfrm>
          <a:prstGeom prst="rect">
            <a:avLst/>
          </a:prstGeom>
          <a:solidFill>
            <a:srgbClr val="F5F5F5"/>
          </a:solidFill>
          <a:ln w="15875">
            <a:solidFill>
              <a:srgbClr val="5B7377"/>
            </a:solidFill>
            <a:bevel/>
            <a:headEnd/>
            <a:tailEnd/>
          </a:ln>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29" name="Rectangle 70"/>
          <p:cNvSpPr>
            <a:spLocks noChangeArrowheads="1"/>
          </p:cNvSpPr>
          <p:nvPr/>
        </p:nvSpPr>
        <p:spPr bwMode="auto">
          <a:xfrm>
            <a:off x="6199717" y="-20638"/>
            <a:ext cx="4673600" cy="623888"/>
          </a:xfrm>
          <a:prstGeom prst="rect">
            <a:avLst/>
          </a:prstGeom>
          <a:solidFill>
            <a:schemeClr val="accent2"/>
          </a:solidFill>
          <a:ln>
            <a:noFill/>
          </a:ln>
          <a:extLst>
            <a:ext uri="{91240B29-F687-4f45-9708-019B960494DF}"/>
          </a:extLst>
        </p:spPr>
        <p:txBody>
          <a:bodyPr anchor="ctr"/>
          <a:lstStyle>
            <a:lvl1pPr eaLnBrk="0" hangingPunct="0">
              <a:defRPr>
                <a:solidFill>
                  <a:schemeClr val="tx1"/>
                </a:solidFill>
                <a:latin typeface="Arial" pitchFamily="34" charset="0"/>
                <a:ea typeface="SimSun" pitchFamily="2" charset="-122"/>
              </a:defRPr>
            </a:lvl1pPr>
            <a:lvl2pPr marL="742950" indent="-285750" eaLnBrk="0" hangingPunct="0">
              <a:defRPr>
                <a:solidFill>
                  <a:schemeClr val="tx1"/>
                </a:solidFill>
                <a:latin typeface="Arial" pitchFamily="34" charset="0"/>
                <a:ea typeface="SimSun" pitchFamily="2" charset="-122"/>
              </a:defRPr>
            </a:lvl2pPr>
            <a:lvl3pPr marL="1143000" indent="-228600" eaLnBrk="0" hangingPunct="0">
              <a:defRPr>
                <a:solidFill>
                  <a:schemeClr val="tx1"/>
                </a:solidFill>
                <a:latin typeface="Arial" pitchFamily="34" charset="0"/>
                <a:ea typeface="SimSun" pitchFamily="2" charset="-122"/>
              </a:defRPr>
            </a:lvl3pPr>
            <a:lvl4pPr marL="1600200" indent="-228600" eaLnBrk="0" hangingPunct="0">
              <a:defRPr>
                <a:solidFill>
                  <a:schemeClr val="tx1"/>
                </a:solidFill>
                <a:latin typeface="Arial" pitchFamily="34" charset="0"/>
                <a:ea typeface="SimSun" pitchFamily="2" charset="-122"/>
              </a:defRPr>
            </a:lvl4pPr>
            <a:lvl5pPr marL="2057400" indent="-228600" eaLnBrk="0" hangingPunct="0">
              <a:defRPr>
                <a:solidFill>
                  <a:schemeClr val="tx1"/>
                </a:solidFill>
                <a:latin typeface="Arial" pitchFamily="34" charset="0"/>
                <a:ea typeface="SimSun"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SimSun" pitchFamily="2" charset="-122"/>
              </a:defRPr>
            </a:lvl9pPr>
          </a:lstStyle>
          <a:p>
            <a:pPr algn="ctr" eaLnBrk="1" hangingPunct="1">
              <a:buFont typeface="Arial" panose="020B0604020202020204" pitchFamily="34" charset="0"/>
              <a:buNone/>
              <a:defRPr/>
            </a:pPr>
            <a:endParaRPr lang="en-US" altLang="en-US" sz="1800">
              <a:solidFill>
                <a:srgbClr val="FFFFFF"/>
              </a:solidFill>
              <a:latin typeface="Century Gothic" pitchFamily="34" charset="0"/>
              <a:sym typeface="Century Gothic" pitchFamily="34" charset="0"/>
            </a:endParaRPr>
          </a:p>
        </p:txBody>
      </p:sp>
      <p:sp>
        <p:nvSpPr>
          <p:cNvPr id="1030" name="Title Placeholder 1"/>
          <p:cNvSpPr>
            <a:spLocks noGrp="1" noChangeArrowheads="1"/>
          </p:cNvSpPr>
          <p:nvPr>
            <p:ph type="title" idx="4294967295"/>
          </p:nvPr>
        </p:nvSpPr>
        <p:spPr bwMode="auto">
          <a:xfrm>
            <a:off x="1390652" y="1027113"/>
            <a:ext cx="93662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b" anchorCtr="0" compatLnSpc="1">
            <a:prstTxWarp prst="textNoShape">
              <a:avLst/>
            </a:prstTxWarp>
          </a:bodyPr>
          <a:lstStyle/>
          <a:p>
            <a:pPr lvl="0"/>
            <a:r>
              <a:rPr lang="en-US" altLang="zh-CN">
                <a:sym typeface="Century Gothic" panose="020B0502020202020204" pitchFamily="34" charset="0"/>
              </a:rPr>
              <a:t>Click to edit Master title style</a:t>
            </a:r>
          </a:p>
        </p:txBody>
      </p:sp>
      <p:sp>
        <p:nvSpPr>
          <p:cNvPr id="1031" name="Text Placeholder 2"/>
          <p:cNvSpPr>
            <a:spLocks noGrp="1" noChangeArrowheads="1"/>
          </p:cNvSpPr>
          <p:nvPr>
            <p:ph type="body" idx="1"/>
          </p:nvPr>
        </p:nvSpPr>
        <p:spPr bwMode="auto">
          <a:xfrm>
            <a:off x="1390652" y="2324100"/>
            <a:ext cx="9036049"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vert="horz" wrap="square" lIns="91440" tIns="45720" rIns="91440" bIns="45720" numCol="1" anchor="t" anchorCtr="0" compatLnSpc="1">
            <a:prstTxWarp prst="textNoShape">
              <a:avLst/>
            </a:prstTxWarp>
          </a:bodyPr>
          <a:lstStyle/>
          <a:p>
            <a:pPr lvl="0"/>
            <a:r>
              <a:rPr lang="en-US" altLang="zh-CN">
                <a:sym typeface="Century Gothic" panose="020B0502020202020204" pitchFamily="34" charset="0"/>
              </a:rPr>
              <a:t>Click to edit Master text styles</a:t>
            </a:r>
          </a:p>
          <a:p>
            <a:pPr lvl="1"/>
            <a:r>
              <a:rPr lang="en-US" altLang="zh-CN">
                <a:sym typeface="Century Gothic" panose="020B0502020202020204" pitchFamily="34" charset="0"/>
              </a:rPr>
              <a:t>Second level</a:t>
            </a:r>
          </a:p>
          <a:p>
            <a:pPr lvl="2"/>
            <a:r>
              <a:rPr lang="en-US" altLang="zh-CN">
                <a:sym typeface="Century Gothic" panose="020B0502020202020204" pitchFamily="34" charset="0"/>
              </a:rPr>
              <a:t>Third level</a:t>
            </a:r>
          </a:p>
          <a:p>
            <a:pPr lvl="3"/>
            <a:r>
              <a:rPr lang="en-US" altLang="zh-CN">
                <a:sym typeface="Century Gothic" panose="020B0502020202020204" pitchFamily="34" charset="0"/>
              </a:rPr>
              <a:t>Fourth level</a:t>
            </a:r>
          </a:p>
          <a:p>
            <a:pPr lvl="4"/>
            <a:r>
              <a:rPr lang="en-US" altLang="zh-CN">
                <a:sym typeface="Century Gothic" panose="020B0502020202020204" pitchFamily="34" charset="0"/>
              </a:rPr>
              <a:t>Fifth level</a:t>
            </a:r>
          </a:p>
        </p:txBody>
      </p:sp>
      <p:sp>
        <p:nvSpPr>
          <p:cNvPr id="1070" name="Date Placeholder 3"/>
          <p:cNvSpPr>
            <a:spLocks noGrp="1" noChangeArrowheads="1"/>
          </p:cNvSpPr>
          <p:nvPr>
            <p:ph type="dt" sz="half" idx="2"/>
          </p:nvPr>
        </p:nvSpPr>
        <p:spPr bwMode="auto">
          <a:xfrm>
            <a:off x="7996767" y="223839"/>
            <a:ext cx="284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FEFEFE"/>
                </a:solidFill>
                <a:sym typeface="Arial" panose="020B0604020202020204" pitchFamily="34" charset="0"/>
              </a:defRPr>
            </a:lvl1pPr>
          </a:lstStyle>
          <a:p>
            <a:pPr>
              <a:defRPr/>
            </a:pPr>
            <a:fld id="{54CFCAB6-1D48-458D-9BFB-3C6809FE8738}" type="datetime1">
              <a:rPr lang="en-US" altLang="en-US" smtClean="0"/>
              <a:t>4/8/2020</a:t>
            </a:fld>
            <a:endParaRPr lang="en-US" altLang="en-US"/>
          </a:p>
        </p:txBody>
      </p:sp>
      <p:sp>
        <p:nvSpPr>
          <p:cNvPr id="1071" name="Footer Placeholder 4"/>
          <p:cNvSpPr>
            <a:spLocks noGrp="1" noChangeArrowheads="1"/>
          </p:cNvSpPr>
          <p:nvPr>
            <p:ph type="ftr" sz="quarter" idx="3"/>
          </p:nvPr>
        </p:nvSpPr>
        <p:spPr bwMode="auto">
          <a:xfrm>
            <a:off x="6189134" y="5851526"/>
            <a:ext cx="4669367"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chemeClr val="accent1"/>
                </a:solidFill>
                <a:latin typeface="Arial" panose="020B0604020202020204" pitchFamily="34" charset="0"/>
                <a:ea typeface="SimSun" charset="-122"/>
                <a:cs typeface="+mn-cs"/>
                <a:sym typeface="Arial" pitchFamily="34" charset="0"/>
              </a:defRPr>
            </a:lvl1pPr>
          </a:lstStyle>
          <a:p>
            <a:pPr>
              <a:defRPr/>
            </a:pPr>
            <a:endParaRPr lang="en-US"/>
          </a:p>
        </p:txBody>
      </p:sp>
      <p:sp>
        <p:nvSpPr>
          <p:cNvPr id="1072" name="Slide Number Placeholder 5"/>
          <p:cNvSpPr>
            <a:spLocks noGrp="1" noChangeArrowheads="1"/>
          </p:cNvSpPr>
          <p:nvPr>
            <p:ph type="sldNum" sz="quarter" idx="4"/>
          </p:nvPr>
        </p:nvSpPr>
        <p:spPr bwMode="auto">
          <a:xfrm>
            <a:off x="6199717" y="223839"/>
            <a:ext cx="1775883"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FEFEFE"/>
                </a:solidFill>
                <a:sym typeface="Arial" panose="020B0604020202020204" pitchFamily="34" charset="0"/>
              </a:defRPr>
            </a:lvl1pPr>
          </a:lstStyle>
          <a:p>
            <a:pPr>
              <a:defRPr/>
            </a:pPr>
            <a:fld id="{C4CAC204-FCA2-44A0-B700-5B8A491F240E}" type="slidenum">
              <a:rPr lang="en-US" altLang="en-US"/>
              <a:pPr>
                <a:defRPr/>
              </a:pPr>
              <a:t>‹#›</a:t>
            </a:fld>
            <a:endParaRPr lang="en-US" altLang="en-US"/>
          </a:p>
        </p:txBody>
      </p:sp>
      <p:pic>
        <p:nvPicPr>
          <p:cNvPr id="1035" name="Picture 60"/>
          <p:cNvPicPr>
            <a:picLocks noChangeAspect="1" noChangeArrowheads="1"/>
          </p:cNvPicPr>
          <p:nvPr/>
        </p:nvPicPr>
        <p:blipFill>
          <a:blip r:embed="rId15">
            <a:extLst>
              <a:ext uri="{28A0092B-C50C-407E-A947-70E740481C1C}">
                <a14:useLocalDpi xmlns:a14="http://schemas.microsoft.com/office/drawing/2010/main" val="0"/>
              </a:ext>
            </a:extLst>
          </a:blip>
          <a:srcRect b="33780"/>
          <a:stretch>
            <a:fillRect/>
          </a:stretch>
        </p:blipFill>
        <p:spPr bwMode="auto">
          <a:xfrm>
            <a:off x="711201" y="6096001"/>
            <a:ext cx="151130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36" name="Picture 6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769601" y="5943600"/>
            <a:ext cx="70696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89752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rtl="0" eaLnBrk="0" fontAlgn="base" hangingPunct="0">
        <a:spcBef>
          <a:spcPct val="0"/>
        </a:spcBef>
        <a:spcAft>
          <a:spcPct val="0"/>
        </a:spcAft>
        <a:defRPr sz="2800" b="1">
          <a:solidFill>
            <a:srgbClr val="28374A"/>
          </a:solidFill>
          <a:latin typeface="+mj-lt"/>
          <a:ea typeface="MS PGothic" panose="020B0600070205080204" pitchFamily="34" charset="-128"/>
          <a:cs typeface="+mj-cs"/>
          <a:sym typeface="Century Gothic" panose="020B0502020202020204" pitchFamily="34" charset="0"/>
        </a:defRPr>
      </a:lvl1pPr>
      <a:lvl2pPr algn="l" rtl="0" eaLnBrk="0" fontAlgn="base" hangingPunct="0">
        <a:spcBef>
          <a:spcPct val="0"/>
        </a:spcBef>
        <a:spcAft>
          <a:spcPct val="0"/>
        </a:spcAft>
        <a:defRPr sz="2800" b="1">
          <a:solidFill>
            <a:srgbClr val="28374A"/>
          </a:solidFill>
          <a:latin typeface="Century Gothic" pitchFamily="34" charset="0"/>
          <a:ea typeface="MS PGothic" panose="020B0600070205080204" pitchFamily="34" charset="-128"/>
          <a:cs typeface="幼圆" charset="0"/>
          <a:sym typeface="Century Gothic" panose="020B0502020202020204" pitchFamily="34" charset="0"/>
        </a:defRPr>
      </a:lvl2pPr>
      <a:lvl3pPr algn="l" rtl="0" eaLnBrk="0" fontAlgn="base" hangingPunct="0">
        <a:spcBef>
          <a:spcPct val="0"/>
        </a:spcBef>
        <a:spcAft>
          <a:spcPct val="0"/>
        </a:spcAft>
        <a:defRPr sz="2800" b="1">
          <a:solidFill>
            <a:srgbClr val="28374A"/>
          </a:solidFill>
          <a:latin typeface="Century Gothic" pitchFamily="34" charset="0"/>
          <a:ea typeface="MS PGothic" panose="020B0600070205080204" pitchFamily="34" charset="-128"/>
          <a:cs typeface="幼圆" charset="0"/>
          <a:sym typeface="Century Gothic" panose="020B0502020202020204" pitchFamily="34" charset="0"/>
        </a:defRPr>
      </a:lvl3pPr>
      <a:lvl4pPr algn="l" rtl="0" eaLnBrk="0" fontAlgn="base" hangingPunct="0">
        <a:spcBef>
          <a:spcPct val="0"/>
        </a:spcBef>
        <a:spcAft>
          <a:spcPct val="0"/>
        </a:spcAft>
        <a:defRPr sz="2800" b="1">
          <a:solidFill>
            <a:srgbClr val="28374A"/>
          </a:solidFill>
          <a:latin typeface="Century Gothic" pitchFamily="34" charset="0"/>
          <a:ea typeface="MS PGothic" panose="020B0600070205080204" pitchFamily="34" charset="-128"/>
          <a:cs typeface="幼圆" charset="0"/>
          <a:sym typeface="Century Gothic" panose="020B0502020202020204" pitchFamily="34" charset="0"/>
        </a:defRPr>
      </a:lvl4pPr>
      <a:lvl5pPr algn="l" rtl="0" eaLnBrk="0" fontAlgn="base" hangingPunct="0">
        <a:spcBef>
          <a:spcPct val="0"/>
        </a:spcBef>
        <a:spcAft>
          <a:spcPct val="0"/>
        </a:spcAft>
        <a:defRPr sz="2800" b="1">
          <a:solidFill>
            <a:srgbClr val="28374A"/>
          </a:solidFill>
          <a:latin typeface="Century Gothic" pitchFamily="34" charset="0"/>
          <a:ea typeface="MS PGothic" panose="020B0600070205080204" pitchFamily="34" charset="-128"/>
          <a:cs typeface="幼圆" charset="0"/>
          <a:sym typeface="Century Gothic" panose="020B0502020202020204" pitchFamily="34" charset="0"/>
        </a:defRPr>
      </a:lvl5pPr>
      <a:lvl6pPr marL="457200" algn="l" rtl="0" fontAlgn="base">
        <a:spcBef>
          <a:spcPct val="0"/>
        </a:spcBef>
        <a:spcAft>
          <a:spcPct val="0"/>
        </a:spcAft>
        <a:defRPr sz="2800" b="1">
          <a:solidFill>
            <a:srgbClr val="28374A"/>
          </a:solidFill>
          <a:latin typeface="Century Gothic" pitchFamily="34" charset="0"/>
          <a:ea typeface="幼圆" charset="0"/>
          <a:cs typeface="幼圆" charset="0"/>
          <a:sym typeface="Century Gothic" pitchFamily="34" charset="0"/>
        </a:defRPr>
      </a:lvl6pPr>
      <a:lvl7pPr marL="914400" algn="l" rtl="0" fontAlgn="base">
        <a:spcBef>
          <a:spcPct val="0"/>
        </a:spcBef>
        <a:spcAft>
          <a:spcPct val="0"/>
        </a:spcAft>
        <a:defRPr sz="2800" b="1">
          <a:solidFill>
            <a:srgbClr val="28374A"/>
          </a:solidFill>
          <a:latin typeface="Century Gothic" pitchFamily="34" charset="0"/>
          <a:ea typeface="幼圆" charset="0"/>
          <a:cs typeface="幼圆" charset="0"/>
          <a:sym typeface="Century Gothic" pitchFamily="34" charset="0"/>
        </a:defRPr>
      </a:lvl7pPr>
      <a:lvl8pPr marL="1371600" algn="l" rtl="0" fontAlgn="base">
        <a:spcBef>
          <a:spcPct val="0"/>
        </a:spcBef>
        <a:spcAft>
          <a:spcPct val="0"/>
        </a:spcAft>
        <a:defRPr sz="2800" b="1">
          <a:solidFill>
            <a:srgbClr val="28374A"/>
          </a:solidFill>
          <a:latin typeface="Century Gothic" pitchFamily="34" charset="0"/>
          <a:ea typeface="幼圆" charset="0"/>
          <a:cs typeface="幼圆" charset="0"/>
          <a:sym typeface="Century Gothic" pitchFamily="34" charset="0"/>
        </a:defRPr>
      </a:lvl8pPr>
      <a:lvl9pPr marL="1828800" algn="l" rtl="0" fontAlgn="base">
        <a:spcBef>
          <a:spcPct val="0"/>
        </a:spcBef>
        <a:spcAft>
          <a:spcPct val="0"/>
        </a:spcAft>
        <a:defRPr sz="2800" b="1">
          <a:solidFill>
            <a:srgbClr val="28374A"/>
          </a:solidFill>
          <a:latin typeface="Century Gothic" pitchFamily="34" charset="0"/>
          <a:ea typeface="幼圆" charset="0"/>
          <a:cs typeface="幼圆" charset="0"/>
          <a:sym typeface="Century Gothic" pitchFamily="34" charset="0"/>
        </a:defRPr>
      </a:lvl9pPr>
    </p:titleStyle>
    <p:bodyStyle>
      <a:lvl1pPr marL="342900" indent="-273050" algn="l" defTabSz="0" rtl="0" eaLnBrk="0" fontAlgn="base" hangingPunct="0">
        <a:spcBef>
          <a:spcPct val="20000"/>
        </a:spcBef>
        <a:spcAft>
          <a:spcPct val="0"/>
        </a:spcAft>
        <a:buClr>
          <a:schemeClr val="accent1"/>
        </a:buClr>
        <a:buSzPct val="76000"/>
        <a:buFont typeface="Wingdings 2" panose="05020102010507070707" pitchFamily="18" charset="2"/>
        <a:buChar char=""/>
        <a:defRPr sz="2400">
          <a:solidFill>
            <a:srgbClr val="28374A"/>
          </a:solidFill>
          <a:latin typeface="+mn-lt"/>
          <a:ea typeface="MS PGothic" panose="020B0600070205080204" pitchFamily="34" charset="-128"/>
          <a:cs typeface="+mn-cs"/>
          <a:sym typeface="Century Gothic" panose="020B0502020202020204" pitchFamily="34" charset="0"/>
        </a:defRPr>
      </a:lvl1pPr>
      <a:lvl2pPr marL="639763" indent="-271463" algn="l" defTabSz="0" rtl="0" eaLnBrk="0" fontAlgn="base" hangingPunct="0">
        <a:spcBef>
          <a:spcPct val="20000"/>
        </a:spcBef>
        <a:spcAft>
          <a:spcPct val="0"/>
        </a:spcAft>
        <a:buClr>
          <a:schemeClr val="accent1"/>
        </a:buClr>
        <a:buSzPct val="76000"/>
        <a:buFont typeface="Wingdings 2" panose="05020102010507070707" pitchFamily="18" charset="2"/>
        <a:buChar char=""/>
        <a:defRPr sz="2200">
          <a:solidFill>
            <a:srgbClr val="28374A"/>
          </a:solidFill>
          <a:latin typeface="+mn-lt"/>
          <a:ea typeface="+mn-ea"/>
          <a:cs typeface="+mn-cs"/>
          <a:sym typeface="Century Gothic" panose="020B0502020202020204" pitchFamily="34" charset="0"/>
        </a:defRPr>
      </a:lvl2pPr>
      <a:lvl3pPr marL="914400" indent="-228600" algn="l" defTabSz="0" rtl="0" eaLnBrk="0" fontAlgn="base" hangingPunct="0">
        <a:spcBef>
          <a:spcPct val="20000"/>
        </a:spcBef>
        <a:spcAft>
          <a:spcPct val="0"/>
        </a:spcAft>
        <a:buClr>
          <a:schemeClr val="accent1"/>
        </a:buClr>
        <a:buSzPct val="76000"/>
        <a:buFont typeface="Wingdings 2" panose="05020102010507070707" pitchFamily="18" charset="2"/>
        <a:buChar char=""/>
        <a:defRPr sz="2000">
          <a:solidFill>
            <a:srgbClr val="28374A"/>
          </a:solidFill>
          <a:latin typeface="+mn-lt"/>
          <a:ea typeface="+mn-ea"/>
          <a:cs typeface="+mn-cs"/>
          <a:sym typeface="Century Gothic" panose="020B0502020202020204" pitchFamily="34" charset="0"/>
        </a:defRPr>
      </a:lvl3pPr>
      <a:lvl4pPr marL="1123950" indent="-228600" algn="l" defTabSz="0" rtl="0" eaLnBrk="0" fontAlgn="base" hangingPunct="0">
        <a:spcBef>
          <a:spcPct val="20000"/>
        </a:spcBef>
        <a:spcAft>
          <a:spcPct val="0"/>
        </a:spcAft>
        <a:buClr>
          <a:schemeClr val="accent1"/>
        </a:buClr>
        <a:buSzPct val="76000"/>
        <a:buFont typeface="Wingdings 2" panose="05020102010507070707" pitchFamily="18" charset="2"/>
        <a:buChar char=""/>
        <a:defRPr>
          <a:solidFill>
            <a:srgbClr val="28374A"/>
          </a:solidFill>
          <a:latin typeface="+mn-lt"/>
          <a:ea typeface="+mn-ea"/>
          <a:cs typeface="+mn-cs"/>
          <a:sym typeface="Century Gothic" panose="020B0502020202020204" pitchFamily="34" charset="0"/>
        </a:defRPr>
      </a:lvl4pPr>
      <a:lvl5pPr marL="1325563" indent="-227013" algn="l" defTabSz="0" rtl="0" eaLnBrk="0" fontAlgn="base" hangingPunct="0">
        <a:spcBef>
          <a:spcPct val="20000"/>
        </a:spcBef>
        <a:spcAft>
          <a:spcPct val="0"/>
        </a:spcAft>
        <a:buClr>
          <a:schemeClr val="accent1"/>
        </a:buClr>
        <a:buSzPct val="76000"/>
        <a:buFont typeface="Wingdings 2" panose="05020102010507070707" pitchFamily="18" charset="2"/>
        <a:buChar char=""/>
        <a:defRPr sz="1600">
          <a:solidFill>
            <a:srgbClr val="28374A"/>
          </a:solidFill>
          <a:latin typeface="+mn-lt"/>
          <a:ea typeface="+mn-ea"/>
          <a:cs typeface="+mn-cs"/>
          <a:sym typeface="Century Gothic" panose="020B0502020202020204" pitchFamily="34" charset="0"/>
        </a:defRPr>
      </a:lvl5pPr>
      <a:lvl6pPr marL="1782763" indent="-227013" algn="l" defTabSz="0" rtl="0" fontAlgn="base">
        <a:spcBef>
          <a:spcPct val="20000"/>
        </a:spcBef>
        <a:spcAft>
          <a:spcPct val="0"/>
        </a:spcAft>
        <a:buClr>
          <a:schemeClr val="accent1"/>
        </a:buClr>
        <a:buSzPct val="76000"/>
        <a:buFont typeface="Wingdings 2" pitchFamily="18" charset="2"/>
        <a:buChar char=""/>
        <a:defRPr sz="1600">
          <a:solidFill>
            <a:srgbClr val="28374A"/>
          </a:solidFill>
          <a:latin typeface="+mn-lt"/>
          <a:ea typeface="+mn-ea"/>
          <a:cs typeface="+mn-cs"/>
          <a:sym typeface="Century Gothic" pitchFamily="34" charset="0"/>
        </a:defRPr>
      </a:lvl6pPr>
      <a:lvl7pPr marL="2239963" indent="-227013" algn="l" defTabSz="0" rtl="0" fontAlgn="base">
        <a:spcBef>
          <a:spcPct val="20000"/>
        </a:spcBef>
        <a:spcAft>
          <a:spcPct val="0"/>
        </a:spcAft>
        <a:buClr>
          <a:schemeClr val="accent1"/>
        </a:buClr>
        <a:buSzPct val="76000"/>
        <a:buFont typeface="Wingdings 2" pitchFamily="18" charset="2"/>
        <a:buChar char=""/>
        <a:defRPr sz="1600">
          <a:solidFill>
            <a:srgbClr val="28374A"/>
          </a:solidFill>
          <a:latin typeface="+mn-lt"/>
          <a:ea typeface="+mn-ea"/>
          <a:cs typeface="+mn-cs"/>
          <a:sym typeface="Century Gothic" pitchFamily="34" charset="0"/>
        </a:defRPr>
      </a:lvl7pPr>
      <a:lvl8pPr marL="2697163" indent="-227013" algn="l" defTabSz="0" rtl="0" fontAlgn="base">
        <a:spcBef>
          <a:spcPct val="20000"/>
        </a:spcBef>
        <a:spcAft>
          <a:spcPct val="0"/>
        </a:spcAft>
        <a:buClr>
          <a:schemeClr val="accent1"/>
        </a:buClr>
        <a:buSzPct val="76000"/>
        <a:buFont typeface="Wingdings 2" pitchFamily="18" charset="2"/>
        <a:buChar char=""/>
        <a:defRPr sz="1600">
          <a:solidFill>
            <a:srgbClr val="28374A"/>
          </a:solidFill>
          <a:latin typeface="+mn-lt"/>
          <a:ea typeface="+mn-ea"/>
          <a:cs typeface="+mn-cs"/>
          <a:sym typeface="Century Gothic" pitchFamily="34" charset="0"/>
        </a:defRPr>
      </a:lvl8pPr>
      <a:lvl9pPr marL="3154363" indent="-227013" algn="l" defTabSz="0" rtl="0" fontAlgn="base">
        <a:spcBef>
          <a:spcPct val="20000"/>
        </a:spcBef>
        <a:spcAft>
          <a:spcPct val="0"/>
        </a:spcAft>
        <a:buClr>
          <a:schemeClr val="accent1"/>
        </a:buClr>
        <a:buSzPct val="76000"/>
        <a:buFont typeface="Wingdings 2" pitchFamily="18" charset="2"/>
        <a:buChar char=""/>
        <a:defRPr sz="1600">
          <a:solidFill>
            <a:srgbClr val="28374A"/>
          </a:solidFill>
          <a:latin typeface="+mn-lt"/>
          <a:ea typeface="+mn-ea"/>
          <a:cs typeface="+mn-cs"/>
          <a:sym typeface="Century Gothic"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a:defRPr/>
            </a:pPr>
            <a:fld id="{AC927DE6-5FE0-4ED5-87F3-F28E7EE318C2}" type="datetime1">
              <a:rPr lang="en-US" altLang="en-US" smtClean="0"/>
              <a:t>4/8/2020</a:t>
            </a:fld>
            <a:endParaRPr lang="en-US"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a:defRPr/>
            </a:pPr>
            <a:fld id="{C4CAC204-FCA2-44A0-B700-5B8A491F240E}" type="slidenum">
              <a:rPr lang="en-US" altLang="en-US" smtClean="0"/>
              <a:pPr>
                <a:defRPr/>
              </a:pPr>
              <a:t>‹#›</a:t>
            </a:fld>
            <a:endParaRPr lang="en-US"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5700324"/>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0.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5.png"/><Relationship Id="rId5" Type="http://schemas.openxmlformats.org/officeDocument/2006/relationships/hyperlink" Target="http://news.povray.org/povray.binaries.images/message/%3cweb.4eaceb62250f6c61d19b0ec40@news.povray.org%3e/#%3Cweb.4eaceb62250f6c61d19b0ec40%40news.povray.org%3E" TargetMode="Externa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gif"/><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hyperlink" Target="https://en.wikipedia.org/wiki/File:Video_contact_angle.gif" TargetMode="Externa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cience-mattersblog.blogspot.com/2010/12/exploring-water-with-pipette.html" TargetMode="External"/><Relationship Id="rId1" Type="http://schemas.openxmlformats.org/officeDocument/2006/relationships/slideLayout" Target="../slideLayouts/slideLayout20.xml"/><Relationship Id="rId5" Type="http://schemas.openxmlformats.org/officeDocument/2006/relationships/image" Target="../media/image18.jp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hyperlink" Target="http://www.beilstein-institut.de/Bozen2010/Proceedings/Koch/Koch.html" TargetMode="External"/><Relationship Id="rId7"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20.xml"/><Relationship Id="rId6" Type="http://schemas.openxmlformats.org/officeDocument/2006/relationships/image" Target="../media/image4.png"/><Relationship Id="rId5" Type="http://schemas.openxmlformats.org/officeDocument/2006/relationships/hyperlink" Target="http://cen.acs.org/articles/88/i5/Tiny-Features-Keep-Termite-Wings.html" TargetMode="Externa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hyperlink" Target="https://www.quantumdiaries.org/author/richard-ruiz/"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5.png"/><Relationship Id="rId7"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20.xml"/><Relationship Id="rId6" Type="http://schemas.openxmlformats.org/officeDocument/2006/relationships/hyperlink" Target="http://fiberictech.com/superhydrophobic-pvdf" TargetMode="External"/><Relationship Id="rId5" Type="http://schemas.openxmlformats.org/officeDocument/2006/relationships/hyperlink" Target="https://phys.org/news/2009-03-self-cleaning-low-reflectivity-treatment-boosts-efficiency.html" TargetMode="External"/><Relationship Id="rId4" Type="http://schemas.openxmlformats.org/officeDocument/2006/relationships/hyperlink" Target="http://phy.sites.mtu.edu/yap/" TargetMode="External"/><Relationship Id="rId9"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hyperlink" Target="https://www.nano-link.org/nano-infusion-modules/superhydrophobicity-2/" TargetMode="External"/><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hyperlink" Target="http://www.pbase.com/yvesr/flora" TargetMode="External"/><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8" Type="http://schemas.openxmlformats.org/officeDocument/2006/relationships/hyperlink" Target="https://www.lawrencehallofscience.org/sites/default/files/pdfs/college_resources/modules/Superhydrophobic/Superhydrophobic_Surfaces.pdf" TargetMode="External"/><Relationship Id="rId3" Type="http://schemas.openxmlformats.org/officeDocument/2006/relationships/hyperlink" Target="http://www.pbase.com/yvesr/flora" TargetMode="External"/><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hyperlink" Target="http://www.pbase.com/yvesr" TargetMode="External"/><Relationship Id="rId4" Type="http://schemas.openxmlformats.org/officeDocument/2006/relationships/image" Target="../media/image29.jpeg"/><Relationship Id="rId9"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32.jpe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33.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s10.lite.msu.edu/res/msu/botonl/b_online/lotus/planta.htm" TargetMode="External"/><Relationship Id="rId2" Type="http://schemas.openxmlformats.org/officeDocument/2006/relationships/image" Target="../media/image34.png"/><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5.png"/><Relationship Id="rId7" Type="http://schemas.openxmlformats.org/officeDocument/2006/relationships/hyperlink" Target="http://web.tyndall.ie/mai/microcool.htm" TargetMode="External"/><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hyperlink" Target="http://superhydrophobiccoating.com/" TargetMode="External"/><Relationship Id="rId5" Type="http://schemas.openxmlformats.org/officeDocument/2006/relationships/image" Target="../media/image37.png"/><Relationship Id="rId10" Type="http://schemas.openxmlformats.org/officeDocument/2006/relationships/image" Target="../media/image38.png"/><Relationship Id="rId4" Type="http://schemas.openxmlformats.org/officeDocument/2006/relationships/image" Target="../media/image36.png"/><Relationship Id="rId9"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2.png"/><Relationship Id="rId1" Type="http://schemas.openxmlformats.org/officeDocument/2006/relationships/slideLayout" Target="../slideLayouts/slideLayout20.xml"/><Relationship Id="rId5" Type="http://schemas.openxmlformats.org/officeDocument/2006/relationships/image" Target="../media/image43.jpe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hyperlink" Target="http://www.yankodesign.com/2010/07/05/beetle-juice-inspired/" TargetMode="External"/><Relationship Id="rId2" Type="http://schemas.openxmlformats.org/officeDocument/2006/relationships/image" Target="../media/image44.jpeg"/><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5.jpeg"/><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6.png"/><Relationship Id="rId1" Type="http://schemas.openxmlformats.org/officeDocument/2006/relationships/slideLayout" Target="../slideLayouts/slideLayout20.xml"/><Relationship Id="rId6" Type="http://schemas.openxmlformats.org/officeDocument/2006/relationships/hyperlink" Target="https://translate.google.com/?rlz=1C1CHBF_enPR813PR813&amp;um=1&amp;ie=UTF-8&amp;hl=en&amp;client=tw-ob#auto/es/Honorable%20Mention%20-%20Colette%20Bazirgan%0AProject:%20Vapor%20Harvest%20System%0AThe%20invention%20is%20a%20water%20harvesting%20system%20for%20arid%20climates.%20A%20surfaced%20patterned%20with%20hydrophilic%20and%20hydrophobic%20regions%20draws%20moisture%20from%20air.%20%20As%20it%20forms%20into%20liquid,%20a%20nanostructured%20metal%20wicks%20the%20fresh%20water%20into%20a%20reservoir%20for%20use.%20Compared%20to%20the%20current%20water%20harvesting%20and%20irrigation%20systems,%20my%20design%20has%20a%20lot%20of%20benefits.%20%20By%20passively%20collecting%20water%20in%20areas%20where%20presipitation%20is%20little%20to%20none,%20and%20sometimes%20evaporation%20steals%20what%20little%20moisture%20is%20available,%20it%20has%20the%20potential%20to%20make%20better%20use%20of%20arid%20areas%20and%20increase%20their%20growth%20potential.%20It%20could%20increase%20food%20supply%20without%20increasing%20groundwater%20extraction.%20It%20could%20enable%20areas%20to%20grow%20more%20food%20locally.%20Also,%20it%20could%20eliminate%20the%20need%20and%20expense%20of%20desalination%20processes." TargetMode="External"/><Relationship Id="rId5" Type="http://schemas.openxmlformats.org/officeDocument/2006/relationships/hyperlink" Target="http://www.nanotechproject.org/news/archive/nanovation_winners/" TargetMode="Externa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translate.google.com/?rlz=1C1CHBF_enPR813PR813&amp;um=1&amp;ie=UTF-8&amp;hl=en&amp;client=tw-ob#auto/es/Honorable%20Mention%20-%20Colette%20Bazirgan%0AProject:%20Vapor%20Harvest%20System%0AThe%20invention%20is%20a%20water%20harvesting%20system%20for%20arid%20climates.%20A%20surfaced%20patterned%20with%20hydrophilic%20and%20hydrophobic%20regions%20draws%20moisture%20from%20air.%20%20As%20it%20forms%20into%20liquid,%20a%20nanostructured%20metal%20wicks%20the%20fresh%20water%20into%20a%20reservoir%20for%20use.%20Compared%20to%20the%20current%20water%20harvesting%20and%20irrigation%20systems,%20my%20design%20has%20a%20lot%20of%20benefits.%20%20By%20passively%20collecting%20water%20in%20areas%20where%20presipitation%20is%20little%20to%20none,%20and%20sometimes%20evaporation%20steals%20what%20little%20moisture%20is%20available,%20it%20has%20the%20potential%20to%20make%20better%20use%20of%20arid%20areas%20and%20increase%20their%20growth%20potential.%20It%20could%20increase%20food%20supply%20without%20increasing%20groundwater%20extraction.%20It%20could%20enable%20areas%20to%20grow%20more%20food%20locally.%20Also,%20it%20could%20eliminate%20the%20need%20and%20expense%20of%20desalination%20processes." TargetMode="External"/><Relationship Id="rId1" Type="http://schemas.openxmlformats.org/officeDocument/2006/relationships/slideLayout" Target="../slideLayouts/slideLayout20.xml"/><Relationship Id="rId5" Type="http://schemas.openxmlformats.org/officeDocument/2006/relationships/hyperlink" Target="http://www.nanotechproject.org/news/archive/nanovation_winners/"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14.png"/><Relationship Id="rId5" Type="http://schemas.openxmlformats.org/officeDocument/2006/relationships/hyperlink" Target="http://ffden-2.phys.uaf.edu/211_fall2010.web.dir/levi_cowan/development.html" TargetMode="Externa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0.xml"/><Relationship Id="rId4" Type="http://schemas.openxmlformats.org/officeDocument/2006/relationships/hyperlink" Target="http://www.nano-link.org/EducationalContent/mediaDisplay.php?id=69&amp;parented=32&amp;type+subca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687372"/>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13853" y="314531"/>
            <a:ext cx="12192001" cy="1246414"/>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85000"/>
              </a:lnSpc>
              <a:spcBef>
                <a:spcPct val="0"/>
              </a:spcBef>
              <a:spcAft>
                <a:spcPts val="0"/>
              </a:spcAft>
              <a:buClrTx/>
              <a:buSzTx/>
              <a:buFontTx/>
              <a:buNone/>
              <a:tabLst/>
              <a:defRPr/>
            </a:pPr>
            <a:r>
              <a:rPr kumimoji="0" lang="es-PR" altLang="zh-CN" sz="7200" b="1" i="0" u="none" strike="noStrike" kern="1200" cap="none" spc="0" normalizeH="0" baseline="0" dirty="0" err="1">
                <a:ln w="13462">
                  <a:solidFill>
                    <a:prstClr val="white"/>
                  </a:solidFill>
                  <a:prstDash val="solid"/>
                </a:ln>
                <a:solidFill>
                  <a:prstClr val="black"/>
                </a:solidFill>
                <a:effectLst>
                  <a:outerShdw dist="38100" dir="2700000" algn="bl" rotWithShape="0">
                    <a:srgbClr val="C00000"/>
                  </a:outerShdw>
                </a:effectLst>
                <a:uLnTx/>
                <a:uFillTx/>
                <a:latin typeface="Arial Black" panose="020B0A04020102020204"/>
                <a:ea typeface="SimSun" panose="02010600030101010101" pitchFamily="2" charset="-122"/>
                <a:cs typeface="+mj-cs"/>
              </a:rPr>
              <a:t>Superhidrofobicidad</a:t>
            </a:r>
            <a:r>
              <a:rPr kumimoji="0" lang="es-PR" altLang="zh-CN" sz="7200" b="1" i="0" u="none" strike="noStrike" kern="1200" cap="none" spc="0" normalizeH="0" baseline="0" dirty="0">
                <a:ln w="13462">
                  <a:solidFill>
                    <a:prstClr val="white"/>
                  </a:solidFill>
                  <a:prstDash val="solid"/>
                </a:ln>
                <a:solidFill>
                  <a:prstClr val="black"/>
                </a:solidFill>
                <a:effectLst>
                  <a:outerShdw dist="38100" dir="2700000" algn="bl" rotWithShape="0">
                    <a:srgbClr val="C00000"/>
                  </a:outerShdw>
                </a:effectLst>
                <a:uLnTx/>
                <a:uFillTx/>
                <a:latin typeface="Arial Black" panose="020B0A04020102020204"/>
                <a:ea typeface="SimSun" panose="02010600030101010101" pitchFamily="2" charset="-122"/>
                <a:cs typeface="+mj-cs"/>
              </a:rPr>
              <a:t>:</a:t>
            </a:r>
          </a:p>
        </p:txBody>
      </p:sp>
      <p:sp>
        <p:nvSpPr>
          <p:cNvPr id="10" name="Title 1">
            <a:extLst>
              <a:ext uri="{FF2B5EF4-FFF2-40B4-BE49-F238E27FC236}">
                <a16:creationId xmlns:a16="http://schemas.microsoft.com/office/drawing/2014/main" id="{DEA62A17-FA5D-4C72-9E05-CE5BFCAE713C}"/>
              </a:ext>
            </a:extLst>
          </p:cNvPr>
          <p:cNvSpPr txBox="1">
            <a:spLocks noChangeArrowheads="1"/>
          </p:cNvSpPr>
          <p:nvPr/>
        </p:nvSpPr>
        <p:spPr>
          <a:xfrm>
            <a:off x="0" y="2007859"/>
            <a:ext cx="6485467" cy="3241469"/>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buClr>
                <a:schemeClr val="tx1"/>
              </a:buClr>
            </a:pPr>
            <a:r>
              <a:rPr lang="es-PR" altLang="zh-CN" sz="60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Fuerzas e Interacciones en la </a:t>
            </a:r>
            <a:r>
              <a:rPr lang="es-PR" altLang="zh-CN" sz="6000" dirty="0" err="1">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Nanoescala</a:t>
            </a:r>
            <a:r>
              <a:rPr lang="es-PR" altLang="zh-CN" sz="60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 </a:t>
            </a:r>
          </a:p>
        </p:txBody>
      </p:sp>
      <p:pic>
        <p:nvPicPr>
          <p:cNvPr id="2" name="Picture 1">
            <a:extLst>
              <a:ext uri="{FF2B5EF4-FFF2-40B4-BE49-F238E27FC236}">
                <a16:creationId xmlns:a16="http://schemas.microsoft.com/office/drawing/2014/main" id="{E9B8BF04-4D67-429D-B64D-DD074CAC8D68}"/>
              </a:ext>
            </a:extLst>
          </p:cNvPr>
          <p:cNvPicPr>
            <a:picLocks noChangeAspect="1"/>
          </p:cNvPicPr>
          <p:nvPr/>
        </p:nvPicPr>
        <p:blipFill rotWithShape="1">
          <a:blip r:embed="rId5"/>
          <a:srcRect t="3453"/>
          <a:stretch/>
        </p:blipFill>
        <p:spPr>
          <a:xfrm>
            <a:off x="6858000" y="1973993"/>
            <a:ext cx="4313013" cy="3241470"/>
          </a:xfrm>
          <a:prstGeom prst="rect">
            <a:avLst/>
          </a:prstGeom>
          <a:ln>
            <a:noFill/>
          </a:ln>
          <a:effectLst>
            <a:outerShdw blurRad="292100" dist="139700" dir="2700000" algn="tl" rotWithShape="0">
              <a:srgbClr val="333333">
                <a:alpha val="65000"/>
              </a:srgbClr>
            </a:outerShdw>
          </a:effectLst>
        </p:spPr>
      </p:pic>
      <p:sp>
        <p:nvSpPr>
          <p:cNvPr id="11" name="Rectangle 1">
            <a:extLst>
              <a:ext uri="{FF2B5EF4-FFF2-40B4-BE49-F238E27FC236}">
                <a16:creationId xmlns:a16="http://schemas.microsoft.com/office/drawing/2014/main" id="{88E88483-31F1-4027-87DF-B066F7ED91EA}"/>
              </a:ext>
            </a:extLst>
          </p:cNvPr>
          <p:cNvSpPr>
            <a:spLocks noChangeArrowheads="1"/>
          </p:cNvSpPr>
          <p:nvPr/>
        </p:nvSpPr>
        <p:spPr bwMode="auto">
          <a:xfrm>
            <a:off x="1973766" y="5715127"/>
            <a:ext cx="93595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eaLnBrk="0" fontAlgn="base" hangingPunct="0">
              <a:spcBef>
                <a:spcPct val="0"/>
              </a:spcBef>
              <a:spcAft>
                <a:spcPct val="0"/>
              </a:spcAft>
            </a:pPr>
            <a:r>
              <a:rPr lang="en-US" altLang="en-US" sz="3200" b="1" dirty="0">
                <a:solidFill>
                  <a:schemeClr val="accent3"/>
                </a:solidFill>
                <a:effectLst>
                  <a:outerShdw blurRad="38100" dist="38100" dir="2700000" algn="tl">
                    <a:srgbClr val="000000">
                      <a:alpha val="43137"/>
                    </a:srgbClr>
                  </a:outerShdw>
                </a:effectLst>
                <a:cs typeface="Arial" panose="020B0604020202020204" pitchFamily="34" charset="0"/>
              </a:rPr>
              <a:t>www.nano-link.org</a:t>
            </a:r>
          </a:p>
        </p:txBody>
      </p:sp>
    </p:spTree>
    <p:extLst>
      <p:ext uri="{BB962C8B-B14F-4D97-AF65-F5344CB8AC3E}">
        <p14:creationId xmlns:p14="http://schemas.microsoft.com/office/powerpoint/2010/main" val="2046595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SimSun" panose="02010600030101010101" pitchFamily="2" charset="-122"/>
              <a:cs typeface="Arial" panose="020B0604020202020204" pitchFamily="34" charset="0"/>
              <a:sym typeface="Century Gothic" panose="020B0502020202020204" pitchFamily="34" charset="0"/>
            </a:endParaRP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715506"/>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721238"/>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155478" y="365326"/>
            <a:ext cx="5534122" cy="4697740"/>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457200" lvl="0" indent="-457200">
              <a:lnSpc>
                <a:spcPct val="110000"/>
              </a:lnSpc>
              <a:buClr>
                <a:schemeClr val="accent3"/>
              </a:buClr>
              <a:buFont typeface="Wingdings" panose="05000000000000000000" pitchFamily="2" charset="2"/>
              <a:buChar char="§"/>
            </a:pPr>
            <a:r>
              <a:rPr lang="es-ES" altLang="en-US" sz="3600" b="1" dirty="0">
                <a:solidFill>
                  <a:schemeClr val="tx1"/>
                </a:solidFill>
                <a:effectLst>
                  <a:outerShdw blurRad="38100" dist="38100" dir="2700000" algn="tl">
                    <a:srgbClr val="000000">
                      <a:alpha val="43137"/>
                    </a:srgbClr>
                  </a:outerShdw>
                </a:effectLst>
                <a:latin typeface="+mn-lt"/>
              </a:rPr>
              <a:t>Incluso una gota de aceite, cuando no hay fuerzas externas actuando sobre ella, asume una forma esférica como resultado de la atracción de Van </a:t>
            </a:r>
            <a:r>
              <a:rPr lang="es-ES" altLang="en-US" sz="3600" b="1" dirty="0" err="1">
                <a:solidFill>
                  <a:schemeClr val="tx1"/>
                </a:solidFill>
                <a:effectLst>
                  <a:outerShdw blurRad="38100" dist="38100" dir="2700000" algn="tl">
                    <a:srgbClr val="000000">
                      <a:alpha val="43137"/>
                    </a:srgbClr>
                  </a:outerShdw>
                </a:effectLst>
                <a:latin typeface="+mn-lt"/>
              </a:rPr>
              <a:t>der</a:t>
            </a:r>
            <a:r>
              <a:rPr lang="es-ES" altLang="en-US" sz="3600" b="1" dirty="0">
                <a:solidFill>
                  <a:schemeClr val="tx1"/>
                </a:solidFill>
                <a:effectLst>
                  <a:outerShdw blurRad="38100" dist="38100" dir="2700000" algn="tl">
                    <a:srgbClr val="000000">
                      <a:alpha val="43137"/>
                    </a:srgbClr>
                  </a:outerShdw>
                </a:effectLst>
                <a:latin typeface="+mn-lt"/>
              </a:rPr>
              <a:t> Waals entre las moléculas de aceite. </a:t>
            </a:r>
            <a:endParaRPr kumimoji="0" lang="es-PR" altLang="zh-CN" sz="3600" b="1" u="none" strike="noStrike" kern="1200" cap="none" spc="-50" normalizeH="0" baseline="0" noProof="0" dirty="0">
              <a:ln>
                <a:noFill/>
              </a:ln>
              <a:solidFill>
                <a:schemeClr val="tx1"/>
              </a:solidFill>
              <a:effectLst>
                <a:outerShdw blurRad="38100" dist="38100" dir="2700000" algn="tl">
                  <a:srgbClr val="000000">
                    <a:alpha val="43137"/>
                  </a:srgbClr>
                </a:outerShdw>
              </a:effectLst>
              <a:uLnTx/>
              <a:uFillTx/>
              <a:latin typeface="+mn-lt"/>
              <a:ea typeface="SimSun" panose="02010600030101010101" pitchFamily="2" charset="-122"/>
              <a:cs typeface="Calibri" panose="020F0502020204030204" pitchFamily="34" charset="0"/>
            </a:endParaRPr>
          </a:p>
        </p:txBody>
      </p:sp>
      <p:sp>
        <p:nvSpPr>
          <p:cNvPr id="10" name="Rectangle 9">
            <a:extLst>
              <a:ext uri="{FF2B5EF4-FFF2-40B4-BE49-F238E27FC236}">
                <a16:creationId xmlns:a16="http://schemas.microsoft.com/office/drawing/2014/main" id="{F3CAF4B5-3701-4B5F-ABC8-162A741939B8}"/>
              </a:ext>
            </a:extLst>
          </p:cNvPr>
          <p:cNvSpPr/>
          <p:nvPr/>
        </p:nvSpPr>
        <p:spPr>
          <a:xfrm>
            <a:off x="2133611" y="5268181"/>
            <a:ext cx="9320451"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mn-ea"/>
                <a:cs typeface="+mn-cs"/>
                <a:hlinkClick r:id="rId5">
                  <a:extLst>
                    <a:ext uri="{A12FA001-AC4F-418D-AE19-62706E023703}">
                      <ahyp:hlinkClr xmlns:ahyp="http://schemas.microsoft.com/office/drawing/2018/hyperlinkcolor" xmlns="" val="tx"/>
                    </a:ext>
                  </a:extLst>
                </a:hlinkClick>
              </a:rPr>
              <a:t>http://news.povray.org/povray.binaries.images/message/%3Cweb.4eaceb62250f6c61d19b0ec40%40news.povray.org%3E/#%3Cweb.4eaceb62250f6c61d19b0ec40%40news.povray.org%3E</a:t>
            </a:r>
            <a:endParaRPr kumimoji="0" lang="en-US" sz="2000" b="1" i="0" u="none" strike="noStrike" kern="1200" cap="none" spc="0" normalizeH="0" baseline="0" noProof="0" dirty="0">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mn-ea"/>
              <a:cs typeface="+mn-cs"/>
            </a:endParaRPr>
          </a:p>
        </p:txBody>
      </p:sp>
      <p:pic>
        <p:nvPicPr>
          <p:cNvPr id="11" name="Picture 10">
            <a:extLst>
              <a:ext uri="{FF2B5EF4-FFF2-40B4-BE49-F238E27FC236}">
                <a16:creationId xmlns:a16="http://schemas.microsoft.com/office/drawing/2014/main" id="{A147887D-779A-4201-83C8-58257D52DB9E}"/>
              </a:ext>
            </a:extLst>
          </p:cNvPr>
          <p:cNvPicPr>
            <a:picLocks noChangeAspect="1"/>
          </p:cNvPicPr>
          <p:nvPr/>
        </p:nvPicPr>
        <p:blipFill>
          <a:blip r:embed="rId6"/>
          <a:stretch>
            <a:fillRect/>
          </a:stretch>
        </p:blipFill>
        <p:spPr>
          <a:xfrm>
            <a:off x="6096000" y="472065"/>
            <a:ext cx="5358062" cy="44165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48199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SimSun" panose="02010600030101010101" pitchFamily="2" charset="-122"/>
              <a:cs typeface="Arial" panose="020B0604020202020204" pitchFamily="34" charset="0"/>
              <a:sym typeface="Century Gothic" panose="020B0502020202020204" pitchFamily="34" charset="0"/>
            </a:endParaRP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715506"/>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721238"/>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53880" y="103919"/>
            <a:ext cx="6215531" cy="5660311"/>
          </a:xfrm>
          <a:prstGeom prst="rect">
            <a:avLst/>
          </a:prstGeom>
        </p:spPr>
        <p:txBody>
          <a:bodyPr vert="horz" lIns="91440" tIns="45720" rIns="91440" bIns="45720" rtlCol="0" anchor="t">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457200" indent="-457200">
              <a:lnSpc>
                <a:spcPct val="100000"/>
              </a:lnSpc>
              <a:buClr>
                <a:schemeClr val="accent3"/>
              </a:buClr>
              <a:buFont typeface="Wingdings" panose="05000000000000000000" pitchFamily="2" charset="2"/>
              <a:buChar char="§"/>
            </a:pPr>
            <a:r>
              <a:rPr lang="es-ES" altLang="en-US" sz="2900" b="1" dirty="0">
                <a:solidFill>
                  <a:schemeClr val="tx1"/>
                </a:solidFill>
                <a:effectLst>
                  <a:outerShdw blurRad="38100" dist="38100" dir="2700000" algn="tl">
                    <a:srgbClr val="000000">
                      <a:alpha val="43137"/>
                    </a:srgbClr>
                  </a:outerShdw>
                </a:effectLst>
                <a:latin typeface="+mn-lt"/>
              </a:rPr>
              <a:t>Cuando una gota de agua se coloca sobre una superficie como el vidrio, la gota no asume una forma esférica ya que el agua interactúa con la superficie del vidrio a través de las mismas tres fuerzas, compitiendo con las fuerzas que actúan dentro de la gota de agua. </a:t>
            </a:r>
          </a:p>
          <a:p>
            <a:pPr marL="171450" indent="-171450">
              <a:lnSpc>
                <a:spcPct val="100000"/>
              </a:lnSpc>
              <a:buClr>
                <a:schemeClr val="accent3"/>
              </a:buClr>
              <a:buFont typeface="Wingdings" panose="05000000000000000000" pitchFamily="2" charset="2"/>
              <a:buChar char="§"/>
            </a:pPr>
            <a:endParaRPr lang="es-ES" altLang="en-US" sz="1000" b="1" dirty="0">
              <a:solidFill>
                <a:schemeClr val="tx1"/>
              </a:solidFill>
              <a:effectLst>
                <a:outerShdw blurRad="38100" dist="38100" dir="2700000" algn="tl">
                  <a:srgbClr val="000000">
                    <a:alpha val="43137"/>
                  </a:srgbClr>
                </a:outerShdw>
              </a:effectLst>
              <a:latin typeface="+mn-lt"/>
            </a:endParaRPr>
          </a:p>
          <a:p>
            <a:pPr marL="457200" indent="-457200">
              <a:lnSpc>
                <a:spcPct val="100000"/>
              </a:lnSpc>
              <a:buClr>
                <a:schemeClr val="accent3"/>
              </a:buClr>
              <a:buFont typeface="Wingdings" panose="05000000000000000000" pitchFamily="2" charset="2"/>
              <a:buChar char="§"/>
            </a:pPr>
            <a:r>
              <a:rPr lang="es-ES" altLang="en-US" sz="2900" b="1" dirty="0">
                <a:solidFill>
                  <a:schemeClr val="tx1"/>
                </a:solidFill>
                <a:effectLst>
                  <a:outerShdw blurRad="38100" dist="38100" dir="2700000" algn="tl">
                    <a:srgbClr val="000000">
                      <a:alpha val="43137"/>
                    </a:srgbClr>
                  </a:outerShdw>
                </a:effectLst>
                <a:latin typeface="+mn-lt"/>
              </a:rPr>
              <a:t>Este es un ejemplo de una interacción con una  superficie hidrofílica.</a:t>
            </a:r>
          </a:p>
        </p:txBody>
      </p:sp>
      <p:sp>
        <p:nvSpPr>
          <p:cNvPr id="4" name="Rectangle 3">
            <a:extLst>
              <a:ext uri="{FF2B5EF4-FFF2-40B4-BE49-F238E27FC236}">
                <a16:creationId xmlns:a16="http://schemas.microsoft.com/office/drawing/2014/main" id="{FE1AE0F9-7993-4F5A-B5C7-FC28ED3C6161}"/>
              </a:ext>
            </a:extLst>
          </p:cNvPr>
          <p:cNvSpPr/>
          <p:nvPr/>
        </p:nvSpPr>
        <p:spPr>
          <a:xfrm>
            <a:off x="1973766" y="5893584"/>
            <a:ext cx="9480297" cy="400110"/>
          </a:xfrm>
          <a:prstGeom prst="rect">
            <a:avLst/>
          </a:prstGeom>
        </p:spPr>
        <p:txBody>
          <a:bodyPr wrap="square">
            <a:spAutoFit/>
          </a:bodyPr>
          <a:lstStyle/>
          <a:p>
            <a:pPr algn="ctr"/>
            <a:r>
              <a:rPr lang="en-US" sz="2000" b="1" dirty="0">
                <a:solidFill>
                  <a:schemeClr val="accent1">
                    <a:lumMod val="75000"/>
                  </a:schemeClr>
                </a:solidFill>
                <a:effectLst>
                  <a:outerShdw blurRad="38100" dist="38100" dir="2700000" algn="tl">
                    <a:srgbClr val="000000">
                      <a:alpha val="43137"/>
                    </a:srgbClr>
                  </a:outerShdw>
                </a:effectLst>
                <a:hlinkClick r:id="rId5">
                  <a:extLst>
                    <a:ext uri="{A12FA001-AC4F-418D-AE19-62706E023703}">
                      <ahyp:hlinkClr xmlns:ahyp="http://schemas.microsoft.com/office/drawing/2018/hyperlinkcolor" xmlns="" val="tx"/>
                    </a:ext>
                  </a:extLst>
                </a:hlinkClick>
              </a:rPr>
              <a:t>https://en.wikipedia.org/wiki/File:Video_contact_angle.gif</a:t>
            </a:r>
            <a:endParaRPr lang="en-US" sz="2000" b="1" dirty="0">
              <a:solidFill>
                <a:schemeClr val="accent1">
                  <a:lumMod val="75000"/>
                </a:schemeClr>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F62C61DB-9D7A-48F2-8E11-0E3FDC80A3DE}"/>
              </a:ext>
            </a:extLst>
          </p:cNvPr>
          <p:cNvPicPr>
            <a:picLocks noChangeAspect="1"/>
          </p:cNvPicPr>
          <p:nvPr/>
        </p:nvPicPr>
        <p:blipFill>
          <a:blip r:embed="rId6"/>
          <a:stretch>
            <a:fillRect/>
          </a:stretch>
        </p:blipFill>
        <p:spPr>
          <a:xfrm>
            <a:off x="6269411" y="3564197"/>
            <a:ext cx="5312990" cy="2009190"/>
          </a:xfrm>
          <a:prstGeom prst="rect">
            <a:avLst/>
          </a:prstGeom>
        </p:spPr>
      </p:pic>
      <p:pic>
        <p:nvPicPr>
          <p:cNvPr id="10" name="Picture 9">
            <a:extLst>
              <a:ext uri="{FF2B5EF4-FFF2-40B4-BE49-F238E27FC236}">
                <a16:creationId xmlns:a16="http://schemas.microsoft.com/office/drawing/2014/main" id="{CCB930C8-3EF8-4F74-9731-7E9EA4993D6E}"/>
              </a:ext>
            </a:extLst>
          </p:cNvPr>
          <p:cNvPicPr>
            <a:picLocks noChangeAspect="1"/>
          </p:cNvPicPr>
          <p:nvPr/>
        </p:nvPicPr>
        <p:blipFill rotWithShape="1">
          <a:blip r:embed="rId7">
            <a:extLst>
              <a:ext uri="{28A0092B-C50C-407E-A947-70E740481C1C}">
                <a14:useLocalDpi xmlns:a14="http://schemas.microsoft.com/office/drawing/2010/main" val="0"/>
              </a:ext>
            </a:extLst>
          </a:blip>
          <a:srcRect t="47043"/>
          <a:stretch/>
        </p:blipFill>
        <p:spPr>
          <a:xfrm>
            <a:off x="6502402" y="564306"/>
            <a:ext cx="4775198" cy="24211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90520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1"/>
          <p:cNvSpPr>
            <a:spLocks noChangeArrowheads="1"/>
          </p:cNvSpPr>
          <p:nvPr/>
        </p:nvSpPr>
        <p:spPr bwMode="auto">
          <a:xfrm>
            <a:off x="1973765" y="5918629"/>
            <a:ext cx="94802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2">
                  <a:extLst>
                    <a:ext uri="{A12FA001-AC4F-418D-AE19-62706E023703}">
                      <ahyp:hlinkClr xmlns:ahyp="http://schemas.microsoft.com/office/drawing/2018/hyperlinkcolor" xmlns="" val="tx"/>
                    </a:ext>
                  </a:extLst>
                </a:hlinkClick>
              </a:rPr>
              <a:t>http://science-mattersblog.blogspot.com/2010/12/exploring-water-with-pipette.html</a:t>
            </a:r>
            <a:endPar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44741" name="TextBox 85"/>
          <p:cNvSpPr>
            <a:spLocks noChangeArrowheads="1"/>
          </p:cNvSpPr>
          <p:nvPr/>
        </p:nvSpPr>
        <p:spPr bwMode="auto">
          <a:xfrm>
            <a:off x="53219" y="56977"/>
            <a:ext cx="602747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342900" indent="-342900" fontAlgn="base">
              <a:spcBef>
                <a:spcPct val="0"/>
              </a:spcBef>
              <a:spcAft>
                <a:spcPct val="0"/>
              </a:spcAft>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Al verter una gota de agua sobre papel de cera no hay enlaces de hidrógeno ni fuerzas dipolares entre el papel y la gota de agua, por lo que las fuerzas de atracción más fuertes dentro de la gota de agua hacen que asuma una forma más esférica. </a:t>
            </a:r>
          </a:p>
          <a:p>
            <a:pPr marL="171450" indent="-171450" fontAlgn="base">
              <a:spcBef>
                <a:spcPct val="0"/>
              </a:spcBef>
              <a:spcAft>
                <a:spcPct val="0"/>
              </a:spcAft>
              <a:buClr>
                <a:schemeClr val="accent3"/>
              </a:buClr>
              <a:buFont typeface="Wingdings" panose="05000000000000000000" pitchFamily="2" charset="2"/>
              <a:buChar char="§"/>
            </a:pPr>
            <a:endParaRPr lang="es-ES" sz="1200" b="1" dirty="0">
              <a:effectLst>
                <a:outerShdw blurRad="38100" dist="38100" dir="2700000" algn="tl">
                  <a:srgbClr val="000000">
                    <a:alpha val="43137"/>
                  </a:srgbClr>
                </a:outerShdw>
              </a:effectLst>
            </a:endParaRPr>
          </a:p>
          <a:p>
            <a:pPr marL="342900" indent="-342900" fontAlgn="base">
              <a:spcBef>
                <a:spcPct val="0"/>
              </a:spcBef>
              <a:spcAft>
                <a:spcPct val="0"/>
              </a:spcAft>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La única interacción entre el papel de cera y el agua son las fuerzas de Van </a:t>
            </a:r>
            <a:r>
              <a:rPr lang="es-ES" sz="2400" b="1" dirty="0" err="1">
                <a:effectLst>
                  <a:outerShdw blurRad="38100" dist="38100" dir="2700000" algn="tl">
                    <a:srgbClr val="000000">
                      <a:alpha val="43137"/>
                    </a:srgbClr>
                  </a:outerShdw>
                </a:effectLst>
              </a:rPr>
              <a:t>der</a:t>
            </a:r>
            <a:r>
              <a:rPr lang="es-ES" sz="2400" b="1" dirty="0">
                <a:effectLst>
                  <a:outerShdw blurRad="38100" dist="38100" dir="2700000" algn="tl">
                    <a:srgbClr val="000000">
                      <a:alpha val="43137"/>
                    </a:srgbClr>
                  </a:outerShdw>
                </a:effectLst>
              </a:rPr>
              <a:t> Waals que son relativamente débiles. </a:t>
            </a:r>
          </a:p>
          <a:p>
            <a:pPr marL="171450" indent="-171450" fontAlgn="base">
              <a:spcBef>
                <a:spcPct val="0"/>
              </a:spcBef>
              <a:spcAft>
                <a:spcPct val="0"/>
              </a:spcAft>
              <a:buClr>
                <a:schemeClr val="accent3"/>
              </a:buClr>
              <a:buFont typeface="Wingdings" panose="05000000000000000000" pitchFamily="2" charset="2"/>
              <a:buChar char="§"/>
            </a:pPr>
            <a:endParaRPr lang="es-ES" sz="1200" b="1" dirty="0">
              <a:effectLst>
                <a:outerShdw blurRad="38100" dist="38100" dir="2700000" algn="tl">
                  <a:srgbClr val="000000">
                    <a:alpha val="43137"/>
                  </a:srgbClr>
                </a:outerShdw>
              </a:effectLst>
            </a:endParaRPr>
          </a:p>
          <a:p>
            <a:pPr marL="342900" indent="-342900" fontAlgn="base">
              <a:spcBef>
                <a:spcPct val="0"/>
              </a:spcBef>
              <a:spcAft>
                <a:spcPct val="0"/>
              </a:spcAft>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Este es un ejemplo de una interacción con una superficie hidrofóbica</a:t>
            </a:r>
            <a:r>
              <a:rPr lang="en-US" altLang="en-US" sz="24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t>
            </a:r>
          </a:p>
        </p:txBody>
      </p:sp>
      <p:pic>
        <p:nvPicPr>
          <p:cNvPr id="88" name="Picture 87">
            <a:extLst>
              <a:ext uri="{FF2B5EF4-FFF2-40B4-BE49-F238E27FC236}">
                <a16:creationId xmlns:a16="http://schemas.microsoft.com/office/drawing/2014/main" id="{3053A37F-42A3-49BD-A7D9-91A7E2306154}"/>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89" name="Picture 88">
            <a:extLst>
              <a:ext uri="{FF2B5EF4-FFF2-40B4-BE49-F238E27FC236}">
                <a16:creationId xmlns:a16="http://schemas.microsoft.com/office/drawing/2014/main" id="{4D536514-79EE-413F-B297-765313A33891}"/>
              </a:ext>
            </a:extLst>
          </p:cNvPr>
          <p:cNvPicPr>
            <a:picLocks noChangeAspect="1"/>
          </p:cNvPicPr>
          <p:nvPr/>
        </p:nvPicPr>
        <p:blipFill>
          <a:blip r:embed="rId4"/>
          <a:stretch>
            <a:fillRect/>
          </a:stretch>
        </p:blipFill>
        <p:spPr>
          <a:xfrm>
            <a:off x="124691" y="5687372"/>
            <a:ext cx="1849075" cy="597196"/>
          </a:xfrm>
          <a:prstGeom prst="rect">
            <a:avLst/>
          </a:prstGeom>
        </p:spPr>
      </p:pic>
      <p:grpSp>
        <p:nvGrpSpPr>
          <p:cNvPr id="6" name="Group 4">
            <a:extLst>
              <a:ext uri="{FF2B5EF4-FFF2-40B4-BE49-F238E27FC236}">
                <a16:creationId xmlns:a16="http://schemas.microsoft.com/office/drawing/2014/main" id="{67993F33-98F8-408B-83CB-C451CA466FFD}"/>
              </a:ext>
            </a:extLst>
          </p:cNvPr>
          <p:cNvGrpSpPr>
            <a:grpSpLocks/>
          </p:cNvGrpSpPr>
          <p:nvPr/>
        </p:nvGrpSpPr>
        <p:grpSpPr bwMode="auto">
          <a:xfrm>
            <a:off x="5848118" y="3386762"/>
            <a:ext cx="6104954" cy="1924965"/>
            <a:chOff x="0" y="0"/>
            <a:chExt cx="5681982" cy="1407399"/>
          </a:xfrm>
        </p:grpSpPr>
        <p:grpSp>
          <p:nvGrpSpPr>
            <p:cNvPr id="7" name="Group 5">
              <a:extLst>
                <a:ext uri="{FF2B5EF4-FFF2-40B4-BE49-F238E27FC236}">
                  <a16:creationId xmlns:a16="http://schemas.microsoft.com/office/drawing/2014/main" id="{E98821B4-0FC7-4886-ABEC-6E20359AA419}"/>
                </a:ext>
              </a:extLst>
            </p:cNvPr>
            <p:cNvGrpSpPr>
              <a:grpSpLocks/>
            </p:cNvGrpSpPr>
            <p:nvPr/>
          </p:nvGrpSpPr>
          <p:grpSpPr bwMode="auto">
            <a:xfrm>
              <a:off x="1953480" y="0"/>
              <a:ext cx="1399616" cy="1085850"/>
              <a:chOff x="0" y="0"/>
              <a:chExt cx="1399616" cy="1085850"/>
            </a:xfrm>
          </p:grpSpPr>
          <p:sp>
            <p:nvSpPr>
              <p:cNvPr id="86" name="Oval 2">
                <a:extLst>
                  <a:ext uri="{FF2B5EF4-FFF2-40B4-BE49-F238E27FC236}">
                    <a16:creationId xmlns:a16="http://schemas.microsoft.com/office/drawing/2014/main" id="{4D27D8CF-6BD3-4990-BAED-A224A1F756BA}"/>
                  </a:ext>
                </a:extLst>
              </p:cNvPr>
              <p:cNvSpPr>
                <a:spLocks noChangeArrowheads="1"/>
              </p:cNvSpPr>
              <p:nvPr/>
            </p:nvSpPr>
            <p:spPr bwMode="auto">
              <a:xfrm>
                <a:off x="61214" y="0"/>
                <a:ext cx="1251079" cy="996868"/>
              </a:xfrm>
              <a:prstGeom prst="ellipse">
                <a:avLst/>
              </a:prstGeom>
              <a:solidFill>
                <a:schemeClr val="accent1"/>
              </a:solidFill>
              <a:ln w="15875">
                <a:solidFill>
                  <a:srgbClr val="585A5C"/>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alibri" panose="020F0502020204030204" pitchFamily="34" charset="0"/>
                  <a:cs typeface="Calibri" panose="020F0502020204030204" pitchFamily="34" charset="0"/>
                  <a:sym typeface="Century Gothic" panose="020B0502020202020204" pitchFamily="34" charset="0"/>
                </a:endParaRPr>
              </a:p>
            </p:txBody>
          </p:sp>
          <p:sp>
            <p:nvSpPr>
              <p:cNvPr id="87" name="Rectangle 81">
                <a:extLst>
                  <a:ext uri="{FF2B5EF4-FFF2-40B4-BE49-F238E27FC236}">
                    <a16:creationId xmlns:a16="http://schemas.microsoft.com/office/drawing/2014/main" id="{ABA2D9C7-BF7A-4DFA-9AE2-40762CF6B2F2}"/>
                  </a:ext>
                </a:extLst>
              </p:cNvPr>
              <p:cNvSpPr>
                <a:spLocks noChangeArrowheads="1"/>
              </p:cNvSpPr>
              <p:nvPr/>
            </p:nvSpPr>
            <p:spPr bwMode="auto">
              <a:xfrm>
                <a:off x="0" y="498434"/>
                <a:ext cx="1399616" cy="587416"/>
              </a:xfrm>
              <a:prstGeom prst="rect">
                <a:avLst/>
              </a:prstGeom>
              <a:solidFill>
                <a:schemeClr val="bg1"/>
              </a:solidFill>
              <a:ln>
                <a:noFill/>
              </a:ln>
              <a:extLst>
                <a:ext uri="{91240B29-F687-4F45-9708-019B960494DF}">
                  <a14:hiddenLine xmlns:a14="http://schemas.microsoft.com/office/drawing/2010/main" w="15875">
                    <a:solidFill>
                      <a:srgbClr val="000000"/>
                    </a:solidFill>
                    <a:bevel/>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alibri" panose="020F0502020204030204" pitchFamily="34" charset="0"/>
                  <a:cs typeface="Calibri" panose="020F0502020204030204" pitchFamily="34" charset="0"/>
                  <a:sym typeface="Century Gothic" panose="020B0502020202020204" pitchFamily="34" charset="0"/>
                </a:endParaRPr>
              </a:p>
            </p:txBody>
          </p:sp>
        </p:grpSp>
        <p:grpSp>
          <p:nvGrpSpPr>
            <p:cNvPr id="8" name="Group 8">
              <a:extLst>
                <a:ext uri="{FF2B5EF4-FFF2-40B4-BE49-F238E27FC236}">
                  <a16:creationId xmlns:a16="http://schemas.microsoft.com/office/drawing/2014/main" id="{0C6B6987-0C3C-4F16-BF57-EEEA5E767F39}"/>
                </a:ext>
              </a:extLst>
            </p:cNvPr>
            <p:cNvGrpSpPr>
              <a:grpSpLocks/>
            </p:cNvGrpSpPr>
            <p:nvPr/>
          </p:nvGrpSpPr>
          <p:grpSpPr bwMode="auto">
            <a:xfrm>
              <a:off x="0" y="460835"/>
              <a:ext cx="5681982" cy="946564"/>
              <a:chOff x="0" y="0"/>
              <a:chExt cx="6444681" cy="1131230"/>
            </a:xfrm>
          </p:grpSpPr>
          <p:grpSp>
            <p:nvGrpSpPr>
              <p:cNvPr id="9" name="Group 9">
                <a:extLst>
                  <a:ext uri="{FF2B5EF4-FFF2-40B4-BE49-F238E27FC236}">
                    <a16:creationId xmlns:a16="http://schemas.microsoft.com/office/drawing/2014/main" id="{55A63D42-918D-4077-BC6C-CA32D7EED393}"/>
                  </a:ext>
                </a:extLst>
              </p:cNvPr>
              <p:cNvGrpSpPr>
                <a:grpSpLocks/>
              </p:cNvGrpSpPr>
              <p:nvPr/>
            </p:nvGrpSpPr>
            <p:grpSpPr bwMode="auto">
              <a:xfrm>
                <a:off x="17722" y="73955"/>
                <a:ext cx="6391275" cy="1057275"/>
                <a:chOff x="0" y="0"/>
                <a:chExt cx="6391275" cy="2114550"/>
              </a:xfrm>
            </p:grpSpPr>
            <p:sp>
              <p:nvSpPr>
                <p:cNvPr id="83" name="Straight Connector 78">
                  <a:extLst>
                    <a:ext uri="{FF2B5EF4-FFF2-40B4-BE49-F238E27FC236}">
                      <a16:creationId xmlns:a16="http://schemas.microsoft.com/office/drawing/2014/main" id="{9EFC3699-770B-426A-909C-B409C8A6A80D}"/>
                    </a:ext>
                  </a:extLst>
                </p:cNvPr>
                <p:cNvSpPr>
                  <a:spLocks noChangeShapeType="1"/>
                </p:cNvSpPr>
                <p:nvPr/>
              </p:nvSpPr>
              <p:spPr bwMode="auto">
                <a:xfrm flipV="1">
                  <a:off x="0" y="0"/>
                  <a:ext cx="1" cy="2114550"/>
                </a:xfrm>
                <a:prstGeom prst="line">
                  <a:avLst/>
                </a:prstGeom>
                <a:noFill/>
                <a:ln w="28575">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84" name="Straight Connector 79">
                  <a:extLst>
                    <a:ext uri="{FF2B5EF4-FFF2-40B4-BE49-F238E27FC236}">
                      <a16:creationId xmlns:a16="http://schemas.microsoft.com/office/drawing/2014/main" id="{43E9A631-23E5-4BCF-8E9F-204BEFAE78C7}"/>
                    </a:ext>
                  </a:extLst>
                </p:cNvPr>
                <p:cNvSpPr>
                  <a:spLocks noChangeShapeType="1"/>
                </p:cNvSpPr>
                <p:nvPr/>
              </p:nvSpPr>
              <p:spPr bwMode="auto">
                <a:xfrm>
                  <a:off x="0" y="0"/>
                  <a:ext cx="6391275" cy="1"/>
                </a:xfrm>
                <a:prstGeom prst="line">
                  <a:avLst/>
                </a:prstGeom>
                <a:noFill/>
                <a:ln w="28575">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85" name="Straight Connector 80">
                  <a:extLst>
                    <a:ext uri="{FF2B5EF4-FFF2-40B4-BE49-F238E27FC236}">
                      <a16:creationId xmlns:a16="http://schemas.microsoft.com/office/drawing/2014/main" id="{06007587-D4D8-4466-8327-384958EFBCE8}"/>
                    </a:ext>
                  </a:extLst>
                </p:cNvPr>
                <p:cNvSpPr>
                  <a:spLocks noChangeShapeType="1"/>
                </p:cNvSpPr>
                <p:nvPr/>
              </p:nvSpPr>
              <p:spPr bwMode="auto">
                <a:xfrm>
                  <a:off x="6391275" y="0"/>
                  <a:ext cx="1" cy="2028825"/>
                </a:xfrm>
                <a:prstGeom prst="line">
                  <a:avLst/>
                </a:prstGeom>
                <a:noFill/>
                <a:ln w="28575">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sp>
            <p:nvSpPr>
              <p:cNvPr id="10" name="TextBox 5">
                <a:extLst>
                  <a:ext uri="{FF2B5EF4-FFF2-40B4-BE49-F238E27FC236}">
                    <a16:creationId xmlns:a16="http://schemas.microsoft.com/office/drawing/2014/main" id="{7B24A1DA-4AD0-4EA4-AA36-32C195DFFA16}"/>
                  </a:ext>
                </a:extLst>
              </p:cNvPr>
              <p:cNvSpPr>
                <a:spLocks noChangeArrowheads="1"/>
              </p:cNvSpPr>
              <p:nvPr/>
            </p:nvSpPr>
            <p:spPr bwMode="auto">
              <a:xfrm>
                <a:off x="434717" y="188809"/>
                <a:ext cx="22642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endPar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endParaRPr>
              </a:p>
            </p:txBody>
          </p:sp>
          <p:grpSp>
            <p:nvGrpSpPr>
              <p:cNvPr id="11" name="Group 14">
                <a:extLst>
                  <a:ext uri="{FF2B5EF4-FFF2-40B4-BE49-F238E27FC236}">
                    <a16:creationId xmlns:a16="http://schemas.microsoft.com/office/drawing/2014/main" id="{A2C07879-4A78-4EA5-B22F-CDAEE1571331}"/>
                  </a:ext>
                </a:extLst>
              </p:cNvPr>
              <p:cNvGrpSpPr>
                <a:grpSpLocks/>
              </p:cNvGrpSpPr>
              <p:nvPr/>
            </p:nvGrpSpPr>
            <p:grpSpPr bwMode="auto">
              <a:xfrm>
                <a:off x="758476" y="0"/>
                <a:ext cx="886177" cy="819278"/>
                <a:chOff x="0" y="0"/>
                <a:chExt cx="886177" cy="819278"/>
              </a:xfrm>
            </p:grpSpPr>
            <p:sp>
              <p:nvSpPr>
                <p:cNvPr id="75" name="TextBox 70">
                  <a:extLst>
                    <a:ext uri="{FF2B5EF4-FFF2-40B4-BE49-F238E27FC236}">
                      <a16:creationId xmlns:a16="http://schemas.microsoft.com/office/drawing/2014/main" id="{D53E4AA3-06F3-4282-9C63-ECB141582ABC}"/>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76" name="TextBox 71">
                  <a:extLst>
                    <a:ext uri="{FF2B5EF4-FFF2-40B4-BE49-F238E27FC236}">
                      <a16:creationId xmlns:a16="http://schemas.microsoft.com/office/drawing/2014/main" id="{9FF26E87-0BC7-47E7-86CC-212A9EC0EA6C}"/>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77" name="TextBox 72">
                  <a:extLst>
                    <a:ext uri="{FF2B5EF4-FFF2-40B4-BE49-F238E27FC236}">
                      <a16:creationId xmlns:a16="http://schemas.microsoft.com/office/drawing/2014/main" id="{863A4CB4-62F0-4676-B851-7B3A11D59785}"/>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78" name="TextBox 73">
                  <a:extLst>
                    <a:ext uri="{FF2B5EF4-FFF2-40B4-BE49-F238E27FC236}">
                      <a16:creationId xmlns:a16="http://schemas.microsoft.com/office/drawing/2014/main" id="{911D8265-5412-43C7-8DE7-D0C6CD049577}"/>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79" name="Straight Connector 74">
                  <a:extLst>
                    <a:ext uri="{FF2B5EF4-FFF2-40B4-BE49-F238E27FC236}">
                      <a16:creationId xmlns:a16="http://schemas.microsoft.com/office/drawing/2014/main" id="{A8F23759-DBCA-4450-B91E-94145E59E99F}"/>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80" name="Straight Connector 75">
                  <a:extLst>
                    <a:ext uri="{FF2B5EF4-FFF2-40B4-BE49-F238E27FC236}">
                      <a16:creationId xmlns:a16="http://schemas.microsoft.com/office/drawing/2014/main" id="{9DEB6346-BD37-4215-B8A4-097D85F04279}"/>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81" name="Straight Connector 76">
                  <a:extLst>
                    <a:ext uri="{FF2B5EF4-FFF2-40B4-BE49-F238E27FC236}">
                      <a16:creationId xmlns:a16="http://schemas.microsoft.com/office/drawing/2014/main" id="{EBE54D3E-CC1F-4872-8C2B-CFF829AA578B}"/>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82" name="Straight Connector 77">
                  <a:extLst>
                    <a:ext uri="{FF2B5EF4-FFF2-40B4-BE49-F238E27FC236}">
                      <a16:creationId xmlns:a16="http://schemas.microsoft.com/office/drawing/2014/main" id="{8C501375-88BA-4484-80D4-343E25966AE0}"/>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2" name="Group 23">
                <a:extLst>
                  <a:ext uri="{FF2B5EF4-FFF2-40B4-BE49-F238E27FC236}">
                    <a16:creationId xmlns:a16="http://schemas.microsoft.com/office/drawing/2014/main" id="{601741E4-D2FB-4103-A430-D6D975970317}"/>
                  </a:ext>
                </a:extLst>
              </p:cNvPr>
              <p:cNvGrpSpPr>
                <a:grpSpLocks/>
              </p:cNvGrpSpPr>
              <p:nvPr/>
            </p:nvGrpSpPr>
            <p:grpSpPr bwMode="auto">
              <a:xfrm>
                <a:off x="0" y="0"/>
                <a:ext cx="886177" cy="819278"/>
                <a:chOff x="0" y="0"/>
                <a:chExt cx="886177" cy="819278"/>
              </a:xfrm>
            </p:grpSpPr>
            <p:sp>
              <p:nvSpPr>
                <p:cNvPr id="67" name="TextBox 62">
                  <a:extLst>
                    <a:ext uri="{FF2B5EF4-FFF2-40B4-BE49-F238E27FC236}">
                      <a16:creationId xmlns:a16="http://schemas.microsoft.com/office/drawing/2014/main" id="{11805786-8004-477A-9D25-F515AC0856C1}"/>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68" name="TextBox 63">
                  <a:extLst>
                    <a:ext uri="{FF2B5EF4-FFF2-40B4-BE49-F238E27FC236}">
                      <a16:creationId xmlns:a16="http://schemas.microsoft.com/office/drawing/2014/main" id="{289C0C71-D813-452C-B375-BEAD00D7411E}"/>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69" name="TextBox 64">
                  <a:extLst>
                    <a:ext uri="{FF2B5EF4-FFF2-40B4-BE49-F238E27FC236}">
                      <a16:creationId xmlns:a16="http://schemas.microsoft.com/office/drawing/2014/main" id="{A93820BA-BB2A-4790-B37C-CF739E0A4F4E}"/>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70" name="TextBox 65">
                  <a:extLst>
                    <a:ext uri="{FF2B5EF4-FFF2-40B4-BE49-F238E27FC236}">
                      <a16:creationId xmlns:a16="http://schemas.microsoft.com/office/drawing/2014/main" id="{30EB6ECD-9E29-4E71-8490-C444D20AA61F}"/>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71" name="Straight Connector 66">
                  <a:extLst>
                    <a:ext uri="{FF2B5EF4-FFF2-40B4-BE49-F238E27FC236}">
                      <a16:creationId xmlns:a16="http://schemas.microsoft.com/office/drawing/2014/main" id="{6A888CD5-DA96-4D5A-BA7E-7756A8DC43B1}"/>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72" name="Straight Connector 67">
                  <a:extLst>
                    <a:ext uri="{FF2B5EF4-FFF2-40B4-BE49-F238E27FC236}">
                      <a16:creationId xmlns:a16="http://schemas.microsoft.com/office/drawing/2014/main" id="{557976B0-E9A3-42CA-B7C3-AD5541E15519}"/>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73" name="Straight Connector 68">
                  <a:extLst>
                    <a:ext uri="{FF2B5EF4-FFF2-40B4-BE49-F238E27FC236}">
                      <a16:creationId xmlns:a16="http://schemas.microsoft.com/office/drawing/2014/main" id="{B2C2B41A-9F33-43BE-8FE3-0FB307FD8584}"/>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74" name="Straight Connector 69">
                  <a:extLst>
                    <a:ext uri="{FF2B5EF4-FFF2-40B4-BE49-F238E27FC236}">
                      <a16:creationId xmlns:a16="http://schemas.microsoft.com/office/drawing/2014/main" id="{1FED44AA-B66F-4F63-9C47-AE0B647E118C}"/>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3" name="Group 32">
                <a:extLst>
                  <a:ext uri="{FF2B5EF4-FFF2-40B4-BE49-F238E27FC236}">
                    <a16:creationId xmlns:a16="http://schemas.microsoft.com/office/drawing/2014/main" id="{63725C1B-E027-42C2-B838-66675ACA2116}"/>
                  </a:ext>
                </a:extLst>
              </p:cNvPr>
              <p:cNvGrpSpPr>
                <a:grpSpLocks/>
              </p:cNvGrpSpPr>
              <p:nvPr/>
            </p:nvGrpSpPr>
            <p:grpSpPr bwMode="auto">
              <a:xfrm>
                <a:off x="1533681" y="0"/>
                <a:ext cx="886177" cy="819278"/>
                <a:chOff x="0" y="0"/>
                <a:chExt cx="886177" cy="819278"/>
              </a:xfrm>
            </p:grpSpPr>
            <p:sp>
              <p:nvSpPr>
                <p:cNvPr id="59" name="TextBox 54">
                  <a:extLst>
                    <a:ext uri="{FF2B5EF4-FFF2-40B4-BE49-F238E27FC236}">
                      <a16:creationId xmlns:a16="http://schemas.microsoft.com/office/drawing/2014/main" id="{37EEBBAB-812D-43EE-A8C9-82D4CFCC1A6F}"/>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60" name="TextBox 55">
                  <a:extLst>
                    <a:ext uri="{FF2B5EF4-FFF2-40B4-BE49-F238E27FC236}">
                      <a16:creationId xmlns:a16="http://schemas.microsoft.com/office/drawing/2014/main" id="{03DDF64C-020A-4562-963E-F4F196FE079F}"/>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61" name="TextBox 56">
                  <a:extLst>
                    <a:ext uri="{FF2B5EF4-FFF2-40B4-BE49-F238E27FC236}">
                      <a16:creationId xmlns:a16="http://schemas.microsoft.com/office/drawing/2014/main" id="{BFCD55D7-E8B8-49EA-B63C-9706DE336B3F}"/>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62" name="TextBox 57">
                  <a:extLst>
                    <a:ext uri="{FF2B5EF4-FFF2-40B4-BE49-F238E27FC236}">
                      <a16:creationId xmlns:a16="http://schemas.microsoft.com/office/drawing/2014/main" id="{6F34B719-0B8A-467B-8EAF-8522E9172743}"/>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63" name="Straight Connector 58">
                  <a:extLst>
                    <a:ext uri="{FF2B5EF4-FFF2-40B4-BE49-F238E27FC236}">
                      <a16:creationId xmlns:a16="http://schemas.microsoft.com/office/drawing/2014/main" id="{3436F720-7156-4677-9858-B644210364A3}"/>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64" name="Straight Connector 59">
                  <a:extLst>
                    <a:ext uri="{FF2B5EF4-FFF2-40B4-BE49-F238E27FC236}">
                      <a16:creationId xmlns:a16="http://schemas.microsoft.com/office/drawing/2014/main" id="{3FF0066D-BFE6-4A20-9473-EA4EFA293774}"/>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65" name="Straight Connector 60">
                  <a:extLst>
                    <a:ext uri="{FF2B5EF4-FFF2-40B4-BE49-F238E27FC236}">
                      <a16:creationId xmlns:a16="http://schemas.microsoft.com/office/drawing/2014/main" id="{F4149160-420B-4027-8E6F-F847F95D5157}"/>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66" name="Straight Connector 61">
                  <a:extLst>
                    <a:ext uri="{FF2B5EF4-FFF2-40B4-BE49-F238E27FC236}">
                      <a16:creationId xmlns:a16="http://schemas.microsoft.com/office/drawing/2014/main" id="{794EDCB8-03DC-479D-BF6E-A8A8952EA1E8}"/>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4" name="Group 41">
                <a:extLst>
                  <a:ext uri="{FF2B5EF4-FFF2-40B4-BE49-F238E27FC236}">
                    <a16:creationId xmlns:a16="http://schemas.microsoft.com/office/drawing/2014/main" id="{F83FB95D-5279-4C41-93C8-5944DBE110A7}"/>
                  </a:ext>
                </a:extLst>
              </p:cNvPr>
              <p:cNvGrpSpPr>
                <a:grpSpLocks/>
              </p:cNvGrpSpPr>
              <p:nvPr/>
            </p:nvGrpSpPr>
            <p:grpSpPr bwMode="auto">
              <a:xfrm>
                <a:off x="2362866" y="0"/>
                <a:ext cx="886177" cy="819278"/>
                <a:chOff x="0" y="0"/>
                <a:chExt cx="886177" cy="819278"/>
              </a:xfrm>
            </p:grpSpPr>
            <p:sp>
              <p:nvSpPr>
                <p:cNvPr id="51" name="TextBox 46">
                  <a:extLst>
                    <a:ext uri="{FF2B5EF4-FFF2-40B4-BE49-F238E27FC236}">
                      <a16:creationId xmlns:a16="http://schemas.microsoft.com/office/drawing/2014/main" id="{48F51F16-014A-4AD7-A8C1-146004366610}"/>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52" name="TextBox 47">
                  <a:extLst>
                    <a:ext uri="{FF2B5EF4-FFF2-40B4-BE49-F238E27FC236}">
                      <a16:creationId xmlns:a16="http://schemas.microsoft.com/office/drawing/2014/main" id="{DB90BABA-98FE-4247-AD14-82216413D097}"/>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dirty="0">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53" name="TextBox 48">
                  <a:extLst>
                    <a:ext uri="{FF2B5EF4-FFF2-40B4-BE49-F238E27FC236}">
                      <a16:creationId xmlns:a16="http://schemas.microsoft.com/office/drawing/2014/main" id="{0AF85795-E5FC-4397-B9E4-5C5E3CC31642}"/>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54" name="TextBox 49">
                  <a:extLst>
                    <a:ext uri="{FF2B5EF4-FFF2-40B4-BE49-F238E27FC236}">
                      <a16:creationId xmlns:a16="http://schemas.microsoft.com/office/drawing/2014/main" id="{4ED346D0-AD53-4B5C-80F1-DA3EC984C2F4}"/>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55" name="Straight Connector 50">
                  <a:extLst>
                    <a:ext uri="{FF2B5EF4-FFF2-40B4-BE49-F238E27FC236}">
                      <a16:creationId xmlns:a16="http://schemas.microsoft.com/office/drawing/2014/main" id="{44823B1C-60F4-4A3A-A2BC-84D86E12CDD6}"/>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56" name="Straight Connector 51">
                  <a:extLst>
                    <a:ext uri="{FF2B5EF4-FFF2-40B4-BE49-F238E27FC236}">
                      <a16:creationId xmlns:a16="http://schemas.microsoft.com/office/drawing/2014/main" id="{FE1C19FB-BE78-44D5-BC0C-93660AA05EC3}"/>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57" name="Straight Connector 52">
                  <a:extLst>
                    <a:ext uri="{FF2B5EF4-FFF2-40B4-BE49-F238E27FC236}">
                      <a16:creationId xmlns:a16="http://schemas.microsoft.com/office/drawing/2014/main" id="{6F79917E-E587-430B-BE21-ECA349D21AC6}"/>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58" name="Straight Connector 53">
                  <a:extLst>
                    <a:ext uri="{FF2B5EF4-FFF2-40B4-BE49-F238E27FC236}">
                      <a16:creationId xmlns:a16="http://schemas.microsoft.com/office/drawing/2014/main" id="{8CA0B2FB-480E-4FE6-826F-26465B6E80A3}"/>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5" name="Group 50">
                <a:extLst>
                  <a:ext uri="{FF2B5EF4-FFF2-40B4-BE49-F238E27FC236}">
                    <a16:creationId xmlns:a16="http://schemas.microsoft.com/office/drawing/2014/main" id="{893DFB12-44AE-4912-961E-E9614F157388}"/>
                  </a:ext>
                </a:extLst>
              </p:cNvPr>
              <p:cNvGrpSpPr>
                <a:grpSpLocks/>
              </p:cNvGrpSpPr>
              <p:nvPr/>
            </p:nvGrpSpPr>
            <p:grpSpPr bwMode="auto">
              <a:xfrm>
                <a:off x="3121169" y="0"/>
                <a:ext cx="886177" cy="819278"/>
                <a:chOff x="0" y="0"/>
                <a:chExt cx="886177" cy="819278"/>
              </a:xfrm>
            </p:grpSpPr>
            <p:sp>
              <p:nvSpPr>
                <p:cNvPr id="43" name="TextBox 38">
                  <a:extLst>
                    <a:ext uri="{FF2B5EF4-FFF2-40B4-BE49-F238E27FC236}">
                      <a16:creationId xmlns:a16="http://schemas.microsoft.com/office/drawing/2014/main" id="{9166733C-9794-4618-9C7C-9523B7DD794F}"/>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44" name="TextBox 39">
                  <a:extLst>
                    <a:ext uri="{FF2B5EF4-FFF2-40B4-BE49-F238E27FC236}">
                      <a16:creationId xmlns:a16="http://schemas.microsoft.com/office/drawing/2014/main" id="{AD360A05-E124-4AEF-A7BD-3DD06CA69226}"/>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45" name="TextBox 40">
                  <a:extLst>
                    <a:ext uri="{FF2B5EF4-FFF2-40B4-BE49-F238E27FC236}">
                      <a16:creationId xmlns:a16="http://schemas.microsoft.com/office/drawing/2014/main" id="{9CBA24C0-19B0-4AB8-8A0F-6EA1BC17D29E}"/>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46" name="TextBox 41">
                  <a:extLst>
                    <a:ext uri="{FF2B5EF4-FFF2-40B4-BE49-F238E27FC236}">
                      <a16:creationId xmlns:a16="http://schemas.microsoft.com/office/drawing/2014/main" id="{54CD920D-6416-4939-9E65-B22F0F44ED4A}"/>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47" name="Straight Connector 42">
                  <a:extLst>
                    <a:ext uri="{FF2B5EF4-FFF2-40B4-BE49-F238E27FC236}">
                      <a16:creationId xmlns:a16="http://schemas.microsoft.com/office/drawing/2014/main" id="{B5E9331B-ABAC-4C2C-90E1-5F3ABC6F74B8}"/>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48" name="Straight Connector 43">
                  <a:extLst>
                    <a:ext uri="{FF2B5EF4-FFF2-40B4-BE49-F238E27FC236}">
                      <a16:creationId xmlns:a16="http://schemas.microsoft.com/office/drawing/2014/main" id="{5BDF11EE-F107-4B0C-9477-2DFAC87516D1}"/>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49" name="Straight Connector 44">
                  <a:extLst>
                    <a:ext uri="{FF2B5EF4-FFF2-40B4-BE49-F238E27FC236}">
                      <a16:creationId xmlns:a16="http://schemas.microsoft.com/office/drawing/2014/main" id="{3985D217-6AA8-40AA-AEB9-01C8449D99E1}"/>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50" name="Straight Connector 45">
                  <a:extLst>
                    <a:ext uri="{FF2B5EF4-FFF2-40B4-BE49-F238E27FC236}">
                      <a16:creationId xmlns:a16="http://schemas.microsoft.com/office/drawing/2014/main" id="{EAB752A6-C122-4E7F-AF84-EFAD3776834B}"/>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6" name="Group 59">
                <a:extLst>
                  <a:ext uri="{FF2B5EF4-FFF2-40B4-BE49-F238E27FC236}">
                    <a16:creationId xmlns:a16="http://schemas.microsoft.com/office/drawing/2014/main" id="{53F4332A-1EC6-4931-B01A-957887F1C7D9}"/>
                  </a:ext>
                </a:extLst>
              </p:cNvPr>
              <p:cNvGrpSpPr>
                <a:grpSpLocks/>
              </p:cNvGrpSpPr>
              <p:nvPr/>
            </p:nvGrpSpPr>
            <p:grpSpPr bwMode="auto">
              <a:xfrm>
                <a:off x="3938760" y="0"/>
                <a:ext cx="886177" cy="819278"/>
                <a:chOff x="0" y="0"/>
                <a:chExt cx="886177" cy="819278"/>
              </a:xfrm>
            </p:grpSpPr>
            <p:sp>
              <p:nvSpPr>
                <p:cNvPr id="35" name="TextBox 30">
                  <a:extLst>
                    <a:ext uri="{FF2B5EF4-FFF2-40B4-BE49-F238E27FC236}">
                      <a16:creationId xmlns:a16="http://schemas.microsoft.com/office/drawing/2014/main" id="{44DECAD3-A833-4286-89E0-5953769C62F3}"/>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36" name="TextBox 31">
                  <a:extLst>
                    <a:ext uri="{FF2B5EF4-FFF2-40B4-BE49-F238E27FC236}">
                      <a16:creationId xmlns:a16="http://schemas.microsoft.com/office/drawing/2014/main" id="{5CCE9856-932F-4347-BFE5-B92023007C4A}"/>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37" name="TextBox 32">
                  <a:extLst>
                    <a:ext uri="{FF2B5EF4-FFF2-40B4-BE49-F238E27FC236}">
                      <a16:creationId xmlns:a16="http://schemas.microsoft.com/office/drawing/2014/main" id="{16C40B87-73BF-40C5-81FD-4AE06922DBC4}"/>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38" name="TextBox 33">
                  <a:extLst>
                    <a:ext uri="{FF2B5EF4-FFF2-40B4-BE49-F238E27FC236}">
                      <a16:creationId xmlns:a16="http://schemas.microsoft.com/office/drawing/2014/main" id="{D05DAB97-BDAB-4E13-B8FA-F37FF391DAE7}"/>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39" name="Straight Connector 34">
                  <a:extLst>
                    <a:ext uri="{FF2B5EF4-FFF2-40B4-BE49-F238E27FC236}">
                      <a16:creationId xmlns:a16="http://schemas.microsoft.com/office/drawing/2014/main" id="{0CC62570-70FF-4EE9-AC0F-69811CB8903C}"/>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40" name="Straight Connector 35">
                  <a:extLst>
                    <a:ext uri="{FF2B5EF4-FFF2-40B4-BE49-F238E27FC236}">
                      <a16:creationId xmlns:a16="http://schemas.microsoft.com/office/drawing/2014/main" id="{FA4F12B0-9BA3-43AF-A8CF-5FCDA94EE0AB}"/>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41" name="Straight Connector 36">
                  <a:extLst>
                    <a:ext uri="{FF2B5EF4-FFF2-40B4-BE49-F238E27FC236}">
                      <a16:creationId xmlns:a16="http://schemas.microsoft.com/office/drawing/2014/main" id="{79DD44FA-4736-4ECA-8CE4-198F4310B27A}"/>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42" name="Straight Connector 37">
                  <a:extLst>
                    <a:ext uri="{FF2B5EF4-FFF2-40B4-BE49-F238E27FC236}">
                      <a16:creationId xmlns:a16="http://schemas.microsoft.com/office/drawing/2014/main" id="{E15735D0-A136-4ECB-98D5-08DC2655D825}"/>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7" name="Group 68">
                <a:extLst>
                  <a:ext uri="{FF2B5EF4-FFF2-40B4-BE49-F238E27FC236}">
                    <a16:creationId xmlns:a16="http://schemas.microsoft.com/office/drawing/2014/main" id="{456902B4-8C07-40CC-87F5-D36196428F6E}"/>
                  </a:ext>
                </a:extLst>
              </p:cNvPr>
              <p:cNvGrpSpPr>
                <a:grpSpLocks/>
              </p:cNvGrpSpPr>
              <p:nvPr/>
            </p:nvGrpSpPr>
            <p:grpSpPr bwMode="auto">
              <a:xfrm>
                <a:off x="4735815" y="0"/>
                <a:ext cx="886177" cy="819278"/>
                <a:chOff x="0" y="0"/>
                <a:chExt cx="886177" cy="819278"/>
              </a:xfrm>
            </p:grpSpPr>
            <p:sp>
              <p:nvSpPr>
                <p:cNvPr id="27" name="TextBox 22">
                  <a:extLst>
                    <a:ext uri="{FF2B5EF4-FFF2-40B4-BE49-F238E27FC236}">
                      <a16:creationId xmlns:a16="http://schemas.microsoft.com/office/drawing/2014/main" id="{37230A49-36F9-47DF-AA31-3B183075BAC8}"/>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28" name="TextBox 23">
                  <a:extLst>
                    <a:ext uri="{FF2B5EF4-FFF2-40B4-BE49-F238E27FC236}">
                      <a16:creationId xmlns:a16="http://schemas.microsoft.com/office/drawing/2014/main" id="{9D43577D-ED90-455C-B0B1-9DC71E5F775A}"/>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29" name="TextBox 24">
                  <a:extLst>
                    <a:ext uri="{FF2B5EF4-FFF2-40B4-BE49-F238E27FC236}">
                      <a16:creationId xmlns:a16="http://schemas.microsoft.com/office/drawing/2014/main" id="{E6EDE879-CD8B-4427-B04E-5EA545F991E2}"/>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30" name="TextBox 25">
                  <a:extLst>
                    <a:ext uri="{FF2B5EF4-FFF2-40B4-BE49-F238E27FC236}">
                      <a16:creationId xmlns:a16="http://schemas.microsoft.com/office/drawing/2014/main" id="{2338D61B-6958-49E1-A897-CA0147A648A7}"/>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31" name="Straight Connector 26">
                  <a:extLst>
                    <a:ext uri="{FF2B5EF4-FFF2-40B4-BE49-F238E27FC236}">
                      <a16:creationId xmlns:a16="http://schemas.microsoft.com/office/drawing/2014/main" id="{E2A128FC-20F4-4C58-B15A-5ABE7CE10816}"/>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32" name="Straight Connector 27">
                  <a:extLst>
                    <a:ext uri="{FF2B5EF4-FFF2-40B4-BE49-F238E27FC236}">
                      <a16:creationId xmlns:a16="http://schemas.microsoft.com/office/drawing/2014/main" id="{A9AA6770-21AC-4D87-9CFF-F2AD3DB2C094}"/>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33" name="Straight Connector 28">
                  <a:extLst>
                    <a:ext uri="{FF2B5EF4-FFF2-40B4-BE49-F238E27FC236}">
                      <a16:creationId xmlns:a16="http://schemas.microsoft.com/office/drawing/2014/main" id="{CA878A1A-CEE2-434C-8C9B-5DCE7F05775F}"/>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34" name="Straight Connector 29">
                  <a:extLst>
                    <a:ext uri="{FF2B5EF4-FFF2-40B4-BE49-F238E27FC236}">
                      <a16:creationId xmlns:a16="http://schemas.microsoft.com/office/drawing/2014/main" id="{C98296A9-0F30-4A00-B1BE-92BF78045BA8}"/>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nvGrpSpPr>
              <p:cNvPr id="18" name="Group 77">
                <a:extLst>
                  <a:ext uri="{FF2B5EF4-FFF2-40B4-BE49-F238E27FC236}">
                    <a16:creationId xmlns:a16="http://schemas.microsoft.com/office/drawing/2014/main" id="{BCC69CC0-95B3-4220-9BAC-D81C516729FE}"/>
                  </a:ext>
                </a:extLst>
              </p:cNvPr>
              <p:cNvGrpSpPr>
                <a:grpSpLocks/>
              </p:cNvGrpSpPr>
              <p:nvPr/>
            </p:nvGrpSpPr>
            <p:grpSpPr bwMode="auto">
              <a:xfrm>
                <a:off x="5558504" y="0"/>
                <a:ext cx="886177" cy="819278"/>
                <a:chOff x="0" y="0"/>
                <a:chExt cx="886177" cy="819278"/>
              </a:xfrm>
            </p:grpSpPr>
            <p:sp>
              <p:nvSpPr>
                <p:cNvPr id="19" name="TextBox 14">
                  <a:extLst>
                    <a:ext uri="{FF2B5EF4-FFF2-40B4-BE49-F238E27FC236}">
                      <a16:creationId xmlns:a16="http://schemas.microsoft.com/office/drawing/2014/main" id="{F6D92624-CD77-4DDA-8ACF-1D6ADAD045D0}"/>
                    </a:ext>
                  </a:extLst>
                </p:cNvPr>
                <p:cNvSpPr>
                  <a:spLocks noChangeArrowheads="1"/>
                </p:cNvSpPr>
                <p:nvPr/>
              </p:nvSpPr>
              <p:spPr bwMode="auto">
                <a:xfrm>
                  <a:off x="513541" y="377618"/>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20" name="TextBox 15">
                  <a:extLst>
                    <a:ext uri="{FF2B5EF4-FFF2-40B4-BE49-F238E27FC236}">
                      <a16:creationId xmlns:a16="http://schemas.microsoft.com/office/drawing/2014/main" id="{4E859D61-A2DC-4905-B193-873C74782634}"/>
                    </a:ext>
                  </a:extLst>
                </p:cNvPr>
                <p:cNvSpPr>
                  <a:spLocks noChangeArrowheads="1"/>
                </p:cNvSpPr>
                <p:nvPr/>
              </p:nvSpPr>
              <p:spPr bwMode="auto">
                <a:xfrm>
                  <a:off x="246387" y="233261"/>
                  <a:ext cx="354963"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C</a:t>
                  </a:r>
                </a:p>
              </p:txBody>
            </p:sp>
            <p:sp>
              <p:nvSpPr>
                <p:cNvPr id="21" name="TextBox 16">
                  <a:extLst>
                    <a:ext uri="{FF2B5EF4-FFF2-40B4-BE49-F238E27FC236}">
                      <a16:creationId xmlns:a16="http://schemas.microsoft.com/office/drawing/2014/main" id="{DE81D36C-82F2-4BDD-AEFB-DCBE30C9D0E6}"/>
                    </a:ext>
                  </a:extLst>
                </p:cNvPr>
                <p:cNvSpPr>
                  <a:spLocks noChangeArrowheads="1"/>
                </p:cNvSpPr>
                <p:nvPr/>
              </p:nvSpPr>
              <p:spPr bwMode="auto">
                <a:xfrm>
                  <a:off x="244417" y="0"/>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22" name="TextBox 17">
                  <a:extLst>
                    <a:ext uri="{FF2B5EF4-FFF2-40B4-BE49-F238E27FC236}">
                      <a16:creationId xmlns:a16="http://schemas.microsoft.com/office/drawing/2014/main" id="{C376ECB3-83D5-4800-97FA-FED6F94E7D5F}"/>
                    </a:ext>
                  </a:extLst>
                </p:cNvPr>
                <p:cNvSpPr>
                  <a:spLocks noChangeArrowheads="1"/>
                </p:cNvSpPr>
                <p:nvPr/>
              </p:nvSpPr>
              <p:spPr bwMode="auto">
                <a:xfrm>
                  <a:off x="0" y="374593"/>
                  <a:ext cx="372636" cy="44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a:solidFill>
                        <a:srgbClr val="000000"/>
                      </a:solidFill>
                      <a:latin typeface="Calibri" panose="020F0502020204030204" pitchFamily="34" charset="0"/>
                      <a:cs typeface="Calibri" panose="020F0502020204030204" pitchFamily="34" charset="0"/>
                      <a:sym typeface="Century Gothic" panose="020B0502020202020204" pitchFamily="34" charset="0"/>
                    </a:rPr>
                    <a:t>H</a:t>
                  </a:r>
                </a:p>
              </p:txBody>
            </p:sp>
            <p:sp>
              <p:nvSpPr>
                <p:cNvPr id="23" name="Straight Connector 18">
                  <a:extLst>
                    <a:ext uri="{FF2B5EF4-FFF2-40B4-BE49-F238E27FC236}">
                      <a16:creationId xmlns:a16="http://schemas.microsoft.com/office/drawing/2014/main" id="{BF772DAC-67ED-432D-93B2-70B7338E4A12}"/>
                    </a:ext>
                  </a:extLst>
                </p:cNvPr>
                <p:cNvSpPr>
                  <a:spLocks noChangeShapeType="1"/>
                </p:cNvSpPr>
                <p:nvPr/>
              </p:nvSpPr>
              <p:spPr bwMode="auto">
                <a:xfrm>
                  <a:off x="412893" y="270039"/>
                  <a:ext cx="1" cy="54945"/>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24" name="Straight Connector 19">
                  <a:extLst>
                    <a:ext uri="{FF2B5EF4-FFF2-40B4-BE49-F238E27FC236}">
                      <a16:creationId xmlns:a16="http://schemas.microsoft.com/office/drawing/2014/main" id="{FF336F15-F391-482F-B52B-90A027FB1A0C}"/>
                    </a:ext>
                  </a:extLst>
                </p:cNvPr>
                <p:cNvSpPr>
                  <a:spLocks noChangeShapeType="1"/>
                </p:cNvSpPr>
                <p:nvPr/>
              </p:nvSpPr>
              <p:spPr bwMode="auto">
                <a:xfrm flipH="1">
                  <a:off x="265683" y="487138"/>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25" name="Straight Connector 20">
                  <a:extLst>
                    <a:ext uri="{FF2B5EF4-FFF2-40B4-BE49-F238E27FC236}">
                      <a16:creationId xmlns:a16="http://schemas.microsoft.com/office/drawing/2014/main" id="{57EE25AE-1457-4155-8EAC-294E14798BCA}"/>
                    </a:ext>
                  </a:extLst>
                </p:cNvPr>
                <p:cNvSpPr>
                  <a:spLocks noChangeShapeType="1"/>
                </p:cNvSpPr>
                <p:nvPr/>
              </p:nvSpPr>
              <p:spPr bwMode="auto">
                <a:xfrm>
                  <a:off x="525998" y="487112"/>
                  <a:ext cx="56974" cy="54744"/>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26" name="Straight Connector 21">
                  <a:extLst>
                    <a:ext uri="{FF2B5EF4-FFF2-40B4-BE49-F238E27FC236}">
                      <a16:creationId xmlns:a16="http://schemas.microsoft.com/office/drawing/2014/main" id="{B7CFB451-DFC5-40D3-81B7-8B8D9DB23CC9}"/>
                    </a:ext>
                  </a:extLst>
                </p:cNvPr>
                <p:cNvSpPr>
                  <a:spLocks noChangeShapeType="1"/>
                </p:cNvSpPr>
                <p:nvPr/>
              </p:nvSpPr>
              <p:spPr bwMode="auto">
                <a:xfrm>
                  <a:off x="412098" y="534267"/>
                  <a:ext cx="1591" cy="136649"/>
                </a:xfrm>
                <a:prstGeom prst="line">
                  <a:avLst/>
                </a:prstGeom>
                <a:noFill/>
                <a:ln w="19050">
                  <a:solidFill>
                    <a:schemeClr val="tx1"/>
                  </a:solidFill>
                  <a:bevel/>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grpSp>
        </p:grpSp>
      </p:grpSp>
      <p:pic>
        <p:nvPicPr>
          <p:cNvPr id="3" name="Picture 2">
            <a:extLst>
              <a:ext uri="{FF2B5EF4-FFF2-40B4-BE49-F238E27FC236}">
                <a16:creationId xmlns:a16="http://schemas.microsoft.com/office/drawing/2014/main" id="{904F665F-927E-40BF-840D-ABA568A489FA}"/>
              </a:ext>
            </a:extLst>
          </p:cNvPr>
          <p:cNvPicPr>
            <a:picLocks noChangeAspect="1"/>
          </p:cNvPicPr>
          <p:nvPr/>
        </p:nvPicPr>
        <p:blipFill rotWithShape="1">
          <a:blip r:embed="rId5">
            <a:extLst>
              <a:ext uri="{28A0092B-C50C-407E-A947-70E740481C1C}">
                <a14:useLocalDpi xmlns:a14="http://schemas.microsoft.com/office/drawing/2010/main" val="0"/>
              </a:ext>
            </a:extLst>
          </a:blip>
          <a:srcRect l="17737" t="26667" r="20332" b="36815"/>
          <a:stretch/>
        </p:blipFill>
        <p:spPr>
          <a:xfrm>
            <a:off x="6238493" y="475996"/>
            <a:ext cx="5245660" cy="23198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86361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descr="http://farm3.staticflickr.com/2473/3708190117_06e33b6926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944" y="3921749"/>
            <a:ext cx="3251384" cy="22484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5764" name="Title 1"/>
          <p:cNvSpPr>
            <a:spLocks noGrp="1" noChangeArrowheads="1"/>
          </p:cNvSpPr>
          <p:nvPr>
            <p:ph type="title" idx="4294967295"/>
          </p:nvPr>
        </p:nvSpPr>
        <p:spPr>
          <a:xfrm>
            <a:off x="0" y="16157"/>
            <a:ext cx="12191999" cy="1565700"/>
          </a:xfrm>
        </p:spPr>
        <p:txBody>
          <a:bodyPr>
            <a:noAutofit/>
          </a:bodyPr>
          <a:lstStyle/>
          <a:p>
            <a:pPr algn="ctr">
              <a:lnSpc>
                <a:spcPct val="100000"/>
              </a:lnSpc>
            </a:pPr>
            <a:r>
              <a:rPr lang="es-ES" altLang="en-US" sz="3000" dirty="0">
                <a:solidFill>
                  <a:srgbClr val="212121"/>
                </a:solidFill>
              </a:rPr>
              <a:t>Podemos observar algunos materiales naturales que parecen ser incluso mejores que el papel de cera al hacer que las gotas de agua asuman forma esférica “</a:t>
            </a:r>
            <a:r>
              <a:rPr lang="en-US" altLang="en-US" sz="3000" dirty="0">
                <a:solidFill>
                  <a:srgbClr val="212121"/>
                </a:solidFill>
              </a:rPr>
              <a:t>bead up</a:t>
            </a:r>
            <a:r>
              <a:rPr lang="es-ES" altLang="en-US" sz="3000" dirty="0">
                <a:solidFill>
                  <a:srgbClr val="212121"/>
                </a:solidFill>
              </a:rPr>
              <a:t>”.</a:t>
            </a:r>
            <a:endParaRPr lang="en-US" altLang="en-US" sz="3000" dirty="0">
              <a:solidFill>
                <a:srgbClr val="000000"/>
              </a:solidFill>
              <a:effectLst>
                <a:outerShdw blurRad="38100" dist="38100" dir="2700000" algn="tl">
                  <a:srgbClr val="000000">
                    <a:alpha val="43137"/>
                  </a:srgbClr>
                </a:outerShdw>
              </a:effectLst>
              <a:cs typeface="Calibri" panose="020F0502020204030204" pitchFamily="34" charset="0"/>
              <a:sym typeface="Century Gothic" panose="020B0502020202020204" pitchFamily="34" charset="0"/>
            </a:endParaRPr>
          </a:p>
        </p:txBody>
      </p:sp>
      <p:sp>
        <p:nvSpPr>
          <p:cNvPr id="245765" name="Rectangle 3"/>
          <p:cNvSpPr>
            <a:spLocks noChangeArrowheads="1"/>
          </p:cNvSpPr>
          <p:nvPr/>
        </p:nvSpPr>
        <p:spPr bwMode="auto">
          <a:xfrm>
            <a:off x="999066" y="4578095"/>
            <a:ext cx="16061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2800" dirty="0">
                <a:latin typeface="+mj-lt"/>
                <a:cs typeface="Arial" panose="020B0604020202020204" pitchFamily="34" charset="0"/>
                <a:sym typeface="Century Gothic" panose="020B0502020202020204" pitchFamily="34" charset="0"/>
              </a:rPr>
              <a:t>Rose petals</a:t>
            </a:r>
          </a:p>
        </p:txBody>
      </p:sp>
      <p:pic>
        <p:nvPicPr>
          <p:cNvPr id="245769" name="Picture 4" descr="http://t2.gstatic.com/images?q=tbn:ANd9GcTGtd-cdrGdBEVkmmwUz06jVpatwZirUYrqR6UvpF82Co8JCXKoBHJApjD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9641" y="3921750"/>
            <a:ext cx="3223721" cy="22484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5770" name="Rectangle 1"/>
          <p:cNvSpPr>
            <a:spLocks noChangeArrowheads="1"/>
          </p:cNvSpPr>
          <p:nvPr/>
        </p:nvSpPr>
        <p:spPr bwMode="auto">
          <a:xfrm>
            <a:off x="3684856" y="2274749"/>
            <a:ext cx="16059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2800" dirty="0">
                <a:latin typeface="+mj-lt"/>
                <a:cs typeface="Arial" panose="020B0604020202020204" pitchFamily="34" charset="0"/>
                <a:sym typeface="Century Gothic" panose="020B0502020202020204" pitchFamily="34" charset="0"/>
              </a:rPr>
              <a:t>Lotus leaves</a:t>
            </a:r>
          </a:p>
        </p:txBody>
      </p:sp>
      <p:sp>
        <p:nvSpPr>
          <p:cNvPr id="245771" name="Rectangle 2"/>
          <p:cNvSpPr>
            <a:spLocks noChangeArrowheads="1"/>
          </p:cNvSpPr>
          <p:nvPr/>
        </p:nvSpPr>
        <p:spPr bwMode="auto">
          <a:xfrm>
            <a:off x="9679695" y="4619734"/>
            <a:ext cx="15132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2800" dirty="0">
                <a:latin typeface="+mj-lt"/>
                <a:cs typeface="Arial" panose="020B0604020202020204" pitchFamily="34" charset="0"/>
                <a:sym typeface="Century Gothic" panose="020B0502020202020204" pitchFamily="34" charset="0"/>
              </a:rPr>
              <a:t>Rice leaves</a:t>
            </a:r>
          </a:p>
        </p:txBody>
      </p:sp>
      <p:sp>
        <p:nvSpPr>
          <p:cNvPr id="245772" name="Rectangle 8"/>
          <p:cNvSpPr>
            <a:spLocks noChangeArrowheads="1"/>
          </p:cNvSpPr>
          <p:nvPr/>
        </p:nvSpPr>
        <p:spPr bwMode="auto">
          <a:xfrm>
            <a:off x="6329742" y="2145927"/>
            <a:ext cx="23145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2800" dirty="0">
                <a:latin typeface="+mj-lt"/>
                <a:cs typeface="Arial" panose="020B0604020202020204" pitchFamily="34" charset="0"/>
                <a:sym typeface="Century Gothic" panose="020B0502020202020204" pitchFamily="34" charset="0"/>
              </a:rPr>
              <a:t>Insect wings and shells</a:t>
            </a:r>
          </a:p>
        </p:txBody>
      </p:sp>
      <p:pic>
        <p:nvPicPr>
          <p:cNvPr id="13" name="Picture 12">
            <a:extLst>
              <a:ext uri="{FF2B5EF4-FFF2-40B4-BE49-F238E27FC236}">
                <a16:creationId xmlns:a16="http://schemas.microsoft.com/office/drawing/2014/main" id="{3631F4D5-B013-4CC4-8508-D42CF3E834CF}"/>
              </a:ext>
            </a:extLst>
          </p:cNvPr>
          <p:cNvPicPr>
            <a:picLocks noChangeAspect="1"/>
          </p:cNvPicPr>
          <p:nvPr/>
        </p:nvPicPr>
        <p:blipFill>
          <a:blip r:embed="rId5"/>
          <a:stretch>
            <a:fillRect/>
          </a:stretch>
        </p:blipFill>
        <p:spPr>
          <a:xfrm>
            <a:off x="11454063" y="5681640"/>
            <a:ext cx="613246" cy="602927"/>
          </a:xfrm>
          <a:prstGeom prst="rect">
            <a:avLst/>
          </a:prstGeom>
        </p:spPr>
      </p:pic>
      <p:pic>
        <p:nvPicPr>
          <p:cNvPr id="14" name="Picture 13">
            <a:extLst>
              <a:ext uri="{FF2B5EF4-FFF2-40B4-BE49-F238E27FC236}">
                <a16:creationId xmlns:a16="http://schemas.microsoft.com/office/drawing/2014/main" id="{70EB4EEF-18CE-42AC-8F79-48203DA62523}"/>
              </a:ext>
            </a:extLst>
          </p:cNvPr>
          <p:cNvPicPr>
            <a:picLocks noChangeAspect="1"/>
          </p:cNvPicPr>
          <p:nvPr/>
        </p:nvPicPr>
        <p:blipFill>
          <a:blip r:embed="rId6"/>
          <a:stretch>
            <a:fillRect/>
          </a:stretch>
        </p:blipFill>
        <p:spPr>
          <a:xfrm>
            <a:off x="124691" y="5687372"/>
            <a:ext cx="1849075" cy="597196"/>
          </a:xfrm>
          <a:prstGeom prst="rect">
            <a:avLst/>
          </a:prstGeom>
        </p:spPr>
      </p:pic>
      <p:pic>
        <p:nvPicPr>
          <p:cNvPr id="24576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0001" y="1857654"/>
            <a:ext cx="2881135" cy="2220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45767" name="Picture 6" descr="http://4.bp.blogspot.com/-4b5dc6wvX0U/TlJ_NaXcI5I/AAAAAAAAFGg/9x2yvRry-nk/s400/jewel-beetle-dew-11081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02937" y="1857654"/>
            <a:ext cx="2859856" cy="22209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897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8" name="Picture 2" descr="http://www.beilstein-institut.de/Bozen2010/Proceedings/Koch/images/BOZEN2010_09_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624" y="1926469"/>
            <a:ext cx="4859592" cy="33359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7810" name="TextBox 1"/>
          <p:cNvSpPr>
            <a:spLocks noChangeArrowheads="1"/>
          </p:cNvSpPr>
          <p:nvPr/>
        </p:nvSpPr>
        <p:spPr bwMode="auto">
          <a:xfrm>
            <a:off x="0" y="13374"/>
            <a:ext cx="12192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ES" altLang="en-US" sz="2800" b="1" dirty="0">
                <a:solidFill>
                  <a:schemeClr val="accent3"/>
                </a:solidFill>
                <a:effectLst>
                  <a:outerShdw blurRad="38100" dist="38100" dir="2700000" algn="tl">
                    <a:srgbClr val="000000">
                      <a:alpha val="43137"/>
                    </a:srgbClr>
                  </a:outerShdw>
                </a:effectLst>
                <a:latin typeface="+mn-lt"/>
              </a:rPr>
              <a:t>Cuando se examinan diversos materiales a escala nanométrica se observa una estructura en común en: protuberancias a escala micrométrica que les otorgan propiedades de superficie en la </a:t>
            </a:r>
            <a:r>
              <a:rPr lang="es-ES" altLang="en-US" sz="2800" b="1" dirty="0" err="1">
                <a:solidFill>
                  <a:schemeClr val="accent3"/>
                </a:solidFill>
                <a:effectLst>
                  <a:outerShdw blurRad="38100" dist="38100" dir="2700000" algn="tl">
                    <a:srgbClr val="000000">
                      <a:alpha val="43137"/>
                    </a:srgbClr>
                  </a:outerShdw>
                </a:effectLst>
                <a:latin typeface="+mn-lt"/>
              </a:rPr>
              <a:t>nanoescala</a:t>
            </a:r>
            <a:r>
              <a:rPr lang="es-ES" altLang="en-US" sz="2800" b="1" dirty="0">
                <a:solidFill>
                  <a:schemeClr val="accent3"/>
                </a:solidFill>
                <a:effectLst>
                  <a:outerShdw blurRad="38100" dist="38100" dir="2700000" algn="tl">
                    <a:srgbClr val="000000">
                      <a:alpha val="43137"/>
                    </a:srgbClr>
                  </a:outerShdw>
                </a:effectLst>
                <a:latin typeface="+mn-lt"/>
              </a:rPr>
              <a:t>. </a:t>
            </a:r>
          </a:p>
        </p:txBody>
      </p:sp>
      <p:sp>
        <p:nvSpPr>
          <p:cNvPr id="247812" name="Rectangle 2"/>
          <p:cNvSpPr>
            <a:spLocks noChangeArrowheads="1"/>
          </p:cNvSpPr>
          <p:nvPr/>
        </p:nvSpPr>
        <p:spPr bwMode="auto">
          <a:xfrm>
            <a:off x="454979" y="5320532"/>
            <a:ext cx="55408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12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3">
                  <a:extLst>
                    <a:ext uri="{A12FA001-AC4F-418D-AE19-62706E023703}">
                      <ahyp:hlinkClr xmlns:ahyp="http://schemas.microsoft.com/office/drawing/2018/hyperlinkcolor" xmlns="" val="tx"/>
                    </a:ext>
                  </a:extLst>
                </a:hlinkClick>
              </a:rPr>
              <a:t>http://www.beilstein-institut.de/Bozen2010/Proceedings/Koch/Koch.html</a:t>
            </a:r>
            <a:endParaRPr lang="en-US" altLang="en-US" sz="12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pic>
        <p:nvPicPr>
          <p:cNvPr id="247813" name="Picture 4" descr="http://cen.acs.org/content/cen/articles/88/i5/Tiny-Features-Keep-Termite-Wings/_jcr_content/articlebody/subpar/articlemedia_0.img.gif/131966931591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485" y="1926469"/>
            <a:ext cx="4859592" cy="3304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7814" name="Rectangle 3"/>
          <p:cNvSpPr>
            <a:spLocks noChangeArrowheads="1"/>
          </p:cNvSpPr>
          <p:nvPr/>
        </p:nvSpPr>
        <p:spPr bwMode="auto">
          <a:xfrm>
            <a:off x="6081760" y="5325232"/>
            <a:ext cx="5676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12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5">
                  <a:extLst>
                    <a:ext uri="{A12FA001-AC4F-418D-AE19-62706E023703}">
                      <ahyp:hlinkClr xmlns:ahyp="http://schemas.microsoft.com/office/drawing/2018/hyperlinkcolor" xmlns="" val="tx"/>
                    </a:ext>
                  </a:extLst>
                </a:hlinkClick>
              </a:rPr>
              <a:t>http://cen.acs.org/articles/88/i5/Tiny-Features-Keep-Termite-Wings.html</a:t>
            </a:r>
            <a:endParaRPr lang="en-US" altLang="en-US" sz="12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47815" name="TextBox 5"/>
          <p:cNvSpPr>
            <a:spLocks noChangeArrowheads="1"/>
          </p:cNvSpPr>
          <p:nvPr/>
        </p:nvSpPr>
        <p:spPr bwMode="auto">
          <a:xfrm>
            <a:off x="6316134" y="5732439"/>
            <a:ext cx="51379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800" b="1" i="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Ala de una termita</a:t>
            </a:r>
          </a:p>
        </p:txBody>
      </p:sp>
      <p:sp>
        <p:nvSpPr>
          <p:cNvPr id="247816" name="TextBox 6"/>
          <p:cNvSpPr>
            <a:spLocks noChangeArrowheads="1"/>
          </p:cNvSpPr>
          <p:nvPr/>
        </p:nvSpPr>
        <p:spPr bwMode="auto">
          <a:xfrm>
            <a:off x="795624" y="5721493"/>
            <a:ext cx="49072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800" b="1" i="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Hoja de Loto</a:t>
            </a:r>
          </a:p>
        </p:txBody>
      </p:sp>
      <p:pic>
        <p:nvPicPr>
          <p:cNvPr id="12" name="Picture 11">
            <a:extLst>
              <a:ext uri="{FF2B5EF4-FFF2-40B4-BE49-F238E27FC236}">
                <a16:creationId xmlns:a16="http://schemas.microsoft.com/office/drawing/2014/main" id="{31873868-1B1C-4C12-AB66-6354006827F3}"/>
              </a:ext>
            </a:extLst>
          </p:cNvPr>
          <p:cNvPicPr>
            <a:picLocks noChangeAspect="1"/>
          </p:cNvPicPr>
          <p:nvPr/>
        </p:nvPicPr>
        <p:blipFill>
          <a:blip r:embed="rId6"/>
          <a:stretch>
            <a:fillRect/>
          </a:stretch>
        </p:blipFill>
        <p:spPr>
          <a:xfrm>
            <a:off x="11454063" y="5681640"/>
            <a:ext cx="613246" cy="602927"/>
          </a:xfrm>
          <a:prstGeom prst="rect">
            <a:avLst/>
          </a:prstGeom>
        </p:spPr>
      </p:pic>
      <p:pic>
        <p:nvPicPr>
          <p:cNvPr id="13" name="Picture 12">
            <a:extLst>
              <a:ext uri="{FF2B5EF4-FFF2-40B4-BE49-F238E27FC236}">
                <a16:creationId xmlns:a16="http://schemas.microsoft.com/office/drawing/2014/main" id="{4F07A338-3EC3-4CF5-8E92-52128C66A426}"/>
              </a:ext>
            </a:extLst>
          </p:cNvPr>
          <p:cNvPicPr>
            <a:picLocks noChangeAspect="1"/>
          </p:cNvPicPr>
          <p:nvPr/>
        </p:nvPicPr>
        <p:blipFill>
          <a:blip r:embed="rId7"/>
          <a:stretch>
            <a:fillRect/>
          </a:stretch>
        </p:blipFill>
        <p:spPr>
          <a:xfrm>
            <a:off x="124691" y="5687372"/>
            <a:ext cx="1849075" cy="597196"/>
          </a:xfrm>
          <a:prstGeom prst="rect">
            <a:avLst/>
          </a:prstGeom>
        </p:spPr>
      </p:pic>
    </p:spTree>
    <p:extLst>
      <p:ext uri="{BB962C8B-B14F-4D97-AF65-F5344CB8AC3E}">
        <p14:creationId xmlns:p14="http://schemas.microsoft.com/office/powerpoint/2010/main" val="2193697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34FACD-1577-4BB6-B906-A59A66190B0D}"/>
              </a:ext>
            </a:extLst>
          </p:cNvPr>
          <p:cNvPicPr>
            <a:picLocks noChangeAspect="1"/>
          </p:cNvPicPr>
          <p:nvPr/>
        </p:nvPicPr>
        <p:blipFill>
          <a:blip r:embed="rId3"/>
          <a:stretch>
            <a:fillRect/>
          </a:stretch>
        </p:blipFill>
        <p:spPr>
          <a:xfrm>
            <a:off x="38100" y="1040807"/>
            <a:ext cx="12153900" cy="4762500"/>
          </a:xfrm>
          <a:prstGeom prst="rect">
            <a:avLst/>
          </a:prstGeom>
        </p:spPr>
      </p:pic>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4"/>
          <a:stretch>
            <a:fillRect/>
          </a:stretch>
        </p:blipFill>
        <p:spPr>
          <a:xfrm>
            <a:off x="11518231" y="5713724"/>
            <a:ext cx="613246" cy="60292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5"/>
          <a:stretch>
            <a:fillRect/>
          </a:stretch>
        </p:blipFill>
        <p:spPr>
          <a:xfrm>
            <a:off x="28439" y="5719456"/>
            <a:ext cx="1849075" cy="597196"/>
          </a:xfrm>
          <a:prstGeom prst="rect">
            <a:avLst/>
          </a:prstGeom>
        </p:spPr>
      </p:pic>
      <p:sp>
        <p:nvSpPr>
          <p:cNvPr id="7" name="TextBox 6">
            <a:extLst>
              <a:ext uri="{FF2B5EF4-FFF2-40B4-BE49-F238E27FC236}">
                <a16:creationId xmlns:a16="http://schemas.microsoft.com/office/drawing/2014/main" id="{E66FD0BA-4C48-4E6F-BAC3-E4E68DAA80A8}"/>
              </a:ext>
            </a:extLst>
          </p:cNvPr>
          <p:cNvSpPr txBox="1"/>
          <p:nvPr/>
        </p:nvSpPr>
        <p:spPr>
          <a:xfrm>
            <a:off x="38100" y="3747840"/>
            <a:ext cx="12153900" cy="307777"/>
          </a:xfrm>
          <a:prstGeom prst="rect">
            <a:avLst/>
          </a:prstGeom>
          <a:solidFill>
            <a:schemeClr val="bg1"/>
          </a:solidFill>
        </p:spPr>
        <p:txBody>
          <a:bodyPr wrap="square" rtlCol="0">
            <a:spAutoFit/>
          </a:bodyPr>
          <a:lstStyle/>
          <a:p>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-16</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-14</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-12</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-10</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-8</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-6</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-4</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a:t>
            </a:r>
            <a:r>
              <a:rPr lang="en-US" sz="1400" b="1" dirty="0">
                <a:effectLst>
                  <a:outerShdw blurRad="38100" dist="38100" dir="2700000" algn="tl">
                    <a:srgbClr val="000000">
                      <a:alpha val="43137"/>
                    </a:srgbClr>
                  </a:outerShdw>
                </a:effectLst>
              </a:rPr>
              <a:t>   1      10</a:t>
            </a:r>
            <a:r>
              <a:rPr lang="en-US" sz="1400" b="1" baseline="30000" dirty="0">
                <a:effectLst>
                  <a:outerShdw blurRad="38100" dist="38100" dir="2700000" algn="tl">
                    <a:srgbClr val="000000">
                      <a:alpha val="43137"/>
                    </a:srgbClr>
                  </a:outerShdw>
                </a:effectLst>
              </a:rPr>
              <a:t>0</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4</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6</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8</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10</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12</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14</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16   </a:t>
            </a:r>
            <a:r>
              <a:rPr lang="en-US" sz="1400" b="1" dirty="0">
                <a:effectLst>
                  <a:outerShdw blurRad="38100" dist="38100" dir="2700000" algn="tl">
                    <a:srgbClr val="000000">
                      <a:alpha val="43137"/>
                    </a:srgbClr>
                  </a:outerShdw>
                </a:effectLst>
              </a:rPr>
              <a:t>10</a:t>
            </a:r>
            <a:r>
              <a:rPr lang="en-US" sz="1400" b="1" baseline="30000" dirty="0">
                <a:effectLst>
                  <a:outerShdw blurRad="38100" dist="38100" dir="2700000" algn="tl">
                    <a:srgbClr val="000000">
                      <a:alpha val="43137"/>
                    </a:srgbClr>
                  </a:outerShdw>
                </a:effectLst>
              </a:rPr>
              <a:t>18</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20</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22</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24</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26</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28</a:t>
            </a:r>
            <a:r>
              <a:rPr lang="en-US" sz="1400" b="1" dirty="0">
                <a:effectLst>
                  <a:outerShdw blurRad="38100" dist="38100" dir="2700000" algn="tl">
                    <a:srgbClr val="000000">
                      <a:alpha val="43137"/>
                    </a:srgbClr>
                  </a:outerShdw>
                </a:effectLst>
              </a:rPr>
              <a:t>  10</a:t>
            </a:r>
            <a:r>
              <a:rPr lang="en-US" sz="1400" b="1" baseline="30000" dirty="0">
                <a:effectLst>
                  <a:outerShdw blurRad="38100" dist="38100" dir="2700000" algn="tl">
                    <a:srgbClr val="000000">
                      <a:alpha val="43137"/>
                    </a:srgbClr>
                  </a:outerShdw>
                </a:effectLst>
              </a:rPr>
              <a:t>30</a:t>
            </a:r>
            <a:endParaRPr lang="en-US" sz="1400" b="1" dirty="0">
              <a:effectLst>
                <a:outerShdw blurRad="38100" dist="38100" dir="2700000" algn="tl">
                  <a:srgbClr val="000000">
                    <a:alpha val="43137"/>
                  </a:srgbClr>
                </a:outerShdw>
              </a:effectLst>
            </a:endParaRPr>
          </a:p>
        </p:txBody>
      </p:sp>
      <p:sp>
        <p:nvSpPr>
          <p:cNvPr id="9" name="TextBox 8">
            <a:extLst>
              <a:ext uri="{FF2B5EF4-FFF2-40B4-BE49-F238E27FC236}">
                <a16:creationId xmlns:a16="http://schemas.microsoft.com/office/drawing/2014/main" id="{95479EC6-697E-43D3-AB70-DBAED1B00F12}"/>
              </a:ext>
            </a:extLst>
          </p:cNvPr>
          <p:cNvSpPr txBox="1"/>
          <p:nvPr/>
        </p:nvSpPr>
        <p:spPr>
          <a:xfrm>
            <a:off x="6353532" y="4098149"/>
            <a:ext cx="578896" cy="338554"/>
          </a:xfrm>
          <a:prstGeom prst="rect">
            <a:avLst/>
          </a:prstGeom>
          <a:solidFill>
            <a:schemeClr val="bg1"/>
          </a:solidFill>
        </p:spPr>
        <p:txBody>
          <a:bodyPr wrap="square" rtlCol="0">
            <a:spAutoFit/>
          </a:bodyPr>
          <a:lstStyle/>
          <a:p>
            <a:pPr algn="ctr"/>
            <a:r>
              <a:rPr lang="es-PR" sz="1600" b="1">
                <a:effectLst>
                  <a:outerShdw blurRad="38100" dist="38100" dir="2700000" algn="tl">
                    <a:srgbClr val="000000">
                      <a:alpha val="43137"/>
                    </a:srgbClr>
                  </a:outerShdw>
                </a:effectLst>
              </a:rPr>
              <a:t>Sol</a:t>
            </a:r>
          </a:p>
        </p:txBody>
      </p:sp>
      <p:sp>
        <p:nvSpPr>
          <p:cNvPr id="10" name="TextBox 9">
            <a:extLst>
              <a:ext uri="{FF2B5EF4-FFF2-40B4-BE49-F238E27FC236}">
                <a16:creationId xmlns:a16="http://schemas.microsoft.com/office/drawing/2014/main" id="{92042AE3-DA9F-4154-A4B8-C4F822F79A08}"/>
              </a:ext>
            </a:extLst>
          </p:cNvPr>
          <p:cNvSpPr txBox="1"/>
          <p:nvPr/>
        </p:nvSpPr>
        <p:spPr>
          <a:xfrm>
            <a:off x="5560828" y="4098149"/>
            <a:ext cx="792704" cy="338554"/>
          </a:xfrm>
          <a:prstGeom prst="rect">
            <a:avLst/>
          </a:prstGeom>
          <a:solidFill>
            <a:schemeClr val="bg1"/>
          </a:solidFill>
        </p:spPr>
        <p:txBody>
          <a:bodyPr wrap="square" rtlCol="0">
            <a:spAutoFit/>
          </a:bodyPr>
          <a:lstStyle/>
          <a:p>
            <a:pPr algn="ctr"/>
            <a:r>
              <a:rPr lang="es-PR" sz="1600" b="1">
                <a:effectLst>
                  <a:outerShdw blurRad="38100" dist="38100" dir="2700000" algn="tl">
                    <a:srgbClr val="000000">
                      <a:alpha val="43137"/>
                    </a:srgbClr>
                  </a:outerShdw>
                </a:effectLst>
              </a:rPr>
              <a:t>Tierra</a:t>
            </a:r>
          </a:p>
        </p:txBody>
      </p:sp>
      <p:sp>
        <p:nvSpPr>
          <p:cNvPr id="11" name="TextBox 10">
            <a:extLst>
              <a:ext uri="{FF2B5EF4-FFF2-40B4-BE49-F238E27FC236}">
                <a16:creationId xmlns:a16="http://schemas.microsoft.com/office/drawing/2014/main" id="{5249E373-2928-40D2-9D83-F852F8FC0FEA}"/>
              </a:ext>
            </a:extLst>
          </p:cNvPr>
          <p:cNvSpPr txBox="1"/>
          <p:nvPr/>
        </p:nvSpPr>
        <p:spPr>
          <a:xfrm>
            <a:off x="2330585" y="4098149"/>
            <a:ext cx="1879311" cy="584775"/>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Protistas unicelulares</a:t>
            </a:r>
          </a:p>
        </p:txBody>
      </p:sp>
      <p:sp>
        <p:nvSpPr>
          <p:cNvPr id="12" name="TextBox 11">
            <a:extLst>
              <a:ext uri="{FF2B5EF4-FFF2-40B4-BE49-F238E27FC236}">
                <a16:creationId xmlns:a16="http://schemas.microsoft.com/office/drawing/2014/main" id="{D34D9884-34AD-46B7-AA6B-1C889FC35AEF}"/>
              </a:ext>
            </a:extLst>
          </p:cNvPr>
          <p:cNvSpPr txBox="1"/>
          <p:nvPr/>
        </p:nvSpPr>
        <p:spPr>
          <a:xfrm>
            <a:off x="10051310" y="2609186"/>
            <a:ext cx="2102589" cy="584775"/>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Universo observable</a:t>
            </a:r>
          </a:p>
        </p:txBody>
      </p:sp>
      <p:sp>
        <p:nvSpPr>
          <p:cNvPr id="13" name="TextBox 12">
            <a:extLst>
              <a:ext uri="{FF2B5EF4-FFF2-40B4-BE49-F238E27FC236}">
                <a16:creationId xmlns:a16="http://schemas.microsoft.com/office/drawing/2014/main" id="{2B0ADCB1-6FF8-46FE-9F87-40516DBDDE6F}"/>
              </a:ext>
            </a:extLst>
          </p:cNvPr>
          <p:cNvSpPr txBox="1"/>
          <p:nvPr/>
        </p:nvSpPr>
        <p:spPr>
          <a:xfrm>
            <a:off x="8658445" y="2701519"/>
            <a:ext cx="1187303" cy="338554"/>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Galaxias</a:t>
            </a:r>
          </a:p>
        </p:txBody>
      </p:sp>
      <p:sp>
        <p:nvSpPr>
          <p:cNvPr id="14" name="TextBox 13">
            <a:extLst>
              <a:ext uri="{FF2B5EF4-FFF2-40B4-BE49-F238E27FC236}">
                <a16:creationId xmlns:a16="http://schemas.microsoft.com/office/drawing/2014/main" id="{A940BACD-D72F-40A8-98A4-EC4B886A0FC6}"/>
              </a:ext>
            </a:extLst>
          </p:cNvPr>
          <p:cNvSpPr txBox="1"/>
          <p:nvPr/>
        </p:nvSpPr>
        <p:spPr>
          <a:xfrm>
            <a:off x="7658986" y="2055770"/>
            <a:ext cx="2473842" cy="584775"/>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Distancia de la Tierra a Próxima </a:t>
            </a:r>
            <a:r>
              <a:rPr lang="es-PR" sz="1600" b="1" dirty="0" err="1">
                <a:effectLst>
                  <a:outerShdw blurRad="38100" dist="38100" dir="2700000" algn="tl">
                    <a:srgbClr val="000000">
                      <a:alpha val="43137"/>
                    </a:srgbClr>
                  </a:outerShdw>
                </a:effectLst>
              </a:rPr>
              <a:t>Centuri</a:t>
            </a:r>
            <a:endParaRPr lang="es-PR" sz="1600" b="1" dirty="0">
              <a:effectLst>
                <a:outerShdw blurRad="38100" dist="38100" dir="2700000" algn="tl">
                  <a:srgbClr val="000000">
                    <a:alpha val="43137"/>
                  </a:srgbClr>
                </a:outerShdw>
              </a:effectLst>
            </a:endParaRPr>
          </a:p>
        </p:txBody>
      </p:sp>
      <p:sp>
        <p:nvSpPr>
          <p:cNvPr id="15" name="TextBox 14">
            <a:extLst>
              <a:ext uri="{FF2B5EF4-FFF2-40B4-BE49-F238E27FC236}">
                <a16:creationId xmlns:a16="http://schemas.microsoft.com/office/drawing/2014/main" id="{F87EBB32-0462-4F99-AA7F-84BB1904F5E3}"/>
              </a:ext>
            </a:extLst>
          </p:cNvPr>
          <p:cNvSpPr txBox="1"/>
          <p:nvPr/>
        </p:nvSpPr>
        <p:spPr>
          <a:xfrm>
            <a:off x="4209897" y="2569835"/>
            <a:ext cx="1225131" cy="584775"/>
          </a:xfrm>
          <a:prstGeom prst="rect">
            <a:avLst/>
          </a:prstGeom>
          <a:solidFill>
            <a:schemeClr val="bg1"/>
          </a:solidFill>
        </p:spPr>
        <p:txBody>
          <a:bodyPr wrap="square" rtlCol="0">
            <a:spAutoFit/>
          </a:bodyPr>
          <a:lstStyle/>
          <a:p>
            <a:r>
              <a:rPr lang="es-PR" sz="1600" b="1" dirty="0">
                <a:effectLst>
                  <a:outerShdw blurRad="38100" dist="38100" dir="2700000" algn="tl">
                    <a:srgbClr val="000000">
                      <a:alpha val="43137"/>
                    </a:srgbClr>
                  </a:outerShdw>
                </a:effectLst>
              </a:rPr>
              <a:t>Ballena gris</a:t>
            </a:r>
          </a:p>
        </p:txBody>
      </p:sp>
      <p:sp>
        <p:nvSpPr>
          <p:cNvPr id="16" name="TextBox 15">
            <a:extLst>
              <a:ext uri="{FF2B5EF4-FFF2-40B4-BE49-F238E27FC236}">
                <a16:creationId xmlns:a16="http://schemas.microsoft.com/office/drawing/2014/main" id="{10DE7159-B882-4711-8855-96B483708EDF}"/>
              </a:ext>
            </a:extLst>
          </p:cNvPr>
          <p:cNvSpPr txBox="1"/>
          <p:nvPr/>
        </p:nvSpPr>
        <p:spPr>
          <a:xfrm>
            <a:off x="5260766" y="1958183"/>
            <a:ext cx="1329398" cy="584775"/>
          </a:xfrm>
          <a:prstGeom prst="rect">
            <a:avLst/>
          </a:prstGeom>
          <a:solidFill>
            <a:schemeClr val="bg1"/>
          </a:solidFill>
        </p:spPr>
        <p:txBody>
          <a:bodyPr wrap="square" rtlCol="0">
            <a:spAutoFit/>
          </a:bodyPr>
          <a:lstStyle/>
          <a:p>
            <a:r>
              <a:rPr lang="en-US" sz="1600" b="1" dirty="0">
                <a:effectLst>
                  <a:outerShdw blurRad="38100" dist="38100" dir="2700000" algn="tl">
                    <a:srgbClr val="000000">
                      <a:alpha val="43137"/>
                    </a:srgbClr>
                  </a:outerShdw>
                </a:effectLst>
              </a:rPr>
              <a:t>“Greater Vancouver”</a:t>
            </a:r>
          </a:p>
        </p:txBody>
      </p:sp>
      <p:sp>
        <p:nvSpPr>
          <p:cNvPr id="17" name="TextBox 16">
            <a:extLst>
              <a:ext uri="{FF2B5EF4-FFF2-40B4-BE49-F238E27FC236}">
                <a16:creationId xmlns:a16="http://schemas.microsoft.com/office/drawing/2014/main" id="{7C43E7C6-0F43-407D-B0F3-F786153808E4}"/>
              </a:ext>
            </a:extLst>
          </p:cNvPr>
          <p:cNvSpPr txBox="1"/>
          <p:nvPr/>
        </p:nvSpPr>
        <p:spPr>
          <a:xfrm>
            <a:off x="5645892" y="2599360"/>
            <a:ext cx="1344962" cy="584775"/>
          </a:xfrm>
          <a:prstGeom prst="rect">
            <a:avLst/>
          </a:prstGeom>
          <a:solidFill>
            <a:schemeClr val="bg1"/>
          </a:solidFill>
        </p:spPr>
        <p:txBody>
          <a:bodyPr wrap="square" rtlCol="0">
            <a:spAutoFit/>
          </a:bodyPr>
          <a:lstStyle/>
          <a:p>
            <a:r>
              <a:rPr lang="es-PR" sz="1600" b="1" dirty="0">
                <a:effectLst>
                  <a:outerShdw blurRad="38100" dist="38100" dir="2700000" algn="tl">
                    <a:srgbClr val="000000">
                      <a:alpha val="43137"/>
                    </a:srgbClr>
                  </a:outerShdw>
                </a:effectLst>
              </a:rPr>
              <a:t>Asteroide más grande</a:t>
            </a:r>
          </a:p>
        </p:txBody>
      </p:sp>
      <p:sp>
        <p:nvSpPr>
          <p:cNvPr id="18" name="TextBox 17">
            <a:extLst>
              <a:ext uri="{FF2B5EF4-FFF2-40B4-BE49-F238E27FC236}">
                <a16:creationId xmlns:a16="http://schemas.microsoft.com/office/drawing/2014/main" id="{605545E5-D007-4D2F-967A-853E0CEDF624}"/>
              </a:ext>
            </a:extLst>
          </p:cNvPr>
          <p:cNvSpPr txBox="1"/>
          <p:nvPr/>
        </p:nvSpPr>
        <p:spPr>
          <a:xfrm>
            <a:off x="6932428" y="2698280"/>
            <a:ext cx="792704" cy="338554"/>
          </a:xfrm>
          <a:prstGeom prst="rect">
            <a:avLst/>
          </a:prstGeom>
          <a:solidFill>
            <a:schemeClr val="bg1"/>
          </a:solidFill>
        </p:spPr>
        <p:txBody>
          <a:bodyPr wrap="square" rtlCol="0">
            <a:spAutoFit/>
          </a:bodyPr>
          <a:lstStyle/>
          <a:p>
            <a:pPr algn="ctr"/>
            <a:r>
              <a:rPr lang="es-PR" sz="1600" b="1">
                <a:effectLst>
                  <a:outerShdw blurRad="38100" dist="38100" dir="2700000" algn="tl">
                    <a:srgbClr val="000000">
                      <a:alpha val="43137"/>
                    </a:srgbClr>
                  </a:outerShdw>
                </a:effectLst>
              </a:rPr>
              <a:t>Tierra</a:t>
            </a:r>
          </a:p>
        </p:txBody>
      </p:sp>
      <p:sp>
        <p:nvSpPr>
          <p:cNvPr id="19" name="TextBox 18">
            <a:extLst>
              <a:ext uri="{FF2B5EF4-FFF2-40B4-BE49-F238E27FC236}">
                <a16:creationId xmlns:a16="http://schemas.microsoft.com/office/drawing/2014/main" id="{1829B4BE-8EDD-461F-A200-2422D44F33FB}"/>
              </a:ext>
            </a:extLst>
          </p:cNvPr>
          <p:cNvSpPr txBox="1"/>
          <p:nvPr/>
        </p:nvSpPr>
        <p:spPr>
          <a:xfrm>
            <a:off x="1783757" y="2664762"/>
            <a:ext cx="950236" cy="338554"/>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Átomos</a:t>
            </a:r>
          </a:p>
        </p:txBody>
      </p:sp>
      <p:sp>
        <p:nvSpPr>
          <p:cNvPr id="20" name="TextBox 19">
            <a:extLst>
              <a:ext uri="{FF2B5EF4-FFF2-40B4-BE49-F238E27FC236}">
                <a16:creationId xmlns:a16="http://schemas.microsoft.com/office/drawing/2014/main" id="{FE598AF7-EBA7-43E9-9D87-3BC18C7F6E74}"/>
              </a:ext>
            </a:extLst>
          </p:cNvPr>
          <p:cNvSpPr txBox="1"/>
          <p:nvPr/>
        </p:nvSpPr>
        <p:spPr>
          <a:xfrm>
            <a:off x="3870254" y="2177158"/>
            <a:ext cx="1244006" cy="338554"/>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Humanos</a:t>
            </a:r>
          </a:p>
        </p:txBody>
      </p:sp>
      <p:sp>
        <p:nvSpPr>
          <p:cNvPr id="21" name="TextBox 20">
            <a:extLst>
              <a:ext uri="{FF2B5EF4-FFF2-40B4-BE49-F238E27FC236}">
                <a16:creationId xmlns:a16="http://schemas.microsoft.com/office/drawing/2014/main" id="{C9320744-304C-42DC-A81A-5146EC0061CC}"/>
              </a:ext>
            </a:extLst>
          </p:cNvPr>
          <p:cNvSpPr txBox="1"/>
          <p:nvPr/>
        </p:nvSpPr>
        <p:spPr>
          <a:xfrm>
            <a:off x="195530" y="2664762"/>
            <a:ext cx="950237" cy="338554"/>
          </a:xfrm>
          <a:prstGeom prst="rect">
            <a:avLst/>
          </a:prstGeom>
          <a:solidFill>
            <a:schemeClr val="bg1"/>
          </a:solidFill>
        </p:spPr>
        <p:txBody>
          <a:bodyPr wrap="square" rtlCol="0">
            <a:spAutoFit/>
          </a:bodyPr>
          <a:lstStyle/>
          <a:p>
            <a:pPr algn="ctr"/>
            <a:r>
              <a:rPr lang="es-PR" sz="1600" b="1" dirty="0">
                <a:effectLst>
                  <a:outerShdw blurRad="38100" dist="38100" dir="2700000" algn="tl">
                    <a:srgbClr val="000000">
                      <a:alpha val="43137"/>
                    </a:srgbClr>
                  </a:outerShdw>
                </a:effectLst>
              </a:rPr>
              <a:t>Quarks</a:t>
            </a:r>
          </a:p>
        </p:txBody>
      </p:sp>
      <p:sp>
        <p:nvSpPr>
          <p:cNvPr id="22" name="TextBox 3">
            <a:extLst>
              <a:ext uri="{FF2B5EF4-FFF2-40B4-BE49-F238E27FC236}">
                <a16:creationId xmlns:a16="http://schemas.microsoft.com/office/drawing/2014/main" id="{B6F6DD4E-D6C4-42B0-B62A-F272E946704E}"/>
              </a:ext>
            </a:extLst>
          </p:cNvPr>
          <p:cNvSpPr>
            <a:spLocks noChangeArrowheads="1"/>
          </p:cNvSpPr>
          <p:nvPr/>
        </p:nvSpPr>
        <p:spPr bwMode="auto">
          <a:xfrm>
            <a:off x="-16120" y="23501"/>
            <a:ext cx="1220210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PR" altLang="en-US" sz="6000" b="0" i="0" u="none" strike="noStrike" kern="1200" cap="none" spc="0" normalizeH="0" baseline="0" dirty="0">
                <a:ln>
                  <a:noFill/>
                </a:ln>
                <a:solidFill>
                  <a:srgbClr val="C00000"/>
                </a:solidFill>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rPr>
              <a:t>Un sentido de escala….</a:t>
            </a:r>
            <a:endParaRPr kumimoji="0" lang="es-PR" altLang="en-US" sz="6000" b="0" i="1" u="none" strike="noStrike" kern="1200" cap="none" spc="0" normalizeH="0" baseline="0" dirty="0">
              <a:ln>
                <a:noFill/>
              </a:ln>
              <a:solidFill>
                <a:srgbClr val="C00000"/>
              </a:solidFill>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endParaRPr>
          </a:p>
        </p:txBody>
      </p:sp>
      <p:sp>
        <p:nvSpPr>
          <p:cNvPr id="8" name="Arrow: Right 7">
            <a:extLst>
              <a:ext uri="{FF2B5EF4-FFF2-40B4-BE49-F238E27FC236}">
                <a16:creationId xmlns:a16="http://schemas.microsoft.com/office/drawing/2014/main" id="{F30D1772-6730-4E21-854D-8157C09EB271}"/>
              </a:ext>
            </a:extLst>
          </p:cNvPr>
          <p:cNvSpPr/>
          <p:nvPr/>
        </p:nvSpPr>
        <p:spPr>
          <a:xfrm rot="19649037">
            <a:off x="878092" y="4410876"/>
            <a:ext cx="2047479" cy="307777"/>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3" name="TextBox 3">
            <a:extLst>
              <a:ext uri="{FF2B5EF4-FFF2-40B4-BE49-F238E27FC236}">
                <a16:creationId xmlns:a16="http://schemas.microsoft.com/office/drawing/2014/main" id="{AD03D3DF-031C-4485-967C-84F9EF2E895D}"/>
              </a:ext>
            </a:extLst>
          </p:cNvPr>
          <p:cNvSpPr>
            <a:spLocks noChangeArrowheads="1"/>
          </p:cNvSpPr>
          <p:nvPr/>
        </p:nvSpPr>
        <p:spPr bwMode="auto">
          <a:xfrm>
            <a:off x="955851" y="4782766"/>
            <a:ext cx="4690041" cy="830997"/>
          </a:xfrm>
          <a:prstGeom prst="rect">
            <a:avLst/>
          </a:prstGeom>
          <a:solidFill>
            <a:schemeClr val="bg1"/>
          </a:solidFill>
          <a:ln w="38100">
            <a:solidFill>
              <a:schemeClr val="accent3"/>
            </a:solidFill>
          </a:ln>
          <a:extLst/>
        </p:spPr>
        <p:style>
          <a:lnRef idx="0">
            <a:schemeClr val="accent2"/>
          </a:lnRef>
          <a:fillRef idx="3">
            <a:schemeClr val="accent2"/>
          </a:fillRef>
          <a:effectRef idx="3">
            <a:schemeClr val="accent2"/>
          </a:effectRef>
          <a:fontRef idx="minor">
            <a:schemeClr val="lt1"/>
          </a:fontRef>
        </p:style>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PR" altLang="en-US" sz="1600" b="0" i="0" u="none" strike="noStrike" kern="1200" cap="none" spc="0" normalizeH="0" baseline="0" dirty="0">
                <a:ln>
                  <a:noFill/>
                </a:ln>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rPr>
              <a:t>10</a:t>
            </a:r>
            <a:r>
              <a:rPr kumimoji="0" lang="es-PR" altLang="en-US" sz="1600" b="0" i="0" u="none" strike="noStrike" kern="1200" cap="none" spc="0" normalizeH="0" baseline="30000" dirty="0">
                <a:ln>
                  <a:noFill/>
                </a:ln>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rPr>
              <a:t>-6</a:t>
            </a:r>
            <a:r>
              <a:rPr kumimoji="0" lang="es-PR" altLang="en-US" sz="1600" b="0" i="0" u="none" strike="noStrike" kern="1200" cap="none" spc="0" normalizeH="0" baseline="0" dirty="0">
                <a:ln>
                  <a:noFill/>
                </a:ln>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rPr>
              <a:t> = </a:t>
            </a:r>
            <a:r>
              <a:rPr kumimoji="0" lang="es-PR" altLang="en-US" sz="1600" b="1" i="0" u="none" strike="noStrike" kern="1200" cap="none" spc="0" normalizeH="0" baseline="0" dirty="0">
                <a:ln>
                  <a:noFill/>
                </a:ln>
                <a:effectLst>
                  <a:outerShdw blurRad="38100" dist="38100" dir="2700000" algn="tl">
                    <a:srgbClr val="000000">
                      <a:alpha val="43137"/>
                    </a:srgbClr>
                  </a:outerShdw>
                </a:effectLst>
                <a:uLnTx/>
                <a:uFillTx/>
                <a:latin typeface="Symbol" panose="05050102010706020507" pitchFamily="18" charset="2"/>
                <a:sym typeface="Century Gothic" panose="020B0502020202020204" pitchFamily="34" charset="0"/>
              </a:rPr>
              <a:t>m</a:t>
            </a:r>
            <a:r>
              <a:rPr kumimoji="0" lang="es-PR" altLang="en-US" sz="1600" b="0" i="0" u="none" strike="noStrike" kern="1200" cap="none" spc="0" normalizeH="0" baseline="0" dirty="0">
                <a:ln>
                  <a:noFill/>
                </a:ln>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mn-cs"/>
                <a:sym typeface="Century Gothic" panose="020B0502020202020204" pitchFamily="34" charset="0"/>
              </a:rPr>
              <a:t>m = micrómetro:</a:t>
            </a:r>
          </a:p>
          <a:p>
            <a:pPr marL="0" marR="0" lvl="0" indent="0" algn="ctr" defTabSz="914400" rtl="0" eaLnBrk="1" fontAlgn="base" latinLnBrk="0" hangingPunct="1">
              <a:lnSpc>
                <a:spcPct val="100000"/>
              </a:lnSpc>
              <a:spcBef>
                <a:spcPct val="0"/>
              </a:spcBef>
              <a:spcAft>
                <a:spcPct val="0"/>
              </a:spcAft>
              <a:buClrTx/>
              <a:buSzTx/>
              <a:buFontTx/>
              <a:buNone/>
              <a:tabLst/>
              <a:defRPr/>
            </a:pPr>
            <a:r>
              <a:rPr lang="es-PR" altLang="en-US" sz="1600" dirty="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Magnitud de las protuberancias en las superficies </a:t>
            </a:r>
            <a:r>
              <a:rPr lang="es-PR" altLang="en-US" sz="1600" dirty="0" err="1">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superhidrofóbicas</a:t>
            </a:r>
            <a:r>
              <a:rPr lang="es-PR" altLang="en-US" sz="1600" dirty="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a:t>
            </a:r>
            <a:endParaRPr kumimoji="0" lang="es-PR" altLang="en-US" sz="1600" b="0" i="1" u="none" strike="noStrike" kern="1200" cap="none" spc="0" normalizeH="0" baseline="0" dirty="0">
              <a:ln>
                <a:noFill/>
              </a:ln>
              <a:effectLst>
                <a:outerShdw blurRad="38100" dist="38100" dir="2700000" algn="tl">
                  <a:srgbClr val="000000">
                    <a:alpha val="43137"/>
                  </a:srgbClr>
                </a:outerShdw>
              </a:effectLst>
              <a:uLnTx/>
              <a:uFillTx/>
              <a:latin typeface="Arial Black" panose="020B0A04020102020204" pitchFamily="34" charset="0"/>
              <a:sym typeface="Century Gothic" panose="020B0502020202020204" pitchFamily="34" charset="0"/>
            </a:endParaRPr>
          </a:p>
        </p:txBody>
      </p:sp>
      <p:sp>
        <p:nvSpPr>
          <p:cNvPr id="24" name="Rectangle 23">
            <a:extLst>
              <a:ext uri="{FF2B5EF4-FFF2-40B4-BE49-F238E27FC236}">
                <a16:creationId xmlns:a16="http://schemas.microsoft.com/office/drawing/2014/main" id="{8F870F08-9086-4C8B-B8D5-6757934164B1}"/>
              </a:ext>
            </a:extLst>
          </p:cNvPr>
          <p:cNvSpPr/>
          <p:nvPr/>
        </p:nvSpPr>
        <p:spPr>
          <a:xfrm>
            <a:off x="1877514" y="5955560"/>
            <a:ext cx="9580194" cy="369332"/>
          </a:xfrm>
          <a:prstGeom prst="rect">
            <a:avLst/>
          </a:prstGeom>
        </p:spPr>
        <p:txBody>
          <a:bodyPr wrap="square">
            <a:spAutoFit/>
          </a:bodyPr>
          <a:lstStyle/>
          <a:p>
            <a:pPr algn="ctr"/>
            <a:r>
              <a:rPr lang="en-US" b="1" dirty="0">
                <a:solidFill>
                  <a:schemeClr val="tx2"/>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xmlns="" val="tx"/>
                    </a:ext>
                  </a:extLst>
                </a:hlinkClick>
              </a:rPr>
              <a:t>https://www.quantumdiaries.org/author/richard-ruiz/</a:t>
            </a:r>
            <a:endParaRPr lang="en-US" b="1"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0010806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B31A5F8-24AA-4DC4-9D04-F2DA1908B015}"/>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10" name="Picture 9">
            <a:extLst>
              <a:ext uri="{FF2B5EF4-FFF2-40B4-BE49-F238E27FC236}">
                <a16:creationId xmlns:a16="http://schemas.microsoft.com/office/drawing/2014/main" id="{0880A9A8-0BEE-46C1-B839-07D14A240AF0}"/>
              </a:ext>
            </a:extLst>
          </p:cNvPr>
          <p:cNvPicPr>
            <a:picLocks noChangeAspect="1"/>
          </p:cNvPicPr>
          <p:nvPr/>
        </p:nvPicPr>
        <p:blipFill>
          <a:blip r:embed="rId3"/>
          <a:stretch>
            <a:fillRect/>
          </a:stretch>
        </p:blipFill>
        <p:spPr>
          <a:xfrm>
            <a:off x="124691" y="5687372"/>
            <a:ext cx="1849075" cy="597196"/>
          </a:xfrm>
          <a:prstGeom prst="rect">
            <a:avLst/>
          </a:prstGeom>
        </p:spPr>
      </p:pic>
      <p:sp>
        <p:nvSpPr>
          <p:cNvPr id="3" name="Rectangle 2">
            <a:extLst>
              <a:ext uri="{FF2B5EF4-FFF2-40B4-BE49-F238E27FC236}">
                <a16:creationId xmlns:a16="http://schemas.microsoft.com/office/drawing/2014/main" id="{C21B4BBA-6AEA-4ED9-A7B5-6ADE3C07549F}"/>
              </a:ext>
            </a:extLst>
          </p:cNvPr>
          <p:cNvSpPr/>
          <p:nvPr/>
        </p:nvSpPr>
        <p:spPr>
          <a:xfrm>
            <a:off x="8169932" y="2914162"/>
            <a:ext cx="3472223" cy="461665"/>
          </a:xfrm>
          <a:prstGeom prst="rect">
            <a:avLst/>
          </a:prstGeom>
        </p:spPr>
        <p:txBody>
          <a:bodyPr wrap="square">
            <a:spAutoFit/>
          </a:bodyPr>
          <a:lstStyle/>
          <a:p>
            <a:pPr algn="ctr"/>
            <a:r>
              <a:rPr lang="en-US" sz="1200" b="1" dirty="0">
                <a:solidFill>
                  <a:schemeClr val="tx2"/>
                </a:solidFill>
                <a:effectLst>
                  <a:outerShdw blurRad="38100" dist="38100" dir="2700000" algn="tl">
                    <a:srgbClr val="000000">
                      <a:alpha val="43137"/>
                    </a:srgbClr>
                  </a:outerShdw>
                </a:effectLst>
                <a:hlinkClick r:id="rId4">
                  <a:extLst>
                    <a:ext uri="{A12FA001-AC4F-418D-AE19-62706E023703}">
                      <ahyp:hlinkClr xmlns:ahyp="http://schemas.microsoft.com/office/drawing/2018/hyperlinkcolor" xmlns="" val="tx"/>
                    </a:ext>
                  </a:extLst>
                </a:hlinkClick>
              </a:rPr>
              <a:t>http://phy.sites.mtu.edu/yap/</a:t>
            </a:r>
            <a:endParaRPr lang="en-US" sz="1200" b="1" dirty="0">
              <a:solidFill>
                <a:schemeClr val="tx2"/>
              </a:solidFill>
              <a:effectLst>
                <a:outerShdw blurRad="38100" dist="38100" dir="2700000" algn="tl">
                  <a:srgbClr val="000000">
                    <a:alpha val="43137"/>
                  </a:srgbClr>
                </a:outerShdw>
              </a:effectLst>
            </a:endParaRPr>
          </a:p>
          <a:p>
            <a:pPr algn="ctr"/>
            <a:endParaRPr lang="en-US" sz="1200" b="1" dirty="0">
              <a:solidFill>
                <a:schemeClr val="tx2"/>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FBE6E5C7-5021-4870-9E10-6CBCD7A33968}"/>
              </a:ext>
            </a:extLst>
          </p:cNvPr>
          <p:cNvSpPr/>
          <p:nvPr/>
        </p:nvSpPr>
        <p:spPr>
          <a:xfrm>
            <a:off x="2307742" y="5735747"/>
            <a:ext cx="3714286" cy="646331"/>
          </a:xfrm>
          <a:prstGeom prst="rect">
            <a:avLst/>
          </a:prstGeom>
        </p:spPr>
        <p:txBody>
          <a:bodyPr wrap="square">
            <a:spAutoFit/>
          </a:bodyPr>
          <a:lstStyle/>
          <a:p>
            <a:pPr algn="ctr"/>
            <a:r>
              <a:rPr lang="en-US" sz="1200" b="1" dirty="0">
                <a:solidFill>
                  <a:schemeClr val="tx2"/>
                </a:solidFill>
                <a:effectLst>
                  <a:outerShdw blurRad="38100" dist="38100" dir="2700000" algn="tl">
                    <a:srgbClr val="000000">
                      <a:alpha val="43137"/>
                    </a:srgbClr>
                  </a:outerShdw>
                </a:effectLst>
                <a:hlinkClick r:id="rId5">
                  <a:extLst>
                    <a:ext uri="{A12FA001-AC4F-418D-AE19-62706E023703}">
                      <ahyp:hlinkClr xmlns:ahyp="http://schemas.microsoft.com/office/drawing/2018/hyperlinkcolor" xmlns="" val="tx"/>
                    </a:ext>
                  </a:extLst>
                </a:hlinkClick>
              </a:rPr>
              <a:t>https://phys.org/news/2009-03-self-cleaning-low-reflectivity-treatment-boosts-efficiency.html</a:t>
            </a:r>
            <a:endParaRPr lang="en-US" sz="1200" b="1" dirty="0">
              <a:solidFill>
                <a:schemeClr val="tx2"/>
              </a:solidFill>
              <a:effectLst>
                <a:outerShdw blurRad="38100" dist="38100" dir="2700000" algn="tl">
                  <a:srgbClr val="000000">
                    <a:alpha val="43137"/>
                  </a:srgbClr>
                </a:outerShdw>
              </a:effectLst>
            </a:endParaRPr>
          </a:p>
          <a:p>
            <a:pPr algn="ctr"/>
            <a:endParaRPr lang="en-US" sz="1200" b="1" dirty="0">
              <a:solidFill>
                <a:schemeClr val="tx2"/>
              </a:solidFill>
              <a:effectLst>
                <a:outerShdw blurRad="38100" dist="38100" dir="2700000" algn="tl">
                  <a:srgbClr val="000000">
                    <a:alpha val="43137"/>
                  </a:srgbClr>
                </a:outerShdw>
              </a:effectLst>
            </a:endParaRPr>
          </a:p>
        </p:txBody>
      </p:sp>
      <p:sp>
        <p:nvSpPr>
          <p:cNvPr id="5" name="Rectangle 4">
            <a:extLst>
              <a:ext uri="{FF2B5EF4-FFF2-40B4-BE49-F238E27FC236}">
                <a16:creationId xmlns:a16="http://schemas.microsoft.com/office/drawing/2014/main" id="{99CBF623-531E-48DB-90F4-BEECC8FF7603}"/>
              </a:ext>
            </a:extLst>
          </p:cNvPr>
          <p:cNvSpPr/>
          <p:nvPr/>
        </p:nvSpPr>
        <p:spPr>
          <a:xfrm>
            <a:off x="6258490" y="5769613"/>
            <a:ext cx="3848640" cy="461665"/>
          </a:xfrm>
          <a:prstGeom prst="rect">
            <a:avLst/>
          </a:prstGeom>
        </p:spPr>
        <p:txBody>
          <a:bodyPr wrap="square">
            <a:spAutoFit/>
          </a:bodyPr>
          <a:lstStyle/>
          <a:p>
            <a:pPr algn="ctr"/>
            <a:r>
              <a:rPr lang="en-US" sz="1200" b="1" dirty="0">
                <a:solidFill>
                  <a:schemeClr val="tx2"/>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xmlns="" val="tx"/>
                    </a:ext>
                  </a:extLst>
                </a:hlinkClick>
              </a:rPr>
              <a:t>http://fiberictech.com/superhydrophobic-pvdf</a:t>
            </a:r>
            <a:endParaRPr lang="en-US" sz="1200" b="1" dirty="0">
              <a:solidFill>
                <a:schemeClr val="tx2"/>
              </a:solidFill>
              <a:effectLst>
                <a:outerShdw blurRad="38100" dist="38100" dir="2700000" algn="tl">
                  <a:srgbClr val="000000">
                    <a:alpha val="43137"/>
                  </a:srgbClr>
                </a:outerShdw>
              </a:effectLst>
            </a:endParaRPr>
          </a:p>
          <a:p>
            <a:pPr algn="ctr"/>
            <a:endParaRPr lang="en-US" sz="1200" b="1" dirty="0">
              <a:solidFill>
                <a:schemeClr val="tx2"/>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F64BDB91-B663-4812-B5E1-A71C52987CDE}"/>
              </a:ext>
            </a:extLst>
          </p:cNvPr>
          <p:cNvPicPr>
            <a:picLocks noChangeAspect="1"/>
          </p:cNvPicPr>
          <p:nvPr/>
        </p:nvPicPr>
        <p:blipFill>
          <a:blip r:embed="rId7"/>
          <a:stretch>
            <a:fillRect/>
          </a:stretch>
        </p:blipFill>
        <p:spPr>
          <a:xfrm>
            <a:off x="6275432" y="3672116"/>
            <a:ext cx="3790106" cy="20095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63BD1DD6-D2B4-460D-82EC-3CB14DF9B5BD}"/>
              </a:ext>
            </a:extLst>
          </p:cNvPr>
          <p:cNvPicPr>
            <a:picLocks noChangeAspect="1"/>
          </p:cNvPicPr>
          <p:nvPr/>
        </p:nvPicPr>
        <p:blipFill>
          <a:blip r:embed="rId8"/>
          <a:stretch>
            <a:fillRect/>
          </a:stretch>
        </p:blipFill>
        <p:spPr>
          <a:xfrm>
            <a:off x="2307742" y="3672116"/>
            <a:ext cx="3714286" cy="20095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a:extLst>
              <a:ext uri="{FF2B5EF4-FFF2-40B4-BE49-F238E27FC236}">
                <a16:creationId xmlns:a16="http://schemas.microsoft.com/office/drawing/2014/main" id="{EA57BDF1-A75A-4029-A959-7E3175C41C0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9932" y="748440"/>
            <a:ext cx="3472223" cy="21021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Rectangle 1">
            <a:extLst>
              <a:ext uri="{FF2B5EF4-FFF2-40B4-BE49-F238E27FC236}">
                <a16:creationId xmlns:a16="http://schemas.microsoft.com/office/drawing/2014/main" id="{0C73B6E2-61F9-4E80-914B-90107FB81E3B}"/>
              </a:ext>
            </a:extLst>
          </p:cNvPr>
          <p:cNvSpPr>
            <a:spLocks noChangeArrowheads="1"/>
          </p:cNvSpPr>
          <p:nvPr/>
        </p:nvSpPr>
        <p:spPr bwMode="auto">
          <a:xfrm>
            <a:off x="96413" y="170544"/>
            <a:ext cx="7628953" cy="320087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338138" marR="0" lvl="0" indent="-338138" defTabSz="914400" rtl="0" eaLnBrk="0" fontAlgn="base" latinLnBrk="0" hangingPunct="0">
              <a:lnSpc>
                <a:spcPct val="100000"/>
              </a:lnSpc>
              <a:spcBef>
                <a:spcPct val="0"/>
              </a:spcBef>
              <a:spcAft>
                <a:spcPct val="0"/>
              </a:spcAft>
              <a:buClr>
                <a:schemeClr val="accent3"/>
              </a:buClr>
              <a:buSzTx/>
              <a:buFont typeface="Wingdings" panose="05000000000000000000" pitchFamily="2" charset="2"/>
              <a:buChar char="§"/>
              <a:tabLst/>
            </a:pPr>
            <a:r>
              <a:rPr kumimoji="0" lang="es-ES" altLang="en-US" sz="2600" b="1" i="0" u="none" strike="noStrike" cap="none" normalizeH="0" baseline="0" dirty="0">
                <a:ln>
                  <a:noFill/>
                </a:ln>
                <a:effectLst>
                  <a:outerShdw blurRad="38100" dist="38100" dir="2700000" algn="tl">
                    <a:srgbClr val="000000">
                      <a:alpha val="43137"/>
                    </a:srgbClr>
                  </a:outerShdw>
                </a:effectLst>
              </a:rPr>
              <a:t>La predicción resulta ser correcta. El patrón de rugosidad o aspereza en la </a:t>
            </a:r>
            <a:r>
              <a:rPr kumimoji="0" lang="es-ES" altLang="en-US" sz="2600" b="1" i="0" u="none" strike="noStrike" cap="none" normalizeH="0" baseline="0" dirty="0" err="1">
                <a:ln>
                  <a:noFill/>
                </a:ln>
                <a:effectLst>
                  <a:outerShdw blurRad="38100" dist="38100" dir="2700000" algn="tl">
                    <a:srgbClr val="000000">
                      <a:alpha val="43137"/>
                    </a:srgbClr>
                  </a:outerShdw>
                </a:effectLst>
              </a:rPr>
              <a:t>nanoescala</a:t>
            </a:r>
            <a:r>
              <a:rPr kumimoji="0" lang="es-ES" altLang="en-US" sz="2600" b="1" i="0" u="none" strike="noStrike" cap="none" normalizeH="0" baseline="0" dirty="0">
                <a:ln>
                  <a:noFill/>
                </a:ln>
                <a:effectLst>
                  <a:outerShdw blurRad="38100" dist="38100" dir="2700000" algn="tl">
                    <a:srgbClr val="000000">
                      <a:alpha val="43137"/>
                    </a:srgbClr>
                  </a:outerShdw>
                </a:effectLst>
              </a:rPr>
              <a:t> en una superficie con protuberancias a microescala es suficiente para crear superficies que exhiben excelente </a:t>
            </a:r>
            <a:r>
              <a:rPr kumimoji="0" lang="es-ES" altLang="en-US" sz="2600" b="1" i="0" u="none" strike="noStrike" cap="none" normalizeH="0" baseline="0" dirty="0" err="1">
                <a:ln>
                  <a:noFill/>
                </a:ln>
                <a:effectLst>
                  <a:outerShdw blurRad="38100" dist="38100" dir="2700000" algn="tl">
                    <a:srgbClr val="000000">
                      <a:alpha val="43137"/>
                    </a:srgbClr>
                  </a:outerShdw>
                </a:effectLst>
              </a:rPr>
              <a:t>superhidrofobicidad</a:t>
            </a:r>
            <a:r>
              <a:rPr kumimoji="0" lang="es-ES" altLang="en-US" sz="2600" b="1" i="0" u="none" strike="noStrike" cap="none" normalizeH="0" baseline="0" dirty="0">
                <a:ln>
                  <a:noFill/>
                </a:ln>
                <a:effectLst>
                  <a:outerShdw blurRad="38100" dist="38100" dir="2700000" algn="tl">
                    <a:srgbClr val="000000">
                      <a:alpha val="43137"/>
                    </a:srgbClr>
                  </a:outerShdw>
                </a:effectLst>
              </a:rPr>
              <a:t>, incluso cuando las superficies están compuestas de materiales muy diferentes. </a:t>
            </a:r>
          </a:p>
        </p:txBody>
      </p:sp>
      <p:sp>
        <p:nvSpPr>
          <p:cNvPr id="14" name="Rectangle 3">
            <a:extLst>
              <a:ext uri="{FF2B5EF4-FFF2-40B4-BE49-F238E27FC236}">
                <a16:creationId xmlns:a16="http://schemas.microsoft.com/office/drawing/2014/main" id="{A4417F95-7AC5-447D-83F6-80BB3799C5F9}"/>
              </a:ext>
            </a:extLst>
          </p:cNvPr>
          <p:cNvSpPr>
            <a:spLocks noChangeArrowheads="1"/>
          </p:cNvSpPr>
          <p:nvPr/>
        </p:nvSpPr>
        <p:spPr bwMode="auto">
          <a:xfrm>
            <a:off x="50799" y="4054459"/>
            <a:ext cx="21790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400" b="1" i="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Superficie grabada con silicón</a:t>
            </a:r>
          </a:p>
        </p:txBody>
      </p:sp>
      <p:sp>
        <p:nvSpPr>
          <p:cNvPr id="15" name="Rectangle 3">
            <a:extLst>
              <a:ext uri="{FF2B5EF4-FFF2-40B4-BE49-F238E27FC236}">
                <a16:creationId xmlns:a16="http://schemas.microsoft.com/office/drawing/2014/main" id="{4CBF328E-90CE-4E14-A239-F73A98BEC3A8}"/>
              </a:ext>
            </a:extLst>
          </p:cNvPr>
          <p:cNvSpPr>
            <a:spLocks noChangeArrowheads="1"/>
          </p:cNvSpPr>
          <p:nvPr/>
        </p:nvSpPr>
        <p:spPr bwMode="auto">
          <a:xfrm>
            <a:off x="10143805" y="3892048"/>
            <a:ext cx="204819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400" b="1" i="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Superficie de </a:t>
            </a:r>
            <a:r>
              <a:rPr lang="es-PR" altLang="en-US" sz="2400" b="1" i="1" dirty="0" err="1">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nanofibras</a:t>
            </a:r>
            <a:r>
              <a:rPr lang="es-PR" altLang="en-US" sz="2400" b="1" i="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 de vidrio</a:t>
            </a:r>
          </a:p>
        </p:txBody>
      </p:sp>
      <p:sp>
        <p:nvSpPr>
          <p:cNvPr id="16" name="Rectangle 3">
            <a:extLst>
              <a:ext uri="{FF2B5EF4-FFF2-40B4-BE49-F238E27FC236}">
                <a16:creationId xmlns:a16="http://schemas.microsoft.com/office/drawing/2014/main" id="{E14023E1-5F9A-42B0-A6BC-B16D2409C076}"/>
              </a:ext>
            </a:extLst>
          </p:cNvPr>
          <p:cNvSpPr>
            <a:spLocks noChangeArrowheads="1"/>
          </p:cNvSpPr>
          <p:nvPr/>
        </p:nvSpPr>
        <p:spPr bwMode="auto">
          <a:xfrm>
            <a:off x="7535332" y="153216"/>
            <a:ext cx="4656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400" b="1" i="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Nanotubos de nitruro de boro</a:t>
            </a:r>
          </a:p>
        </p:txBody>
      </p:sp>
    </p:spTree>
    <p:extLst>
      <p:ext uri="{BB962C8B-B14F-4D97-AF65-F5344CB8AC3E}">
        <p14:creationId xmlns:p14="http://schemas.microsoft.com/office/powerpoint/2010/main" val="3297870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8" name="Rectangle 2"/>
          <p:cNvSpPr>
            <a:spLocks noChangeArrowheads="1"/>
          </p:cNvSpPr>
          <p:nvPr/>
        </p:nvSpPr>
        <p:spPr bwMode="auto">
          <a:xfrm>
            <a:off x="1973767" y="5944329"/>
            <a:ext cx="9480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eaLnBrk="0" fontAlgn="base" hangingPunct="0">
              <a:spcBef>
                <a:spcPct val="0"/>
              </a:spcBef>
              <a:spcAft>
                <a:spcPct val="0"/>
              </a:spcAft>
            </a:pPr>
            <a:r>
              <a:rPr lang="en-US" altLang="en-US" sz="2000" b="1" dirty="0">
                <a:solidFill>
                  <a:schemeClr val="tx2"/>
                </a:solidFill>
                <a:effectLst>
                  <a:outerShdw blurRad="38100" dist="38100" dir="2700000" algn="tl">
                    <a:srgbClr val="000000">
                      <a:alpha val="43137"/>
                    </a:srgbClr>
                  </a:outerShdw>
                </a:effectLst>
                <a:cs typeface="Arial" panose="020B0604020202020204" pitchFamily="34" charset="0"/>
                <a:hlinkClick r:id="rId3">
                  <a:extLst>
                    <a:ext uri="{A12FA001-AC4F-418D-AE19-62706E023703}">
                      <ahyp:hlinkClr xmlns:ahyp="http://schemas.microsoft.com/office/drawing/2018/hyperlinkcolor" xmlns="" val="tx"/>
                    </a:ext>
                  </a:extLst>
                </a:hlinkClick>
              </a:rPr>
              <a:t>https://www.nano-link.org/nano-infusion-modules/superhydrophobicity-2/</a:t>
            </a:r>
            <a:endParaRPr lang="en-US" altLang="en-US" sz="2000" b="1" dirty="0">
              <a:solidFill>
                <a:schemeClr val="tx2"/>
              </a:solidFill>
              <a:effectLst>
                <a:outerShdw blurRad="38100" dist="38100" dir="2700000" algn="tl">
                  <a:srgbClr val="000000">
                    <a:alpha val="43137"/>
                  </a:srgbClr>
                </a:outerShdw>
              </a:effectLst>
              <a:cs typeface="Arial" panose="020B0604020202020204" pitchFamily="34" charset="0"/>
            </a:endParaRPr>
          </a:p>
        </p:txBody>
      </p:sp>
      <p:pic>
        <p:nvPicPr>
          <p:cNvPr id="17" name="Picture 16">
            <a:extLst>
              <a:ext uri="{FF2B5EF4-FFF2-40B4-BE49-F238E27FC236}">
                <a16:creationId xmlns:a16="http://schemas.microsoft.com/office/drawing/2014/main" id="{03353975-0A6B-485F-A3C7-97CAFE112A22}"/>
              </a:ext>
            </a:extLst>
          </p:cNvPr>
          <p:cNvPicPr>
            <a:picLocks noChangeAspect="1"/>
          </p:cNvPicPr>
          <p:nvPr/>
        </p:nvPicPr>
        <p:blipFill>
          <a:blip r:embed="rId4"/>
          <a:stretch>
            <a:fillRect/>
          </a:stretch>
        </p:blipFill>
        <p:spPr>
          <a:xfrm>
            <a:off x="11454063" y="5681640"/>
            <a:ext cx="613246" cy="602927"/>
          </a:xfrm>
          <a:prstGeom prst="rect">
            <a:avLst/>
          </a:prstGeom>
        </p:spPr>
      </p:pic>
      <p:pic>
        <p:nvPicPr>
          <p:cNvPr id="18" name="Picture 17">
            <a:extLst>
              <a:ext uri="{FF2B5EF4-FFF2-40B4-BE49-F238E27FC236}">
                <a16:creationId xmlns:a16="http://schemas.microsoft.com/office/drawing/2014/main" id="{021E36C8-00DC-408B-A8ED-946681EDF0C9}"/>
              </a:ext>
            </a:extLst>
          </p:cNvPr>
          <p:cNvPicPr>
            <a:picLocks noChangeAspect="1"/>
          </p:cNvPicPr>
          <p:nvPr/>
        </p:nvPicPr>
        <p:blipFill>
          <a:blip r:embed="rId5"/>
          <a:stretch>
            <a:fillRect/>
          </a:stretch>
        </p:blipFill>
        <p:spPr>
          <a:xfrm>
            <a:off x="124691" y="5687372"/>
            <a:ext cx="1849075" cy="597196"/>
          </a:xfrm>
          <a:prstGeom prst="rect">
            <a:avLst/>
          </a:prstGeom>
        </p:spPr>
      </p:pic>
      <p:sp>
        <p:nvSpPr>
          <p:cNvPr id="30" name="Title 1">
            <a:extLst>
              <a:ext uri="{FF2B5EF4-FFF2-40B4-BE49-F238E27FC236}">
                <a16:creationId xmlns:a16="http://schemas.microsoft.com/office/drawing/2014/main" id="{84D6C310-C430-4F6C-AB5A-10C1CD4CCECC}"/>
              </a:ext>
            </a:extLst>
          </p:cNvPr>
          <p:cNvSpPr txBox="1">
            <a:spLocks noChangeArrowheads="1"/>
          </p:cNvSpPr>
          <p:nvPr/>
        </p:nvSpPr>
        <p:spPr>
          <a:xfrm>
            <a:off x="346844" y="95921"/>
            <a:ext cx="7609773" cy="1094693"/>
          </a:xfrm>
          <a:prstGeom prst="rect">
            <a:avLst/>
          </a:prstGeom>
        </p:spPr>
        <p:txBody>
          <a:bodyPr vert="horz" lIns="91440" tIns="45720" rIns="91440" bIns="45720" rtlCol="0" anchor="ctr">
            <a:normAutofit fontScale="92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20000"/>
              </a:lnSpc>
            </a:pPr>
            <a:r>
              <a:rPr lang="es-PR" altLang="zh-CN" sz="5400" b="1" spc="0" dirty="0">
                <a:ln w="13462">
                  <a:solidFill>
                    <a:schemeClr val="tx1"/>
                  </a:solidFill>
                  <a:prstDash val="solid"/>
                </a:ln>
                <a:solidFill>
                  <a:schemeClr val="tx1"/>
                </a:solidFill>
                <a:ea typeface="SimSun" panose="02010600030101010101" pitchFamily="2" charset="-122"/>
              </a:rPr>
              <a:t>Súper-hidrofobicidad</a:t>
            </a:r>
          </a:p>
        </p:txBody>
      </p:sp>
      <p:sp>
        <p:nvSpPr>
          <p:cNvPr id="31" name="Shape 247">
            <a:extLst>
              <a:ext uri="{FF2B5EF4-FFF2-40B4-BE49-F238E27FC236}">
                <a16:creationId xmlns:a16="http://schemas.microsoft.com/office/drawing/2014/main" id="{2A47E236-28D2-4AAF-9B1E-AA239D606AD3}"/>
              </a:ext>
            </a:extLst>
          </p:cNvPr>
          <p:cNvSpPr txBox="1">
            <a:spLocks/>
          </p:cNvSpPr>
          <p:nvPr/>
        </p:nvSpPr>
        <p:spPr>
          <a:xfrm>
            <a:off x="2022571" y="1549366"/>
            <a:ext cx="4445963" cy="839449"/>
          </a:xfrm>
          <a:prstGeom prst="roundRect">
            <a:avLst/>
          </a:prstGeom>
          <a:solidFill>
            <a:srgbClr val="FF6600"/>
          </a:solidFill>
        </p:spPr>
        <p:style>
          <a:lnRef idx="0">
            <a:schemeClr val="accent2"/>
          </a:lnRef>
          <a:fillRef idx="3">
            <a:schemeClr val="accent2"/>
          </a:fillRef>
          <a:effectRef idx="3">
            <a:schemeClr val="accent2"/>
          </a:effectRef>
          <a:fontRef idx="minor">
            <a:schemeClr val="lt1"/>
          </a:fontRef>
        </p:style>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stStyle>
          <a:p>
            <a:pPr marL="3175" indent="-3175" algn="ctr"/>
            <a:r>
              <a:rPr lang="es-PR" sz="3600" b="1" spc="50">
                <a:ln w="0"/>
                <a:solidFill>
                  <a:schemeClr val="bg1"/>
                </a:solidFill>
                <a:effectLst>
                  <a:outerShdw blurRad="38100" dist="38100" dir="2700000" algn="tl">
                    <a:srgbClr val="000000">
                      <a:alpha val="43137"/>
                    </a:srgbClr>
                  </a:outerShdw>
                </a:effectLst>
                <a:latin typeface="Arial Black" panose="020B0A04020102020204" pitchFamily="34" charset="0"/>
                <a:ea typeface="Calibri"/>
                <a:cs typeface="Calibri"/>
                <a:sym typeface="Calibri"/>
              </a:rPr>
              <a:t>EXPERIMENTA</a:t>
            </a:r>
          </a:p>
        </p:txBody>
      </p:sp>
      <p:sp>
        <p:nvSpPr>
          <p:cNvPr id="32" name="Shape 247">
            <a:extLst>
              <a:ext uri="{FF2B5EF4-FFF2-40B4-BE49-F238E27FC236}">
                <a16:creationId xmlns:a16="http://schemas.microsoft.com/office/drawing/2014/main" id="{6CC4ED0A-4BD0-4841-93E7-86D0A096163E}"/>
              </a:ext>
            </a:extLst>
          </p:cNvPr>
          <p:cNvSpPr txBox="1">
            <a:spLocks/>
          </p:cNvSpPr>
          <p:nvPr/>
        </p:nvSpPr>
        <p:spPr>
          <a:xfrm>
            <a:off x="2022571" y="2557832"/>
            <a:ext cx="4445963" cy="839449"/>
          </a:xfrm>
          <a:prstGeom prst="roundRect">
            <a:avLst/>
          </a:prstGeom>
        </p:spPr>
        <p:style>
          <a:lnRef idx="0">
            <a:schemeClr val="accent1"/>
          </a:lnRef>
          <a:fillRef idx="3">
            <a:schemeClr val="accent1"/>
          </a:fillRef>
          <a:effectRef idx="3">
            <a:schemeClr val="accent1"/>
          </a:effectRef>
          <a:fontRef idx="minor">
            <a:schemeClr val="lt1"/>
          </a:fontRef>
        </p:style>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stStyle>
          <a:p>
            <a:pPr marL="3175" indent="-3175" algn="ctr"/>
            <a:r>
              <a:rPr lang="es-PR" sz="3600" b="1" spc="50">
                <a:ln w="0"/>
                <a:solidFill>
                  <a:schemeClr val="bg1"/>
                </a:solidFill>
                <a:effectLst>
                  <a:outerShdw blurRad="38100" dist="38100" dir="2700000" algn="tl">
                    <a:srgbClr val="000000">
                      <a:alpha val="43137"/>
                    </a:srgbClr>
                  </a:outerShdw>
                </a:effectLst>
                <a:latin typeface="Arial Black" panose="020B0A04020102020204" pitchFamily="34" charset="0"/>
                <a:ea typeface="Calibri"/>
                <a:cs typeface="Calibri"/>
                <a:sym typeface="Calibri"/>
              </a:rPr>
              <a:t>OBSERVA</a:t>
            </a:r>
          </a:p>
        </p:txBody>
      </p:sp>
      <p:sp>
        <p:nvSpPr>
          <p:cNvPr id="33" name="Shape 247">
            <a:extLst>
              <a:ext uri="{FF2B5EF4-FFF2-40B4-BE49-F238E27FC236}">
                <a16:creationId xmlns:a16="http://schemas.microsoft.com/office/drawing/2014/main" id="{E91EF052-F4E5-468B-BFFF-C88F900CACE9}"/>
              </a:ext>
            </a:extLst>
          </p:cNvPr>
          <p:cNvSpPr txBox="1">
            <a:spLocks/>
          </p:cNvSpPr>
          <p:nvPr/>
        </p:nvSpPr>
        <p:spPr>
          <a:xfrm>
            <a:off x="2022571" y="3531838"/>
            <a:ext cx="4445963" cy="839449"/>
          </a:xfrm>
          <a:prstGeom prst="roundRect">
            <a:avLst/>
          </a:prstGeom>
        </p:spPr>
        <p:style>
          <a:lnRef idx="0">
            <a:schemeClr val="accent2"/>
          </a:lnRef>
          <a:fillRef idx="3">
            <a:schemeClr val="accent2"/>
          </a:fillRef>
          <a:effectRef idx="3">
            <a:schemeClr val="accent2"/>
          </a:effectRef>
          <a:fontRef idx="minor">
            <a:schemeClr val="lt1"/>
          </a:fontRef>
        </p:style>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stStyle>
          <a:p>
            <a:pPr marL="3175" indent="-3175" algn="ctr"/>
            <a:r>
              <a:rPr lang="es-PR" sz="3600" b="1" spc="50">
                <a:ln w="0"/>
                <a:solidFill>
                  <a:schemeClr val="bg1"/>
                </a:solidFill>
                <a:effectLst>
                  <a:outerShdw blurRad="38100" dist="38100" dir="2700000" algn="tl">
                    <a:srgbClr val="000000">
                      <a:alpha val="43137"/>
                    </a:srgbClr>
                  </a:outerShdw>
                </a:effectLst>
                <a:latin typeface="Arial Black" panose="020B0A04020102020204" pitchFamily="34" charset="0"/>
                <a:ea typeface="Calibri"/>
                <a:cs typeface="Calibri"/>
                <a:sym typeface="Calibri"/>
              </a:rPr>
              <a:t>DOCUMENTA</a:t>
            </a:r>
          </a:p>
        </p:txBody>
      </p:sp>
      <p:sp>
        <p:nvSpPr>
          <p:cNvPr id="34" name="Shape 247">
            <a:extLst>
              <a:ext uri="{FF2B5EF4-FFF2-40B4-BE49-F238E27FC236}">
                <a16:creationId xmlns:a16="http://schemas.microsoft.com/office/drawing/2014/main" id="{081626C5-2E23-41C6-A32A-E8E519937257}"/>
              </a:ext>
            </a:extLst>
          </p:cNvPr>
          <p:cNvSpPr txBox="1">
            <a:spLocks/>
          </p:cNvSpPr>
          <p:nvPr/>
        </p:nvSpPr>
        <p:spPr>
          <a:xfrm>
            <a:off x="2022571" y="4544466"/>
            <a:ext cx="4445963" cy="839449"/>
          </a:xfrm>
          <a:prstGeom prst="roundRect">
            <a:avLst/>
          </a:prstGeom>
          <a:solidFill>
            <a:srgbClr val="008000"/>
          </a:solidFill>
        </p:spPr>
        <p:style>
          <a:lnRef idx="0">
            <a:schemeClr val="accent1"/>
          </a:lnRef>
          <a:fillRef idx="3">
            <a:schemeClr val="accent1"/>
          </a:fillRef>
          <a:effectRef idx="3">
            <a:schemeClr val="accent1"/>
          </a:effectRef>
          <a:fontRef idx="minor">
            <a:schemeClr val="lt1"/>
          </a:fontRef>
        </p:style>
        <p:txBody>
          <a:bodyPr lIns="91425" tIns="91425" rIns="91425" bIns="91425" anchor="ctr"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stStyle>
          <a:p>
            <a:pPr marL="3175" indent="-3175" algn="ctr"/>
            <a:r>
              <a:rPr lang="es-PR" sz="3600" b="1" spc="50">
                <a:ln w="0"/>
                <a:solidFill>
                  <a:schemeClr val="bg1"/>
                </a:solidFill>
                <a:effectLst>
                  <a:outerShdw blurRad="38100" dist="38100" dir="2700000" algn="tl">
                    <a:srgbClr val="000000">
                      <a:alpha val="43137"/>
                    </a:srgbClr>
                  </a:outerShdw>
                </a:effectLst>
                <a:latin typeface="Arial Black" panose="020B0A04020102020204" pitchFamily="34" charset="0"/>
                <a:ea typeface="Calibri"/>
                <a:cs typeface="Calibri"/>
                <a:sym typeface="Calibri"/>
              </a:rPr>
              <a:t>REFLEXIONA</a:t>
            </a:r>
          </a:p>
        </p:txBody>
      </p:sp>
      <p:sp>
        <p:nvSpPr>
          <p:cNvPr id="35" name="Oval 6">
            <a:extLst>
              <a:ext uri="{FF2B5EF4-FFF2-40B4-BE49-F238E27FC236}">
                <a16:creationId xmlns:a16="http://schemas.microsoft.com/office/drawing/2014/main" id="{D22F964C-25A0-40A3-8351-152BC084975F}"/>
              </a:ext>
            </a:extLst>
          </p:cNvPr>
          <p:cNvSpPr>
            <a:spLocks noChangeArrowheads="1"/>
          </p:cNvSpPr>
          <p:nvPr/>
        </p:nvSpPr>
        <p:spPr bwMode="auto">
          <a:xfrm>
            <a:off x="9190432" y="3705479"/>
            <a:ext cx="1219200" cy="1219200"/>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b="1">
              <a:solidFill>
                <a:srgbClr val="509FF6"/>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36" name="Text Box 8">
            <a:extLst>
              <a:ext uri="{FF2B5EF4-FFF2-40B4-BE49-F238E27FC236}">
                <a16:creationId xmlns:a16="http://schemas.microsoft.com/office/drawing/2014/main" id="{D733F5EC-344B-45D6-AF2C-5B555AA14BC6}"/>
              </a:ext>
            </a:extLst>
          </p:cNvPr>
          <p:cNvSpPr>
            <a:spLocks noChangeArrowheads="1"/>
          </p:cNvSpPr>
          <p:nvPr/>
        </p:nvSpPr>
        <p:spPr bwMode="auto">
          <a:xfrm>
            <a:off x="9446997" y="4105735"/>
            <a:ext cx="7232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agua</a:t>
            </a:r>
            <a:endPar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37" name="Rectangle 9">
            <a:extLst>
              <a:ext uri="{FF2B5EF4-FFF2-40B4-BE49-F238E27FC236}">
                <a16:creationId xmlns:a16="http://schemas.microsoft.com/office/drawing/2014/main" id="{7246E23E-E630-4D59-9642-8D93DDF8D1BA}"/>
              </a:ext>
            </a:extLst>
          </p:cNvPr>
          <p:cNvSpPr>
            <a:spLocks noChangeArrowheads="1"/>
          </p:cNvSpPr>
          <p:nvPr/>
        </p:nvSpPr>
        <p:spPr bwMode="auto">
          <a:xfrm>
            <a:off x="8398933" y="4897691"/>
            <a:ext cx="2716462" cy="486224"/>
          </a:xfrm>
          <a:prstGeom prst="rect">
            <a:avLst/>
          </a:prstGeom>
          <a:solidFill>
            <a:srgbClr val="0066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s-PR" altLang="en-US" b="1" dirty="0">
              <a:solidFill>
                <a:srgbClr val="FFFFFF"/>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grpSp>
        <p:nvGrpSpPr>
          <p:cNvPr id="38" name="Group 8">
            <a:extLst>
              <a:ext uri="{FF2B5EF4-FFF2-40B4-BE49-F238E27FC236}">
                <a16:creationId xmlns:a16="http://schemas.microsoft.com/office/drawing/2014/main" id="{11BA3D51-16AF-41C8-A163-EBD966A1773F}"/>
              </a:ext>
            </a:extLst>
          </p:cNvPr>
          <p:cNvGrpSpPr>
            <a:grpSpLocks/>
          </p:cNvGrpSpPr>
          <p:nvPr/>
        </p:nvGrpSpPr>
        <p:grpSpPr bwMode="auto">
          <a:xfrm>
            <a:off x="8877436" y="813804"/>
            <a:ext cx="1676400" cy="1352550"/>
            <a:chOff x="0" y="0"/>
            <a:chExt cx="1056" cy="852"/>
          </a:xfrm>
        </p:grpSpPr>
        <p:sp>
          <p:nvSpPr>
            <p:cNvPr id="39" name="Oval 13">
              <a:extLst>
                <a:ext uri="{FF2B5EF4-FFF2-40B4-BE49-F238E27FC236}">
                  <a16:creationId xmlns:a16="http://schemas.microsoft.com/office/drawing/2014/main" id="{EF12733A-C763-4E7B-ABA0-7B113B158E92}"/>
                </a:ext>
              </a:extLst>
            </p:cNvPr>
            <p:cNvSpPr>
              <a:spLocks noChangeArrowheads="1"/>
            </p:cNvSpPr>
            <p:nvPr/>
          </p:nvSpPr>
          <p:spPr bwMode="auto">
            <a:xfrm>
              <a:off x="144" y="0"/>
              <a:ext cx="768" cy="768"/>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b="1">
                <a:solidFill>
                  <a:srgbClr val="509FF6"/>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40" name="Rectangle 14">
              <a:extLst>
                <a:ext uri="{FF2B5EF4-FFF2-40B4-BE49-F238E27FC236}">
                  <a16:creationId xmlns:a16="http://schemas.microsoft.com/office/drawing/2014/main" id="{54673FEF-D0CD-4F7B-B112-087ED7F7D4FB}"/>
                </a:ext>
              </a:extLst>
            </p:cNvPr>
            <p:cNvSpPr>
              <a:spLocks noChangeArrowheads="1"/>
            </p:cNvSpPr>
            <p:nvPr/>
          </p:nvSpPr>
          <p:spPr bwMode="auto">
            <a:xfrm>
              <a:off x="0" y="564"/>
              <a:ext cx="1056" cy="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endParaRPr lang="en-US"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41" name="Text Box 15">
              <a:extLst>
                <a:ext uri="{FF2B5EF4-FFF2-40B4-BE49-F238E27FC236}">
                  <a16:creationId xmlns:a16="http://schemas.microsoft.com/office/drawing/2014/main" id="{0DF228CC-2EA3-4F2C-89A9-22F4F4CA4C7A}"/>
                </a:ext>
              </a:extLst>
            </p:cNvPr>
            <p:cNvSpPr>
              <a:spLocks noChangeArrowheads="1"/>
            </p:cNvSpPr>
            <p:nvPr/>
          </p:nvSpPr>
          <p:spPr bwMode="auto">
            <a:xfrm>
              <a:off x="197" y="215"/>
              <a:ext cx="6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agua</a:t>
              </a:r>
            </a:p>
          </p:txBody>
        </p:sp>
      </p:grpSp>
      <p:sp>
        <p:nvSpPr>
          <p:cNvPr id="42" name="Rectangle 16">
            <a:extLst>
              <a:ext uri="{FF2B5EF4-FFF2-40B4-BE49-F238E27FC236}">
                <a16:creationId xmlns:a16="http://schemas.microsoft.com/office/drawing/2014/main" id="{73EE85F7-8529-429A-80B2-2B23DA5A2AA4}"/>
              </a:ext>
            </a:extLst>
          </p:cNvPr>
          <p:cNvSpPr>
            <a:spLocks noChangeArrowheads="1"/>
          </p:cNvSpPr>
          <p:nvPr/>
        </p:nvSpPr>
        <p:spPr bwMode="auto">
          <a:xfrm>
            <a:off x="8398933" y="1685340"/>
            <a:ext cx="2716462" cy="457200"/>
          </a:xfrm>
          <a:prstGeom prst="rect">
            <a:avLst/>
          </a:prstGeom>
          <a:solidFill>
            <a:srgbClr val="FF66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s-PR" altLang="en-US"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43" name="Oval 18">
            <a:extLst>
              <a:ext uri="{FF2B5EF4-FFF2-40B4-BE49-F238E27FC236}">
                <a16:creationId xmlns:a16="http://schemas.microsoft.com/office/drawing/2014/main" id="{55B698FF-10AB-46EF-BD66-1038AB99EF00}"/>
              </a:ext>
            </a:extLst>
          </p:cNvPr>
          <p:cNvSpPr>
            <a:spLocks noChangeArrowheads="1"/>
          </p:cNvSpPr>
          <p:nvPr/>
        </p:nvSpPr>
        <p:spPr bwMode="auto">
          <a:xfrm>
            <a:off x="8925776" y="2607632"/>
            <a:ext cx="1826087" cy="519604"/>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endParaRPr lang="en-US"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44" name="Text Box 19">
            <a:extLst>
              <a:ext uri="{FF2B5EF4-FFF2-40B4-BE49-F238E27FC236}">
                <a16:creationId xmlns:a16="http://schemas.microsoft.com/office/drawing/2014/main" id="{91534425-00D3-4353-A84B-EA5229300AA3}"/>
              </a:ext>
            </a:extLst>
          </p:cNvPr>
          <p:cNvSpPr>
            <a:spLocks noChangeArrowheads="1"/>
          </p:cNvSpPr>
          <p:nvPr/>
        </p:nvSpPr>
        <p:spPr bwMode="auto">
          <a:xfrm>
            <a:off x="9423536" y="2555245"/>
            <a:ext cx="7862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agua</a:t>
            </a:r>
            <a:endPar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45" name="Rectangle 20">
            <a:extLst>
              <a:ext uri="{FF2B5EF4-FFF2-40B4-BE49-F238E27FC236}">
                <a16:creationId xmlns:a16="http://schemas.microsoft.com/office/drawing/2014/main" id="{A8500EF7-F5D3-44A0-9446-18CCDC420185}"/>
              </a:ext>
            </a:extLst>
          </p:cNvPr>
          <p:cNvSpPr>
            <a:spLocks noChangeArrowheads="1"/>
          </p:cNvSpPr>
          <p:nvPr/>
        </p:nvSpPr>
        <p:spPr bwMode="auto">
          <a:xfrm>
            <a:off x="8398933" y="2860044"/>
            <a:ext cx="2716462" cy="486224"/>
          </a:xfrm>
          <a:prstGeom prst="rect">
            <a:avLst/>
          </a:prstGeom>
          <a:solidFill>
            <a:srgbClr val="0A14D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s-PR" altLang="en-US"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Tree>
    <p:extLst>
      <p:ext uri="{BB962C8B-B14F-4D97-AF65-F5344CB8AC3E}">
        <p14:creationId xmlns:p14="http://schemas.microsoft.com/office/powerpoint/2010/main" val="4118041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0B770C-2FF5-4B6B-A425-603DA59DFB1B}"/>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2CFE30ED-AD6E-4063-A263-B5E274CB1431}"/>
              </a:ext>
            </a:extLst>
          </p:cNvPr>
          <p:cNvPicPr>
            <a:picLocks noChangeAspect="1"/>
          </p:cNvPicPr>
          <p:nvPr/>
        </p:nvPicPr>
        <p:blipFill>
          <a:blip r:embed="rId3"/>
          <a:stretch>
            <a:fillRect/>
          </a:stretch>
        </p:blipFill>
        <p:spPr>
          <a:xfrm>
            <a:off x="124692" y="5900430"/>
            <a:ext cx="1263841" cy="418003"/>
          </a:xfrm>
          <a:prstGeom prst="rect">
            <a:avLst/>
          </a:prstGeom>
        </p:spPr>
      </p:pic>
      <p:sp>
        <p:nvSpPr>
          <p:cNvPr id="2" name="Rectangle 1">
            <a:extLst>
              <a:ext uri="{FF2B5EF4-FFF2-40B4-BE49-F238E27FC236}">
                <a16:creationId xmlns:a16="http://schemas.microsoft.com/office/drawing/2014/main" id="{537B8ADA-6144-4872-B24D-E0B2266C6FE4}"/>
              </a:ext>
            </a:extLst>
          </p:cNvPr>
          <p:cNvSpPr/>
          <p:nvPr/>
        </p:nvSpPr>
        <p:spPr>
          <a:xfrm>
            <a:off x="112294" y="906771"/>
            <a:ext cx="11942618" cy="4662815"/>
          </a:xfrm>
          <a:prstGeom prst="rect">
            <a:avLst/>
          </a:prstGeom>
        </p:spPr>
        <p:txBody>
          <a:bodyPr wrap="square">
            <a:spAutoFit/>
          </a:bodyPr>
          <a:lstStyle/>
          <a:p>
            <a:r>
              <a:rPr lang="es-PR" sz="3000" b="1" i="1" dirty="0">
                <a:solidFill>
                  <a:schemeClr val="tx2"/>
                </a:solidFill>
                <a:effectLst>
                  <a:outerShdw blurRad="38100" dist="38100" dir="2700000" algn="tl">
                    <a:srgbClr val="000000">
                      <a:alpha val="43137"/>
                    </a:srgbClr>
                  </a:outerShdw>
                </a:effectLst>
                <a:cs typeface="Arial" panose="020B0604020202020204" pitchFamily="34" charset="0"/>
              </a:rPr>
              <a:t>Procedimiento: Actividad 1 </a:t>
            </a:r>
          </a:p>
          <a:p>
            <a:endParaRPr lang="es-PR" sz="1000" dirty="0">
              <a:solidFill>
                <a:schemeClr val="tx2"/>
              </a:solidFill>
              <a:effectLst>
                <a:outerShdw blurRad="38100" dist="38100" dir="2700000" algn="tl">
                  <a:srgbClr val="000000">
                    <a:alpha val="43137"/>
                  </a:srgbClr>
                </a:outerShdw>
              </a:effectLst>
              <a:cs typeface="Arial" panose="020B0604020202020204" pitchFamily="34" charset="0"/>
            </a:endParaRPr>
          </a:p>
          <a:p>
            <a:pPr marL="285750" lvl="0" indent="-285750" algn="just">
              <a:buClr>
                <a:schemeClr val="accent3"/>
              </a:buClr>
              <a:buFont typeface="Wingdings" panose="05000000000000000000" pitchFamily="2" charset="2"/>
              <a:buChar char="§"/>
            </a:pPr>
            <a:r>
              <a:rPr lang="es-ES" sz="2200" b="1" dirty="0">
                <a:effectLst>
                  <a:outerShdw blurRad="38100" dist="38100" dir="2700000" algn="tl">
                    <a:srgbClr val="000000">
                      <a:alpha val="43137"/>
                    </a:srgbClr>
                  </a:outerShdw>
                </a:effectLst>
              </a:rPr>
              <a:t>En la hoja de trabajo hay tres recuadros, cada uno se utilizará como las muestras.  En la </a:t>
            </a:r>
            <a:r>
              <a:rPr lang="es-ES" sz="2200" b="1" u="sng" dirty="0">
                <a:effectLst>
                  <a:outerShdw blurRad="38100" dist="38100" dir="2700000" algn="tl">
                    <a:srgbClr val="000000">
                      <a:alpha val="43137"/>
                    </a:srgbClr>
                  </a:outerShdw>
                </a:effectLst>
              </a:rPr>
              <a:t>muestra 1</a:t>
            </a:r>
            <a:r>
              <a:rPr lang="es-ES" sz="2200" b="1" dirty="0">
                <a:effectLst>
                  <a:outerShdw blurRad="38100" dist="38100" dir="2700000" algn="tl">
                    <a:srgbClr val="000000">
                      <a:alpha val="43137"/>
                    </a:srgbClr>
                  </a:outerShdw>
                </a:effectLst>
              </a:rPr>
              <a:t> no se requiere preparación alguna. En la </a:t>
            </a:r>
            <a:r>
              <a:rPr lang="es-ES" sz="2200" b="1" u="sng" dirty="0">
                <a:effectLst>
                  <a:outerShdw blurRad="38100" dist="38100" dir="2700000" algn="tl">
                    <a:srgbClr val="000000">
                      <a:alpha val="43137"/>
                    </a:srgbClr>
                  </a:outerShdw>
                </a:effectLst>
              </a:rPr>
              <a:t>muestra 3</a:t>
            </a:r>
            <a:r>
              <a:rPr lang="es-ES" sz="2200" b="1" dirty="0">
                <a:effectLst>
                  <a:outerShdw blurRad="38100" dist="38100" dir="2700000" algn="tl">
                    <a:srgbClr val="000000">
                      <a:alpha val="43137"/>
                    </a:srgbClr>
                  </a:outerShdw>
                </a:effectLst>
              </a:rPr>
              <a:t> aplica la pega en una capa uniforme cubriendo todo el espacio de papel disponible. Vierte sobre la pega la arena cubriendo todo el espacio. No presiones la arena sobre la pega. Retira el exceso de arena en un recipiente. En la </a:t>
            </a:r>
            <a:r>
              <a:rPr lang="es-ES" sz="2200" b="1" u="sng" dirty="0">
                <a:effectLst>
                  <a:outerShdw blurRad="38100" dist="38100" dir="2700000" algn="tl">
                    <a:srgbClr val="000000">
                      <a:alpha val="43137"/>
                    </a:srgbClr>
                  </a:outerShdw>
                </a:effectLst>
              </a:rPr>
              <a:t>muestra 2</a:t>
            </a:r>
            <a:r>
              <a:rPr lang="es-ES" sz="2200" b="1" dirty="0">
                <a:effectLst>
                  <a:outerShdw blurRad="38100" dist="38100" dir="2700000" algn="tl">
                    <a:srgbClr val="000000">
                      <a:alpha val="43137"/>
                    </a:srgbClr>
                  </a:outerShdw>
                </a:effectLst>
              </a:rPr>
              <a:t> aplica la pega en una capa uniforme cubriendo todo el espacio de papel disponible.</a:t>
            </a:r>
            <a:endParaRPr lang="en-US" sz="2200" b="1" dirty="0">
              <a:effectLst>
                <a:outerShdw blurRad="38100" dist="38100" dir="2700000" algn="tl">
                  <a:srgbClr val="000000">
                    <a:alpha val="43137"/>
                  </a:srgbClr>
                </a:outerShdw>
              </a:effectLst>
            </a:endParaRPr>
          </a:p>
          <a:p>
            <a:pPr algn="just">
              <a:buClr>
                <a:schemeClr val="accent3"/>
              </a:buClr>
            </a:pPr>
            <a:endParaRPr lang="en-US" sz="500" b="1" dirty="0">
              <a:effectLst>
                <a:outerShdw blurRad="38100" dist="38100" dir="2700000" algn="tl">
                  <a:srgbClr val="000000">
                    <a:alpha val="43137"/>
                  </a:srgbClr>
                </a:outerShdw>
              </a:effectLst>
            </a:endParaRPr>
          </a:p>
          <a:p>
            <a:pPr marL="285750" lvl="0" indent="-285750" algn="just">
              <a:buClr>
                <a:schemeClr val="accent3"/>
              </a:buClr>
              <a:buFont typeface="Wingdings" panose="05000000000000000000" pitchFamily="2" charset="2"/>
              <a:buChar char="§"/>
            </a:pPr>
            <a:r>
              <a:rPr lang="es-ES" sz="2200" b="1" dirty="0">
                <a:effectLst>
                  <a:outerShdw blurRad="38100" dist="38100" dir="2700000" algn="tl">
                    <a:srgbClr val="000000">
                      <a:alpha val="43137"/>
                    </a:srgbClr>
                  </a:outerShdw>
                </a:effectLst>
              </a:rPr>
              <a:t>Mientras se secan las muestras, predice lo que ocurrirá cuando se apliquen varias gotas de agua a cada una de las tres superficies. </a:t>
            </a:r>
            <a:endParaRPr lang="en-US" sz="2200" b="1" dirty="0">
              <a:effectLst>
                <a:outerShdw blurRad="38100" dist="38100" dir="2700000" algn="tl">
                  <a:srgbClr val="000000">
                    <a:alpha val="43137"/>
                  </a:srgbClr>
                </a:outerShdw>
              </a:effectLst>
            </a:endParaRPr>
          </a:p>
          <a:p>
            <a:pPr algn="just">
              <a:buClr>
                <a:schemeClr val="accent3"/>
              </a:buClr>
            </a:pPr>
            <a:endParaRPr lang="en-US" sz="500" b="1" dirty="0">
              <a:effectLst>
                <a:outerShdw blurRad="38100" dist="38100" dir="2700000" algn="tl">
                  <a:srgbClr val="000000">
                    <a:alpha val="43137"/>
                  </a:srgbClr>
                </a:outerShdw>
              </a:effectLst>
            </a:endParaRPr>
          </a:p>
          <a:p>
            <a:pPr marL="285750" lvl="0" indent="-285750" algn="just">
              <a:buClr>
                <a:schemeClr val="accent3"/>
              </a:buClr>
              <a:buFont typeface="Wingdings" panose="05000000000000000000" pitchFamily="2" charset="2"/>
              <a:buChar char="§"/>
            </a:pPr>
            <a:r>
              <a:rPr lang="es-ES" sz="2200" b="1" dirty="0">
                <a:effectLst>
                  <a:outerShdw blurRad="38100" dist="38100" dir="2700000" algn="tl">
                    <a:srgbClr val="000000">
                      <a:alpha val="43137"/>
                    </a:srgbClr>
                  </a:outerShdw>
                </a:effectLst>
              </a:rPr>
              <a:t>Utiliza una pipeta para colocar varias gotas de agua en cada una de las superficies y anota las observaciones en la hoja de trabajo. </a:t>
            </a:r>
            <a:endParaRPr lang="en-US" sz="2200" b="1" dirty="0">
              <a:effectLst>
                <a:outerShdw blurRad="38100" dist="38100" dir="2700000" algn="tl">
                  <a:srgbClr val="000000">
                    <a:alpha val="43137"/>
                  </a:srgbClr>
                </a:outerShdw>
              </a:effectLst>
            </a:endParaRPr>
          </a:p>
          <a:p>
            <a:pPr algn="just">
              <a:buClr>
                <a:schemeClr val="accent3"/>
              </a:buClr>
            </a:pPr>
            <a:endParaRPr lang="en-US" sz="500" b="1" dirty="0">
              <a:effectLst>
                <a:outerShdw blurRad="38100" dist="38100" dir="2700000" algn="tl">
                  <a:srgbClr val="000000">
                    <a:alpha val="43137"/>
                  </a:srgbClr>
                </a:outerShdw>
              </a:effectLst>
            </a:endParaRPr>
          </a:p>
          <a:p>
            <a:pPr marL="285750" lvl="0" indent="-285750" algn="just">
              <a:buClr>
                <a:schemeClr val="accent3"/>
              </a:buClr>
              <a:buFont typeface="Wingdings" panose="05000000000000000000" pitchFamily="2" charset="2"/>
              <a:buChar char="§"/>
            </a:pPr>
            <a:r>
              <a:rPr lang="es-ES" sz="2200" b="1" dirty="0">
                <a:effectLst>
                  <a:outerShdw blurRad="38100" dist="38100" dir="2700000" algn="tl">
                    <a:srgbClr val="000000">
                      <a:alpha val="43137"/>
                    </a:srgbClr>
                  </a:outerShdw>
                </a:effectLst>
              </a:rPr>
              <a:t>Repite el procedimiento usando otros líquidos (aceite, alcohol, agua salada).</a:t>
            </a:r>
            <a:endParaRPr lang="en-US" sz="2200" b="1" dirty="0">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EB6E6EA0-06C7-49D7-B6AE-92C51162D78D}"/>
              </a:ext>
            </a:extLst>
          </p:cNvPr>
          <p:cNvSpPr txBox="1">
            <a:spLocks noChangeArrowheads="1"/>
          </p:cNvSpPr>
          <p:nvPr/>
        </p:nvSpPr>
        <p:spPr>
          <a:xfrm>
            <a:off x="0" y="11257"/>
            <a:ext cx="12192000" cy="795782"/>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20000"/>
              </a:lnSpc>
            </a:pPr>
            <a:r>
              <a:rPr lang="es-PR" altLang="zh-CN" sz="4000" b="1" spc="0" dirty="0">
                <a:ln w="13462">
                  <a:solidFill>
                    <a:schemeClr val="tx1"/>
                  </a:solidFill>
                  <a:prstDash val="solid"/>
                </a:ln>
                <a:solidFill>
                  <a:schemeClr val="tx1"/>
                </a:solidFill>
                <a:ea typeface="SimSun" panose="02010600030101010101" pitchFamily="2" charset="-122"/>
              </a:rPr>
              <a:t>Actividad: Súper-hidrofobicidad</a:t>
            </a:r>
          </a:p>
        </p:txBody>
      </p:sp>
    </p:spTree>
    <p:extLst>
      <p:ext uri="{BB962C8B-B14F-4D97-AF65-F5344CB8AC3E}">
        <p14:creationId xmlns:p14="http://schemas.microsoft.com/office/powerpoint/2010/main" val="274879741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0B770C-2FF5-4B6B-A425-603DA59DFB1B}"/>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2CFE30ED-AD6E-4063-A263-B5E274CB1431}"/>
              </a:ext>
            </a:extLst>
          </p:cNvPr>
          <p:cNvPicPr>
            <a:picLocks noChangeAspect="1"/>
          </p:cNvPicPr>
          <p:nvPr/>
        </p:nvPicPr>
        <p:blipFill>
          <a:blip r:embed="rId3"/>
          <a:stretch>
            <a:fillRect/>
          </a:stretch>
        </p:blipFill>
        <p:spPr>
          <a:xfrm>
            <a:off x="124691" y="5687372"/>
            <a:ext cx="1849075" cy="597196"/>
          </a:xfrm>
          <a:prstGeom prst="rect">
            <a:avLst/>
          </a:prstGeom>
        </p:spPr>
      </p:pic>
      <p:sp>
        <p:nvSpPr>
          <p:cNvPr id="2" name="Rectangle 1">
            <a:extLst>
              <a:ext uri="{FF2B5EF4-FFF2-40B4-BE49-F238E27FC236}">
                <a16:creationId xmlns:a16="http://schemas.microsoft.com/office/drawing/2014/main" id="{537B8ADA-6144-4872-B24D-E0B2266C6FE4}"/>
              </a:ext>
            </a:extLst>
          </p:cNvPr>
          <p:cNvSpPr/>
          <p:nvPr/>
        </p:nvSpPr>
        <p:spPr>
          <a:xfrm>
            <a:off x="112294" y="957570"/>
            <a:ext cx="11942618" cy="4716676"/>
          </a:xfrm>
          <a:prstGeom prst="rect">
            <a:avLst/>
          </a:prstGeom>
        </p:spPr>
        <p:txBody>
          <a:bodyPr wrap="square">
            <a:spAutoFit/>
          </a:bodyPr>
          <a:lstStyle/>
          <a:p>
            <a:r>
              <a:rPr lang="es-PR" sz="3000" b="1" i="1" dirty="0">
                <a:solidFill>
                  <a:schemeClr val="tx2"/>
                </a:solidFill>
                <a:effectLst>
                  <a:outerShdw blurRad="38100" dist="38100" dir="2700000" algn="tl">
                    <a:srgbClr val="000000">
                      <a:alpha val="43137"/>
                    </a:srgbClr>
                  </a:outerShdw>
                </a:effectLst>
                <a:cs typeface="Arial" panose="020B0604020202020204" pitchFamily="34" charset="0"/>
              </a:rPr>
              <a:t>Procedimiento: Actividad 2</a:t>
            </a:r>
          </a:p>
          <a:p>
            <a:endParaRPr lang="es-PR" sz="1050" dirty="0">
              <a:solidFill>
                <a:schemeClr val="tx2"/>
              </a:solidFill>
              <a:effectLst>
                <a:outerShdw blurRad="38100" dist="38100" dir="2700000" algn="tl">
                  <a:srgbClr val="000000">
                    <a:alpha val="43137"/>
                  </a:srgbClr>
                </a:outerShdw>
              </a:effectLst>
              <a:cs typeface="Arial" panose="020B0604020202020204" pitchFamily="34" charset="0"/>
            </a:endParaRPr>
          </a:p>
          <a:p>
            <a:pPr marL="285750" lvl="0" indent="-285750">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Retira las gotas de agua de la superficie cubierta de arena delicadamente con papel secante o absorbente. </a:t>
            </a:r>
            <a:endParaRPr lang="en-US" sz="2400" b="1" dirty="0">
              <a:effectLst>
                <a:outerShdw blurRad="38100" dist="38100" dir="2700000" algn="tl">
                  <a:srgbClr val="000000">
                    <a:alpha val="43137"/>
                  </a:srgbClr>
                </a:outerShdw>
              </a:effectLst>
            </a:endParaRPr>
          </a:p>
          <a:p>
            <a:pPr>
              <a:buClr>
                <a:schemeClr val="accent3"/>
              </a:buClr>
            </a:pPr>
            <a:endParaRPr lang="en-US" sz="500" b="1" dirty="0">
              <a:effectLst>
                <a:outerShdw blurRad="38100" dist="38100" dir="2700000" algn="tl">
                  <a:srgbClr val="000000">
                    <a:alpha val="43137"/>
                  </a:srgbClr>
                </a:outerShdw>
              </a:effectLst>
            </a:endParaRPr>
          </a:p>
          <a:p>
            <a:pPr marL="285750" lvl="0" indent="-285750">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Espolvorea una pequeña cantidad de granos de pimienta sobre la superficie de la arena. </a:t>
            </a:r>
            <a:endParaRPr lang="en-US" sz="2400" b="1" dirty="0">
              <a:effectLst>
                <a:outerShdw blurRad="38100" dist="38100" dir="2700000" algn="tl">
                  <a:srgbClr val="000000">
                    <a:alpha val="43137"/>
                  </a:srgbClr>
                </a:outerShdw>
              </a:effectLst>
            </a:endParaRPr>
          </a:p>
          <a:p>
            <a:pPr>
              <a:buClr>
                <a:schemeClr val="accent3"/>
              </a:buClr>
            </a:pPr>
            <a:endParaRPr lang="en-US" sz="500" b="1" dirty="0">
              <a:effectLst>
                <a:outerShdw blurRad="38100" dist="38100" dir="2700000" algn="tl">
                  <a:srgbClr val="000000">
                    <a:alpha val="43137"/>
                  </a:srgbClr>
                </a:outerShdw>
              </a:effectLst>
            </a:endParaRPr>
          </a:p>
          <a:p>
            <a:pPr marL="285750" lvl="0" indent="-285750">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Utilizando la pipeta, coloca una gota de agua sobre la superficie cubierta con arena y pimienta. </a:t>
            </a:r>
            <a:endParaRPr lang="en-US" sz="2400" b="1" dirty="0">
              <a:effectLst>
                <a:outerShdw blurRad="38100" dist="38100" dir="2700000" algn="tl">
                  <a:srgbClr val="000000">
                    <a:alpha val="43137"/>
                  </a:srgbClr>
                </a:outerShdw>
              </a:effectLst>
            </a:endParaRPr>
          </a:p>
          <a:p>
            <a:pPr>
              <a:buClr>
                <a:schemeClr val="accent3"/>
              </a:buClr>
            </a:pPr>
            <a:endParaRPr lang="en-US" sz="500" b="1" dirty="0">
              <a:effectLst>
                <a:outerShdw blurRad="38100" dist="38100" dir="2700000" algn="tl">
                  <a:srgbClr val="000000">
                    <a:alpha val="43137"/>
                  </a:srgbClr>
                </a:outerShdw>
              </a:effectLst>
            </a:endParaRPr>
          </a:p>
          <a:p>
            <a:pPr marL="285750" lvl="0" indent="-285750">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Haz rodar la gota de agua sobre los granos de pimienta y observa la interacción entre ambas sustancias (la pimienta y el agua). </a:t>
            </a:r>
            <a:endParaRPr lang="en-US" sz="2400" b="1" dirty="0">
              <a:effectLst>
                <a:outerShdw blurRad="38100" dist="38100" dir="2700000" algn="tl">
                  <a:srgbClr val="000000">
                    <a:alpha val="43137"/>
                  </a:srgbClr>
                </a:outerShdw>
              </a:effectLst>
            </a:endParaRPr>
          </a:p>
          <a:p>
            <a:pPr>
              <a:buClr>
                <a:schemeClr val="accent3"/>
              </a:buClr>
            </a:pPr>
            <a:endParaRPr lang="en-US" sz="500" b="1" dirty="0">
              <a:effectLst>
                <a:outerShdw blurRad="38100" dist="38100" dir="2700000" algn="tl">
                  <a:srgbClr val="000000">
                    <a:alpha val="43137"/>
                  </a:srgbClr>
                </a:outerShdw>
              </a:effectLst>
            </a:endParaRPr>
          </a:p>
          <a:p>
            <a:pPr marL="285750" lvl="0" indent="-285750">
              <a:buClr>
                <a:schemeClr val="accent3"/>
              </a:buClr>
              <a:buFont typeface="Wingdings" panose="05000000000000000000" pitchFamily="2" charset="2"/>
              <a:buChar char="§"/>
            </a:pPr>
            <a:r>
              <a:rPr lang="es-ES" sz="2400" b="1" dirty="0">
                <a:effectLst>
                  <a:outerShdw blurRad="38100" dist="38100" dir="2700000" algn="tl">
                    <a:srgbClr val="000000">
                      <a:alpha val="43137"/>
                    </a:srgbClr>
                  </a:outerShdw>
                </a:effectLst>
              </a:rPr>
              <a:t>Desplaza la gota de agua fuera de la superficie cubierta de arena y observa la respuesta o comportamiento de la misma.</a:t>
            </a:r>
            <a:endParaRPr lang="en-US" sz="2400" b="1" dirty="0">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EB6E6EA0-06C7-49D7-B6AE-92C51162D78D}"/>
              </a:ext>
            </a:extLst>
          </p:cNvPr>
          <p:cNvSpPr txBox="1">
            <a:spLocks noChangeArrowheads="1"/>
          </p:cNvSpPr>
          <p:nvPr/>
        </p:nvSpPr>
        <p:spPr>
          <a:xfrm>
            <a:off x="0" y="11257"/>
            <a:ext cx="12192000" cy="795782"/>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20000"/>
              </a:lnSpc>
            </a:pPr>
            <a:r>
              <a:rPr lang="es-PR" altLang="zh-CN" sz="4000" b="1" spc="0" dirty="0">
                <a:ln w="13462">
                  <a:solidFill>
                    <a:schemeClr val="tx1"/>
                  </a:solidFill>
                  <a:prstDash val="solid"/>
                </a:ln>
                <a:solidFill>
                  <a:schemeClr val="tx1"/>
                </a:solidFill>
                <a:ea typeface="SimSun" panose="02010600030101010101" pitchFamily="2" charset="-122"/>
              </a:rPr>
              <a:t>Actividad: Súper-hidrofobicidad</a:t>
            </a:r>
          </a:p>
        </p:txBody>
      </p:sp>
    </p:spTree>
    <p:extLst>
      <p:ext uri="{BB962C8B-B14F-4D97-AF65-F5344CB8AC3E}">
        <p14:creationId xmlns:p14="http://schemas.microsoft.com/office/powerpoint/2010/main" val="235912459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70660" name="Rectangle 3"/>
          <p:cNvSpPr>
            <a:spLocks noGrp="1" noChangeArrowheads="1"/>
          </p:cNvSpPr>
          <p:nvPr>
            <p:ph type="body" idx="4294967295"/>
          </p:nvPr>
        </p:nvSpPr>
        <p:spPr>
          <a:xfrm>
            <a:off x="200889" y="1563242"/>
            <a:ext cx="6615536" cy="4034840"/>
          </a:xfrm>
        </p:spPr>
        <p:txBody>
          <a:bodyPr>
            <a:noAutofit/>
          </a:bodyPr>
          <a:lstStyle/>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Tamaño y escala</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Propiedades dependientes del tamaño</a:t>
            </a:r>
          </a:p>
          <a:p>
            <a:pPr marL="234950" lvl="1"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Razón área superficial a volumen</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Estructura de la materia</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Herramientas e instrumentación</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chemeClr val="tx1"/>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Modelos y simulaciones</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i="1" u="sng" dirty="0">
                <a:solidFill>
                  <a:schemeClr val="accent3"/>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Fuerzas e interacciones</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Efectos cuánticos</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Autoensamblaje</a:t>
            </a:r>
          </a:p>
          <a:p>
            <a:pPr marL="234950" indent="-234950" eaLnBrk="1" hangingPunct="1">
              <a:lnSpc>
                <a:spcPct val="100000"/>
              </a:lnSpc>
              <a:spcBef>
                <a:spcPts val="0"/>
              </a:spcBef>
              <a:spcAft>
                <a:spcPts val="0"/>
              </a:spcAft>
              <a:buClr>
                <a:schemeClr val="accent3"/>
              </a:buClr>
              <a:buFont typeface="Wingdings" panose="05000000000000000000" pitchFamily="2" charset="2"/>
              <a:buChar char="§"/>
            </a:pPr>
            <a:r>
              <a:rPr lang="es-PR" altLang="zh-CN" sz="2600" b="1" dirty="0">
                <a:solidFill>
                  <a:srgbClr val="0C0C0C"/>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Ciencia, tecnología y sociedad</a:t>
            </a: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687372"/>
            <a:ext cx="1849075" cy="597196"/>
          </a:xfrm>
          <a:prstGeom prst="rect">
            <a:avLst/>
          </a:prstGeom>
        </p:spPr>
      </p:pic>
      <p:sp>
        <p:nvSpPr>
          <p:cNvPr id="11" name="Title 1">
            <a:extLst>
              <a:ext uri="{FF2B5EF4-FFF2-40B4-BE49-F238E27FC236}">
                <a16:creationId xmlns:a16="http://schemas.microsoft.com/office/drawing/2014/main" id="{57D1DFA3-02DE-47F1-85D1-4F840A6B8F41}"/>
              </a:ext>
            </a:extLst>
          </p:cNvPr>
          <p:cNvSpPr txBox="1">
            <a:spLocks noChangeArrowheads="1"/>
          </p:cNvSpPr>
          <p:nvPr/>
        </p:nvSpPr>
        <p:spPr>
          <a:xfrm>
            <a:off x="-13852" y="60531"/>
            <a:ext cx="12192001" cy="1502711"/>
          </a:xfrm>
          <a:prstGeom prst="rect">
            <a:avLst/>
          </a:prstGeom>
        </p:spPr>
        <p:txBody>
          <a:bodyPr vert="horz" lIns="91440" tIns="45720" rIns="91440" bIns="45720" rtlCol="0" anchor="ctr">
            <a:normAutofit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10000"/>
              </a:lnSpc>
              <a:spcAft>
                <a:spcPts val="600"/>
              </a:spcAft>
            </a:pPr>
            <a:r>
              <a:rPr lang="es-PR" altLang="zh-CN" sz="44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Las ideas fundamentales de la ciencia en la </a:t>
            </a:r>
            <a:r>
              <a:rPr lang="es-PR" altLang="zh-CN" sz="4400" dirty="0" err="1">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nanoescala</a:t>
            </a:r>
            <a:r>
              <a:rPr lang="es-PR" altLang="zh-CN" sz="44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 *</a:t>
            </a:r>
          </a:p>
        </p:txBody>
      </p:sp>
      <p:pic>
        <p:nvPicPr>
          <p:cNvPr id="4" name="Picture 3">
            <a:extLst>
              <a:ext uri="{FF2B5EF4-FFF2-40B4-BE49-F238E27FC236}">
                <a16:creationId xmlns:a16="http://schemas.microsoft.com/office/drawing/2014/main" id="{AD2CC084-B782-4E7E-B58A-51DA34A99678}"/>
              </a:ext>
            </a:extLst>
          </p:cNvPr>
          <p:cNvPicPr>
            <a:picLocks noChangeAspect="1"/>
          </p:cNvPicPr>
          <p:nvPr/>
        </p:nvPicPr>
        <p:blipFill>
          <a:blip r:embed="rId5"/>
          <a:stretch>
            <a:fillRect/>
          </a:stretch>
        </p:blipFill>
        <p:spPr>
          <a:xfrm>
            <a:off x="6816425" y="1893729"/>
            <a:ext cx="4909757" cy="3524938"/>
          </a:xfrm>
          <a:prstGeom prst="rect">
            <a:avLst/>
          </a:prstGeom>
          <a:ln>
            <a:noFill/>
          </a:ln>
          <a:effectLst>
            <a:softEdge rad="112500"/>
          </a:effectLst>
        </p:spPr>
      </p:pic>
      <p:pic>
        <p:nvPicPr>
          <p:cNvPr id="2" name="Picture 1">
            <a:extLst>
              <a:ext uri="{FF2B5EF4-FFF2-40B4-BE49-F238E27FC236}">
                <a16:creationId xmlns:a16="http://schemas.microsoft.com/office/drawing/2014/main" id="{13C9ADFA-9435-400B-A31E-30CE8577FC23}"/>
              </a:ext>
            </a:extLst>
          </p:cNvPr>
          <p:cNvPicPr>
            <a:picLocks noChangeAspect="1"/>
          </p:cNvPicPr>
          <p:nvPr/>
        </p:nvPicPr>
        <p:blipFill>
          <a:blip r:embed="rId6"/>
          <a:stretch>
            <a:fillRect/>
          </a:stretch>
        </p:blipFill>
        <p:spPr>
          <a:xfrm>
            <a:off x="6881656" y="5410029"/>
            <a:ext cx="4694327" cy="573074"/>
          </a:xfrm>
          <a:prstGeom prst="rect">
            <a:avLst/>
          </a:prstGeom>
        </p:spPr>
      </p:pic>
    </p:spTree>
    <p:extLst>
      <p:ext uri="{BB962C8B-B14F-4D97-AF65-F5344CB8AC3E}">
        <p14:creationId xmlns:p14="http://schemas.microsoft.com/office/powerpoint/2010/main" val="2861714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16A938-1B2B-473C-B6FB-FE6E0DE46539}"/>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6473BE3A-9620-4DAE-8A7C-4BD44C536542}"/>
              </a:ext>
            </a:extLst>
          </p:cNvPr>
          <p:cNvPicPr>
            <a:picLocks noChangeAspect="1"/>
          </p:cNvPicPr>
          <p:nvPr/>
        </p:nvPicPr>
        <p:blipFill>
          <a:blip r:embed="rId4"/>
          <a:stretch>
            <a:fillRect/>
          </a:stretch>
        </p:blipFill>
        <p:spPr>
          <a:xfrm>
            <a:off x="124691" y="5687372"/>
            <a:ext cx="1849075" cy="597196"/>
          </a:xfrm>
          <a:prstGeom prst="rect">
            <a:avLst/>
          </a:prstGeom>
        </p:spPr>
      </p:pic>
      <p:sp>
        <p:nvSpPr>
          <p:cNvPr id="7" name="Rectangle 6">
            <a:extLst>
              <a:ext uri="{FF2B5EF4-FFF2-40B4-BE49-F238E27FC236}">
                <a16:creationId xmlns:a16="http://schemas.microsoft.com/office/drawing/2014/main" id="{9C5FADA3-1024-4BB7-AA1C-411C2743E2E9}"/>
              </a:ext>
            </a:extLst>
          </p:cNvPr>
          <p:cNvSpPr/>
          <p:nvPr/>
        </p:nvSpPr>
        <p:spPr>
          <a:xfrm>
            <a:off x="0" y="16933"/>
            <a:ext cx="12191999" cy="769441"/>
          </a:xfrm>
          <a:prstGeom prst="rect">
            <a:avLst/>
          </a:prstGeom>
        </p:spPr>
        <p:txBody>
          <a:bodyPr wrap="square">
            <a:spAutoFit/>
          </a:bodyPr>
          <a:lstStyle/>
          <a:p>
            <a:pPr algn="ctr"/>
            <a:r>
              <a:rPr lang="es-PR" altLang="zh-CN" sz="4400" b="1" i="1" dirty="0">
                <a:solidFill>
                  <a:schemeClr val="tx2"/>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Observaciones y discusión de los resultados</a:t>
            </a:r>
          </a:p>
        </p:txBody>
      </p:sp>
      <p:sp>
        <p:nvSpPr>
          <p:cNvPr id="3" name="Rectangle 1">
            <a:extLst>
              <a:ext uri="{FF2B5EF4-FFF2-40B4-BE49-F238E27FC236}">
                <a16:creationId xmlns:a16="http://schemas.microsoft.com/office/drawing/2014/main" id="{8D42645E-8EAD-4714-BE02-95F95FEA01EC}"/>
              </a:ext>
            </a:extLst>
          </p:cNvPr>
          <p:cNvSpPr>
            <a:spLocks noChangeArrowheads="1"/>
          </p:cNvSpPr>
          <p:nvPr/>
        </p:nvSpPr>
        <p:spPr bwMode="auto">
          <a:xfrm>
            <a:off x="56961" y="1045954"/>
            <a:ext cx="12067307" cy="453970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457200" marR="0" lvl="0" indent="-457200" algn="just" defTabSz="914400" rtl="0" eaLnBrk="0" fontAlgn="base" latinLnBrk="0" hangingPunct="0">
              <a:lnSpc>
                <a:spcPct val="100000"/>
              </a:lnSpc>
              <a:spcBef>
                <a:spcPct val="0"/>
              </a:spcBef>
              <a:spcAft>
                <a:spcPct val="0"/>
              </a:spcAft>
              <a:buClr>
                <a:schemeClr val="accent3"/>
              </a:buClr>
              <a:buSzTx/>
              <a:buFont typeface="Wingdings" panose="05000000000000000000" pitchFamily="2" charset="2"/>
              <a:buChar char="§"/>
              <a:tabLst/>
            </a:pPr>
            <a:r>
              <a:rPr kumimoji="0" lang="es-ES" altLang="en-US" sz="2800" b="1" i="0" u="none" strike="noStrike" cap="none" normalizeH="0" baseline="0" dirty="0">
                <a:ln>
                  <a:noFill/>
                </a:ln>
                <a:effectLst>
                  <a:outerShdw blurRad="38100" dist="38100" dir="2700000" algn="tl">
                    <a:srgbClr val="000000">
                      <a:alpha val="43137"/>
                    </a:srgbClr>
                  </a:outerShdw>
                </a:effectLst>
              </a:rPr>
              <a:t>Una combinación de la estructura física y química de la superficie hace que el agua forme gotas y ruede fuera de la superficie. </a:t>
            </a:r>
          </a:p>
          <a:p>
            <a:pPr marR="0" lvl="0" algn="just" defTabSz="914400" rtl="0" eaLnBrk="0" fontAlgn="base" latinLnBrk="0" hangingPunct="0">
              <a:lnSpc>
                <a:spcPct val="100000"/>
              </a:lnSpc>
              <a:spcBef>
                <a:spcPct val="0"/>
              </a:spcBef>
              <a:spcAft>
                <a:spcPct val="0"/>
              </a:spcAft>
              <a:buClr>
                <a:schemeClr val="accent3"/>
              </a:buClr>
              <a:buSzTx/>
              <a:tabLst/>
            </a:pPr>
            <a:endParaRPr lang="es-ES" altLang="en-US" sz="500" b="1" dirty="0">
              <a:effectLst>
                <a:outerShdw blurRad="38100" dist="38100" dir="2700000" algn="tl">
                  <a:srgbClr val="000000">
                    <a:alpha val="43137"/>
                  </a:srgbClr>
                </a:outerShdw>
              </a:effectLst>
            </a:endParaRPr>
          </a:p>
          <a:p>
            <a:pPr marL="457200" marR="0" lvl="0" indent="-457200" algn="just" defTabSz="914400" rtl="0" eaLnBrk="0" fontAlgn="base" latinLnBrk="0" hangingPunct="0">
              <a:lnSpc>
                <a:spcPct val="100000"/>
              </a:lnSpc>
              <a:spcBef>
                <a:spcPct val="0"/>
              </a:spcBef>
              <a:spcAft>
                <a:spcPct val="0"/>
              </a:spcAft>
              <a:buClr>
                <a:schemeClr val="accent3"/>
              </a:buClr>
              <a:buSzTx/>
              <a:buFont typeface="Wingdings" panose="05000000000000000000" pitchFamily="2" charset="2"/>
              <a:buChar char="§"/>
              <a:tabLst/>
            </a:pPr>
            <a:r>
              <a:rPr lang="es-ES" altLang="en-US" sz="2800" b="1" dirty="0">
                <a:effectLst>
                  <a:outerShdw blurRad="38100" dist="38100" dir="2700000" algn="tl">
                    <a:srgbClr val="000000">
                      <a:alpha val="43137"/>
                    </a:srgbClr>
                  </a:outerShdw>
                </a:effectLst>
              </a:rPr>
              <a:t>Adicional,</a:t>
            </a:r>
            <a:r>
              <a:rPr kumimoji="0" lang="es-ES" altLang="en-US" sz="2800" b="1" i="0" u="none" strike="noStrike" cap="none" normalizeH="0" baseline="0" dirty="0">
                <a:ln>
                  <a:noFill/>
                </a:ln>
                <a:effectLst>
                  <a:outerShdw blurRad="38100" dist="38100" dir="2700000" algn="tl">
                    <a:srgbClr val="000000">
                      <a:alpha val="43137"/>
                    </a:srgbClr>
                  </a:outerShdw>
                </a:effectLst>
              </a:rPr>
              <a:t> las propiedades físicas del agua, las propiedades moleculares del agua y la diferencia entre moléculas polares y no polares</a:t>
            </a:r>
            <a:r>
              <a:rPr lang="es-ES" altLang="en-US" sz="2800" b="1" dirty="0">
                <a:effectLst>
                  <a:outerShdw blurRad="38100" dist="38100" dir="2700000" algn="tl">
                    <a:srgbClr val="000000">
                      <a:alpha val="43137"/>
                    </a:srgbClr>
                  </a:outerShdw>
                </a:effectLst>
              </a:rPr>
              <a:t> son responsables.</a:t>
            </a:r>
            <a:endParaRPr kumimoji="0" lang="es-ES" altLang="en-US" sz="2800" b="1" i="0" u="none" strike="noStrike" cap="none" normalizeH="0" baseline="0" dirty="0">
              <a:ln>
                <a:noFill/>
              </a:ln>
              <a:effectLst>
                <a:outerShdw blurRad="38100" dist="38100" dir="2700000" algn="tl">
                  <a:srgbClr val="000000">
                    <a:alpha val="43137"/>
                  </a:srgbClr>
                </a:outerShdw>
              </a:effectLst>
            </a:endParaRPr>
          </a:p>
          <a:p>
            <a:pPr marR="0" lvl="0" algn="just" defTabSz="914400" rtl="0" eaLnBrk="0" fontAlgn="base" latinLnBrk="0" hangingPunct="0">
              <a:lnSpc>
                <a:spcPct val="100000"/>
              </a:lnSpc>
              <a:spcBef>
                <a:spcPct val="0"/>
              </a:spcBef>
              <a:spcAft>
                <a:spcPct val="0"/>
              </a:spcAft>
              <a:buClr>
                <a:schemeClr val="accent3"/>
              </a:buClr>
              <a:buSzTx/>
              <a:tabLst/>
            </a:pPr>
            <a:endParaRPr lang="es-ES" altLang="en-US" sz="500" b="1" dirty="0">
              <a:effectLst>
                <a:outerShdw blurRad="38100" dist="38100" dir="2700000" algn="tl">
                  <a:srgbClr val="000000">
                    <a:alpha val="43137"/>
                  </a:srgbClr>
                </a:outerShdw>
              </a:effectLst>
            </a:endParaRPr>
          </a:p>
          <a:p>
            <a:pPr marL="457200" marR="0" lvl="0" indent="-457200" algn="just" defTabSz="914400" rtl="0" eaLnBrk="0" fontAlgn="base" latinLnBrk="0" hangingPunct="0">
              <a:lnSpc>
                <a:spcPct val="100000"/>
              </a:lnSpc>
              <a:spcBef>
                <a:spcPct val="0"/>
              </a:spcBef>
              <a:spcAft>
                <a:spcPct val="0"/>
              </a:spcAft>
              <a:buClr>
                <a:schemeClr val="accent3"/>
              </a:buClr>
              <a:buSzTx/>
              <a:buFont typeface="Wingdings" panose="05000000000000000000" pitchFamily="2" charset="2"/>
              <a:buChar char="§"/>
              <a:tabLst/>
            </a:pPr>
            <a:r>
              <a:rPr kumimoji="0" lang="es-ES" altLang="en-US" sz="2800" b="1" i="0" u="none" strike="noStrike" cap="none" normalizeH="0" baseline="0" dirty="0">
                <a:ln>
                  <a:noFill/>
                </a:ln>
                <a:effectLst>
                  <a:outerShdw blurRad="38100" dist="38100" dir="2700000" algn="tl">
                    <a:srgbClr val="000000">
                      <a:alpha val="43137"/>
                    </a:srgbClr>
                  </a:outerShdw>
                </a:effectLst>
              </a:rPr>
              <a:t>La pimienta representa el sucio en el sistema. </a:t>
            </a:r>
          </a:p>
          <a:p>
            <a:pPr marR="0" lvl="0" algn="just" defTabSz="914400" rtl="0" eaLnBrk="0" fontAlgn="base" latinLnBrk="0" hangingPunct="0">
              <a:lnSpc>
                <a:spcPct val="100000"/>
              </a:lnSpc>
              <a:spcBef>
                <a:spcPct val="0"/>
              </a:spcBef>
              <a:spcAft>
                <a:spcPct val="0"/>
              </a:spcAft>
              <a:buClr>
                <a:schemeClr val="accent3"/>
              </a:buClr>
              <a:buSzTx/>
              <a:tabLst/>
            </a:pPr>
            <a:endParaRPr lang="es-ES" altLang="en-US" sz="500" b="1" dirty="0">
              <a:effectLst>
                <a:outerShdw blurRad="38100" dist="38100" dir="2700000" algn="tl">
                  <a:srgbClr val="000000">
                    <a:alpha val="43137"/>
                  </a:srgbClr>
                </a:outerShdw>
              </a:effectLst>
            </a:endParaRPr>
          </a:p>
          <a:p>
            <a:pPr marL="457200" marR="0" lvl="0" indent="-457200" algn="just" defTabSz="914400" rtl="0" eaLnBrk="0" fontAlgn="base" latinLnBrk="0" hangingPunct="0">
              <a:lnSpc>
                <a:spcPct val="100000"/>
              </a:lnSpc>
              <a:spcBef>
                <a:spcPct val="0"/>
              </a:spcBef>
              <a:spcAft>
                <a:spcPct val="0"/>
              </a:spcAft>
              <a:buClr>
                <a:schemeClr val="accent3"/>
              </a:buClr>
              <a:buSzTx/>
              <a:buFont typeface="Wingdings" panose="05000000000000000000" pitchFamily="2" charset="2"/>
              <a:buChar char="§"/>
              <a:tabLst/>
            </a:pPr>
            <a:r>
              <a:rPr kumimoji="0" lang="es-ES" altLang="en-US" sz="2800" b="1" i="0" u="none" strike="noStrike" cap="none" normalizeH="0" baseline="0" dirty="0">
                <a:ln>
                  <a:noFill/>
                </a:ln>
                <a:effectLst>
                  <a:outerShdw blurRad="38100" dist="38100" dir="2700000" algn="tl">
                    <a:srgbClr val="000000">
                      <a:alpha val="43137"/>
                    </a:srgbClr>
                  </a:outerShdw>
                </a:effectLst>
              </a:rPr>
              <a:t>Podemos usar las propiedades </a:t>
            </a:r>
            <a:r>
              <a:rPr kumimoji="0" lang="es-ES" altLang="en-US" sz="2800" b="1" i="0" u="none" strike="noStrike" cap="none" normalizeH="0" baseline="0" dirty="0" err="1">
                <a:ln>
                  <a:noFill/>
                </a:ln>
                <a:effectLst>
                  <a:outerShdw blurRad="38100" dist="38100" dir="2700000" algn="tl">
                    <a:srgbClr val="000000">
                      <a:alpha val="43137"/>
                    </a:srgbClr>
                  </a:outerShdw>
                </a:effectLst>
              </a:rPr>
              <a:t>superhidrofóbicas</a:t>
            </a:r>
            <a:r>
              <a:rPr kumimoji="0" lang="es-ES" altLang="en-US" sz="2800" b="1" i="0" u="none" strike="noStrike" cap="none" normalizeH="0" baseline="0" dirty="0">
                <a:ln>
                  <a:noFill/>
                </a:ln>
                <a:effectLst>
                  <a:outerShdw blurRad="38100" dist="38100" dir="2700000" algn="tl">
                    <a:srgbClr val="000000">
                      <a:alpha val="43137"/>
                    </a:srgbClr>
                  </a:outerShdw>
                </a:effectLst>
              </a:rPr>
              <a:t> para producir materiales como prótesis que se puedan limpiar con facilidad, pintura con autolimpieza para casas de estuco, ropa resistente a las manchas, etc. </a:t>
            </a:r>
          </a:p>
        </p:txBody>
      </p:sp>
    </p:spTree>
    <p:extLst>
      <p:ext uri="{BB962C8B-B14F-4D97-AF65-F5344CB8AC3E}">
        <p14:creationId xmlns:p14="http://schemas.microsoft.com/office/powerpoint/2010/main" val="2103402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4" name="Oval 6"/>
          <p:cNvSpPr>
            <a:spLocks noChangeArrowheads="1"/>
          </p:cNvSpPr>
          <p:nvPr/>
        </p:nvSpPr>
        <p:spPr bwMode="auto">
          <a:xfrm>
            <a:off x="10087898" y="3850391"/>
            <a:ext cx="1219200" cy="1219200"/>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b="1">
              <a:solidFill>
                <a:srgbClr val="509FF6"/>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235525" name="Text Box 8"/>
          <p:cNvSpPr>
            <a:spLocks noChangeArrowheads="1"/>
          </p:cNvSpPr>
          <p:nvPr/>
        </p:nvSpPr>
        <p:spPr bwMode="auto">
          <a:xfrm>
            <a:off x="10344463" y="4250647"/>
            <a:ext cx="7232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agua</a:t>
            </a:r>
            <a:endPar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35526" name="Rectangle 9"/>
          <p:cNvSpPr>
            <a:spLocks noChangeArrowheads="1"/>
          </p:cNvSpPr>
          <p:nvPr/>
        </p:nvSpPr>
        <p:spPr bwMode="auto">
          <a:xfrm>
            <a:off x="9296399" y="5042603"/>
            <a:ext cx="2716462" cy="486224"/>
          </a:xfrm>
          <a:prstGeom prst="rect">
            <a:avLst/>
          </a:prstGeom>
          <a:solidFill>
            <a:srgbClr val="0066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FFFFFF"/>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superhidrofóbica</a:t>
            </a:r>
          </a:p>
        </p:txBody>
      </p:sp>
      <p:sp>
        <p:nvSpPr>
          <p:cNvPr id="235527" name="Rectangle 10"/>
          <p:cNvSpPr>
            <a:spLocks noChangeArrowheads="1"/>
          </p:cNvSpPr>
          <p:nvPr/>
        </p:nvSpPr>
        <p:spPr bwMode="auto">
          <a:xfrm>
            <a:off x="2305050" y="1524000"/>
            <a:ext cx="6248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Aft>
                <a:spcPct val="0"/>
              </a:spcAft>
            </a:pPr>
            <a:endParaRPr lang="en-US" altLang="en-US" dirty="0">
              <a:solidFill>
                <a:srgbClr val="000000"/>
              </a:solidFill>
              <a:latin typeface="Calibri" panose="020F0502020204030204" pitchFamily="34" charset="0"/>
              <a:cs typeface="Calibri" panose="020F0502020204030204" pitchFamily="34" charset="0"/>
              <a:sym typeface="Century Gothic" panose="020B0502020202020204" pitchFamily="34" charset="0"/>
            </a:endParaRPr>
          </a:p>
        </p:txBody>
      </p:sp>
      <p:grpSp>
        <p:nvGrpSpPr>
          <p:cNvPr id="235528" name="Group 8"/>
          <p:cNvGrpSpPr>
            <a:grpSpLocks/>
          </p:cNvGrpSpPr>
          <p:nvPr/>
        </p:nvGrpSpPr>
        <p:grpSpPr bwMode="auto">
          <a:xfrm>
            <a:off x="9774902" y="958716"/>
            <a:ext cx="1676400" cy="1352550"/>
            <a:chOff x="0" y="0"/>
            <a:chExt cx="1056" cy="852"/>
          </a:xfrm>
        </p:grpSpPr>
        <p:sp>
          <p:nvSpPr>
            <p:cNvPr id="235535" name="Oval 13"/>
            <p:cNvSpPr>
              <a:spLocks noChangeArrowheads="1"/>
            </p:cNvSpPr>
            <p:nvPr/>
          </p:nvSpPr>
          <p:spPr bwMode="auto">
            <a:xfrm>
              <a:off x="144" y="0"/>
              <a:ext cx="768" cy="768"/>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b="1">
                <a:solidFill>
                  <a:srgbClr val="509FF6"/>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235536" name="Rectangle 14"/>
            <p:cNvSpPr>
              <a:spLocks noChangeArrowheads="1"/>
            </p:cNvSpPr>
            <p:nvPr/>
          </p:nvSpPr>
          <p:spPr bwMode="auto">
            <a:xfrm>
              <a:off x="0" y="564"/>
              <a:ext cx="1056" cy="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endParaRPr lang="en-US"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235537" name="Text Box 15"/>
            <p:cNvSpPr>
              <a:spLocks noChangeArrowheads="1"/>
            </p:cNvSpPr>
            <p:nvPr/>
          </p:nvSpPr>
          <p:spPr bwMode="auto">
            <a:xfrm>
              <a:off x="197" y="215"/>
              <a:ext cx="6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agua</a:t>
              </a:r>
            </a:p>
          </p:txBody>
        </p:sp>
      </p:grpSp>
      <p:sp>
        <p:nvSpPr>
          <p:cNvPr id="235529" name="Rectangle 16"/>
          <p:cNvSpPr>
            <a:spLocks noChangeArrowheads="1"/>
          </p:cNvSpPr>
          <p:nvPr/>
        </p:nvSpPr>
        <p:spPr bwMode="auto">
          <a:xfrm>
            <a:off x="9296399" y="1830252"/>
            <a:ext cx="2716462" cy="457200"/>
          </a:xfrm>
          <a:prstGeom prst="rect">
            <a:avLst/>
          </a:prstGeom>
          <a:solidFill>
            <a:srgbClr val="FF66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FFFFFF"/>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superficie hidrofóbica</a:t>
            </a:r>
            <a:endPar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35531" name="Oval 18"/>
          <p:cNvSpPr>
            <a:spLocks noChangeArrowheads="1"/>
          </p:cNvSpPr>
          <p:nvPr/>
        </p:nvSpPr>
        <p:spPr bwMode="auto">
          <a:xfrm>
            <a:off x="9823242" y="2752544"/>
            <a:ext cx="1826087" cy="519604"/>
          </a:xfrm>
          <a:prstGeom prst="ellipse">
            <a:avLst/>
          </a:prstGeom>
          <a:solidFill>
            <a:srgbClr val="509FF6"/>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endParaRPr lang="en-US"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endParaRPr>
          </a:p>
        </p:txBody>
      </p:sp>
      <p:sp>
        <p:nvSpPr>
          <p:cNvPr id="235532" name="Text Box 19"/>
          <p:cNvSpPr>
            <a:spLocks noChangeArrowheads="1"/>
          </p:cNvSpPr>
          <p:nvPr/>
        </p:nvSpPr>
        <p:spPr bwMode="auto">
          <a:xfrm>
            <a:off x="10321002" y="2700157"/>
            <a:ext cx="7862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agua</a:t>
            </a:r>
            <a:endParaRPr lang="es-PR" altLang="en-US"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35533" name="Rectangle 20"/>
          <p:cNvSpPr>
            <a:spLocks noChangeArrowheads="1"/>
          </p:cNvSpPr>
          <p:nvPr/>
        </p:nvSpPr>
        <p:spPr bwMode="auto">
          <a:xfrm>
            <a:off x="9296399" y="3004956"/>
            <a:ext cx="2716462" cy="486224"/>
          </a:xfrm>
          <a:prstGeom prst="rect">
            <a:avLst/>
          </a:prstGeom>
          <a:solidFill>
            <a:srgbClr val="0A14DC"/>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b="1" dirty="0">
                <a:solidFill>
                  <a:srgbClr val="FFFFFF"/>
                </a:solidFill>
                <a:effectLst>
                  <a:outerShdw blurRad="38100" dist="38100" dir="2700000" algn="tl">
                    <a:srgbClr val="000000">
                      <a:alpha val="43137"/>
                    </a:srgbClr>
                  </a:outerShdw>
                </a:effectLst>
                <a:cs typeface="Arial" panose="020B0604020202020204" pitchFamily="34" charset="0"/>
                <a:sym typeface="Constantia" panose="02030602050306030303" pitchFamily="18" charset="0"/>
              </a:rPr>
              <a:t>superficie hidrofílica</a:t>
            </a:r>
            <a:endParaRPr lang="es-PR" altLang="en-US"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pic>
        <p:nvPicPr>
          <p:cNvPr id="18" name="Picture 17">
            <a:extLst>
              <a:ext uri="{FF2B5EF4-FFF2-40B4-BE49-F238E27FC236}">
                <a16:creationId xmlns:a16="http://schemas.microsoft.com/office/drawing/2014/main" id="{0E8FC14A-7973-4516-AD75-5EF1C3CDD155}"/>
              </a:ext>
            </a:extLst>
          </p:cNvPr>
          <p:cNvPicPr>
            <a:picLocks noChangeAspect="1"/>
          </p:cNvPicPr>
          <p:nvPr/>
        </p:nvPicPr>
        <p:blipFill>
          <a:blip r:embed="rId2"/>
          <a:stretch>
            <a:fillRect/>
          </a:stretch>
        </p:blipFill>
        <p:spPr>
          <a:xfrm>
            <a:off x="11454063" y="5715506"/>
            <a:ext cx="613246" cy="602927"/>
          </a:xfrm>
          <a:prstGeom prst="rect">
            <a:avLst/>
          </a:prstGeom>
        </p:spPr>
      </p:pic>
      <p:pic>
        <p:nvPicPr>
          <p:cNvPr id="19" name="Picture 18">
            <a:extLst>
              <a:ext uri="{FF2B5EF4-FFF2-40B4-BE49-F238E27FC236}">
                <a16:creationId xmlns:a16="http://schemas.microsoft.com/office/drawing/2014/main" id="{D0E433CA-66E3-4778-ACA7-CB24EBA0E14C}"/>
              </a:ext>
            </a:extLst>
          </p:cNvPr>
          <p:cNvPicPr>
            <a:picLocks noChangeAspect="1"/>
          </p:cNvPicPr>
          <p:nvPr/>
        </p:nvPicPr>
        <p:blipFill>
          <a:blip r:embed="rId3"/>
          <a:stretch>
            <a:fillRect/>
          </a:stretch>
        </p:blipFill>
        <p:spPr>
          <a:xfrm>
            <a:off x="124692" y="5834218"/>
            <a:ext cx="1687176" cy="484215"/>
          </a:xfrm>
          <a:prstGeom prst="rect">
            <a:avLst/>
          </a:prstGeom>
        </p:spPr>
      </p:pic>
      <p:sp>
        <p:nvSpPr>
          <p:cNvPr id="20" name="Title 1">
            <a:extLst>
              <a:ext uri="{FF2B5EF4-FFF2-40B4-BE49-F238E27FC236}">
                <a16:creationId xmlns:a16="http://schemas.microsoft.com/office/drawing/2014/main" id="{B7759A21-D919-4A9F-82CC-0EBCB1FB7CDB}"/>
              </a:ext>
            </a:extLst>
          </p:cNvPr>
          <p:cNvSpPr txBox="1">
            <a:spLocks noChangeArrowheads="1"/>
          </p:cNvSpPr>
          <p:nvPr/>
        </p:nvSpPr>
        <p:spPr>
          <a:xfrm>
            <a:off x="-6707" y="14834"/>
            <a:ext cx="12192000" cy="843918"/>
          </a:xfrm>
          <a:prstGeom prst="rect">
            <a:avLst/>
          </a:prstGeom>
        </p:spPr>
        <p:txBody>
          <a:bodyPr vert="horz" lIns="91440" tIns="45720" rIns="91440" bIns="45720" rtlCol="0" anchor="ctr">
            <a:normAutofit fontScale="92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20000"/>
              </a:lnSpc>
            </a:pPr>
            <a:r>
              <a:rPr lang="es-PR" altLang="zh-CN" sz="3200" b="1" spc="0" dirty="0">
                <a:ln w="13462">
                  <a:solidFill>
                    <a:schemeClr val="bg1"/>
                  </a:solidFill>
                  <a:prstDash val="solid"/>
                </a:ln>
                <a:solidFill>
                  <a:schemeClr val="tx1"/>
                </a:solidFill>
                <a:effectLst>
                  <a:outerShdw dist="38100" dir="2700000" algn="bl" rotWithShape="0">
                    <a:schemeClr val="accent1"/>
                  </a:outerShdw>
                </a:effectLst>
                <a:ea typeface="SimSun" panose="02010600030101010101" pitchFamily="2" charset="-122"/>
              </a:rPr>
              <a:t>Superficies hidrofóbicas, hidrofílicas y </a:t>
            </a:r>
            <a:r>
              <a:rPr lang="es-PR" altLang="zh-CN" sz="3200" b="1" spc="0" dirty="0" err="1">
                <a:ln w="13462">
                  <a:solidFill>
                    <a:schemeClr val="bg1"/>
                  </a:solidFill>
                  <a:prstDash val="solid"/>
                </a:ln>
                <a:solidFill>
                  <a:schemeClr val="tx1"/>
                </a:solidFill>
                <a:effectLst>
                  <a:outerShdw dist="38100" dir="2700000" algn="bl" rotWithShape="0">
                    <a:schemeClr val="accent1"/>
                  </a:outerShdw>
                </a:effectLst>
                <a:ea typeface="SimSun" panose="02010600030101010101" pitchFamily="2" charset="-122"/>
              </a:rPr>
              <a:t>superhidrofóbicas</a:t>
            </a:r>
            <a:endParaRPr lang="es-PR" altLang="zh-CN" sz="3200" b="1" spc="0" dirty="0">
              <a:ln w="13462">
                <a:solidFill>
                  <a:schemeClr val="bg1"/>
                </a:solidFill>
                <a:prstDash val="solid"/>
              </a:ln>
              <a:solidFill>
                <a:schemeClr val="tx1"/>
              </a:solidFill>
              <a:effectLst>
                <a:outerShdw dist="38100" dir="2700000" algn="bl" rotWithShape="0">
                  <a:schemeClr val="accent1"/>
                </a:outerShdw>
              </a:effectLst>
              <a:ea typeface="SimSun" panose="02010600030101010101" pitchFamily="2" charset="-122"/>
            </a:endParaRPr>
          </a:p>
        </p:txBody>
      </p:sp>
      <p:sp>
        <p:nvSpPr>
          <p:cNvPr id="2" name="Rectangle 1">
            <a:extLst>
              <a:ext uri="{FF2B5EF4-FFF2-40B4-BE49-F238E27FC236}">
                <a16:creationId xmlns:a16="http://schemas.microsoft.com/office/drawing/2014/main" id="{9BFD749A-E055-49D1-86B8-EFFBCE2A44A0}"/>
              </a:ext>
            </a:extLst>
          </p:cNvPr>
          <p:cNvSpPr/>
          <p:nvPr/>
        </p:nvSpPr>
        <p:spPr>
          <a:xfrm>
            <a:off x="31116" y="879016"/>
            <a:ext cx="9350761" cy="4955203"/>
          </a:xfrm>
          <a:prstGeom prst="rect">
            <a:avLst/>
          </a:prstGeom>
        </p:spPr>
        <p:txBody>
          <a:bodyPr wrap="square">
            <a:spAutoFit/>
          </a:bodyPr>
          <a:lstStyle/>
          <a:p>
            <a:pPr marL="285750" indent="-285750" fontAlgn="base">
              <a:spcAft>
                <a:spcPct val="0"/>
              </a:spcAft>
              <a:buFont typeface="Wingdings" panose="05000000000000000000" pitchFamily="2" charset="2"/>
              <a:buChar char="§"/>
            </a:pPr>
            <a:r>
              <a:rPr lang="es-PR" altLang="en-US" sz="2800" b="1" u="sng" dirty="0">
                <a:solidFill>
                  <a:srgbClr val="FF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Superficie hidrofóbica</a:t>
            </a:r>
            <a:r>
              <a:rPr lang="es-PR" altLang="en-US" sz="2800" b="1" dirty="0">
                <a:solidFill>
                  <a:srgbClr val="FF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a:t>
            </a:r>
            <a:r>
              <a:rPr lang="es-PR" altLang="en-US" sz="28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 </a:t>
            </a:r>
            <a:r>
              <a:rPr lang="es-PR" altLang="en-US" sz="2800" b="1" dirty="0">
                <a:solidFill>
                  <a:srgbClr val="000000"/>
                </a:solidFill>
                <a:latin typeface="Arial" panose="020B0604020202020204" pitchFamily="34" charset="0"/>
                <a:cs typeface="Arial" panose="020B0604020202020204" pitchFamily="34" charset="0"/>
                <a:sym typeface="Constantia" panose="02030602050306030303" pitchFamily="18" charset="0"/>
              </a:rPr>
              <a:t>“Superficie con miedo al agua”. El agua trata de minimizar el contacto con la superficie.</a:t>
            </a:r>
          </a:p>
          <a:p>
            <a:pPr fontAlgn="base">
              <a:spcAft>
                <a:spcPct val="0"/>
              </a:spcAft>
            </a:pPr>
            <a:endParaRPr lang="es-PR" altLang="en-US" sz="8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endParaRPr>
          </a:p>
          <a:p>
            <a:pPr marL="285750" indent="-285750" fontAlgn="base">
              <a:spcAft>
                <a:spcPct val="0"/>
              </a:spcAft>
              <a:buClr>
                <a:srgbClr val="FF6600"/>
              </a:buClr>
              <a:buFont typeface="Wingdings" panose="05000000000000000000" pitchFamily="2" charset="2"/>
              <a:buChar char="§"/>
            </a:pPr>
            <a:r>
              <a:rPr lang="es-PR" altLang="en-US" sz="28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Ejemplos: t</a:t>
            </a:r>
            <a:r>
              <a:rPr lang="es-PR" altLang="en-US" sz="2800" b="1" dirty="0">
                <a:solidFill>
                  <a:srgbClr val="000000"/>
                </a:solidFill>
                <a:latin typeface="Arial" panose="020B0604020202020204" pitchFamily="34" charset="0"/>
                <a:cs typeface="Arial" panose="020B0604020202020204" pitchFamily="34" charset="0"/>
                <a:sym typeface="Constantia" panose="02030602050306030303" pitchFamily="18" charset="0"/>
              </a:rPr>
              <a:t>eflón, superficies aceitosas.</a:t>
            </a:r>
            <a:endParaRPr lang="es-PR" altLang="en-US" sz="2800" b="1" dirty="0">
              <a:solidFill>
                <a:srgbClr val="000000"/>
              </a:solidFill>
              <a:latin typeface="Arial" panose="020B0604020202020204" pitchFamily="34" charset="0"/>
              <a:cs typeface="Arial" panose="020B0604020202020204" pitchFamily="34" charset="0"/>
              <a:sym typeface="Century Gothic" panose="020B0502020202020204" pitchFamily="34" charset="0"/>
            </a:endParaRPr>
          </a:p>
          <a:p>
            <a:pPr fontAlgn="base">
              <a:spcAft>
                <a:spcPct val="0"/>
              </a:spcAft>
            </a:pPr>
            <a:endParaRPr lang="es-PR" altLang="en-US" sz="1000" b="1" u="sng"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endParaRPr>
          </a:p>
          <a:p>
            <a:pPr marL="285750" indent="-285750" fontAlgn="base">
              <a:spcAft>
                <a:spcPct val="0"/>
              </a:spcAft>
              <a:buFont typeface="Wingdings" panose="05000000000000000000" pitchFamily="2" charset="2"/>
              <a:buChar char="§"/>
            </a:pPr>
            <a:r>
              <a:rPr lang="es-PR" altLang="en-US" sz="2800" b="1" u="sng"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Superficie hidrofílica</a:t>
            </a:r>
            <a:r>
              <a:rPr lang="es-PR" altLang="en-US" sz="2800" b="1" dirty="0">
                <a:solidFill>
                  <a:srgbClr val="0000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a:t>
            </a:r>
            <a:r>
              <a:rPr lang="es-PR" altLang="en-US" sz="28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 </a:t>
            </a:r>
            <a:r>
              <a:rPr lang="es-PR" altLang="en-US" sz="2800" b="1" dirty="0">
                <a:solidFill>
                  <a:srgbClr val="000000"/>
                </a:solidFill>
                <a:latin typeface="Arial" panose="020B0604020202020204" pitchFamily="34" charset="0"/>
                <a:cs typeface="Arial" panose="020B0604020202020204" pitchFamily="34" charset="0"/>
                <a:sym typeface="Constantia" panose="02030602050306030303" pitchFamily="18" charset="0"/>
              </a:rPr>
              <a:t>“Superficie con amor por el agua”. El agua trata de maximizar el contacto con la superficie. </a:t>
            </a:r>
          </a:p>
          <a:p>
            <a:pPr fontAlgn="base">
              <a:spcAft>
                <a:spcPct val="0"/>
              </a:spcAft>
            </a:pPr>
            <a:endParaRPr lang="es-PR" altLang="en-US" sz="800" b="1" dirty="0">
              <a:solidFill>
                <a:srgbClr val="000000"/>
              </a:solidFill>
              <a:latin typeface="Arial" panose="020B0604020202020204" pitchFamily="34" charset="0"/>
              <a:cs typeface="Arial" panose="020B0604020202020204" pitchFamily="34" charset="0"/>
              <a:sym typeface="Constantia" panose="02030602050306030303" pitchFamily="18" charset="0"/>
            </a:endParaRPr>
          </a:p>
          <a:p>
            <a:pPr marL="285750" indent="-285750" fontAlgn="base">
              <a:spcAft>
                <a:spcPct val="0"/>
              </a:spcAft>
              <a:buClr>
                <a:srgbClr val="0000FF"/>
              </a:buClr>
              <a:buFont typeface="Wingdings" panose="05000000000000000000" pitchFamily="2" charset="2"/>
              <a:buChar char="§"/>
            </a:pPr>
            <a:r>
              <a:rPr lang="es-PR" altLang="en-US" sz="28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rPr>
              <a:t>Ejemplos: </a:t>
            </a:r>
            <a:r>
              <a:rPr lang="es-PR" altLang="en-US" sz="2800" b="1" dirty="0">
                <a:solidFill>
                  <a:srgbClr val="000000"/>
                </a:solidFill>
                <a:latin typeface="Arial" panose="020B0604020202020204" pitchFamily="34" charset="0"/>
                <a:cs typeface="Arial" panose="020B0604020202020204" pitchFamily="34" charset="0"/>
                <a:sym typeface="Constantia" panose="02030602050306030303" pitchFamily="18" charset="0"/>
              </a:rPr>
              <a:t>vidrio, superficies de metal oxidado.</a:t>
            </a:r>
          </a:p>
          <a:p>
            <a:pPr fontAlgn="base">
              <a:spcAft>
                <a:spcPct val="0"/>
              </a:spcAft>
            </a:pPr>
            <a:endParaRPr lang="es-PR" altLang="en-US" sz="10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Constantia" panose="02030602050306030303" pitchFamily="18" charset="0"/>
            </a:endParaRPr>
          </a:p>
          <a:p>
            <a:pPr marL="285750" indent="-285750" fontAlgn="base">
              <a:spcAft>
                <a:spcPct val="0"/>
              </a:spcAft>
              <a:buFont typeface="Wingdings" panose="05000000000000000000" pitchFamily="2" charset="2"/>
              <a:buChar char="§"/>
            </a:pPr>
            <a:r>
              <a:rPr lang="es-PR" altLang="zh-CN" sz="2800" b="1" u="sng" dirty="0">
                <a:solidFill>
                  <a:srgbClr val="00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Superficie </a:t>
            </a:r>
            <a:r>
              <a:rPr lang="es-PR" altLang="zh-CN" sz="2800" b="1" u="sng" dirty="0" err="1">
                <a:solidFill>
                  <a:srgbClr val="0066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superhidrofóbica</a:t>
            </a:r>
            <a:r>
              <a:rPr lang="es-PR" altLang="zh-CN"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PR" altLang="zh-CN" sz="2800" b="1" dirty="0">
                <a:latin typeface="Arial" panose="020B0604020202020204" pitchFamily="34" charset="0"/>
                <a:cs typeface="Arial" panose="020B0604020202020204" pitchFamily="34" charset="0"/>
              </a:rPr>
              <a:t>Superficie hidrofóbica con rugosidad/aspereza en la </a:t>
            </a:r>
            <a:r>
              <a:rPr lang="es-PR" altLang="zh-CN" sz="2800" b="1" dirty="0" err="1">
                <a:latin typeface="Arial" panose="020B0604020202020204" pitchFamily="34" charset="0"/>
                <a:cs typeface="Arial" panose="020B0604020202020204" pitchFamily="34" charset="0"/>
              </a:rPr>
              <a:t>nanoescala</a:t>
            </a:r>
            <a:r>
              <a:rPr lang="es-PR" altLang="zh-CN" sz="28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0321624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Water drop on lotus lea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7158" y="1170910"/>
            <a:ext cx="7077047" cy="48389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D36BB800-3A16-4E92-AF42-D84E774D1426}"/>
              </a:ext>
            </a:extLst>
          </p:cNvPr>
          <p:cNvPicPr>
            <a:picLocks noChangeAspect="1"/>
          </p:cNvPicPr>
          <p:nvPr/>
        </p:nvPicPr>
        <p:blipFill>
          <a:blip r:embed="rId5"/>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3CAE3B69-45EA-4B54-B4B0-4159E988DE6A}"/>
              </a:ext>
            </a:extLst>
          </p:cNvPr>
          <p:cNvPicPr>
            <a:picLocks noChangeAspect="1"/>
          </p:cNvPicPr>
          <p:nvPr/>
        </p:nvPicPr>
        <p:blipFill>
          <a:blip r:embed="rId6"/>
          <a:stretch>
            <a:fillRect/>
          </a:stretch>
        </p:blipFill>
        <p:spPr>
          <a:xfrm>
            <a:off x="124691" y="5687372"/>
            <a:ext cx="1849075" cy="597196"/>
          </a:xfrm>
          <a:prstGeom prst="rect">
            <a:avLst/>
          </a:prstGeom>
        </p:spPr>
      </p:pic>
      <p:sp>
        <p:nvSpPr>
          <p:cNvPr id="2" name="Rectangle 1">
            <a:extLst>
              <a:ext uri="{FF2B5EF4-FFF2-40B4-BE49-F238E27FC236}">
                <a16:creationId xmlns:a16="http://schemas.microsoft.com/office/drawing/2014/main" id="{63AA5878-B204-4250-96C0-5F2BC05FA731}"/>
              </a:ext>
            </a:extLst>
          </p:cNvPr>
          <p:cNvSpPr/>
          <p:nvPr/>
        </p:nvSpPr>
        <p:spPr>
          <a:xfrm>
            <a:off x="0" y="39402"/>
            <a:ext cx="12192000" cy="830997"/>
          </a:xfrm>
          <a:prstGeom prst="rect">
            <a:avLst/>
          </a:prstGeom>
        </p:spPr>
        <p:txBody>
          <a:bodyPr wrap="square">
            <a:spAutoFit/>
          </a:bodyPr>
          <a:lstStyle/>
          <a:p>
            <a:pPr algn="ctr"/>
            <a:r>
              <a:rPr lang="es-PR" altLang="en-US" sz="4800" b="1" dirty="0">
                <a:effectLst>
                  <a:outerShdw blurRad="38100" dist="38100" dir="2700000" algn="tl">
                    <a:srgbClr val="000000">
                      <a:alpha val="43137"/>
                    </a:srgbClr>
                  </a:outerShdw>
                </a:effectLst>
                <a:cs typeface="Arial" panose="020B0604020202020204" pitchFamily="34" charset="0"/>
              </a:rPr>
              <a:t>¿Superficie hidrofóbica o hidrofílica? </a:t>
            </a:r>
          </a:p>
        </p:txBody>
      </p:sp>
    </p:spTree>
    <p:extLst>
      <p:ext uri="{BB962C8B-B14F-4D97-AF65-F5344CB8AC3E}">
        <p14:creationId xmlns:p14="http://schemas.microsoft.com/office/powerpoint/2010/main" val="16098690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Water drop on lotus lea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3722" y="269845"/>
            <a:ext cx="3153916" cy="21564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36BB800-3A16-4E92-AF42-D84E774D1426}"/>
              </a:ext>
            </a:extLst>
          </p:cNvPr>
          <p:cNvPicPr>
            <a:picLocks noChangeAspect="1"/>
          </p:cNvPicPr>
          <p:nvPr/>
        </p:nvPicPr>
        <p:blipFill>
          <a:blip r:embed="rId5"/>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3CAE3B69-45EA-4B54-B4B0-4159E988DE6A}"/>
              </a:ext>
            </a:extLst>
          </p:cNvPr>
          <p:cNvPicPr>
            <a:picLocks noChangeAspect="1"/>
          </p:cNvPicPr>
          <p:nvPr/>
        </p:nvPicPr>
        <p:blipFill>
          <a:blip r:embed="rId6"/>
          <a:stretch>
            <a:fillRect/>
          </a:stretch>
        </p:blipFill>
        <p:spPr>
          <a:xfrm>
            <a:off x="124691" y="5687372"/>
            <a:ext cx="1849075" cy="597196"/>
          </a:xfrm>
          <a:prstGeom prst="rect">
            <a:avLst/>
          </a:prstGeom>
        </p:spPr>
      </p:pic>
      <p:pic>
        <p:nvPicPr>
          <p:cNvPr id="6" name="Picture 5">
            <a:extLst>
              <a:ext uri="{FF2B5EF4-FFF2-40B4-BE49-F238E27FC236}">
                <a16:creationId xmlns:a16="http://schemas.microsoft.com/office/drawing/2014/main" id="{47450152-083E-4D04-AAF9-ACA1861E77EC}"/>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7939697" y="269844"/>
            <a:ext cx="3153916" cy="21564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a:extLst>
              <a:ext uri="{FF2B5EF4-FFF2-40B4-BE49-F238E27FC236}">
                <a16:creationId xmlns:a16="http://schemas.microsoft.com/office/drawing/2014/main" id="{94EF8A4A-4A60-44D8-9945-39C776C5767E}"/>
              </a:ext>
            </a:extLst>
          </p:cNvPr>
          <p:cNvSpPr/>
          <p:nvPr/>
        </p:nvSpPr>
        <p:spPr>
          <a:xfrm>
            <a:off x="1973766" y="5672102"/>
            <a:ext cx="9480297" cy="646331"/>
          </a:xfrm>
          <a:prstGeom prst="rect">
            <a:avLst/>
          </a:prstGeom>
        </p:spPr>
        <p:txBody>
          <a:bodyPr wrap="square">
            <a:spAutoFit/>
          </a:bodyPr>
          <a:lstStyle/>
          <a:p>
            <a:pPr algn="ctr"/>
            <a:r>
              <a:rPr lang="en-US" b="1" dirty="0">
                <a:solidFill>
                  <a:schemeClr val="tx2"/>
                </a:solidFill>
                <a:effectLst>
                  <a:outerShdw blurRad="38100" dist="38100" dir="2700000" algn="tl">
                    <a:srgbClr val="000000">
                      <a:alpha val="43137"/>
                    </a:srgbClr>
                  </a:outerShdw>
                </a:effectLst>
                <a:hlinkClick r:id="rId8">
                  <a:extLst>
                    <a:ext uri="{A12FA001-AC4F-418D-AE19-62706E023703}">
                      <ahyp:hlinkClr xmlns:ahyp="http://schemas.microsoft.com/office/drawing/2018/hyperlinkcolor" xmlns="" val="tx"/>
                    </a:ext>
                  </a:extLst>
                </a:hlinkClick>
              </a:rPr>
              <a:t>https://www.lawrencehallofscience.org/sites/default/files/pdfs/college_resources/modules/Superhydrophobic/Superhydrophobic_Surfaces.pdf</a:t>
            </a:r>
            <a:endParaRPr lang="en-US" b="1" dirty="0">
              <a:solidFill>
                <a:schemeClr val="tx2"/>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AF205FED-9D85-40EF-8854-496647364A23}"/>
              </a:ext>
            </a:extLst>
          </p:cNvPr>
          <p:cNvPicPr>
            <a:picLocks noChangeAspect="1"/>
          </p:cNvPicPr>
          <p:nvPr/>
        </p:nvPicPr>
        <p:blipFill>
          <a:blip r:embed="rId9"/>
          <a:stretch>
            <a:fillRect/>
          </a:stretch>
        </p:blipFill>
        <p:spPr>
          <a:xfrm>
            <a:off x="4583721" y="2728102"/>
            <a:ext cx="6509891" cy="21564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3">
            <a:extLst>
              <a:ext uri="{FF2B5EF4-FFF2-40B4-BE49-F238E27FC236}">
                <a16:creationId xmlns:a16="http://schemas.microsoft.com/office/drawing/2014/main" id="{F016A59C-BEFB-4AE6-BD6C-2D142A6BFDCB}"/>
              </a:ext>
            </a:extLst>
          </p:cNvPr>
          <p:cNvSpPr>
            <a:spLocks noChangeArrowheads="1"/>
          </p:cNvSpPr>
          <p:nvPr/>
        </p:nvSpPr>
        <p:spPr bwMode="auto">
          <a:xfrm>
            <a:off x="4233332" y="5075934"/>
            <a:ext cx="72564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000" b="1" i="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Imágenes del “SEM” de la superficie de una hoja de Loto.</a:t>
            </a:r>
          </a:p>
        </p:txBody>
      </p:sp>
      <p:sp>
        <p:nvSpPr>
          <p:cNvPr id="10" name="Rectangle 9">
            <a:extLst>
              <a:ext uri="{FF2B5EF4-FFF2-40B4-BE49-F238E27FC236}">
                <a16:creationId xmlns:a16="http://schemas.microsoft.com/office/drawing/2014/main" id="{5C08319F-7DB6-4952-A209-80E93BDFB210}"/>
              </a:ext>
            </a:extLst>
          </p:cNvPr>
          <p:cNvSpPr/>
          <p:nvPr/>
        </p:nvSpPr>
        <p:spPr>
          <a:xfrm>
            <a:off x="124691" y="3890048"/>
            <a:ext cx="4144281" cy="400110"/>
          </a:xfrm>
          <a:prstGeom prst="rect">
            <a:avLst/>
          </a:prstGeom>
        </p:spPr>
        <p:txBody>
          <a:bodyPr wrap="square">
            <a:spAutoFit/>
          </a:bodyPr>
          <a:lstStyle/>
          <a:p>
            <a:pPr algn="ctr"/>
            <a:r>
              <a:rPr lang="en-US" sz="2000" b="1" dirty="0">
                <a:solidFill>
                  <a:schemeClr val="tx2"/>
                </a:solidFill>
                <a:effectLst>
                  <a:outerShdw blurRad="38100" dist="38100" dir="2700000" algn="tl">
                    <a:srgbClr val="000000">
                      <a:alpha val="43137"/>
                    </a:srgbClr>
                  </a:outerShdw>
                </a:effectLst>
                <a:hlinkClick r:id="rId10">
                  <a:extLst>
                    <a:ext uri="{A12FA001-AC4F-418D-AE19-62706E023703}">
                      <ahyp:hlinkClr xmlns:ahyp="http://schemas.microsoft.com/office/drawing/2018/hyperlinkcolor" xmlns="" val="tx"/>
                    </a:ext>
                  </a:extLst>
                </a:hlinkClick>
              </a:rPr>
              <a:t>http://www.pbase.com/yvesr</a:t>
            </a:r>
            <a:endParaRPr lang="en-US" sz="2000" b="1" dirty="0">
              <a:solidFill>
                <a:schemeClr val="tx2"/>
              </a:solidFill>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740898B7-41EB-4C6F-91C9-54C76CCAAEC1}"/>
              </a:ext>
            </a:extLst>
          </p:cNvPr>
          <p:cNvSpPr/>
          <p:nvPr/>
        </p:nvSpPr>
        <p:spPr>
          <a:xfrm>
            <a:off x="0" y="4377534"/>
            <a:ext cx="4297669" cy="707886"/>
          </a:xfrm>
          <a:prstGeom prst="rect">
            <a:avLst/>
          </a:prstGeom>
        </p:spPr>
        <p:txBody>
          <a:bodyPr wrap="square">
            <a:spAutoFit/>
          </a:bodyPr>
          <a:lstStyle/>
          <a:p>
            <a:pPr algn="ctr"/>
            <a:r>
              <a:rPr lang="en-US" sz="2000" dirty="0">
                <a:solidFill>
                  <a:schemeClr val="tx2"/>
                </a:solidFill>
                <a:effectLst>
                  <a:outerShdw blurRad="38100" dist="38100" dir="2700000" algn="tl">
                    <a:srgbClr val="000000">
                      <a:alpha val="43137"/>
                    </a:srgbClr>
                  </a:outerShdw>
                </a:effectLst>
              </a:rPr>
              <a:t>Cheng, Y.T. , </a:t>
            </a:r>
            <a:r>
              <a:rPr lang="en-US" sz="2000" i="1" dirty="0">
                <a:solidFill>
                  <a:schemeClr val="tx2"/>
                </a:solidFill>
                <a:effectLst>
                  <a:outerShdw blurRad="38100" dist="38100" dir="2700000" algn="tl">
                    <a:srgbClr val="000000">
                      <a:alpha val="43137"/>
                    </a:srgbClr>
                  </a:outerShdw>
                </a:effectLst>
              </a:rPr>
              <a:t>et. al.</a:t>
            </a:r>
            <a:r>
              <a:rPr lang="en-US" sz="2000" dirty="0">
                <a:solidFill>
                  <a:schemeClr val="tx2"/>
                </a:solidFill>
                <a:effectLst>
                  <a:outerShdw blurRad="38100" dist="38100" dir="2700000" algn="tl">
                    <a:srgbClr val="000000">
                      <a:alpha val="43137"/>
                    </a:srgbClr>
                  </a:outerShdw>
                </a:effectLst>
              </a:rPr>
              <a:t> </a:t>
            </a:r>
            <a:r>
              <a:rPr lang="en-US" sz="2000" i="1" dirty="0">
                <a:solidFill>
                  <a:schemeClr val="tx2"/>
                </a:solidFill>
                <a:effectLst>
                  <a:outerShdw blurRad="38100" dist="38100" dir="2700000" algn="tl">
                    <a:srgbClr val="000000">
                      <a:alpha val="43137"/>
                    </a:srgbClr>
                  </a:outerShdw>
                </a:effectLst>
              </a:rPr>
              <a:t>Applied Physics Letters </a:t>
            </a:r>
            <a:r>
              <a:rPr lang="en-US" sz="2000" dirty="0">
                <a:solidFill>
                  <a:schemeClr val="tx2"/>
                </a:solidFill>
                <a:effectLst>
                  <a:outerShdw blurRad="38100" dist="38100" dir="2700000" algn="tl">
                    <a:srgbClr val="000000">
                      <a:alpha val="43137"/>
                    </a:srgbClr>
                  </a:outerShdw>
                </a:effectLst>
              </a:rPr>
              <a:t> </a:t>
            </a:r>
            <a:r>
              <a:rPr lang="en-US" sz="2000" b="1" dirty="0">
                <a:solidFill>
                  <a:schemeClr val="tx2"/>
                </a:solidFill>
                <a:effectLst>
                  <a:outerShdw blurRad="38100" dist="38100" dir="2700000" algn="tl">
                    <a:srgbClr val="000000">
                      <a:alpha val="43137"/>
                    </a:srgbClr>
                  </a:outerShdw>
                </a:effectLst>
              </a:rPr>
              <a:t>2005</a:t>
            </a:r>
            <a:r>
              <a:rPr lang="en-US" sz="2000" dirty="0">
                <a:solidFill>
                  <a:schemeClr val="tx2"/>
                </a:solidFill>
                <a:effectLst>
                  <a:outerShdw blurRad="38100" dist="38100" dir="2700000" algn="tl">
                    <a:srgbClr val="000000">
                      <a:alpha val="43137"/>
                    </a:srgbClr>
                  </a:outerShdw>
                </a:effectLst>
              </a:rPr>
              <a:t>, 87, 194112</a:t>
            </a:r>
            <a:endParaRPr lang="en-US" sz="2000" b="1" dirty="0">
              <a:solidFill>
                <a:schemeClr val="tx2"/>
              </a:solidFill>
              <a:effectLst>
                <a:outerShdw blurRad="38100" dist="38100" dir="2700000" algn="tl">
                  <a:srgbClr val="000000">
                    <a:alpha val="43137"/>
                  </a:srgbClr>
                </a:outerShdw>
              </a:effectLst>
            </a:endParaRPr>
          </a:p>
        </p:txBody>
      </p:sp>
      <p:sp>
        <p:nvSpPr>
          <p:cNvPr id="8" name="Rectangle 7">
            <a:extLst>
              <a:ext uri="{FF2B5EF4-FFF2-40B4-BE49-F238E27FC236}">
                <a16:creationId xmlns:a16="http://schemas.microsoft.com/office/drawing/2014/main" id="{A745DDBA-6DD9-42F3-99B7-11C8EB8136FC}"/>
              </a:ext>
            </a:extLst>
          </p:cNvPr>
          <p:cNvSpPr/>
          <p:nvPr/>
        </p:nvSpPr>
        <p:spPr>
          <a:xfrm>
            <a:off x="130273" y="102878"/>
            <a:ext cx="4310422" cy="3539430"/>
          </a:xfrm>
          <a:prstGeom prst="rect">
            <a:avLst/>
          </a:prstGeom>
        </p:spPr>
        <p:txBody>
          <a:bodyPr wrap="square">
            <a:spAutoFit/>
          </a:bodyPr>
          <a:lstStyle/>
          <a:p>
            <a:pPr fontAlgn="base">
              <a:spcBef>
                <a:spcPct val="0"/>
              </a:spcBef>
              <a:spcAft>
                <a:spcPct val="0"/>
              </a:spcAft>
            </a:pPr>
            <a:r>
              <a:rPr lang="es-ES" sz="3200" b="1" dirty="0">
                <a:effectLst>
                  <a:outerShdw blurRad="38100" dist="38100" dir="2700000" algn="tl">
                    <a:srgbClr val="000000">
                      <a:alpha val="43137"/>
                    </a:srgbClr>
                  </a:outerShdw>
                </a:effectLst>
              </a:rPr>
              <a:t>Una gota de agua asume forma esférica en la hoja de Loto debido a la química y su nanoestructura  hidrofóbica.</a:t>
            </a:r>
            <a:endParaRPr lang="es-ES" altLang="en-US" sz="4000" b="1" dirty="0">
              <a:solidFill>
                <a:schemeClr val="accent3"/>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2043918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Picture 2" descr="http://spie.org/Images/Graphics/Newsroom/Imported/1441/1441_fig1.jpg"/>
          <p:cNvSpPr>
            <a:spLocks noChangeAspect="1" noChangeArrowheads="1"/>
          </p:cNvSpPr>
          <p:nvPr/>
        </p:nvSpPr>
        <p:spPr bwMode="auto">
          <a:xfrm>
            <a:off x="4114800" y="762001"/>
            <a:ext cx="3429000" cy="538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0" fontAlgn="base" hangingPunct="0">
              <a:spcBef>
                <a:spcPct val="0"/>
              </a:spcBef>
              <a:spcAft>
                <a:spcPct val="0"/>
              </a:spcAft>
            </a:pPr>
            <a:endParaRPr lang="en-US" altLang="en-US">
              <a:solidFill>
                <a:srgbClr val="000000"/>
              </a:solidFill>
            </a:endParaRPr>
          </a:p>
        </p:txBody>
      </p:sp>
      <p:pic>
        <p:nvPicPr>
          <p:cNvPr id="5" name="Picture 4">
            <a:extLst>
              <a:ext uri="{FF2B5EF4-FFF2-40B4-BE49-F238E27FC236}">
                <a16:creationId xmlns:a16="http://schemas.microsoft.com/office/drawing/2014/main" id="{BBAA6B6F-35C6-4295-B99F-90EECC559F54}"/>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C5F62F42-B65F-4A55-9CD0-D29FC2AF6B38}"/>
              </a:ext>
            </a:extLst>
          </p:cNvPr>
          <p:cNvPicPr>
            <a:picLocks noChangeAspect="1"/>
          </p:cNvPicPr>
          <p:nvPr/>
        </p:nvPicPr>
        <p:blipFill>
          <a:blip r:embed="rId4"/>
          <a:stretch>
            <a:fillRect/>
          </a:stretch>
        </p:blipFill>
        <p:spPr>
          <a:xfrm>
            <a:off x="124691" y="5687372"/>
            <a:ext cx="1849075" cy="597196"/>
          </a:xfrm>
          <a:prstGeom prst="rect">
            <a:avLst/>
          </a:prstGeom>
        </p:spPr>
      </p:pic>
      <p:sp>
        <p:nvSpPr>
          <p:cNvPr id="8" name="Rectangle 7">
            <a:extLst>
              <a:ext uri="{FF2B5EF4-FFF2-40B4-BE49-F238E27FC236}">
                <a16:creationId xmlns:a16="http://schemas.microsoft.com/office/drawing/2014/main" id="{4640ED4C-998D-4662-BF9C-5A5FC11A9F52}"/>
              </a:ext>
            </a:extLst>
          </p:cNvPr>
          <p:cNvSpPr/>
          <p:nvPr/>
        </p:nvSpPr>
        <p:spPr>
          <a:xfrm>
            <a:off x="0" y="31209"/>
            <a:ext cx="12192000" cy="923330"/>
          </a:xfrm>
          <a:prstGeom prst="rect">
            <a:avLst/>
          </a:prstGeom>
        </p:spPr>
        <p:txBody>
          <a:bodyPr wrap="square">
            <a:spAutoFit/>
          </a:bodyPr>
          <a:lstStyle/>
          <a:p>
            <a:pPr algn="ctr"/>
            <a:r>
              <a:rPr lang="es-PR" altLang="en-US" sz="5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Imágenes de superficies</a:t>
            </a:r>
          </a:p>
        </p:txBody>
      </p:sp>
      <p:pic>
        <p:nvPicPr>
          <p:cNvPr id="9" name="Picture 2" descr="http://spie.org/Images/Graphics/Newsroom/Imported/1441/1441_fig1.jpg">
            <a:extLst>
              <a:ext uri="{FF2B5EF4-FFF2-40B4-BE49-F238E27FC236}">
                <a16:creationId xmlns:a16="http://schemas.microsoft.com/office/drawing/2014/main" id="{18D67769-58A0-4B29-83CC-D11FD5CB250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1786"/>
          <a:stretch/>
        </p:blipFill>
        <p:spPr bwMode="auto">
          <a:xfrm>
            <a:off x="6567940" y="2666046"/>
            <a:ext cx="4204066" cy="318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spie.org/Images/Graphics/Newsroom/Imported/1441/1441_fig1.jpg">
            <a:extLst>
              <a:ext uri="{FF2B5EF4-FFF2-40B4-BE49-F238E27FC236}">
                <a16:creationId xmlns:a16="http://schemas.microsoft.com/office/drawing/2014/main" id="{474C1E74-F8EA-4076-95F0-52FDC7701A4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51042"/>
          <a:stretch/>
        </p:blipFill>
        <p:spPr bwMode="auto">
          <a:xfrm>
            <a:off x="555644" y="1481191"/>
            <a:ext cx="4204066" cy="323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91C040B2-9C19-4AD4-82B5-22700780F96A}"/>
              </a:ext>
            </a:extLst>
          </p:cNvPr>
          <p:cNvSpPr/>
          <p:nvPr/>
        </p:nvSpPr>
        <p:spPr>
          <a:xfrm>
            <a:off x="555644" y="4727974"/>
            <a:ext cx="4204066" cy="769441"/>
          </a:xfrm>
          <a:prstGeom prst="rect">
            <a:avLst/>
          </a:prstGeom>
        </p:spPr>
        <p:txBody>
          <a:bodyPr wrap="square">
            <a:spAutoFit/>
          </a:bodyPr>
          <a:lstStyle/>
          <a:p>
            <a:pPr algn="ctr"/>
            <a:r>
              <a:rPr lang="es-PR" altLang="en-US" sz="4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Hoja de Loto</a:t>
            </a:r>
          </a:p>
        </p:txBody>
      </p:sp>
      <p:sp>
        <p:nvSpPr>
          <p:cNvPr id="12" name="Rectangle 11">
            <a:extLst>
              <a:ext uri="{FF2B5EF4-FFF2-40B4-BE49-F238E27FC236}">
                <a16:creationId xmlns:a16="http://schemas.microsoft.com/office/drawing/2014/main" id="{99853828-2E10-405B-A806-A9F76192D9E5}"/>
              </a:ext>
            </a:extLst>
          </p:cNvPr>
          <p:cNvSpPr/>
          <p:nvPr/>
        </p:nvSpPr>
        <p:spPr>
          <a:xfrm>
            <a:off x="5085347" y="1870650"/>
            <a:ext cx="7106653" cy="769441"/>
          </a:xfrm>
          <a:prstGeom prst="rect">
            <a:avLst/>
          </a:prstGeom>
        </p:spPr>
        <p:txBody>
          <a:bodyPr wrap="square">
            <a:spAutoFit/>
          </a:bodyPr>
          <a:lstStyle/>
          <a:p>
            <a:pPr algn="ctr"/>
            <a:r>
              <a:rPr lang="es-PR" altLang="en-US" sz="4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Producto de ingeniería</a:t>
            </a:r>
          </a:p>
        </p:txBody>
      </p:sp>
    </p:spTree>
    <p:extLst>
      <p:ext uri="{BB962C8B-B14F-4D97-AF65-F5344CB8AC3E}">
        <p14:creationId xmlns:p14="http://schemas.microsoft.com/office/powerpoint/2010/main" val="184549835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TextBox 6"/>
          <p:cNvSpPr>
            <a:spLocks noChangeArrowheads="1"/>
          </p:cNvSpPr>
          <p:nvPr/>
        </p:nvSpPr>
        <p:spPr bwMode="auto">
          <a:xfrm>
            <a:off x="0" y="1437516"/>
            <a:ext cx="12192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400" b="1" i="1">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Lo básico…</a:t>
            </a:r>
          </a:p>
        </p:txBody>
      </p:sp>
      <p:pic>
        <p:nvPicPr>
          <p:cNvPr id="7" name="Picture 6">
            <a:extLst>
              <a:ext uri="{FF2B5EF4-FFF2-40B4-BE49-F238E27FC236}">
                <a16:creationId xmlns:a16="http://schemas.microsoft.com/office/drawing/2014/main" id="{6DD075A6-32F7-4879-9287-2678E29EDDC9}"/>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8" name="Picture 7">
            <a:extLst>
              <a:ext uri="{FF2B5EF4-FFF2-40B4-BE49-F238E27FC236}">
                <a16:creationId xmlns:a16="http://schemas.microsoft.com/office/drawing/2014/main" id="{9CC02F36-4974-4EC4-A086-E63A739F59FA}"/>
              </a:ext>
            </a:extLst>
          </p:cNvPr>
          <p:cNvPicPr>
            <a:picLocks noChangeAspect="1"/>
          </p:cNvPicPr>
          <p:nvPr/>
        </p:nvPicPr>
        <p:blipFill>
          <a:blip r:embed="rId3"/>
          <a:stretch>
            <a:fillRect/>
          </a:stretch>
        </p:blipFill>
        <p:spPr>
          <a:xfrm>
            <a:off x="124691" y="5687372"/>
            <a:ext cx="1849075" cy="597196"/>
          </a:xfrm>
          <a:prstGeom prst="rect">
            <a:avLst/>
          </a:prstGeom>
        </p:spPr>
      </p:pic>
      <p:grpSp>
        <p:nvGrpSpPr>
          <p:cNvPr id="10" name="Group 3">
            <a:extLst>
              <a:ext uri="{FF2B5EF4-FFF2-40B4-BE49-F238E27FC236}">
                <a16:creationId xmlns:a16="http://schemas.microsoft.com/office/drawing/2014/main" id="{6B21C56C-239C-4E70-91FD-3642E245641A}"/>
              </a:ext>
            </a:extLst>
          </p:cNvPr>
          <p:cNvGrpSpPr>
            <a:grpSpLocks/>
          </p:cNvGrpSpPr>
          <p:nvPr/>
        </p:nvGrpSpPr>
        <p:grpSpPr bwMode="auto">
          <a:xfrm>
            <a:off x="2625183" y="2584311"/>
            <a:ext cx="6941634" cy="3308327"/>
            <a:chOff x="0" y="0"/>
            <a:chExt cx="5334000" cy="2514600"/>
          </a:xfrm>
        </p:grpSpPr>
        <p:sp>
          <p:nvSpPr>
            <p:cNvPr id="22" name="Oval 2">
              <a:extLst>
                <a:ext uri="{FF2B5EF4-FFF2-40B4-BE49-F238E27FC236}">
                  <a16:creationId xmlns:a16="http://schemas.microsoft.com/office/drawing/2014/main" id="{FA939E29-7990-4936-80E2-9A86F1B0F652}"/>
                </a:ext>
              </a:extLst>
            </p:cNvPr>
            <p:cNvSpPr>
              <a:spLocks noChangeArrowheads="1"/>
            </p:cNvSpPr>
            <p:nvPr/>
          </p:nvSpPr>
          <p:spPr bwMode="auto">
            <a:xfrm>
              <a:off x="1371600" y="0"/>
              <a:ext cx="2438400" cy="2438400"/>
            </a:xfrm>
            <a:prstGeom prst="ellipse">
              <a:avLst/>
            </a:prstGeom>
            <a:solidFill>
              <a:schemeClr val="accent1">
                <a:lumMod val="60000"/>
                <a:lumOff val="40000"/>
              </a:schemeClr>
            </a:solidFill>
            <a:ln w="38100">
              <a:solidFill>
                <a:schemeClr val="tx1"/>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sp>
          <p:nvSpPr>
            <p:cNvPr id="23" name="Rectangle 3">
              <a:extLst>
                <a:ext uri="{FF2B5EF4-FFF2-40B4-BE49-F238E27FC236}">
                  <a16:creationId xmlns:a16="http://schemas.microsoft.com/office/drawing/2014/main" id="{C755D7C2-ABA7-4C79-BD5A-47EE2C7B6EB1}"/>
                </a:ext>
              </a:extLst>
            </p:cNvPr>
            <p:cNvSpPr>
              <a:spLocks noChangeArrowheads="1"/>
            </p:cNvSpPr>
            <p:nvPr/>
          </p:nvSpPr>
          <p:spPr bwMode="auto">
            <a:xfrm>
              <a:off x="0" y="2209800"/>
              <a:ext cx="5334000" cy="304800"/>
            </a:xfrm>
            <a:prstGeom prst="rect">
              <a:avLst/>
            </a:prstGeom>
            <a:solidFill>
              <a:schemeClr val="accent3">
                <a:lumMod val="60000"/>
                <a:lumOff val="40000"/>
              </a:schemeClr>
            </a:solidFill>
            <a:ln w="38100">
              <a:solidFill>
                <a:schemeClr val="accent3">
                  <a:lumMod val="75000"/>
                </a:schemeClr>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grpSp>
      <p:sp>
        <p:nvSpPr>
          <p:cNvPr id="24" name="Title 1">
            <a:extLst>
              <a:ext uri="{FF2B5EF4-FFF2-40B4-BE49-F238E27FC236}">
                <a16:creationId xmlns:a16="http://schemas.microsoft.com/office/drawing/2014/main" id="{47A5A628-3D9E-43E8-A4A9-76F829E60DC5}"/>
              </a:ext>
            </a:extLst>
          </p:cNvPr>
          <p:cNvSpPr txBox="1">
            <a:spLocks noChangeArrowheads="1"/>
          </p:cNvSpPr>
          <p:nvPr/>
        </p:nvSpPr>
        <p:spPr>
          <a:xfrm>
            <a:off x="0" y="2"/>
            <a:ext cx="12192000" cy="1161758"/>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6000" b="1" spc="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Fuerzas e Interacciones</a:t>
            </a:r>
          </a:p>
        </p:txBody>
      </p:sp>
    </p:spTree>
    <p:extLst>
      <p:ext uri="{BB962C8B-B14F-4D97-AF65-F5344CB8AC3E}">
        <p14:creationId xmlns:p14="http://schemas.microsoft.com/office/powerpoint/2010/main" val="371379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978" name="Group 2"/>
          <p:cNvGrpSpPr>
            <a:grpSpLocks/>
          </p:cNvGrpSpPr>
          <p:nvPr/>
        </p:nvGrpSpPr>
        <p:grpSpPr bwMode="auto">
          <a:xfrm>
            <a:off x="2659566" y="2460681"/>
            <a:ext cx="6941634" cy="3308327"/>
            <a:chOff x="0" y="0"/>
            <a:chExt cx="5334000" cy="2514600"/>
          </a:xfrm>
        </p:grpSpPr>
        <p:grpSp>
          <p:nvGrpSpPr>
            <p:cNvPr id="254982" name="Group 3"/>
            <p:cNvGrpSpPr>
              <a:grpSpLocks/>
            </p:cNvGrpSpPr>
            <p:nvPr/>
          </p:nvGrpSpPr>
          <p:grpSpPr bwMode="auto">
            <a:xfrm>
              <a:off x="0" y="0"/>
              <a:ext cx="5334000" cy="2514600"/>
              <a:chOff x="0" y="0"/>
              <a:chExt cx="5334000" cy="2514600"/>
            </a:xfrm>
          </p:grpSpPr>
          <p:sp>
            <p:nvSpPr>
              <p:cNvPr id="254994" name="Oval 2"/>
              <p:cNvSpPr>
                <a:spLocks noChangeArrowheads="1"/>
              </p:cNvSpPr>
              <p:nvPr/>
            </p:nvSpPr>
            <p:spPr bwMode="auto">
              <a:xfrm>
                <a:off x="1371600" y="0"/>
                <a:ext cx="2438400" cy="2438400"/>
              </a:xfrm>
              <a:prstGeom prst="ellipse">
                <a:avLst/>
              </a:prstGeom>
              <a:solidFill>
                <a:schemeClr val="accent1">
                  <a:lumMod val="60000"/>
                  <a:lumOff val="40000"/>
                </a:schemeClr>
              </a:solidFill>
              <a:ln w="38100">
                <a:solidFill>
                  <a:schemeClr val="tx1"/>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sp>
            <p:nvSpPr>
              <p:cNvPr id="254995" name="Rectangle 3"/>
              <p:cNvSpPr>
                <a:spLocks noChangeArrowheads="1"/>
              </p:cNvSpPr>
              <p:nvPr/>
            </p:nvSpPr>
            <p:spPr bwMode="auto">
              <a:xfrm>
                <a:off x="0" y="2209800"/>
                <a:ext cx="5334000" cy="304800"/>
              </a:xfrm>
              <a:prstGeom prst="rect">
                <a:avLst/>
              </a:prstGeom>
              <a:solidFill>
                <a:schemeClr val="accent3">
                  <a:lumMod val="60000"/>
                  <a:lumOff val="40000"/>
                </a:schemeClr>
              </a:solidFill>
              <a:ln w="38100">
                <a:solidFill>
                  <a:schemeClr val="accent3">
                    <a:lumMod val="75000"/>
                  </a:schemeClr>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grpSp>
        <p:cxnSp>
          <p:nvCxnSpPr>
            <p:cNvPr id="254983" name="Straight Arrow Connector 5"/>
            <p:cNvCxnSpPr>
              <a:cxnSpLocks noChangeShapeType="1"/>
            </p:cNvCxnSpPr>
            <p:nvPr/>
          </p:nvCxnSpPr>
          <p:spPr bwMode="auto">
            <a:xfrm>
              <a:off x="2286000" y="11430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4" name="Straight Arrow Connector 7"/>
            <p:cNvCxnSpPr>
              <a:cxnSpLocks noChangeShapeType="1"/>
            </p:cNvCxnSpPr>
            <p:nvPr/>
          </p:nvCxnSpPr>
          <p:spPr bwMode="auto">
            <a:xfrm>
              <a:off x="2971800" y="13716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5" name="Straight Arrow Connector 8"/>
            <p:cNvCxnSpPr>
              <a:cxnSpLocks noChangeShapeType="1"/>
            </p:cNvCxnSpPr>
            <p:nvPr/>
          </p:nvCxnSpPr>
          <p:spPr bwMode="auto">
            <a:xfrm>
              <a:off x="1752600" y="1447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6" name="Straight Arrow Connector 9"/>
            <p:cNvCxnSpPr>
              <a:cxnSpLocks noChangeShapeType="1"/>
            </p:cNvCxnSpPr>
            <p:nvPr/>
          </p:nvCxnSpPr>
          <p:spPr bwMode="auto">
            <a:xfrm>
              <a:off x="2667000" y="685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7" name="Straight Arrow Connector 19"/>
            <p:cNvCxnSpPr>
              <a:cxnSpLocks noChangeShapeType="1"/>
            </p:cNvCxnSpPr>
            <p:nvPr/>
          </p:nvCxnSpPr>
          <p:spPr bwMode="auto">
            <a:xfrm>
              <a:off x="25908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8" name="Straight Arrow Connector 20"/>
            <p:cNvCxnSpPr>
              <a:cxnSpLocks noChangeShapeType="1"/>
            </p:cNvCxnSpPr>
            <p:nvPr/>
          </p:nvCxnSpPr>
          <p:spPr bwMode="auto">
            <a:xfrm>
              <a:off x="31242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9" name="Straight Arrow Connector 21"/>
            <p:cNvCxnSpPr>
              <a:cxnSpLocks noChangeShapeType="1"/>
            </p:cNvCxnSpPr>
            <p:nvPr/>
          </p:nvCxnSpPr>
          <p:spPr bwMode="auto">
            <a:xfrm flipV="1">
              <a:off x="3200400" y="762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90" name="Straight Arrow Connector 25"/>
            <p:cNvCxnSpPr>
              <a:cxnSpLocks noChangeShapeType="1"/>
            </p:cNvCxnSpPr>
            <p:nvPr/>
          </p:nvCxnSpPr>
          <p:spPr bwMode="auto">
            <a:xfrm flipH="1" flipV="1">
              <a:off x="1676400" y="1524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91" name="Straight Arrow Connector 30"/>
            <p:cNvCxnSpPr>
              <a:cxnSpLocks noChangeShapeType="1"/>
            </p:cNvCxnSpPr>
            <p:nvPr/>
          </p:nvCxnSpPr>
          <p:spPr bwMode="auto">
            <a:xfrm>
              <a:off x="35814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254992" name="Straight Arrow Connector 31"/>
            <p:cNvCxnSpPr>
              <a:cxnSpLocks noChangeShapeType="1"/>
            </p:cNvCxnSpPr>
            <p:nvPr/>
          </p:nvCxnSpPr>
          <p:spPr bwMode="auto">
            <a:xfrm>
              <a:off x="21336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254993" name="Straight Arrow Connector 32"/>
            <p:cNvCxnSpPr>
              <a:cxnSpLocks noChangeShapeType="1"/>
            </p:cNvCxnSpPr>
            <p:nvPr/>
          </p:nvCxnSpPr>
          <p:spPr bwMode="auto">
            <a:xfrm>
              <a:off x="1905000" y="7620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grpSp>
      <p:sp>
        <p:nvSpPr>
          <p:cNvPr id="254981" name="TextBox 35"/>
          <p:cNvSpPr>
            <a:spLocks noChangeArrowheads="1"/>
          </p:cNvSpPr>
          <p:nvPr/>
        </p:nvSpPr>
        <p:spPr bwMode="auto">
          <a:xfrm>
            <a:off x="516437" y="1758053"/>
            <a:ext cx="303562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s-PR" altLang="en-US" sz="3200" b="1" i="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Las flechas representan diferentes fuerzas e interacciones.</a:t>
            </a:r>
          </a:p>
        </p:txBody>
      </p:sp>
      <p:pic>
        <p:nvPicPr>
          <p:cNvPr id="20" name="Picture 19">
            <a:extLst>
              <a:ext uri="{FF2B5EF4-FFF2-40B4-BE49-F238E27FC236}">
                <a16:creationId xmlns:a16="http://schemas.microsoft.com/office/drawing/2014/main" id="{B83AB2FA-D5EF-4E7F-BA3F-0BE545F94D5A}"/>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21" name="Picture 20">
            <a:extLst>
              <a:ext uri="{FF2B5EF4-FFF2-40B4-BE49-F238E27FC236}">
                <a16:creationId xmlns:a16="http://schemas.microsoft.com/office/drawing/2014/main" id="{3EFAB4C0-BAB3-4C1B-B76D-DDE65AD85A0C}"/>
              </a:ext>
            </a:extLst>
          </p:cNvPr>
          <p:cNvPicPr>
            <a:picLocks noChangeAspect="1"/>
          </p:cNvPicPr>
          <p:nvPr/>
        </p:nvPicPr>
        <p:blipFill>
          <a:blip r:embed="rId3"/>
          <a:stretch>
            <a:fillRect/>
          </a:stretch>
        </p:blipFill>
        <p:spPr>
          <a:xfrm>
            <a:off x="124691" y="5687372"/>
            <a:ext cx="1849075" cy="597196"/>
          </a:xfrm>
          <a:prstGeom prst="rect">
            <a:avLst/>
          </a:prstGeom>
        </p:spPr>
      </p:pic>
      <p:sp>
        <p:nvSpPr>
          <p:cNvPr id="22" name="Title 1">
            <a:extLst>
              <a:ext uri="{FF2B5EF4-FFF2-40B4-BE49-F238E27FC236}">
                <a16:creationId xmlns:a16="http://schemas.microsoft.com/office/drawing/2014/main" id="{85609B2C-6674-4647-AAE4-32B36D8FBB8E}"/>
              </a:ext>
            </a:extLst>
          </p:cNvPr>
          <p:cNvSpPr txBox="1">
            <a:spLocks noChangeArrowheads="1"/>
          </p:cNvSpPr>
          <p:nvPr/>
        </p:nvSpPr>
        <p:spPr>
          <a:xfrm>
            <a:off x="0" y="2"/>
            <a:ext cx="12192000" cy="1161758"/>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6000" b="1" spc="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Fuerzas e Interacciones</a:t>
            </a:r>
          </a:p>
        </p:txBody>
      </p:sp>
      <p:sp>
        <p:nvSpPr>
          <p:cNvPr id="23" name="TextBox 6">
            <a:extLst>
              <a:ext uri="{FF2B5EF4-FFF2-40B4-BE49-F238E27FC236}">
                <a16:creationId xmlns:a16="http://schemas.microsoft.com/office/drawing/2014/main" id="{EA072725-7A29-4098-858B-FCBF50363B4D}"/>
              </a:ext>
            </a:extLst>
          </p:cNvPr>
          <p:cNvSpPr>
            <a:spLocks noChangeArrowheads="1"/>
          </p:cNvSpPr>
          <p:nvPr/>
        </p:nvSpPr>
        <p:spPr bwMode="auto">
          <a:xfrm>
            <a:off x="34383" y="1218354"/>
            <a:ext cx="12192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400" b="1" i="1">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Lo básico…</a:t>
            </a:r>
          </a:p>
        </p:txBody>
      </p:sp>
    </p:spTree>
    <p:extLst>
      <p:ext uri="{BB962C8B-B14F-4D97-AF65-F5344CB8AC3E}">
        <p14:creationId xmlns:p14="http://schemas.microsoft.com/office/powerpoint/2010/main" val="1425053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4978" name="Group 2"/>
          <p:cNvGrpSpPr>
            <a:grpSpLocks/>
          </p:cNvGrpSpPr>
          <p:nvPr/>
        </p:nvGrpSpPr>
        <p:grpSpPr bwMode="auto">
          <a:xfrm>
            <a:off x="2447899" y="2220912"/>
            <a:ext cx="6941634" cy="3308327"/>
            <a:chOff x="0" y="0"/>
            <a:chExt cx="5334000" cy="2514600"/>
          </a:xfrm>
        </p:grpSpPr>
        <p:grpSp>
          <p:nvGrpSpPr>
            <p:cNvPr id="254982" name="Group 3"/>
            <p:cNvGrpSpPr>
              <a:grpSpLocks/>
            </p:cNvGrpSpPr>
            <p:nvPr/>
          </p:nvGrpSpPr>
          <p:grpSpPr bwMode="auto">
            <a:xfrm>
              <a:off x="0" y="0"/>
              <a:ext cx="5334000" cy="2514600"/>
              <a:chOff x="0" y="0"/>
              <a:chExt cx="5334000" cy="2514600"/>
            </a:xfrm>
          </p:grpSpPr>
          <p:sp>
            <p:nvSpPr>
              <p:cNvPr id="254994" name="Oval 2"/>
              <p:cNvSpPr>
                <a:spLocks noChangeArrowheads="1"/>
              </p:cNvSpPr>
              <p:nvPr/>
            </p:nvSpPr>
            <p:spPr bwMode="auto">
              <a:xfrm>
                <a:off x="1371600" y="0"/>
                <a:ext cx="2438400" cy="2438400"/>
              </a:xfrm>
              <a:prstGeom prst="ellipse">
                <a:avLst/>
              </a:prstGeom>
              <a:solidFill>
                <a:schemeClr val="accent1">
                  <a:lumMod val="60000"/>
                  <a:lumOff val="40000"/>
                </a:schemeClr>
              </a:solidFill>
              <a:ln w="38100">
                <a:solidFill>
                  <a:schemeClr val="tx1"/>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sp>
            <p:nvSpPr>
              <p:cNvPr id="254995" name="Rectangle 3"/>
              <p:cNvSpPr>
                <a:spLocks noChangeArrowheads="1"/>
              </p:cNvSpPr>
              <p:nvPr/>
            </p:nvSpPr>
            <p:spPr bwMode="auto">
              <a:xfrm>
                <a:off x="0" y="2209800"/>
                <a:ext cx="5334000" cy="304800"/>
              </a:xfrm>
              <a:prstGeom prst="rect">
                <a:avLst/>
              </a:prstGeom>
              <a:solidFill>
                <a:schemeClr val="accent3">
                  <a:lumMod val="60000"/>
                  <a:lumOff val="40000"/>
                </a:schemeClr>
              </a:solidFill>
              <a:ln w="38100">
                <a:solidFill>
                  <a:schemeClr val="accent3">
                    <a:lumMod val="75000"/>
                  </a:schemeClr>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grpSp>
        <p:cxnSp>
          <p:nvCxnSpPr>
            <p:cNvPr id="254983" name="Straight Arrow Connector 5"/>
            <p:cNvCxnSpPr>
              <a:cxnSpLocks noChangeShapeType="1"/>
            </p:cNvCxnSpPr>
            <p:nvPr/>
          </p:nvCxnSpPr>
          <p:spPr bwMode="auto">
            <a:xfrm>
              <a:off x="2286000" y="11430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4" name="Straight Arrow Connector 7"/>
            <p:cNvCxnSpPr>
              <a:cxnSpLocks noChangeShapeType="1"/>
            </p:cNvCxnSpPr>
            <p:nvPr/>
          </p:nvCxnSpPr>
          <p:spPr bwMode="auto">
            <a:xfrm>
              <a:off x="2971800" y="13716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5" name="Straight Arrow Connector 8"/>
            <p:cNvCxnSpPr>
              <a:cxnSpLocks noChangeShapeType="1"/>
            </p:cNvCxnSpPr>
            <p:nvPr/>
          </p:nvCxnSpPr>
          <p:spPr bwMode="auto">
            <a:xfrm>
              <a:off x="1752600" y="1447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6" name="Straight Arrow Connector 9"/>
            <p:cNvCxnSpPr>
              <a:cxnSpLocks noChangeShapeType="1"/>
            </p:cNvCxnSpPr>
            <p:nvPr/>
          </p:nvCxnSpPr>
          <p:spPr bwMode="auto">
            <a:xfrm>
              <a:off x="2667000" y="685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7" name="Straight Arrow Connector 19"/>
            <p:cNvCxnSpPr>
              <a:cxnSpLocks noChangeShapeType="1"/>
            </p:cNvCxnSpPr>
            <p:nvPr/>
          </p:nvCxnSpPr>
          <p:spPr bwMode="auto">
            <a:xfrm>
              <a:off x="25908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8" name="Straight Arrow Connector 20"/>
            <p:cNvCxnSpPr>
              <a:cxnSpLocks noChangeShapeType="1"/>
            </p:cNvCxnSpPr>
            <p:nvPr/>
          </p:nvCxnSpPr>
          <p:spPr bwMode="auto">
            <a:xfrm>
              <a:off x="31242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89" name="Straight Arrow Connector 21"/>
            <p:cNvCxnSpPr>
              <a:cxnSpLocks noChangeShapeType="1"/>
            </p:cNvCxnSpPr>
            <p:nvPr/>
          </p:nvCxnSpPr>
          <p:spPr bwMode="auto">
            <a:xfrm flipV="1">
              <a:off x="3200400" y="762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90" name="Straight Arrow Connector 25"/>
            <p:cNvCxnSpPr>
              <a:cxnSpLocks noChangeShapeType="1"/>
            </p:cNvCxnSpPr>
            <p:nvPr/>
          </p:nvCxnSpPr>
          <p:spPr bwMode="auto">
            <a:xfrm flipH="1" flipV="1">
              <a:off x="1676400" y="1524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254991" name="Straight Arrow Connector 30"/>
            <p:cNvCxnSpPr>
              <a:cxnSpLocks noChangeShapeType="1"/>
            </p:cNvCxnSpPr>
            <p:nvPr/>
          </p:nvCxnSpPr>
          <p:spPr bwMode="auto">
            <a:xfrm>
              <a:off x="35814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254992" name="Straight Arrow Connector 31"/>
            <p:cNvCxnSpPr>
              <a:cxnSpLocks noChangeShapeType="1"/>
            </p:cNvCxnSpPr>
            <p:nvPr/>
          </p:nvCxnSpPr>
          <p:spPr bwMode="auto">
            <a:xfrm>
              <a:off x="21336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254993" name="Straight Arrow Connector 32"/>
            <p:cNvCxnSpPr>
              <a:cxnSpLocks noChangeShapeType="1"/>
            </p:cNvCxnSpPr>
            <p:nvPr/>
          </p:nvCxnSpPr>
          <p:spPr bwMode="auto">
            <a:xfrm>
              <a:off x="1905000" y="7620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grpSp>
      <p:pic>
        <p:nvPicPr>
          <p:cNvPr id="20" name="Picture 19">
            <a:extLst>
              <a:ext uri="{FF2B5EF4-FFF2-40B4-BE49-F238E27FC236}">
                <a16:creationId xmlns:a16="http://schemas.microsoft.com/office/drawing/2014/main" id="{B83AB2FA-D5EF-4E7F-BA3F-0BE545F94D5A}"/>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21" name="Picture 20">
            <a:extLst>
              <a:ext uri="{FF2B5EF4-FFF2-40B4-BE49-F238E27FC236}">
                <a16:creationId xmlns:a16="http://schemas.microsoft.com/office/drawing/2014/main" id="{3EFAB4C0-BAB3-4C1B-B76D-DDE65AD85A0C}"/>
              </a:ext>
            </a:extLst>
          </p:cNvPr>
          <p:cNvPicPr>
            <a:picLocks noChangeAspect="1"/>
          </p:cNvPicPr>
          <p:nvPr/>
        </p:nvPicPr>
        <p:blipFill>
          <a:blip r:embed="rId3"/>
          <a:stretch>
            <a:fillRect/>
          </a:stretch>
        </p:blipFill>
        <p:spPr>
          <a:xfrm>
            <a:off x="124691" y="5687372"/>
            <a:ext cx="1849075" cy="597196"/>
          </a:xfrm>
          <a:prstGeom prst="rect">
            <a:avLst/>
          </a:prstGeom>
        </p:spPr>
      </p:pic>
      <p:sp>
        <p:nvSpPr>
          <p:cNvPr id="22" name="TextBox 21">
            <a:extLst>
              <a:ext uri="{FF2B5EF4-FFF2-40B4-BE49-F238E27FC236}">
                <a16:creationId xmlns:a16="http://schemas.microsoft.com/office/drawing/2014/main" id="{22D53313-F8DB-44AE-8BEA-E08F44632B14}"/>
              </a:ext>
            </a:extLst>
          </p:cNvPr>
          <p:cNvSpPr txBox="1"/>
          <p:nvPr/>
        </p:nvSpPr>
        <p:spPr>
          <a:xfrm>
            <a:off x="3063067" y="1804810"/>
            <a:ext cx="1490288"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a </a:t>
            </a:r>
          </a:p>
        </p:txBody>
      </p:sp>
      <p:sp>
        <p:nvSpPr>
          <p:cNvPr id="23" name="TextBox 22">
            <a:extLst>
              <a:ext uri="{FF2B5EF4-FFF2-40B4-BE49-F238E27FC236}">
                <a16:creationId xmlns:a16="http://schemas.microsoft.com/office/drawing/2014/main" id="{69A75814-D606-4910-B0E8-03462E52B431}"/>
              </a:ext>
            </a:extLst>
          </p:cNvPr>
          <p:cNvSpPr txBox="1"/>
          <p:nvPr/>
        </p:nvSpPr>
        <p:spPr>
          <a:xfrm>
            <a:off x="5688478" y="5516330"/>
            <a:ext cx="2146300"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s  (a) </a:t>
            </a:r>
          </a:p>
        </p:txBody>
      </p:sp>
      <p:sp>
        <p:nvSpPr>
          <p:cNvPr id="24" name="TextBox 23">
            <a:extLst>
              <a:ext uri="{FF2B5EF4-FFF2-40B4-BE49-F238E27FC236}">
                <a16:creationId xmlns:a16="http://schemas.microsoft.com/office/drawing/2014/main" id="{FF77B14E-E6BE-43BA-85CA-87FE3A5CF464}"/>
              </a:ext>
            </a:extLst>
          </p:cNvPr>
          <p:cNvSpPr txBox="1"/>
          <p:nvPr/>
        </p:nvSpPr>
        <p:spPr>
          <a:xfrm>
            <a:off x="5455483" y="2949752"/>
            <a:ext cx="728133"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p:txBody>
      </p:sp>
      <p:sp>
        <p:nvSpPr>
          <p:cNvPr id="25" name="TextBox 24">
            <a:extLst>
              <a:ext uri="{FF2B5EF4-FFF2-40B4-BE49-F238E27FC236}">
                <a16:creationId xmlns:a16="http://schemas.microsoft.com/office/drawing/2014/main" id="{469F0863-2DD1-471E-9F43-33C72C45161E}"/>
              </a:ext>
            </a:extLst>
          </p:cNvPr>
          <p:cNvSpPr txBox="1"/>
          <p:nvPr/>
        </p:nvSpPr>
        <p:spPr>
          <a:xfrm>
            <a:off x="7328402" y="4320092"/>
            <a:ext cx="750609" cy="707886"/>
          </a:xfrm>
          <a:prstGeom prst="rect">
            <a:avLst/>
          </a:prstGeom>
          <a:noFill/>
        </p:spPr>
        <p:txBody>
          <a:bodyPr wrap="square" rtlCol="0">
            <a:spAutoFit/>
          </a:bodyPr>
          <a:lstStyle/>
          <a:p>
            <a:r>
              <a:rPr lang="es-PR" sz="40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F</a:t>
            </a:r>
            <a:r>
              <a:rPr lang="es-PR" sz="4000" b="1" baseline="-25000">
                <a:effectLst>
                  <a:outerShdw blurRad="38100" dist="38100" dir="2700000" algn="tl">
                    <a:srgbClr val="000000">
                      <a:alpha val="43137"/>
                    </a:srgbClr>
                  </a:outerShdw>
                </a:effectLst>
                <a:latin typeface="Arial" panose="020B0604020202020204" pitchFamily="34" charset="0"/>
                <a:cs typeface="Arial" panose="020B0604020202020204" pitchFamily="34" charset="0"/>
              </a:rPr>
              <a:t>g</a:t>
            </a:r>
          </a:p>
        </p:txBody>
      </p:sp>
      <p:sp>
        <p:nvSpPr>
          <p:cNvPr id="27" name="TextBox 23">
            <a:extLst>
              <a:ext uri="{FF2B5EF4-FFF2-40B4-BE49-F238E27FC236}">
                <a16:creationId xmlns:a16="http://schemas.microsoft.com/office/drawing/2014/main" id="{D54FA361-C05D-471E-A990-92706F9756EA}"/>
              </a:ext>
            </a:extLst>
          </p:cNvPr>
          <p:cNvSpPr>
            <a:spLocks noChangeArrowheads="1"/>
          </p:cNvSpPr>
          <p:nvPr/>
        </p:nvSpPr>
        <p:spPr bwMode="auto">
          <a:xfrm>
            <a:off x="8258278" y="2291582"/>
            <a:ext cx="325613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800" b="1" i="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Las fuerzas e interacciones pueden identificarse.</a:t>
            </a:r>
          </a:p>
        </p:txBody>
      </p:sp>
      <p:sp>
        <p:nvSpPr>
          <p:cNvPr id="28" name="TextBox 24">
            <a:extLst>
              <a:ext uri="{FF2B5EF4-FFF2-40B4-BE49-F238E27FC236}">
                <a16:creationId xmlns:a16="http://schemas.microsoft.com/office/drawing/2014/main" id="{6BC1C7A4-41DE-41B7-8DB7-B42BDBE7807C}"/>
              </a:ext>
            </a:extLst>
          </p:cNvPr>
          <p:cNvSpPr>
            <a:spLocks noChangeArrowheads="1"/>
          </p:cNvSpPr>
          <p:nvPr/>
        </p:nvSpPr>
        <p:spPr bwMode="auto">
          <a:xfrm>
            <a:off x="124690" y="1227297"/>
            <a:ext cx="11505831"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Se pueden escribir ecuaciones de desigualdad para diferentes situaciones:</a:t>
            </a:r>
          </a:p>
          <a:p>
            <a:pPr fontAlgn="base">
              <a:spcBef>
                <a:spcPct val="0"/>
              </a:spcBef>
              <a:spcAft>
                <a:spcPct val="0"/>
              </a:spcAft>
            </a:pPr>
            <a:r>
              <a:rPr lang="es-PR" altLang="en-US" sz="14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p>
          <a:p>
            <a:pPr marL="338138" indent="-338138" fontAlgn="base">
              <a:spcBef>
                <a:spcPct val="0"/>
              </a:spcBef>
              <a:spcAft>
                <a:spcPct val="0"/>
              </a:spcAft>
              <a:buClr>
                <a:schemeClr val="accent3"/>
              </a:buClr>
              <a:buFont typeface="Wingdings" panose="05000000000000000000" pitchFamily="2" charset="2"/>
              <a:buChar cha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Temperatura </a:t>
            </a:r>
          </a:p>
          <a:p>
            <a:pPr fontAlgn="base">
              <a:spcBef>
                <a:spcPct val="0"/>
              </a:spcBef>
              <a:spcAft>
                <a:spcPct val="0"/>
              </a:spcAft>
              <a:buClr>
                <a:schemeClr val="accent3"/>
              </a:buCl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ambiente</a:t>
            </a:r>
          </a:p>
          <a:p>
            <a:pPr marL="338138" indent="-338138" fontAlgn="base">
              <a:spcBef>
                <a:spcPct val="0"/>
              </a:spcBef>
              <a:spcAft>
                <a:spcPct val="0"/>
              </a:spcAft>
              <a:buClr>
                <a:schemeClr val="accent3"/>
              </a:buClr>
              <a:buFont typeface="Wingdings" panose="05000000000000000000" pitchFamily="2" charset="2"/>
              <a:buChar cha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Temperatura </a:t>
            </a:r>
          </a:p>
          <a:p>
            <a:pPr fontAlgn="base">
              <a:spcBef>
                <a:spcPct val="0"/>
              </a:spcBef>
              <a:spcAft>
                <a:spcPct val="0"/>
              </a:spcAft>
              <a:buClr>
                <a:schemeClr val="accent3"/>
              </a:buCl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alta/baja</a:t>
            </a:r>
          </a:p>
          <a:p>
            <a:pPr marL="338138" indent="-338138" fontAlgn="base">
              <a:spcBef>
                <a:spcPct val="0"/>
              </a:spcBef>
              <a:spcAft>
                <a:spcPct val="0"/>
              </a:spcAft>
              <a:buClr>
                <a:schemeClr val="accent3"/>
              </a:buClr>
              <a:buFont typeface="Wingdings" panose="05000000000000000000" pitchFamily="2" charset="2"/>
              <a:buChar cha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Diferentes </a:t>
            </a:r>
          </a:p>
          <a:p>
            <a:pPr fontAlgn="base">
              <a:spcBef>
                <a:spcPct val="0"/>
              </a:spcBef>
              <a:spcAft>
                <a:spcPct val="0"/>
              </a:spcAft>
              <a:buClr>
                <a:schemeClr val="accent3"/>
              </a:buClr>
            </a:pPr>
            <a:r>
              <a:rPr lang="es-PR" altLang="en-US" sz="2800" b="1" i="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fluidos</a:t>
            </a:r>
          </a:p>
        </p:txBody>
      </p:sp>
      <p:sp>
        <p:nvSpPr>
          <p:cNvPr id="29" name="Title 1">
            <a:extLst>
              <a:ext uri="{FF2B5EF4-FFF2-40B4-BE49-F238E27FC236}">
                <a16:creationId xmlns:a16="http://schemas.microsoft.com/office/drawing/2014/main" id="{3B2D098A-153F-40BC-B386-27F22E52512D}"/>
              </a:ext>
            </a:extLst>
          </p:cNvPr>
          <p:cNvSpPr txBox="1">
            <a:spLocks noChangeArrowheads="1"/>
          </p:cNvSpPr>
          <p:nvPr/>
        </p:nvSpPr>
        <p:spPr>
          <a:xfrm>
            <a:off x="0" y="2"/>
            <a:ext cx="12192000" cy="1052915"/>
          </a:xfrm>
          <a:prstGeom prst="rect">
            <a:avLst/>
          </a:prstGeom>
        </p:spPr>
        <p:txBody>
          <a:bodyPr vert="horz" lIns="91440" tIns="45720" rIns="91440" bIns="45720" rtlCol="0" anchor="ctr">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6000" b="1" spc="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Fuerzas e Interacciones</a:t>
            </a:r>
          </a:p>
        </p:txBody>
      </p:sp>
    </p:spTree>
    <p:extLst>
      <p:ext uri="{BB962C8B-B14F-4D97-AF65-F5344CB8AC3E}">
        <p14:creationId xmlns:p14="http://schemas.microsoft.com/office/powerpoint/2010/main" val="3026337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48B08C-894D-4B74-A03F-13325D8D9888}"/>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7" name="Picture 6">
            <a:extLst>
              <a:ext uri="{FF2B5EF4-FFF2-40B4-BE49-F238E27FC236}">
                <a16:creationId xmlns:a16="http://schemas.microsoft.com/office/drawing/2014/main" id="{5640B0AF-3E65-4A4D-8AFD-EBDD1C46F3E4}"/>
              </a:ext>
            </a:extLst>
          </p:cNvPr>
          <p:cNvPicPr>
            <a:picLocks noChangeAspect="1"/>
          </p:cNvPicPr>
          <p:nvPr/>
        </p:nvPicPr>
        <p:blipFill>
          <a:blip r:embed="rId4"/>
          <a:stretch>
            <a:fillRect/>
          </a:stretch>
        </p:blipFill>
        <p:spPr>
          <a:xfrm>
            <a:off x="124691" y="5687372"/>
            <a:ext cx="1849075" cy="597196"/>
          </a:xfrm>
          <a:prstGeom prst="rect">
            <a:avLst/>
          </a:prstGeom>
        </p:spPr>
      </p:pic>
      <p:sp>
        <p:nvSpPr>
          <p:cNvPr id="8" name="Title 1">
            <a:extLst>
              <a:ext uri="{FF2B5EF4-FFF2-40B4-BE49-F238E27FC236}">
                <a16:creationId xmlns:a16="http://schemas.microsoft.com/office/drawing/2014/main" id="{5C91FA13-9D6E-4215-9936-61E1405B888C}"/>
              </a:ext>
            </a:extLst>
          </p:cNvPr>
          <p:cNvSpPr txBox="1">
            <a:spLocks noChangeArrowheads="1"/>
          </p:cNvSpPr>
          <p:nvPr/>
        </p:nvSpPr>
        <p:spPr>
          <a:xfrm>
            <a:off x="0" y="2"/>
            <a:ext cx="12192000" cy="1026693"/>
          </a:xfrm>
          <a:prstGeom prst="rect">
            <a:avLst/>
          </a:prstGeom>
        </p:spPr>
        <p:txBody>
          <a:bodyPr vert="horz" lIns="91440" tIns="45720" rIns="91440" bIns="45720" rtlCol="0" anchor="ctr">
            <a:normAutofit fontScale="925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5400" b="1" spc="0" dirty="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Gota de agua sobre una superficie</a:t>
            </a:r>
          </a:p>
        </p:txBody>
      </p:sp>
      <p:pic>
        <p:nvPicPr>
          <p:cNvPr id="2" name="Picture 1">
            <a:extLst>
              <a:ext uri="{FF2B5EF4-FFF2-40B4-BE49-F238E27FC236}">
                <a16:creationId xmlns:a16="http://schemas.microsoft.com/office/drawing/2014/main" id="{E88ECD83-A94F-439F-A276-E04F6B1D9FFD}"/>
              </a:ext>
            </a:extLst>
          </p:cNvPr>
          <p:cNvPicPr>
            <a:picLocks noChangeAspect="1"/>
          </p:cNvPicPr>
          <p:nvPr/>
        </p:nvPicPr>
        <p:blipFill>
          <a:blip r:embed="rId5"/>
          <a:stretch>
            <a:fillRect/>
          </a:stretch>
        </p:blipFill>
        <p:spPr>
          <a:xfrm>
            <a:off x="1532019" y="1167095"/>
            <a:ext cx="9771428" cy="4523809"/>
          </a:xfrm>
          <a:prstGeom prst="rect">
            <a:avLst/>
          </a:prstGeom>
        </p:spPr>
      </p:pic>
      <p:sp>
        <p:nvSpPr>
          <p:cNvPr id="3" name="Rectangle 2">
            <a:extLst>
              <a:ext uri="{FF2B5EF4-FFF2-40B4-BE49-F238E27FC236}">
                <a16:creationId xmlns:a16="http://schemas.microsoft.com/office/drawing/2014/main" id="{1EB06EDE-5949-4415-BB62-CC5C30071D34}"/>
              </a:ext>
            </a:extLst>
          </p:cNvPr>
          <p:cNvSpPr/>
          <p:nvPr/>
        </p:nvSpPr>
        <p:spPr>
          <a:xfrm>
            <a:off x="6671733" y="1957401"/>
            <a:ext cx="1456268" cy="707886"/>
          </a:xfrm>
          <a:prstGeom prst="rect">
            <a:avLst/>
          </a:prstGeom>
        </p:spPr>
        <p:txBody>
          <a:bodyPr wrap="square">
            <a:spAutoFit/>
          </a:bodyPr>
          <a:lstStyle/>
          <a:p>
            <a:pPr algn="ctr"/>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molécula </a:t>
            </a:r>
          </a:p>
          <a:p>
            <a:pPr algn="ctr"/>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de agua</a:t>
            </a:r>
          </a:p>
        </p:txBody>
      </p:sp>
      <p:sp>
        <p:nvSpPr>
          <p:cNvPr id="9" name="Rectangle 8">
            <a:extLst>
              <a:ext uri="{FF2B5EF4-FFF2-40B4-BE49-F238E27FC236}">
                <a16:creationId xmlns:a16="http://schemas.microsoft.com/office/drawing/2014/main" id="{A85EDD66-05B5-479B-A5A4-B221965F607A}"/>
              </a:ext>
            </a:extLst>
          </p:cNvPr>
          <p:cNvSpPr/>
          <p:nvPr/>
        </p:nvSpPr>
        <p:spPr>
          <a:xfrm>
            <a:off x="1947329" y="1365048"/>
            <a:ext cx="3064937" cy="400110"/>
          </a:xfrm>
          <a:prstGeom prst="rect">
            <a:avLst/>
          </a:prstGeom>
        </p:spPr>
        <p:txBody>
          <a:bodyPr wrap="square">
            <a:spAutoFit/>
          </a:bodyPr>
          <a:lstStyle/>
          <a:p>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fuerza gravitacional</a:t>
            </a:r>
          </a:p>
        </p:txBody>
      </p:sp>
      <p:sp>
        <p:nvSpPr>
          <p:cNvPr id="10" name="Rectangle 9">
            <a:extLst>
              <a:ext uri="{FF2B5EF4-FFF2-40B4-BE49-F238E27FC236}">
                <a16:creationId xmlns:a16="http://schemas.microsoft.com/office/drawing/2014/main" id="{EFC3D054-E60B-44E4-8CED-FD6BE41A7F7D}"/>
              </a:ext>
            </a:extLst>
          </p:cNvPr>
          <p:cNvSpPr/>
          <p:nvPr/>
        </p:nvSpPr>
        <p:spPr>
          <a:xfrm>
            <a:off x="5452537" y="1361039"/>
            <a:ext cx="2946398" cy="400110"/>
          </a:xfrm>
          <a:prstGeom prst="rect">
            <a:avLst/>
          </a:prstGeom>
        </p:spPr>
        <p:txBody>
          <a:bodyPr wrap="square">
            <a:spAutoFit/>
          </a:bodyPr>
          <a:lstStyle/>
          <a:p>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interacción con el aire</a:t>
            </a:r>
          </a:p>
        </p:txBody>
      </p:sp>
      <p:sp>
        <p:nvSpPr>
          <p:cNvPr id="11" name="Rectangle 10">
            <a:extLst>
              <a:ext uri="{FF2B5EF4-FFF2-40B4-BE49-F238E27FC236}">
                <a16:creationId xmlns:a16="http://schemas.microsoft.com/office/drawing/2014/main" id="{64D75414-5A17-46B2-848C-2D8727FFF282}"/>
              </a:ext>
            </a:extLst>
          </p:cNvPr>
          <p:cNvSpPr/>
          <p:nvPr/>
        </p:nvSpPr>
        <p:spPr>
          <a:xfrm>
            <a:off x="1947330" y="2145155"/>
            <a:ext cx="1849075" cy="400110"/>
          </a:xfrm>
          <a:prstGeom prst="rect">
            <a:avLst/>
          </a:prstGeom>
        </p:spPr>
        <p:txBody>
          <a:bodyPr wrap="square">
            <a:spAutoFit/>
          </a:bodyPr>
          <a:lstStyle/>
          <a:p>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adhesión</a:t>
            </a:r>
          </a:p>
        </p:txBody>
      </p:sp>
      <p:sp>
        <p:nvSpPr>
          <p:cNvPr id="12" name="Rectangle 11">
            <a:extLst>
              <a:ext uri="{FF2B5EF4-FFF2-40B4-BE49-F238E27FC236}">
                <a16:creationId xmlns:a16="http://schemas.microsoft.com/office/drawing/2014/main" id="{E3280B7F-D553-4893-B661-D95B4CAE6A64}"/>
              </a:ext>
            </a:extLst>
          </p:cNvPr>
          <p:cNvSpPr/>
          <p:nvPr/>
        </p:nvSpPr>
        <p:spPr>
          <a:xfrm>
            <a:off x="4233332" y="2145155"/>
            <a:ext cx="1422402" cy="400110"/>
          </a:xfrm>
          <a:prstGeom prst="rect">
            <a:avLst/>
          </a:prstGeom>
        </p:spPr>
        <p:txBody>
          <a:bodyPr wrap="square">
            <a:spAutoFit/>
          </a:bodyPr>
          <a:lstStyle/>
          <a:p>
            <a:r>
              <a:rPr lang="es-PR"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cohesión</a:t>
            </a:r>
          </a:p>
        </p:txBody>
      </p:sp>
    </p:spTree>
    <p:extLst>
      <p:ext uri="{BB962C8B-B14F-4D97-AF65-F5344CB8AC3E}">
        <p14:creationId xmlns:p14="http://schemas.microsoft.com/office/powerpoint/2010/main" val="284979447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75BCED-A782-49D7-B51E-41F5860B15ED}"/>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EBCD058D-4977-45DF-B883-901AACB13B88}"/>
              </a:ext>
            </a:extLst>
          </p:cNvPr>
          <p:cNvPicPr>
            <a:picLocks noChangeAspect="1"/>
          </p:cNvPicPr>
          <p:nvPr/>
        </p:nvPicPr>
        <p:blipFill>
          <a:blip r:embed="rId3"/>
          <a:stretch>
            <a:fillRect/>
          </a:stretch>
        </p:blipFill>
        <p:spPr>
          <a:xfrm>
            <a:off x="124691" y="5687372"/>
            <a:ext cx="1849075" cy="597196"/>
          </a:xfrm>
          <a:prstGeom prst="rect">
            <a:avLst/>
          </a:prstGeom>
        </p:spPr>
      </p:pic>
      <p:sp>
        <p:nvSpPr>
          <p:cNvPr id="7" name="Title 1">
            <a:extLst>
              <a:ext uri="{FF2B5EF4-FFF2-40B4-BE49-F238E27FC236}">
                <a16:creationId xmlns:a16="http://schemas.microsoft.com/office/drawing/2014/main" id="{3410661A-FCCC-42CA-93F5-3C58300E1516}"/>
              </a:ext>
            </a:extLst>
          </p:cNvPr>
          <p:cNvSpPr txBox="1">
            <a:spLocks noChangeArrowheads="1"/>
          </p:cNvSpPr>
          <p:nvPr/>
        </p:nvSpPr>
        <p:spPr>
          <a:xfrm>
            <a:off x="0" y="2"/>
            <a:ext cx="12192000" cy="116175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6000" b="1" spc="0" dirty="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Fuerzas Cohesivas y Adhesivas</a:t>
            </a:r>
          </a:p>
        </p:txBody>
      </p:sp>
      <p:sp>
        <p:nvSpPr>
          <p:cNvPr id="2" name="Rectangle 1">
            <a:extLst>
              <a:ext uri="{FF2B5EF4-FFF2-40B4-BE49-F238E27FC236}">
                <a16:creationId xmlns:a16="http://schemas.microsoft.com/office/drawing/2014/main" id="{41F09D65-E8B9-4A3C-9A0D-E691F7DB4C00}"/>
              </a:ext>
            </a:extLst>
          </p:cNvPr>
          <p:cNvSpPr/>
          <p:nvPr/>
        </p:nvSpPr>
        <p:spPr>
          <a:xfrm>
            <a:off x="195081" y="1161760"/>
            <a:ext cx="11801838" cy="4493538"/>
          </a:xfrm>
          <a:prstGeom prst="rect">
            <a:avLst/>
          </a:prstGeom>
        </p:spPr>
        <p:txBody>
          <a:bodyPr wrap="square">
            <a:spAutoFit/>
          </a:bodyPr>
          <a:lstStyle/>
          <a:p>
            <a:pPr marL="285750" indent="-285750">
              <a:buClr>
                <a:schemeClr val="accent3"/>
              </a:buClr>
              <a:buFont typeface="Wingdings" panose="05000000000000000000" pitchFamily="2" charset="2"/>
              <a:buChar char="§"/>
            </a:pP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Categorías generales:</a:t>
            </a:r>
          </a:p>
          <a:p>
            <a:pPr>
              <a:buClr>
                <a:schemeClr val="accent3"/>
              </a:buClr>
            </a:pPr>
            <a:endParaRPr lang="es-PR" altLang="zh-CN" sz="9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endParaRPr>
          </a:p>
          <a:p>
            <a:pPr marL="742950" lvl="1" indent="-285750">
              <a:buClr>
                <a:schemeClr val="tx2"/>
              </a:buClr>
              <a:buFont typeface="Wingdings" panose="05000000000000000000" pitchFamily="2" charset="2"/>
              <a:buChar char="§"/>
            </a:pP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Cohesión – entre moléculas iguales o similares.</a:t>
            </a:r>
          </a:p>
          <a:p>
            <a:pPr lvl="1">
              <a:buClr>
                <a:schemeClr val="tx2"/>
              </a:buClr>
            </a:pPr>
            <a:endParaRPr lang="es-PR" altLang="zh-CN" sz="9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endParaRPr>
          </a:p>
          <a:p>
            <a:pPr marL="742950" lvl="1" indent="-285750">
              <a:buClr>
                <a:schemeClr val="tx2"/>
              </a:buClr>
              <a:buFont typeface="Wingdings" panose="05000000000000000000" pitchFamily="2" charset="2"/>
              <a:buChar char="§"/>
            </a:pP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Adhesión – entre moléculas diferentes.</a:t>
            </a:r>
          </a:p>
          <a:p>
            <a:pPr>
              <a:buClr>
                <a:schemeClr val="accent3"/>
              </a:buClr>
            </a:pPr>
            <a:endParaRPr lang="es-PR" altLang="zh-CN" sz="14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endParaRPr>
          </a:p>
          <a:p>
            <a:pPr marL="285750" indent="-285750">
              <a:buClr>
                <a:schemeClr val="accent3"/>
              </a:buClr>
              <a:buFont typeface="Wingdings" panose="05000000000000000000" pitchFamily="2" charset="2"/>
              <a:buChar char="§"/>
            </a:pP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El origen o el componente exhibiendo la propiedad cohesiva o adhesiva puede variar y </a:t>
            </a:r>
            <a:r>
              <a:rPr lang="es-PR" altLang="zh-CN" sz="3000" b="1" i="1" dirty="0">
                <a:solidFill>
                  <a:schemeClr val="accent3"/>
                </a:solidFill>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puede ser repulsiva o atractiva por naturaleza</a:t>
            </a: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a:t>
            </a:r>
          </a:p>
          <a:p>
            <a:pPr>
              <a:buClr>
                <a:schemeClr val="accent3"/>
              </a:buClr>
            </a:pPr>
            <a:endParaRPr lang="es-PR" altLang="zh-CN" sz="14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endParaRPr>
          </a:p>
          <a:p>
            <a:pPr marL="285750" indent="-285750">
              <a:buClr>
                <a:schemeClr val="accent3"/>
              </a:buClr>
              <a:buFont typeface="Wingdings" panose="05000000000000000000" pitchFamily="2" charset="2"/>
              <a:buChar char="§"/>
            </a:pPr>
            <a:r>
              <a:rPr lang="es-PR" altLang="zh-CN" sz="3000" b="1" dirty="0">
                <a:effectLst>
                  <a:outerShdw blurRad="38100" dist="38100" dir="2700000" algn="tl">
                    <a:srgbClr val="000000">
                      <a:alpha val="43137"/>
                    </a:srgbClr>
                  </a:outerShdw>
                </a:effectLst>
                <a:latin typeface="Arial" panose="020B0604020202020204" pitchFamily="34" charset="0"/>
                <a:ea typeface="SimSun" panose="02010600030101010101" pitchFamily="2" charset="-122"/>
                <a:cs typeface="Arial" panose="020B0604020202020204" pitchFamily="34" charset="0"/>
              </a:rPr>
              <a:t>Un principio general es que “igual disuelve igual” el cual puede expandirse a “igual interactúa con igual”.</a:t>
            </a:r>
          </a:p>
        </p:txBody>
      </p:sp>
    </p:spTree>
    <p:extLst>
      <p:ext uri="{BB962C8B-B14F-4D97-AF65-F5344CB8AC3E}">
        <p14:creationId xmlns:p14="http://schemas.microsoft.com/office/powerpoint/2010/main" val="3379531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a:extLst>
              <a:ext uri="{FF2B5EF4-FFF2-40B4-BE49-F238E27FC236}">
                <a16:creationId xmlns:a16="http://schemas.microsoft.com/office/drawing/2014/main" id="{8DF0A942-62BC-490D-B374-5B288F6BDEB8}"/>
              </a:ext>
            </a:extLst>
          </p:cNvPr>
          <p:cNvSpPr txBox="1">
            <a:spLocks noChangeArrowheads="1"/>
          </p:cNvSpPr>
          <p:nvPr/>
        </p:nvSpPr>
        <p:spPr>
          <a:xfrm>
            <a:off x="270935" y="1647908"/>
            <a:ext cx="11652444" cy="441612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34950" indent="-234950" algn="ctr">
              <a:lnSpc>
                <a:spcPct val="120000"/>
              </a:lnSpc>
              <a:spcBef>
                <a:spcPts val="0"/>
              </a:spcBef>
              <a:spcAft>
                <a:spcPts val="0"/>
              </a:spcAft>
              <a:buClr>
                <a:schemeClr val="accent3"/>
              </a:buClr>
              <a:buFont typeface="Wingdings" panose="05000000000000000000" pitchFamily="2" charset="2"/>
              <a:buChar char="§"/>
            </a:pPr>
            <a:r>
              <a:rPr lang="es-ES" altLang="en-US" sz="2600" b="1" dirty="0">
                <a:solidFill>
                  <a:schemeClr val="tx1"/>
                </a:solidFill>
                <a:effectLst>
                  <a:outerShdw blurRad="38100" dist="38100" dir="2700000" algn="tl">
                    <a:srgbClr val="000000">
                      <a:alpha val="43137"/>
                    </a:srgbClr>
                  </a:outerShdw>
                </a:effectLst>
              </a:rPr>
              <a:t>La comprensión de estos conceptos requiere una integración de las disciplinas de matemáticas, biología, química, física e ingeniería.</a:t>
            </a:r>
            <a:endParaRPr lang="en-US" altLang="zh-CN" sz="2600" b="1" dirty="0">
              <a:solidFill>
                <a:schemeClr val="tx1"/>
              </a:solidFill>
              <a:effectLst>
                <a:outerShdw blurRad="38100" dist="38100" dir="2700000" algn="tl">
                  <a:srgbClr val="000000">
                    <a:alpha val="43137"/>
                  </a:srgbClr>
                </a:outerShdw>
              </a:effectLst>
              <a:ea typeface="SimSun" panose="02010600030101010101" pitchFamily="2" charset="-122"/>
              <a:cs typeface="Arial" panose="020B0604020202020204" pitchFamily="34" charset="0"/>
            </a:endParaRPr>
          </a:p>
          <a:p>
            <a:pPr marL="0" indent="0" algn="ctr">
              <a:lnSpc>
                <a:spcPct val="120000"/>
              </a:lnSpc>
              <a:spcBef>
                <a:spcPts val="0"/>
              </a:spcBef>
              <a:spcAft>
                <a:spcPts val="0"/>
              </a:spcAft>
              <a:buClr>
                <a:schemeClr val="accent3"/>
              </a:buClr>
              <a:buNone/>
            </a:pPr>
            <a:endParaRPr lang="en-US" altLang="zh-CN" sz="1300" b="1" dirty="0">
              <a:solidFill>
                <a:srgbClr val="0C0C0C"/>
              </a:solidFill>
              <a:effectLst>
                <a:outerShdw blurRad="38100" dist="38100" dir="2700000" algn="tl">
                  <a:srgbClr val="000000">
                    <a:alpha val="43137"/>
                  </a:srgbClr>
                </a:outerShdw>
              </a:effectLst>
              <a:ea typeface="SimSun" panose="02010600030101010101" pitchFamily="2" charset="-122"/>
              <a:cs typeface="Arial" panose="020B0604020202020204" pitchFamily="34" charset="0"/>
            </a:endParaRPr>
          </a:p>
          <a:p>
            <a:pPr marL="0" indent="0" algn="ctr">
              <a:lnSpc>
                <a:spcPct val="120000"/>
              </a:lnSpc>
              <a:spcBef>
                <a:spcPts val="0"/>
              </a:spcBef>
              <a:spcAft>
                <a:spcPts val="0"/>
              </a:spcAft>
              <a:buClr>
                <a:schemeClr val="accent3"/>
              </a:buClr>
              <a:buNone/>
            </a:pPr>
            <a:r>
              <a:rPr lang="es-ES" altLang="en-US" sz="2600" b="1" dirty="0">
                <a:solidFill>
                  <a:schemeClr val="accent3"/>
                </a:solidFill>
                <a:effectLst>
                  <a:outerShdw blurRad="38100" dist="38100" dir="2700000" algn="tl">
                    <a:srgbClr val="000000">
                      <a:alpha val="43137"/>
                    </a:srgbClr>
                  </a:outerShdw>
                </a:effectLst>
              </a:rPr>
              <a:t>*</a:t>
            </a:r>
            <a:r>
              <a:rPr lang="es-ES" altLang="en-US" sz="2600" b="1" dirty="0">
                <a:solidFill>
                  <a:schemeClr val="tx1"/>
                </a:solidFill>
                <a:effectLst>
                  <a:outerShdw blurRad="38100" dist="38100" dir="2700000" algn="tl">
                    <a:srgbClr val="000000">
                      <a:alpha val="43137"/>
                    </a:srgbClr>
                  </a:outerShdw>
                </a:effectLst>
              </a:rPr>
              <a:t> Estas ideas son el resultado de los esfuerzos de varios grupos financiados por la NSF para determinar el conocimiento necesarios para comprender los conceptos de la nanociencia. Este trabajo se ha llevado a cabo en los últimos 5 años. En general, la lista presentada es un consenso de los grupos de trabajo.  </a:t>
            </a:r>
          </a:p>
          <a:p>
            <a:pPr marL="0" indent="0" algn="ctr">
              <a:lnSpc>
                <a:spcPct val="120000"/>
              </a:lnSpc>
              <a:spcBef>
                <a:spcPts val="0"/>
              </a:spcBef>
              <a:spcAft>
                <a:spcPts val="0"/>
              </a:spcAft>
              <a:buClr>
                <a:schemeClr val="accent3"/>
              </a:buClr>
              <a:buNone/>
            </a:pPr>
            <a:endParaRPr lang="es-ES" altLang="en-US" sz="1300" b="1" dirty="0">
              <a:solidFill>
                <a:schemeClr val="tx1"/>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a:p>
            <a:pPr marL="0" indent="0" algn="ctr">
              <a:lnSpc>
                <a:spcPct val="120000"/>
              </a:lnSpc>
              <a:spcBef>
                <a:spcPts val="0"/>
              </a:spcBef>
              <a:spcAft>
                <a:spcPts val="0"/>
              </a:spcAft>
              <a:buClr>
                <a:schemeClr val="accent3"/>
              </a:buClr>
              <a:buNone/>
            </a:pPr>
            <a:r>
              <a:rPr lang="en-US" altLang="en-US" sz="2600" b="1" dirty="0">
                <a:solidFill>
                  <a:schemeClr val="tx1"/>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Deb Newberry 2008</a:t>
            </a:r>
          </a:p>
        </p:txBody>
      </p:sp>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687372"/>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13852" y="60531"/>
            <a:ext cx="12192001" cy="1502711"/>
          </a:xfrm>
          <a:prstGeom prst="rect">
            <a:avLst/>
          </a:prstGeom>
        </p:spPr>
        <p:txBody>
          <a:bodyPr vert="horz" lIns="91440" tIns="45720" rIns="91440" bIns="45720" rtlCol="0" anchor="ctr">
            <a:normAutofit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10000"/>
              </a:lnSpc>
              <a:spcAft>
                <a:spcPts val="600"/>
              </a:spcAft>
            </a:pPr>
            <a:r>
              <a:rPr lang="es-PR" altLang="zh-CN" sz="44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Las ideas fundamentales de la ciencia en la </a:t>
            </a:r>
            <a:r>
              <a:rPr lang="es-PR" altLang="zh-CN" sz="4400" dirty="0" err="1">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nanoescala</a:t>
            </a:r>
            <a:r>
              <a:rPr lang="es-PR" altLang="zh-CN" sz="4400" dirty="0">
                <a:solidFill>
                  <a:schemeClr val="accent3"/>
                </a:solidFill>
                <a:effectLst>
                  <a:outerShdw blurRad="38100" dist="38100" dir="2700000" algn="tl">
                    <a:srgbClr val="000000">
                      <a:alpha val="43137"/>
                    </a:srgbClr>
                  </a:outerShdw>
                </a:effectLst>
                <a:latin typeface="Arial Black" panose="020B0A04020102020204" pitchFamily="34" charset="0"/>
                <a:ea typeface="SimSun" panose="02010600030101010101" pitchFamily="2" charset="-122"/>
                <a:cs typeface="Calibri" panose="020F0502020204030204" pitchFamily="34" charset="0"/>
              </a:rPr>
              <a:t> *</a:t>
            </a:r>
          </a:p>
        </p:txBody>
      </p:sp>
    </p:spTree>
    <p:extLst>
      <p:ext uri="{BB962C8B-B14F-4D97-AF65-F5344CB8AC3E}">
        <p14:creationId xmlns:p14="http://schemas.microsoft.com/office/powerpoint/2010/main" val="25252882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Picture 2"/>
          <p:cNvSpPr>
            <a:spLocks noChangeAspect="1" noChangeArrowheads="1"/>
          </p:cNvSpPr>
          <p:nvPr/>
        </p:nvSpPr>
        <p:spPr bwMode="auto">
          <a:xfrm>
            <a:off x="2438400" y="2070101"/>
            <a:ext cx="5995988" cy="40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0" fontAlgn="base" hangingPunct="0">
              <a:spcBef>
                <a:spcPct val="0"/>
              </a:spcBef>
              <a:spcAft>
                <a:spcPct val="0"/>
              </a:spcAft>
            </a:pPr>
            <a:endParaRPr lang="en-US" altLang="en-US">
              <a:solidFill>
                <a:srgbClr val="000000"/>
              </a:solidFill>
              <a:latin typeface="Calibri" panose="020F0502020204030204" pitchFamily="34" charset="0"/>
              <a:cs typeface="Calibri" panose="020F0502020204030204" pitchFamily="34" charset="0"/>
            </a:endParaRPr>
          </a:p>
        </p:txBody>
      </p:sp>
      <p:sp>
        <p:nvSpPr>
          <p:cNvPr id="249859" name="TextBox 3"/>
          <p:cNvSpPr>
            <a:spLocks noChangeArrowheads="1"/>
          </p:cNvSpPr>
          <p:nvPr/>
        </p:nvSpPr>
        <p:spPr bwMode="auto">
          <a:xfrm>
            <a:off x="67732" y="207895"/>
            <a:ext cx="6096000" cy="520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342900" indent="-342900" fontAlgn="base">
              <a:spcBef>
                <a:spcPct val="0"/>
              </a:spcBef>
              <a:spcAft>
                <a:spcPct val="0"/>
              </a:spcAft>
              <a:buClr>
                <a:schemeClr val="accent3"/>
              </a:buClr>
              <a:buFont typeface="Wingdings" panose="05000000000000000000" pitchFamily="2" charset="2"/>
              <a:buChar char="§"/>
            </a:pPr>
            <a:r>
              <a:rPr lang="es-ES" sz="2600" b="1" dirty="0">
                <a:effectLst>
                  <a:outerShdw blurRad="38100" dist="38100" dir="2700000" algn="tl">
                    <a:srgbClr val="000000">
                      <a:alpha val="43137"/>
                    </a:srgbClr>
                  </a:outerShdw>
                </a:effectLst>
              </a:rPr>
              <a:t>Aunque la superficie </a:t>
            </a:r>
            <a:r>
              <a:rPr lang="es-ES" sz="2600" b="1" dirty="0" err="1">
                <a:effectLst>
                  <a:outerShdw blurRad="38100" dist="38100" dir="2700000" algn="tl">
                    <a:srgbClr val="000000">
                      <a:alpha val="43137"/>
                    </a:srgbClr>
                  </a:outerShdw>
                </a:effectLst>
              </a:rPr>
              <a:t>superhidrofóbica</a:t>
            </a:r>
            <a:r>
              <a:rPr lang="es-ES" sz="2600" b="1" dirty="0">
                <a:effectLst>
                  <a:outerShdw blurRad="38100" dist="38100" dir="2700000" algn="tl">
                    <a:srgbClr val="000000">
                      <a:alpha val="43137"/>
                    </a:srgbClr>
                  </a:outerShdw>
                </a:effectLst>
              </a:rPr>
              <a:t> no interactúa con el agua, cualquier material adherido a la superficie, como el sucio, interactuará con el agua y se retirará de la superficie </a:t>
            </a:r>
            <a:r>
              <a:rPr lang="es-ES" sz="2600" b="1" dirty="0" err="1">
                <a:effectLst>
                  <a:outerShdw blurRad="38100" dist="38100" dir="2700000" algn="tl">
                    <a:srgbClr val="000000">
                      <a:alpha val="43137"/>
                    </a:srgbClr>
                  </a:outerShdw>
                </a:effectLst>
              </a:rPr>
              <a:t>superhidrofóbica</a:t>
            </a:r>
            <a:r>
              <a:rPr lang="es-ES" sz="2600" b="1" dirty="0">
                <a:effectLst>
                  <a:outerShdw blurRad="38100" dist="38100" dir="2700000" algn="tl">
                    <a:srgbClr val="000000">
                      <a:alpha val="43137"/>
                    </a:srgbClr>
                  </a:outerShdw>
                </a:effectLst>
              </a:rPr>
              <a:t>. </a:t>
            </a:r>
          </a:p>
          <a:p>
            <a:pPr fontAlgn="base">
              <a:spcBef>
                <a:spcPct val="0"/>
              </a:spcBef>
              <a:spcAft>
                <a:spcPct val="0"/>
              </a:spcAft>
              <a:buClr>
                <a:schemeClr val="accent3"/>
              </a:buClr>
            </a:pPr>
            <a:endParaRPr lang="es-ES" sz="1050" b="1" dirty="0">
              <a:effectLst>
                <a:outerShdw blurRad="38100" dist="38100" dir="2700000" algn="tl">
                  <a:srgbClr val="000000">
                    <a:alpha val="43137"/>
                  </a:srgbClr>
                </a:outerShdw>
              </a:effectLst>
            </a:endParaRPr>
          </a:p>
          <a:p>
            <a:pPr marL="342900" indent="-342900" fontAlgn="base">
              <a:spcBef>
                <a:spcPct val="0"/>
              </a:spcBef>
              <a:spcAft>
                <a:spcPct val="0"/>
              </a:spcAft>
              <a:buClr>
                <a:schemeClr val="accent3"/>
              </a:buClr>
              <a:buFont typeface="Wingdings" panose="05000000000000000000" pitchFamily="2" charset="2"/>
              <a:buChar char="§"/>
            </a:pPr>
            <a:r>
              <a:rPr lang="es-ES" sz="2600" b="1" dirty="0">
                <a:effectLst>
                  <a:outerShdw blurRad="38100" dist="38100" dir="2700000" algn="tl">
                    <a:srgbClr val="000000">
                      <a:alpha val="43137"/>
                    </a:srgbClr>
                  </a:outerShdw>
                </a:effectLst>
              </a:rPr>
              <a:t>Esto significa que estas superficies tienden exhibir autolimpieza. </a:t>
            </a:r>
          </a:p>
          <a:p>
            <a:pPr fontAlgn="base">
              <a:spcBef>
                <a:spcPct val="0"/>
              </a:spcBef>
              <a:spcAft>
                <a:spcPct val="0"/>
              </a:spcAft>
              <a:buClr>
                <a:schemeClr val="accent3"/>
              </a:buClr>
            </a:pPr>
            <a:endParaRPr lang="es-ES" sz="1000" b="1" dirty="0">
              <a:effectLst>
                <a:outerShdw blurRad="38100" dist="38100" dir="2700000" algn="tl">
                  <a:srgbClr val="000000">
                    <a:alpha val="43137"/>
                  </a:srgbClr>
                </a:outerShdw>
              </a:effectLst>
            </a:endParaRPr>
          </a:p>
          <a:p>
            <a:pPr marL="342900" indent="-342900" fontAlgn="base">
              <a:spcBef>
                <a:spcPct val="0"/>
              </a:spcBef>
              <a:spcAft>
                <a:spcPct val="0"/>
              </a:spcAft>
              <a:buClr>
                <a:schemeClr val="accent3"/>
              </a:buClr>
              <a:buFont typeface="Wingdings" panose="05000000000000000000" pitchFamily="2" charset="2"/>
              <a:buChar char="§"/>
            </a:pPr>
            <a:r>
              <a:rPr lang="es-ES" sz="2600" b="1" dirty="0">
                <a:effectLst>
                  <a:outerShdw blurRad="38100" dist="38100" dir="2700000" algn="tl">
                    <a:srgbClr val="000000">
                      <a:alpha val="43137"/>
                    </a:srgbClr>
                  </a:outerShdw>
                </a:effectLst>
              </a:rPr>
              <a:t>La hoja de Loto se mantiene notablemente limpia en su entorno.</a:t>
            </a:r>
            <a:endParaRPr lang="en-US" altLang="en-US" sz="26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pic>
        <p:nvPicPr>
          <p:cNvPr id="2498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1815" y="1552558"/>
            <a:ext cx="5118871" cy="38585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9862" name="Rectangle 1"/>
          <p:cNvSpPr>
            <a:spLocks noChangeArrowheads="1"/>
          </p:cNvSpPr>
          <p:nvPr/>
        </p:nvSpPr>
        <p:spPr bwMode="auto">
          <a:xfrm>
            <a:off x="1973766" y="5887910"/>
            <a:ext cx="94802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sz="20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3">
                  <a:extLst>
                    <a:ext uri="{A12FA001-AC4F-418D-AE19-62706E023703}">
                      <ahyp:hlinkClr xmlns:ahyp="http://schemas.microsoft.com/office/drawing/2018/hyperlinkcolor" xmlns="" val="tx"/>
                    </a:ext>
                  </a:extLst>
                </a:hlinkClick>
              </a:rPr>
              <a:t>https://s10.lite.msu.edu/res/msu/botonl/b_online/lotus/planta.htm</a:t>
            </a:r>
            <a:endParaRPr lang="en-US" altLang="en-US" sz="20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pic>
        <p:nvPicPr>
          <p:cNvPr id="8" name="Picture 7">
            <a:extLst>
              <a:ext uri="{FF2B5EF4-FFF2-40B4-BE49-F238E27FC236}">
                <a16:creationId xmlns:a16="http://schemas.microsoft.com/office/drawing/2014/main" id="{66AAB604-D848-4928-8B90-BCFEB619E540}"/>
              </a:ext>
            </a:extLst>
          </p:cNvPr>
          <p:cNvPicPr>
            <a:picLocks noChangeAspect="1"/>
          </p:cNvPicPr>
          <p:nvPr/>
        </p:nvPicPr>
        <p:blipFill>
          <a:blip r:embed="rId4"/>
          <a:stretch>
            <a:fillRect/>
          </a:stretch>
        </p:blipFill>
        <p:spPr>
          <a:xfrm>
            <a:off x="11454063" y="5681640"/>
            <a:ext cx="613246" cy="602927"/>
          </a:xfrm>
          <a:prstGeom prst="rect">
            <a:avLst/>
          </a:prstGeom>
        </p:spPr>
      </p:pic>
      <p:pic>
        <p:nvPicPr>
          <p:cNvPr id="9" name="Picture 8">
            <a:extLst>
              <a:ext uri="{FF2B5EF4-FFF2-40B4-BE49-F238E27FC236}">
                <a16:creationId xmlns:a16="http://schemas.microsoft.com/office/drawing/2014/main" id="{534DB777-CA59-4FB5-BC6D-6B253D178DA2}"/>
              </a:ext>
            </a:extLst>
          </p:cNvPr>
          <p:cNvPicPr>
            <a:picLocks noChangeAspect="1"/>
          </p:cNvPicPr>
          <p:nvPr/>
        </p:nvPicPr>
        <p:blipFill>
          <a:blip r:embed="rId5"/>
          <a:stretch>
            <a:fillRect/>
          </a:stretch>
        </p:blipFill>
        <p:spPr>
          <a:xfrm>
            <a:off x="124691" y="5687372"/>
            <a:ext cx="1849075" cy="597196"/>
          </a:xfrm>
          <a:prstGeom prst="rect">
            <a:avLst/>
          </a:prstGeom>
        </p:spPr>
      </p:pic>
      <p:sp>
        <p:nvSpPr>
          <p:cNvPr id="2" name="Rectangle 1">
            <a:extLst>
              <a:ext uri="{FF2B5EF4-FFF2-40B4-BE49-F238E27FC236}">
                <a16:creationId xmlns:a16="http://schemas.microsoft.com/office/drawing/2014/main" id="{F98CC2D0-7122-41EA-A2D7-9246CD567ACF}"/>
              </a:ext>
            </a:extLst>
          </p:cNvPr>
          <p:cNvSpPr/>
          <p:nvPr/>
        </p:nvSpPr>
        <p:spPr>
          <a:xfrm>
            <a:off x="6321442" y="145959"/>
            <a:ext cx="5541591" cy="1200329"/>
          </a:xfrm>
          <a:prstGeom prst="rect">
            <a:avLst/>
          </a:prstGeom>
        </p:spPr>
        <p:txBody>
          <a:bodyPr wrap="square">
            <a:spAutoFit/>
          </a:bodyPr>
          <a:lstStyle/>
          <a:p>
            <a:pPr algn="ctr"/>
            <a:r>
              <a:rPr lang="es-PR" altLang="en-US" sz="24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La siguiente imagen muestra como el sucio interacciona con una gota de agua sobre la hoja de Loto.</a:t>
            </a:r>
            <a:endParaRPr lang="es-PR" sz="2400" dirty="0">
              <a:solidFill>
                <a:schemeClr val="accent3"/>
              </a:solidFill>
            </a:endParaRPr>
          </a:p>
        </p:txBody>
      </p:sp>
    </p:spTree>
    <p:extLst>
      <p:ext uri="{BB962C8B-B14F-4D97-AF65-F5344CB8AC3E}">
        <p14:creationId xmlns:p14="http://schemas.microsoft.com/office/powerpoint/2010/main" val="10701340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9" name="TextBox 29"/>
          <p:cNvSpPr>
            <a:spLocks noChangeArrowheads="1"/>
          </p:cNvSpPr>
          <p:nvPr/>
        </p:nvSpPr>
        <p:spPr bwMode="auto">
          <a:xfrm>
            <a:off x="1372872" y="981755"/>
            <a:ext cx="64400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3200" b="1"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Century Gothic" panose="020B0502020202020204" pitchFamily="34" charset="0"/>
              </a:rPr>
              <a:t>Los materiales pueden cambiarse o                        ser añadidos a la superficie.</a:t>
            </a:r>
          </a:p>
        </p:txBody>
      </p:sp>
      <p:sp>
        <p:nvSpPr>
          <p:cNvPr id="2" name="TextBox 1">
            <a:extLst>
              <a:ext uri="{FF2B5EF4-FFF2-40B4-BE49-F238E27FC236}">
                <a16:creationId xmlns:a16="http://schemas.microsoft.com/office/drawing/2014/main" id="{DF9F5E08-C93E-4300-9B25-9EDEEAAEE3D7}"/>
              </a:ext>
            </a:extLst>
          </p:cNvPr>
          <p:cNvSpPr txBox="1"/>
          <p:nvPr/>
        </p:nvSpPr>
        <p:spPr>
          <a:xfrm>
            <a:off x="8963630" y="1437211"/>
            <a:ext cx="3253614" cy="3785652"/>
          </a:xfrm>
          <a:prstGeom prst="rect">
            <a:avLst/>
          </a:prstGeom>
          <a:noFill/>
        </p:spPr>
        <p:txBody>
          <a:bodyPr wrap="square" rtlCol="0">
            <a:spAutoFit/>
          </a:bodyPr>
          <a:lstStyle/>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 fuerza</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 = fuerzas cohesivas</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g = gravitacional</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 = pimienta</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 = superficie</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agua</a:t>
            </a:r>
          </a:p>
          <a:p>
            <a:r>
              <a:rPr lang="es-PR" sz="3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 = aire</a:t>
            </a:r>
          </a:p>
        </p:txBody>
      </p:sp>
      <p:pic>
        <p:nvPicPr>
          <p:cNvPr id="34" name="Picture 33">
            <a:extLst>
              <a:ext uri="{FF2B5EF4-FFF2-40B4-BE49-F238E27FC236}">
                <a16:creationId xmlns:a16="http://schemas.microsoft.com/office/drawing/2014/main" id="{4D5B1241-FAC8-4248-AAD6-1784A2372845}"/>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35" name="Picture 34">
            <a:extLst>
              <a:ext uri="{FF2B5EF4-FFF2-40B4-BE49-F238E27FC236}">
                <a16:creationId xmlns:a16="http://schemas.microsoft.com/office/drawing/2014/main" id="{6B370166-878B-4BC3-A130-023EE292657E}"/>
              </a:ext>
            </a:extLst>
          </p:cNvPr>
          <p:cNvPicPr>
            <a:picLocks noChangeAspect="1"/>
          </p:cNvPicPr>
          <p:nvPr/>
        </p:nvPicPr>
        <p:blipFill>
          <a:blip r:embed="rId3"/>
          <a:stretch>
            <a:fillRect/>
          </a:stretch>
        </p:blipFill>
        <p:spPr>
          <a:xfrm>
            <a:off x="124691" y="5687372"/>
            <a:ext cx="1849075" cy="597196"/>
          </a:xfrm>
          <a:prstGeom prst="rect">
            <a:avLst/>
          </a:prstGeom>
        </p:spPr>
      </p:pic>
      <p:sp>
        <p:nvSpPr>
          <p:cNvPr id="36" name="Title 1">
            <a:extLst>
              <a:ext uri="{FF2B5EF4-FFF2-40B4-BE49-F238E27FC236}">
                <a16:creationId xmlns:a16="http://schemas.microsoft.com/office/drawing/2014/main" id="{AC322E8C-88A1-4B85-BD82-08683200C6B3}"/>
              </a:ext>
            </a:extLst>
          </p:cNvPr>
          <p:cNvSpPr txBox="1">
            <a:spLocks noChangeArrowheads="1"/>
          </p:cNvSpPr>
          <p:nvPr/>
        </p:nvSpPr>
        <p:spPr>
          <a:xfrm>
            <a:off x="0" y="3"/>
            <a:ext cx="12192000" cy="894272"/>
          </a:xfrm>
          <a:prstGeom prst="rect">
            <a:avLst/>
          </a:prstGeom>
        </p:spPr>
        <p:txBody>
          <a:bodyPr vert="horz" lIns="91440" tIns="45720" rIns="91440" bIns="45720" rtlCol="0" anchor="ctr">
            <a:normAutofit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sz="5400" b="1" spc="0" dirty="0">
                <a:ln w="13462">
                  <a:solidFill>
                    <a:schemeClr val="bg1"/>
                  </a:solidFill>
                  <a:prstDash val="solid"/>
                </a:ln>
                <a:solidFill>
                  <a:schemeClr val="tx1"/>
                </a:solidFill>
                <a:effectLst>
                  <a:outerShdw dist="38100" dir="2700000" algn="bl" rotWithShape="0">
                    <a:schemeClr val="accent3"/>
                  </a:outerShdw>
                </a:effectLst>
                <a:ea typeface="SimSun" panose="02010600030101010101" pitchFamily="2" charset="-122"/>
              </a:rPr>
              <a:t>Fuerzas e Interacciones</a:t>
            </a:r>
          </a:p>
        </p:txBody>
      </p:sp>
      <p:grpSp>
        <p:nvGrpSpPr>
          <p:cNvPr id="37" name="Group 2">
            <a:extLst>
              <a:ext uri="{FF2B5EF4-FFF2-40B4-BE49-F238E27FC236}">
                <a16:creationId xmlns:a16="http://schemas.microsoft.com/office/drawing/2014/main" id="{97B66529-90F9-4552-B354-E808CF1AA577}"/>
              </a:ext>
            </a:extLst>
          </p:cNvPr>
          <p:cNvGrpSpPr>
            <a:grpSpLocks/>
          </p:cNvGrpSpPr>
          <p:nvPr/>
        </p:nvGrpSpPr>
        <p:grpSpPr bwMode="auto">
          <a:xfrm>
            <a:off x="1177899" y="2219660"/>
            <a:ext cx="6941634" cy="3308327"/>
            <a:chOff x="0" y="0"/>
            <a:chExt cx="5334000" cy="2514600"/>
          </a:xfrm>
        </p:grpSpPr>
        <p:grpSp>
          <p:nvGrpSpPr>
            <p:cNvPr id="38" name="Group 3">
              <a:extLst>
                <a:ext uri="{FF2B5EF4-FFF2-40B4-BE49-F238E27FC236}">
                  <a16:creationId xmlns:a16="http://schemas.microsoft.com/office/drawing/2014/main" id="{72282DD6-3B72-4635-96E0-6D564E195912}"/>
                </a:ext>
              </a:extLst>
            </p:cNvPr>
            <p:cNvGrpSpPr>
              <a:grpSpLocks/>
            </p:cNvGrpSpPr>
            <p:nvPr/>
          </p:nvGrpSpPr>
          <p:grpSpPr bwMode="auto">
            <a:xfrm>
              <a:off x="0" y="0"/>
              <a:ext cx="5334000" cy="2514600"/>
              <a:chOff x="0" y="0"/>
              <a:chExt cx="5334000" cy="2514600"/>
            </a:xfrm>
          </p:grpSpPr>
          <p:sp>
            <p:nvSpPr>
              <p:cNvPr id="50" name="Oval 2">
                <a:extLst>
                  <a:ext uri="{FF2B5EF4-FFF2-40B4-BE49-F238E27FC236}">
                    <a16:creationId xmlns:a16="http://schemas.microsoft.com/office/drawing/2014/main" id="{08E1D941-9C8E-4236-8147-F358BD7137F8}"/>
                  </a:ext>
                </a:extLst>
              </p:cNvPr>
              <p:cNvSpPr>
                <a:spLocks noChangeArrowheads="1"/>
              </p:cNvSpPr>
              <p:nvPr/>
            </p:nvSpPr>
            <p:spPr bwMode="auto">
              <a:xfrm>
                <a:off x="1371600" y="0"/>
                <a:ext cx="2438400" cy="2438400"/>
              </a:xfrm>
              <a:prstGeom prst="ellipse">
                <a:avLst/>
              </a:prstGeom>
              <a:solidFill>
                <a:schemeClr val="accent1">
                  <a:lumMod val="60000"/>
                  <a:lumOff val="40000"/>
                </a:schemeClr>
              </a:solidFill>
              <a:ln w="38100">
                <a:solidFill>
                  <a:schemeClr val="tx1"/>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sp>
            <p:nvSpPr>
              <p:cNvPr id="51" name="Rectangle 3">
                <a:extLst>
                  <a:ext uri="{FF2B5EF4-FFF2-40B4-BE49-F238E27FC236}">
                    <a16:creationId xmlns:a16="http://schemas.microsoft.com/office/drawing/2014/main" id="{708525A2-5F9E-43CF-AE4C-A34C49BC3831}"/>
                  </a:ext>
                </a:extLst>
              </p:cNvPr>
              <p:cNvSpPr>
                <a:spLocks noChangeArrowheads="1"/>
              </p:cNvSpPr>
              <p:nvPr/>
            </p:nvSpPr>
            <p:spPr bwMode="auto">
              <a:xfrm>
                <a:off x="0" y="2209800"/>
                <a:ext cx="5334000" cy="304800"/>
              </a:xfrm>
              <a:prstGeom prst="rect">
                <a:avLst/>
              </a:prstGeom>
              <a:solidFill>
                <a:schemeClr val="accent3">
                  <a:lumMod val="60000"/>
                  <a:lumOff val="40000"/>
                </a:schemeClr>
              </a:solidFill>
              <a:ln w="38100">
                <a:solidFill>
                  <a:schemeClr val="accent3">
                    <a:lumMod val="75000"/>
                  </a:schemeClr>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entury Gothic" panose="020B0502020202020204" pitchFamily="34" charset="0"/>
                  <a:sym typeface="Century Gothic" panose="020B0502020202020204" pitchFamily="34" charset="0"/>
                </a:endParaRPr>
              </a:p>
            </p:txBody>
          </p:sp>
        </p:grpSp>
        <p:cxnSp>
          <p:nvCxnSpPr>
            <p:cNvPr id="39" name="Straight Arrow Connector 5">
              <a:extLst>
                <a:ext uri="{FF2B5EF4-FFF2-40B4-BE49-F238E27FC236}">
                  <a16:creationId xmlns:a16="http://schemas.microsoft.com/office/drawing/2014/main" id="{A2C08F96-15B4-4C02-AEA6-2CF8AACB7DD0}"/>
                </a:ext>
              </a:extLst>
            </p:cNvPr>
            <p:cNvCxnSpPr>
              <a:cxnSpLocks noChangeShapeType="1"/>
            </p:cNvCxnSpPr>
            <p:nvPr/>
          </p:nvCxnSpPr>
          <p:spPr bwMode="auto">
            <a:xfrm>
              <a:off x="2286000" y="11430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0" name="Straight Arrow Connector 7">
              <a:extLst>
                <a:ext uri="{FF2B5EF4-FFF2-40B4-BE49-F238E27FC236}">
                  <a16:creationId xmlns:a16="http://schemas.microsoft.com/office/drawing/2014/main" id="{0AA2F96D-8944-422A-8467-861B7DA879DF}"/>
                </a:ext>
              </a:extLst>
            </p:cNvPr>
            <p:cNvCxnSpPr>
              <a:cxnSpLocks noChangeShapeType="1"/>
            </p:cNvCxnSpPr>
            <p:nvPr/>
          </p:nvCxnSpPr>
          <p:spPr bwMode="auto">
            <a:xfrm>
              <a:off x="2971800" y="13716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1" name="Straight Arrow Connector 8">
              <a:extLst>
                <a:ext uri="{FF2B5EF4-FFF2-40B4-BE49-F238E27FC236}">
                  <a16:creationId xmlns:a16="http://schemas.microsoft.com/office/drawing/2014/main" id="{D57DFDD9-6AF6-48F3-87DD-2550249CCC6F}"/>
                </a:ext>
              </a:extLst>
            </p:cNvPr>
            <p:cNvCxnSpPr>
              <a:cxnSpLocks noChangeShapeType="1"/>
            </p:cNvCxnSpPr>
            <p:nvPr/>
          </p:nvCxnSpPr>
          <p:spPr bwMode="auto">
            <a:xfrm>
              <a:off x="1752600" y="1447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2" name="Straight Arrow Connector 9">
              <a:extLst>
                <a:ext uri="{FF2B5EF4-FFF2-40B4-BE49-F238E27FC236}">
                  <a16:creationId xmlns:a16="http://schemas.microsoft.com/office/drawing/2014/main" id="{A6B6455C-5B03-4513-97FC-D54F84E2346B}"/>
                </a:ext>
              </a:extLst>
            </p:cNvPr>
            <p:cNvCxnSpPr>
              <a:cxnSpLocks noChangeShapeType="1"/>
            </p:cNvCxnSpPr>
            <p:nvPr/>
          </p:nvCxnSpPr>
          <p:spPr bwMode="auto">
            <a:xfrm>
              <a:off x="2667000" y="685800"/>
              <a:ext cx="533400" cy="1"/>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3" name="Straight Arrow Connector 19">
              <a:extLst>
                <a:ext uri="{FF2B5EF4-FFF2-40B4-BE49-F238E27FC236}">
                  <a16:creationId xmlns:a16="http://schemas.microsoft.com/office/drawing/2014/main" id="{ACDB1DA1-A9F4-470B-A18B-DDE17A4EFE71}"/>
                </a:ext>
              </a:extLst>
            </p:cNvPr>
            <p:cNvCxnSpPr>
              <a:cxnSpLocks noChangeShapeType="1"/>
            </p:cNvCxnSpPr>
            <p:nvPr/>
          </p:nvCxnSpPr>
          <p:spPr bwMode="auto">
            <a:xfrm>
              <a:off x="25908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4" name="Straight Arrow Connector 20">
              <a:extLst>
                <a:ext uri="{FF2B5EF4-FFF2-40B4-BE49-F238E27FC236}">
                  <a16:creationId xmlns:a16="http://schemas.microsoft.com/office/drawing/2014/main" id="{E4ACF109-3DF7-49B9-9D34-A1071D1563A4}"/>
                </a:ext>
              </a:extLst>
            </p:cNvPr>
            <p:cNvCxnSpPr>
              <a:cxnSpLocks noChangeShapeType="1"/>
            </p:cNvCxnSpPr>
            <p:nvPr/>
          </p:nvCxnSpPr>
          <p:spPr bwMode="auto">
            <a:xfrm>
              <a:off x="3124200" y="1981200"/>
              <a:ext cx="1" cy="3810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5" name="Straight Arrow Connector 21">
              <a:extLst>
                <a:ext uri="{FF2B5EF4-FFF2-40B4-BE49-F238E27FC236}">
                  <a16:creationId xmlns:a16="http://schemas.microsoft.com/office/drawing/2014/main" id="{571210F1-7477-48D0-B099-ADBB321AA210}"/>
                </a:ext>
              </a:extLst>
            </p:cNvPr>
            <p:cNvCxnSpPr>
              <a:cxnSpLocks noChangeShapeType="1"/>
            </p:cNvCxnSpPr>
            <p:nvPr/>
          </p:nvCxnSpPr>
          <p:spPr bwMode="auto">
            <a:xfrm flipV="1">
              <a:off x="3200400" y="762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6" name="Straight Arrow Connector 25">
              <a:extLst>
                <a:ext uri="{FF2B5EF4-FFF2-40B4-BE49-F238E27FC236}">
                  <a16:creationId xmlns:a16="http://schemas.microsoft.com/office/drawing/2014/main" id="{8A2BE2AC-B191-4417-B0C9-2192E123B312}"/>
                </a:ext>
              </a:extLst>
            </p:cNvPr>
            <p:cNvCxnSpPr>
              <a:cxnSpLocks noChangeShapeType="1"/>
            </p:cNvCxnSpPr>
            <p:nvPr/>
          </p:nvCxnSpPr>
          <p:spPr bwMode="auto">
            <a:xfrm flipH="1" flipV="1">
              <a:off x="1676400" y="152400"/>
              <a:ext cx="228600" cy="304800"/>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cxnSp>
          <p:nvCxnSpPr>
            <p:cNvPr id="47" name="Straight Arrow Connector 30">
              <a:extLst>
                <a:ext uri="{FF2B5EF4-FFF2-40B4-BE49-F238E27FC236}">
                  <a16:creationId xmlns:a16="http://schemas.microsoft.com/office/drawing/2014/main" id="{8E8EEDF4-E387-4332-9DF3-7759C3AA8626}"/>
                </a:ext>
              </a:extLst>
            </p:cNvPr>
            <p:cNvCxnSpPr>
              <a:cxnSpLocks noChangeShapeType="1"/>
            </p:cNvCxnSpPr>
            <p:nvPr/>
          </p:nvCxnSpPr>
          <p:spPr bwMode="auto">
            <a:xfrm>
              <a:off x="35814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48" name="Straight Arrow Connector 31">
              <a:extLst>
                <a:ext uri="{FF2B5EF4-FFF2-40B4-BE49-F238E27FC236}">
                  <a16:creationId xmlns:a16="http://schemas.microsoft.com/office/drawing/2014/main" id="{5BFA2990-2AA1-4B02-9DF4-1AA503C89F11}"/>
                </a:ext>
              </a:extLst>
            </p:cNvPr>
            <p:cNvCxnSpPr>
              <a:cxnSpLocks noChangeShapeType="1"/>
            </p:cNvCxnSpPr>
            <p:nvPr/>
          </p:nvCxnSpPr>
          <p:spPr bwMode="auto">
            <a:xfrm>
              <a:off x="2133600" y="16764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cxnSp>
          <p:nvCxnSpPr>
            <p:cNvPr id="49" name="Straight Arrow Connector 32">
              <a:extLst>
                <a:ext uri="{FF2B5EF4-FFF2-40B4-BE49-F238E27FC236}">
                  <a16:creationId xmlns:a16="http://schemas.microsoft.com/office/drawing/2014/main" id="{D6E4186B-916A-47B0-9C60-939796E0D4A3}"/>
                </a:ext>
              </a:extLst>
            </p:cNvPr>
            <p:cNvCxnSpPr>
              <a:cxnSpLocks noChangeShapeType="1"/>
            </p:cNvCxnSpPr>
            <p:nvPr/>
          </p:nvCxnSpPr>
          <p:spPr bwMode="auto">
            <a:xfrm>
              <a:off x="1905000" y="762000"/>
              <a:ext cx="1" cy="38100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grpSp>
      <p:sp>
        <p:nvSpPr>
          <p:cNvPr id="52" name="TextBox 51">
            <a:extLst>
              <a:ext uri="{FF2B5EF4-FFF2-40B4-BE49-F238E27FC236}">
                <a16:creationId xmlns:a16="http://schemas.microsoft.com/office/drawing/2014/main" id="{F1181D22-7F97-4F96-9CB9-5FDEFF826979}"/>
              </a:ext>
            </a:extLst>
          </p:cNvPr>
          <p:cNvSpPr txBox="1"/>
          <p:nvPr/>
        </p:nvSpPr>
        <p:spPr>
          <a:xfrm>
            <a:off x="1629610" y="2102506"/>
            <a:ext cx="1490288"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a </a:t>
            </a:r>
          </a:p>
        </p:txBody>
      </p:sp>
      <p:sp>
        <p:nvSpPr>
          <p:cNvPr id="53" name="TextBox 52">
            <a:extLst>
              <a:ext uri="{FF2B5EF4-FFF2-40B4-BE49-F238E27FC236}">
                <a16:creationId xmlns:a16="http://schemas.microsoft.com/office/drawing/2014/main" id="{C5024678-C354-4C46-AE94-C0C62E17C30B}"/>
              </a:ext>
            </a:extLst>
          </p:cNvPr>
          <p:cNvSpPr txBox="1"/>
          <p:nvPr/>
        </p:nvSpPr>
        <p:spPr>
          <a:xfrm>
            <a:off x="4418478" y="5515078"/>
            <a:ext cx="2146300"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s  (a) </a:t>
            </a:r>
          </a:p>
        </p:txBody>
      </p:sp>
      <p:sp>
        <p:nvSpPr>
          <p:cNvPr id="54" name="TextBox 53">
            <a:extLst>
              <a:ext uri="{FF2B5EF4-FFF2-40B4-BE49-F238E27FC236}">
                <a16:creationId xmlns:a16="http://schemas.microsoft.com/office/drawing/2014/main" id="{38F11149-CAC0-47AC-8B43-E3A5FE926194}"/>
              </a:ext>
            </a:extLst>
          </p:cNvPr>
          <p:cNvSpPr txBox="1"/>
          <p:nvPr/>
        </p:nvSpPr>
        <p:spPr>
          <a:xfrm>
            <a:off x="4185483" y="2948500"/>
            <a:ext cx="728133"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a:t>
            </a:r>
          </a:p>
        </p:txBody>
      </p:sp>
      <p:sp>
        <p:nvSpPr>
          <p:cNvPr id="55" name="TextBox 54">
            <a:extLst>
              <a:ext uri="{FF2B5EF4-FFF2-40B4-BE49-F238E27FC236}">
                <a16:creationId xmlns:a16="http://schemas.microsoft.com/office/drawing/2014/main" id="{ED06020C-18ED-4F24-94B8-2838C9F0499E}"/>
              </a:ext>
            </a:extLst>
          </p:cNvPr>
          <p:cNvSpPr txBox="1"/>
          <p:nvPr/>
        </p:nvSpPr>
        <p:spPr>
          <a:xfrm>
            <a:off x="6058402" y="4318840"/>
            <a:ext cx="750609" cy="707886"/>
          </a:xfrm>
          <a:prstGeom prst="rect">
            <a:avLst/>
          </a:prstGeom>
          <a:noFill/>
        </p:spPr>
        <p:txBody>
          <a:bodyPr wrap="square" rtlCol="0">
            <a:spAutoFit/>
          </a:bodyPr>
          <a:lstStyle/>
          <a:p>
            <a:r>
              <a:rPr lang="es-PR" sz="4000" b="1">
                <a:effectLst>
                  <a:outerShdw blurRad="38100" dist="38100" dir="2700000" algn="tl">
                    <a:srgbClr val="000000">
                      <a:alpha val="43137"/>
                    </a:srgbClr>
                  </a:outerShdw>
                </a:effectLst>
                <a:latin typeface="Arial" panose="020B0604020202020204" pitchFamily="34" charset="0"/>
                <a:cs typeface="Arial" panose="020B0604020202020204" pitchFamily="34" charset="0"/>
              </a:rPr>
              <a:t>F</a:t>
            </a:r>
            <a:r>
              <a:rPr lang="es-PR" sz="4000" b="1" baseline="-25000">
                <a:effectLst>
                  <a:outerShdw blurRad="38100" dist="38100" dir="2700000" algn="tl">
                    <a:srgbClr val="000000">
                      <a:alpha val="43137"/>
                    </a:srgbClr>
                  </a:outerShdw>
                </a:effectLst>
                <a:latin typeface="Arial" panose="020B0604020202020204" pitchFamily="34" charset="0"/>
                <a:cs typeface="Arial" panose="020B0604020202020204" pitchFamily="34" charset="0"/>
              </a:rPr>
              <a:t>g</a:t>
            </a:r>
          </a:p>
        </p:txBody>
      </p:sp>
      <p:sp>
        <p:nvSpPr>
          <p:cNvPr id="56" name="Rectangle 24">
            <a:extLst>
              <a:ext uri="{FF2B5EF4-FFF2-40B4-BE49-F238E27FC236}">
                <a16:creationId xmlns:a16="http://schemas.microsoft.com/office/drawing/2014/main" id="{93FB5B5D-5E62-47A5-B779-01D824F1DE01}"/>
              </a:ext>
            </a:extLst>
          </p:cNvPr>
          <p:cNvSpPr>
            <a:spLocks noChangeArrowheads="1"/>
          </p:cNvSpPr>
          <p:nvPr/>
        </p:nvSpPr>
        <p:spPr bwMode="auto">
          <a:xfrm>
            <a:off x="7039181" y="5061994"/>
            <a:ext cx="380939" cy="45721"/>
          </a:xfrm>
          <a:prstGeom prst="rect">
            <a:avLst/>
          </a:prstGeom>
          <a:solidFill>
            <a:srgbClr val="000000"/>
          </a:solidFill>
          <a:ln w="15875">
            <a:solidFill>
              <a:srgbClr val="000000"/>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alibri" panose="020F0502020204030204" pitchFamily="34" charset="0"/>
              <a:cs typeface="Calibri" panose="020F0502020204030204" pitchFamily="34" charset="0"/>
              <a:sym typeface="Century Gothic" panose="020B0502020202020204" pitchFamily="34" charset="0"/>
            </a:endParaRPr>
          </a:p>
        </p:txBody>
      </p:sp>
      <p:cxnSp>
        <p:nvCxnSpPr>
          <p:cNvPr id="57" name="Straight Arrow Connector 26">
            <a:extLst>
              <a:ext uri="{FF2B5EF4-FFF2-40B4-BE49-F238E27FC236}">
                <a16:creationId xmlns:a16="http://schemas.microsoft.com/office/drawing/2014/main" id="{17C426BA-97F9-4F4C-A6C6-0D57201E4F66}"/>
              </a:ext>
            </a:extLst>
          </p:cNvPr>
          <p:cNvCxnSpPr>
            <a:cxnSpLocks noChangeShapeType="1"/>
          </p:cNvCxnSpPr>
          <p:nvPr/>
        </p:nvCxnSpPr>
        <p:spPr bwMode="auto">
          <a:xfrm>
            <a:off x="7733349" y="5112798"/>
            <a:ext cx="1" cy="381020"/>
          </a:xfrm>
          <a:prstGeom prst="straightConnector1">
            <a:avLst/>
          </a:prstGeom>
          <a:noFill/>
          <a:ln w="28575">
            <a:solidFill>
              <a:srgbClr val="000000"/>
            </a:solidFill>
            <a:bevel/>
            <a:headEnd/>
            <a:tailEnd type="arrow" w="med" len="med"/>
          </a:ln>
          <a:extLst>
            <a:ext uri="{909E8E84-426E-40DD-AFC4-6F175D3DCCD1}">
              <a14:hiddenFill xmlns:a14="http://schemas.microsoft.com/office/drawing/2010/main">
                <a:noFill/>
              </a14:hiddenFill>
            </a:ext>
          </a:extLst>
        </p:spPr>
      </p:cxnSp>
      <p:sp>
        <p:nvSpPr>
          <p:cNvPr id="58" name="Rectangle 24">
            <a:extLst>
              <a:ext uri="{FF2B5EF4-FFF2-40B4-BE49-F238E27FC236}">
                <a16:creationId xmlns:a16="http://schemas.microsoft.com/office/drawing/2014/main" id="{ADE246D9-9CA8-4241-83D9-539C3DB826F9}"/>
              </a:ext>
            </a:extLst>
          </p:cNvPr>
          <p:cNvSpPr>
            <a:spLocks noChangeArrowheads="1"/>
          </p:cNvSpPr>
          <p:nvPr/>
        </p:nvSpPr>
        <p:spPr bwMode="auto">
          <a:xfrm>
            <a:off x="7564111" y="5061997"/>
            <a:ext cx="380939" cy="45721"/>
          </a:xfrm>
          <a:prstGeom prst="rect">
            <a:avLst/>
          </a:prstGeom>
          <a:solidFill>
            <a:srgbClr val="000000"/>
          </a:solidFill>
          <a:ln w="15875">
            <a:solidFill>
              <a:srgbClr val="000000"/>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alibri" panose="020F0502020204030204" pitchFamily="34" charset="0"/>
              <a:cs typeface="Calibri" panose="020F0502020204030204" pitchFamily="34" charset="0"/>
              <a:sym typeface="Century Gothic" panose="020B0502020202020204" pitchFamily="34" charset="0"/>
            </a:endParaRPr>
          </a:p>
        </p:txBody>
      </p:sp>
      <p:cxnSp>
        <p:nvCxnSpPr>
          <p:cNvPr id="59" name="Straight Arrow Connector 27">
            <a:extLst>
              <a:ext uri="{FF2B5EF4-FFF2-40B4-BE49-F238E27FC236}">
                <a16:creationId xmlns:a16="http://schemas.microsoft.com/office/drawing/2014/main" id="{F589E490-9B4F-4695-B151-CF9386952B28}"/>
              </a:ext>
            </a:extLst>
          </p:cNvPr>
          <p:cNvCxnSpPr>
            <a:cxnSpLocks noChangeShapeType="1"/>
          </p:cNvCxnSpPr>
          <p:nvPr/>
        </p:nvCxnSpPr>
        <p:spPr bwMode="auto">
          <a:xfrm flipV="1">
            <a:off x="3187296" y="4714851"/>
            <a:ext cx="228564" cy="304816"/>
          </a:xfrm>
          <a:prstGeom prst="straightConnector1">
            <a:avLst/>
          </a:prstGeom>
          <a:noFill/>
          <a:ln w="28575">
            <a:solidFill>
              <a:srgbClr val="000000"/>
            </a:solidFill>
            <a:bevel/>
            <a:headEnd type="arrow" w="med" len="med"/>
            <a:tailEnd type="arrow" w="med" len="med"/>
          </a:ln>
          <a:extLst>
            <a:ext uri="{909E8E84-426E-40DD-AFC4-6F175D3DCCD1}">
              <a14:hiddenFill xmlns:a14="http://schemas.microsoft.com/office/drawing/2010/main">
                <a:noFill/>
              </a14:hiddenFill>
            </a:ext>
          </a:extLst>
        </p:spPr>
      </p:cxnSp>
      <p:sp>
        <p:nvSpPr>
          <p:cNvPr id="60" name="Rectangle 24">
            <a:extLst>
              <a:ext uri="{FF2B5EF4-FFF2-40B4-BE49-F238E27FC236}">
                <a16:creationId xmlns:a16="http://schemas.microsoft.com/office/drawing/2014/main" id="{CC281085-507D-4986-B41C-1DB3AFECEA0E}"/>
              </a:ext>
            </a:extLst>
          </p:cNvPr>
          <p:cNvSpPr>
            <a:spLocks noChangeArrowheads="1"/>
          </p:cNvSpPr>
          <p:nvPr/>
        </p:nvSpPr>
        <p:spPr bwMode="auto">
          <a:xfrm>
            <a:off x="2978463" y="5061994"/>
            <a:ext cx="380939" cy="45721"/>
          </a:xfrm>
          <a:prstGeom prst="rect">
            <a:avLst/>
          </a:prstGeom>
          <a:solidFill>
            <a:srgbClr val="000000"/>
          </a:solidFill>
          <a:ln w="15875">
            <a:solidFill>
              <a:srgbClr val="000000"/>
            </a:solidFill>
            <a:bevel/>
            <a:headEnd/>
            <a:tailEnd/>
          </a:ln>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endParaRPr lang="en-US" altLang="en-US">
              <a:solidFill>
                <a:srgbClr val="FFFFFF"/>
              </a:solidFill>
              <a:latin typeface="Calibri" panose="020F0502020204030204" pitchFamily="34" charset="0"/>
              <a:cs typeface="Calibri" panose="020F0502020204030204" pitchFamily="34" charset="0"/>
              <a:sym typeface="Century Gothic" panose="020B0502020202020204" pitchFamily="34" charset="0"/>
            </a:endParaRPr>
          </a:p>
        </p:txBody>
      </p:sp>
      <p:sp>
        <p:nvSpPr>
          <p:cNvPr id="61" name="TextBox 60">
            <a:extLst>
              <a:ext uri="{FF2B5EF4-FFF2-40B4-BE49-F238E27FC236}">
                <a16:creationId xmlns:a16="http://schemas.microsoft.com/office/drawing/2014/main" id="{52EC9F9A-2CF8-40E4-B2D6-678B6F14000E}"/>
              </a:ext>
            </a:extLst>
          </p:cNvPr>
          <p:cNvSpPr txBox="1"/>
          <p:nvPr/>
        </p:nvSpPr>
        <p:spPr>
          <a:xfrm>
            <a:off x="8226398" y="4973539"/>
            <a:ext cx="1490274"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 – s  </a:t>
            </a:r>
          </a:p>
        </p:txBody>
      </p:sp>
      <p:sp>
        <p:nvSpPr>
          <p:cNvPr id="62" name="TextBox 61">
            <a:extLst>
              <a:ext uri="{FF2B5EF4-FFF2-40B4-BE49-F238E27FC236}">
                <a16:creationId xmlns:a16="http://schemas.microsoft.com/office/drawing/2014/main" id="{8B6C8ECC-49DE-45C1-B641-A27AD0314C86}"/>
              </a:ext>
            </a:extLst>
          </p:cNvPr>
          <p:cNvSpPr txBox="1"/>
          <p:nvPr/>
        </p:nvSpPr>
        <p:spPr>
          <a:xfrm>
            <a:off x="1369710" y="4312621"/>
            <a:ext cx="1490288" cy="707886"/>
          </a:xfrm>
          <a:prstGeom prst="rect">
            <a:avLst/>
          </a:prstGeom>
          <a:noFill/>
        </p:spPr>
        <p:txBody>
          <a:bodyPr wrap="square" rtlCol="0">
            <a:spAutoFit/>
          </a:bodyPr>
          <a:lstStyle/>
          <a:p>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 </a:t>
            </a:r>
            <a:r>
              <a:rPr lang="en-US" sz="4000" b="1" baseline="-25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w – p </a:t>
            </a:r>
          </a:p>
        </p:txBody>
      </p:sp>
    </p:spTree>
    <p:extLst>
      <p:ext uri="{BB962C8B-B14F-4D97-AF65-F5344CB8AC3E}">
        <p14:creationId xmlns:p14="http://schemas.microsoft.com/office/powerpoint/2010/main" val="3857215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FB10F3-5C49-4228-9020-A8018D530224}"/>
              </a:ext>
            </a:extLst>
          </p:cNvPr>
          <p:cNvPicPr>
            <a:picLocks noChangeAspect="1"/>
          </p:cNvPicPr>
          <p:nvPr/>
        </p:nvPicPr>
        <p:blipFill>
          <a:blip r:embed="rId3"/>
          <a:stretch>
            <a:fillRect/>
          </a:stretch>
        </p:blipFill>
        <p:spPr>
          <a:xfrm>
            <a:off x="3335404" y="3557338"/>
            <a:ext cx="3066548" cy="2123943"/>
          </a:xfrm>
          <a:prstGeom prst="rect">
            <a:avLst/>
          </a:prstGeom>
        </p:spPr>
      </p:pic>
      <p:pic>
        <p:nvPicPr>
          <p:cNvPr id="2" name="Picture 1">
            <a:extLst>
              <a:ext uri="{FF2B5EF4-FFF2-40B4-BE49-F238E27FC236}">
                <a16:creationId xmlns:a16="http://schemas.microsoft.com/office/drawing/2014/main" id="{15AB009B-2A69-4901-8581-5367562E9769}"/>
              </a:ext>
            </a:extLst>
          </p:cNvPr>
          <p:cNvPicPr>
            <a:picLocks noChangeAspect="1"/>
          </p:cNvPicPr>
          <p:nvPr/>
        </p:nvPicPr>
        <p:blipFill>
          <a:blip r:embed="rId4"/>
          <a:stretch>
            <a:fillRect/>
          </a:stretch>
        </p:blipFill>
        <p:spPr>
          <a:xfrm>
            <a:off x="6042058" y="2085877"/>
            <a:ext cx="2800350" cy="1430517"/>
          </a:xfrm>
          <a:prstGeom prst="rect">
            <a:avLst/>
          </a:prstGeom>
        </p:spPr>
      </p:pic>
      <p:pic>
        <p:nvPicPr>
          <p:cNvPr id="3" name="Picture 2">
            <a:extLst>
              <a:ext uri="{FF2B5EF4-FFF2-40B4-BE49-F238E27FC236}">
                <a16:creationId xmlns:a16="http://schemas.microsoft.com/office/drawing/2014/main" id="{97F6B02C-066F-494A-B68C-129953E0689B}"/>
              </a:ext>
            </a:extLst>
          </p:cNvPr>
          <p:cNvPicPr>
            <a:picLocks noChangeAspect="1"/>
          </p:cNvPicPr>
          <p:nvPr/>
        </p:nvPicPr>
        <p:blipFill>
          <a:blip r:embed="rId5"/>
          <a:stretch>
            <a:fillRect/>
          </a:stretch>
        </p:blipFill>
        <p:spPr>
          <a:xfrm>
            <a:off x="718603" y="2597797"/>
            <a:ext cx="3028950" cy="828675"/>
          </a:xfrm>
          <a:prstGeom prst="rect">
            <a:avLst/>
          </a:prstGeom>
        </p:spPr>
      </p:pic>
      <p:sp>
        <p:nvSpPr>
          <p:cNvPr id="248834" name="TextBox 72"/>
          <p:cNvSpPr>
            <a:spLocks noChangeArrowheads="1"/>
          </p:cNvSpPr>
          <p:nvPr/>
        </p:nvSpPr>
        <p:spPr bwMode="auto">
          <a:xfrm>
            <a:off x="-53941" y="882321"/>
            <a:ext cx="121919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342900" indent="-342900" fontAlgn="base">
              <a:spcBef>
                <a:spcPct val="0"/>
              </a:spcBef>
              <a:spcAft>
                <a:spcPct val="0"/>
              </a:spcAft>
              <a:buClr>
                <a:schemeClr val="accent3"/>
              </a:buClr>
              <a:buFont typeface="Wingdings" panose="05000000000000000000" pitchFamily="2" charset="2"/>
              <a:buChar char="§"/>
            </a:pPr>
            <a:r>
              <a:rPr lang="es-ES" altLang="en-US" sz="2400" b="1" dirty="0">
                <a:effectLst>
                  <a:outerShdw blurRad="38100" dist="38100" dir="2700000" algn="tl">
                    <a:srgbClr val="000000">
                      <a:alpha val="43137"/>
                    </a:srgbClr>
                  </a:outerShdw>
                </a:effectLst>
                <a:latin typeface="+mn-lt"/>
              </a:rPr>
              <a:t>La definición formal de una superficie </a:t>
            </a:r>
            <a:r>
              <a:rPr lang="es-ES" altLang="en-US" sz="2400" b="1" dirty="0" err="1">
                <a:effectLst>
                  <a:outerShdw blurRad="38100" dist="38100" dir="2700000" algn="tl">
                    <a:srgbClr val="000000">
                      <a:alpha val="43137"/>
                    </a:srgbClr>
                  </a:outerShdw>
                </a:effectLst>
                <a:latin typeface="+mn-lt"/>
              </a:rPr>
              <a:t>superhidrofóbica</a:t>
            </a:r>
            <a:r>
              <a:rPr lang="es-ES" altLang="en-US" sz="2400" b="1" dirty="0">
                <a:effectLst>
                  <a:outerShdw blurRad="38100" dist="38100" dir="2700000" algn="tl">
                    <a:srgbClr val="000000">
                      <a:alpha val="43137"/>
                    </a:srgbClr>
                  </a:outerShdw>
                </a:effectLst>
                <a:latin typeface="+mn-lt"/>
              </a:rPr>
              <a:t> es una donde el ángulo de contacto entre la superficie y la gota es mayor que 150 grados.</a:t>
            </a:r>
            <a:endParaRPr lang="es-PR" altLang="en-US" sz="24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48835" name="Rectangle 73"/>
          <p:cNvSpPr>
            <a:spLocks noChangeArrowheads="1"/>
          </p:cNvSpPr>
          <p:nvPr/>
        </p:nvSpPr>
        <p:spPr bwMode="auto">
          <a:xfrm>
            <a:off x="7125292" y="5877473"/>
            <a:ext cx="470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6">
                  <a:extLst>
                    <a:ext uri="{A12FA001-AC4F-418D-AE19-62706E023703}">
                      <ahyp:hlinkClr xmlns:ahyp="http://schemas.microsoft.com/office/drawing/2018/hyperlinkcolor" xmlns="" val="tx"/>
                    </a:ext>
                  </a:extLst>
                </a:hlinkClick>
              </a:rPr>
              <a:t>http://superhydrophobiccoating.com</a:t>
            </a:r>
            <a:r>
              <a:rPr lang="en-US" altLang="en-US" sz="28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6">
                  <a:extLst>
                    <a:ext uri="{A12FA001-AC4F-418D-AE19-62706E023703}">
                      <ahyp:hlinkClr xmlns:ahyp="http://schemas.microsoft.com/office/drawing/2018/hyperlinkcolor" xmlns="" val="tx"/>
                    </a:ext>
                  </a:extLst>
                </a:hlinkClick>
              </a:rPr>
              <a:t>/</a:t>
            </a:r>
            <a:endParaRPr lang="en-US" altLang="en-US" sz="2800"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48836" name="Rectangle 74"/>
          <p:cNvSpPr>
            <a:spLocks noChangeArrowheads="1"/>
          </p:cNvSpPr>
          <p:nvPr/>
        </p:nvSpPr>
        <p:spPr bwMode="auto">
          <a:xfrm>
            <a:off x="1973766" y="6002282"/>
            <a:ext cx="46763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fontAlgn="base">
              <a:spcBef>
                <a:spcPct val="0"/>
              </a:spcBef>
              <a:spcAft>
                <a:spcPct val="0"/>
              </a:spcAft>
            </a:pPr>
            <a:r>
              <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7">
                  <a:extLst>
                    <a:ext uri="{A12FA001-AC4F-418D-AE19-62706E023703}">
                      <ahyp:hlinkClr xmlns:ahyp="http://schemas.microsoft.com/office/drawing/2018/hyperlinkcolor" xmlns="" val="tx"/>
                    </a:ext>
                  </a:extLst>
                </a:hlinkClick>
              </a:rPr>
              <a:t>http://web.tyndall.ie/mai/microcool.htm</a:t>
            </a:r>
            <a:endPar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48842" name="Straight Connector 76"/>
          <p:cNvSpPr>
            <a:spLocks noChangeShapeType="1"/>
          </p:cNvSpPr>
          <p:nvPr/>
        </p:nvSpPr>
        <p:spPr bwMode="auto">
          <a:xfrm flipH="1" flipV="1">
            <a:off x="1334001" y="2279999"/>
            <a:ext cx="1640338" cy="700236"/>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248843" name="Straight Connector 78"/>
          <p:cNvSpPr>
            <a:spLocks noChangeShapeType="1"/>
          </p:cNvSpPr>
          <p:nvPr/>
        </p:nvSpPr>
        <p:spPr bwMode="auto">
          <a:xfrm flipV="1">
            <a:off x="8183141" y="1978509"/>
            <a:ext cx="289410" cy="946620"/>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248844" name="Straight Connector 80"/>
          <p:cNvSpPr>
            <a:spLocks noChangeShapeType="1"/>
          </p:cNvSpPr>
          <p:nvPr/>
        </p:nvSpPr>
        <p:spPr bwMode="auto">
          <a:xfrm flipV="1">
            <a:off x="5096643" y="4039158"/>
            <a:ext cx="1346253" cy="901341"/>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pic>
        <p:nvPicPr>
          <p:cNvPr id="13" name="Picture 12">
            <a:extLst>
              <a:ext uri="{FF2B5EF4-FFF2-40B4-BE49-F238E27FC236}">
                <a16:creationId xmlns:a16="http://schemas.microsoft.com/office/drawing/2014/main" id="{86315C6D-B643-4D36-B9CA-0595E3C3D161}"/>
              </a:ext>
            </a:extLst>
          </p:cNvPr>
          <p:cNvPicPr>
            <a:picLocks noChangeAspect="1"/>
          </p:cNvPicPr>
          <p:nvPr/>
        </p:nvPicPr>
        <p:blipFill>
          <a:blip r:embed="rId8"/>
          <a:stretch>
            <a:fillRect/>
          </a:stretch>
        </p:blipFill>
        <p:spPr>
          <a:xfrm>
            <a:off x="11454063" y="5681640"/>
            <a:ext cx="613246" cy="602927"/>
          </a:xfrm>
          <a:prstGeom prst="rect">
            <a:avLst/>
          </a:prstGeom>
        </p:spPr>
      </p:pic>
      <p:pic>
        <p:nvPicPr>
          <p:cNvPr id="14" name="Picture 13">
            <a:extLst>
              <a:ext uri="{FF2B5EF4-FFF2-40B4-BE49-F238E27FC236}">
                <a16:creationId xmlns:a16="http://schemas.microsoft.com/office/drawing/2014/main" id="{422D59AC-503F-432B-818C-725668E3121E}"/>
              </a:ext>
            </a:extLst>
          </p:cNvPr>
          <p:cNvPicPr>
            <a:picLocks noChangeAspect="1"/>
          </p:cNvPicPr>
          <p:nvPr/>
        </p:nvPicPr>
        <p:blipFill>
          <a:blip r:embed="rId9"/>
          <a:stretch>
            <a:fillRect/>
          </a:stretch>
        </p:blipFill>
        <p:spPr>
          <a:xfrm>
            <a:off x="124691" y="5687372"/>
            <a:ext cx="1849075" cy="597196"/>
          </a:xfrm>
          <a:prstGeom prst="rect">
            <a:avLst/>
          </a:prstGeom>
        </p:spPr>
      </p:pic>
      <p:sp>
        <p:nvSpPr>
          <p:cNvPr id="15" name="Title 1">
            <a:extLst>
              <a:ext uri="{FF2B5EF4-FFF2-40B4-BE49-F238E27FC236}">
                <a16:creationId xmlns:a16="http://schemas.microsoft.com/office/drawing/2014/main" id="{164692F8-9EC7-4EC0-869F-977CE3650C06}"/>
              </a:ext>
            </a:extLst>
          </p:cNvPr>
          <p:cNvSpPr txBox="1">
            <a:spLocks noChangeArrowheads="1"/>
          </p:cNvSpPr>
          <p:nvPr/>
        </p:nvSpPr>
        <p:spPr>
          <a:xfrm>
            <a:off x="0" y="33090"/>
            <a:ext cx="12192000" cy="796437"/>
          </a:xfrm>
          <a:prstGeom prst="rect">
            <a:avLst/>
          </a:prstGeom>
        </p:spPr>
        <p:txBody>
          <a:bodyPr vert="horz" lIns="91440" tIns="45720" rIns="91440" bIns="45720" rtlCol="0" anchor="b">
            <a:normAutofit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00000"/>
              </a:lnSpc>
            </a:pPr>
            <a:r>
              <a:rPr lang="es-PR" altLang="zh-CN">
                <a:solidFill>
                  <a:schemeClr val="tx1"/>
                </a:solidFill>
                <a:effectLst>
                  <a:outerShdw blurRad="38100" dist="38100" dir="2700000" algn="tl">
                    <a:srgbClr val="000000">
                      <a:alpha val="43137"/>
                    </a:srgbClr>
                  </a:outerShdw>
                </a:effectLst>
                <a:ea typeface="SimSun" panose="02010600030101010101" pitchFamily="2" charset="-122"/>
              </a:rPr>
              <a:t>Gnometría</a:t>
            </a:r>
          </a:p>
        </p:txBody>
      </p:sp>
      <p:pic>
        <p:nvPicPr>
          <p:cNvPr id="21" name="Picture 2" descr="clip image0021 SuperHydrophobic Coating: Ways to turn surfaces super hydrophobic with coating">
            <a:extLst>
              <a:ext uri="{FF2B5EF4-FFF2-40B4-BE49-F238E27FC236}">
                <a16:creationId xmlns:a16="http://schemas.microsoft.com/office/drawing/2014/main" id="{08B99710-FE51-4DA5-92E3-26DB47A6A3B7}"/>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4702" b="4929"/>
          <a:stretch/>
        </p:blipFill>
        <p:spPr bwMode="auto">
          <a:xfrm>
            <a:off x="9479361" y="2000804"/>
            <a:ext cx="2464736" cy="194036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Down 4">
            <a:extLst>
              <a:ext uri="{FF2B5EF4-FFF2-40B4-BE49-F238E27FC236}">
                <a16:creationId xmlns:a16="http://schemas.microsoft.com/office/drawing/2014/main" id="{DD7FF016-E9BF-45A5-BD68-8C5363D75A68}"/>
              </a:ext>
            </a:extLst>
          </p:cNvPr>
          <p:cNvSpPr/>
          <p:nvPr/>
        </p:nvSpPr>
        <p:spPr>
          <a:xfrm rot="17947661">
            <a:off x="1225945" y="2401984"/>
            <a:ext cx="371594" cy="50206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A929DFA-8A5F-4ED6-99F9-D1838C7CBB15}"/>
              </a:ext>
            </a:extLst>
          </p:cNvPr>
          <p:cNvSpPr/>
          <p:nvPr/>
        </p:nvSpPr>
        <p:spPr>
          <a:xfrm>
            <a:off x="873461" y="3012134"/>
            <a:ext cx="2770495" cy="400110"/>
          </a:xfrm>
          <a:prstGeom prst="rect">
            <a:avLst/>
          </a:prstGeom>
        </p:spPr>
        <p:txBody>
          <a:bodyPr wrap="square">
            <a:spAutoFit/>
          </a:bodyPr>
          <a:lstStyle/>
          <a:p>
            <a:pPr algn="ctr"/>
            <a:r>
              <a:rPr 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Si</a:t>
            </a:r>
            <a:endParaRPr lang="en-US" sz="2000" dirty="0"/>
          </a:p>
        </p:txBody>
      </p:sp>
      <p:sp>
        <p:nvSpPr>
          <p:cNvPr id="7" name="Rectangle 6">
            <a:extLst>
              <a:ext uri="{FF2B5EF4-FFF2-40B4-BE49-F238E27FC236}">
                <a16:creationId xmlns:a16="http://schemas.microsoft.com/office/drawing/2014/main" id="{1A1232AF-68E4-4F44-A43B-DD07F563C40E}"/>
              </a:ext>
            </a:extLst>
          </p:cNvPr>
          <p:cNvSpPr/>
          <p:nvPr/>
        </p:nvSpPr>
        <p:spPr>
          <a:xfrm>
            <a:off x="-28057" y="2109228"/>
            <a:ext cx="1168937" cy="707886"/>
          </a:xfrm>
          <a:prstGeom prst="rect">
            <a:avLst/>
          </a:prstGeom>
        </p:spPr>
        <p:txBody>
          <a:bodyPr wrap="square">
            <a:spAutoFit/>
          </a:bodyPr>
          <a:lstStyle/>
          <a:p>
            <a:pPr algn="ctr"/>
            <a:r>
              <a:rPr lang="es-PR" alt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gota de agua</a:t>
            </a:r>
            <a:endParaRPr lang="es-PR" sz="2000" dirty="0"/>
          </a:p>
        </p:txBody>
      </p:sp>
      <p:sp>
        <p:nvSpPr>
          <p:cNvPr id="25" name="Rectangle 24">
            <a:extLst>
              <a:ext uri="{FF2B5EF4-FFF2-40B4-BE49-F238E27FC236}">
                <a16:creationId xmlns:a16="http://schemas.microsoft.com/office/drawing/2014/main" id="{C4EAC462-FEB7-4AE3-BBBC-D55611B1E90E}"/>
              </a:ext>
            </a:extLst>
          </p:cNvPr>
          <p:cNvSpPr/>
          <p:nvPr/>
        </p:nvSpPr>
        <p:spPr>
          <a:xfrm>
            <a:off x="210509" y="3431831"/>
            <a:ext cx="3995874" cy="400110"/>
          </a:xfrm>
          <a:prstGeom prst="rect">
            <a:avLst/>
          </a:prstGeom>
        </p:spPr>
        <p:txBody>
          <a:bodyPr wrap="square">
            <a:spAutoFit/>
          </a:bodyPr>
          <a:lstStyle/>
          <a:p>
            <a:pPr algn="ctr"/>
            <a:r>
              <a:rPr lang="es-PR" alt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Hidrofílica 90˚ o menor</a:t>
            </a:r>
            <a:endParaRPr lang="es-PR" sz="2000" dirty="0"/>
          </a:p>
        </p:txBody>
      </p:sp>
      <p:sp>
        <p:nvSpPr>
          <p:cNvPr id="26" name="Rectangle 25">
            <a:extLst>
              <a:ext uri="{FF2B5EF4-FFF2-40B4-BE49-F238E27FC236}">
                <a16:creationId xmlns:a16="http://schemas.microsoft.com/office/drawing/2014/main" id="{02E79160-6031-4DA0-9186-722D87C85D0F}"/>
              </a:ext>
            </a:extLst>
          </p:cNvPr>
          <p:cNvSpPr/>
          <p:nvPr/>
        </p:nvSpPr>
        <p:spPr>
          <a:xfrm>
            <a:off x="6025977" y="3018368"/>
            <a:ext cx="2770495" cy="400110"/>
          </a:xfrm>
          <a:prstGeom prst="rect">
            <a:avLst/>
          </a:prstGeom>
        </p:spPr>
        <p:txBody>
          <a:bodyPr wrap="square">
            <a:spAutoFit/>
          </a:bodyPr>
          <a:lstStyle/>
          <a:p>
            <a:pPr algn="ctr"/>
            <a:r>
              <a:rPr 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Si</a:t>
            </a:r>
            <a:endParaRPr lang="en-US" sz="2000" dirty="0"/>
          </a:p>
        </p:txBody>
      </p:sp>
      <p:sp>
        <p:nvSpPr>
          <p:cNvPr id="27" name="Rectangle 26">
            <a:extLst>
              <a:ext uri="{FF2B5EF4-FFF2-40B4-BE49-F238E27FC236}">
                <a16:creationId xmlns:a16="http://schemas.microsoft.com/office/drawing/2014/main" id="{2DD7B019-5A0D-4AAB-8C60-0A332D644EEF}"/>
              </a:ext>
            </a:extLst>
          </p:cNvPr>
          <p:cNvSpPr/>
          <p:nvPr/>
        </p:nvSpPr>
        <p:spPr>
          <a:xfrm>
            <a:off x="3473846" y="5146081"/>
            <a:ext cx="2770495" cy="400110"/>
          </a:xfrm>
          <a:prstGeom prst="rect">
            <a:avLst/>
          </a:prstGeom>
        </p:spPr>
        <p:txBody>
          <a:bodyPr wrap="square">
            <a:spAutoFit/>
          </a:bodyPr>
          <a:lstStyle/>
          <a:p>
            <a:pPr algn="ctr"/>
            <a:r>
              <a:rPr 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Si</a:t>
            </a:r>
            <a:endParaRPr lang="en-US" sz="2000" dirty="0"/>
          </a:p>
        </p:txBody>
      </p:sp>
      <p:sp>
        <p:nvSpPr>
          <p:cNvPr id="28" name="Arrow: Down 27">
            <a:extLst>
              <a:ext uri="{FF2B5EF4-FFF2-40B4-BE49-F238E27FC236}">
                <a16:creationId xmlns:a16="http://schemas.microsoft.com/office/drawing/2014/main" id="{90088970-4A4A-427B-9DD1-6DAFDEDCD0B5}"/>
              </a:ext>
            </a:extLst>
          </p:cNvPr>
          <p:cNvSpPr/>
          <p:nvPr/>
        </p:nvSpPr>
        <p:spPr>
          <a:xfrm rot="17947661">
            <a:off x="3098265" y="4599523"/>
            <a:ext cx="371594" cy="50206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564435CE-5C79-47C7-8A55-4C4DA59CEFE7}"/>
              </a:ext>
            </a:extLst>
          </p:cNvPr>
          <p:cNvSpPr/>
          <p:nvPr/>
        </p:nvSpPr>
        <p:spPr>
          <a:xfrm>
            <a:off x="4497576" y="2130895"/>
            <a:ext cx="2127412" cy="400110"/>
          </a:xfrm>
          <a:prstGeom prst="rect">
            <a:avLst/>
          </a:prstGeom>
        </p:spPr>
        <p:txBody>
          <a:bodyPr wrap="square">
            <a:spAutoFit/>
          </a:bodyPr>
          <a:lstStyle/>
          <a:p>
            <a:pPr algn="ctr"/>
            <a:r>
              <a:rPr lang="es-PR" altLang="en-US" sz="2000" b="1" dirty="0" err="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Fluorocarbono</a:t>
            </a:r>
            <a:endParaRPr lang="es-PR" sz="2000" dirty="0"/>
          </a:p>
        </p:txBody>
      </p:sp>
      <p:sp>
        <p:nvSpPr>
          <p:cNvPr id="30" name="Rectangle 29">
            <a:extLst>
              <a:ext uri="{FF2B5EF4-FFF2-40B4-BE49-F238E27FC236}">
                <a16:creationId xmlns:a16="http://schemas.microsoft.com/office/drawing/2014/main" id="{D0EE7E2B-B835-45D0-973C-5CF2D372B012}"/>
              </a:ext>
            </a:extLst>
          </p:cNvPr>
          <p:cNvSpPr/>
          <p:nvPr/>
        </p:nvSpPr>
        <p:spPr>
          <a:xfrm>
            <a:off x="1982927" y="4214198"/>
            <a:ext cx="2127412" cy="400110"/>
          </a:xfrm>
          <a:prstGeom prst="rect">
            <a:avLst/>
          </a:prstGeom>
        </p:spPr>
        <p:txBody>
          <a:bodyPr wrap="square">
            <a:spAutoFit/>
          </a:bodyPr>
          <a:lstStyle/>
          <a:p>
            <a:pPr algn="ctr"/>
            <a:r>
              <a:rPr lang="es-PR" altLang="en-US" sz="2000"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Fluorocarbono</a:t>
            </a:r>
            <a:endParaRPr lang="es-PR" sz="2000"/>
          </a:p>
        </p:txBody>
      </p:sp>
      <p:sp>
        <p:nvSpPr>
          <p:cNvPr id="8" name="Rectangle 7">
            <a:extLst>
              <a:ext uri="{FF2B5EF4-FFF2-40B4-BE49-F238E27FC236}">
                <a16:creationId xmlns:a16="http://schemas.microsoft.com/office/drawing/2014/main" id="{7A957139-5BD3-4E81-90F4-EB7DF763E5A3}"/>
              </a:ext>
            </a:extLst>
          </p:cNvPr>
          <p:cNvSpPr/>
          <p:nvPr/>
        </p:nvSpPr>
        <p:spPr>
          <a:xfrm>
            <a:off x="7276804" y="4198340"/>
            <a:ext cx="4733644" cy="1754326"/>
          </a:xfrm>
          <a:prstGeom prst="rect">
            <a:avLst/>
          </a:prstGeom>
        </p:spPr>
        <p:txBody>
          <a:bodyPr wrap="square">
            <a:spAutoFit/>
          </a:bodyPr>
          <a:lstStyle/>
          <a:p>
            <a:pPr marL="285750" indent="-285750" algn="just">
              <a:buClr>
                <a:schemeClr val="accent3"/>
              </a:buClr>
              <a:buFont typeface="Wingdings" panose="05000000000000000000" pitchFamily="2" charset="2"/>
              <a:buChar char="§"/>
            </a:pPr>
            <a:r>
              <a:rPr lang="es-ES" altLang="en-US" b="1" dirty="0">
                <a:effectLst>
                  <a:outerShdw blurRad="38100" dist="38100" dir="2700000" algn="tl">
                    <a:srgbClr val="000000">
                      <a:alpha val="43137"/>
                    </a:srgbClr>
                  </a:outerShdw>
                </a:effectLst>
              </a:rPr>
              <a:t>El material hidrofóbico tiene mucha área superficial de contacto con la gota de agua, mientras que el material </a:t>
            </a:r>
            <a:r>
              <a:rPr lang="es-ES" altLang="en-US" b="1" dirty="0" err="1">
                <a:effectLst>
                  <a:outerShdw blurRad="38100" dist="38100" dir="2700000" algn="tl">
                    <a:srgbClr val="000000">
                      <a:alpha val="43137"/>
                    </a:srgbClr>
                  </a:outerShdw>
                </a:effectLst>
              </a:rPr>
              <a:t>superhidrofóbico</a:t>
            </a:r>
            <a:r>
              <a:rPr lang="es-ES" altLang="en-US" b="1" dirty="0">
                <a:effectLst>
                  <a:outerShdw blurRad="38100" dist="38100" dir="2700000" algn="tl">
                    <a:srgbClr val="000000">
                      <a:alpha val="43137"/>
                    </a:srgbClr>
                  </a:outerShdw>
                </a:effectLst>
              </a:rPr>
              <a:t> tiene mayor área superficial, pero bien poca superficie de contacto con el agua.</a:t>
            </a:r>
            <a:r>
              <a:rPr lang="es-ES" altLang="en-US" sz="1600" b="1" dirty="0">
                <a:effectLst>
                  <a:outerShdw blurRad="38100" dist="38100" dir="2700000" algn="tl">
                    <a:srgbClr val="000000">
                      <a:alpha val="43137"/>
                    </a:srgbClr>
                  </a:outerShdw>
                </a:effectLst>
              </a:rPr>
              <a:t> </a:t>
            </a:r>
            <a:endParaRPr lang="es-ES" altLang="en-US" sz="2800" b="1" dirty="0">
              <a:effectLst>
                <a:outerShdw blurRad="38100" dist="38100" dir="2700000" algn="tl">
                  <a:srgbClr val="000000">
                    <a:alpha val="43137"/>
                  </a:srgbClr>
                </a:outerShdw>
              </a:effectLst>
            </a:endParaRPr>
          </a:p>
        </p:txBody>
      </p:sp>
      <p:sp>
        <p:nvSpPr>
          <p:cNvPr id="32" name="Arrow: Down 31">
            <a:extLst>
              <a:ext uri="{FF2B5EF4-FFF2-40B4-BE49-F238E27FC236}">
                <a16:creationId xmlns:a16="http://schemas.microsoft.com/office/drawing/2014/main" id="{391E19E3-0974-4C28-AFFD-F11E8A04D837}"/>
              </a:ext>
            </a:extLst>
          </p:cNvPr>
          <p:cNvSpPr/>
          <p:nvPr/>
        </p:nvSpPr>
        <p:spPr>
          <a:xfrm rot="17947661">
            <a:off x="5603556" y="2509089"/>
            <a:ext cx="371594" cy="50206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98E3476-F462-415F-B60B-7D98DA5633F0}"/>
              </a:ext>
            </a:extLst>
          </p:cNvPr>
          <p:cNvSpPr/>
          <p:nvPr/>
        </p:nvSpPr>
        <p:spPr>
          <a:xfrm>
            <a:off x="5460615" y="3392409"/>
            <a:ext cx="3995874" cy="400110"/>
          </a:xfrm>
          <a:prstGeom prst="rect">
            <a:avLst/>
          </a:prstGeom>
        </p:spPr>
        <p:txBody>
          <a:bodyPr wrap="square">
            <a:spAutoFit/>
          </a:bodyPr>
          <a:lstStyle/>
          <a:p>
            <a:pPr algn="ctr"/>
            <a:r>
              <a:rPr lang="es-PR" alt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Hidrofóbica 90˚ o mayor</a:t>
            </a:r>
            <a:endParaRPr lang="es-PR" sz="2000" dirty="0"/>
          </a:p>
        </p:txBody>
      </p:sp>
      <p:sp>
        <p:nvSpPr>
          <p:cNvPr id="34" name="Rectangle 33">
            <a:extLst>
              <a:ext uri="{FF2B5EF4-FFF2-40B4-BE49-F238E27FC236}">
                <a16:creationId xmlns:a16="http://schemas.microsoft.com/office/drawing/2014/main" id="{0AC4FBDB-CDE7-4039-AABD-C20E61A94021}"/>
              </a:ext>
            </a:extLst>
          </p:cNvPr>
          <p:cNvSpPr/>
          <p:nvPr/>
        </p:nvSpPr>
        <p:spPr>
          <a:xfrm>
            <a:off x="2634018" y="5508841"/>
            <a:ext cx="4491274" cy="400110"/>
          </a:xfrm>
          <a:prstGeom prst="rect">
            <a:avLst/>
          </a:prstGeom>
        </p:spPr>
        <p:txBody>
          <a:bodyPr wrap="square">
            <a:spAutoFit/>
          </a:bodyPr>
          <a:lstStyle/>
          <a:p>
            <a:pPr algn="ctr"/>
            <a:r>
              <a:rPr lang="es-PR" altLang="en-US" sz="2000" b="1" dirty="0" err="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Superhidrofóbica</a:t>
            </a:r>
            <a:r>
              <a:rPr lang="es-PR" altLang="en-US" sz="2000" b="1" dirty="0">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mayor de150˚ </a:t>
            </a:r>
            <a:endParaRPr lang="es-PR" sz="2000" dirty="0"/>
          </a:p>
        </p:txBody>
      </p:sp>
      <p:sp>
        <p:nvSpPr>
          <p:cNvPr id="35" name="Arrow: Down 34">
            <a:extLst>
              <a:ext uri="{FF2B5EF4-FFF2-40B4-BE49-F238E27FC236}">
                <a16:creationId xmlns:a16="http://schemas.microsoft.com/office/drawing/2014/main" id="{46E00E43-B405-4814-8CE6-BDD09B317108}"/>
              </a:ext>
            </a:extLst>
          </p:cNvPr>
          <p:cNvSpPr/>
          <p:nvPr/>
        </p:nvSpPr>
        <p:spPr>
          <a:xfrm>
            <a:off x="2782234" y="2373700"/>
            <a:ext cx="371594" cy="50206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9AE6E9EA-C689-45C6-84BF-350C76C88A1B}"/>
              </a:ext>
            </a:extLst>
          </p:cNvPr>
          <p:cNvSpPr/>
          <p:nvPr/>
        </p:nvSpPr>
        <p:spPr>
          <a:xfrm>
            <a:off x="1721466" y="1947160"/>
            <a:ext cx="2663040" cy="400110"/>
          </a:xfrm>
          <a:prstGeom prst="rect">
            <a:avLst/>
          </a:prstGeom>
        </p:spPr>
        <p:txBody>
          <a:bodyPr wrap="square">
            <a:spAutoFit/>
          </a:bodyPr>
          <a:lstStyle/>
          <a:p>
            <a:pPr algn="ctr"/>
            <a:r>
              <a:rPr lang="es-PR" altLang="en-US" sz="2000" b="1">
                <a:solidFill>
                  <a:srgbClr val="000000"/>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ángulo de contacto</a:t>
            </a:r>
            <a:endParaRPr lang="es-PR" sz="2000"/>
          </a:p>
        </p:txBody>
      </p:sp>
      <p:sp>
        <p:nvSpPr>
          <p:cNvPr id="10" name="Rectangle 2">
            <a:extLst>
              <a:ext uri="{FF2B5EF4-FFF2-40B4-BE49-F238E27FC236}">
                <a16:creationId xmlns:a16="http://schemas.microsoft.com/office/drawing/2014/main" id="{CCBAF728-6887-44A2-8CBB-D5632F52E49E}"/>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S" altLang="en-US" sz="1800" b="0" i="0" u="none" strike="noStrike" cap="none" normalizeH="0" baseline="0" dirty="0">
              <a:ln>
                <a:noFill/>
              </a:ln>
              <a:solidFill>
                <a:schemeClr val="tx1"/>
              </a:solidFill>
              <a:effectLst/>
              <a:latin typeface="Arial" panose="020B0604020202020204" pitchFamily="34" charset="0"/>
            </a:endParaRPr>
          </a:p>
        </p:txBody>
      </p:sp>
      <p:sp>
        <p:nvSpPr>
          <p:cNvPr id="31" name="Straight Connector 76">
            <a:extLst>
              <a:ext uri="{FF2B5EF4-FFF2-40B4-BE49-F238E27FC236}">
                <a16:creationId xmlns:a16="http://schemas.microsoft.com/office/drawing/2014/main" id="{6594C165-CD52-4525-99A1-328D95925E66}"/>
              </a:ext>
            </a:extLst>
          </p:cNvPr>
          <p:cNvSpPr>
            <a:spLocks noChangeShapeType="1"/>
          </p:cNvSpPr>
          <p:nvPr/>
        </p:nvSpPr>
        <p:spPr bwMode="auto">
          <a:xfrm flipH="1" flipV="1">
            <a:off x="1330609" y="2984331"/>
            <a:ext cx="1640338" cy="0"/>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38" name="Straight Connector 76">
            <a:extLst>
              <a:ext uri="{FF2B5EF4-FFF2-40B4-BE49-F238E27FC236}">
                <a16:creationId xmlns:a16="http://schemas.microsoft.com/office/drawing/2014/main" id="{10A6CBAE-163F-4E6D-8A84-89B35E77FBB3}"/>
              </a:ext>
            </a:extLst>
          </p:cNvPr>
          <p:cNvSpPr>
            <a:spLocks noChangeShapeType="1"/>
          </p:cNvSpPr>
          <p:nvPr/>
        </p:nvSpPr>
        <p:spPr bwMode="auto">
          <a:xfrm flipH="1" flipV="1">
            <a:off x="6259580" y="2925128"/>
            <a:ext cx="1931967" cy="2398"/>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
        <p:nvSpPr>
          <p:cNvPr id="39" name="Straight Connector 76">
            <a:extLst>
              <a:ext uri="{FF2B5EF4-FFF2-40B4-BE49-F238E27FC236}">
                <a16:creationId xmlns:a16="http://schemas.microsoft.com/office/drawing/2014/main" id="{6B4AD139-97C0-4E74-BF2E-3FF853C472AF}"/>
              </a:ext>
            </a:extLst>
          </p:cNvPr>
          <p:cNvSpPr>
            <a:spLocks noChangeShapeType="1"/>
          </p:cNvSpPr>
          <p:nvPr/>
        </p:nvSpPr>
        <p:spPr bwMode="auto">
          <a:xfrm flipH="1" flipV="1">
            <a:off x="3760536" y="4946982"/>
            <a:ext cx="1346252" cy="0"/>
          </a:xfrm>
          <a:prstGeom prst="line">
            <a:avLst/>
          </a:prstGeom>
          <a:ln>
            <a:headEnd/>
            <a:tailEn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txBody>
          <a:bodyPr/>
          <a:lstStyle/>
          <a:p>
            <a:pPr eaLnBrk="0" fontAlgn="base" hangingPunct="0">
              <a:spcBef>
                <a:spcPct val="0"/>
              </a:spcBef>
              <a:spcAft>
                <a:spcPct val="0"/>
              </a:spcAft>
            </a:pPr>
            <a:endParaRPr lang="en-US">
              <a:solidFill>
                <a:srgbClr val="000000"/>
              </a:solidFill>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32050206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Box 3"/>
          <p:cNvSpPr>
            <a:spLocks noChangeArrowheads="1"/>
          </p:cNvSpPr>
          <p:nvPr/>
        </p:nvSpPr>
        <p:spPr bwMode="auto">
          <a:xfrm>
            <a:off x="0" y="1515531"/>
            <a:ext cx="1220210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8400" dirty="0">
                <a:solidFill>
                  <a:schemeClr val="accent3"/>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Un vistazo a la tecnología actual…</a:t>
            </a:r>
          </a:p>
        </p:txBody>
      </p:sp>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3"/>
          <a:stretch>
            <a:fillRect/>
          </a:stretch>
        </p:blipFill>
        <p:spPr>
          <a:xfrm>
            <a:off x="124691" y="5687372"/>
            <a:ext cx="1849075" cy="597196"/>
          </a:xfrm>
          <a:prstGeom prst="rect">
            <a:avLst/>
          </a:prstGeom>
        </p:spPr>
      </p:pic>
    </p:spTree>
    <p:extLst>
      <p:ext uri="{BB962C8B-B14F-4D97-AF65-F5344CB8AC3E}">
        <p14:creationId xmlns:p14="http://schemas.microsoft.com/office/powerpoint/2010/main" val="167829114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3" name="Picture 2"/>
          <p:cNvPicPr>
            <a:picLocks noChangeAspect="1" noChangeArrowheads="1"/>
          </p:cNvPicPr>
          <p:nvPr/>
        </p:nvPicPr>
        <p:blipFill>
          <a:blip r:embed="rId2">
            <a:extLst>
              <a:ext uri="{28A0092B-C50C-407E-A947-70E740481C1C}">
                <a14:useLocalDpi xmlns:a14="http://schemas.microsoft.com/office/drawing/2010/main" val="0"/>
              </a:ext>
            </a:extLst>
          </a:blip>
          <a:srcRect l="8156" t="4167" r="3061"/>
          <a:stretch>
            <a:fillRect/>
          </a:stretch>
        </p:blipFill>
        <p:spPr bwMode="auto">
          <a:xfrm>
            <a:off x="359520" y="1562584"/>
            <a:ext cx="3228491" cy="2316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50884" name="Picture 3"/>
          <p:cNvPicPr>
            <a:picLocks noChangeAspect="1" noChangeArrowheads="1"/>
          </p:cNvPicPr>
          <p:nvPr/>
        </p:nvPicPr>
        <p:blipFill>
          <a:blip r:embed="rId3">
            <a:extLst>
              <a:ext uri="{28A0092B-C50C-407E-A947-70E740481C1C}">
                <a14:useLocalDpi xmlns:a14="http://schemas.microsoft.com/office/drawing/2010/main" val="0"/>
              </a:ext>
            </a:extLst>
          </a:blip>
          <a:srcRect l="3842" t="4688" r="3947" b="4691"/>
          <a:stretch>
            <a:fillRect/>
          </a:stretch>
        </p:blipFill>
        <p:spPr bwMode="auto">
          <a:xfrm>
            <a:off x="4111807" y="1568681"/>
            <a:ext cx="3260962" cy="23168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50885" name="Picture 4"/>
          <p:cNvPicPr>
            <a:picLocks noChangeAspect="1" noChangeArrowheads="1"/>
          </p:cNvPicPr>
          <p:nvPr/>
        </p:nvPicPr>
        <p:blipFill>
          <a:blip r:embed="rId4">
            <a:extLst>
              <a:ext uri="{28A0092B-C50C-407E-A947-70E740481C1C}">
                <a14:useLocalDpi xmlns:a14="http://schemas.microsoft.com/office/drawing/2010/main" val="0"/>
              </a:ext>
            </a:extLst>
          </a:blip>
          <a:srcRect l="5031" t="4082" r="4405" b="2043"/>
          <a:stretch>
            <a:fillRect/>
          </a:stretch>
        </p:blipFill>
        <p:spPr bwMode="auto">
          <a:xfrm>
            <a:off x="7896566" y="1562583"/>
            <a:ext cx="4007783" cy="2322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50887" name="TextBox 3"/>
          <p:cNvSpPr>
            <a:spLocks noChangeArrowheads="1"/>
          </p:cNvSpPr>
          <p:nvPr/>
        </p:nvSpPr>
        <p:spPr bwMode="auto">
          <a:xfrm>
            <a:off x="0" y="21827"/>
            <a:ext cx="1219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540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El escarabajo Stenocara</a:t>
            </a:r>
          </a:p>
        </p:txBody>
      </p:sp>
      <p:pic>
        <p:nvPicPr>
          <p:cNvPr id="8" name="Picture 7">
            <a:extLst>
              <a:ext uri="{FF2B5EF4-FFF2-40B4-BE49-F238E27FC236}">
                <a16:creationId xmlns:a16="http://schemas.microsoft.com/office/drawing/2014/main" id="{E444CD6B-8C0E-475A-8A11-87E8F2CA761C}"/>
              </a:ext>
            </a:extLst>
          </p:cNvPr>
          <p:cNvPicPr>
            <a:picLocks noChangeAspect="1"/>
          </p:cNvPicPr>
          <p:nvPr/>
        </p:nvPicPr>
        <p:blipFill>
          <a:blip r:embed="rId5"/>
          <a:stretch>
            <a:fillRect/>
          </a:stretch>
        </p:blipFill>
        <p:spPr>
          <a:xfrm>
            <a:off x="11454063" y="5715506"/>
            <a:ext cx="613246" cy="602927"/>
          </a:xfrm>
          <a:prstGeom prst="rect">
            <a:avLst/>
          </a:prstGeom>
        </p:spPr>
      </p:pic>
      <p:pic>
        <p:nvPicPr>
          <p:cNvPr id="9" name="Picture 8">
            <a:extLst>
              <a:ext uri="{FF2B5EF4-FFF2-40B4-BE49-F238E27FC236}">
                <a16:creationId xmlns:a16="http://schemas.microsoft.com/office/drawing/2014/main" id="{0FCF867F-6DC2-4552-9E2D-C90A9A3CF4E2}"/>
              </a:ext>
            </a:extLst>
          </p:cNvPr>
          <p:cNvPicPr>
            <a:picLocks noChangeAspect="1"/>
          </p:cNvPicPr>
          <p:nvPr/>
        </p:nvPicPr>
        <p:blipFill>
          <a:blip r:embed="rId6"/>
          <a:stretch>
            <a:fillRect/>
          </a:stretch>
        </p:blipFill>
        <p:spPr>
          <a:xfrm>
            <a:off x="124691" y="5721238"/>
            <a:ext cx="1849075" cy="597196"/>
          </a:xfrm>
          <a:prstGeom prst="rect">
            <a:avLst/>
          </a:prstGeom>
        </p:spPr>
      </p:pic>
      <p:sp>
        <p:nvSpPr>
          <p:cNvPr id="10" name="Rectangle 9">
            <a:extLst>
              <a:ext uri="{FF2B5EF4-FFF2-40B4-BE49-F238E27FC236}">
                <a16:creationId xmlns:a16="http://schemas.microsoft.com/office/drawing/2014/main" id="{FC00546C-053B-415F-B50B-7F1FF7B37E07}"/>
              </a:ext>
            </a:extLst>
          </p:cNvPr>
          <p:cNvSpPr/>
          <p:nvPr/>
        </p:nvSpPr>
        <p:spPr>
          <a:xfrm>
            <a:off x="124691" y="3931575"/>
            <a:ext cx="11942617" cy="2246769"/>
          </a:xfrm>
          <a:prstGeom prst="rect">
            <a:avLst/>
          </a:prstGeom>
        </p:spPr>
        <p:txBody>
          <a:bodyPr wrap="square">
            <a:spAutoFit/>
          </a:bodyPr>
          <a:lstStyle/>
          <a:p>
            <a:pPr algn="ct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Fig. 5a-c </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El escarabajo </a:t>
            </a:r>
            <a:r>
              <a:rPr lang="es-PR" altLang="en-US" sz="2800" b="1" dirty="0" err="1">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Stenocara</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 </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las áreas de condensación en sus alas las cuales no tienen cera</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(b) </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las áreas en sus alas que tienen cera son </a:t>
            </a:r>
            <a:r>
              <a:rPr lang="es-PR" altLang="en-US" sz="2800" b="1" dirty="0" err="1">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superhidrofóbicas</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(c)</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Escalas en barra</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 </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10 mm,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(b) </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0.2 mm, </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(c) </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10 </a:t>
            </a:r>
            <a:r>
              <a:rPr lang="en-US" altLang="en-US" sz="2800" b="1" dirty="0">
                <a:effectLst>
                  <a:outerShdw blurRad="38100" dist="38100" dir="2700000" algn="tl">
                    <a:srgbClr val="000000">
                      <a:alpha val="43137"/>
                    </a:srgbClr>
                  </a:outerShdw>
                </a:effectLst>
                <a:latin typeface="Symbol" panose="05050102010706020507" pitchFamily="18" charset="2"/>
                <a:cs typeface="Arial" panose="020B0604020202020204" pitchFamily="34" charset="0"/>
                <a:sym typeface="Century Gothic" panose="020B0502020202020204" pitchFamily="34" charset="0"/>
              </a:rPr>
              <a:t>m</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m. </a:t>
            </a:r>
            <a:r>
              <a:rPr lang="es-PR"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Reimpreso con la autorización </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de Parker y Lawrence</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(2001)</a:t>
            </a:r>
            <a:r>
              <a:rPr lang="en-US" altLang="en-US" sz="2800" b="1" dirty="0">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t>
            </a:r>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a:t>
            </a:r>
            <a:endParaRPr lang="en-US" sz="2800" dirty="0">
              <a:solidFill>
                <a:schemeClr val="accent3"/>
              </a:solidFill>
            </a:endParaRPr>
          </a:p>
        </p:txBody>
      </p:sp>
      <p:sp>
        <p:nvSpPr>
          <p:cNvPr id="2" name="Rectangle 1">
            <a:extLst>
              <a:ext uri="{FF2B5EF4-FFF2-40B4-BE49-F238E27FC236}">
                <a16:creationId xmlns:a16="http://schemas.microsoft.com/office/drawing/2014/main" id="{58A33B1A-0A18-4F6E-992F-AF9D00356598}"/>
              </a:ext>
            </a:extLst>
          </p:cNvPr>
          <p:cNvSpPr/>
          <p:nvPr/>
        </p:nvSpPr>
        <p:spPr>
          <a:xfrm>
            <a:off x="190192" y="1000047"/>
            <a:ext cx="3228491" cy="523220"/>
          </a:xfrm>
          <a:prstGeom prst="rect">
            <a:avLst/>
          </a:prstGeom>
        </p:spPr>
        <p:txBody>
          <a:bodyPr wrap="square">
            <a:spAutoFit/>
          </a:bodyPr>
          <a:lstStyle/>
          <a:p>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 </a:t>
            </a:r>
            <a:endParaRPr lang="en-US" sz="2800" dirty="0"/>
          </a:p>
        </p:txBody>
      </p:sp>
      <p:sp>
        <p:nvSpPr>
          <p:cNvPr id="12" name="Rectangle 11">
            <a:extLst>
              <a:ext uri="{FF2B5EF4-FFF2-40B4-BE49-F238E27FC236}">
                <a16:creationId xmlns:a16="http://schemas.microsoft.com/office/drawing/2014/main" id="{F1F2530E-2DDA-4982-9B51-E477C5DF48F7}"/>
              </a:ext>
            </a:extLst>
          </p:cNvPr>
          <p:cNvSpPr/>
          <p:nvPr/>
        </p:nvSpPr>
        <p:spPr>
          <a:xfrm>
            <a:off x="3959958" y="994898"/>
            <a:ext cx="3228491" cy="523220"/>
          </a:xfrm>
          <a:prstGeom prst="rect">
            <a:avLst/>
          </a:prstGeom>
        </p:spPr>
        <p:txBody>
          <a:bodyPr wrap="square">
            <a:spAutoFit/>
          </a:bodyPr>
          <a:lstStyle/>
          <a:p>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(b) </a:t>
            </a:r>
            <a:endParaRPr lang="en-US" sz="2800" dirty="0"/>
          </a:p>
        </p:txBody>
      </p:sp>
      <p:sp>
        <p:nvSpPr>
          <p:cNvPr id="13" name="Rectangle 12">
            <a:extLst>
              <a:ext uri="{FF2B5EF4-FFF2-40B4-BE49-F238E27FC236}">
                <a16:creationId xmlns:a16="http://schemas.microsoft.com/office/drawing/2014/main" id="{1C8E713F-15FA-46FD-BE84-8F06D8041794}"/>
              </a:ext>
            </a:extLst>
          </p:cNvPr>
          <p:cNvSpPr/>
          <p:nvPr/>
        </p:nvSpPr>
        <p:spPr>
          <a:xfrm>
            <a:off x="7727236" y="991764"/>
            <a:ext cx="4007783" cy="523220"/>
          </a:xfrm>
          <a:prstGeom prst="rect">
            <a:avLst/>
          </a:prstGeom>
        </p:spPr>
        <p:txBody>
          <a:bodyPr wrap="square">
            <a:spAutoFit/>
          </a:bodyPr>
          <a:lstStyle/>
          <a:p>
            <a:r>
              <a:rPr lang="en-US" altLang="en-US" sz="28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(c) </a:t>
            </a:r>
            <a:endParaRPr lang="en-US" sz="2800" dirty="0"/>
          </a:p>
        </p:txBody>
      </p:sp>
    </p:spTree>
    <p:extLst>
      <p:ext uri="{BB962C8B-B14F-4D97-AF65-F5344CB8AC3E}">
        <p14:creationId xmlns:p14="http://schemas.microsoft.com/office/powerpoint/2010/main" val="384848932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Picture 2"/>
          <p:cNvSpPr>
            <a:spLocks noChangeAspect="1" noChangeArrowheads="1"/>
          </p:cNvSpPr>
          <p:nvPr/>
        </p:nvSpPr>
        <p:spPr bwMode="auto">
          <a:xfrm>
            <a:off x="3124200" y="1524000"/>
            <a:ext cx="6146800" cy="454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0" fontAlgn="base" hangingPunct="0">
              <a:spcBef>
                <a:spcPct val="0"/>
              </a:spcBef>
              <a:spcAft>
                <a:spcPct val="0"/>
              </a:spcAft>
            </a:pPr>
            <a:endParaRPr lang="en-US" altLang="en-US">
              <a:solidFill>
                <a:srgbClr val="000000"/>
              </a:solidFill>
            </a:endParaRPr>
          </a:p>
        </p:txBody>
      </p:sp>
      <p:sp>
        <p:nvSpPr>
          <p:cNvPr id="251910" name="TextBox 3"/>
          <p:cNvSpPr>
            <a:spLocks noChangeArrowheads="1"/>
          </p:cNvSpPr>
          <p:nvPr/>
        </p:nvSpPr>
        <p:spPr bwMode="auto">
          <a:xfrm>
            <a:off x="1973766" y="5485571"/>
            <a:ext cx="93737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2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El escarabajo de </a:t>
            </a:r>
            <a:r>
              <a:rPr lang="es-PR" altLang="en-US" sz="2200" b="1" dirty="0" err="1">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Namib</a:t>
            </a:r>
            <a:r>
              <a:rPr lang="es-PR" altLang="en-US" sz="2200" b="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 se coloca en esa posición para que las gotas de agua que se forman sobre él rueden hasta llegar a su boca.</a:t>
            </a:r>
          </a:p>
        </p:txBody>
      </p:sp>
      <p:sp>
        <p:nvSpPr>
          <p:cNvPr id="251911" name="TextBox 1"/>
          <p:cNvSpPr>
            <a:spLocks noChangeArrowheads="1"/>
          </p:cNvSpPr>
          <p:nvPr/>
        </p:nvSpPr>
        <p:spPr bwMode="auto">
          <a:xfrm>
            <a:off x="110025" y="1056993"/>
            <a:ext cx="6587154"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just" fontAlgn="base">
              <a:spcBef>
                <a:spcPct val="0"/>
              </a:spcBef>
              <a:spcAft>
                <a:spcPct val="0"/>
              </a:spcAft>
              <a:buFont typeface="Wingdings" panose="05000000000000000000" pitchFamily="2" charset="2"/>
              <a:buChar char="§"/>
            </a:pPr>
            <a:r>
              <a:rPr lang="es-ES" sz="2100" b="1" dirty="0">
                <a:effectLst>
                  <a:outerShdw blurRad="38100" dist="38100" dir="2700000" algn="tl">
                    <a:srgbClr val="000000">
                      <a:alpha val="43137"/>
                    </a:srgbClr>
                  </a:outerShdw>
                </a:effectLst>
                <a:latin typeface="+mn-lt"/>
              </a:rPr>
              <a:t>  El escarabajo del desierto de </a:t>
            </a:r>
            <a:r>
              <a:rPr lang="es-ES" sz="2100" b="1" dirty="0" err="1">
                <a:effectLst>
                  <a:outerShdw blurRad="38100" dist="38100" dir="2700000" algn="tl">
                    <a:srgbClr val="000000">
                      <a:alpha val="43137"/>
                    </a:srgbClr>
                  </a:outerShdw>
                </a:effectLst>
                <a:latin typeface="+mn-lt"/>
              </a:rPr>
              <a:t>Namib</a:t>
            </a:r>
            <a:r>
              <a:rPr lang="es-ES" sz="2100" b="1" dirty="0">
                <a:effectLst>
                  <a:outerShdw blurRad="38100" dist="38100" dir="2700000" algn="tl">
                    <a:srgbClr val="000000">
                      <a:alpha val="43137"/>
                    </a:srgbClr>
                  </a:outerShdw>
                </a:effectLst>
                <a:latin typeface="+mn-lt"/>
              </a:rPr>
              <a:t> (</a:t>
            </a:r>
            <a:r>
              <a:rPr lang="es-ES" sz="2100" b="1" i="1" dirty="0" err="1">
                <a:effectLst>
                  <a:outerShdw blurRad="38100" dist="38100" dir="2700000" algn="tl">
                    <a:srgbClr val="000000">
                      <a:alpha val="43137"/>
                    </a:srgbClr>
                  </a:outerShdw>
                </a:effectLst>
                <a:latin typeface="+mn-lt"/>
              </a:rPr>
              <a:t>Stenocera</a:t>
            </a:r>
            <a:r>
              <a:rPr lang="es-ES" sz="2100" b="1" i="1" dirty="0">
                <a:effectLst>
                  <a:outerShdw blurRad="38100" dist="38100" dir="2700000" algn="tl">
                    <a:srgbClr val="000000">
                      <a:alpha val="43137"/>
                    </a:srgbClr>
                  </a:outerShdw>
                </a:effectLst>
                <a:latin typeface="+mn-lt"/>
              </a:rPr>
              <a:t> </a:t>
            </a:r>
            <a:r>
              <a:rPr lang="es-ES" sz="2100" b="1" i="1" dirty="0" err="1">
                <a:effectLst>
                  <a:outerShdw blurRad="38100" dist="38100" dir="2700000" algn="tl">
                    <a:srgbClr val="000000">
                      <a:alpha val="43137"/>
                    </a:srgbClr>
                  </a:outerShdw>
                </a:effectLst>
                <a:latin typeface="+mn-lt"/>
              </a:rPr>
              <a:t>gracilipes</a:t>
            </a:r>
            <a:r>
              <a:rPr lang="es-ES" sz="2100" b="1" dirty="0">
                <a:effectLst>
                  <a:outerShdw blurRad="38100" dist="38100" dir="2700000" algn="tl">
                    <a:srgbClr val="000000">
                      <a:alpha val="43137"/>
                    </a:srgbClr>
                  </a:outerShdw>
                </a:effectLst>
                <a:latin typeface="+mn-lt"/>
              </a:rPr>
              <a:t>) ha desarrollado una superficie </a:t>
            </a:r>
            <a:r>
              <a:rPr lang="es-ES" sz="2100" b="1" dirty="0" err="1">
                <a:effectLst>
                  <a:outerShdw blurRad="38100" dist="38100" dir="2700000" algn="tl">
                    <a:srgbClr val="000000">
                      <a:alpha val="43137"/>
                    </a:srgbClr>
                  </a:outerShdw>
                </a:effectLst>
                <a:latin typeface="+mn-lt"/>
              </a:rPr>
              <a:t>superhidrofóbica</a:t>
            </a:r>
            <a:r>
              <a:rPr lang="es-ES" sz="2100" b="1" dirty="0">
                <a:effectLst>
                  <a:outerShdw blurRad="38100" dist="38100" dir="2700000" algn="tl">
                    <a:srgbClr val="000000">
                      <a:alpha val="43137"/>
                    </a:srgbClr>
                  </a:outerShdw>
                </a:effectLst>
                <a:latin typeface="+mn-lt"/>
              </a:rPr>
              <a:t> en su espalda que le permite recolectar agua del aire del desierto en la mañana</a:t>
            </a:r>
            <a:r>
              <a:rPr lang="en-US" altLang="en-US" sz="2100" b="1" dirty="0">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  </a:t>
            </a:r>
          </a:p>
          <a:p>
            <a:pPr algn="just" fontAlgn="base">
              <a:spcBef>
                <a:spcPct val="0"/>
              </a:spcBef>
              <a:spcAft>
                <a:spcPct val="0"/>
              </a:spcAft>
            </a:pPr>
            <a:endParaRPr lang="en-US" altLang="en-US" sz="500" b="1" dirty="0">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endParaRPr>
          </a:p>
          <a:p>
            <a:pPr algn="just" fontAlgn="base">
              <a:spcBef>
                <a:spcPct val="0"/>
              </a:spcBef>
              <a:spcAft>
                <a:spcPct val="0"/>
              </a:spcAft>
              <a:buFont typeface="Wingdings" panose="05000000000000000000" pitchFamily="2" charset="2"/>
              <a:buChar char="§"/>
            </a:pPr>
            <a:r>
              <a:rPr lang="es-ES" altLang="en-US" sz="2100" b="1" dirty="0">
                <a:effectLst>
                  <a:outerShdw blurRad="38100" dist="38100" dir="2700000" algn="tl">
                    <a:srgbClr val="000000">
                      <a:alpha val="43137"/>
                    </a:srgbClr>
                  </a:outerShdw>
                </a:effectLst>
                <a:latin typeface="+mn-lt"/>
              </a:rPr>
              <a:t>  El escarabajo pasa la noche debajo de la arena. En la mañana, sube a la parte posterior de la duna la cual es un poco más fresca que el ambiente a su alrededor. El agua puede acumularse en su espalda y canalizarse a su boca.</a:t>
            </a:r>
          </a:p>
          <a:p>
            <a:pPr algn="just" fontAlgn="base">
              <a:spcBef>
                <a:spcPct val="0"/>
              </a:spcBef>
              <a:spcAft>
                <a:spcPct val="0"/>
              </a:spcAft>
            </a:pPr>
            <a:endParaRPr lang="es-ES" altLang="en-US" sz="500" b="1" dirty="0">
              <a:effectLst>
                <a:outerShdw blurRad="38100" dist="38100" dir="2700000" algn="tl">
                  <a:srgbClr val="000000">
                    <a:alpha val="43137"/>
                  </a:srgbClr>
                </a:outerShdw>
              </a:effectLst>
              <a:latin typeface="+mn-lt"/>
            </a:endParaRPr>
          </a:p>
          <a:p>
            <a:pPr algn="just" fontAlgn="base">
              <a:spcBef>
                <a:spcPct val="0"/>
              </a:spcBef>
              <a:spcAft>
                <a:spcPct val="0"/>
              </a:spcAft>
              <a:buFont typeface="Wingdings" panose="05000000000000000000" pitchFamily="2" charset="2"/>
              <a:buChar char="§"/>
            </a:pPr>
            <a:r>
              <a:rPr lang="es-ES" altLang="en-US" sz="2100" b="1" dirty="0">
                <a:effectLst>
                  <a:outerShdw blurRad="38100" dist="38100" dir="2700000" algn="tl">
                    <a:srgbClr val="000000">
                      <a:alpha val="43137"/>
                    </a:srgbClr>
                  </a:outerShdw>
                </a:effectLst>
                <a:latin typeface="+mn-lt"/>
              </a:rPr>
              <a:t>  El desierto de </a:t>
            </a:r>
            <a:r>
              <a:rPr lang="es-ES" altLang="en-US" sz="2100" b="1" dirty="0" err="1">
                <a:effectLst>
                  <a:outerShdw blurRad="38100" dist="38100" dir="2700000" algn="tl">
                    <a:srgbClr val="000000">
                      <a:alpha val="43137"/>
                    </a:srgbClr>
                  </a:outerShdw>
                </a:effectLst>
                <a:latin typeface="+mn-lt"/>
              </a:rPr>
              <a:t>Namib</a:t>
            </a:r>
            <a:r>
              <a:rPr lang="es-ES" altLang="en-US" sz="2100" b="1" dirty="0">
                <a:effectLst>
                  <a:outerShdw blurRad="38100" dist="38100" dir="2700000" algn="tl">
                    <a:srgbClr val="000000">
                      <a:alpha val="43137"/>
                    </a:srgbClr>
                  </a:outerShdw>
                </a:effectLst>
                <a:latin typeface="+mn-lt"/>
              </a:rPr>
              <a:t> es uno de los lugares más secos de la Tierra y esta es la única fuente de agua que el escarabajo tiene para sobrevivir. </a:t>
            </a:r>
          </a:p>
        </p:txBody>
      </p:sp>
      <p:pic>
        <p:nvPicPr>
          <p:cNvPr id="251912" name="Picture 8"/>
          <p:cNvPicPr>
            <a:picLocks noChangeAspect="1"/>
          </p:cNvPicPr>
          <p:nvPr/>
        </p:nvPicPr>
        <p:blipFill>
          <a:blip r:embed="rId2">
            <a:extLst>
              <a:ext uri="{28A0092B-C50C-407E-A947-70E740481C1C}">
                <a14:useLocalDpi xmlns:a14="http://schemas.microsoft.com/office/drawing/2010/main" val="0"/>
              </a:ext>
            </a:extLst>
          </a:blip>
          <a:srcRect t="11237" r="31621"/>
          <a:stretch>
            <a:fillRect/>
          </a:stretch>
        </p:blipFill>
        <p:spPr bwMode="auto">
          <a:xfrm>
            <a:off x="6940923" y="2486855"/>
            <a:ext cx="3187909" cy="2692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70CF741C-6EAB-4E81-9FAE-EC52D52BEF7C}"/>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10" name="Picture 9">
            <a:extLst>
              <a:ext uri="{FF2B5EF4-FFF2-40B4-BE49-F238E27FC236}">
                <a16:creationId xmlns:a16="http://schemas.microsoft.com/office/drawing/2014/main" id="{5F4AE95C-71D8-4622-A999-2D2B047EA78F}"/>
              </a:ext>
            </a:extLst>
          </p:cNvPr>
          <p:cNvPicPr>
            <a:picLocks noChangeAspect="1"/>
          </p:cNvPicPr>
          <p:nvPr/>
        </p:nvPicPr>
        <p:blipFill>
          <a:blip r:embed="rId4"/>
          <a:stretch>
            <a:fillRect/>
          </a:stretch>
        </p:blipFill>
        <p:spPr>
          <a:xfrm>
            <a:off x="124691" y="5687372"/>
            <a:ext cx="1849075" cy="597196"/>
          </a:xfrm>
          <a:prstGeom prst="rect">
            <a:avLst/>
          </a:prstGeom>
        </p:spPr>
      </p:pic>
      <p:sp>
        <p:nvSpPr>
          <p:cNvPr id="11" name="TextBox 3">
            <a:extLst>
              <a:ext uri="{FF2B5EF4-FFF2-40B4-BE49-F238E27FC236}">
                <a16:creationId xmlns:a16="http://schemas.microsoft.com/office/drawing/2014/main" id="{59161C5D-5483-4592-9296-A5EB3E6CDF47}"/>
              </a:ext>
            </a:extLst>
          </p:cNvPr>
          <p:cNvSpPr>
            <a:spLocks noChangeArrowheads="1"/>
          </p:cNvSpPr>
          <p:nvPr/>
        </p:nvSpPr>
        <p:spPr bwMode="auto">
          <a:xfrm>
            <a:off x="0" y="21827"/>
            <a:ext cx="121919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800" dirty="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Escarabajo del desierto de </a:t>
            </a:r>
            <a:r>
              <a:rPr lang="es-PR" altLang="en-US" sz="4800" dirty="0" err="1">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Namib</a:t>
            </a:r>
            <a:endParaRPr lang="es-PR" altLang="en-US" sz="4800" dirty="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pic>
        <p:nvPicPr>
          <p:cNvPr id="251909" name="Picture 2"/>
          <p:cNvPicPr>
            <a:picLocks noChangeAspect="1" noChangeArrowheads="1"/>
          </p:cNvPicPr>
          <p:nvPr/>
        </p:nvPicPr>
        <p:blipFill>
          <a:blip r:embed="rId5">
            <a:extLst>
              <a:ext uri="{28A0092B-C50C-407E-A947-70E740481C1C}">
                <a14:useLocalDpi xmlns:a14="http://schemas.microsoft.com/office/drawing/2010/main" val="0"/>
              </a:ext>
            </a:extLst>
          </a:blip>
          <a:srcRect r="37941" b="29494"/>
          <a:stretch>
            <a:fillRect/>
          </a:stretch>
        </p:blipFill>
        <p:spPr bwMode="auto">
          <a:xfrm>
            <a:off x="8788399" y="1006798"/>
            <a:ext cx="3056683" cy="25690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E53B154-E88B-4AB5-ADC9-1D59F3997B43}"/>
              </a:ext>
            </a:extLst>
          </p:cNvPr>
          <p:cNvSpPr/>
          <p:nvPr/>
        </p:nvSpPr>
        <p:spPr>
          <a:xfrm>
            <a:off x="1867256" y="6447299"/>
            <a:ext cx="8544069" cy="369332"/>
          </a:xfrm>
          <a:prstGeom prst="rect">
            <a:avLst/>
          </a:prstGeom>
        </p:spPr>
        <p:txBody>
          <a:bodyPr wrap="square">
            <a:spAutoFit/>
          </a:bodyPr>
          <a:lstStyle/>
          <a:p>
            <a:pPr algn="ctr"/>
            <a:r>
              <a:rPr lang="en-US" b="1" dirty="0">
                <a:solidFill>
                  <a:schemeClr val="bg1"/>
                </a:solidFill>
                <a:effectLst>
                  <a:outerShdw blurRad="38100" dist="38100" dir="2700000" algn="tl">
                    <a:srgbClr val="000000">
                      <a:alpha val="43137"/>
                    </a:srgbClr>
                  </a:outerShdw>
                </a:effectLst>
              </a:rPr>
              <a:t>https://asknature.org/strategy/water-vapor-harvesting/#.W_BU2uhKjIU</a:t>
            </a:r>
          </a:p>
        </p:txBody>
      </p:sp>
    </p:spTree>
    <p:extLst>
      <p:ext uri="{BB962C8B-B14F-4D97-AF65-F5344CB8AC3E}">
        <p14:creationId xmlns:p14="http://schemas.microsoft.com/office/powerpoint/2010/main" val="41961733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1" name="Picture 2" descr="Dew Bank Bottle by Kitae Pa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4334" y="549587"/>
            <a:ext cx="6598149" cy="4776842"/>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252932" name="Rectangle 1"/>
          <p:cNvSpPr>
            <a:spLocks noChangeArrowheads="1"/>
          </p:cNvSpPr>
          <p:nvPr/>
        </p:nvSpPr>
        <p:spPr bwMode="auto">
          <a:xfrm>
            <a:off x="1973767" y="5939081"/>
            <a:ext cx="9480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hlinkClick r:id="rId3">
                  <a:extLst>
                    <a:ext uri="{A12FA001-AC4F-418D-AE19-62706E023703}">
                      <ahyp:hlinkClr xmlns:ahyp="http://schemas.microsoft.com/office/drawing/2018/hyperlinkcolor" xmlns="" val="tx"/>
                    </a:ext>
                  </a:extLst>
                </a:hlinkClick>
              </a:rPr>
              <a:t>http://www.yankodesign.com/2010/07/05/beetle-juice-inspired/</a:t>
            </a:r>
            <a:endParaRPr lang="en-US" altLang="en-US" b="1" dirty="0">
              <a:solidFill>
                <a:schemeClr val="tx2"/>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endParaRPr>
          </a:p>
        </p:txBody>
      </p:sp>
      <p:sp>
        <p:nvSpPr>
          <p:cNvPr id="252933" name="TextBox 2"/>
          <p:cNvSpPr>
            <a:spLocks noChangeArrowheads="1"/>
          </p:cNvSpPr>
          <p:nvPr/>
        </p:nvSpPr>
        <p:spPr bwMode="auto">
          <a:xfrm>
            <a:off x="338667" y="404922"/>
            <a:ext cx="363220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3600" b="1" i="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Una aplicación propuesta para recolectar agua en ambientes secos utilizando como ejemplo el escarabajo de </a:t>
            </a:r>
            <a:r>
              <a:rPr lang="es-PR" altLang="en-US" sz="3600" b="1" i="1" dirty="0" err="1">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Namib</a:t>
            </a:r>
            <a:r>
              <a:rPr lang="es-PR" altLang="en-US" sz="3600" b="1" i="1" dirty="0">
                <a:solidFill>
                  <a:schemeClr val="accent3"/>
                </a:solidFill>
                <a:effectLst>
                  <a:outerShdw blurRad="38100" dist="38100" dir="2700000" algn="tl">
                    <a:srgbClr val="000000">
                      <a:alpha val="43137"/>
                    </a:srgbClr>
                  </a:outerShdw>
                </a:effectLst>
                <a:cs typeface="Arial" panose="020B0604020202020204" pitchFamily="34" charset="0"/>
                <a:sym typeface="Century Gothic" panose="020B0502020202020204" pitchFamily="34" charset="0"/>
              </a:rPr>
              <a:t>.</a:t>
            </a:r>
          </a:p>
        </p:txBody>
      </p:sp>
      <p:pic>
        <p:nvPicPr>
          <p:cNvPr id="6" name="Picture 5">
            <a:extLst>
              <a:ext uri="{FF2B5EF4-FFF2-40B4-BE49-F238E27FC236}">
                <a16:creationId xmlns:a16="http://schemas.microsoft.com/office/drawing/2014/main" id="{4934E20B-F91A-4F84-8535-D216E4CE64A3}"/>
              </a:ext>
            </a:extLst>
          </p:cNvPr>
          <p:cNvPicPr>
            <a:picLocks noChangeAspect="1"/>
          </p:cNvPicPr>
          <p:nvPr/>
        </p:nvPicPr>
        <p:blipFill>
          <a:blip r:embed="rId4"/>
          <a:stretch>
            <a:fillRect/>
          </a:stretch>
        </p:blipFill>
        <p:spPr>
          <a:xfrm>
            <a:off x="11454063" y="5681640"/>
            <a:ext cx="613246" cy="602927"/>
          </a:xfrm>
          <a:prstGeom prst="rect">
            <a:avLst/>
          </a:prstGeom>
        </p:spPr>
      </p:pic>
      <p:pic>
        <p:nvPicPr>
          <p:cNvPr id="7" name="Picture 6">
            <a:extLst>
              <a:ext uri="{FF2B5EF4-FFF2-40B4-BE49-F238E27FC236}">
                <a16:creationId xmlns:a16="http://schemas.microsoft.com/office/drawing/2014/main" id="{F1C7B85B-979A-42C9-BD90-116C6AA65206}"/>
              </a:ext>
            </a:extLst>
          </p:cNvPr>
          <p:cNvPicPr>
            <a:picLocks noChangeAspect="1"/>
          </p:cNvPicPr>
          <p:nvPr/>
        </p:nvPicPr>
        <p:blipFill>
          <a:blip r:embed="rId5"/>
          <a:stretch>
            <a:fillRect/>
          </a:stretch>
        </p:blipFill>
        <p:spPr>
          <a:xfrm>
            <a:off x="124691" y="5687372"/>
            <a:ext cx="1849075" cy="597196"/>
          </a:xfrm>
          <a:prstGeom prst="rect">
            <a:avLst/>
          </a:prstGeom>
        </p:spPr>
      </p:pic>
    </p:spTree>
    <p:extLst>
      <p:ext uri="{BB962C8B-B14F-4D97-AF65-F5344CB8AC3E}">
        <p14:creationId xmlns:p14="http://schemas.microsoft.com/office/powerpoint/2010/main" val="30993020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ew_bank2">
            <a:extLst>
              <a:ext uri="{FF2B5EF4-FFF2-40B4-BE49-F238E27FC236}">
                <a16:creationId xmlns:a16="http://schemas.microsoft.com/office/drawing/2014/main" id="{1F447217-32F6-432A-B38F-F2B793B8B1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8712" y="429923"/>
            <a:ext cx="7934575" cy="536403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CE205CB-E16C-422D-A7E5-97C7AC59FC05}"/>
              </a:ext>
            </a:extLst>
          </p:cNvPr>
          <p:cNvSpPr/>
          <p:nvPr/>
        </p:nvSpPr>
        <p:spPr>
          <a:xfrm>
            <a:off x="2298908" y="6428077"/>
            <a:ext cx="7764379" cy="400110"/>
          </a:xfrm>
          <a:prstGeom prst="rect">
            <a:avLst/>
          </a:prstGeom>
        </p:spPr>
        <p:txBody>
          <a:bodyPr wrap="square">
            <a:spAutoFit/>
          </a:bodyPr>
          <a:lstStyle/>
          <a:p>
            <a:pPr algn="ctr"/>
            <a:r>
              <a:rPr lang="en-US" sz="2000" b="1" dirty="0">
                <a:solidFill>
                  <a:schemeClr val="bg1"/>
                </a:solidFill>
                <a:effectLst>
                  <a:outerShdw blurRad="38100" dist="38100" dir="2700000" algn="tl">
                    <a:srgbClr val="000000">
                      <a:alpha val="43137"/>
                    </a:srgbClr>
                  </a:outerShdw>
                </a:effectLst>
              </a:rPr>
              <a:t>http://www.yankodesign.com/2010/07/05/beetle-juice-inspired/</a:t>
            </a:r>
          </a:p>
        </p:txBody>
      </p:sp>
      <p:pic>
        <p:nvPicPr>
          <p:cNvPr id="5" name="Picture 4">
            <a:extLst>
              <a:ext uri="{FF2B5EF4-FFF2-40B4-BE49-F238E27FC236}">
                <a16:creationId xmlns:a16="http://schemas.microsoft.com/office/drawing/2014/main" id="{997C9ECD-710E-41D7-ADC3-569CC588C4DF}"/>
              </a:ext>
            </a:extLst>
          </p:cNvPr>
          <p:cNvPicPr>
            <a:picLocks noChangeAspect="1"/>
          </p:cNvPicPr>
          <p:nvPr/>
        </p:nvPicPr>
        <p:blipFill>
          <a:blip r:embed="rId3"/>
          <a:stretch>
            <a:fillRect/>
          </a:stretch>
        </p:blipFill>
        <p:spPr>
          <a:xfrm>
            <a:off x="11454063" y="5681640"/>
            <a:ext cx="613246" cy="602927"/>
          </a:xfrm>
          <a:prstGeom prst="rect">
            <a:avLst/>
          </a:prstGeom>
        </p:spPr>
      </p:pic>
      <p:pic>
        <p:nvPicPr>
          <p:cNvPr id="6" name="Picture 5">
            <a:extLst>
              <a:ext uri="{FF2B5EF4-FFF2-40B4-BE49-F238E27FC236}">
                <a16:creationId xmlns:a16="http://schemas.microsoft.com/office/drawing/2014/main" id="{C547A705-F3F3-41CD-AA76-52CC78CC6719}"/>
              </a:ext>
            </a:extLst>
          </p:cNvPr>
          <p:cNvPicPr>
            <a:picLocks noChangeAspect="1"/>
          </p:cNvPicPr>
          <p:nvPr/>
        </p:nvPicPr>
        <p:blipFill>
          <a:blip r:embed="rId4"/>
          <a:stretch>
            <a:fillRect/>
          </a:stretch>
        </p:blipFill>
        <p:spPr>
          <a:xfrm>
            <a:off x="124691" y="5687372"/>
            <a:ext cx="1849075" cy="597196"/>
          </a:xfrm>
          <a:prstGeom prst="rect">
            <a:avLst/>
          </a:prstGeom>
        </p:spPr>
      </p:pic>
    </p:spTree>
    <p:extLst>
      <p:ext uri="{BB962C8B-B14F-4D97-AF65-F5344CB8AC3E}">
        <p14:creationId xmlns:p14="http://schemas.microsoft.com/office/powerpoint/2010/main" val="19736425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nanotechproject.org/process/assets/images/8353/water.png">
            <a:extLst>
              <a:ext uri="{FF2B5EF4-FFF2-40B4-BE49-F238E27FC236}">
                <a16:creationId xmlns:a16="http://schemas.microsoft.com/office/drawing/2014/main" id="{0866A4F5-3D5F-4C0E-B140-ACA9B747F23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658" t="26116" r="3754" b="3668"/>
          <a:stretch/>
        </p:blipFill>
        <p:spPr bwMode="auto">
          <a:xfrm>
            <a:off x="6178413" y="268706"/>
            <a:ext cx="5809995" cy="5027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3"/>
          <a:stretch>
            <a:fillRect/>
          </a:stretch>
        </p:blipFill>
        <p:spPr>
          <a:xfrm>
            <a:off x="11398098" y="5642449"/>
            <a:ext cx="689832" cy="678223"/>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4"/>
          <a:stretch>
            <a:fillRect/>
          </a:stretch>
        </p:blipFill>
        <p:spPr>
          <a:xfrm>
            <a:off x="36432" y="5763539"/>
            <a:ext cx="1599863" cy="563535"/>
          </a:xfrm>
          <a:prstGeom prst="rect">
            <a:avLst/>
          </a:prstGeom>
        </p:spPr>
      </p:pic>
      <p:sp>
        <p:nvSpPr>
          <p:cNvPr id="2" name="Rectangle 1">
            <a:extLst>
              <a:ext uri="{FF2B5EF4-FFF2-40B4-BE49-F238E27FC236}">
                <a16:creationId xmlns:a16="http://schemas.microsoft.com/office/drawing/2014/main" id="{B4373B11-1EBE-4000-9FDF-8009AE4426F2}"/>
              </a:ext>
            </a:extLst>
          </p:cNvPr>
          <p:cNvSpPr/>
          <p:nvPr/>
        </p:nvSpPr>
        <p:spPr>
          <a:xfrm>
            <a:off x="5559270" y="5505848"/>
            <a:ext cx="4810429" cy="707886"/>
          </a:xfrm>
          <a:prstGeom prst="rect">
            <a:avLst/>
          </a:prstGeom>
        </p:spPr>
        <p:txBody>
          <a:bodyPr wrap="square">
            <a:spAutoFit/>
          </a:bodyPr>
          <a:lstStyle/>
          <a:p>
            <a:pPr algn="ctr"/>
            <a:r>
              <a:rPr lang="en-US" sz="20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xmlns="" val="tx"/>
                    </a:ext>
                  </a:extLst>
                </a:hlinkClick>
              </a:rPr>
              <a:t>http://www.nanotechproject.org/news/archive/nanovation_winners/</a:t>
            </a:r>
            <a:endParaRPr lang="en-US" sz="20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8" name="Picture 2" descr="http://www.nanotechproject.org/process/assets/images/8353/water.png">
            <a:extLst>
              <a:ext uri="{FF2B5EF4-FFF2-40B4-BE49-F238E27FC236}">
                <a16:creationId xmlns:a16="http://schemas.microsoft.com/office/drawing/2014/main" id="{8F77A438-02BB-4762-86E0-391378DA53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5408" b="3668"/>
          <a:stretch/>
        </p:blipFill>
        <p:spPr bwMode="auto">
          <a:xfrm>
            <a:off x="4700334" y="268706"/>
            <a:ext cx="1292575" cy="5027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3" name="Rectangle 4">
            <a:hlinkClick r:id="rId6"/>
            <a:extLst>
              <a:ext uri="{FF2B5EF4-FFF2-40B4-BE49-F238E27FC236}">
                <a16:creationId xmlns:a16="http://schemas.microsoft.com/office/drawing/2014/main" id="{76870DEC-496A-4476-BDF3-362AF6298638}"/>
              </a:ext>
            </a:extLst>
          </p:cNvPr>
          <p:cNvSpPr>
            <a:spLocks noChangeArrowheads="1"/>
          </p:cNvSpPr>
          <p:nvPr/>
        </p:nvSpPr>
        <p:spPr bwMode="auto">
          <a:xfrm>
            <a:off x="3525838" y="3668713"/>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3">
            <a:extLst>
              <a:ext uri="{FF2B5EF4-FFF2-40B4-BE49-F238E27FC236}">
                <a16:creationId xmlns:a16="http://schemas.microsoft.com/office/drawing/2014/main" id="{D4003DB1-83F6-49AC-BF38-731C23BFD5EC}"/>
              </a:ext>
            </a:extLst>
          </p:cNvPr>
          <p:cNvSpPr/>
          <p:nvPr/>
        </p:nvSpPr>
        <p:spPr>
          <a:xfrm>
            <a:off x="84558" y="114309"/>
            <a:ext cx="4446314" cy="6001643"/>
          </a:xfrm>
          <a:prstGeom prst="rect">
            <a:avLst/>
          </a:prstGeom>
        </p:spPr>
        <p:txBody>
          <a:bodyPr wrap="square">
            <a:spAutoFit/>
          </a:bodyPr>
          <a:lstStyle/>
          <a:p>
            <a:pPr lvl="0" algn="ctr" eaLnBrk="0" fontAlgn="base" hangingPunct="0">
              <a:spcBef>
                <a:spcPct val="0"/>
              </a:spcBef>
              <a:spcAft>
                <a:spcPct val="0"/>
              </a:spcAft>
            </a:pPr>
            <a:r>
              <a:rPr lang="es-ES" altLang="en-US" sz="2400" b="1" dirty="0">
                <a:solidFill>
                  <a:schemeClr val="tx2"/>
                </a:solidFill>
                <a:effectLst>
                  <a:outerShdw blurRad="38100" dist="38100" dir="2700000" algn="tl">
                    <a:srgbClr val="000000">
                      <a:alpha val="43137"/>
                    </a:srgbClr>
                  </a:outerShdw>
                </a:effectLst>
                <a:cs typeface="Arial" panose="020B0604020202020204" pitchFamily="34" charset="0"/>
              </a:rPr>
              <a:t>Mención de honorífica: </a:t>
            </a:r>
            <a:r>
              <a:rPr lang="es-ES" altLang="en-US" sz="2400" b="1" dirty="0">
                <a:effectLst>
                  <a:outerShdw blurRad="38100" dist="38100" dir="2700000" algn="tl">
                    <a:srgbClr val="000000">
                      <a:alpha val="43137"/>
                    </a:srgbClr>
                  </a:outerShdw>
                </a:effectLst>
                <a:cs typeface="Arial" panose="020B0604020202020204" pitchFamily="34" charset="0"/>
              </a:rPr>
              <a:t>Colette </a:t>
            </a:r>
            <a:r>
              <a:rPr lang="es-ES" altLang="en-US" sz="2400" b="1" dirty="0" err="1">
                <a:effectLst>
                  <a:outerShdw blurRad="38100" dist="38100" dir="2700000" algn="tl">
                    <a:srgbClr val="000000">
                      <a:alpha val="43137"/>
                    </a:srgbClr>
                  </a:outerShdw>
                </a:effectLst>
                <a:cs typeface="Arial" panose="020B0604020202020204" pitchFamily="34" charset="0"/>
              </a:rPr>
              <a:t>Bazirgan</a:t>
            </a:r>
            <a:r>
              <a:rPr lang="es-ES" altLang="en-US" sz="2400" b="1" dirty="0">
                <a:effectLst>
                  <a:outerShdw blurRad="38100" dist="38100" dir="2700000" algn="tl">
                    <a:srgbClr val="000000">
                      <a:alpha val="43137"/>
                    </a:srgbClr>
                  </a:outerShdw>
                </a:effectLst>
                <a:cs typeface="Arial" panose="020B0604020202020204" pitchFamily="34" charset="0"/>
              </a:rPr>
              <a:t> </a:t>
            </a:r>
          </a:p>
          <a:p>
            <a:pPr lvl="0" algn="ctr" eaLnBrk="0" fontAlgn="base" hangingPunct="0">
              <a:spcBef>
                <a:spcPct val="0"/>
              </a:spcBef>
              <a:spcAft>
                <a:spcPct val="0"/>
              </a:spcAft>
            </a:pPr>
            <a:endParaRPr lang="es-ES" altLang="en-US" sz="1200" b="1" dirty="0">
              <a:effectLst>
                <a:outerShdw blurRad="38100" dist="38100" dir="2700000" algn="tl">
                  <a:srgbClr val="000000">
                    <a:alpha val="43137"/>
                  </a:srgbClr>
                </a:outerShdw>
              </a:effectLst>
              <a:cs typeface="Arial" panose="020B0604020202020204" pitchFamily="34" charset="0"/>
            </a:endParaRPr>
          </a:p>
          <a:p>
            <a:pPr lvl="0" algn="ctr" eaLnBrk="0" fontAlgn="base" hangingPunct="0">
              <a:spcBef>
                <a:spcPct val="0"/>
              </a:spcBef>
              <a:spcAft>
                <a:spcPct val="0"/>
              </a:spcAft>
            </a:pPr>
            <a:r>
              <a:rPr lang="es-ES" altLang="en-US" sz="2400" b="1" i="1" dirty="0">
                <a:solidFill>
                  <a:schemeClr val="accent3"/>
                </a:solidFill>
                <a:effectLst>
                  <a:outerShdw blurRad="38100" dist="38100" dir="2700000" algn="tl">
                    <a:srgbClr val="000000">
                      <a:alpha val="43137"/>
                    </a:srgbClr>
                  </a:outerShdw>
                </a:effectLst>
                <a:cs typeface="Arial" panose="020B0604020202020204" pitchFamily="34" charset="0"/>
              </a:rPr>
              <a:t>Proyecto:</a:t>
            </a:r>
            <a:r>
              <a:rPr lang="es-ES" altLang="en-US" sz="2400" b="1" dirty="0">
                <a:effectLst>
                  <a:outerShdw blurRad="38100" dist="38100" dir="2700000" algn="tl">
                    <a:srgbClr val="000000">
                      <a:alpha val="43137"/>
                    </a:srgbClr>
                  </a:outerShdw>
                </a:effectLst>
                <a:cs typeface="Arial" panose="020B0604020202020204" pitchFamily="34" charset="0"/>
              </a:rPr>
              <a:t> Sistema de recolección de vapor. </a:t>
            </a:r>
          </a:p>
          <a:p>
            <a:pPr lvl="0" algn="ctr" eaLnBrk="0" fontAlgn="base" hangingPunct="0">
              <a:spcBef>
                <a:spcPct val="0"/>
              </a:spcBef>
              <a:spcAft>
                <a:spcPct val="0"/>
              </a:spcAft>
            </a:pPr>
            <a:endParaRPr lang="es-ES" altLang="en-US" sz="1200" b="1" dirty="0">
              <a:effectLst>
                <a:outerShdw blurRad="38100" dist="38100" dir="2700000" algn="tl">
                  <a:srgbClr val="000000">
                    <a:alpha val="43137"/>
                  </a:srgbClr>
                </a:outerShdw>
              </a:effectLst>
              <a:cs typeface="Arial" panose="020B0604020202020204" pitchFamily="34" charset="0"/>
            </a:endParaRPr>
          </a:p>
          <a:p>
            <a:pPr lvl="0" algn="ctr" eaLnBrk="0" fontAlgn="base" hangingPunct="0">
              <a:spcBef>
                <a:spcPct val="0"/>
              </a:spcBef>
              <a:spcAft>
                <a:spcPct val="0"/>
              </a:spcAft>
            </a:pPr>
            <a:r>
              <a:rPr lang="es-ES" altLang="en-US" sz="2400" b="1" dirty="0">
                <a:effectLst>
                  <a:outerShdw blurRad="38100" dist="38100" dir="2700000" algn="tl">
                    <a:srgbClr val="000000">
                      <a:alpha val="43137"/>
                    </a:srgbClr>
                  </a:outerShdw>
                </a:effectLst>
                <a:cs typeface="Arial" panose="020B0604020202020204" pitchFamily="34" charset="0"/>
              </a:rPr>
              <a:t>La invención es un sistema de recolección de agua para climas áridos. Una superficie con regiones hidrofílicas e hidrofóbicas extrae la humedad del aire. Mientras se convierte en líquido, un metal nanoestructurado absorbe el agua fresca y la deposita para ser utilizada luego.</a:t>
            </a:r>
            <a:endParaRPr lang="en-U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474925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a:extLst>
              <a:ext uri="{FF2B5EF4-FFF2-40B4-BE49-F238E27FC236}">
                <a16:creationId xmlns:a16="http://schemas.microsoft.com/office/drawing/2014/main" id="{C81C9149-5F90-4FD1-9C47-C3F9C25224C3}"/>
              </a:ext>
            </a:extLst>
          </p:cNvPr>
          <p:cNvSpPr>
            <a:spLocks noChangeArrowheads="1"/>
          </p:cNvSpPr>
          <p:nvPr/>
        </p:nvSpPr>
        <p:spPr bwMode="auto">
          <a:xfrm>
            <a:off x="224589" y="215582"/>
            <a:ext cx="11563171"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lvl="0" algn="ctr" eaLnBrk="0" fontAlgn="base" hangingPunct="0">
              <a:spcBef>
                <a:spcPct val="0"/>
              </a:spcBef>
              <a:spcAft>
                <a:spcPct val="0"/>
              </a:spcAft>
            </a:pPr>
            <a:r>
              <a:rPr lang="es-ES" altLang="en-US" sz="3200" b="1" i="1" dirty="0">
                <a:solidFill>
                  <a:srgbClr val="212121"/>
                </a:solidFill>
                <a:effectLst>
                  <a:outerShdw blurRad="38100" dist="38100" dir="2700000" algn="tl">
                    <a:srgbClr val="000000">
                      <a:alpha val="43137"/>
                    </a:srgbClr>
                  </a:outerShdw>
                </a:effectLst>
                <a:latin typeface="+mn-lt"/>
                <a:cs typeface="Arial" panose="020B0604020202020204" pitchFamily="34" charset="0"/>
              </a:rPr>
              <a:t>“En comparación con los sistemas actuales de recolección de agua y riego, mi diseño tiene muchos beneficios. Al recolectar pasivamente el agua en áreas donde la precipitación es poca o nada, y algunas veces la evaporación roba la poca humedad disponible, tiene el potencial de hacer un mejor uso de las áreas áridas y aumentar su potencial de crecimiento. Podría aumentar el suministro de alimentos sin aumentar la extracción de agua subterránea. Podría permitir que las áreas cultiven más alimentos a nivel local. Además, podría eliminar la necesidad y el gasto de los procesos de desalinización.”</a:t>
            </a:r>
          </a:p>
        </p:txBody>
      </p:sp>
      <p:sp>
        <p:nvSpPr>
          <p:cNvPr id="13" name="Rectangle 4">
            <a:hlinkClick r:id="rId2"/>
            <a:extLst>
              <a:ext uri="{FF2B5EF4-FFF2-40B4-BE49-F238E27FC236}">
                <a16:creationId xmlns:a16="http://schemas.microsoft.com/office/drawing/2014/main" id="{76870DEC-496A-4476-BDF3-362AF6298638}"/>
              </a:ext>
            </a:extLst>
          </p:cNvPr>
          <p:cNvSpPr>
            <a:spLocks noChangeArrowheads="1"/>
          </p:cNvSpPr>
          <p:nvPr/>
        </p:nvSpPr>
        <p:spPr bwMode="auto">
          <a:xfrm>
            <a:off x="3525838" y="3668713"/>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BF77E3C5-86D8-4AF6-A2DD-E70225480AF0}"/>
              </a:ext>
            </a:extLst>
          </p:cNvPr>
          <p:cNvPicPr>
            <a:picLocks noChangeAspect="1"/>
          </p:cNvPicPr>
          <p:nvPr/>
        </p:nvPicPr>
        <p:blipFill>
          <a:blip r:embed="rId3"/>
          <a:stretch>
            <a:fillRect/>
          </a:stretch>
        </p:blipFill>
        <p:spPr>
          <a:xfrm>
            <a:off x="11398098" y="5642449"/>
            <a:ext cx="689832" cy="678223"/>
          </a:xfrm>
          <a:prstGeom prst="rect">
            <a:avLst/>
          </a:prstGeom>
        </p:spPr>
      </p:pic>
      <p:pic>
        <p:nvPicPr>
          <p:cNvPr id="11" name="Picture 10">
            <a:extLst>
              <a:ext uri="{FF2B5EF4-FFF2-40B4-BE49-F238E27FC236}">
                <a16:creationId xmlns:a16="http://schemas.microsoft.com/office/drawing/2014/main" id="{C51A463B-489C-4B69-BC70-45BA34766B83}"/>
              </a:ext>
            </a:extLst>
          </p:cNvPr>
          <p:cNvPicPr>
            <a:picLocks noChangeAspect="1"/>
          </p:cNvPicPr>
          <p:nvPr/>
        </p:nvPicPr>
        <p:blipFill>
          <a:blip r:embed="rId4"/>
          <a:stretch>
            <a:fillRect/>
          </a:stretch>
        </p:blipFill>
        <p:spPr>
          <a:xfrm>
            <a:off x="36432" y="5763539"/>
            <a:ext cx="1599863" cy="563535"/>
          </a:xfrm>
          <a:prstGeom prst="rect">
            <a:avLst/>
          </a:prstGeom>
        </p:spPr>
      </p:pic>
      <p:sp>
        <p:nvSpPr>
          <p:cNvPr id="12" name="Rectangle 11">
            <a:extLst>
              <a:ext uri="{FF2B5EF4-FFF2-40B4-BE49-F238E27FC236}">
                <a16:creationId xmlns:a16="http://schemas.microsoft.com/office/drawing/2014/main" id="{87A36CC0-8EE6-4228-A5AD-502AA4568B2E}"/>
              </a:ext>
            </a:extLst>
          </p:cNvPr>
          <p:cNvSpPr/>
          <p:nvPr/>
        </p:nvSpPr>
        <p:spPr>
          <a:xfrm>
            <a:off x="1672728" y="5890856"/>
            <a:ext cx="9725370" cy="400110"/>
          </a:xfrm>
          <a:prstGeom prst="rect">
            <a:avLst/>
          </a:prstGeom>
        </p:spPr>
        <p:txBody>
          <a:bodyPr wrap="square">
            <a:spAutoFit/>
          </a:bodyPr>
          <a:lstStyle/>
          <a:p>
            <a:pPr algn="ctr"/>
            <a:r>
              <a:rPr lang="en-US" sz="20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xmlns="" val="tx"/>
                    </a:ext>
                  </a:extLst>
                </a:hlinkClick>
              </a:rPr>
              <a:t>http://www.nanotechproject.org/news/archive/nanovation_winners/</a:t>
            </a:r>
            <a:endParaRPr lang="en-US" sz="20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72623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2"/>
          <a:stretch>
            <a:fillRect/>
          </a:stretch>
        </p:blipFill>
        <p:spPr>
          <a:xfrm>
            <a:off x="11612879" y="5823570"/>
            <a:ext cx="515389" cy="50671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3"/>
          <a:stretch>
            <a:fillRect/>
          </a:stretch>
        </p:blipFill>
        <p:spPr>
          <a:xfrm>
            <a:off x="48491" y="5893118"/>
            <a:ext cx="1353589" cy="437169"/>
          </a:xfrm>
          <a:prstGeom prst="rect">
            <a:avLst/>
          </a:prstGeom>
        </p:spPr>
      </p:pic>
      <p:sp>
        <p:nvSpPr>
          <p:cNvPr id="6" name="TextBox 3">
            <a:extLst>
              <a:ext uri="{FF2B5EF4-FFF2-40B4-BE49-F238E27FC236}">
                <a16:creationId xmlns:a16="http://schemas.microsoft.com/office/drawing/2014/main" id="{5E5DFD83-DED9-48DA-833F-E80E310E7FC4}"/>
              </a:ext>
            </a:extLst>
          </p:cNvPr>
          <p:cNvSpPr>
            <a:spLocks noChangeArrowheads="1"/>
          </p:cNvSpPr>
          <p:nvPr/>
        </p:nvSpPr>
        <p:spPr bwMode="auto">
          <a:xfrm>
            <a:off x="1051560" y="5268904"/>
            <a:ext cx="10058400"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3100" b="1" i="1" dirty="0">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Permiten el entendimiento de las superficies como las que vamos a explorar en esta actividad.</a:t>
            </a:r>
            <a:endParaRPr lang="es-PR" altLang="en-US" sz="3100" b="1" i="1" dirty="0">
              <a:effectLst>
                <a:outerShdw blurRad="38100" dist="38100" dir="2700000" algn="tl">
                  <a:srgbClr val="000000">
                    <a:alpha val="43137"/>
                  </a:srgbClr>
                </a:outerShdw>
              </a:effectLst>
              <a:latin typeface="+mn-lt"/>
              <a:sym typeface="Century Gothic" panose="020B0502020202020204" pitchFamily="34" charset="0"/>
            </a:endParaRPr>
          </a:p>
        </p:txBody>
      </p:sp>
      <p:pic>
        <p:nvPicPr>
          <p:cNvPr id="7" name="Picture 6">
            <a:extLst>
              <a:ext uri="{FF2B5EF4-FFF2-40B4-BE49-F238E27FC236}">
                <a16:creationId xmlns:a16="http://schemas.microsoft.com/office/drawing/2014/main" id="{113C7FA0-2127-45AC-A6EA-13A52E98179E}"/>
              </a:ext>
            </a:extLst>
          </p:cNvPr>
          <p:cNvPicPr>
            <a:picLocks noChangeAspect="1"/>
          </p:cNvPicPr>
          <p:nvPr/>
        </p:nvPicPr>
        <p:blipFill>
          <a:blip r:embed="rId4"/>
          <a:stretch>
            <a:fillRect/>
          </a:stretch>
        </p:blipFill>
        <p:spPr>
          <a:xfrm>
            <a:off x="2727960" y="217289"/>
            <a:ext cx="6675120" cy="42937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Arrow: Down 9">
            <a:extLst>
              <a:ext uri="{FF2B5EF4-FFF2-40B4-BE49-F238E27FC236}">
                <a16:creationId xmlns:a16="http://schemas.microsoft.com/office/drawing/2014/main" id="{04A18E0A-E7E8-4660-809E-703506A9A66C}"/>
              </a:ext>
            </a:extLst>
          </p:cNvPr>
          <p:cNvSpPr/>
          <p:nvPr/>
        </p:nvSpPr>
        <p:spPr>
          <a:xfrm>
            <a:off x="5699760" y="4542279"/>
            <a:ext cx="731520" cy="77724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ectangle 3">
            <a:extLst>
              <a:ext uri="{FF2B5EF4-FFF2-40B4-BE49-F238E27FC236}">
                <a16:creationId xmlns:a16="http://schemas.microsoft.com/office/drawing/2014/main" id="{AEC45298-5F0C-4701-B985-F845A680168A}"/>
              </a:ext>
            </a:extLst>
          </p:cNvPr>
          <p:cNvSpPr>
            <a:spLocks noChangeArrowheads="1"/>
          </p:cNvSpPr>
          <p:nvPr/>
        </p:nvSpPr>
        <p:spPr bwMode="auto">
          <a:xfrm>
            <a:off x="5952066" y="1276871"/>
            <a:ext cx="1849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800">
                <a:solidFill>
                  <a:schemeClr val="bg1"/>
                </a:solidFill>
                <a:latin typeface="+mj-lt"/>
                <a:cs typeface="Arial" panose="020B0604020202020204" pitchFamily="34" charset="0"/>
                <a:sym typeface="Century Gothic" panose="020B0502020202020204" pitchFamily="34" charset="0"/>
              </a:rPr>
              <a:t>Química</a:t>
            </a:r>
          </a:p>
        </p:txBody>
      </p:sp>
      <p:sp>
        <p:nvSpPr>
          <p:cNvPr id="14" name="Rectangle 3">
            <a:extLst>
              <a:ext uri="{FF2B5EF4-FFF2-40B4-BE49-F238E27FC236}">
                <a16:creationId xmlns:a16="http://schemas.microsoft.com/office/drawing/2014/main" id="{D1158C72-D8F4-45BC-A0A9-7F220D37EF6B}"/>
              </a:ext>
            </a:extLst>
          </p:cNvPr>
          <p:cNvSpPr>
            <a:spLocks noChangeArrowheads="1"/>
          </p:cNvSpPr>
          <p:nvPr/>
        </p:nvSpPr>
        <p:spPr bwMode="auto">
          <a:xfrm>
            <a:off x="5342466" y="2955510"/>
            <a:ext cx="1849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000" dirty="0">
                <a:solidFill>
                  <a:schemeClr val="bg1"/>
                </a:solidFill>
                <a:latin typeface="+mj-lt"/>
                <a:cs typeface="Arial" panose="020B0604020202020204" pitchFamily="34" charset="0"/>
                <a:sym typeface="Century Gothic" panose="020B0502020202020204" pitchFamily="34" charset="0"/>
              </a:rPr>
              <a:t>Matemática</a:t>
            </a:r>
          </a:p>
        </p:txBody>
      </p:sp>
      <p:sp>
        <p:nvSpPr>
          <p:cNvPr id="15" name="Rectangle 3">
            <a:extLst>
              <a:ext uri="{FF2B5EF4-FFF2-40B4-BE49-F238E27FC236}">
                <a16:creationId xmlns:a16="http://schemas.microsoft.com/office/drawing/2014/main" id="{8FD8683E-9F36-45C3-8C01-D41A046947BA}"/>
              </a:ext>
            </a:extLst>
          </p:cNvPr>
          <p:cNvSpPr>
            <a:spLocks noChangeArrowheads="1"/>
          </p:cNvSpPr>
          <p:nvPr/>
        </p:nvSpPr>
        <p:spPr bwMode="auto">
          <a:xfrm>
            <a:off x="3915008" y="1618838"/>
            <a:ext cx="1849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2800" dirty="0">
                <a:solidFill>
                  <a:schemeClr val="bg1"/>
                </a:solidFill>
                <a:latin typeface="+mj-lt"/>
                <a:cs typeface="Arial" panose="020B0604020202020204" pitchFamily="34" charset="0"/>
                <a:sym typeface="Century Gothic" panose="020B0502020202020204" pitchFamily="34" charset="0"/>
              </a:rPr>
              <a:t>Física</a:t>
            </a:r>
          </a:p>
        </p:txBody>
      </p:sp>
    </p:spTree>
    <p:extLst>
      <p:ext uri="{BB962C8B-B14F-4D97-AF65-F5344CB8AC3E}">
        <p14:creationId xmlns:p14="http://schemas.microsoft.com/office/powerpoint/2010/main" val="23762147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3"/>
          <a:stretch>
            <a:fillRect/>
          </a:stretch>
        </p:blipFill>
        <p:spPr>
          <a:xfrm>
            <a:off x="124691" y="5687372"/>
            <a:ext cx="1849075" cy="597196"/>
          </a:xfrm>
          <a:prstGeom prst="rect">
            <a:avLst/>
          </a:prstGeom>
        </p:spPr>
      </p:pic>
      <p:sp>
        <p:nvSpPr>
          <p:cNvPr id="6" name="TextBox 3">
            <a:extLst>
              <a:ext uri="{FF2B5EF4-FFF2-40B4-BE49-F238E27FC236}">
                <a16:creationId xmlns:a16="http://schemas.microsoft.com/office/drawing/2014/main" id="{5E5DFD83-DED9-48DA-833F-E80E310E7FC4}"/>
              </a:ext>
            </a:extLst>
          </p:cNvPr>
          <p:cNvSpPr>
            <a:spLocks noChangeArrowheads="1"/>
          </p:cNvSpPr>
          <p:nvPr/>
        </p:nvSpPr>
        <p:spPr bwMode="auto">
          <a:xfrm>
            <a:off x="0" y="1608871"/>
            <a:ext cx="12173664"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457200" indent="-457200" fontAlgn="base">
              <a:spcBef>
                <a:spcPct val="0"/>
              </a:spcBef>
              <a:spcAft>
                <a:spcPct val="0"/>
              </a:spcAft>
              <a:buClr>
                <a:schemeClr val="tx1"/>
              </a:buClr>
              <a:buFont typeface="Wingdings" panose="05000000000000000000" pitchFamily="2" charset="2"/>
              <a:buChar char="§"/>
            </a:pPr>
            <a:r>
              <a:rPr lang="es-PR" altLang="en-US" sz="3200" b="1" dirty="0">
                <a:solidFill>
                  <a:schemeClr val="tx2"/>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Nombra todas las fuerzas e interacciones que puedas.</a:t>
            </a:r>
          </a:p>
          <a:p>
            <a:pPr fontAlgn="base">
              <a:spcBef>
                <a:spcPct val="0"/>
              </a:spcBef>
              <a:spcAft>
                <a:spcPct val="0"/>
              </a:spcAft>
              <a:buClr>
                <a:schemeClr val="tx1"/>
              </a:buClr>
            </a:pPr>
            <a:endParaRPr lang="es-PR" altLang="en-US" sz="1600" b="1" dirty="0">
              <a:solidFill>
                <a:schemeClr val="tx2"/>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endParaRPr>
          </a:p>
          <a:p>
            <a:pPr marL="1082675" lvl="1" indent="-503238" fontAlgn="base">
              <a:spcBef>
                <a:spcPct val="0"/>
              </a:spcBef>
              <a:spcAft>
                <a:spcPct val="0"/>
              </a:spcAft>
              <a:buClr>
                <a:schemeClr val="tx1"/>
              </a:buClr>
              <a:buFont typeface="Wingdings" panose="05000000000000000000" pitchFamily="2" charset="2"/>
              <a:buChar char="§"/>
            </a:pPr>
            <a:r>
              <a:rPr lang="es-PR" altLang="en-US" sz="3200" b="1" dirty="0">
                <a:solidFill>
                  <a:schemeClr val="accent3"/>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Ejemplo: </a:t>
            </a:r>
            <a:r>
              <a:rPr lang="es-PR" altLang="en-US" sz="3200" b="1" dirty="0">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¿Qué fuerzas están envueltas al sentarte en una silla?</a:t>
            </a:r>
          </a:p>
          <a:p>
            <a:pPr fontAlgn="base">
              <a:spcBef>
                <a:spcPct val="0"/>
              </a:spcBef>
              <a:spcAft>
                <a:spcPct val="0"/>
              </a:spcAft>
              <a:buClr>
                <a:schemeClr val="tx1"/>
              </a:buClr>
            </a:pPr>
            <a:endParaRPr lang="es-PR" altLang="en-US" sz="1600" b="1" dirty="0">
              <a:solidFill>
                <a:schemeClr val="tx2"/>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endParaRPr>
          </a:p>
          <a:p>
            <a:pPr marL="457200" indent="-457200" fontAlgn="base">
              <a:spcBef>
                <a:spcPct val="0"/>
              </a:spcBef>
              <a:spcAft>
                <a:spcPct val="0"/>
              </a:spcAft>
              <a:buClr>
                <a:schemeClr val="tx1"/>
              </a:buClr>
              <a:buFont typeface="Wingdings" panose="05000000000000000000" pitchFamily="2" charset="2"/>
              <a:buChar char="§"/>
            </a:pPr>
            <a:r>
              <a:rPr lang="es-PR" altLang="en-US" sz="3200" b="1" dirty="0">
                <a:solidFill>
                  <a:schemeClr val="tx2"/>
                </a:solidFill>
                <a:effectLst>
                  <a:outerShdw blurRad="38100" dist="38100" dir="2700000" algn="tl">
                    <a:srgbClr val="000000">
                      <a:alpha val="43137"/>
                    </a:srgbClr>
                  </a:outerShdw>
                </a:effectLst>
                <a:latin typeface="+mn-lt"/>
                <a:cs typeface="Arial" panose="020B0604020202020204" pitchFamily="34" charset="0"/>
                <a:sym typeface="Century Gothic" panose="020B0502020202020204" pitchFamily="34" charset="0"/>
              </a:rPr>
              <a:t>Si una manzana con 2.5 pulgadas de diámetro ejerce una fuerza de 1 N en tu mano, ¿cuáles son otros ejemplos de fuerzas equivalentes a 1 N? ¿0.1 N? ¿10 N?</a:t>
            </a:r>
            <a:endParaRPr lang="es-PR" altLang="en-US" sz="3200" b="1" dirty="0">
              <a:solidFill>
                <a:schemeClr val="tx2"/>
              </a:solidFill>
              <a:effectLst>
                <a:outerShdw blurRad="38100" dist="38100" dir="2700000" algn="tl">
                  <a:srgbClr val="000000">
                    <a:alpha val="43137"/>
                  </a:srgbClr>
                </a:outerShdw>
              </a:effectLst>
              <a:latin typeface="+mn-lt"/>
              <a:sym typeface="Century Gothic" panose="020B0502020202020204" pitchFamily="34" charset="0"/>
            </a:endParaRPr>
          </a:p>
        </p:txBody>
      </p:sp>
      <p:sp>
        <p:nvSpPr>
          <p:cNvPr id="7" name="TextBox 3">
            <a:extLst>
              <a:ext uri="{FF2B5EF4-FFF2-40B4-BE49-F238E27FC236}">
                <a16:creationId xmlns:a16="http://schemas.microsoft.com/office/drawing/2014/main" id="{FE2BBD59-B1AC-451E-A277-DAE5E92D9353}"/>
              </a:ext>
            </a:extLst>
          </p:cNvPr>
          <p:cNvSpPr>
            <a:spLocks noChangeArrowheads="1"/>
          </p:cNvSpPr>
          <p:nvPr/>
        </p:nvSpPr>
        <p:spPr bwMode="auto">
          <a:xfrm>
            <a:off x="-18337" y="157040"/>
            <a:ext cx="12192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6000" dirty="0">
                <a:solidFill>
                  <a:schemeClr val="accent3"/>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Pre - Actividad</a:t>
            </a:r>
            <a:endParaRPr lang="es-PR" altLang="en-US" sz="6000" dirty="0">
              <a:solidFill>
                <a:schemeClr val="accent3"/>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spTree>
    <p:extLst>
      <p:ext uri="{BB962C8B-B14F-4D97-AF65-F5344CB8AC3E}">
        <p14:creationId xmlns:p14="http://schemas.microsoft.com/office/powerpoint/2010/main" val="9260490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Box 3"/>
          <p:cNvSpPr>
            <a:spLocks noChangeArrowheads="1"/>
          </p:cNvSpPr>
          <p:nvPr/>
        </p:nvSpPr>
        <p:spPr bwMode="auto">
          <a:xfrm>
            <a:off x="3417557" y="385010"/>
            <a:ext cx="877444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6000" dirty="0">
                <a:solidFill>
                  <a:schemeClr val="accent3"/>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a:t>
            </a:r>
            <a:r>
              <a:rPr lang="es-PR" altLang="en-US" sz="6000" dirty="0">
                <a:solidFill>
                  <a:schemeClr val="accent3"/>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rPr>
              <a:t>Existen fuerzas en todas partes!</a:t>
            </a:r>
          </a:p>
        </p:txBody>
      </p:sp>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3"/>
          <a:stretch>
            <a:fillRect/>
          </a:stretch>
        </p:blipFill>
        <p:spPr>
          <a:xfrm>
            <a:off x="124691" y="5687372"/>
            <a:ext cx="1849075" cy="597196"/>
          </a:xfrm>
          <a:prstGeom prst="rect">
            <a:avLst/>
          </a:prstGeom>
        </p:spPr>
      </p:pic>
      <p:sp>
        <p:nvSpPr>
          <p:cNvPr id="6" name="TextBox 3">
            <a:extLst>
              <a:ext uri="{FF2B5EF4-FFF2-40B4-BE49-F238E27FC236}">
                <a16:creationId xmlns:a16="http://schemas.microsoft.com/office/drawing/2014/main" id="{5E5DFD83-DED9-48DA-833F-E80E310E7FC4}"/>
              </a:ext>
            </a:extLst>
          </p:cNvPr>
          <p:cNvSpPr>
            <a:spLocks noChangeArrowheads="1"/>
          </p:cNvSpPr>
          <p:nvPr/>
        </p:nvSpPr>
        <p:spPr bwMode="auto">
          <a:xfrm>
            <a:off x="3741455" y="2934463"/>
            <a:ext cx="838408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800" dirty="0">
                <a:solidFill>
                  <a:schemeClr val="tx2"/>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Esta actividad es sobre las fuerzas e interacciones del agua.</a:t>
            </a:r>
            <a:endParaRPr lang="es-PR" altLang="en-US" sz="4800" dirty="0">
              <a:solidFill>
                <a:schemeClr val="tx2"/>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pic>
        <p:nvPicPr>
          <p:cNvPr id="8" name="Picture 7">
            <a:extLst>
              <a:ext uri="{FF2B5EF4-FFF2-40B4-BE49-F238E27FC236}">
                <a16:creationId xmlns:a16="http://schemas.microsoft.com/office/drawing/2014/main" id="{279750DE-9293-4C6C-BE64-8E1F24567A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411" t="3275" r="13858" b="8361"/>
          <a:stretch/>
        </p:blipFill>
        <p:spPr>
          <a:xfrm>
            <a:off x="529976" y="573432"/>
            <a:ext cx="2887580" cy="47220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946880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a:extLst>
              <a:ext uri="{FF2B5EF4-FFF2-40B4-BE49-F238E27FC236}">
                <a16:creationId xmlns:a16="http://schemas.microsoft.com/office/drawing/2014/main" id="{8DF0A942-62BC-490D-B374-5B288F6BDEB8}"/>
              </a:ext>
            </a:extLst>
          </p:cNvPr>
          <p:cNvSpPr txBox="1">
            <a:spLocks noChangeArrowheads="1"/>
          </p:cNvSpPr>
          <p:nvPr/>
        </p:nvSpPr>
        <p:spPr>
          <a:xfrm>
            <a:off x="124691" y="1616594"/>
            <a:ext cx="7224376" cy="4031179"/>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34950" marR="0" lvl="0" indent="-234950" defTabSz="914400" rtl="0" eaLnBrk="1" fontAlgn="auto" latinLnBrk="0" hangingPunct="1">
              <a:lnSpc>
                <a:spcPct val="100000"/>
              </a:lnSpc>
              <a:spcBef>
                <a:spcPts val="0"/>
              </a:spcBef>
              <a:spcAft>
                <a:spcPts val="0"/>
              </a:spcAft>
              <a:buClr>
                <a:srgbClr val="C00000"/>
              </a:buClr>
              <a:buSzPct val="100000"/>
              <a:buFont typeface="Wingdings" panose="05000000000000000000" pitchFamily="2" charset="2"/>
              <a:buChar char="§"/>
              <a:tabLst/>
              <a:defRPr/>
            </a:pPr>
            <a:r>
              <a:rPr kumimoji="0" lang="es-PR" altLang="en-US" sz="2600" b="1" i="1" u="none" strike="noStrike" kern="1200" cap="none" spc="0" normalizeH="0" baseline="0" dirty="0">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mn-ea"/>
                <a:cs typeface="+mn-cs"/>
              </a:rPr>
              <a:t>Puentes de hidrógeno: </a:t>
            </a:r>
            <a:r>
              <a:rPr kumimoji="0" lang="es-PR" altLang="en-US" sz="2600" b="1" i="0" u="none" strike="noStrike" kern="1200" cap="none" spc="0" normalizeH="0" baseline="0" dirty="0">
                <a:ln>
                  <a:noFill/>
                </a:ln>
                <a:solidFill>
                  <a:prstClr val="black"/>
                </a:solidFill>
                <a:effectLst>
                  <a:outerShdw blurRad="38100" dist="38100" dir="2700000" algn="tl">
                    <a:srgbClr val="000000">
                      <a:alpha val="43137"/>
                    </a:srgbClr>
                  </a:outerShdw>
                </a:effectLst>
                <a:uLnTx/>
                <a:uFillTx/>
                <a:latin typeface="Arial" panose="020B0604020202020204"/>
                <a:ea typeface="+mn-ea"/>
                <a:cs typeface="+mn-cs"/>
              </a:rPr>
              <a:t>fuerza relativamente fuerte entre átomos de hidrógeno y oxígeno de diferentes moléculas de agua.</a:t>
            </a:r>
          </a:p>
          <a:p>
            <a:pPr marL="0" marR="0" lvl="0" indent="0" defTabSz="914400" rtl="0" eaLnBrk="1" fontAlgn="auto" latinLnBrk="0" hangingPunct="1">
              <a:lnSpc>
                <a:spcPct val="100000"/>
              </a:lnSpc>
              <a:spcBef>
                <a:spcPts val="0"/>
              </a:spcBef>
              <a:spcAft>
                <a:spcPts val="0"/>
              </a:spcAft>
              <a:buClr>
                <a:srgbClr val="C00000"/>
              </a:buClr>
              <a:buSzPct val="100000"/>
              <a:buNone/>
              <a:tabLst/>
              <a:defRPr/>
            </a:pPr>
            <a:endParaRPr kumimoji="0" lang="es-PR" altLang="en-US" sz="1300" b="1" i="0" u="none" strike="noStrike" kern="1200" cap="none" spc="0" normalizeH="0" baseline="0" dirty="0">
              <a:ln>
                <a:noFill/>
              </a:ln>
              <a:solidFill>
                <a:prstClr val="black"/>
              </a:solidFill>
              <a:effectLst>
                <a:outerShdw blurRad="38100" dist="38100" dir="2700000" algn="tl">
                  <a:srgbClr val="000000">
                    <a:alpha val="43137"/>
                  </a:srgbClr>
                </a:outerShdw>
              </a:effectLst>
              <a:uLnTx/>
              <a:uFillTx/>
              <a:latin typeface="Arial" panose="020B0604020202020204"/>
              <a:ea typeface="+mn-ea"/>
              <a:cs typeface="+mn-cs"/>
            </a:endParaRPr>
          </a:p>
          <a:p>
            <a:pPr marL="234950" marR="0" lvl="0" indent="-234950" defTabSz="914400" rtl="0" eaLnBrk="1" fontAlgn="auto" latinLnBrk="0" hangingPunct="1">
              <a:lnSpc>
                <a:spcPct val="100000"/>
              </a:lnSpc>
              <a:spcBef>
                <a:spcPts val="0"/>
              </a:spcBef>
              <a:spcAft>
                <a:spcPts val="0"/>
              </a:spcAft>
              <a:buClr>
                <a:srgbClr val="C00000"/>
              </a:buClr>
              <a:buSzPct val="100000"/>
              <a:buFont typeface="Wingdings" panose="05000000000000000000" pitchFamily="2" charset="2"/>
              <a:buChar char="§"/>
              <a:tabLst/>
              <a:defRPr/>
            </a:pPr>
            <a:r>
              <a:rPr lang="es-PR" altLang="zh-CN" sz="2600" b="1" i="1" dirty="0">
                <a:solidFill>
                  <a:schemeClr val="accent1">
                    <a:lumMod val="75000"/>
                  </a:schemeClr>
                </a:solidFill>
                <a:effectLst>
                  <a:outerShdw blurRad="38100" dist="38100" dir="2700000" algn="tl">
                    <a:srgbClr val="000000">
                      <a:alpha val="43137"/>
                    </a:srgbClr>
                  </a:outerShdw>
                </a:effectLst>
                <a:latin typeface="Arial" panose="020B0604020202020204"/>
              </a:rPr>
              <a:t>Interacciones dipolo-dipolo: </a:t>
            </a:r>
            <a:r>
              <a:rPr lang="es-PR" altLang="zh-CN" sz="2600" b="1" dirty="0">
                <a:solidFill>
                  <a:prstClr val="black"/>
                </a:solidFill>
                <a:effectLst>
                  <a:outerShdw blurRad="38100" dist="38100" dir="2700000" algn="tl">
                    <a:srgbClr val="000000">
                      <a:alpha val="43137"/>
                    </a:srgbClr>
                  </a:outerShdw>
                </a:effectLst>
                <a:latin typeface="Arial" panose="020B0604020202020204"/>
              </a:rPr>
              <a:t>atracción moderadamente fuerte entre moléculas de agua.</a:t>
            </a:r>
          </a:p>
          <a:p>
            <a:pPr marL="0" marR="0" lvl="0" indent="0" defTabSz="914400" rtl="0" eaLnBrk="1" fontAlgn="auto" latinLnBrk="0" hangingPunct="1">
              <a:lnSpc>
                <a:spcPct val="100000"/>
              </a:lnSpc>
              <a:spcBef>
                <a:spcPts val="0"/>
              </a:spcBef>
              <a:spcAft>
                <a:spcPts val="0"/>
              </a:spcAft>
              <a:buClr>
                <a:srgbClr val="C00000"/>
              </a:buClr>
              <a:buSzPct val="100000"/>
              <a:buNone/>
              <a:tabLst/>
              <a:defRPr/>
            </a:pPr>
            <a:endParaRPr lang="es-PR" altLang="zh-CN" sz="1300" b="1" dirty="0">
              <a:solidFill>
                <a:prstClr val="black"/>
              </a:solidFill>
              <a:effectLst>
                <a:outerShdw blurRad="38100" dist="38100" dir="2700000" algn="tl">
                  <a:srgbClr val="000000">
                    <a:alpha val="43137"/>
                  </a:srgbClr>
                </a:outerShdw>
              </a:effectLst>
              <a:latin typeface="Arial" panose="020B0604020202020204"/>
            </a:endParaRPr>
          </a:p>
          <a:p>
            <a:pPr marL="234950" marR="0" lvl="0" indent="-234950" defTabSz="914400" rtl="0" eaLnBrk="1" fontAlgn="auto" latinLnBrk="0" hangingPunct="1">
              <a:lnSpc>
                <a:spcPct val="100000"/>
              </a:lnSpc>
              <a:spcBef>
                <a:spcPts val="0"/>
              </a:spcBef>
              <a:spcAft>
                <a:spcPts val="0"/>
              </a:spcAft>
              <a:buClr>
                <a:srgbClr val="C00000"/>
              </a:buClr>
              <a:buSzPct val="100000"/>
              <a:buFont typeface="Wingdings" panose="05000000000000000000" pitchFamily="2" charset="2"/>
              <a:buChar char="§"/>
              <a:tabLst/>
              <a:defRPr/>
            </a:pPr>
            <a:r>
              <a:rPr kumimoji="0" lang="es-PR" altLang="zh-CN" sz="2600" b="1" i="1" u="none" strike="noStrike" kern="1200" cap="none" spc="0" normalizeH="0" baseline="0" dirty="0">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SimSun" panose="02010600030101010101" pitchFamily="2" charset="-122"/>
                <a:cs typeface="Arial" panose="020B0604020202020204" pitchFamily="34" charset="0"/>
              </a:rPr>
              <a:t>Fuerzas Van </a:t>
            </a:r>
            <a:r>
              <a:rPr kumimoji="0" lang="es-PR" altLang="zh-CN" sz="2600" b="1" i="1" u="none" strike="noStrike" kern="1200" cap="none" spc="0" normalizeH="0" baseline="0" dirty="0" err="1">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SimSun" panose="02010600030101010101" pitchFamily="2" charset="-122"/>
                <a:cs typeface="Arial" panose="020B0604020202020204" pitchFamily="34" charset="0"/>
              </a:rPr>
              <a:t>der</a:t>
            </a:r>
            <a:r>
              <a:rPr kumimoji="0" lang="es-PR" altLang="zh-CN" sz="2600" b="1" i="1" u="none" strike="noStrike" kern="1200" cap="none" spc="0" normalizeH="0" baseline="0" dirty="0">
                <a:ln>
                  <a:noFill/>
                </a:ln>
                <a:solidFill>
                  <a:schemeClr val="accent1">
                    <a:lumMod val="75000"/>
                  </a:schemeClr>
                </a:solidFill>
                <a:effectLst>
                  <a:outerShdw blurRad="38100" dist="38100" dir="2700000" algn="tl">
                    <a:srgbClr val="000000">
                      <a:alpha val="43137"/>
                    </a:srgbClr>
                  </a:outerShdw>
                </a:effectLst>
                <a:uLnTx/>
                <a:uFillTx/>
                <a:latin typeface="Arial" panose="020B0604020202020204"/>
                <a:ea typeface="SimSun" panose="02010600030101010101" pitchFamily="2" charset="-122"/>
                <a:cs typeface="Arial" panose="020B0604020202020204" pitchFamily="34" charset="0"/>
              </a:rPr>
              <a:t> Waals: </a:t>
            </a:r>
            <a:r>
              <a:rPr kumimoji="0" lang="es-PR" altLang="zh-CN" sz="2600" b="1" i="0" u="none" strike="noStrike" kern="1200" cap="none" spc="0" normalizeH="0" baseline="0" dirty="0">
                <a:ln>
                  <a:noFill/>
                </a:ln>
                <a:solidFill>
                  <a:prstClr val="black"/>
                </a:solidFill>
                <a:effectLst>
                  <a:outerShdw blurRad="38100" dist="38100" dir="2700000" algn="tl">
                    <a:srgbClr val="000000">
                      <a:alpha val="43137"/>
                    </a:srgbClr>
                  </a:outerShdw>
                </a:effectLst>
                <a:uLnTx/>
                <a:uFillTx/>
                <a:latin typeface="Arial" panose="020B0604020202020204"/>
                <a:ea typeface="SimSun" panose="02010600030101010101" pitchFamily="2" charset="-122"/>
                <a:cs typeface="Arial" panose="020B0604020202020204" pitchFamily="34" charset="0"/>
              </a:rPr>
              <a:t>fuerza relativamente débil entre todos los átomos de agua a poca distancia.</a:t>
            </a:r>
          </a:p>
        </p:txBody>
      </p:sp>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SimSun" panose="02010600030101010101" pitchFamily="2" charset="-122"/>
              <a:cs typeface="Arial" panose="020B0604020202020204" pitchFamily="34" charset="0"/>
              <a:sym typeface="Century Gothic" panose="020B0502020202020204" pitchFamily="34" charset="0"/>
            </a:endParaRP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715506"/>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721238"/>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13852" y="26665"/>
            <a:ext cx="12192001" cy="1376865"/>
          </a:xfrm>
          <a:prstGeom prst="rect">
            <a:avLst/>
          </a:prstGeom>
        </p:spPr>
        <p:txBody>
          <a:bodyPr vert="horz" lIns="91440" tIns="45720" rIns="91440" bIns="45720" rtlCol="0" anchor="ctr">
            <a:normAutofit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110000"/>
              </a:lnSpc>
              <a:spcBef>
                <a:spcPct val="0"/>
              </a:spcBef>
              <a:spcAft>
                <a:spcPts val="600"/>
              </a:spcAft>
              <a:buClrTx/>
              <a:buSzTx/>
              <a:buFontTx/>
              <a:buNone/>
              <a:tabLst/>
              <a:defRPr/>
            </a:pPr>
            <a:r>
              <a:rPr kumimoji="0" lang="es-PR" altLang="zh-CN" sz="4000" b="0" i="0" u="none" strike="noStrike" kern="1200" cap="none" spc="-50" normalizeH="0" baseline="0" noProof="0" dirty="0">
                <a:ln>
                  <a:noFill/>
                </a:ln>
                <a:solidFill>
                  <a:srgbClr val="C00000"/>
                </a:solidFill>
                <a:effectLst>
                  <a:outerShdw blurRad="38100" dist="38100" dir="2700000" algn="tl">
                    <a:srgbClr val="000000">
                      <a:alpha val="43137"/>
                    </a:srgbClr>
                  </a:outerShdw>
                </a:effectLst>
                <a:uLnTx/>
                <a:uFillTx/>
                <a:latin typeface="Arial Black" panose="020B0A04020102020204" pitchFamily="34" charset="0"/>
                <a:ea typeface="SimSun" panose="02010600030101010101" pitchFamily="2" charset="-122"/>
                <a:cs typeface="Calibri" panose="020F0502020204030204" pitchFamily="34" charset="0"/>
              </a:rPr>
              <a:t>El agua interactúa con ella misma a través de tres fuerzas principales:</a:t>
            </a:r>
          </a:p>
        </p:txBody>
      </p:sp>
      <p:pic>
        <p:nvPicPr>
          <p:cNvPr id="4" name="Picture 3">
            <a:extLst>
              <a:ext uri="{FF2B5EF4-FFF2-40B4-BE49-F238E27FC236}">
                <a16:creationId xmlns:a16="http://schemas.microsoft.com/office/drawing/2014/main" id="{9AF0B9C6-F5BE-4A6E-9C64-C001555E3F46}"/>
              </a:ext>
            </a:extLst>
          </p:cNvPr>
          <p:cNvPicPr>
            <a:picLocks noChangeAspect="1"/>
          </p:cNvPicPr>
          <p:nvPr/>
        </p:nvPicPr>
        <p:blipFill>
          <a:blip r:embed="rId5"/>
          <a:stretch>
            <a:fillRect/>
          </a:stretch>
        </p:blipFill>
        <p:spPr>
          <a:xfrm>
            <a:off x="7855355" y="4190187"/>
            <a:ext cx="2221826" cy="1641604"/>
          </a:xfrm>
          <a:prstGeom prst="rect">
            <a:avLst/>
          </a:prstGeom>
        </p:spPr>
      </p:pic>
      <p:pic>
        <p:nvPicPr>
          <p:cNvPr id="7" name="Picture 6">
            <a:extLst>
              <a:ext uri="{FF2B5EF4-FFF2-40B4-BE49-F238E27FC236}">
                <a16:creationId xmlns:a16="http://schemas.microsoft.com/office/drawing/2014/main" id="{44778E44-E68F-4D11-BA9C-CBCEA0A720CE}"/>
              </a:ext>
            </a:extLst>
          </p:cNvPr>
          <p:cNvPicPr>
            <a:picLocks noChangeAspect="1"/>
          </p:cNvPicPr>
          <p:nvPr/>
        </p:nvPicPr>
        <p:blipFill>
          <a:blip r:embed="rId6"/>
          <a:stretch>
            <a:fillRect/>
          </a:stretch>
        </p:blipFill>
        <p:spPr>
          <a:xfrm>
            <a:off x="9866433" y="2490821"/>
            <a:ext cx="1887622" cy="1432877"/>
          </a:xfrm>
          <a:prstGeom prst="rect">
            <a:avLst/>
          </a:prstGeom>
        </p:spPr>
      </p:pic>
      <p:cxnSp>
        <p:nvCxnSpPr>
          <p:cNvPr id="93" name="Straight Arrow Connector 92">
            <a:extLst>
              <a:ext uri="{FF2B5EF4-FFF2-40B4-BE49-F238E27FC236}">
                <a16:creationId xmlns:a16="http://schemas.microsoft.com/office/drawing/2014/main" id="{37A86C09-FAC5-4EA7-8826-470B7893AA78}"/>
              </a:ext>
            </a:extLst>
          </p:cNvPr>
          <p:cNvCxnSpPr>
            <a:cxnSpLocks/>
          </p:cNvCxnSpPr>
          <p:nvPr/>
        </p:nvCxnSpPr>
        <p:spPr>
          <a:xfrm>
            <a:off x="10266626" y="2808221"/>
            <a:ext cx="421868" cy="519486"/>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97" name="Straight Arrow Connector 96">
            <a:extLst>
              <a:ext uri="{FF2B5EF4-FFF2-40B4-BE49-F238E27FC236}">
                <a16:creationId xmlns:a16="http://schemas.microsoft.com/office/drawing/2014/main" id="{1E806EB6-EA4B-4896-AD8C-8CDE83729EED}"/>
              </a:ext>
            </a:extLst>
          </p:cNvPr>
          <p:cNvCxnSpPr>
            <a:cxnSpLocks/>
          </p:cNvCxnSpPr>
          <p:nvPr/>
        </p:nvCxnSpPr>
        <p:spPr>
          <a:xfrm flipH="1" flipV="1">
            <a:off x="10891807" y="2986980"/>
            <a:ext cx="287866" cy="519486"/>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grpSp>
        <p:nvGrpSpPr>
          <p:cNvPr id="70667" name="Group 70666">
            <a:extLst>
              <a:ext uri="{FF2B5EF4-FFF2-40B4-BE49-F238E27FC236}">
                <a16:creationId xmlns:a16="http://schemas.microsoft.com/office/drawing/2014/main" id="{3804527C-D988-40CF-8FA4-B5C0E286888D}"/>
              </a:ext>
            </a:extLst>
          </p:cNvPr>
          <p:cNvGrpSpPr/>
          <p:nvPr/>
        </p:nvGrpSpPr>
        <p:grpSpPr>
          <a:xfrm>
            <a:off x="7518399" y="1732412"/>
            <a:ext cx="2140731" cy="1544133"/>
            <a:chOff x="7433734" y="1596948"/>
            <a:chExt cx="2140731" cy="1544133"/>
          </a:xfrm>
        </p:grpSpPr>
        <p:pic>
          <p:nvPicPr>
            <p:cNvPr id="70664" name="Picture 70663">
              <a:extLst>
                <a:ext uri="{FF2B5EF4-FFF2-40B4-BE49-F238E27FC236}">
                  <a16:creationId xmlns:a16="http://schemas.microsoft.com/office/drawing/2014/main" id="{34AAF9ED-FDDE-46D4-B99A-2DD412508E51}"/>
                </a:ext>
              </a:extLst>
            </p:cNvPr>
            <p:cNvPicPr>
              <a:picLocks noChangeAspect="1"/>
            </p:cNvPicPr>
            <p:nvPr/>
          </p:nvPicPr>
          <p:blipFill>
            <a:blip r:embed="rId7"/>
            <a:stretch>
              <a:fillRect/>
            </a:stretch>
          </p:blipFill>
          <p:spPr>
            <a:xfrm>
              <a:off x="7433734" y="1596948"/>
              <a:ext cx="2140731" cy="1544133"/>
            </a:xfrm>
            <a:prstGeom prst="rect">
              <a:avLst/>
            </a:prstGeom>
          </p:spPr>
        </p:pic>
        <p:cxnSp>
          <p:nvCxnSpPr>
            <p:cNvPr id="70662" name="Straight Arrow Connector 70661">
              <a:extLst>
                <a:ext uri="{FF2B5EF4-FFF2-40B4-BE49-F238E27FC236}">
                  <a16:creationId xmlns:a16="http://schemas.microsoft.com/office/drawing/2014/main" id="{4B081399-4047-44D2-9D69-0C4464E44759}"/>
                </a:ext>
              </a:extLst>
            </p:cNvPr>
            <p:cNvCxnSpPr>
              <a:cxnSpLocks/>
            </p:cNvCxnSpPr>
            <p:nvPr/>
          </p:nvCxnSpPr>
          <p:spPr>
            <a:xfrm>
              <a:off x="8148499" y="2429120"/>
              <a:ext cx="255041" cy="0"/>
            </a:xfrm>
            <a:prstGeom prst="straightConnector1">
              <a:avLst/>
            </a:prstGeom>
            <a:ln>
              <a:headEnd type="triangle"/>
              <a:tailEnd type="triangle"/>
            </a:ln>
          </p:spPr>
          <p:style>
            <a:lnRef idx="3">
              <a:schemeClr val="accent3"/>
            </a:lnRef>
            <a:fillRef idx="0">
              <a:schemeClr val="accent3"/>
            </a:fillRef>
            <a:effectRef idx="2">
              <a:schemeClr val="accent3"/>
            </a:effectRef>
            <a:fontRef idx="minor">
              <a:schemeClr val="tx1"/>
            </a:fontRef>
          </p:style>
        </p:cxnSp>
      </p:grpSp>
    </p:spTree>
    <p:extLst>
      <p:ext uri="{BB962C8B-B14F-4D97-AF65-F5344CB8AC3E}">
        <p14:creationId xmlns:p14="http://schemas.microsoft.com/office/powerpoint/2010/main" val="3492610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Date Placeholder 3"/>
          <p:cNvSpPr>
            <a:spLocks noGrp="1" noChangeArrowheads="1"/>
          </p:cNvSpPr>
          <p:nvPr/>
        </p:nvSpPr>
        <p:spPr bwMode="auto">
          <a:xfrm>
            <a:off x="6816425" y="5928569"/>
            <a:ext cx="3241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SimSun" panose="02010600030101010101" pitchFamily="2" charset="-122"/>
              <a:cs typeface="Arial" panose="020B0604020202020204" pitchFamily="34" charset="0"/>
              <a:sym typeface="Century Gothic" panose="020B0502020202020204" pitchFamily="34" charset="0"/>
            </a:endParaRPr>
          </a:p>
        </p:txBody>
      </p:sp>
      <p:pic>
        <p:nvPicPr>
          <p:cNvPr id="5" name="Picture 4">
            <a:extLst>
              <a:ext uri="{FF2B5EF4-FFF2-40B4-BE49-F238E27FC236}">
                <a16:creationId xmlns:a16="http://schemas.microsoft.com/office/drawing/2014/main" id="{911F1C94-49C7-4CB9-908E-0C2191B70F7A}"/>
              </a:ext>
            </a:extLst>
          </p:cNvPr>
          <p:cNvPicPr>
            <a:picLocks noChangeAspect="1"/>
          </p:cNvPicPr>
          <p:nvPr/>
        </p:nvPicPr>
        <p:blipFill>
          <a:blip r:embed="rId3"/>
          <a:stretch>
            <a:fillRect/>
          </a:stretch>
        </p:blipFill>
        <p:spPr>
          <a:xfrm>
            <a:off x="11454063" y="5715506"/>
            <a:ext cx="613246" cy="602927"/>
          </a:xfrm>
          <a:prstGeom prst="rect">
            <a:avLst/>
          </a:prstGeom>
        </p:spPr>
      </p:pic>
      <p:pic>
        <p:nvPicPr>
          <p:cNvPr id="6" name="Picture 5">
            <a:extLst>
              <a:ext uri="{FF2B5EF4-FFF2-40B4-BE49-F238E27FC236}">
                <a16:creationId xmlns:a16="http://schemas.microsoft.com/office/drawing/2014/main" id="{E29208F0-A6BC-4871-BBDF-FC9AA760AB85}"/>
              </a:ext>
            </a:extLst>
          </p:cNvPr>
          <p:cNvPicPr>
            <a:picLocks noChangeAspect="1"/>
          </p:cNvPicPr>
          <p:nvPr/>
        </p:nvPicPr>
        <p:blipFill>
          <a:blip r:embed="rId4"/>
          <a:stretch>
            <a:fillRect/>
          </a:stretch>
        </p:blipFill>
        <p:spPr>
          <a:xfrm>
            <a:off x="124691" y="5721238"/>
            <a:ext cx="1849075" cy="597196"/>
          </a:xfrm>
          <a:prstGeom prst="rect">
            <a:avLst/>
          </a:prstGeom>
        </p:spPr>
      </p:pic>
      <p:sp>
        <p:nvSpPr>
          <p:cNvPr id="9" name="Title 1">
            <a:extLst>
              <a:ext uri="{FF2B5EF4-FFF2-40B4-BE49-F238E27FC236}">
                <a16:creationId xmlns:a16="http://schemas.microsoft.com/office/drawing/2014/main" id="{1FAFD3D5-599C-4E53-A1AA-FFF5655FBC23}"/>
              </a:ext>
            </a:extLst>
          </p:cNvPr>
          <p:cNvSpPr txBox="1">
            <a:spLocks noChangeArrowheads="1"/>
          </p:cNvSpPr>
          <p:nvPr/>
        </p:nvSpPr>
        <p:spPr>
          <a:xfrm>
            <a:off x="53880" y="433058"/>
            <a:ext cx="5263185" cy="4917868"/>
          </a:xfrm>
          <a:prstGeom prst="rect">
            <a:avLst/>
          </a:prstGeom>
        </p:spPr>
        <p:txBody>
          <a:bodyPr vert="horz" lIns="91440" tIns="45720" rIns="91440" bIns="45720" rtlCol="0" anchor="t">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marL="457200" lvl="0" indent="-457200">
              <a:lnSpc>
                <a:spcPct val="100000"/>
              </a:lnSpc>
              <a:buClr>
                <a:schemeClr val="accent3"/>
              </a:buClr>
              <a:buFont typeface="Wingdings" panose="05000000000000000000" pitchFamily="2" charset="2"/>
              <a:buChar char="§"/>
            </a:pPr>
            <a:r>
              <a:rPr lang="es-ES" sz="4000" b="1" dirty="0">
                <a:solidFill>
                  <a:schemeClr val="tx1"/>
                </a:solidFill>
                <a:effectLst>
                  <a:outerShdw blurRad="38100" dist="38100" dir="2700000" algn="tl">
                    <a:srgbClr val="000000">
                      <a:alpha val="43137"/>
                    </a:srgbClr>
                  </a:outerShdw>
                </a:effectLst>
                <a:latin typeface="+mn-lt"/>
              </a:rPr>
              <a:t>Como resultado, una gota de agua asume una forma esférica cuando otras fuerzas no actúan sobre ella (por ejemplo, una gota de niebla)</a:t>
            </a:r>
            <a:r>
              <a:rPr lang="es-PR" sz="4000" b="1" dirty="0">
                <a:solidFill>
                  <a:schemeClr val="tx1"/>
                </a:solidFill>
                <a:effectLst>
                  <a:outerShdw blurRad="38100" dist="38100" dir="2700000" algn="tl">
                    <a:srgbClr val="000000">
                      <a:alpha val="43137"/>
                    </a:srgbClr>
                  </a:outerShdw>
                </a:effectLst>
                <a:latin typeface="+mn-lt"/>
                <a:ea typeface="SimSun" panose="02010600030101010101" pitchFamily="2" charset="-122"/>
                <a:cs typeface="Calibri" panose="020F0502020204030204" pitchFamily="34" charset="0"/>
              </a:rPr>
              <a:t>.</a:t>
            </a:r>
            <a:endParaRPr kumimoji="0" lang="es-PR" altLang="zh-CN" sz="4000" b="1" u="none" strike="noStrike" kern="1200" cap="none" spc="-50" normalizeH="0" baseline="0" noProof="0" dirty="0">
              <a:ln>
                <a:noFill/>
              </a:ln>
              <a:solidFill>
                <a:schemeClr val="tx1"/>
              </a:solidFill>
              <a:effectLst>
                <a:outerShdw blurRad="38100" dist="38100" dir="2700000" algn="tl">
                  <a:srgbClr val="000000">
                    <a:alpha val="43137"/>
                  </a:srgbClr>
                </a:outerShdw>
              </a:effectLst>
              <a:uLnTx/>
              <a:uFillTx/>
              <a:latin typeface="+mn-lt"/>
              <a:ea typeface="SimSun" panose="02010600030101010101" pitchFamily="2" charset="-122"/>
              <a:cs typeface="Calibri" panose="020F0502020204030204" pitchFamily="34" charset="0"/>
            </a:endParaRPr>
          </a:p>
        </p:txBody>
      </p:sp>
      <p:sp>
        <p:nvSpPr>
          <p:cNvPr id="2" name="Rectangle 1">
            <a:extLst>
              <a:ext uri="{FF2B5EF4-FFF2-40B4-BE49-F238E27FC236}">
                <a16:creationId xmlns:a16="http://schemas.microsoft.com/office/drawing/2014/main" id="{C81BBED2-0E71-45A6-8813-E35457B41BE1}"/>
              </a:ext>
            </a:extLst>
          </p:cNvPr>
          <p:cNvSpPr/>
          <p:nvPr/>
        </p:nvSpPr>
        <p:spPr>
          <a:xfrm>
            <a:off x="1973766" y="5907095"/>
            <a:ext cx="9480297" cy="384721"/>
          </a:xfrm>
          <a:prstGeom prst="rect">
            <a:avLst/>
          </a:prstGeom>
        </p:spPr>
        <p:txBody>
          <a:bodyPr wrap="square">
            <a:spAutoFit/>
          </a:bodyPr>
          <a:lstStyle/>
          <a:p>
            <a:pPr algn="ctr"/>
            <a:r>
              <a:rPr lang="en-US" sz="1900" b="1" dirty="0">
                <a:solidFill>
                  <a:schemeClr val="accent1">
                    <a:lumMod val="75000"/>
                  </a:schemeClr>
                </a:solidFill>
                <a:effectLst>
                  <a:outerShdw blurRad="38100" dist="38100" dir="2700000" algn="tl">
                    <a:srgbClr val="000000">
                      <a:alpha val="43137"/>
                    </a:srgbClr>
                  </a:outerShdw>
                </a:effectLst>
                <a:hlinkClick r:id="rId5">
                  <a:extLst>
                    <a:ext uri="{A12FA001-AC4F-418D-AE19-62706E023703}">
                      <ahyp:hlinkClr xmlns:ahyp="http://schemas.microsoft.com/office/drawing/2018/hyperlinkcolor" xmlns="" val="tx"/>
                    </a:ext>
                  </a:extLst>
                </a:hlinkClick>
              </a:rPr>
              <a:t>http://ffden-2.phys.uaf.edu/211_fall2010.web.dir/levi_cowan/development.html</a:t>
            </a:r>
            <a:endParaRPr lang="en-US" sz="1900" b="1" dirty="0">
              <a:solidFill>
                <a:schemeClr val="accent1">
                  <a:lumMod val="75000"/>
                </a:schemeClr>
              </a:solidFill>
              <a:effectLst>
                <a:outerShdw blurRad="38100" dist="38100" dir="2700000" algn="tl">
                  <a:srgbClr val="000000">
                    <a:alpha val="43137"/>
                  </a:srgbClr>
                </a:outerShdw>
              </a:effectLst>
            </a:endParaRPr>
          </a:p>
        </p:txBody>
      </p:sp>
      <p:pic>
        <p:nvPicPr>
          <p:cNvPr id="3" name="Picture 2">
            <a:extLst>
              <a:ext uri="{FF2B5EF4-FFF2-40B4-BE49-F238E27FC236}">
                <a16:creationId xmlns:a16="http://schemas.microsoft.com/office/drawing/2014/main" id="{6CCA1C29-CF84-42D9-9C89-34AD3354CF49}"/>
              </a:ext>
            </a:extLst>
          </p:cNvPr>
          <p:cNvPicPr>
            <a:picLocks noChangeAspect="1"/>
          </p:cNvPicPr>
          <p:nvPr/>
        </p:nvPicPr>
        <p:blipFill>
          <a:blip r:embed="rId6"/>
          <a:stretch>
            <a:fillRect/>
          </a:stretch>
        </p:blipFill>
        <p:spPr>
          <a:xfrm>
            <a:off x="5333998" y="526374"/>
            <a:ext cx="6443621" cy="4706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72493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Box 3"/>
          <p:cNvSpPr>
            <a:spLocks noChangeArrowheads="1"/>
          </p:cNvSpPr>
          <p:nvPr/>
        </p:nvSpPr>
        <p:spPr bwMode="auto">
          <a:xfrm>
            <a:off x="0" y="16044"/>
            <a:ext cx="1219258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800" dirty="0">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¿Todas las superficies responden al agua de la misma forma?</a:t>
            </a:r>
            <a:endParaRPr lang="es-PR" altLang="en-US" sz="4800" dirty="0">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pic>
        <p:nvPicPr>
          <p:cNvPr id="4" name="Picture 3">
            <a:extLst>
              <a:ext uri="{FF2B5EF4-FFF2-40B4-BE49-F238E27FC236}">
                <a16:creationId xmlns:a16="http://schemas.microsoft.com/office/drawing/2014/main" id="{1A9BE738-4F75-4A86-9FD0-8F7629D65964}"/>
              </a:ext>
            </a:extLst>
          </p:cNvPr>
          <p:cNvPicPr>
            <a:picLocks noChangeAspect="1"/>
          </p:cNvPicPr>
          <p:nvPr/>
        </p:nvPicPr>
        <p:blipFill>
          <a:blip r:embed="rId2"/>
          <a:stretch>
            <a:fillRect/>
          </a:stretch>
        </p:blipFill>
        <p:spPr>
          <a:xfrm>
            <a:off x="11454063" y="5681640"/>
            <a:ext cx="613246" cy="602927"/>
          </a:xfrm>
          <a:prstGeom prst="rect">
            <a:avLst/>
          </a:prstGeom>
        </p:spPr>
      </p:pic>
      <p:pic>
        <p:nvPicPr>
          <p:cNvPr id="5" name="Picture 4">
            <a:extLst>
              <a:ext uri="{FF2B5EF4-FFF2-40B4-BE49-F238E27FC236}">
                <a16:creationId xmlns:a16="http://schemas.microsoft.com/office/drawing/2014/main" id="{AF04E1BB-85F0-4320-BE65-7C9F2180B2EC}"/>
              </a:ext>
            </a:extLst>
          </p:cNvPr>
          <p:cNvPicPr>
            <a:picLocks noChangeAspect="1"/>
          </p:cNvPicPr>
          <p:nvPr/>
        </p:nvPicPr>
        <p:blipFill>
          <a:blip r:embed="rId3"/>
          <a:stretch>
            <a:fillRect/>
          </a:stretch>
        </p:blipFill>
        <p:spPr>
          <a:xfrm>
            <a:off x="124691" y="5687372"/>
            <a:ext cx="1849075" cy="597196"/>
          </a:xfrm>
          <a:prstGeom prst="rect">
            <a:avLst/>
          </a:prstGeom>
        </p:spPr>
      </p:pic>
      <p:sp>
        <p:nvSpPr>
          <p:cNvPr id="6" name="TextBox 3">
            <a:extLst>
              <a:ext uri="{FF2B5EF4-FFF2-40B4-BE49-F238E27FC236}">
                <a16:creationId xmlns:a16="http://schemas.microsoft.com/office/drawing/2014/main" id="{5E5DFD83-DED9-48DA-833F-E80E310E7FC4}"/>
              </a:ext>
            </a:extLst>
          </p:cNvPr>
          <p:cNvSpPr>
            <a:spLocks noChangeArrowheads="1"/>
          </p:cNvSpPr>
          <p:nvPr/>
        </p:nvSpPr>
        <p:spPr bwMode="auto">
          <a:xfrm>
            <a:off x="-12397" y="1859340"/>
            <a:ext cx="12192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lgn="ctr" fontAlgn="base">
              <a:spcBef>
                <a:spcPct val="0"/>
              </a:spcBef>
              <a:spcAft>
                <a:spcPct val="0"/>
              </a:spcAft>
            </a:pPr>
            <a:r>
              <a:rPr lang="es-PR" altLang="en-US" sz="4800" dirty="0">
                <a:solidFill>
                  <a:schemeClr val="accent3"/>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Pensemos sobre tipos comunes de superficies:</a:t>
            </a:r>
            <a:endParaRPr lang="es-PR" altLang="en-US" sz="4800" dirty="0">
              <a:solidFill>
                <a:schemeClr val="accent3"/>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sp>
        <p:nvSpPr>
          <p:cNvPr id="7" name="TextBox 3">
            <a:extLst>
              <a:ext uri="{FF2B5EF4-FFF2-40B4-BE49-F238E27FC236}">
                <a16:creationId xmlns:a16="http://schemas.microsoft.com/office/drawing/2014/main" id="{445B50E9-E45E-4134-AC9D-3AEC91C0CC83}"/>
              </a:ext>
            </a:extLst>
          </p:cNvPr>
          <p:cNvSpPr>
            <a:spLocks noChangeArrowheads="1"/>
          </p:cNvSpPr>
          <p:nvPr/>
        </p:nvSpPr>
        <p:spPr bwMode="auto">
          <a:xfrm>
            <a:off x="4106779" y="3664077"/>
            <a:ext cx="410677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marL="685800" indent="-685800" fontAlgn="base">
              <a:spcBef>
                <a:spcPct val="0"/>
              </a:spcBef>
              <a:spcAft>
                <a:spcPct val="0"/>
              </a:spcAft>
              <a:buClr>
                <a:schemeClr val="tx1"/>
              </a:buClr>
              <a:buFont typeface="Wingdings" panose="05000000000000000000" pitchFamily="2" charset="2"/>
              <a:buChar char="§"/>
            </a:pPr>
            <a:r>
              <a:rPr lang="es-PR" altLang="en-US" sz="4800" dirty="0">
                <a:solidFill>
                  <a:schemeClr val="tx2"/>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Plástico</a:t>
            </a:r>
          </a:p>
          <a:p>
            <a:pPr marL="685800" indent="-685800" fontAlgn="base">
              <a:spcBef>
                <a:spcPct val="0"/>
              </a:spcBef>
              <a:spcAft>
                <a:spcPct val="0"/>
              </a:spcAft>
              <a:buClr>
                <a:schemeClr val="tx1"/>
              </a:buClr>
              <a:buFont typeface="Wingdings" panose="05000000000000000000" pitchFamily="2" charset="2"/>
              <a:buChar char="§"/>
            </a:pPr>
            <a:r>
              <a:rPr lang="es-PR" altLang="en-US" sz="4800" dirty="0">
                <a:solidFill>
                  <a:schemeClr val="tx2"/>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Piel</a:t>
            </a:r>
          </a:p>
          <a:p>
            <a:pPr marL="685800" indent="-685800" fontAlgn="base">
              <a:spcBef>
                <a:spcPct val="0"/>
              </a:spcBef>
              <a:spcAft>
                <a:spcPct val="0"/>
              </a:spcAft>
              <a:buClr>
                <a:schemeClr val="tx1"/>
              </a:buClr>
              <a:buFont typeface="Wingdings" panose="05000000000000000000" pitchFamily="2" charset="2"/>
              <a:buChar char="§"/>
            </a:pPr>
            <a:r>
              <a:rPr lang="es-PR" altLang="en-US" sz="4800" dirty="0">
                <a:solidFill>
                  <a:schemeClr val="tx2"/>
                </a:solidFill>
                <a:effectLst>
                  <a:outerShdw blurRad="38100" dist="38100" dir="2700000" algn="tl">
                    <a:srgbClr val="000000">
                      <a:alpha val="43137"/>
                    </a:srgbClr>
                  </a:outerShdw>
                </a:effectLst>
                <a:latin typeface="+mj-lt"/>
                <a:cs typeface="Arial" panose="020B0604020202020204" pitchFamily="34" charset="0"/>
                <a:sym typeface="Century Gothic" panose="020B0502020202020204" pitchFamily="34" charset="0"/>
              </a:rPr>
              <a:t>Tela</a:t>
            </a:r>
            <a:endParaRPr lang="es-PR" altLang="en-US" sz="4800" dirty="0">
              <a:solidFill>
                <a:schemeClr val="tx2"/>
              </a:solidFill>
              <a:effectLst>
                <a:outerShdw blurRad="38100" dist="38100" dir="2700000" algn="tl">
                  <a:srgbClr val="000000">
                    <a:alpha val="43137"/>
                  </a:srgbClr>
                </a:outerShdw>
              </a:effectLst>
              <a:latin typeface="Arial Black" panose="020B0A04020102020204" pitchFamily="34" charset="0"/>
              <a:sym typeface="Century Gothic" panose="020B0502020202020204" pitchFamily="34" charset="0"/>
            </a:endParaRPr>
          </a:p>
        </p:txBody>
      </p:sp>
      <p:sp>
        <p:nvSpPr>
          <p:cNvPr id="9" name="Rectangle 8">
            <a:extLst>
              <a:ext uri="{FF2B5EF4-FFF2-40B4-BE49-F238E27FC236}">
                <a16:creationId xmlns:a16="http://schemas.microsoft.com/office/drawing/2014/main" id="{F51C81AD-9EE5-4344-90A7-C187D0E40BAC}"/>
              </a:ext>
            </a:extLst>
          </p:cNvPr>
          <p:cNvSpPr/>
          <p:nvPr/>
        </p:nvSpPr>
        <p:spPr>
          <a:xfrm>
            <a:off x="1973766" y="5983103"/>
            <a:ext cx="9480297" cy="307777"/>
          </a:xfrm>
          <a:prstGeom prst="rect">
            <a:avLst/>
          </a:prstGeom>
        </p:spPr>
        <p:txBody>
          <a:bodyPr wrap="square">
            <a:spAutoFit/>
          </a:bodyPr>
          <a:lstStyle/>
          <a:p>
            <a:pPr algn="ctr"/>
            <a:r>
              <a:rPr lang="en-US" sz="1400" b="1" dirty="0">
                <a:solidFill>
                  <a:schemeClr val="tx2"/>
                </a:solidFill>
                <a:effectLst>
                  <a:outerShdw blurRad="38100" dist="38100" dir="2700000" algn="tl">
                    <a:srgbClr val="000000">
                      <a:alpha val="43137"/>
                    </a:srgbClr>
                  </a:outerShdw>
                </a:effectLst>
                <a:hlinkClick r:id="rId4">
                  <a:extLst>
                    <a:ext uri="{A12FA001-AC4F-418D-AE19-62706E023703}">
                      <ahyp:hlinkClr xmlns:ahyp="http://schemas.microsoft.com/office/drawing/2018/hyperlinkcolor" xmlns="" val="tx"/>
                    </a:ext>
                  </a:extLst>
                </a:hlinkClick>
              </a:rPr>
              <a:t>http://www.nano-link.org/EducationalContent/mediaDisplay.php?id=69&amp;parented=32&amp;type+subcat</a:t>
            </a:r>
            <a:endParaRPr lang="en-US" sz="1400" b="1"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92677734"/>
      </p:ext>
    </p:extLst>
  </p:cSld>
  <p:clrMapOvr>
    <a:masterClrMapping/>
  </p:clrMapOvr>
  <p:transition spd="slow"/>
</p:sld>
</file>

<file path=ppt/theme/theme1.xml><?xml version="1.0" encoding="utf-8"?>
<a:theme xmlns:a="http://schemas.openxmlformats.org/drawingml/2006/main" name="PPT Theme1">
  <a:themeElements>
    <a:clrScheme name="">
      <a:dk1>
        <a:srgbClr val="000000"/>
      </a:dk1>
      <a:lt1>
        <a:srgbClr val="FFFFFF"/>
      </a:lt1>
      <a:dk2>
        <a:srgbClr val="434342"/>
      </a:dk2>
      <a:lt2>
        <a:srgbClr val="CDD7D9"/>
      </a:lt2>
      <a:accent1>
        <a:srgbClr val="797B7E"/>
      </a:accent1>
      <a:accent2>
        <a:srgbClr val="28374A"/>
      </a:accent2>
      <a:accent3>
        <a:srgbClr val="FFFFFF"/>
      </a:accent3>
      <a:accent4>
        <a:srgbClr val="000000"/>
      </a:accent4>
      <a:accent5>
        <a:srgbClr val="BEBFC0"/>
      </a:accent5>
      <a:accent6>
        <a:srgbClr val="233142"/>
      </a:accent6>
      <a:hlink>
        <a:srgbClr val="5F5F5F"/>
      </a:hlink>
      <a:folHlink>
        <a:srgbClr val="969696"/>
      </a:folHlink>
    </a:clrScheme>
    <a:fontScheme name="PPT Theme1">
      <a:majorFont>
        <a:latin typeface="Century Gothic"/>
        <a:ea typeface="幼圆"/>
        <a:cs typeface="幼圆"/>
      </a:majorFont>
      <a:minorFont>
        <a:latin typeface="Century Gothic"/>
        <a:ea typeface="幼圆"/>
        <a:cs typeface="幼圆"/>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SimSun" charset="-122"/>
          </a:defRPr>
        </a:defPPr>
      </a:lstStyle>
    </a:lnDef>
  </a:objectDefaults>
  <a:extraClrSchemeLst/>
</a:theme>
</file>

<file path=ppt/theme/theme2.xml><?xml version="1.0" encoding="utf-8"?>
<a:theme xmlns:a="http://schemas.openxmlformats.org/drawingml/2006/main" name="Retrospect">
  <a:themeElements>
    <a:clrScheme name="Custom 4">
      <a:dk1>
        <a:sysClr val="windowText" lastClr="000000"/>
      </a:dk1>
      <a:lt1>
        <a:sysClr val="window" lastClr="FFFFFF"/>
      </a:lt1>
      <a:dk2>
        <a:srgbClr val="17406D"/>
      </a:dk2>
      <a:lt2>
        <a:srgbClr val="DBEFF9"/>
      </a:lt2>
      <a:accent1>
        <a:srgbClr val="0070C0"/>
      </a:accent1>
      <a:accent2>
        <a:srgbClr val="000000"/>
      </a:accent2>
      <a:accent3>
        <a:srgbClr val="C00000"/>
      </a:accent3>
      <a:accent4>
        <a:srgbClr val="10CF9B"/>
      </a:accent4>
      <a:accent5>
        <a:srgbClr val="7CCA62"/>
      </a:accent5>
      <a:accent6>
        <a:srgbClr val="A5C249"/>
      </a:accent6>
      <a:hlink>
        <a:srgbClr val="F49100"/>
      </a:hlink>
      <a:folHlink>
        <a:srgbClr val="85DFD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1FE2C8FAAF33841B889878B89DF9E37" ma:contentTypeVersion="5" ma:contentTypeDescription="Create a new document." ma:contentTypeScope="" ma:versionID="4192508281689630b014e0c25f38fb21">
  <xsd:schema xmlns:xsd="http://www.w3.org/2001/XMLSchema" xmlns:xs="http://www.w3.org/2001/XMLSchema" xmlns:p="http://schemas.microsoft.com/office/2006/metadata/properties" xmlns:ns2="b92ca6bb-2566-4a78-aff9-d2aca1a4e44d" xmlns:ns3="9cd6257c-f053-42aa-ae13-ac1b9d227f15" targetNamespace="http://schemas.microsoft.com/office/2006/metadata/properties" ma:root="true" ma:fieldsID="11172bc8778fcf2af6298c908c897a8c" ns2:_="" ns3:_="">
    <xsd:import namespace="b92ca6bb-2566-4a78-aff9-d2aca1a4e44d"/>
    <xsd:import namespace="9cd6257c-f053-42aa-ae13-ac1b9d227f1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2ca6bb-2566-4a78-aff9-d2aca1a4e44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cd6257c-f053-42aa-ae13-ac1b9d227f1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b92ca6bb-2566-4a78-aff9-d2aca1a4e44d">SARHDQF24KZP-291081219-65</_dlc_DocId>
    <_dlc_DocIdUrl xmlns="b92ca6bb-2566-4a78-aff9-d2aca1a4e44d">
      <Url>https://nanolink.sharepoint.com/sites/media/_layouts/15/DocIdRedir.aspx?ID=SARHDQF24KZP-291081219-65</Url>
      <Description>SARHDQF24KZP-291081219-65</Description>
    </_dlc_DocIdUrl>
  </documentManagement>
</p:properties>
</file>

<file path=customXml/itemProps1.xml><?xml version="1.0" encoding="utf-8"?>
<ds:datastoreItem xmlns:ds="http://schemas.openxmlformats.org/officeDocument/2006/customXml" ds:itemID="{2F91D8EC-FE2F-4D15-B7FB-1181A5325E06}">
  <ds:schemaRefs>
    <ds:schemaRef ds:uri="http://schemas.microsoft.com/sharepoint/v3/contenttype/forms"/>
  </ds:schemaRefs>
</ds:datastoreItem>
</file>

<file path=customXml/itemProps2.xml><?xml version="1.0" encoding="utf-8"?>
<ds:datastoreItem xmlns:ds="http://schemas.openxmlformats.org/officeDocument/2006/customXml" ds:itemID="{E2FC5FEA-466D-4515-BA09-B289208486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2ca6bb-2566-4a78-aff9-d2aca1a4e44d"/>
    <ds:schemaRef ds:uri="9cd6257c-f053-42aa-ae13-ac1b9d227f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D21061-FE88-4EBE-AAE2-BB3F7DF0EA79}">
  <ds:schemaRefs>
    <ds:schemaRef ds:uri="http://schemas.microsoft.com/sharepoint/events"/>
  </ds:schemaRefs>
</ds:datastoreItem>
</file>

<file path=customXml/itemProps4.xml><?xml version="1.0" encoding="utf-8"?>
<ds:datastoreItem xmlns:ds="http://schemas.openxmlformats.org/officeDocument/2006/customXml" ds:itemID="{2BEE0C2A-101D-4E01-96F5-7EF6A894A133}">
  <ds:schemaRefs>
    <ds:schemaRef ds:uri="http://purl.org/dc/dcmitype/"/>
    <ds:schemaRef ds:uri="9cd6257c-f053-42aa-ae13-ac1b9d227f15"/>
    <ds:schemaRef ds:uri="b92ca6bb-2566-4a78-aff9-d2aca1a4e44d"/>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9687</TotalTime>
  <Words>2190</Words>
  <Application>Microsoft Office PowerPoint</Application>
  <PresentationFormat>Widescreen</PresentationFormat>
  <Paragraphs>317</Paragraphs>
  <Slides>39</Slides>
  <Notes>16</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39</vt:i4>
      </vt:variant>
    </vt:vector>
  </HeadingPairs>
  <TitlesOfParts>
    <vt:vector size="53" baseType="lpstr">
      <vt:lpstr>MS PGothic</vt:lpstr>
      <vt:lpstr>SimSun</vt:lpstr>
      <vt:lpstr>Arial</vt:lpstr>
      <vt:lpstr>Arial Black</vt:lpstr>
      <vt:lpstr>Calibri</vt:lpstr>
      <vt:lpstr>Century Gothic</vt:lpstr>
      <vt:lpstr>Constantia</vt:lpstr>
      <vt:lpstr>黑体</vt:lpstr>
      <vt:lpstr>Symbol</vt:lpstr>
      <vt:lpstr>Wingdings</vt:lpstr>
      <vt:lpstr>Wingdings 2</vt:lpstr>
      <vt:lpstr>幼圆</vt:lpstr>
      <vt:lpstr>PPT Theme1</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Podemos observar algunos materiales naturales que parecen ser incluso mejores que el papel de cera al hacer que las gotas de agua asuman forma esférica “bead 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Dakota County Technical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Educator Workshop   Developed by  Deb Newberry    Billie Copley billie.copley@dctc.edu  Ana-Rita Mayol anaritamayol@gmail.com   For more information contact: CONTACT INFO HERE</dc:title>
  <dc:creator>Billie Copley</dc:creator>
  <cp:lastModifiedBy>Billie Copley</cp:lastModifiedBy>
  <cp:revision>583</cp:revision>
  <cp:lastPrinted>2018-07-09T20:29:35Z</cp:lastPrinted>
  <dcterms:created xsi:type="dcterms:W3CDTF">2018-07-09T15:35:17Z</dcterms:created>
  <dcterms:modified xsi:type="dcterms:W3CDTF">2020-04-08T14:21:40Z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0x010100B1FE2C8FAAF33841B889878B89DF9E37</vt:lpwstr>
  </property>
  <property fmtid="{D5CDD505-2E9C-101B-9397-08002B2CF9AE}" pid="3" name="Order">
    <vt:r8>6500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dlc_DocIdItemGuid">
    <vt:lpwstr>8a8a7e40-f9ca-4544-9860-f026100168cf</vt:lpwstr>
  </property>
</Properties>
</file>