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14"/>
  </p:notesMasterIdLst>
  <p:sldIdLst>
    <p:sldId id="268" r:id="rId2"/>
    <p:sldId id="259" r:id="rId3"/>
    <p:sldId id="257" r:id="rId4"/>
    <p:sldId id="258"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4660"/>
  </p:normalViewPr>
  <p:slideViewPr>
    <p:cSldViewPr snapToGrid="0">
      <p:cViewPr varScale="1">
        <p:scale>
          <a:sx n="61" d="100"/>
          <a:sy n="61" d="100"/>
        </p:scale>
        <p:origin x="675" y="2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0760FB-9DB7-4E86-843B-008726B0C6C8}" type="datetimeFigureOut">
              <a:rPr lang="en-US" smtClean="0"/>
              <a:t>4/3/2020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313570-3F80-4AC2-80EF-D1584C4C9908}" type="slidenum">
              <a:rPr lang="en-US" smtClean="0"/>
              <a:t>‹#›</a:t>
            </a:fld>
            <a:endParaRPr lang="en-US"/>
          </a:p>
        </p:txBody>
      </p:sp>
    </p:spTree>
    <p:extLst>
      <p:ext uri="{BB962C8B-B14F-4D97-AF65-F5344CB8AC3E}">
        <p14:creationId xmlns:p14="http://schemas.microsoft.com/office/powerpoint/2010/main" val="1922040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exercise you can do with your students – writing inequality equations for different situations. The one here is a superhydrophobic bead of water on a surface. </a:t>
            </a:r>
            <a:endParaRPr lang="en-US" dirty="0"/>
          </a:p>
        </p:txBody>
      </p:sp>
      <p:sp>
        <p:nvSpPr>
          <p:cNvPr id="4" name="Slide Number Placeholder 3"/>
          <p:cNvSpPr>
            <a:spLocks noGrp="1"/>
          </p:cNvSpPr>
          <p:nvPr>
            <p:ph type="sldNum" sz="quarter" idx="10"/>
          </p:nvPr>
        </p:nvSpPr>
        <p:spPr/>
        <p:txBody>
          <a:bodyPr/>
          <a:lstStyle/>
          <a:p>
            <a:fld id="{92313570-3F80-4AC2-80EF-D1584C4C9908}" type="slidenum">
              <a:rPr lang="en-US" smtClean="0"/>
              <a:t>12</a:t>
            </a:fld>
            <a:endParaRPr lang="en-US"/>
          </a:p>
        </p:txBody>
      </p:sp>
    </p:spTree>
    <p:extLst>
      <p:ext uri="{BB962C8B-B14F-4D97-AF65-F5344CB8AC3E}">
        <p14:creationId xmlns:p14="http://schemas.microsoft.com/office/powerpoint/2010/main" val="1023951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a:defRPr/>
            </a:pPr>
            <a:fld id="{D9D51073-6ED8-4A01-9459-6579DE8B1428}" type="datetime1">
              <a:rPr lang="en-US" altLang="en-US" smtClean="0"/>
              <a:pPr>
                <a:defRPr/>
              </a:pPr>
              <a:t>4/3/2020</a:t>
            </a:fld>
            <a:endParaRPr lang="en-US" sz="1800">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797B7E"/>
              </a:solidFill>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807A8FC-4F0F-4BE1-8B96-F4E14CFF6DA8}" type="slidenum">
              <a:rPr lang="en-US" altLang="en-US" smtClean="0"/>
              <a:pPr/>
              <a:t>‹#›</a:t>
            </a:fld>
            <a:endParaRPr lang="en-US" altLang="en-US" sz="1800">
              <a:solidFill>
                <a:srgbClr val="000000"/>
              </a:solidFill>
            </a:endParaRPr>
          </a:p>
        </p:txBody>
      </p:sp>
    </p:spTree>
    <p:extLst>
      <p:ext uri="{BB962C8B-B14F-4D97-AF65-F5344CB8AC3E}">
        <p14:creationId xmlns:p14="http://schemas.microsoft.com/office/powerpoint/2010/main" val="22044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a:defRPr/>
            </a:pPr>
            <a:fld id="{AA14D0C9-B594-4256-9197-DEDD57CE8ADF}" type="datetime1">
              <a:rPr lang="en-US" altLang="en-US" smtClean="0"/>
              <a:pPr>
                <a:defRPr/>
              </a:pPr>
              <a:t>4/3/2020</a:t>
            </a:fld>
            <a:endParaRPr lang="en-US" sz="1800">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797B7E"/>
              </a:solidFill>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0F4ABA22-5678-48B4-8CAE-D95AB1CB96B3}" type="slidenum">
              <a:rPr lang="en-US" altLang="en-US" smtClean="0"/>
              <a:pPr/>
              <a:t>‹#›</a:t>
            </a:fld>
            <a:endParaRPr lang="en-US" altLang="en-US" sz="1800">
              <a:solidFill>
                <a:srgbClr val="000000"/>
              </a:solidFill>
            </a:endParaRPr>
          </a:p>
        </p:txBody>
      </p:sp>
    </p:spTree>
    <p:extLst>
      <p:ext uri="{BB962C8B-B14F-4D97-AF65-F5344CB8AC3E}">
        <p14:creationId xmlns:p14="http://schemas.microsoft.com/office/powerpoint/2010/main" val="432273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a:defRPr/>
            </a:pPr>
            <a:fld id="{A7F21188-CC41-4DE9-B7C1-D52C68D9C116}" type="datetime1">
              <a:rPr lang="en-US" altLang="en-US" smtClean="0"/>
              <a:pPr>
                <a:defRPr/>
              </a:pPr>
              <a:t>4/3/2020</a:t>
            </a:fld>
            <a:endParaRPr lang="en-US" sz="1800">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797B7E"/>
              </a:solidFill>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CD90D27A-4CBB-4E11-B59D-972773AA5151}" type="slidenum">
              <a:rPr lang="en-US" altLang="en-US" smtClean="0"/>
              <a:pPr/>
              <a:t>‹#›</a:t>
            </a:fld>
            <a:endParaRPr lang="en-US" altLang="en-US" sz="1800">
              <a:solidFill>
                <a:srgbClr val="000000"/>
              </a:solidFill>
            </a:endParaRPr>
          </a:p>
        </p:txBody>
      </p:sp>
    </p:spTree>
    <p:extLst>
      <p:ext uri="{BB962C8B-B14F-4D97-AF65-F5344CB8AC3E}">
        <p14:creationId xmlns:p14="http://schemas.microsoft.com/office/powerpoint/2010/main" val="35449598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90660" y="1027113"/>
            <a:ext cx="9366249" cy="1143000"/>
          </a:xfrm>
        </p:spPr>
        <p:txBody>
          <a:bodyPr/>
          <a:lstStyle/>
          <a:p>
            <a:r>
              <a:rPr lang="en-US"/>
              <a:t>Click to edit Master title style</a:t>
            </a:r>
          </a:p>
        </p:txBody>
      </p:sp>
      <p:sp>
        <p:nvSpPr>
          <p:cNvPr id="3" name="Date Placeholder 2"/>
          <p:cNvSpPr>
            <a:spLocks noGrp="1"/>
          </p:cNvSpPr>
          <p:nvPr>
            <p:ph type="dt" sz="half" idx="10"/>
          </p:nvPr>
        </p:nvSpPr>
        <p:spPr>
          <a:xfrm>
            <a:off x="838200" y="6356350"/>
            <a:ext cx="2743200" cy="365125"/>
          </a:xfrm>
          <a:prstGeom prst="rect">
            <a:avLst/>
          </a:prstGeom>
        </p:spPr>
        <p:txBody>
          <a:bodyPr/>
          <a:lstStyle>
            <a:lvl1pPr>
              <a:defRPr/>
            </a:lvl1pPr>
          </a:lstStyle>
          <a:p>
            <a:pPr>
              <a:defRPr/>
            </a:pPr>
            <a:fld id="{AB24DB09-181A-4AA7-BEBE-4F3D2D66A69E}" type="datetime1">
              <a:rPr lang="en-US" altLang="en-US"/>
              <a:pPr>
                <a:defRPr/>
              </a:pPr>
              <a:t>4/3/2020</a:t>
            </a:fld>
            <a:endParaRPr lang="en-US" sz="1800">
              <a:solidFill>
                <a:srgbClr val="000000"/>
              </a:solidFill>
            </a:endParaRPr>
          </a:p>
        </p:txBody>
      </p:sp>
      <p:sp>
        <p:nvSpPr>
          <p:cNvPr id="4" name="Footer Placeholder 3"/>
          <p:cNvSpPr>
            <a:spLocks noGrp="1"/>
          </p:cNvSpPr>
          <p:nvPr>
            <p:ph type="ftr" sz="quarter" idx="11"/>
          </p:nvPr>
        </p:nvSpPr>
        <p:spPr/>
        <p:txBody>
          <a:bodyPr/>
          <a:lstStyle>
            <a:lvl1pPr>
              <a:defRPr/>
            </a:lvl1pPr>
          </a:lstStyle>
          <a:p>
            <a:pPr>
              <a:defRPr/>
            </a:pPr>
            <a:endParaRPr lang="en-US">
              <a:solidFill>
                <a:srgbClr val="797B7E"/>
              </a:solidFill>
            </a:endParaRP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lvl1pPr>
              <a:defRPr/>
            </a:lvl1pPr>
          </a:lstStyle>
          <a:p>
            <a:fld id="{3B2BCCA6-896E-4DE6-A7F2-DCA82B55220D}" type="slidenum">
              <a:rPr lang="en-US" altLang="en-US"/>
              <a:pPr/>
              <a:t>‹#›</a:t>
            </a:fld>
            <a:endParaRPr lang="en-US" altLang="en-US" sz="1800">
              <a:solidFill>
                <a:srgbClr val="000000"/>
              </a:solidFill>
            </a:endParaRPr>
          </a:p>
        </p:txBody>
      </p:sp>
    </p:spTree>
    <p:extLst>
      <p:ext uri="{BB962C8B-B14F-4D97-AF65-F5344CB8AC3E}">
        <p14:creationId xmlns:p14="http://schemas.microsoft.com/office/powerpoint/2010/main" val="3620160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a:defRPr/>
            </a:pPr>
            <a:fld id="{51BC26B9-70BE-4737-B294-2ABF968CA912}" type="datetime1">
              <a:rPr lang="en-US" altLang="en-US" smtClean="0"/>
              <a:pPr>
                <a:defRPr/>
              </a:pPr>
              <a:t>4/3/2020</a:t>
            </a:fld>
            <a:endParaRPr lang="en-US" sz="1800">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797B7E"/>
              </a:solidFill>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973D9F3C-DD6A-4817-B5FB-A48EA7A7E2F2}" type="slidenum">
              <a:rPr lang="en-US" altLang="en-US" smtClean="0"/>
              <a:pPr/>
              <a:t>‹#›</a:t>
            </a:fld>
            <a:endParaRPr lang="en-US" altLang="en-US" sz="1800">
              <a:solidFill>
                <a:srgbClr val="000000"/>
              </a:solidFill>
            </a:endParaRPr>
          </a:p>
        </p:txBody>
      </p:sp>
    </p:spTree>
    <p:extLst>
      <p:ext uri="{BB962C8B-B14F-4D97-AF65-F5344CB8AC3E}">
        <p14:creationId xmlns:p14="http://schemas.microsoft.com/office/powerpoint/2010/main" val="3388286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a:defRPr/>
            </a:pPr>
            <a:fld id="{B153A06C-4A4F-49CF-BD06-E2057524FBF5}" type="datetime1">
              <a:rPr lang="en-US" altLang="en-US" smtClean="0"/>
              <a:pPr>
                <a:defRPr/>
              </a:pPr>
              <a:t>4/3/2020</a:t>
            </a:fld>
            <a:endParaRPr lang="en-US" sz="1800">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797B7E"/>
              </a:solidFill>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EC2003BC-E978-4CC3-8168-9067227A22A3}" type="slidenum">
              <a:rPr lang="en-US" altLang="en-US" smtClean="0"/>
              <a:pPr/>
              <a:t>‹#›</a:t>
            </a:fld>
            <a:endParaRPr lang="en-US" altLang="en-US" sz="1800">
              <a:solidFill>
                <a:srgbClr val="000000"/>
              </a:solidFill>
            </a:endParaRPr>
          </a:p>
        </p:txBody>
      </p:sp>
    </p:spTree>
    <p:extLst>
      <p:ext uri="{BB962C8B-B14F-4D97-AF65-F5344CB8AC3E}">
        <p14:creationId xmlns:p14="http://schemas.microsoft.com/office/powerpoint/2010/main" val="2347752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38200" y="6356350"/>
            <a:ext cx="2743200" cy="365125"/>
          </a:xfrm>
          <a:prstGeom prst="rect">
            <a:avLst/>
          </a:prstGeom>
        </p:spPr>
        <p:txBody>
          <a:bodyPr/>
          <a:lstStyle/>
          <a:p>
            <a:pPr>
              <a:defRPr/>
            </a:pPr>
            <a:fld id="{8774F3F6-AB47-436F-8943-709AD96E7F76}" type="datetime1">
              <a:rPr lang="en-US" altLang="en-US" smtClean="0"/>
              <a:pPr>
                <a:defRPr/>
              </a:pPr>
              <a:t>4/3/2020</a:t>
            </a:fld>
            <a:endParaRPr lang="en-US" sz="1800">
              <a:solidFill>
                <a:srgbClr val="000000"/>
              </a:solidFill>
            </a:endParaRPr>
          </a:p>
        </p:txBody>
      </p:sp>
      <p:sp>
        <p:nvSpPr>
          <p:cNvPr id="6" name="Footer Placeholder 5"/>
          <p:cNvSpPr>
            <a:spLocks noGrp="1"/>
          </p:cNvSpPr>
          <p:nvPr>
            <p:ph type="ftr" sz="quarter" idx="11"/>
          </p:nvPr>
        </p:nvSpPr>
        <p:spPr/>
        <p:txBody>
          <a:bodyPr/>
          <a:lstStyle/>
          <a:p>
            <a:pPr>
              <a:defRPr/>
            </a:pPr>
            <a:endParaRPr lang="en-US">
              <a:solidFill>
                <a:srgbClr val="797B7E"/>
              </a:solidFill>
            </a:endParaRP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E8D6A7F6-06E2-4D73-A023-F852569D02D7}" type="slidenum">
              <a:rPr lang="en-US" altLang="en-US" smtClean="0"/>
              <a:pPr/>
              <a:t>‹#›</a:t>
            </a:fld>
            <a:endParaRPr lang="en-US" altLang="en-US" sz="1800">
              <a:solidFill>
                <a:srgbClr val="000000"/>
              </a:solidFill>
            </a:endParaRPr>
          </a:p>
        </p:txBody>
      </p:sp>
    </p:spTree>
    <p:extLst>
      <p:ext uri="{BB962C8B-B14F-4D97-AF65-F5344CB8AC3E}">
        <p14:creationId xmlns:p14="http://schemas.microsoft.com/office/powerpoint/2010/main" val="1802077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838200" y="6356350"/>
            <a:ext cx="2743200" cy="365125"/>
          </a:xfrm>
          <a:prstGeom prst="rect">
            <a:avLst/>
          </a:prstGeom>
        </p:spPr>
        <p:txBody>
          <a:bodyPr/>
          <a:lstStyle/>
          <a:p>
            <a:pPr>
              <a:defRPr/>
            </a:pPr>
            <a:fld id="{F8A606B2-D208-4AE8-807D-EA7E80776D25}" type="datetime1">
              <a:rPr lang="en-US" altLang="en-US" smtClean="0"/>
              <a:pPr>
                <a:defRPr/>
              </a:pPr>
              <a:t>4/3/2020</a:t>
            </a:fld>
            <a:endParaRPr lang="en-US" sz="1800">
              <a:solidFill>
                <a:srgbClr val="000000"/>
              </a:solidFill>
            </a:endParaRPr>
          </a:p>
        </p:txBody>
      </p:sp>
      <p:sp>
        <p:nvSpPr>
          <p:cNvPr id="8" name="Footer Placeholder 7"/>
          <p:cNvSpPr>
            <a:spLocks noGrp="1"/>
          </p:cNvSpPr>
          <p:nvPr>
            <p:ph type="ftr" sz="quarter" idx="11"/>
          </p:nvPr>
        </p:nvSpPr>
        <p:spPr/>
        <p:txBody>
          <a:bodyPr/>
          <a:lstStyle/>
          <a:p>
            <a:pPr>
              <a:defRPr/>
            </a:pPr>
            <a:endParaRPr lang="en-US">
              <a:solidFill>
                <a:srgbClr val="797B7E"/>
              </a:solidFill>
            </a:endParaRP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A5EAED11-E5EE-4FF6-BDB8-73BA872A1071}" type="slidenum">
              <a:rPr lang="en-US" altLang="en-US" smtClean="0"/>
              <a:pPr/>
              <a:t>‹#›</a:t>
            </a:fld>
            <a:endParaRPr lang="en-US" altLang="en-US" sz="1800">
              <a:solidFill>
                <a:srgbClr val="000000"/>
              </a:solidFill>
            </a:endParaRPr>
          </a:p>
        </p:txBody>
      </p:sp>
    </p:spTree>
    <p:extLst>
      <p:ext uri="{BB962C8B-B14F-4D97-AF65-F5344CB8AC3E}">
        <p14:creationId xmlns:p14="http://schemas.microsoft.com/office/powerpoint/2010/main" val="3419673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838200" y="6356350"/>
            <a:ext cx="2743200" cy="365125"/>
          </a:xfrm>
          <a:prstGeom prst="rect">
            <a:avLst/>
          </a:prstGeom>
        </p:spPr>
        <p:txBody>
          <a:bodyPr/>
          <a:lstStyle/>
          <a:p>
            <a:pPr>
              <a:defRPr/>
            </a:pPr>
            <a:fld id="{721F2854-46D8-4F77-ABEC-DD2FF0F21DF7}" type="datetime1">
              <a:rPr lang="en-US" altLang="en-US" smtClean="0"/>
              <a:pPr>
                <a:defRPr/>
              </a:pPr>
              <a:t>4/3/2020</a:t>
            </a:fld>
            <a:endParaRPr lang="en-US" sz="1800">
              <a:solidFill>
                <a:srgbClr val="000000"/>
              </a:solidFill>
            </a:endParaRPr>
          </a:p>
        </p:txBody>
      </p:sp>
      <p:sp>
        <p:nvSpPr>
          <p:cNvPr id="4" name="Footer Placeholder 3"/>
          <p:cNvSpPr>
            <a:spLocks noGrp="1"/>
          </p:cNvSpPr>
          <p:nvPr>
            <p:ph type="ftr" sz="quarter" idx="11"/>
          </p:nvPr>
        </p:nvSpPr>
        <p:spPr/>
        <p:txBody>
          <a:bodyPr/>
          <a:lstStyle/>
          <a:p>
            <a:pPr>
              <a:defRPr/>
            </a:pPr>
            <a:endParaRPr lang="en-US">
              <a:solidFill>
                <a:srgbClr val="797B7E"/>
              </a:solidFill>
            </a:endParaRP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CB6A7A1-F493-4653-B198-17B96E267EA3}" type="slidenum">
              <a:rPr lang="en-US" altLang="en-US" smtClean="0"/>
              <a:pPr/>
              <a:t>‹#›</a:t>
            </a:fld>
            <a:endParaRPr lang="en-US" altLang="en-US" sz="1800">
              <a:solidFill>
                <a:srgbClr val="000000"/>
              </a:solidFill>
            </a:endParaRPr>
          </a:p>
        </p:txBody>
      </p:sp>
    </p:spTree>
    <p:extLst>
      <p:ext uri="{BB962C8B-B14F-4D97-AF65-F5344CB8AC3E}">
        <p14:creationId xmlns:p14="http://schemas.microsoft.com/office/powerpoint/2010/main" val="2276782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pPr>
              <a:defRPr/>
            </a:pPr>
            <a:fld id="{19932473-C130-4EDB-93DB-94F1B88727E5}" type="datetime1">
              <a:rPr lang="en-US" altLang="en-US" smtClean="0"/>
              <a:pPr>
                <a:defRPr/>
              </a:pPr>
              <a:t>4/3/2020</a:t>
            </a:fld>
            <a:endParaRPr lang="en-US" sz="1800">
              <a:solidFill>
                <a:srgbClr val="000000"/>
              </a:solidFill>
            </a:endParaRPr>
          </a:p>
        </p:txBody>
      </p:sp>
      <p:sp>
        <p:nvSpPr>
          <p:cNvPr id="3" name="Footer Placeholder 2"/>
          <p:cNvSpPr>
            <a:spLocks noGrp="1"/>
          </p:cNvSpPr>
          <p:nvPr>
            <p:ph type="ftr" sz="quarter" idx="11"/>
          </p:nvPr>
        </p:nvSpPr>
        <p:spPr/>
        <p:txBody>
          <a:bodyPr/>
          <a:lstStyle/>
          <a:p>
            <a:pPr>
              <a:defRPr/>
            </a:pPr>
            <a:endParaRPr lang="en-US">
              <a:solidFill>
                <a:srgbClr val="797B7E"/>
              </a:solidFill>
            </a:endParaRP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0BDB4083-3EC8-4848-93EE-719AFD193159}" type="slidenum">
              <a:rPr lang="en-US" altLang="en-US" smtClean="0"/>
              <a:pPr/>
              <a:t>‹#›</a:t>
            </a:fld>
            <a:endParaRPr lang="en-US" altLang="en-US" sz="1800">
              <a:solidFill>
                <a:srgbClr val="000000"/>
              </a:solidFill>
            </a:endParaRPr>
          </a:p>
        </p:txBody>
      </p:sp>
    </p:spTree>
    <p:extLst>
      <p:ext uri="{BB962C8B-B14F-4D97-AF65-F5344CB8AC3E}">
        <p14:creationId xmlns:p14="http://schemas.microsoft.com/office/powerpoint/2010/main" val="3314352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pPr>
              <a:defRPr/>
            </a:pPr>
            <a:fld id="{20B5EB94-2878-4C52-9453-30EA951EAA5E}" type="datetime1">
              <a:rPr lang="en-US" altLang="en-US" smtClean="0"/>
              <a:pPr>
                <a:defRPr/>
              </a:pPr>
              <a:t>4/3/2020</a:t>
            </a:fld>
            <a:endParaRPr lang="en-US" sz="1800">
              <a:solidFill>
                <a:srgbClr val="000000"/>
              </a:solidFill>
            </a:endParaRPr>
          </a:p>
        </p:txBody>
      </p:sp>
      <p:sp>
        <p:nvSpPr>
          <p:cNvPr id="6" name="Footer Placeholder 5"/>
          <p:cNvSpPr>
            <a:spLocks noGrp="1"/>
          </p:cNvSpPr>
          <p:nvPr>
            <p:ph type="ftr" sz="quarter" idx="11"/>
          </p:nvPr>
        </p:nvSpPr>
        <p:spPr/>
        <p:txBody>
          <a:bodyPr/>
          <a:lstStyle/>
          <a:p>
            <a:pPr>
              <a:defRPr/>
            </a:pPr>
            <a:endParaRPr lang="en-US">
              <a:solidFill>
                <a:srgbClr val="797B7E"/>
              </a:solidFill>
            </a:endParaRP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4BDA8C62-A915-4BC5-98DE-CDFC4119124A}" type="slidenum">
              <a:rPr lang="en-US" altLang="en-US" smtClean="0"/>
              <a:pPr/>
              <a:t>‹#›</a:t>
            </a:fld>
            <a:endParaRPr lang="en-US" altLang="en-US" sz="1800">
              <a:solidFill>
                <a:srgbClr val="000000"/>
              </a:solidFill>
            </a:endParaRPr>
          </a:p>
        </p:txBody>
      </p:sp>
    </p:spTree>
    <p:extLst>
      <p:ext uri="{BB962C8B-B14F-4D97-AF65-F5344CB8AC3E}">
        <p14:creationId xmlns:p14="http://schemas.microsoft.com/office/powerpoint/2010/main" val="1267765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pPr>
              <a:defRPr/>
            </a:pPr>
            <a:fld id="{AB112136-72CF-4F1F-AE55-26B59D24681C}" type="datetime1">
              <a:rPr lang="en-US" altLang="en-US" smtClean="0"/>
              <a:pPr>
                <a:defRPr/>
              </a:pPr>
              <a:t>4/3/2020</a:t>
            </a:fld>
            <a:endParaRPr lang="en-US" sz="1800">
              <a:solidFill>
                <a:srgbClr val="000000"/>
              </a:solidFill>
            </a:endParaRPr>
          </a:p>
        </p:txBody>
      </p:sp>
      <p:sp>
        <p:nvSpPr>
          <p:cNvPr id="6" name="Footer Placeholder 5"/>
          <p:cNvSpPr>
            <a:spLocks noGrp="1"/>
          </p:cNvSpPr>
          <p:nvPr>
            <p:ph type="ftr" sz="quarter" idx="11"/>
          </p:nvPr>
        </p:nvSpPr>
        <p:spPr/>
        <p:txBody>
          <a:bodyPr/>
          <a:lstStyle/>
          <a:p>
            <a:pPr>
              <a:defRPr/>
            </a:pPr>
            <a:endParaRPr lang="en-US">
              <a:solidFill>
                <a:srgbClr val="797B7E"/>
              </a:solidFill>
            </a:endParaRP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CF0BDE0-28C7-4D86-A198-041A3DE613DA}" type="slidenum">
              <a:rPr lang="en-US" altLang="en-US" smtClean="0"/>
              <a:pPr/>
              <a:t>‹#›</a:t>
            </a:fld>
            <a:endParaRPr lang="en-US" altLang="en-US" sz="1800">
              <a:solidFill>
                <a:srgbClr val="000000"/>
              </a:solidFill>
            </a:endParaRPr>
          </a:p>
        </p:txBody>
      </p:sp>
    </p:spTree>
    <p:extLst>
      <p:ext uri="{BB962C8B-B14F-4D97-AF65-F5344CB8AC3E}">
        <p14:creationId xmlns:p14="http://schemas.microsoft.com/office/powerpoint/2010/main" val="583004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endParaRPr lang="en-US">
              <a:solidFill>
                <a:srgbClr val="797B7E"/>
              </a:solidFill>
              <a:latin typeface="Arial" panose="020B0604020202020204" pitchFamily="34" charset="0"/>
            </a:endParaRPr>
          </a:p>
        </p:txBody>
      </p:sp>
      <p:pic>
        <p:nvPicPr>
          <p:cNvPr id="7" name="Picture 6"/>
          <p:cNvPicPr>
            <a:picLocks noChangeAspect="1"/>
          </p:cNvPicPr>
          <p:nvPr userDrawn="1"/>
        </p:nvPicPr>
        <p:blipFill>
          <a:blip r:embed="rId14"/>
          <a:stretch>
            <a:fillRect/>
          </a:stretch>
        </p:blipFill>
        <p:spPr>
          <a:xfrm>
            <a:off x="10450346" y="6226843"/>
            <a:ext cx="1511939" cy="494632"/>
          </a:xfrm>
          <a:prstGeom prst="rect">
            <a:avLst/>
          </a:prstGeom>
        </p:spPr>
      </p:pic>
      <p:pic>
        <p:nvPicPr>
          <p:cNvPr id="8" name="Picture 7"/>
          <p:cNvPicPr>
            <a:picLocks noChangeAspect="1"/>
          </p:cNvPicPr>
          <p:nvPr userDrawn="1"/>
        </p:nvPicPr>
        <p:blipFill>
          <a:blip r:embed="rId15"/>
          <a:stretch>
            <a:fillRect/>
          </a:stretch>
        </p:blipFill>
        <p:spPr>
          <a:xfrm>
            <a:off x="131003" y="6122497"/>
            <a:ext cx="707197" cy="703324"/>
          </a:xfrm>
          <a:prstGeom prst="rect">
            <a:avLst/>
          </a:prstGeom>
        </p:spPr>
      </p:pic>
    </p:spTree>
    <p:extLst>
      <p:ext uri="{BB962C8B-B14F-4D97-AF65-F5344CB8AC3E}">
        <p14:creationId xmlns:p14="http://schemas.microsoft.com/office/powerpoint/2010/main" val="302477916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http://www.yankodesign.com/2010/07/05/beetle-juice-inspired/" TargetMode="External"/><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pbase.com/yvesr/flora" TargetMode="Externa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2.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hyperlink" Target="http://www.beilstein-institut.de/Bozen2010/Proceedings/Koch/Koch.html" TargetMode="External"/><Relationship Id="rId2" Type="http://schemas.openxmlformats.org/officeDocument/2006/relationships/image" Target="../media/image9.jpeg"/><Relationship Id="rId1" Type="http://schemas.openxmlformats.org/officeDocument/2006/relationships/slideLayout" Target="../slideLayouts/slideLayout12.xml"/><Relationship Id="rId5" Type="http://schemas.openxmlformats.org/officeDocument/2006/relationships/hyperlink" Target="http://cen.acs.org/articles/88/i5/Tiny-Features-Keep-Termite-Wings.html" TargetMode="Externa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hyperlink" Target="http://web.tyndall.ie/mai/microcool.htm" TargetMode="External"/><Relationship Id="rId2" Type="http://schemas.openxmlformats.org/officeDocument/2006/relationships/hyperlink" Target="http://superhydrophobiccoating.com/" TargetMode="External"/><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hyperlink" Target="https://s10.lite.msu.edu/res/msu/botonl/b_online/lotus/planta.htm" TargetMode="External"/><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1" name="Title 1"/>
          <p:cNvSpPr>
            <a:spLocks noGrp="1" noChangeArrowheads="1"/>
          </p:cNvSpPr>
          <p:nvPr>
            <p:ph type="title"/>
          </p:nvPr>
        </p:nvSpPr>
        <p:spPr>
          <a:xfrm>
            <a:off x="1241705" y="2322925"/>
            <a:ext cx="9333015" cy="1701800"/>
          </a:xfrm>
        </p:spPr>
        <p:txBody>
          <a:bodyPr>
            <a:normAutofit fontScale="90000"/>
          </a:bodyPr>
          <a:lstStyle/>
          <a:p>
            <a:pPr algn="ctr"/>
            <a:r>
              <a:rPr lang="en-US" sz="6000" b="1" dirty="0">
                <a:solidFill>
                  <a:schemeClr val="accent5"/>
                </a:solidFill>
              </a:rPr>
              <a:t>Superhydrophobicity</a:t>
            </a:r>
            <a:r>
              <a:rPr lang="en-US" sz="6000" b="1" dirty="0" smtClean="0">
                <a:solidFill>
                  <a:schemeClr val="accent5"/>
                </a:solidFill>
              </a:rPr>
              <a:t>:</a:t>
            </a:r>
            <a:r>
              <a:rPr lang="en-US" sz="6000" b="1" dirty="0">
                <a:solidFill>
                  <a:schemeClr val="accent5"/>
                </a:solidFill>
              </a:rPr>
              <a:t/>
            </a:r>
            <a:br>
              <a:rPr lang="en-US" sz="6000" b="1" dirty="0">
                <a:solidFill>
                  <a:schemeClr val="accent5"/>
                </a:solidFill>
              </a:rPr>
            </a:br>
            <a:r>
              <a:rPr lang="en-US" sz="6000" b="1" dirty="0">
                <a:solidFill>
                  <a:schemeClr val="accent5"/>
                </a:solidFill>
              </a:rPr>
              <a:t>An Interaction of Two Forces </a:t>
            </a:r>
            <a:r>
              <a:rPr lang="en-US" sz="1800" b="1" dirty="0"/>
              <a:t/>
            </a:r>
            <a:br>
              <a:rPr lang="en-US" sz="1800" b="1" dirty="0"/>
            </a:br>
            <a:r>
              <a:rPr lang="en-US" altLang="zh-CN" sz="1800" b="1" dirty="0">
                <a:ea typeface="SimSun" panose="02010600030101010101" pitchFamily="2" charset="-122"/>
              </a:rPr>
              <a:t/>
            </a:r>
            <a:br>
              <a:rPr lang="en-US" altLang="zh-CN" sz="1800" b="1" dirty="0">
                <a:ea typeface="SimSun" panose="02010600030101010101" pitchFamily="2" charset="-122"/>
              </a:rPr>
            </a:br>
            <a:endParaRPr lang="en-US" altLang="zh-CN" sz="1800" b="1" dirty="0">
              <a:ea typeface="SimSun" panose="02010600030101010101" pitchFamily="2" charset="-122"/>
            </a:endParaRPr>
          </a:p>
        </p:txBody>
      </p:sp>
    </p:spTree>
    <p:extLst>
      <p:ext uri="{BB962C8B-B14F-4D97-AF65-F5344CB8AC3E}">
        <p14:creationId xmlns:p14="http://schemas.microsoft.com/office/powerpoint/2010/main" val="32917627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2BD3A1A7-D7B3-4A26-A409-5D368731F493}" type="slidenum">
              <a:rPr lang="en-US" altLang="en-US">
                <a:solidFill>
                  <a:srgbClr val="FEFEFE"/>
                </a:solidFill>
              </a:rPr>
              <a:pPr/>
              <a:t>10</a:t>
            </a:fld>
            <a:endParaRPr lang="en-US" altLang="en-US" sz="1800">
              <a:solidFill>
                <a:srgbClr val="000000"/>
              </a:solidFill>
            </a:endParaRPr>
          </a:p>
        </p:txBody>
      </p:sp>
      <p:pic>
        <p:nvPicPr>
          <p:cNvPr id="15360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28336" y="1990724"/>
            <a:ext cx="6146800" cy="454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04" name="TextBox 3"/>
          <p:cNvSpPr>
            <a:spLocks noChangeArrowheads="1"/>
          </p:cNvSpPr>
          <p:nvPr/>
        </p:nvSpPr>
        <p:spPr bwMode="auto">
          <a:xfrm>
            <a:off x="162232" y="825501"/>
            <a:ext cx="1179871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fontAlgn="base">
              <a:spcBef>
                <a:spcPct val="0"/>
              </a:spcBef>
              <a:spcAft>
                <a:spcPct val="0"/>
              </a:spcAft>
              <a:buFont typeface="Arial" panose="020B0604020202020204" pitchFamily="34" charset="0"/>
              <a:buNone/>
            </a:pPr>
            <a:r>
              <a:rPr lang="en-US" altLang="en-US" sz="2400" dirty="0">
                <a:solidFill>
                  <a:schemeClr val="accent5"/>
                </a:solidFill>
                <a:latin typeface="Century Gothic" panose="020B0502020202020204" pitchFamily="34" charset="0"/>
                <a:sym typeface="Century Gothic" panose="020B0502020202020204" pitchFamily="34" charset="0"/>
              </a:rPr>
              <a:t>The Namib desert beetle stands this way so the tiny drops of water will roll into its mouth as they form.</a:t>
            </a:r>
          </a:p>
        </p:txBody>
      </p:sp>
    </p:spTree>
    <p:extLst>
      <p:ext uri="{BB962C8B-B14F-4D97-AF65-F5344CB8AC3E}">
        <p14:creationId xmlns:p14="http://schemas.microsoft.com/office/powerpoint/2010/main" val="362650979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5E5725CA-38B5-4C99-92DA-EA8B31E39EA0}" type="slidenum">
              <a:rPr lang="en-US" altLang="en-US">
                <a:solidFill>
                  <a:srgbClr val="FEFEFE"/>
                </a:solidFill>
              </a:rPr>
              <a:pPr/>
              <a:t>11</a:t>
            </a:fld>
            <a:endParaRPr lang="en-US" altLang="en-US" sz="1800">
              <a:solidFill>
                <a:srgbClr val="000000"/>
              </a:solidFill>
            </a:endParaRPr>
          </a:p>
        </p:txBody>
      </p:sp>
      <p:pic>
        <p:nvPicPr>
          <p:cNvPr id="154627" name="Picture 2" descr="Dew Bank Bottle by Kitae Pa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9575" y="2089406"/>
            <a:ext cx="5762625" cy="417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628" name="Rectangle 1"/>
          <p:cNvSpPr>
            <a:spLocks noChangeArrowheads="1"/>
          </p:cNvSpPr>
          <p:nvPr/>
        </p:nvSpPr>
        <p:spPr bwMode="auto">
          <a:xfrm>
            <a:off x="1457632" y="5615243"/>
            <a:ext cx="22113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r>
              <a:rPr lang="en-US" altLang="en-US" sz="1200" dirty="0">
                <a:solidFill>
                  <a:srgbClr val="000000"/>
                </a:solidFill>
                <a:latin typeface="Century Gothic" panose="020B0502020202020204" pitchFamily="34" charset="0"/>
                <a:sym typeface="Century Gothic" panose="020B0502020202020204" pitchFamily="34" charset="0"/>
                <a:hlinkClick r:id="rId3"/>
              </a:rPr>
              <a:t>http://www.yankodesign.com/2010/07/05/beetle-juice-inspired/</a:t>
            </a:r>
            <a:endParaRPr lang="en-US" altLang="en-US" sz="1200" dirty="0">
              <a:solidFill>
                <a:srgbClr val="000000"/>
              </a:solidFill>
              <a:latin typeface="Century Gothic" panose="020B0502020202020204" pitchFamily="34" charset="0"/>
              <a:sym typeface="Century Gothic" panose="020B0502020202020204" pitchFamily="34" charset="0"/>
            </a:endParaRPr>
          </a:p>
        </p:txBody>
      </p:sp>
      <p:sp>
        <p:nvSpPr>
          <p:cNvPr id="154629" name="TextBox 2"/>
          <p:cNvSpPr>
            <a:spLocks noChangeArrowheads="1"/>
          </p:cNvSpPr>
          <p:nvPr/>
        </p:nvSpPr>
        <p:spPr bwMode="auto">
          <a:xfrm>
            <a:off x="302343" y="467084"/>
            <a:ext cx="1116452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fontAlgn="base">
              <a:spcBef>
                <a:spcPct val="0"/>
              </a:spcBef>
              <a:spcAft>
                <a:spcPct val="0"/>
              </a:spcAft>
              <a:buFont typeface="Arial" panose="020B0604020202020204" pitchFamily="34" charset="0"/>
              <a:buNone/>
            </a:pPr>
            <a:r>
              <a:rPr lang="en-US" altLang="en-US" sz="2800" dirty="0">
                <a:solidFill>
                  <a:schemeClr val="accent5"/>
                </a:solidFill>
                <a:latin typeface="Century Gothic" panose="020B0502020202020204" pitchFamily="34" charset="0"/>
                <a:sym typeface="Century Gothic" panose="020B0502020202020204" pitchFamily="34" charset="0"/>
              </a:rPr>
              <a:t>A proposed application for collecting water in dry environments using the Namib beetle’s example</a:t>
            </a:r>
          </a:p>
        </p:txBody>
      </p:sp>
    </p:spTree>
    <p:extLst>
      <p:ext uri="{BB962C8B-B14F-4D97-AF65-F5344CB8AC3E}">
        <p14:creationId xmlns:p14="http://schemas.microsoft.com/office/powerpoint/2010/main" val="33796439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8722" name="Group 2"/>
          <p:cNvGrpSpPr>
            <a:grpSpLocks/>
          </p:cNvGrpSpPr>
          <p:nvPr/>
        </p:nvGrpSpPr>
        <p:grpSpPr bwMode="auto">
          <a:xfrm>
            <a:off x="3714262" y="2983525"/>
            <a:ext cx="5334000" cy="3375025"/>
            <a:chOff x="0" y="0"/>
            <a:chExt cx="5334000" cy="3374857"/>
          </a:xfrm>
        </p:grpSpPr>
        <p:grpSp>
          <p:nvGrpSpPr>
            <p:cNvPr id="158725" name="Group 3"/>
            <p:cNvGrpSpPr>
              <a:grpSpLocks/>
            </p:cNvGrpSpPr>
            <p:nvPr/>
          </p:nvGrpSpPr>
          <p:grpSpPr bwMode="auto">
            <a:xfrm>
              <a:off x="0" y="304800"/>
              <a:ext cx="5334000" cy="2514600"/>
              <a:chOff x="0" y="0"/>
              <a:chExt cx="5334000" cy="2514600"/>
            </a:xfrm>
          </p:grpSpPr>
          <p:grpSp>
            <p:nvGrpSpPr>
              <p:cNvPr id="158730" name="Group 4"/>
              <p:cNvGrpSpPr>
                <a:grpSpLocks/>
              </p:cNvGrpSpPr>
              <p:nvPr/>
            </p:nvGrpSpPr>
            <p:grpSpPr bwMode="auto">
              <a:xfrm>
                <a:off x="0" y="0"/>
                <a:ext cx="5334000" cy="2514600"/>
                <a:chOff x="0" y="0"/>
                <a:chExt cx="5334000" cy="2514600"/>
              </a:xfrm>
            </p:grpSpPr>
            <p:sp>
              <p:nvSpPr>
                <p:cNvPr id="158742" name="Oval 2"/>
                <p:cNvSpPr>
                  <a:spLocks noChangeArrowheads="1"/>
                </p:cNvSpPr>
                <p:nvPr/>
              </p:nvSpPr>
              <p:spPr bwMode="auto">
                <a:xfrm>
                  <a:off x="1371600" y="0"/>
                  <a:ext cx="2438400" cy="2438400"/>
                </a:xfrm>
                <a:prstGeom prst="ellipse">
                  <a:avLst/>
                </a:prstGeom>
                <a:solidFill>
                  <a:srgbClr val="C8CACB"/>
                </a:solidFill>
                <a:ln w="15875">
                  <a:solidFill>
                    <a:srgbClr val="585A5C"/>
                  </a:solidFill>
                  <a:bevel/>
                  <a:headEnd/>
                  <a:tailEnd/>
                </a:ln>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fontAlgn="base">
                    <a:spcBef>
                      <a:spcPct val="0"/>
                    </a:spcBef>
                    <a:spcAft>
                      <a:spcPct val="0"/>
                    </a:spcAft>
                    <a:buFont typeface="Arial" panose="020B0604020202020204" pitchFamily="34" charset="0"/>
                    <a:buNone/>
                  </a:pPr>
                  <a:endParaRPr lang="en-US" altLang="en-US">
                    <a:solidFill>
                      <a:srgbClr val="FFFFFF"/>
                    </a:solidFill>
                    <a:latin typeface="Century Gothic" panose="020B0502020202020204" pitchFamily="34" charset="0"/>
                    <a:sym typeface="Century Gothic" panose="020B0502020202020204" pitchFamily="34" charset="0"/>
                  </a:endParaRPr>
                </a:p>
              </p:txBody>
            </p:sp>
            <p:sp>
              <p:nvSpPr>
                <p:cNvPr id="158743" name="Rectangle 15"/>
                <p:cNvSpPr>
                  <a:spLocks noChangeArrowheads="1"/>
                </p:cNvSpPr>
                <p:nvPr/>
              </p:nvSpPr>
              <p:spPr bwMode="auto">
                <a:xfrm>
                  <a:off x="0" y="2209800"/>
                  <a:ext cx="5334000" cy="304800"/>
                </a:xfrm>
                <a:prstGeom prst="rect">
                  <a:avLst/>
                </a:prstGeom>
                <a:solidFill>
                  <a:srgbClr val="98ADC6"/>
                </a:solidFill>
                <a:ln w="15875">
                  <a:solidFill>
                    <a:srgbClr val="C00000"/>
                  </a:solidFill>
                  <a:bevel/>
                  <a:headEnd/>
                  <a:tailEnd/>
                </a:ln>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fontAlgn="base">
                    <a:spcBef>
                      <a:spcPct val="0"/>
                    </a:spcBef>
                    <a:spcAft>
                      <a:spcPct val="0"/>
                    </a:spcAft>
                    <a:buFont typeface="Arial" panose="020B0604020202020204" pitchFamily="34" charset="0"/>
                    <a:buNone/>
                  </a:pPr>
                  <a:endParaRPr lang="en-US" altLang="en-US">
                    <a:solidFill>
                      <a:srgbClr val="FFFFFF"/>
                    </a:solidFill>
                    <a:latin typeface="Century Gothic" panose="020B0502020202020204" pitchFamily="34" charset="0"/>
                    <a:sym typeface="Century Gothic" panose="020B0502020202020204" pitchFamily="34" charset="0"/>
                  </a:endParaRPr>
                </a:p>
              </p:txBody>
            </p:sp>
          </p:grpSp>
          <p:cxnSp>
            <p:nvCxnSpPr>
              <p:cNvPr id="158731" name="Straight Arrow Connector 3"/>
              <p:cNvCxnSpPr>
                <a:cxnSpLocks noChangeShapeType="1"/>
              </p:cNvCxnSpPr>
              <p:nvPr/>
            </p:nvCxnSpPr>
            <p:spPr bwMode="auto">
              <a:xfrm>
                <a:off x="2286000" y="1143000"/>
                <a:ext cx="533400" cy="1"/>
              </a:xfrm>
              <a:prstGeom prst="straightConnector1">
                <a:avLst/>
              </a:prstGeom>
              <a:noFill/>
              <a:ln w="28575">
                <a:solidFill>
                  <a:srgbClr val="000000"/>
                </a:solidFill>
                <a:bevel/>
                <a:headEnd type="arrow" w="med" len="med"/>
                <a:tailEnd type="arrow" w="med" len="med"/>
              </a:ln>
              <a:extLst>
                <a:ext uri="{909E8E84-426E-40DD-AFC4-6F175D3DCCD1}">
                  <a14:hiddenFill xmlns:a14="http://schemas.microsoft.com/office/drawing/2010/main">
                    <a:noFill/>
                  </a14:hiddenFill>
                </a:ext>
              </a:extLst>
            </p:spPr>
          </p:cxnSp>
          <p:cxnSp>
            <p:nvCxnSpPr>
              <p:cNvPr id="158732" name="Straight Arrow Connector 4"/>
              <p:cNvCxnSpPr>
                <a:cxnSpLocks noChangeShapeType="1"/>
              </p:cNvCxnSpPr>
              <p:nvPr/>
            </p:nvCxnSpPr>
            <p:spPr bwMode="auto">
              <a:xfrm>
                <a:off x="2971800" y="1371600"/>
                <a:ext cx="533400" cy="1"/>
              </a:xfrm>
              <a:prstGeom prst="straightConnector1">
                <a:avLst/>
              </a:prstGeom>
              <a:noFill/>
              <a:ln w="28575">
                <a:solidFill>
                  <a:srgbClr val="000000"/>
                </a:solidFill>
                <a:bevel/>
                <a:headEnd type="arrow" w="med" len="med"/>
                <a:tailEnd type="arrow" w="med" len="med"/>
              </a:ln>
              <a:extLst>
                <a:ext uri="{909E8E84-426E-40DD-AFC4-6F175D3DCCD1}">
                  <a14:hiddenFill xmlns:a14="http://schemas.microsoft.com/office/drawing/2010/main">
                    <a:noFill/>
                  </a14:hiddenFill>
                </a:ext>
              </a:extLst>
            </p:spPr>
          </p:cxnSp>
          <p:cxnSp>
            <p:nvCxnSpPr>
              <p:cNvPr id="158733" name="Straight Arrow Connector 5"/>
              <p:cNvCxnSpPr>
                <a:cxnSpLocks noChangeShapeType="1"/>
              </p:cNvCxnSpPr>
              <p:nvPr/>
            </p:nvCxnSpPr>
            <p:spPr bwMode="auto">
              <a:xfrm>
                <a:off x="1752600" y="1447800"/>
                <a:ext cx="533400" cy="1"/>
              </a:xfrm>
              <a:prstGeom prst="straightConnector1">
                <a:avLst/>
              </a:prstGeom>
              <a:noFill/>
              <a:ln w="28575">
                <a:solidFill>
                  <a:srgbClr val="000000"/>
                </a:solidFill>
                <a:bevel/>
                <a:headEnd type="arrow" w="med" len="med"/>
                <a:tailEnd type="arrow" w="med" len="med"/>
              </a:ln>
              <a:extLst>
                <a:ext uri="{909E8E84-426E-40DD-AFC4-6F175D3DCCD1}">
                  <a14:hiddenFill xmlns:a14="http://schemas.microsoft.com/office/drawing/2010/main">
                    <a:noFill/>
                  </a14:hiddenFill>
                </a:ext>
              </a:extLst>
            </p:spPr>
          </p:cxnSp>
          <p:cxnSp>
            <p:nvCxnSpPr>
              <p:cNvPr id="158734" name="Straight Arrow Connector 6"/>
              <p:cNvCxnSpPr>
                <a:cxnSpLocks noChangeShapeType="1"/>
              </p:cNvCxnSpPr>
              <p:nvPr/>
            </p:nvCxnSpPr>
            <p:spPr bwMode="auto">
              <a:xfrm>
                <a:off x="2667000" y="685800"/>
                <a:ext cx="533400" cy="1"/>
              </a:xfrm>
              <a:prstGeom prst="straightConnector1">
                <a:avLst/>
              </a:prstGeom>
              <a:noFill/>
              <a:ln w="28575">
                <a:solidFill>
                  <a:srgbClr val="000000"/>
                </a:solidFill>
                <a:bevel/>
                <a:headEnd type="arrow" w="med" len="med"/>
                <a:tailEnd type="arrow" w="med" len="med"/>
              </a:ln>
              <a:extLst>
                <a:ext uri="{909E8E84-426E-40DD-AFC4-6F175D3DCCD1}">
                  <a14:hiddenFill xmlns:a14="http://schemas.microsoft.com/office/drawing/2010/main">
                    <a:noFill/>
                  </a14:hiddenFill>
                </a:ext>
              </a:extLst>
            </p:spPr>
          </p:cxnSp>
          <p:cxnSp>
            <p:nvCxnSpPr>
              <p:cNvPr id="158735" name="Straight Arrow Connector 7"/>
              <p:cNvCxnSpPr>
                <a:cxnSpLocks noChangeShapeType="1"/>
              </p:cNvCxnSpPr>
              <p:nvPr/>
            </p:nvCxnSpPr>
            <p:spPr bwMode="auto">
              <a:xfrm>
                <a:off x="2590800" y="1981200"/>
                <a:ext cx="1" cy="381000"/>
              </a:xfrm>
              <a:prstGeom prst="straightConnector1">
                <a:avLst/>
              </a:prstGeom>
              <a:noFill/>
              <a:ln w="28575">
                <a:solidFill>
                  <a:srgbClr val="000000"/>
                </a:solidFill>
                <a:bevel/>
                <a:headEnd type="arrow" w="med" len="med"/>
                <a:tailEnd type="arrow" w="med" len="med"/>
              </a:ln>
              <a:extLst>
                <a:ext uri="{909E8E84-426E-40DD-AFC4-6F175D3DCCD1}">
                  <a14:hiddenFill xmlns:a14="http://schemas.microsoft.com/office/drawing/2010/main">
                    <a:noFill/>
                  </a14:hiddenFill>
                </a:ext>
              </a:extLst>
            </p:spPr>
          </p:cxnSp>
          <p:cxnSp>
            <p:nvCxnSpPr>
              <p:cNvPr id="158736" name="Straight Arrow Connector 8"/>
              <p:cNvCxnSpPr>
                <a:cxnSpLocks noChangeShapeType="1"/>
              </p:cNvCxnSpPr>
              <p:nvPr/>
            </p:nvCxnSpPr>
            <p:spPr bwMode="auto">
              <a:xfrm>
                <a:off x="3124200" y="1981200"/>
                <a:ext cx="1" cy="381000"/>
              </a:xfrm>
              <a:prstGeom prst="straightConnector1">
                <a:avLst/>
              </a:prstGeom>
              <a:noFill/>
              <a:ln w="28575">
                <a:solidFill>
                  <a:srgbClr val="000000"/>
                </a:solidFill>
                <a:bevel/>
                <a:headEnd type="arrow" w="med" len="med"/>
                <a:tailEnd type="arrow" w="med" len="med"/>
              </a:ln>
              <a:extLst>
                <a:ext uri="{909E8E84-426E-40DD-AFC4-6F175D3DCCD1}">
                  <a14:hiddenFill xmlns:a14="http://schemas.microsoft.com/office/drawing/2010/main">
                    <a:noFill/>
                  </a14:hiddenFill>
                </a:ext>
              </a:extLst>
            </p:spPr>
          </p:cxnSp>
          <p:cxnSp>
            <p:nvCxnSpPr>
              <p:cNvPr id="158737" name="Straight Arrow Connector 9"/>
              <p:cNvCxnSpPr>
                <a:cxnSpLocks noChangeShapeType="1"/>
              </p:cNvCxnSpPr>
              <p:nvPr/>
            </p:nvCxnSpPr>
            <p:spPr bwMode="auto">
              <a:xfrm flipV="1">
                <a:off x="3200400" y="76200"/>
                <a:ext cx="228600" cy="304800"/>
              </a:xfrm>
              <a:prstGeom prst="straightConnector1">
                <a:avLst/>
              </a:prstGeom>
              <a:noFill/>
              <a:ln w="28575">
                <a:solidFill>
                  <a:srgbClr val="000000"/>
                </a:solidFill>
                <a:bevel/>
                <a:headEnd type="arrow" w="med" len="med"/>
                <a:tailEnd type="arrow" w="med" len="med"/>
              </a:ln>
              <a:extLst>
                <a:ext uri="{909E8E84-426E-40DD-AFC4-6F175D3DCCD1}">
                  <a14:hiddenFill xmlns:a14="http://schemas.microsoft.com/office/drawing/2010/main">
                    <a:noFill/>
                  </a14:hiddenFill>
                </a:ext>
              </a:extLst>
            </p:spPr>
          </p:cxnSp>
          <p:cxnSp>
            <p:nvCxnSpPr>
              <p:cNvPr id="158738" name="Straight Arrow Connector 10"/>
              <p:cNvCxnSpPr>
                <a:cxnSpLocks noChangeShapeType="1"/>
              </p:cNvCxnSpPr>
              <p:nvPr/>
            </p:nvCxnSpPr>
            <p:spPr bwMode="auto">
              <a:xfrm flipH="1" flipV="1">
                <a:off x="1676400" y="152400"/>
                <a:ext cx="228600" cy="304800"/>
              </a:xfrm>
              <a:prstGeom prst="straightConnector1">
                <a:avLst/>
              </a:prstGeom>
              <a:noFill/>
              <a:ln w="28575">
                <a:solidFill>
                  <a:srgbClr val="000000"/>
                </a:solidFill>
                <a:bevel/>
                <a:headEnd type="arrow" w="med" len="med"/>
                <a:tailEnd type="arrow" w="med" len="med"/>
              </a:ln>
              <a:extLst>
                <a:ext uri="{909E8E84-426E-40DD-AFC4-6F175D3DCCD1}">
                  <a14:hiddenFill xmlns:a14="http://schemas.microsoft.com/office/drawing/2010/main">
                    <a:noFill/>
                  </a14:hiddenFill>
                </a:ext>
              </a:extLst>
            </p:spPr>
          </p:cxnSp>
          <p:cxnSp>
            <p:nvCxnSpPr>
              <p:cNvPr id="158739" name="Straight Arrow Connector 11"/>
              <p:cNvCxnSpPr>
                <a:cxnSpLocks noChangeShapeType="1"/>
              </p:cNvCxnSpPr>
              <p:nvPr/>
            </p:nvCxnSpPr>
            <p:spPr bwMode="auto">
              <a:xfrm>
                <a:off x="3581400" y="1676400"/>
                <a:ext cx="1" cy="381000"/>
              </a:xfrm>
              <a:prstGeom prst="straightConnector1">
                <a:avLst/>
              </a:prstGeom>
              <a:noFill/>
              <a:ln w="28575">
                <a:solidFill>
                  <a:srgbClr val="000000"/>
                </a:solidFill>
                <a:bevel/>
                <a:headEnd/>
                <a:tailEnd type="arrow" w="med" len="med"/>
              </a:ln>
              <a:extLst>
                <a:ext uri="{909E8E84-426E-40DD-AFC4-6F175D3DCCD1}">
                  <a14:hiddenFill xmlns:a14="http://schemas.microsoft.com/office/drawing/2010/main">
                    <a:noFill/>
                  </a14:hiddenFill>
                </a:ext>
              </a:extLst>
            </p:spPr>
          </p:cxnSp>
          <p:cxnSp>
            <p:nvCxnSpPr>
              <p:cNvPr id="158740" name="Straight Arrow Connector 12"/>
              <p:cNvCxnSpPr>
                <a:cxnSpLocks noChangeShapeType="1"/>
              </p:cNvCxnSpPr>
              <p:nvPr/>
            </p:nvCxnSpPr>
            <p:spPr bwMode="auto">
              <a:xfrm>
                <a:off x="2133600" y="1676400"/>
                <a:ext cx="1" cy="381000"/>
              </a:xfrm>
              <a:prstGeom prst="straightConnector1">
                <a:avLst/>
              </a:prstGeom>
              <a:noFill/>
              <a:ln w="28575">
                <a:solidFill>
                  <a:srgbClr val="000000"/>
                </a:solidFill>
                <a:bevel/>
                <a:headEnd/>
                <a:tailEnd type="arrow" w="med" len="med"/>
              </a:ln>
              <a:extLst>
                <a:ext uri="{909E8E84-426E-40DD-AFC4-6F175D3DCCD1}">
                  <a14:hiddenFill xmlns:a14="http://schemas.microsoft.com/office/drawing/2010/main">
                    <a:noFill/>
                  </a14:hiddenFill>
                </a:ext>
              </a:extLst>
            </p:spPr>
          </p:cxnSp>
          <p:cxnSp>
            <p:nvCxnSpPr>
              <p:cNvPr id="158741" name="Straight Arrow Connector 13"/>
              <p:cNvCxnSpPr>
                <a:cxnSpLocks noChangeShapeType="1"/>
              </p:cNvCxnSpPr>
              <p:nvPr/>
            </p:nvCxnSpPr>
            <p:spPr bwMode="auto">
              <a:xfrm>
                <a:off x="1905000" y="762000"/>
                <a:ext cx="1" cy="381000"/>
              </a:xfrm>
              <a:prstGeom prst="straightConnector1">
                <a:avLst/>
              </a:prstGeom>
              <a:noFill/>
              <a:ln w="28575">
                <a:solidFill>
                  <a:srgbClr val="000000"/>
                </a:solidFill>
                <a:bevel/>
                <a:headEnd/>
                <a:tailEnd type="arrow" w="med" len="med"/>
              </a:ln>
              <a:extLst>
                <a:ext uri="{909E8E84-426E-40DD-AFC4-6F175D3DCCD1}">
                  <a14:hiddenFill xmlns:a14="http://schemas.microsoft.com/office/drawing/2010/main">
                    <a:noFill/>
                  </a14:hiddenFill>
                </a:ext>
              </a:extLst>
            </p:spPr>
          </p:cxnSp>
        </p:grpSp>
        <p:sp>
          <p:nvSpPr>
            <p:cNvPr id="158726" name="Rectangle 16"/>
            <p:cNvSpPr>
              <a:spLocks noChangeArrowheads="1"/>
            </p:cNvSpPr>
            <p:nvPr/>
          </p:nvSpPr>
          <p:spPr bwMode="auto">
            <a:xfrm>
              <a:off x="531054" y="0"/>
              <a:ext cx="1220206" cy="707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fontAlgn="base">
                <a:spcBef>
                  <a:spcPct val="0"/>
                </a:spcBef>
                <a:spcAft>
                  <a:spcPct val="0"/>
                </a:spcAft>
                <a:buFont typeface="Arial" panose="020B0604020202020204" pitchFamily="34" charset="0"/>
                <a:buNone/>
              </a:pPr>
              <a:r>
                <a:rPr lang="en-US" altLang="en-US" sz="4000" b="1">
                  <a:solidFill>
                    <a:srgbClr val="000000"/>
                  </a:solidFill>
                  <a:latin typeface="Century Gothic" panose="020B0502020202020204" pitchFamily="34" charset="0"/>
                  <a:sym typeface="Century Gothic" panose="020B0502020202020204" pitchFamily="34" charset="0"/>
                </a:rPr>
                <a:t>F </a:t>
              </a:r>
              <a:r>
                <a:rPr lang="en-US" altLang="en-US" sz="4000" b="1" baseline="-25000">
                  <a:solidFill>
                    <a:srgbClr val="000000"/>
                  </a:solidFill>
                  <a:latin typeface="Century Gothic" panose="020B0502020202020204" pitchFamily="34" charset="0"/>
                  <a:sym typeface="Century Gothic" panose="020B0502020202020204" pitchFamily="34" charset="0"/>
                </a:rPr>
                <a:t>w-a</a:t>
              </a:r>
            </a:p>
          </p:txBody>
        </p:sp>
        <p:sp>
          <p:nvSpPr>
            <p:cNvPr id="158727" name="Rectangle 17"/>
            <p:cNvSpPr>
              <a:spLocks noChangeArrowheads="1"/>
            </p:cNvSpPr>
            <p:nvPr/>
          </p:nvSpPr>
          <p:spPr bwMode="auto">
            <a:xfrm>
              <a:off x="2379895" y="914400"/>
              <a:ext cx="795411" cy="707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fontAlgn="base">
                <a:spcBef>
                  <a:spcPct val="0"/>
                </a:spcBef>
                <a:spcAft>
                  <a:spcPct val="0"/>
                </a:spcAft>
                <a:buFont typeface="Arial" panose="020B0604020202020204" pitchFamily="34" charset="0"/>
                <a:buNone/>
              </a:pPr>
              <a:r>
                <a:rPr lang="en-US" altLang="en-US" sz="4000" b="1" dirty="0">
                  <a:solidFill>
                    <a:srgbClr val="000000"/>
                  </a:solidFill>
                  <a:latin typeface="Century Gothic" panose="020B0502020202020204" pitchFamily="34" charset="0"/>
                  <a:sym typeface="Century Gothic" panose="020B0502020202020204" pitchFamily="34" charset="0"/>
                </a:rPr>
                <a:t>F </a:t>
              </a:r>
              <a:r>
                <a:rPr lang="en-US" altLang="en-US" sz="4000" b="1" baseline="-25000" dirty="0">
                  <a:solidFill>
                    <a:srgbClr val="000000"/>
                  </a:solidFill>
                  <a:latin typeface="Century Gothic" panose="020B0502020202020204" pitchFamily="34" charset="0"/>
                  <a:sym typeface="Century Gothic" panose="020B0502020202020204" pitchFamily="34" charset="0"/>
                </a:rPr>
                <a:t>c</a:t>
              </a:r>
            </a:p>
          </p:txBody>
        </p:sp>
        <p:sp>
          <p:nvSpPr>
            <p:cNvPr id="158728" name="Rectangle 18"/>
            <p:cNvSpPr>
              <a:spLocks noChangeArrowheads="1"/>
            </p:cNvSpPr>
            <p:nvPr/>
          </p:nvSpPr>
          <p:spPr bwMode="auto">
            <a:xfrm>
              <a:off x="3605502" y="1828800"/>
              <a:ext cx="801823" cy="707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fontAlgn="base">
                <a:spcBef>
                  <a:spcPct val="0"/>
                </a:spcBef>
                <a:spcAft>
                  <a:spcPct val="0"/>
                </a:spcAft>
                <a:buFont typeface="Arial" panose="020B0604020202020204" pitchFamily="34" charset="0"/>
                <a:buNone/>
              </a:pPr>
              <a:r>
                <a:rPr lang="en-US" altLang="en-US" sz="4000" b="1">
                  <a:solidFill>
                    <a:srgbClr val="000000"/>
                  </a:solidFill>
                  <a:latin typeface="Century Gothic" panose="020B0502020202020204" pitchFamily="34" charset="0"/>
                  <a:sym typeface="Century Gothic" panose="020B0502020202020204" pitchFamily="34" charset="0"/>
                </a:rPr>
                <a:t>F </a:t>
              </a:r>
              <a:r>
                <a:rPr lang="en-US" altLang="en-US" sz="4000" b="1" baseline="-25000">
                  <a:solidFill>
                    <a:srgbClr val="000000"/>
                  </a:solidFill>
                  <a:latin typeface="Century Gothic" panose="020B0502020202020204" pitchFamily="34" charset="0"/>
                  <a:sym typeface="Century Gothic" panose="020B0502020202020204" pitchFamily="34" charset="0"/>
                </a:rPr>
                <a:t>g</a:t>
              </a:r>
            </a:p>
          </p:txBody>
        </p:sp>
        <p:sp>
          <p:nvSpPr>
            <p:cNvPr id="158729" name="Rectangle 21"/>
            <p:cNvSpPr>
              <a:spLocks noChangeArrowheads="1"/>
            </p:cNvSpPr>
            <p:nvPr/>
          </p:nvSpPr>
          <p:spPr bwMode="auto">
            <a:xfrm>
              <a:off x="1861776" y="2667000"/>
              <a:ext cx="1726756" cy="707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fontAlgn="base">
                <a:spcBef>
                  <a:spcPct val="0"/>
                </a:spcBef>
                <a:spcAft>
                  <a:spcPct val="0"/>
                </a:spcAft>
                <a:buFont typeface="Arial" panose="020B0604020202020204" pitchFamily="34" charset="0"/>
                <a:buNone/>
              </a:pPr>
              <a:r>
                <a:rPr lang="en-US" altLang="en-US" sz="4000" b="1">
                  <a:solidFill>
                    <a:srgbClr val="000000"/>
                  </a:solidFill>
                  <a:latin typeface="Century Gothic" panose="020B0502020202020204" pitchFamily="34" charset="0"/>
                  <a:sym typeface="Century Gothic" panose="020B0502020202020204" pitchFamily="34" charset="0"/>
                </a:rPr>
                <a:t>F </a:t>
              </a:r>
              <a:r>
                <a:rPr lang="en-US" altLang="en-US" sz="4000" b="1" baseline="-25000">
                  <a:solidFill>
                    <a:srgbClr val="000000"/>
                  </a:solidFill>
                  <a:latin typeface="Century Gothic" panose="020B0502020202020204" pitchFamily="34" charset="0"/>
                  <a:sym typeface="Century Gothic" panose="020B0502020202020204" pitchFamily="34" charset="0"/>
                </a:rPr>
                <a:t>w-s (a)</a:t>
              </a:r>
            </a:p>
          </p:txBody>
        </p:sp>
      </p:grpSp>
      <p:sp>
        <p:nvSpPr>
          <p:cNvPr id="158723" name="TextBox 23"/>
          <p:cNvSpPr>
            <a:spLocks noChangeArrowheads="1"/>
          </p:cNvSpPr>
          <p:nvPr/>
        </p:nvSpPr>
        <p:spPr bwMode="auto">
          <a:xfrm>
            <a:off x="6172201" y="152400"/>
            <a:ext cx="3451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r>
              <a:rPr lang="en-US" altLang="en-US" sz="1600">
                <a:solidFill>
                  <a:srgbClr val="FFFFFF"/>
                </a:solidFill>
                <a:latin typeface="Century Gothic" panose="020B0502020202020204" pitchFamily="34" charset="0"/>
                <a:sym typeface="Century Gothic" panose="020B0502020202020204" pitchFamily="34" charset="0"/>
              </a:rPr>
              <a:t>Label the forces and interactions</a:t>
            </a:r>
          </a:p>
        </p:txBody>
      </p:sp>
      <p:sp>
        <p:nvSpPr>
          <p:cNvPr id="158724" name="TextBox 24"/>
          <p:cNvSpPr>
            <a:spLocks noChangeArrowheads="1"/>
          </p:cNvSpPr>
          <p:nvPr/>
        </p:nvSpPr>
        <p:spPr bwMode="auto">
          <a:xfrm>
            <a:off x="417529" y="710490"/>
            <a:ext cx="10860665"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r>
              <a:rPr lang="en-US" altLang="en-US" sz="3600" dirty="0">
                <a:solidFill>
                  <a:schemeClr val="accent5"/>
                </a:solidFill>
                <a:latin typeface="Century Gothic" panose="020B0502020202020204" pitchFamily="34" charset="0"/>
                <a:sym typeface="Century Gothic" panose="020B0502020202020204" pitchFamily="34" charset="0"/>
              </a:rPr>
              <a:t>Write inequality equations for different situations</a:t>
            </a:r>
          </a:p>
          <a:p>
            <a:pPr fontAlgn="base">
              <a:spcBef>
                <a:spcPct val="0"/>
              </a:spcBef>
              <a:spcAft>
                <a:spcPct val="0"/>
              </a:spcAft>
              <a:buFont typeface="Arial" panose="020B0604020202020204" pitchFamily="34" charset="0"/>
              <a:buNone/>
            </a:pPr>
            <a:r>
              <a:rPr lang="en-US" altLang="en-US" sz="2400" dirty="0">
                <a:solidFill>
                  <a:srgbClr val="000000"/>
                </a:solidFill>
                <a:latin typeface="Century Gothic" panose="020B0502020202020204" pitchFamily="34" charset="0"/>
                <a:sym typeface="Century Gothic" panose="020B0502020202020204" pitchFamily="34" charset="0"/>
              </a:rPr>
              <a:t>  </a:t>
            </a:r>
            <a:endParaRPr lang="en-US" altLang="en-US" sz="2400" dirty="0" smtClean="0">
              <a:solidFill>
                <a:srgbClr val="000000"/>
              </a:solidFill>
              <a:latin typeface="Century Gothic" panose="020B0502020202020204" pitchFamily="34" charset="0"/>
              <a:sym typeface="Century Gothic" panose="020B0502020202020204" pitchFamily="34" charset="0"/>
            </a:endParaRPr>
          </a:p>
          <a:p>
            <a:pPr fontAlgn="base">
              <a:spcBef>
                <a:spcPct val="0"/>
              </a:spcBef>
              <a:spcAft>
                <a:spcPct val="0"/>
              </a:spcAft>
              <a:buFont typeface="Arial" panose="020B0604020202020204" pitchFamily="34" charset="0"/>
              <a:buNone/>
            </a:pPr>
            <a:endParaRPr lang="en-US" altLang="en-US" sz="2400" dirty="0">
              <a:solidFill>
                <a:srgbClr val="000000"/>
              </a:solidFill>
              <a:latin typeface="Century Gothic" panose="020B0502020202020204" pitchFamily="34" charset="0"/>
              <a:sym typeface="Century Gothic" panose="020B0502020202020204" pitchFamily="34" charset="0"/>
            </a:endParaRPr>
          </a:p>
          <a:p>
            <a:pPr marL="342900" indent="-342900" fontAlgn="base">
              <a:spcBef>
                <a:spcPct val="0"/>
              </a:spcBef>
              <a:spcAft>
                <a:spcPct val="0"/>
              </a:spcAft>
              <a:buFont typeface="Arial" panose="020B0604020202020204" pitchFamily="34" charset="0"/>
              <a:buChar char="•"/>
            </a:pPr>
            <a:r>
              <a:rPr lang="en-US" altLang="en-US" sz="2400" dirty="0" smtClean="0">
                <a:solidFill>
                  <a:srgbClr val="000000"/>
                </a:solidFill>
                <a:latin typeface="Century Gothic" panose="020B0502020202020204" pitchFamily="34" charset="0"/>
                <a:sym typeface="Century Gothic" panose="020B0502020202020204" pitchFamily="34" charset="0"/>
              </a:rPr>
              <a:t>Room </a:t>
            </a:r>
            <a:r>
              <a:rPr lang="en-US" altLang="en-US" sz="2400" dirty="0">
                <a:solidFill>
                  <a:srgbClr val="000000"/>
                </a:solidFill>
                <a:latin typeface="Century Gothic" panose="020B0502020202020204" pitchFamily="34" charset="0"/>
                <a:sym typeface="Century Gothic" panose="020B0502020202020204" pitchFamily="34" charset="0"/>
              </a:rPr>
              <a:t>temp</a:t>
            </a:r>
          </a:p>
          <a:p>
            <a:pPr marL="342900" indent="-342900" fontAlgn="base">
              <a:spcBef>
                <a:spcPct val="0"/>
              </a:spcBef>
              <a:spcAft>
                <a:spcPct val="0"/>
              </a:spcAft>
              <a:buFont typeface="Arial" panose="020B0604020202020204" pitchFamily="34" charset="0"/>
              <a:buChar char="•"/>
            </a:pPr>
            <a:r>
              <a:rPr lang="en-US" altLang="en-US" sz="2400" dirty="0" smtClean="0">
                <a:solidFill>
                  <a:srgbClr val="000000"/>
                </a:solidFill>
                <a:latin typeface="Century Gothic" panose="020B0502020202020204" pitchFamily="34" charset="0"/>
                <a:sym typeface="Century Gothic" panose="020B0502020202020204" pitchFamily="34" charset="0"/>
              </a:rPr>
              <a:t>Hi/low </a:t>
            </a:r>
            <a:r>
              <a:rPr lang="en-US" altLang="en-US" sz="2400" dirty="0">
                <a:solidFill>
                  <a:srgbClr val="000000"/>
                </a:solidFill>
                <a:latin typeface="Century Gothic" panose="020B0502020202020204" pitchFamily="34" charset="0"/>
                <a:sym typeface="Century Gothic" panose="020B0502020202020204" pitchFamily="34" charset="0"/>
              </a:rPr>
              <a:t>temp</a:t>
            </a:r>
          </a:p>
          <a:p>
            <a:pPr marL="342900" indent="-342900" fontAlgn="base">
              <a:spcBef>
                <a:spcPct val="0"/>
              </a:spcBef>
              <a:spcAft>
                <a:spcPct val="0"/>
              </a:spcAft>
              <a:buFont typeface="Arial" panose="020B0604020202020204" pitchFamily="34" charset="0"/>
              <a:buChar char="•"/>
            </a:pPr>
            <a:r>
              <a:rPr lang="en-US" altLang="en-US" sz="2400" dirty="0" smtClean="0">
                <a:solidFill>
                  <a:srgbClr val="000000"/>
                </a:solidFill>
                <a:latin typeface="Century Gothic" panose="020B0502020202020204" pitchFamily="34" charset="0"/>
                <a:sym typeface="Century Gothic" panose="020B0502020202020204" pitchFamily="34" charset="0"/>
              </a:rPr>
              <a:t>Different </a:t>
            </a:r>
            <a:r>
              <a:rPr lang="en-US" altLang="en-US" sz="2400" dirty="0">
                <a:solidFill>
                  <a:srgbClr val="000000"/>
                </a:solidFill>
                <a:latin typeface="Century Gothic" panose="020B0502020202020204" pitchFamily="34" charset="0"/>
                <a:sym typeface="Century Gothic" panose="020B0502020202020204" pitchFamily="34" charset="0"/>
              </a:rPr>
              <a:t>fluids</a:t>
            </a:r>
          </a:p>
          <a:p>
            <a:pPr fontAlgn="base">
              <a:spcBef>
                <a:spcPct val="0"/>
              </a:spcBef>
              <a:spcAft>
                <a:spcPct val="0"/>
              </a:spcAft>
              <a:buFont typeface="Arial" panose="020B0604020202020204" pitchFamily="34" charset="0"/>
              <a:buNone/>
            </a:pPr>
            <a:endParaRPr lang="en-US" altLang="en-US" sz="2400" dirty="0">
              <a:solidFill>
                <a:srgbClr val="000000"/>
              </a:solidFill>
              <a:latin typeface="Century Gothic" panose="020B0502020202020204" pitchFamily="34" charset="0"/>
              <a:sym typeface="Century Gothic" panose="020B0502020202020204" pitchFamily="34" charset="0"/>
            </a:endParaRPr>
          </a:p>
          <a:p>
            <a:pPr fontAlgn="base">
              <a:spcBef>
                <a:spcPct val="0"/>
              </a:spcBef>
              <a:spcAft>
                <a:spcPct val="0"/>
              </a:spcAft>
              <a:buFont typeface="Arial" panose="020B0604020202020204" pitchFamily="34" charset="0"/>
              <a:buNone/>
            </a:pPr>
            <a:endParaRPr lang="en-US" altLang="en-US" sz="2400" dirty="0">
              <a:solidFill>
                <a:srgbClr val="000000"/>
              </a:solidFill>
              <a:latin typeface="Century Gothic" panose="020B0502020202020204" pitchFamily="34" charset="0"/>
              <a:sym typeface="Century Gothic" panose="020B0502020202020204" pitchFamily="34" charset="0"/>
            </a:endParaRPr>
          </a:p>
        </p:txBody>
      </p:sp>
    </p:spTree>
    <p:extLst>
      <p:ext uri="{BB962C8B-B14F-4D97-AF65-F5344CB8AC3E}">
        <p14:creationId xmlns:p14="http://schemas.microsoft.com/office/powerpoint/2010/main" val="8852156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a:xfrm>
            <a:off x="951270" y="265907"/>
            <a:ext cx="10773697" cy="914400"/>
          </a:xfrm>
        </p:spPr>
        <p:txBody>
          <a:bodyPr>
            <a:noAutofit/>
          </a:bodyPr>
          <a:lstStyle/>
          <a:p>
            <a:pPr eaLnBrk="1" hangingPunct="1"/>
            <a:r>
              <a:rPr lang="en-US" altLang="zh-CN" sz="4000" dirty="0">
                <a:solidFill>
                  <a:schemeClr val="accent5"/>
                </a:solidFill>
                <a:ea typeface="SimSun" panose="02010600030101010101" pitchFamily="2" charset="-122"/>
              </a:rPr>
              <a:t>Hydrophobic/Hydrophilic/Super hydrophobic</a:t>
            </a:r>
            <a:endParaRPr lang="en-US" altLang="zh-CN" sz="4000" dirty="0" smtClean="0">
              <a:solidFill>
                <a:schemeClr val="accent5"/>
              </a:solidFill>
              <a:ea typeface="SimSun" panose="02010600030101010101" pitchFamily="2" charset="-122"/>
            </a:endParaRPr>
          </a:p>
        </p:txBody>
      </p:sp>
      <p:sp>
        <p:nvSpPr>
          <p:cNvPr id="142339" name="Rectangle 3"/>
          <p:cNvSpPr>
            <a:spLocks noGrp="1" noChangeArrowheads="1"/>
          </p:cNvSpPr>
          <p:nvPr>
            <p:ph type="body" idx="4294967295"/>
          </p:nvPr>
        </p:nvSpPr>
        <p:spPr>
          <a:xfrm>
            <a:off x="1792288" y="5081588"/>
            <a:ext cx="6248400" cy="1219200"/>
          </a:xfrm>
        </p:spPr>
        <p:txBody>
          <a:bodyPr/>
          <a:lstStyle/>
          <a:p>
            <a:pPr marL="0" indent="0" eaLnBrk="1" hangingPunct="1">
              <a:lnSpc>
                <a:spcPct val="100000"/>
              </a:lnSpc>
              <a:buClr>
                <a:srgbClr val="91A7AB"/>
              </a:buClr>
              <a:buNone/>
            </a:pPr>
            <a:r>
              <a:rPr lang="en-US" altLang="zh-CN" sz="1800" u="sng" dirty="0">
                <a:solidFill>
                  <a:srgbClr val="006600"/>
                </a:solidFill>
                <a:ea typeface="SimSun" panose="02010600030101010101" pitchFamily="2" charset="-122"/>
              </a:rPr>
              <a:t>Superhydrophobic Surfaces</a:t>
            </a:r>
            <a:r>
              <a:rPr lang="en-US" altLang="zh-CN" sz="1800" dirty="0">
                <a:ea typeface="SimSun" panose="02010600030101010101" pitchFamily="2" charset="-122"/>
              </a:rPr>
              <a:t>: Hydrophobic surface having nano-scale roughness.</a:t>
            </a:r>
            <a:endParaRPr lang="en-US" altLang="zh-CN" dirty="0" smtClean="0">
              <a:ea typeface="SimSun" panose="02010600030101010101" pitchFamily="2" charset="-122"/>
            </a:endParaRPr>
          </a:p>
        </p:txBody>
      </p:sp>
      <p:sp>
        <p:nvSpPr>
          <p:cNvPr id="142340" name="Oval 6"/>
          <p:cNvSpPr>
            <a:spLocks noChangeArrowheads="1"/>
          </p:cNvSpPr>
          <p:nvPr/>
        </p:nvSpPr>
        <p:spPr bwMode="auto">
          <a:xfrm>
            <a:off x="8763000" y="4689475"/>
            <a:ext cx="1219200" cy="1219200"/>
          </a:xfrm>
          <a:prstGeom prst="ellipse">
            <a:avLst/>
          </a:prstGeom>
          <a:solidFill>
            <a:srgbClr val="509FF6"/>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fontAlgn="base">
              <a:spcBef>
                <a:spcPct val="0"/>
              </a:spcBef>
              <a:spcAft>
                <a:spcPct val="0"/>
              </a:spcAft>
              <a:buFont typeface="Arial" panose="020B0604020202020204" pitchFamily="34" charset="0"/>
              <a:buNone/>
            </a:pPr>
            <a:endParaRPr lang="en-US" altLang="en-US">
              <a:solidFill>
                <a:srgbClr val="509FF6"/>
              </a:solidFill>
              <a:latin typeface="Constantia" panose="02030602050306030303" pitchFamily="18" charset="0"/>
              <a:sym typeface="Constantia" panose="02030602050306030303" pitchFamily="18" charset="0"/>
            </a:endParaRPr>
          </a:p>
        </p:txBody>
      </p:sp>
      <p:sp>
        <p:nvSpPr>
          <p:cNvPr id="142341" name="Text Box 8"/>
          <p:cNvSpPr>
            <a:spLocks noChangeArrowheads="1"/>
          </p:cNvSpPr>
          <p:nvPr/>
        </p:nvSpPr>
        <p:spPr bwMode="auto">
          <a:xfrm>
            <a:off x="9003506" y="5114131"/>
            <a:ext cx="738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r>
              <a:rPr lang="en-US" altLang="en-US" dirty="0">
                <a:solidFill>
                  <a:srgbClr val="000000"/>
                </a:solidFill>
                <a:latin typeface="Constantia" panose="02030602050306030303" pitchFamily="18" charset="0"/>
                <a:sym typeface="Constantia" panose="02030602050306030303" pitchFamily="18" charset="0"/>
              </a:rPr>
              <a:t>water</a:t>
            </a:r>
            <a:endParaRPr lang="en-US" altLang="en-US" dirty="0">
              <a:solidFill>
                <a:srgbClr val="000000"/>
              </a:solidFill>
              <a:sym typeface="Century Gothic" panose="020B0502020202020204" pitchFamily="34" charset="0"/>
            </a:endParaRPr>
          </a:p>
        </p:txBody>
      </p:sp>
      <p:sp>
        <p:nvSpPr>
          <p:cNvPr id="142342" name="Rectangle 9"/>
          <p:cNvSpPr>
            <a:spLocks noChangeArrowheads="1"/>
          </p:cNvSpPr>
          <p:nvPr/>
        </p:nvSpPr>
        <p:spPr bwMode="auto">
          <a:xfrm>
            <a:off x="8267700" y="5908675"/>
            <a:ext cx="2209800" cy="304800"/>
          </a:xfrm>
          <a:prstGeom prst="rect">
            <a:avLst/>
          </a:prstGeom>
          <a:solidFill>
            <a:srgbClr val="006600"/>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fontAlgn="base">
              <a:spcBef>
                <a:spcPct val="0"/>
              </a:spcBef>
              <a:spcAft>
                <a:spcPct val="0"/>
              </a:spcAft>
              <a:buFont typeface="Arial" panose="020B0604020202020204" pitchFamily="34" charset="0"/>
              <a:buNone/>
            </a:pPr>
            <a:r>
              <a:rPr lang="en-US" altLang="en-US" dirty="0">
                <a:solidFill>
                  <a:srgbClr val="FFFFFF"/>
                </a:solidFill>
                <a:latin typeface="Constantia" panose="02030602050306030303" pitchFamily="18" charset="0"/>
                <a:sym typeface="Constantia" panose="02030602050306030303" pitchFamily="18" charset="0"/>
              </a:rPr>
              <a:t>superhydrophobic</a:t>
            </a:r>
          </a:p>
        </p:txBody>
      </p:sp>
      <p:sp>
        <p:nvSpPr>
          <p:cNvPr id="142343" name="Rectangle 10"/>
          <p:cNvSpPr>
            <a:spLocks noChangeArrowheads="1"/>
          </p:cNvSpPr>
          <p:nvPr/>
        </p:nvSpPr>
        <p:spPr bwMode="auto">
          <a:xfrm>
            <a:off x="1792288" y="1547446"/>
            <a:ext cx="62484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20000"/>
              </a:spcBef>
              <a:spcAft>
                <a:spcPct val="0"/>
              </a:spcAft>
              <a:buFont typeface="Arial" panose="020B0604020202020204" pitchFamily="34" charset="0"/>
              <a:buNone/>
            </a:pPr>
            <a:r>
              <a:rPr lang="en-US" altLang="en-US" u="sng" dirty="0">
                <a:solidFill>
                  <a:srgbClr val="FF6600"/>
                </a:solidFill>
                <a:latin typeface="Calibri" panose="020F0502020204030204" pitchFamily="34" charset="0"/>
                <a:cs typeface="Calibri" panose="020F0502020204030204" pitchFamily="34" charset="0"/>
                <a:sym typeface="Constantia" panose="02030602050306030303" pitchFamily="18" charset="0"/>
              </a:rPr>
              <a:t>Hydrophobic Surfaces</a:t>
            </a:r>
            <a:r>
              <a:rPr lang="en-US" altLang="en-US" dirty="0">
                <a:solidFill>
                  <a:srgbClr val="FF6600"/>
                </a:solidFill>
                <a:latin typeface="Calibri" panose="020F0502020204030204" pitchFamily="34" charset="0"/>
                <a:cs typeface="Calibri" panose="020F0502020204030204" pitchFamily="34" charset="0"/>
                <a:sym typeface="Constantia" panose="02030602050306030303" pitchFamily="18" charset="0"/>
              </a:rPr>
              <a:t>:</a:t>
            </a:r>
            <a:r>
              <a:rPr lang="en-US" altLang="en-US" dirty="0">
                <a:solidFill>
                  <a:srgbClr val="000000"/>
                </a:solidFill>
                <a:latin typeface="Calibri" panose="020F0502020204030204" pitchFamily="34" charset="0"/>
                <a:cs typeface="Calibri" panose="020F0502020204030204" pitchFamily="34" charset="0"/>
                <a:sym typeface="Constantia" panose="02030602050306030303" pitchFamily="18" charset="0"/>
              </a:rPr>
              <a:t> “Water-fearing surface” Water tries to minimize contact with surface.</a:t>
            </a:r>
          </a:p>
          <a:p>
            <a:pPr fontAlgn="base">
              <a:lnSpc>
                <a:spcPct val="150000"/>
              </a:lnSpc>
              <a:spcBef>
                <a:spcPct val="20000"/>
              </a:spcBef>
              <a:spcAft>
                <a:spcPct val="0"/>
              </a:spcAft>
              <a:buFont typeface="Arial" panose="020B0604020202020204" pitchFamily="34" charset="0"/>
              <a:buNone/>
            </a:pPr>
            <a:r>
              <a:rPr lang="en-US" altLang="en-US" dirty="0" smtClean="0">
                <a:solidFill>
                  <a:srgbClr val="000000"/>
                </a:solidFill>
                <a:latin typeface="Calibri" panose="020F0502020204030204" pitchFamily="34" charset="0"/>
                <a:cs typeface="Calibri" panose="020F0502020204030204" pitchFamily="34" charset="0"/>
                <a:sym typeface="Constantia" panose="02030602050306030303" pitchFamily="18" charset="0"/>
              </a:rPr>
              <a:t>	Examples</a:t>
            </a:r>
            <a:r>
              <a:rPr lang="en-US" altLang="en-US" dirty="0">
                <a:solidFill>
                  <a:srgbClr val="000000"/>
                </a:solidFill>
                <a:latin typeface="Calibri" panose="020F0502020204030204" pitchFamily="34" charset="0"/>
                <a:cs typeface="Calibri" panose="020F0502020204030204" pitchFamily="34" charset="0"/>
                <a:sym typeface="Constantia" panose="02030602050306030303" pitchFamily="18" charset="0"/>
              </a:rPr>
              <a:t>: Teflon, oily surfaces</a:t>
            </a:r>
            <a:endParaRPr lang="en-US" altLang="en-US" dirty="0">
              <a:solidFill>
                <a:srgbClr val="000000"/>
              </a:solidFill>
              <a:latin typeface="Calibri" panose="020F0502020204030204" pitchFamily="34" charset="0"/>
              <a:cs typeface="Calibri" panose="020F0502020204030204" pitchFamily="34" charset="0"/>
              <a:sym typeface="Century Gothic" panose="020B0502020202020204" pitchFamily="34" charset="0"/>
            </a:endParaRPr>
          </a:p>
        </p:txBody>
      </p:sp>
      <p:grpSp>
        <p:nvGrpSpPr>
          <p:cNvPr id="142344" name="Group 8"/>
          <p:cNvGrpSpPr>
            <a:grpSpLocks/>
          </p:cNvGrpSpPr>
          <p:nvPr/>
        </p:nvGrpSpPr>
        <p:grpSpPr bwMode="auto">
          <a:xfrm>
            <a:off x="8547100" y="1338263"/>
            <a:ext cx="1676400" cy="1352550"/>
            <a:chOff x="0" y="0"/>
            <a:chExt cx="1056" cy="852"/>
          </a:xfrm>
        </p:grpSpPr>
        <p:sp>
          <p:nvSpPr>
            <p:cNvPr id="142350" name="Oval 13"/>
            <p:cNvSpPr>
              <a:spLocks noChangeArrowheads="1"/>
            </p:cNvSpPr>
            <p:nvPr/>
          </p:nvSpPr>
          <p:spPr bwMode="auto">
            <a:xfrm>
              <a:off x="144" y="0"/>
              <a:ext cx="768" cy="768"/>
            </a:xfrm>
            <a:prstGeom prst="ellipse">
              <a:avLst/>
            </a:prstGeom>
            <a:solidFill>
              <a:srgbClr val="509FF6"/>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fontAlgn="base">
                <a:spcBef>
                  <a:spcPct val="0"/>
                </a:spcBef>
                <a:spcAft>
                  <a:spcPct val="0"/>
                </a:spcAft>
                <a:buFont typeface="Arial" panose="020B0604020202020204" pitchFamily="34" charset="0"/>
                <a:buNone/>
              </a:pPr>
              <a:endParaRPr lang="en-US" altLang="en-US">
                <a:solidFill>
                  <a:srgbClr val="509FF6"/>
                </a:solidFill>
                <a:latin typeface="Constantia" panose="02030602050306030303" pitchFamily="18" charset="0"/>
                <a:sym typeface="Constantia" panose="02030602050306030303" pitchFamily="18" charset="0"/>
              </a:endParaRPr>
            </a:p>
          </p:txBody>
        </p:sp>
        <p:sp>
          <p:nvSpPr>
            <p:cNvPr id="142351" name="Rectangle 14"/>
            <p:cNvSpPr>
              <a:spLocks noChangeArrowheads="1"/>
            </p:cNvSpPr>
            <p:nvPr/>
          </p:nvSpPr>
          <p:spPr bwMode="auto">
            <a:xfrm>
              <a:off x="0" y="564"/>
              <a:ext cx="1056" cy="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endParaRPr lang="en-US" altLang="en-US">
                <a:solidFill>
                  <a:srgbClr val="000000"/>
                </a:solidFill>
                <a:latin typeface="Constantia" panose="02030602050306030303" pitchFamily="18" charset="0"/>
                <a:sym typeface="Constantia" panose="02030602050306030303" pitchFamily="18" charset="0"/>
              </a:endParaRPr>
            </a:p>
          </p:txBody>
        </p:sp>
        <p:sp>
          <p:nvSpPr>
            <p:cNvPr id="142352" name="Text Box 15"/>
            <p:cNvSpPr>
              <a:spLocks noChangeArrowheads="1"/>
            </p:cNvSpPr>
            <p:nvPr/>
          </p:nvSpPr>
          <p:spPr bwMode="auto">
            <a:xfrm>
              <a:off x="304" y="233"/>
              <a:ext cx="46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r>
                <a:rPr lang="en-US" altLang="en-US">
                  <a:solidFill>
                    <a:srgbClr val="000000"/>
                  </a:solidFill>
                  <a:latin typeface="Constantia" panose="02030602050306030303" pitchFamily="18" charset="0"/>
                  <a:sym typeface="Constantia" panose="02030602050306030303" pitchFamily="18" charset="0"/>
                </a:rPr>
                <a:t>water</a:t>
              </a:r>
              <a:endParaRPr lang="en-US" altLang="en-US">
                <a:solidFill>
                  <a:srgbClr val="000000"/>
                </a:solidFill>
                <a:sym typeface="Century Gothic" panose="020B0502020202020204" pitchFamily="34" charset="0"/>
              </a:endParaRPr>
            </a:p>
          </p:txBody>
        </p:sp>
      </p:grpSp>
      <p:sp>
        <p:nvSpPr>
          <p:cNvPr id="142345" name="Rectangle 16"/>
          <p:cNvSpPr>
            <a:spLocks noChangeArrowheads="1"/>
          </p:cNvSpPr>
          <p:nvPr/>
        </p:nvSpPr>
        <p:spPr bwMode="auto">
          <a:xfrm>
            <a:off x="8267700" y="2209800"/>
            <a:ext cx="2209800" cy="304800"/>
          </a:xfrm>
          <a:prstGeom prst="rect">
            <a:avLst/>
          </a:prstGeom>
          <a:solidFill>
            <a:srgbClr val="FF6600"/>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fontAlgn="base">
              <a:spcBef>
                <a:spcPct val="0"/>
              </a:spcBef>
              <a:spcAft>
                <a:spcPct val="0"/>
              </a:spcAft>
              <a:buFont typeface="Arial" panose="020B0604020202020204" pitchFamily="34" charset="0"/>
              <a:buNone/>
            </a:pPr>
            <a:r>
              <a:rPr lang="en-US" altLang="en-US">
                <a:solidFill>
                  <a:srgbClr val="FFFFFF"/>
                </a:solidFill>
                <a:latin typeface="Constantia" panose="02030602050306030303" pitchFamily="18" charset="0"/>
                <a:sym typeface="Constantia" panose="02030602050306030303" pitchFamily="18" charset="0"/>
              </a:rPr>
              <a:t>hydrophobic surface</a:t>
            </a:r>
            <a:endParaRPr lang="en-US" altLang="en-US">
              <a:solidFill>
                <a:srgbClr val="000000"/>
              </a:solidFill>
              <a:sym typeface="Century Gothic" panose="020B0502020202020204" pitchFamily="34" charset="0"/>
            </a:endParaRPr>
          </a:p>
        </p:txBody>
      </p:sp>
      <p:sp>
        <p:nvSpPr>
          <p:cNvPr id="142346" name="Rectangle 17"/>
          <p:cNvSpPr>
            <a:spLocks noChangeArrowheads="1"/>
          </p:cNvSpPr>
          <p:nvPr/>
        </p:nvSpPr>
        <p:spPr bwMode="auto">
          <a:xfrm>
            <a:off x="1792288" y="3314517"/>
            <a:ext cx="62484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20000"/>
              </a:spcBef>
              <a:spcAft>
                <a:spcPct val="0"/>
              </a:spcAft>
              <a:buFont typeface="Arial" panose="020B0604020202020204" pitchFamily="34" charset="0"/>
              <a:buNone/>
            </a:pPr>
            <a:r>
              <a:rPr lang="en-US" altLang="en-US" u="sng" dirty="0">
                <a:solidFill>
                  <a:srgbClr val="0000FF"/>
                </a:solidFill>
                <a:latin typeface="Calibri" panose="020F0502020204030204" pitchFamily="34" charset="0"/>
                <a:cs typeface="Calibri" panose="020F0502020204030204" pitchFamily="34" charset="0"/>
                <a:sym typeface="Constantia" panose="02030602050306030303" pitchFamily="18" charset="0"/>
              </a:rPr>
              <a:t>Hydrophilic Surfaces</a:t>
            </a:r>
            <a:r>
              <a:rPr lang="en-US" altLang="en-US" dirty="0">
                <a:solidFill>
                  <a:srgbClr val="0000FF"/>
                </a:solidFill>
                <a:latin typeface="Calibri" panose="020F0502020204030204" pitchFamily="34" charset="0"/>
                <a:cs typeface="Calibri" panose="020F0502020204030204" pitchFamily="34" charset="0"/>
                <a:sym typeface="Constantia" panose="02030602050306030303" pitchFamily="18" charset="0"/>
              </a:rPr>
              <a:t>:</a:t>
            </a:r>
            <a:r>
              <a:rPr lang="en-US" altLang="en-US" dirty="0">
                <a:solidFill>
                  <a:srgbClr val="000000"/>
                </a:solidFill>
                <a:latin typeface="Calibri" panose="020F0502020204030204" pitchFamily="34" charset="0"/>
                <a:cs typeface="Calibri" panose="020F0502020204030204" pitchFamily="34" charset="0"/>
                <a:sym typeface="Constantia" panose="02030602050306030303" pitchFamily="18" charset="0"/>
              </a:rPr>
              <a:t> “Water-loving surface” Water tries to maximize contact with surface. </a:t>
            </a:r>
          </a:p>
          <a:p>
            <a:pPr fontAlgn="base">
              <a:lnSpc>
                <a:spcPct val="150000"/>
              </a:lnSpc>
              <a:spcBef>
                <a:spcPct val="20000"/>
              </a:spcBef>
              <a:spcAft>
                <a:spcPct val="0"/>
              </a:spcAft>
              <a:buFont typeface="Arial" panose="020B0604020202020204" pitchFamily="34" charset="0"/>
              <a:buNone/>
            </a:pPr>
            <a:r>
              <a:rPr lang="en-US" altLang="en-US" dirty="0" smtClean="0">
                <a:solidFill>
                  <a:srgbClr val="000000"/>
                </a:solidFill>
                <a:latin typeface="Calibri" panose="020F0502020204030204" pitchFamily="34" charset="0"/>
                <a:cs typeface="Calibri" panose="020F0502020204030204" pitchFamily="34" charset="0"/>
                <a:sym typeface="Constantia" panose="02030602050306030303" pitchFamily="18" charset="0"/>
              </a:rPr>
              <a:t>	Examples</a:t>
            </a:r>
            <a:r>
              <a:rPr lang="en-US" altLang="en-US" dirty="0">
                <a:solidFill>
                  <a:srgbClr val="000000"/>
                </a:solidFill>
                <a:latin typeface="Calibri" panose="020F0502020204030204" pitchFamily="34" charset="0"/>
                <a:cs typeface="Calibri" panose="020F0502020204030204" pitchFamily="34" charset="0"/>
                <a:sym typeface="Constantia" panose="02030602050306030303" pitchFamily="18" charset="0"/>
              </a:rPr>
              <a:t>: Glass, rusted metal surfaces</a:t>
            </a:r>
            <a:endParaRPr lang="en-US" altLang="en-US" dirty="0">
              <a:solidFill>
                <a:srgbClr val="000000"/>
              </a:solidFill>
              <a:latin typeface="Calibri" panose="020F0502020204030204" pitchFamily="34" charset="0"/>
              <a:cs typeface="Calibri" panose="020F0502020204030204" pitchFamily="34" charset="0"/>
              <a:sym typeface="Century Gothic" panose="020B0502020202020204" pitchFamily="34" charset="0"/>
            </a:endParaRPr>
          </a:p>
        </p:txBody>
      </p:sp>
      <p:sp>
        <p:nvSpPr>
          <p:cNvPr id="142347" name="Oval 18"/>
          <p:cNvSpPr>
            <a:spLocks noChangeArrowheads="1"/>
          </p:cNvSpPr>
          <p:nvPr/>
        </p:nvSpPr>
        <p:spPr bwMode="auto">
          <a:xfrm>
            <a:off x="8470900" y="3592513"/>
            <a:ext cx="1828800" cy="495300"/>
          </a:xfrm>
          <a:prstGeom prst="ellipse">
            <a:avLst/>
          </a:prstGeom>
          <a:solidFill>
            <a:srgbClr val="509FF6"/>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endParaRPr lang="en-US" altLang="en-US">
              <a:solidFill>
                <a:srgbClr val="000000"/>
              </a:solidFill>
              <a:latin typeface="Constantia" panose="02030602050306030303" pitchFamily="18" charset="0"/>
              <a:sym typeface="Constantia" panose="02030602050306030303" pitchFamily="18" charset="0"/>
            </a:endParaRPr>
          </a:p>
        </p:txBody>
      </p:sp>
      <p:sp>
        <p:nvSpPr>
          <p:cNvPr id="142348" name="Text Box 19"/>
          <p:cNvSpPr>
            <a:spLocks noChangeArrowheads="1"/>
          </p:cNvSpPr>
          <p:nvPr/>
        </p:nvSpPr>
        <p:spPr bwMode="auto">
          <a:xfrm>
            <a:off x="9042400" y="3505200"/>
            <a:ext cx="738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r>
              <a:rPr lang="en-US" altLang="en-US">
                <a:solidFill>
                  <a:srgbClr val="000000"/>
                </a:solidFill>
                <a:latin typeface="Constantia" panose="02030602050306030303" pitchFamily="18" charset="0"/>
                <a:sym typeface="Constantia" panose="02030602050306030303" pitchFamily="18" charset="0"/>
              </a:rPr>
              <a:t>water</a:t>
            </a:r>
            <a:endParaRPr lang="en-US" altLang="en-US">
              <a:solidFill>
                <a:srgbClr val="000000"/>
              </a:solidFill>
              <a:sym typeface="Century Gothic" panose="020B0502020202020204" pitchFamily="34" charset="0"/>
            </a:endParaRPr>
          </a:p>
        </p:txBody>
      </p:sp>
      <p:sp>
        <p:nvSpPr>
          <p:cNvPr id="142349" name="Rectangle 20"/>
          <p:cNvSpPr>
            <a:spLocks noChangeArrowheads="1"/>
          </p:cNvSpPr>
          <p:nvPr/>
        </p:nvSpPr>
        <p:spPr bwMode="auto">
          <a:xfrm>
            <a:off x="8267700" y="3810000"/>
            <a:ext cx="2209800" cy="304800"/>
          </a:xfrm>
          <a:prstGeom prst="rect">
            <a:avLst/>
          </a:prstGeom>
          <a:solidFill>
            <a:srgbClr val="0A14DC"/>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fontAlgn="base">
              <a:spcBef>
                <a:spcPct val="0"/>
              </a:spcBef>
              <a:spcAft>
                <a:spcPct val="0"/>
              </a:spcAft>
              <a:buFont typeface="Arial" panose="020B0604020202020204" pitchFamily="34" charset="0"/>
              <a:buNone/>
            </a:pPr>
            <a:r>
              <a:rPr lang="en-US" altLang="en-US">
                <a:solidFill>
                  <a:srgbClr val="FFFFFF"/>
                </a:solidFill>
                <a:latin typeface="Constantia" panose="02030602050306030303" pitchFamily="18" charset="0"/>
                <a:sym typeface="Constantia" panose="02030602050306030303" pitchFamily="18" charset="0"/>
              </a:rPr>
              <a:t>hydrophilic surface</a:t>
            </a:r>
            <a:endParaRPr lang="en-US" altLang="en-US">
              <a:solidFill>
                <a:srgbClr val="000000"/>
              </a:solidFill>
              <a:sym typeface="Century Gothic" panose="020B0502020202020204" pitchFamily="34" charset="0"/>
            </a:endParaRPr>
          </a:p>
        </p:txBody>
      </p:sp>
    </p:spTree>
    <p:extLst>
      <p:ext uri="{BB962C8B-B14F-4D97-AF65-F5344CB8AC3E}">
        <p14:creationId xmlns:p14="http://schemas.microsoft.com/office/powerpoint/2010/main" val="1520969348"/>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290" name="Picture 2" descr="Water drop on lotus lea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1973" y="1740312"/>
            <a:ext cx="6966155" cy="4763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01600" y="323834"/>
            <a:ext cx="12192000" cy="707886"/>
          </a:xfrm>
          <a:prstGeom prst="rect">
            <a:avLst/>
          </a:prstGeom>
          <a:noFill/>
        </p:spPr>
        <p:txBody>
          <a:bodyPr wrap="square" rtlCol="0">
            <a:spAutoFit/>
          </a:bodyPr>
          <a:lstStyle/>
          <a:p>
            <a:pPr algn="ctr"/>
            <a:r>
              <a:rPr lang="en-US" sz="4000" dirty="0" smtClean="0">
                <a:solidFill>
                  <a:schemeClr val="accent5"/>
                </a:solidFill>
              </a:rPr>
              <a:t>Natures use of Superhydrophobicity: Lotus Leaf</a:t>
            </a:r>
            <a:endParaRPr lang="en-US" sz="4000" dirty="0">
              <a:solidFill>
                <a:schemeClr val="accent5"/>
              </a:solidFill>
            </a:endParaRPr>
          </a:p>
        </p:txBody>
      </p:sp>
    </p:spTree>
    <p:extLst>
      <p:ext uri="{BB962C8B-B14F-4D97-AF65-F5344CB8AC3E}">
        <p14:creationId xmlns:p14="http://schemas.microsoft.com/office/powerpoint/2010/main" val="147614475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4" name="Picture 2" descr="http://spie.org/Images/Graphics/Newsroom/Imported/1441/1441_fig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7671" y="938982"/>
            <a:ext cx="3429000" cy="538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718188" y="3119284"/>
            <a:ext cx="3967316" cy="1200329"/>
          </a:xfrm>
          <a:prstGeom prst="rect">
            <a:avLst/>
          </a:prstGeom>
          <a:noFill/>
        </p:spPr>
        <p:txBody>
          <a:bodyPr wrap="square" rtlCol="0">
            <a:spAutoFit/>
          </a:bodyPr>
          <a:lstStyle/>
          <a:p>
            <a:pPr marL="342900" indent="-342900">
              <a:buAutoNum type="alphaLcParenBoth"/>
            </a:pPr>
            <a:r>
              <a:rPr lang="en-US" dirty="0" smtClean="0"/>
              <a:t>SEM image of a lotus leaf at 10 um</a:t>
            </a:r>
          </a:p>
          <a:p>
            <a:pPr marL="342900" indent="-342900">
              <a:buAutoNum type="alphaLcParenBoth"/>
            </a:pPr>
            <a:endParaRPr lang="en-US" dirty="0"/>
          </a:p>
          <a:p>
            <a:r>
              <a:rPr lang="en-US" dirty="0" smtClean="0"/>
              <a:t>(d) SEM image of a Man made superhydrophobic surface at 5 um</a:t>
            </a:r>
            <a:endParaRPr lang="en-US" dirty="0"/>
          </a:p>
        </p:txBody>
      </p:sp>
    </p:spTree>
    <p:extLst>
      <p:ext uri="{BB962C8B-B14F-4D97-AF65-F5344CB8AC3E}">
        <p14:creationId xmlns:p14="http://schemas.microsoft.com/office/powerpoint/2010/main" val="4271403103"/>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8" name="Picture 2" descr="http://farm3.staticflickr.com/2473/3708190117_06e33b6926_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0072" y="1995053"/>
            <a:ext cx="2968625" cy="19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7459" name="Picture 6" descr="http://4.bp.blogspot.com/-4b5dc6wvX0U/TlJ_NaXcI5I/AAAAAAAAFGg/9x2yvRry-nk/s400/jewel-beetle-dew-11081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665" y="4338907"/>
            <a:ext cx="2603603" cy="195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7460" name="TextBox 1"/>
          <p:cNvSpPr>
            <a:spLocks noChangeArrowheads="1"/>
          </p:cNvSpPr>
          <p:nvPr/>
        </p:nvSpPr>
        <p:spPr bwMode="auto">
          <a:xfrm>
            <a:off x="707923" y="439738"/>
            <a:ext cx="1061146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r>
              <a:rPr lang="en-US" altLang="en-US" sz="2400" dirty="0">
                <a:solidFill>
                  <a:schemeClr val="accent5"/>
                </a:solidFill>
                <a:latin typeface="Century Gothic" panose="020B0502020202020204" pitchFamily="34" charset="0"/>
                <a:sym typeface="Century Gothic" panose="020B0502020202020204" pitchFamily="34" charset="0"/>
              </a:rPr>
              <a:t>We can observe some natural materials that seem to be even better than wax paper at making water drops ‘bead up.’</a:t>
            </a:r>
          </a:p>
        </p:txBody>
      </p:sp>
      <p:sp>
        <p:nvSpPr>
          <p:cNvPr id="147461" name="TextBox 2"/>
          <p:cNvSpPr>
            <a:spLocks noChangeArrowheads="1"/>
          </p:cNvSpPr>
          <p:nvPr/>
        </p:nvSpPr>
        <p:spPr bwMode="auto">
          <a:xfrm>
            <a:off x="606965" y="3063466"/>
            <a:ext cx="2922595"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r>
              <a:rPr lang="en-US" altLang="en-US" dirty="0">
                <a:solidFill>
                  <a:srgbClr val="000000"/>
                </a:solidFill>
                <a:latin typeface="Century Gothic" panose="020B0502020202020204" pitchFamily="34" charset="0"/>
                <a:sym typeface="Century Gothic" panose="020B0502020202020204" pitchFamily="34" charset="0"/>
              </a:rPr>
              <a:t>Some examples include:</a:t>
            </a:r>
          </a:p>
          <a:p>
            <a:pPr fontAlgn="base">
              <a:spcBef>
                <a:spcPct val="0"/>
              </a:spcBef>
              <a:spcAft>
                <a:spcPct val="0"/>
              </a:spcAft>
              <a:buFont typeface="Arial" panose="020B0604020202020204" pitchFamily="34" charset="0"/>
              <a:buNone/>
            </a:pPr>
            <a:endParaRPr lang="en-US" altLang="en-US" dirty="0">
              <a:solidFill>
                <a:srgbClr val="000000"/>
              </a:solidFill>
              <a:latin typeface="Century Gothic" panose="020B0502020202020204" pitchFamily="34" charset="0"/>
              <a:sym typeface="Century Gothic" panose="020B0502020202020204" pitchFamily="34" charset="0"/>
            </a:endParaRPr>
          </a:p>
          <a:p>
            <a:pPr fontAlgn="base">
              <a:spcBef>
                <a:spcPct val="0"/>
              </a:spcBef>
              <a:spcAft>
                <a:spcPct val="0"/>
              </a:spcAft>
              <a:buFont typeface="Arial" panose="020B0604020202020204" pitchFamily="34" charset="0"/>
              <a:buNone/>
            </a:pPr>
            <a:r>
              <a:rPr lang="en-US" altLang="en-US" dirty="0">
                <a:solidFill>
                  <a:srgbClr val="000000"/>
                </a:solidFill>
                <a:latin typeface="Century Gothic" panose="020B0502020202020204" pitchFamily="34" charset="0"/>
                <a:sym typeface="Century Gothic" panose="020B0502020202020204" pitchFamily="34" charset="0"/>
              </a:rPr>
              <a:t>Lotus leaves</a:t>
            </a:r>
          </a:p>
          <a:p>
            <a:pPr fontAlgn="base">
              <a:spcBef>
                <a:spcPct val="0"/>
              </a:spcBef>
              <a:spcAft>
                <a:spcPct val="0"/>
              </a:spcAft>
              <a:buFont typeface="Arial" panose="020B0604020202020204" pitchFamily="34" charset="0"/>
              <a:buNone/>
            </a:pPr>
            <a:r>
              <a:rPr lang="en-US" altLang="en-US" dirty="0">
                <a:solidFill>
                  <a:srgbClr val="000000"/>
                </a:solidFill>
                <a:latin typeface="Century Gothic" panose="020B0502020202020204" pitchFamily="34" charset="0"/>
                <a:sym typeface="Century Gothic" panose="020B0502020202020204" pitchFamily="34" charset="0"/>
              </a:rPr>
              <a:t>Rose petals</a:t>
            </a:r>
          </a:p>
          <a:p>
            <a:pPr fontAlgn="base">
              <a:spcBef>
                <a:spcPct val="0"/>
              </a:spcBef>
              <a:spcAft>
                <a:spcPct val="0"/>
              </a:spcAft>
              <a:buFont typeface="Arial" panose="020B0604020202020204" pitchFamily="34" charset="0"/>
              <a:buNone/>
            </a:pPr>
            <a:r>
              <a:rPr lang="en-US" altLang="en-US" dirty="0">
                <a:solidFill>
                  <a:srgbClr val="000000"/>
                </a:solidFill>
                <a:latin typeface="Century Gothic" panose="020B0502020202020204" pitchFamily="34" charset="0"/>
                <a:sym typeface="Century Gothic" panose="020B0502020202020204" pitchFamily="34" charset="0"/>
              </a:rPr>
              <a:t>Rice leaves</a:t>
            </a:r>
          </a:p>
          <a:p>
            <a:pPr fontAlgn="base">
              <a:spcBef>
                <a:spcPct val="0"/>
              </a:spcBef>
              <a:spcAft>
                <a:spcPct val="0"/>
              </a:spcAft>
              <a:buFont typeface="Arial" panose="020B0604020202020204" pitchFamily="34" charset="0"/>
              <a:buNone/>
            </a:pPr>
            <a:r>
              <a:rPr lang="en-US" altLang="en-US" dirty="0">
                <a:solidFill>
                  <a:srgbClr val="000000"/>
                </a:solidFill>
                <a:latin typeface="Century Gothic" panose="020B0502020202020204" pitchFamily="34" charset="0"/>
                <a:sym typeface="Century Gothic" panose="020B0502020202020204" pitchFamily="34" charset="0"/>
              </a:rPr>
              <a:t>Insect wings and shells</a:t>
            </a:r>
          </a:p>
          <a:p>
            <a:pPr fontAlgn="base">
              <a:spcBef>
                <a:spcPct val="0"/>
              </a:spcBef>
              <a:spcAft>
                <a:spcPct val="0"/>
              </a:spcAft>
              <a:buFont typeface="Arial" panose="020B0604020202020204" pitchFamily="34" charset="0"/>
              <a:buNone/>
            </a:pPr>
            <a:endParaRPr lang="en-US" altLang="en-US" sz="1200" dirty="0">
              <a:solidFill>
                <a:srgbClr val="000000"/>
              </a:solidFill>
              <a:latin typeface="Century Gothic" panose="020B0502020202020204" pitchFamily="34" charset="0"/>
              <a:sym typeface="Century Gothic" panose="020B0502020202020204" pitchFamily="34" charset="0"/>
            </a:endParaRPr>
          </a:p>
        </p:txBody>
      </p:sp>
      <p:pic>
        <p:nvPicPr>
          <p:cNvPr id="14746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5843" y="1995053"/>
            <a:ext cx="2638425" cy="187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7463" name="Picture 4" descr="http://t2.gstatic.com/images?q=tbn:ANd9GcTGtd-cdrGdBEVkmmwUz06jVpatwZirUYrqR6UvpF82Co8JCXKoBHJApjD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70072" y="4316149"/>
            <a:ext cx="2968625" cy="197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48607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TextBox 1"/>
          <p:cNvSpPr>
            <a:spLocks noChangeArrowheads="1"/>
          </p:cNvSpPr>
          <p:nvPr/>
        </p:nvSpPr>
        <p:spPr bwMode="auto">
          <a:xfrm>
            <a:off x="907026" y="646114"/>
            <a:ext cx="104123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r>
              <a:rPr lang="en-US" altLang="en-US" sz="2000" dirty="0">
                <a:solidFill>
                  <a:schemeClr val="accent5"/>
                </a:solidFill>
                <a:latin typeface="Century Gothic" panose="020B0502020202020204" pitchFamily="34" charset="0"/>
                <a:sym typeface="Century Gothic" panose="020B0502020202020204" pitchFamily="34" charset="0"/>
              </a:rPr>
              <a:t>Examination of these diverse materials at the nanometer scale reveals a common structural feature:  Micrometer scale bumps with nanoscale surface features</a:t>
            </a:r>
          </a:p>
          <a:p>
            <a:pPr fontAlgn="base">
              <a:spcBef>
                <a:spcPct val="0"/>
              </a:spcBef>
              <a:spcAft>
                <a:spcPct val="0"/>
              </a:spcAft>
              <a:buFont typeface="Arial" panose="020B0604020202020204" pitchFamily="34" charset="0"/>
              <a:buNone/>
            </a:pPr>
            <a:endParaRPr lang="en-US" altLang="en-US" sz="1400" dirty="0">
              <a:solidFill>
                <a:schemeClr val="accent5"/>
              </a:solidFill>
              <a:latin typeface="Century Gothic" panose="020B0502020202020204" pitchFamily="34" charset="0"/>
              <a:sym typeface="Century Gothic" panose="020B0502020202020204" pitchFamily="34" charset="0"/>
            </a:endParaRPr>
          </a:p>
        </p:txBody>
      </p:sp>
      <p:pic>
        <p:nvPicPr>
          <p:cNvPr id="148483" name="Picture 2" descr="http://www.beilstein-institut.de/Bozen2010/Proceedings/Koch/images/BOZEN2010_09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8731" y="2595563"/>
            <a:ext cx="4084638" cy="301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8484" name="Rectangle 2"/>
          <p:cNvSpPr>
            <a:spLocks noChangeArrowheads="1"/>
          </p:cNvSpPr>
          <p:nvPr/>
        </p:nvSpPr>
        <p:spPr bwMode="auto">
          <a:xfrm>
            <a:off x="1767348" y="5884607"/>
            <a:ext cx="40909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r>
              <a:rPr lang="en-US" altLang="en-US" sz="1200" dirty="0">
                <a:solidFill>
                  <a:srgbClr val="000000"/>
                </a:solidFill>
                <a:latin typeface="Century Gothic" panose="020B0502020202020204" pitchFamily="34" charset="0"/>
                <a:sym typeface="Century Gothic" panose="020B0502020202020204" pitchFamily="34" charset="0"/>
                <a:hlinkClick r:id="rId3"/>
              </a:rPr>
              <a:t>http://www.beilstein-institut.de/Bozen2010/Proceedings/Koch/Koch.html</a:t>
            </a:r>
            <a:endParaRPr lang="en-US" altLang="en-US" sz="1200" dirty="0">
              <a:solidFill>
                <a:srgbClr val="000000"/>
              </a:solidFill>
              <a:latin typeface="Century Gothic" panose="020B0502020202020204" pitchFamily="34" charset="0"/>
              <a:sym typeface="Century Gothic" panose="020B0502020202020204" pitchFamily="34" charset="0"/>
            </a:endParaRPr>
          </a:p>
        </p:txBody>
      </p:sp>
      <p:pic>
        <p:nvPicPr>
          <p:cNvPr id="148485" name="Picture 4" descr="http://cen.acs.org/content/cen/articles/88/i5/Tiny-Features-Keep-Termite-Wings/_jcr_content/articlebody/subpar/articlemedia_0.img.gif/131966931591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92452" y="2627159"/>
            <a:ext cx="3829050" cy="260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8486" name="Rectangle 3"/>
          <p:cNvSpPr>
            <a:spLocks noChangeArrowheads="1"/>
          </p:cNvSpPr>
          <p:nvPr/>
        </p:nvSpPr>
        <p:spPr bwMode="auto">
          <a:xfrm>
            <a:off x="7036927" y="5422645"/>
            <a:ext cx="3584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r>
              <a:rPr lang="en-US" altLang="en-US" sz="1200" dirty="0">
                <a:solidFill>
                  <a:srgbClr val="000000"/>
                </a:solidFill>
                <a:latin typeface="Century Gothic" panose="020B0502020202020204" pitchFamily="34" charset="0"/>
                <a:sym typeface="Century Gothic" panose="020B0502020202020204" pitchFamily="34" charset="0"/>
                <a:hlinkClick r:id="rId5"/>
              </a:rPr>
              <a:t>http://cen.acs.org/articles/88/i5/Tiny-Features-Keep-Termite-Wings.html</a:t>
            </a:r>
            <a:endParaRPr lang="en-US" altLang="en-US" sz="1200" dirty="0">
              <a:solidFill>
                <a:srgbClr val="000000"/>
              </a:solidFill>
              <a:latin typeface="Century Gothic" panose="020B0502020202020204" pitchFamily="34" charset="0"/>
              <a:sym typeface="Century Gothic" panose="020B0502020202020204" pitchFamily="34" charset="0"/>
            </a:endParaRPr>
          </a:p>
        </p:txBody>
      </p:sp>
      <p:sp>
        <p:nvSpPr>
          <p:cNvPr id="148487" name="TextBox 5"/>
          <p:cNvSpPr>
            <a:spLocks noChangeArrowheads="1"/>
          </p:cNvSpPr>
          <p:nvPr/>
        </p:nvSpPr>
        <p:spPr bwMode="auto">
          <a:xfrm>
            <a:off x="8032289" y="2065285"/>
            <a:ext cx="1593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r>
              <a:rPr lang="en-US" altLang="en-US" dirty="0">
                <a:solidFill>
                  <a:srgbClr val="000000"/>
                </a:solidFill>
                <a:latin typeface="Century Gothic" panose="020B0502020202020204" pitchFamily="34" charset="0"/>
                <a:sym typeface="Century Gothic" panose="020B0502020202020204" pitchFamily="34" charset="0"/>
              </a:rPr>
              <a:t>Termite wing</a:t>
            </a:r>
          </a:p>
        </p:txBody>
      </p:sp>
      <p:sp>
        <p:nvSpPr>
          <p:cNvPr id="148488" name="TextBox 6"/>
          <p:cNvSpPr>
            <a:spLocks noChangeArrowheads="1"/>
          </p:cNvSpPr>
          <p:nvPr/>
        </p:nvSpPr>
        <p:spPr bwMode="auto">
          <a:xfrm>
            <a:off x="2625726" y="2017252"/>
            <a:ext cx="12430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r>
              <a:rPr lang="en-US" altLang="en-US" dirty="0">
                <a:solidFill>
                  <a:srgbClr val="000000"/>
                </a:solidFill>
                <a:latin typeface="Century Gothic" panose="020B0502020202020204" pitchFamily="34" charset="0"/>
                <a:sym typeface="Century Gothic" panose="020B0502020202020204" pitchFamily="34" charset="0"/>
              </a:rPr>
              <a:t>Lotus leaf</a:t>
            </a:r>
          </a:p>
        </p:txBody>
      </p:sp>
    </p:spTree>
    <p:extLst>
      <p:ext uri="{BB962C8B-B14F-4D97-AF65-F5344CB8AC3E}">
        <p14:creationId xmlns:p14="http://schemas.microsoft.com/office/powerpoint/2010/main" val="24087583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extBox 72"/>
          <p:cNvSpPr>
            <a:spLocks noChangeArrowheads="1"/>
          </p:cNvSpPr>
          <p:nvPr/>
        </p:nvSpPr>
        <p:spPr bwMode="auto">
          <a:xfrm>
            <a:off x="213851" y="162368"/>
            <a:ext cx="1203714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r>
              <a:rPr lang="en-US" altLang="en-US" sz="2800" dirty="0">
                <a:solidFill>
                  <a:schemeClr val="accent5"/>
                </a:solidFill>
                <a:latin typeface="Century Gothic" panose="020B0502020202020204" pitchFamily="34" charset="0"/>
                <a:sym typeface="Century Gothic" panose="020B0502020202020204" pitchFamily="34" charset="0"/>
              </a:rPr>
              <a:t>The formal definition of a superhydrophobic surface is one where the contact angle between the surface and the droplet is greater than 150 degrees</a:t>
            </a:r>
          </a:p>
        </p:txBody>
      </p:sp>
      <p:sp>
        <p:nvSpPr>
          <p:cNvPr id="149507" name="Rectangle 73"/>
          <p:cNvSpPr>
            <a:spLocks noChangeArrowheads="1"/>
          </p:cNvSpPr>
          <p:nvPr/>
        </p:nvSpPr>
        <p:spPr bwMode="auto">
          <a:xfrm>
            <a:off x="9053514" y="4146550"/>
            <a:ext cx="12287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r>
              <a:rPr lang="en-US" altLang="en-US" sz="1200">
                <a:solidFill>
                  <a:srgbClr val="000000"/>
                </a:solidFill>
                <a:latin typeface="Century Gothic" panose="020B0502020202020204" pitchFamily="34" charset="0"/>
                <a:sym typeface="Century Gothic" panose="020B0502020202020204" pitchFamily="34" charset="0"/>
                <a:hlinkClick r:id="rId2"/>
              </a:rPr>
              <a:t>http://superhydrophobiccoating.com</a:t>
            </a:r>
            <a:r>
              <a:rPr lang="en-US" altLang="en-US">
                <a:solidFill>
                  <a:srgbClr val="000000"/>
                </a:solidFill>
                <a:latin typeface="Century Gothic" panose="020B0502020202020204" pitchFamily="34" charset="0"/>
                <a:sym typeface="Century Gothic" panose="020B0502020202020204" pitchFamily="34" charset="0"/>
                <a:hlinkClick r:id="rId2"/>
              </a:rPr>
              <a:t>/</a:t>
            </a:r>
            <a:endParaRPr lang="en-US" altLang="en-US">
              <a:solidFill>
                <a:srgbClr val="000000"/>
              </a:solidFill>
              <a:latin typeface="Century Gothic" panose="020B0502020202020204" pitchFamily="34" charset="0"/>
              <a:sym typeface="Century Gothic" panose="020B0502020202020204" pitchFamily="34" charset="0"/>
            </a:endParaRPr>
          </a:p>
        </p:txBody>
      </p:sp>
      <p:sp>
        <p:nvSpPr>
          <p:cNvPr id="149508" name="Rectangle 74"/>
          <p:cNvSpPr>
            <a:spLocks noChangeArrowheads="1"/>
          </p:cNvSpPr>
          <p:nvPr/>
        </p:nvSpPr>
        <p:spPr bwMode="auto">
          <a:xfrm>
            <a:off x="2092326" y="3440113"/>
            <a:ext cx="110966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r>
              <a:rPr lang="en-US" altLang="en-US" sz="1200">
                <a:solidFill>
                  <a:srgbClr val="000000"/>
                </a:solidFill>
                <a:latin typeface="Century Gothic" panose="020B0502020202020204" pitchFamily="34" charset="0"/>
                <a:sym typeface="Century Gothic" panose="020B0502020202020204" pitchFamily="34" charset="0"/>
                <a:hlinkClick r:id="rId3"/>
              </a:rPr>
              <a:t>http://web.tyndall.ie/mai/microcool.htm</a:t>
            </a:r>
            <a:endParaRPr lang="en-US" altLang="en-US" sz="1200">
              <a:solidFill>
                <a:srgbClr val="000000"/>
              </a:solidFill>
              <a:latin typeface="Century Gothic" panose="020B0502020202020204" pitchFamily="34" charset="0"/>
              <a:sym typeface="Century Gothic" panose="020B0502020202020204" pitchFamily="34" charset="0"/>
            </a:endParaRPr>
          </a:p>
        </p:txBody>
      </p:sp>
      <p:grpSp>
        <p:nvGrpSpPr>
          <p:cNvPr id="149509" name="Group 5"/>
          <p:cNvGrpSpPr>
            <a:grpSpLocks/>
          </p:cNvGrpSpPr>
          <p:nvPr/>
        </p:nvGrpSpPr>
        <p:grpSpPr bwMode="auto">
          <a:xfrm>
            <a:off x="2146301" y="1592264"/>
            <a:ext cx="7986713" cy="4524375"/>
            <a:chOff x="0" y="0"/>
            <a:chExt cx="7987068" cy="4525058"/>
          </a:xfrm>
        </p:grpSpPr>
        <p:pic>
          <p:nvPicPr>
            <p:cNvPr id="149510" name="Picture 4" descr="http://web.tyndall.ie/mai/jr_clip_image005.gif"/>
            <p:cNvPicPr>
              <a:picLocks noChangeAspect="1" noChangeArrowheads="1"/>
            </p:cNvPicPr>
            <p:nvPr/>
          </p:nvPicPr>
          <p:blipFill>
            <a:blip r:embed="rId4">
              <a:extLst>
                <a:ext uri="{28A0092B-C50C-407E-A947-70E740481C1C}">
                  <a14:useLocalDpi xmlns:a14="http://schemas.microsoft.com/office/drawing/2010/main" val="0"/>
                </a:ext>
              </a:extLst>
            </a:blip>
            <a:srcRect r="8487"/>
            <a:stretch>
              <a:fillRect/>
            </a:stretch>
          </p:blipFill>
          <p:spPr bwMode="auto">
            <a:xfrm>
              <a:off x="0" y="450706"/>
              <a:ext cx="7987068" cy="3960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9511" name="Picture 2" descr="clip image0021 SuperHydrophobic Coating: Ways to turn surfaces super hydrophobic with coati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3624" y="2363782"/>
              <a:ext cx="2284461" cy="1802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512" name="Straight Connector 76"/>
            <p:cNvSpPr>
              <a:spLocks noChangeShapeType="1"/>
            </p:cNvSpPr>
            <p:nvPr/>
          </p:nvSpPr>
          <p:spPr bwMode="auto">
            <a:xfrm flipH="1" flipV="1">
              <a:off x="870765" y="384587"/>
              <a:ext cx="1640411" cy="700342"/>
            </a:xfrm>
            <a:prstGeom prst="line">
              <a:avLst/>
            </a:prstGeom>
            <a:noFill/>
            <a:ln w="9525">
              <a:solidFill>
                <a:schemeClr val="accent1"/>
              </a:solidFill>
              <a:bevel/>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latin typeface="Arial" panose="020B0604020202020204" pitchFamily="34" charset="0"/>
                <a:ea typeface="SimSun" panose="02010600030101010101" pitchFamily="2" charset="-122"/>
              </a:endParaRPr>
            </a:p>
          </p:txBody>
        </p:sp>
        <p:sp>
          <p:nvSpPr>
            <p:cNvPr id="149513" name="Straight Connector 78"/>
            <p:cNvSpPr>
              <a:spLocks noChangeShapeType="1"/>
            </p:cNvSpPr>
            <p:nvPr/>
          </p:nvSpPr>
          <p:spPr bwMode="auto">
            <a:xfrm flipV="1">
              <a:off x="6352190" y="205504"/>
              <a:ext cx="289423" cy="946763"/>
            </a:xfrm>
            <a:prstGeom prst="line">
              <a:avLst/>
            </a:prstGeom>
            <a:noFill/>
            <a:ln w="9525">
              <a:solidFill>
                <a:schemeClr val="accent1"/>
              </a:solidFill>
              <a:bevel/>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latin typeface="Arial" panose="020B0604020202020204" pitchFamily="34" charset="0"/>
                <a:ea typeface="SimSun" panose="02010600030101010101" pitchFamily="2" charset="-122"/>
              </a:endParaRPr>
            </a:p>
          </p:txBody>
        </p:sp>
        <p:sp>
          <p:nvSpPr>
            <p:cNvPr id="149514" name="Straight Connector 80"/>
            <p:cNvSpPr>
              <a:spLocks noChangeShapeType="1"/>
            </p:cNvSpPr>
            <p:nvPr/>
          </p:nvSpPr>
          <p:spPr bwMode="auto">
            <a:xfrm flipV="1">
              <a:off x="1968729" y="2431123"/>
              <a:ext cx="1346313" cy="901477"/>
            </a:xfrm>
            <a:prstGeom prst="line">
              <a:avLst/>
            </a:prstGeom>
            <a:noFill/>
            <a:ln w="9525">
              <a:solidFill>
                <a:schemeClr val="accent1"/>
              </a:solidFill>
              <a:bevel/>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a:solidFill>
                  <a:srgbClr val="000000"/>
                </a:solidFill>
                <a:latin typeface="Arial" panose="020B0604020202020204" pitchFamily="34" charset="0"/>
                <a:ea typeface="SimSun" panose="02010600030101010101" pitchFamily="2" charset="-122"/>
              </a:endParaRPr>
            </a:p>
          </p:txBody>
        </p:sp>
      </p:grpSp>
    </p:spTree>
    <p:extLst>
      <p:ext uri="{BB962C8B-B14F-4D97-AF65-F5344CB8AC3E}">
        <p14:creationId xmlns:p14="http://schemas.microsoft.com/office/powerpoint/2010/main" val="37235974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8168" y="2932882"/>
            <a:ext cx="5079130" cy="3423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1" name="TextBox 3"/>
          <p:cNvSpPr>
            <a:spLocks noChangeArrowheads="1"/>
          </p:cNvSpPr>
          <p:nvPr/>
        </p:nvSpPr>
        <p:spPr bwMode="auto">
          <a:xfrm>
            <a:off x="265471" y="685800"/>
            <a:ext cx="11835581"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r>
              <a:rPr lang="en-US" altLang="en-US" sz="2000" dirty="0">
                <a:solidFill>
                  <a:srgbClr val="000000"/>
                </a:solidFill>
                <a:latin typeface="Century Gothic" panose="020B0502020202020204" pitchFamily="34" charset="0"/>
                <a:sym typeface="Century Gothic" panose="020B0502020202020204" pitchFamily="34" charset="0"/>
              </a:rPr>
              <a:t>Although the superhydrophobic surface does not interact with water, anything attached to the surface, like dirt, will still interact with water and will be pulled away from the superhydrophobic surface.  This means that these surfaces tend to be </a:t>
            </a:r>
            <a:r>
              <a:rPr lang="en-US" altLang="en-US" sz="2000" b="1" dirty="0">
                <a:solidFill>
                  <a:srgbClr val="000000"/>
                </a:solidFill>
                <a:latin typeface="Century Gothic" panose="020B0502020202020204" pitchFamily="34" charset="0"/>
                <a:sym typeface="Century Gothic" panose="020B0502020202020204" pitchFamily="34" charset="0"/>
              </a:rPr>
              <a:t>self-cleaning</a:t>
            </a:r>
            <a:r>
              <a:rPr lang="en-US" altLang="en-US" sz="2000" dirty="0">
                <a:solidFill>
                  <a:srgbClr val="000000"/>
                </a:solidFill>
                <a:latin typeface="Century Gothic" panose="020B0502020202020204" pitchFamily="34" charset="0"/>
                <a:sym typeface="Century Gothic" panose="020B0502020202020204" pitchFamily="34" charset="0"/>
              </a:rPr>
              <a:t>.   The lotus leaf is well known to stay remarkably clean in its environment.  Below is an image of dirt clinging to a bead of water on a lotus leaf.</a:t>
            </a:r>
          </a:p>
        </p:txBody>
      </p:sp>
      <p:sp>
        <p:nvSpPr>
          <p:cNvPr id="150532" name="Rectangle 1"/>
          <p:cNvSpPr>
            <a:spLocks noChangeArrowheads="1"/>
          </p:cNvSpPr>
          <p:nvPr/>
        </p:nvSpPr>
        <p:spPr bwMode="auto">
          <a:xfrm>
            <a:off x="8434389" y="5334001"/>
            <a:ext cx="1857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fontAlgn="base">
              <a:spcBef>
                <a:spcPct val="0"/>
              </a:spcBef>
              <a:spcAft>
                <a:spcPct val="0"/>
              </a:spcAft>
              <a:buFont typeface="Arial" panose="020B0604020202020204" pitchFamily="34" charset="0"/>
              <a:buNone/>
            </a:pPr>
            <a:r>
              <a:rPr lang="en-US" altLang="en-US" sz="1200">
                <a:solidFill>
                  <a:srgbClr val="000000"/>
                </a:solidFill>
                <a:latin typeface="Century Gothic" panose="020B0502020202020204" pitchFamily="34" charset="0"/>
                <a:sym typeface="Century Gothic" panose="020B0502020202020204" pitchFamily="34" charset="0"/>
                <a:hlinkClick r:id="rId3"/>
              </a:rPr>
              <a:t>https://s10.lite.msu.edu/res/msu/botonl/b_online/lotus/planta.htm</a:t>
            </a:r>
            <a:endParaRPr lang="en-US" altLang="en-US" sz="1200">
              <a:solidFill>
                <a:srgbClr val="000000"/>
              </a:solidFill>
              <a:latin typeface="Century Gothic" panose="020B0502020202020204" pitchFamily="34" charset="0"/>
              <a:sym typeface="Century Gothic" panose="020B0502020202020204" pitchFamily="34" charset="0"/>
            </a:endParaRPr>
          </a:p>
        </p:txBody>
      </p:sp>
    </p:spTree>
    <p:extLst>
      <p:ext uri="{BB962C8B-B14F-4D97-AF65-F5344CB8AC3E}">
        <p14:creationId xmlns:p14="http://schemas.microsoft.com/office/powerpoint/2010/main" val="383349471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fld id="{B70BA498-80F0-4C25-9F8A-7173331874AA}" type="slidenum">
              <a:rPr lang="en-US" altLang="en-US">
                <a:solidFill>
                  <a:srgbClr val="FEFEFE"/>
                </a:solidFill>
              </a:rPr>
              <a:pPr/>
              <a:t>9</a:t>
            </a:fld>
            <a:endParaRPr lang="en-US" altLang="en-US" sz="1800">
              <a:solidFill>
                <a:srgbClr val="000000"/>
              </a:solidFill>
            </a:endParaRPr>
          </a:p>
        </p:txBody>
      </p:sp>
      <p:pic>
        <p:nvPicPr>
          <p:cNvPr id="15257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3174" y="2859242"/>
            <a:ext cx="5562600" cy="362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2580" name="TextBox 1"/>
          <p:cNvSpPr>
            <a:spLocks noChangeArrowheads="1"/>
          </p:cNvSpPr>
          <p:nvPr/>
        </p:nvSpPr>
        <p:spPr bwMode="auto">
          <a:xfrm>
            <a:off x="154858" y="733425"/>
            <a:ext cx="1190194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fontAlgn="base">
              <a:spcBef>
                <a:spcPct val="0"/>
              </a:spcBef>
              <a:spcAft>
                <a:spcPct val="0"/>
              </a:spcAft>
              <a:buFont typeface="Arial" panose="020B0604020202020204" pitchFamily="34" charset="0"/>
              <a:buNone/>
            </a:pPr>
            <a:r>
              <a:rPr lang="en-US" altLang="en-US" dirty="0">
                <a:solidFill>
                  <a:schemeClr val="accent5"/>
                </a:solidFill>
                <a:latin typeface="Century Gothic" panose="020B0502020202020204" pitchFamily="34" charset="0"/>
                <a:sym typeface="Century Gothic" panose="020B0502020202020204" pitchFamily="34" charset="0"/>
              </a:rPr>
              <a:t>The Namib desert beetle (</a:t>
            </a:r>
            <a:r>
              <a:rPr lang="en-US" altLang="en-US" i="1" dirty="0" err="1">
                <a:solidFill>
                  <a:schemeClr val="accent5"/>
                </a:solidFill>
                <a:latin typeface="Century Gothic" panose="020B0502020202020204" pitchFamily="34" charset="0"/>
                <a:sym typeface="Century Gothic" panose="020B0502020202020204" pitchFamily="34" charset="0"/>
              </a:rPr>
              <a:t>Stenocera</a:t>
            </a:r>
            <a:r>
              <a:rPr lang="en-US" altLang="en-US" i="1" dirty="0">
                <a:solidFill>
                  <a:schemeClr val="accent5"/>
                </a:solidFill>
                <a:latin typeface="Century Gothic" panose="020B0502020202020204" pitchFamily="34" charset="0"/>
                <a:sym typeface="Century Gothic" panose="020B0502020202020204" pitchFamily="34" charset="0"/>
              </a:rPr>
              <a:t> </a:t>
            </a:r>
            <a:r>
              <a:rPr lang="en-US" altLang="en-US" i="1" dirty="0" err="1">
                <a:solidFill>
                  <a:schemeClr val="accent5"/>
                </a:solidFill>
                <a:latin typeface="Century Gothic" panose="020B0502020202020204" pitchFamily="34" charset="0"/>
                <a:sym typeface="Century Gothic" panose="020B0502020202020204" pitchFamily="34" charset="0"/>
              </a:rPr>
              <a:t>gracilipes</a:t>
            </a:r>
            <a:r>
              <a:rPr lang="en-US" altLang="en-US" dirty="0">
                <a:solidFill>
                  <a:schemeClr val="accent5"/>
                </a:solidFill>
                <a:latin typeface="Century Gothic" panose="020B0502020202020204" pitchFamily="34" charset="0"/>
                <a:sym typeface="Century Gothic" panose="020B0502020202020204" pitchFamily="34" charset="0"/>
              </a:rPr>
              <a:t>) has evolved a patterned superhydrophobic surface on its back that allows it to collect water from the desert air in the morning.  The beetle spends the night under the sand so that when it climbs to the back of the dune in the morning, it is slightly cooler than its surroundings and water can collect on its back and be channeled to its mouth.  The Namib desert is one of the driest places on earth, and this is the only water source this beetle has to survive.</a:t>
            </a:r>
          </a:p>
        </p:txBody>
      </p:sp>
    </p:spTree>
    <p:extLst>
      <p:ext uri="{BB962C8B-B14F-4D97-AF65-F5344CB8AC3E}">
        <p14:creationId xmlns:p14="http://schemas.microsoft.com/office/powerpoint/2010/main" val="122832910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TotalTime>
  <Words>484</Words>
  <Application>Microsoft Office PowerPoint</Application>
  <PresentationFormat>Widescreen</PresentationFormat>
  <Paragraphs>54</Paragraphs>
  <Slides>12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SimSun</vt:lpstr>
      <vt:lpstr>Arial</vt:lpstr>
      <vt:lpstr>Calibri</vt:lpstr>
      <vt:lpstr>Calibri Light</vt:lpstr>
      <vt:lpstr>Century Gothic</vt:lpstr>
      <vt:lpstr>Constantia</vt:lpstr>
      <vt:lpstr>Office Theme</vt:lpstr>
      <vt:lpstr>Superhydrophobicity: An Interaction of Two Forces   </vt:lpstr>
      <vt:lpstr>Hydrophobic/Hydrophilic/Super hydrophobic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Dakota County Technical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Superhydrophobicity:  An Interaction of Two Forces</dc:title>
  <dc:creator>Deb Newberry</dc:creator>
  <cp:lastModifiedBy>Billie Copley</cp:lastModifiedBy>
  <cp:revision>9</cp:revision>
  <dcterms:created xsi:type="dcterms:W3CDTF">2016-12-06T21:25:43Z</dcterms:created>
  <dcterms:modified xsi:type="dcterms:W3CDTF">2020-04-03T14:00:55Z</dcterms:modified>
</cp:coreProperties>
</file>