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5"/>
    <p:sldMasterId id="2147483722" r:id="rId6"/>
  </p:sldMasterIdLst>
  <p:notesMasterIdLst>
    <p:notesMasterId r:id="rId31"/>
  </p:notesMasterIdLst>
  <p:handoutMasterIdLst>
    <p:handoutMasterId r:id="rId32"/>
  </p:handoutMasterIdLst>
  <p:sldIdLst>
    <p:sldId id="577" r:id="rId7"/>
    <p:sldId id="578" r:id="rId8"/>
    <p:sldId id="579" r:id="rId9"/>
    <p:sldId id="580" r:id="rId10"/>
    <p:sldId id="581" r:id="rId11"/>
    <p:sldId id="582" r:id="rId12"/>
    <p:sldId id="583" r:id="rId13"/>
    <p:sldId id="584" r:id="rId14"/>
    <p:sldId id="585" r:id="rId15"/>
    <p:sldId id="586" r:id="rId16"/>
    <p:sldId id="261" r:id="rId17"/>
    <p:sldId id="295" r:id="rId18"/>
    <p:sldId id="294" r:id="rId19"/>
    <p:sldId id="262" r:id="rId20"/>
    <p:sldId id="263" r:id="rId21"/>
    <p:sldId id="267" r:id="rId22"/>
    <p:sldId id="272" r:id="rId23"/>
    <p:sldId id="276" r:id="rId24"/>
    <p:sldId id="271" r:id="rId25"/>
    <p:sldId id="273" r:id="rId26"/>
    <p:sldId id="278" r:id="rId27"/>
    <p:sldId id="274" r:id="rId28"/>
    <p:sldId id="275" r:id="rId29"/>
    <p:sldId id="279" r:id="rId30"/>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F79109"/>
    <a:srgbClr val="002060"/>
    <a:srgbClr val="000099"/>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97" autoAdjust="0"/>
    <p:restoredTop sz="94291" autoAdjust="0"/>
  </p:normalViewPr>
  <p:slideViewPr>
    <p:cSldViewPr>
      <p:cViewPr varScale="1">
        <p:scale>
          <a:sx n="61" d="100"/>
          <a:sy n="61" d="100"/>
        </p:scale>
        <p:origin x="1005" y="24"/>
      </p:cViewPr>
      <p:guideLst>
        <p:guide orient="horz" pos="2160"/>
        <p:guide pos="3840"/>
      </p:guideLst>
    </p:cSldViewPr>
  </p:slideViewPr>
  <p:outlineViewPr>
    <p:cViewPr>
      <p:scale>
        <a:sx n="33" d="100"/>
        <a:sy n="33" d="100"/>
      </p:scale>
      <p:origin x="0" y="-1728"/>
    </p:cViewPr>
  </p:outlineViewPr>
  <p:notesTextViewPr>
    <p:cViewPr>
      <p:scale>
        <a:sx n="1" d="1"/>
        <a:sy n="1" d="1"/>
      </p:scale>
      <p:origin x="0" y="0"/>
    </p:cViewPr>
  </p:notesTextViewPr>
  <p:sorterViewPr>
    <p:cViewPr>
      <p:scale>
        <a:sx n="120" d="100"/>
        <a:sy n="120" d="100"/>
      </p:scale>
      <p:origin x="0" y="0"/>
    </p:cViewPr>
  </p:sorterViewPr>
  <p:notesViewPr>
    <p:cSldViewPr>
      <p:cViewPr varScale="1">
        <p:scale>
          <a:sx n="67" d="100"/>
          <a:sy n="67" d="100"/>
        </p:scale>
        <p:origin x="-2784"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AA1F688D-9AC7-4242-A887-E7BDBEEA4827}" type="datetimeFigureOut">
              <a:rPr lang="en-US" smtClean="0"/>
              <a:t>4/8/2020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17D574BC-7E85-40C2-BDEA-3F2EEBCB1307}" type="slidenum">
              <a:rPr lang="en-US" smtClean="0"/>
              <a:t>‹#›</a:t>
            </a:fld>
            <a:endParaRPr lang="en-US"/>
          </a:p>
        </p:txBody>
      </p:sp>
    </p:spTree>
    <p:extLst>
      <p:ext uri="{BB962C8B-B14F-4D97-AF65-F5344CB8AC3E}">
        <p14:creationId xmlns:p14="http://schemas.microsoft.com/office/powerpoint/2010/main" val="24405071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29BBDBCD-2F34-40B6-84B0-57F71A2DE33B}" type="datetimeFigureOut">
              <a:rPr lang="en-US" smtClean="0"/>
              <a:t>4/8/2020</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BD436C7-08D7-46F8-82CF-A482C178C2FE}" type="slidenum">
              <a:rPr lang="en-US" smtClean="0"/>
              <a:t>‹#›</a:t>
            </a:fld>
            <a:endParaRPr lang="en-US"/>
          </a:p>
        </p:txBody>
      </p:sp>
    </p:spTree>
    <p:extLst>
      <p:ext uri="{BB962C8B-B14F-4D97-AF65-F5344CB8AC3E}">
        <p14:creationId xmlns:p14="http://schemas.microsoft.com/office/powerpoint/2010/main" val="193978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p:sp>
      <p:sp>
        <p:nvSpPr>
          <p:cNvPr id="716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6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B86B1AA-CE14-49E9-B0AF-E2BBD52BAE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4/8/2020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716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C34E030D-9CCB-4073-B6DE-2FBDBC1B5A02}"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32070234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3837779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4202747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30456148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2580085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37719855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2236739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1860666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defTabSz="948352">
              <a:defRPr sz="2500">
                <a:solidFill>
                  <a:schemeClr val="tx1"/>
                </a:solidFill>
                <a:latin typeface="Times New Roman" pitchFamily="18" charset="0"/>
              </a:defRPr>
            </a:lvl1pPr>
            <a:lvl2pPr marL="777284" indent="-298955" defTabSz="948352">
              <a:defRPr sz="2500">
                <a:solidFill>
                  <a:schemeClr val="tx1"/>
                </a:solidFill>
                <a:latin typeface="Times New Roman" pitchFamily="18" charset="0"/>
              </a:defRPr>
            </a:lvl2pPr>
            <a:lvl3pPr marL="1195820" indent="-239164" defTabSz="948352">
              <a:defRPr sz="2500">
                <a:solidFill>
                  <a:schemeClr val="tx1"/>
                </a:solidFill>
                <a:latin typeface="Times New Roman" pitchFamily="18" charset="0"/>
              </a:defRPr>
            </a:lvl3pPr>
            <a:lvl4pPr marL="1674148" indent="-239164" defTabSz="948352">
              <a:defRPr sz="2500">
                <a:solidFill>
                  <a:schemeClr val="tx1"/>
                </a:solidFill>
                <a:latin typeface="Times New Roman" pitchFamily="18" charset="0"/>
              </a:defRPr>
            </a:lvl4pPr>
            <a:lvl5pPr marL="2152477" indent="-239164" defTabSz="948352">
              <a:defRPr sz="2500">
                <a:solidFill>
                  <a:schemeClr val="tx1"/>
                </a:solidFill>
                <a:latin typeface="Times New Roman" pitchFamily="18" charset="0"/>
              </a:defRPr>
            </a:lvl5pPr>
            <a:lvl6pPr marL="2630805" indent="-239164" defTabSz="948352" eaLnBrk="0" fontAlgn="base" hangingPunct="0">
              <a:spcBef>
                <a:spcPct val="0"/>
              </a:spcBef>
              <a:spcAft>
                <a:spcPct val="0"/>
              </a:spcAft>
              <a:defRPr sz="2500">
                <a:solidFill>
                  <a:schemeClr val="tx1"/>
                </a:solidFill>
                <a:latin typeface="Times New Roman" pitchFamily="18" charset="0"/>
              </a:defRPr>
            </a:lvl6pPr>
            <a:lvl7pPr marL="3109132" indent="-239164" defTabSz="948352" eaLnBrk="0" fontAlgn="base" hangingPunct="0">
              <a:spcBef>
                <a:spcPct val="0"/>
              </a:spcBef>
              <a:spcAft>
                <a:spcPct val="0"/>
              </a:spcAft>
              <a:defRPr sz="2500">
                <a:solidFill>
                  <a:schemeClr val="tx1"/>
                </a:solidFill>
                <a:latin typeface="Times New Roman" pitchFamily="18" charset="0"/>
              </a:defRPr>
            </a:lvl7pPr>
            <a:lvl8pPr marL="3587460" indent="-239164" defTabSz="948352" eaLnBrk="0" fontAlgn="base" hangingPunct="0">
              <a:spcBef>
                <a:spcPct val="0"/>
              </a:spcBef>
              <a:spcAft>
                <a:spcPct val="0"/>
              </a:spcAft>
              <a:defRPr sz="2500">
                <a:solidFill>
                  <a:schemeClr val="tx1"/>
                </a:solidFill>
                <a:latin typeface="Times New Roman" pitchFamily="18" charset="0"/>
              </a:defRPr>
            </a:lvl8pPr>
            <a:lvl9pPr marL="4065788" indent="-239164" defTabSz="948352" eaLnBrk="0" fontAlgn="base" hangingPunct="0">
              <a:spcBef>
                <a:spcPct val="0"/>
              </a:spcBef>
              <a:spcAft>
                <a:spcPct val="0"/>
              </a:spcAft>
              <a:defRPr sz="2500">
                <a:solidFill>
                  <a:schemeClr val="tx1"/>
                </a:solidFill>
                <a:latin typeface="Times New Roman" pitchFamily="18" charset="0"/>
              </a:defRPr>
            </a:lvl9pPr>
          </a:lstStyle>
          <a:p>
            <a:fld id="{7A606349-32D4-4EAE-AC54-87EA2C0B0075}" type="slidenum">
              <a:rPr lang="en-US" altLang="en-US" sz="1300">
                <a:latin typeface="Times" pitchFamily="18" charset="0"/>
              </a:rPr>
              <a:pPr/>
              <a:t>21</a:t>
            </a:fld>
            <a:endParaRPr lang="en-US" altLang="en-US" sz="1300">
              <a:latin typeface="Times" pitchFamily="18" charset="0"/>
            </a:endParaRPr>
          </a:p>
        </p:txBody>
      </p:sp>
      <p:sp>
        <p:nvSpPr>
          <p:cNvPr id="79875" name="Rectangle 2"/>
          <p:cNvSpPr>
            <a:spLocks noGrp="1" noRot="1" noChangeAspect="1" noChangeArrowheads="1" noTextEdit="1"/>
          </p:cNvSpPr>
          <p:nvPr>
            <p:ph type="sldImg"/>
          </p:nvPr>
        </p:nvSpPr>
        <p:spPr>
          <a:xfrm>
            <a:off x="457200" y="720725"/>
            <a:ext cx="6400800" cy="3600450"/>
          </a:xfrm>
          <a:ln/>
        </p:spPr>
      </p:sp>
      <p:sp>
        <p:nvSpPr>
          <p:cNvPr id="79876" name="Rectangle 3"/>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13182969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D436C7-08D7-46F8-82CF-A482C178C2FE}" type="slidenum">
              <a:rPr lang="en-US" smtClean="0"/>
              <a:t>24</a:t>
            </a:fld>
            <a:endParaRPr lang="en-US"/>
          </a:p>
        </p:txBody>
      </p:sp>
    </p:spTree>
    <p:extLst>
      <p:ext uri="{BB962C8B-B14F-4D97-AF65-F5344CB8AC3E}">
        <p14:creationId xmlns:p14="http://schemas.microsoft.com/office/powerpoint/2010/main" val="3331350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p:sp>
      <p:sp>
        <p:nvSpPr>
          <p:cNvPr id="716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6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B86B1AA-CE14-49E9-B0AF-E2BBD52BAE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4/8/2020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716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C34E030D-9CCB-4073-B6DE-2FBDBC1B5A02}"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2466414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742599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981213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771529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250667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772889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717360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2101469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CA3B411-C909-481A-9F92-89107302F5EF}"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2642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A3B411-C909-481A-9F92-89107302F5EF}"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3961343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A3B411-C909-481A-9F92-89107302F5EF}"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167011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9752BF85-0622-44EE-97FD-8F0E6DFDC877}"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B06CE2B-195F-471B-A7FB-1AC136F72138}"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83426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777782F8-61FD-4C40-ACD2-C129A15A4155}"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14A416A-2C3D-4FC0-B68D-3C4348EDC8CE}"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074854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5C44BFED-A92A-44B8-8A67-82A5523D9641}"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9D3362B-5EFA-4058-962C-086BC3F61BF4}"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20781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81292F92-2FD0-47C7-8AA8-DCA3DC798043}" type="datetime1">
              <a:rPr lang="en-US" altLang="en-US" smtClean="0"/>
              <a:t>4/8/2020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BBDE4F0-31C6-4CF8-8BFB-5CB3C53C97D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906314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2E38F242-C932-4DB1-A49A-01DF7F447E47}" type="datetime1">
              <a:rPr lang="en-US" altLang="en-US" smtClean="0"/>
              <a:t>4/8/2020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A73E7EA-1428-4A1C-9D72-5E313806214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061780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35984FCA-D2D6-4A83-8EBE-3CE98C614469}" type="datetime1">
              <a:rPr lang="en-US" altLang="en-US" smtClean="0"/>
              <a:t>4/8/2020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0744FAB-9532-46B6-AFAA-4E534BFA21A8}"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0703528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9EFDF3D6-EF45-49B1-8A79-1F2962056198}" type="datetime1">
              <a:rPr lang="en-US" altLang="en-US" smtClean="0"/>
              <a:t>4/8/2020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9" name="Slide Number Placeholder 8"/>
          <p:cNvSpPr>
            <a:spLocks noGrp="1"/>
          </p:cNvSpPr>
          <p:nvPr>
            <p:ph type="sldNum" sz="quarter" idx="12"/>
          </p:nvPr>
        </p:nvSpPr>
        <p:spPr/>
        <p:txBody>
          <a:bodyPr/>
          <a:lstStyle/>
          <a:p>
            <a:pPr>
              <a:defRPr/>
            </a:pPr>
            <a:fld id="{361A5D79-7B22-4262-9B55-890633D66C4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8306106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a:defRPr/>
            </a:pPr>
            <a:fld id="{C870E35F-9175-477B-9911-CFBBD21095C7}" type="datetime1">
              <a:rPr lang="en-US" altLang="en-US" smtClean="0"/>
              <a:t>4/8/2020</a:t>
            </a:fld>
            <a:endParaRPr lang="en-US" altLang="en-US" sz="1800">
              <a:solidFill>
                <a:schemeClr val="tx1"/>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77590ECE-D088-4B12-99A2-17D381FBF1D3}"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696495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A3B411-C909-481A-9F92-89107302F5EF}"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8348490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379ACF21-6333-485C-A893-50E6E8D81A87}" type="datetime1">
              <a:rPr lang="en-US" altLang="en-US" smtClean="0"/>
              <a:t>4/8/2020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2DF224E-6E16-433E-B339-251514AF9B3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8210484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449173B4-A37B-4D26-A89C-124963995CFB}"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BEDBC6B-0B70-46A2-B6FB-FDFC4D9C3DAF}"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9202655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D9FB87AA-9144-424E-B5F6-9F148BD3C293}"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5C05162-0400-49F0-A241-E233EB8F5A3B}"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9743562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90660" y="1027113"/>
            <a:ext cx="9366249"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smtClean="0"/>
            </a:lvl1pPr>
          </a:lstStyle>
          <a:p>
            <a:pPr>
              <a:defRPr/>
            </a:pPr>
            <a:fld id="{B5A4C6C6-C1A9-41AF-BC47-12F54BE7ABF5}" type="datetime1">
              <a:rPr lang="en-US" altLang="en-US" smtClean="0"/>
              <a:t>4/8/2020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vl1pPr>
          </a:lstStyle>
          <a:p>
            <a:pPr>
              <a:defRPr/>
            </a:pPr>
            <a:fld id="{E605687D-FC52-4A7A-B802-3E53D1090173}" type="slidenum">
              <a:rPr lang="en-US" altLang="en-US"/>
              <a:pPr>
                <a:defRPr/>
              </a:pPr>
              <a:t>‹#›</a:t>
            </a:fld>
            <a:endParaRPr lang="en-US" altLang="en-US" sz="1800">
              <a:solidFill>
                <a:schemeClr val="tx1"/>
              </a:solidFill>
            </a:endParaRPr>
          </a:p>
        </p:txBody>
      </p:sp>
    </p:spTree>
    <p:extLst>
      <p:ext uri="{BB962C8B-B14F-4D97-AF65-F5344CB8AC3E}">
        <p14:creationId xmlns:p14="http://schemas.microsoft.com/office/powerpoint/2010/main" val="35649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3577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CA3B411-C909-481A-9F92-89107302F5EF}"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9934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CA3B411-C909-481A-9F92-89107302F5EF}"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2089017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CA3B411-C909-481A-9F92-89107302F5EF}" type="datetimeFigureOut">
              <a:rPr lang="en-US" smtClean="0"/>
              <a:t>4/8/2020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189112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CA3B411-C909-481A-9F92-89107302F5EF}" type="datetimeFigureOut">
              <a:rPr lang="en-US" smtClean="0"/>
              <a:t>4/8/2020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3473094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CA3B411-C909-481A-9F92-89107302F5EF}" type="datetimeFigureOut">
              <a:rPr lang="en-US" smtClean="0"/>
              <a:t>4/8/2020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1458441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CA3B411-C909-481A-9F92-89107302F5EF}" type="datetimeFigureOut">
              <a:rPr lang="en-US" smtClean="0"/>
              <a:t>4/8/2020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EDA68DC-01D1-468C-8FB1-4A2CAAE3BE48}" type="slidenum">
              <a:rPr lang="en-US" smtClean="0"/>
              <a:t>‹#›</a:t>
            </a:fld>
            <a:endParaRPr lang="en-US"/>
          </a:p>
        </p:txBody>
      </p:sp>
    </p:spTree>
    <p:extLst>
      <p:ext uri="{BB962C8B-B14F-4D97-AF65-F5344CB8AC3E}">
        <p14:creationId xmlns:p14="http://schemas.microsoft.com/office/powerpoint/2010/main" val="19140148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CA3B411-C909-481A-9F92-89107302F5EF}"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1641958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CA3B411-C909-481A-9F92-89107302F5EF}" type="datetimeFigureOut">
              <a:rPr lang="en-US" smtClean="0"/>
              <a:t>4/8/2020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EDA68DC-01D1-468C-8FB1-4A2CAAE3BE48}"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1DF23593-BF93-4376-B8EB-91695AE5399E}"/>
              </a:ext>
            </a:extLst>
          </p:cNvPr>
          <p:cNvPicPr/>
          <p:nvPr userDrawn="1"/>
        </p:nvPicPr>
        <p:blipFill>
          <a:blip r:embed="rId13" cstate="print">
            <a:extLst>
              <a:ext uri="{28A0092B-C50C-407E-A947-70E740481C1C}">
                <a14:useLocalDpi xmlns:a14="http://schemas.microsoft.com/office/drawing/2010/main" val="0"/>
              </a:ext>
            </a:extLst>
          </a:blip>
          <a:srcRect b="33780"/>
          <a:stretch>
            <a:fillRect/>
          </a:stretch>
        </p:blipFill>
        <p:spPr bwMode="auto">
          <a:xfrm>
            <a:off x="8534400" y="6096001"/>
            <a:ext cx="3251200" cy="669925"/>
          </a:xfrm>
          <a:prstGeom prst="rect">
            <a:avLst/>
          </a:prstGeom>
          <a:noFill/>
          <a:ln>
            <a:noFill/>
          </a:ln>
          <a:effectLst/>
        </p:spPr>
      </p:pic>
    </p:spTree>
    <p:extLst>
      <p:ext uri="{BB962C8B-B14F-4D97-AF65-F5344CB8AC3E}">
        <p14:creationId xmlns:p14="http://schemas.microsoft.com/office/powerpoint/2010/main" val="595599232"/>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a:defRPr/>
            </a:pPr>
            <a:fld id="{AC927DE6-5FE0-4ED5-87F3-F28E7EE318C2}" type="datetime1">
              <a:rPr lang="en-US" altLang="en-US" smtClean="0"/>
              <a:t>4/8/2020</a:t>
            </a:fld>
            <a:endParaRPr lang="en-US"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C4CAC204-FCA2-44A0-B700-5B8A491F240E}" type="slidenum">
              <a:rPr lang="en-US" altLang="en-US" smtClean="0"/>
              <a:pPr>
                <a:defRPr/>
              </a:pPr>
              <a:t>‹#›</a:t>
            </a:fld>
            <a:endParaRPr lang="en-US"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3803625"/>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12.xml"/><Relationship Id="rId7" Type="http://schemas.openxmlformats.org/officeDocument/2006/relationships/image" Target="../media/image14.wmf"/><Relationship Id="rId2" Type="http://schemas.openxmlformats.org/officeDocument/2006/relationships/slideLayout" Target="../slideLayouts/slideLayout18.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3.wmf"/><Relationship Id="rId4" Type="http://schemas.openxmlformats.org/officeDocument/2006/relationships/oleObject" Target="../embeddings/oleObject1.bin"/><Relationship Id="rId9"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image" Target="../media/image15.wmf"/><Relationship Id="rId4" Type="http://schemas.openxmlformats.org/officeDocument/2006/relationships/oleObject" Target="../embeddings/oleObject3.bin"/></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8.wmf"/><Relationship Id="rId2" Type="http://schemas.openxmlformats.org/officeDocument/2006/relationships/notesSlide" Target="../notesSlides/notesSlide14.xml"/><Relationship Id="rId1" Type="http://schemas.openxmlformats.org/officeDocument/2006/relationships/slideLayout" Target="../slideLayouts/slideLayout18.xml"/><Relationship Id="rId6" Type="http://schemas.openxmlformats.org/officeDocument/2006/relationships/image" Target="../media/image17.wmf"/><Relationship Id="rId5" Type="http://schemas.openxmlformats.org/officeDocument/2006/relationships/image" Target="../media/image16.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6.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5699" y="0"/>
            <a:ext cx="12126301" cy="1905000"/>
          </a:xfrm>
        </p:spPr>
        <p:txBody>
          <a:bodyPr anchor="ctr">
            <a:noAutofit/>
            <a:scene3d>
              <a:camera prst="orthographicFront"/>
              <a:lightRig rig="threePt" dir="t"/>
            </a:scene3d>
            <a:sp3d extrusionH="57150">
              <a:bevelT w="82550" h="38100" prst="coolSlant"/>
            </a:sp3d>
          </a:bodyPr>
          <a:lstStyle/>
          <a:p>
            <a:pPr algn="ctr">
              <a:lnSpc>
                <a:spcPct val="100000"/>
              </a:lnSpc>
            </a:pPr>
            <a:r>
              <a:rPr lang="es-PR" sz="6000" b="1" dirty="0">
                <a:ln w="19050">
                  <a:solidFill>
                    <a:schemeClr val="accent2"/>
                  </a:solidFill>
                  <a:prstDash val="solid"/>
                </a:ln>
                <a:solidFill>
                  <a:schemeClr val="accent2"/>
                </a:solidFill>
                <a:effectLst>
                  <a:outerShdw blurRad="38100" dist="38100" dir="2700000" algn="tl">
                    <a:srgbClr val="000000">
                      <a:alpha val="43137"/>
                    </a:srgbClr>
                  </a:outerShdw>
                </a:effectLst>
                <a:latin typeface="Arial Black" panose="020B0A04020102020204" pitchFamily="34" charset="0"/>
              </a:rPr>
              <a:t>Nanopartículas y protectores solares</a:t>
            </a:r>
          </a:p>
        </p:txBody>
      </p:sp>
      <p:pic>
        <p:nvPicPr>
          <p:cNvPr id="8" name="Picture 7">
            <a:extLst>
              <a:ext uri="{FF2B5EF4-FFF2-40B4-BE49-F238E27FC236}">
                <a16:creationId xmlns:a16="http://schemas.microsoft.com/office/drawing/2014/main" id="{CE63C85E-3225-49D5-A3BA-D7A0440AF259}"/>
              </a:ext>
            </a:extLst>
          </p:cNvPr>
          <p:cNvPicPr>
            <a:picLocks noChangeAspect="1"/>
          </p:cNvPicPr>
          <p:nvPr/>
        </p:nvPicPr>
        <p:blipFill>
          <a:blip r:embed="rId2"/>
          <a:stretch>
            <a:fillRect/>
          </a:stretch>
        </p:blipFill>
        <p:spPr>
          <a:xfrm>
            <a:off x="11531517" y="5729288"/>
            <a:ext cx="594783" cy="584775"/>
          </a:xfrm>
          <a:prstGeom prst="rect">
            <a:avLst/>
          </a:prstGeom>
        </p:spPr>
      </p:pic>
      <p:pic>
        <p:nvPicPr>
          <p:cNvPr id="9" name="Picture 8">
            <a:extLst>
              <a:ext uri="{FF2B5EF4-FFF2-40B4-BE49-F238E27FC236}">
                <a16:creationId xmlns:a16="http://schemas.microsoft.com/office/drawing/2014/main" id="{366B5651-0655-448D-864C-A1AA4AF50373}"/>
              </a:ext>
            </a:extLst>
          </p:cNvPr>
          <p:cNvPicPr>
            <a:picLocks noChangeAspect="1"/>
          </p:cNvPicPr>
          <p:nvPr/>
        </p:nvPicPr>
        <p:blipFill>
          <a:blip r:embed="rId3"/>
          <a:stretch>
            <a:fillRect/>
          </a:stretch>
        </p:blipFill>
        <p:spPr>
          <a:xfrm>
            <a:off x="65699" y="5773214"/>
            <a:ext cx="1674611" cy="540849"/>
          </a:xfrm>
          <a:prstGeom prst="rect">
            <a:avLst/>
          </a:prstGeom>
        </p:spPr>
      </p:pic>
      <p:sp>
        <p:nvSpPr>
          <p:cNvPr id="7" name="Rectangle 1">
            <a:extLst>
              <a:ext uri="{FF2B5EF4-FFF2-40B4-BE49-F238E27FC236}">
                <a16:creationId xmlns:a16="http://schemas.microsoft.com/office/drawing/2014/main" id="{9D698E5E-FF1B-4F83-880C-3B912AB7B3CC}"/>
              </a:ext>
            </a:extLst>
          </p:cNvPr>
          <p:cNvSpPr>
            <a:spLocks noChangeArrowheads="1"/>
          </p:cNvSpPr>
          <p:nvPr/>
        </p:nvSpPr>
        <p:spPr bwMode="auto">
          <a:xfrm>
            <a:off x="3733801" y="5606177"/>
            <a:ext cx="48006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scene3d>
              <a:camera prst="orthographicFront"/>
              <a:lightRig rig="threePt" dir="t"/>
            </a:scene3d>
            <a:sp3d extrusionH="57150">
              <a:bevelT w="82550" h="38100" prst="coolSlant"/>
            </a:sp3d>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4000" b="1" i="0" u="none" strike="noStrike" kern="1200" cap="none" spc="0" normalizeH="0" baseline="0" noProof="0" dirty="0">
                <a:ln>
                  <a:noFill/>
                </a:ln>
                <a:solidFill>
                  <a:schemeClr val="accent6">
                    <a:lumMod val="50000"/>
                  </a:schemeClr>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www.nano-link.org</a:t>
            </a:r>
          </a:p>
        </p:txBody>
      </p:sp>
      <p:pic>
        <p:nvPicPr>
          <p:cNvPr id="10" name="Picture 2" descr="https://www.nano-link.org/wp-content/uploads/2016/11/sunscreen-800xx-e1493135798595.jpg">
            <a:extLst>
              <a:ext uri="{FF2B5EF4-FFF2-40B4-BE49-F238E27FC236}">
                <a16:creationId xmlns:a16="http://schemas.microsoft.com/office/drawing/2014/main" id="{BC3F2F3F-72C2-4454-A4BE-58CF604149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7875" y="2400808"/>
            <a:ext cx="4401945" cy="2832671"/>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6802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28C3D73-6842-4F50-8F20-7D07DC407AFE}"/>
              </a:ext>
            </a:extLst>
          </p:cNvPr>
          <p:cNvSpPr/>
          <p:nvPr/>
        </p:nvSpPr>
        <p:spPr>
          <a:xfrm>
            <a:off x="8139547" y="3809605"/>
            <a:ext cx="3976253" cy="2554545"/>
          </a:xfrm>
          <a:prstGeom prst="rect">
            <a:avLst/>
          </a:prstGeom>
        </p:spPr>
        <p:txBody>
          <a:bodyPr wrap="square">
            <a:spAutoFit/>
          </a:bodyPr>
          <a:lstStyle/>
          <a:p>
            <a:pPr marL="285750" marR="0" lvl="0" indent="-285750" algn="just" defTabSz="457200" rtl="0" eaLnBrk="1" fontAlgn="auto" latinLnBrk="0" hangingPunct="1">
              <a:lnSpc>
                <a:spcPct val="100000"/>
              </a:lnSpc>
              <a:spcBef>
                <a:spcPts val="0"/>
              </a:spcBef>
              <a:spcAft>
                <a:spcPts val="0"/>
              </a:spcAft>
              <a:buClr>
                <a:schemeClr val="accent2">
                  <a:lumMod val="75000"/>
                </a:schemeClr>
              </a:buClr>
              <a:buSzTx/>
              <a:buFont typeface="Wingdings" panose="05000000000000000000" pitchFamily="2" charset="2"/>
              <a:buChar char="§"/>
              <a:tabLst/>
              <a:defRPr/>
            </a:pPr>
            <a:r>
              <a:rPr kumimoji="0" lang="es-PR" altLang="en-US" sz="2000" b="1" i="1" u="none" strike="noStrike" kern="1200" cap="none" spc="0" normalizeH="0" baseline="0" noProof="0" dirty="0">
                <a:ln>
                  <a:noFill/>
                </a:ln>
                <a:solidFill>
                  <a:schemeClr val="accent6">
                    <a:lumMod val="75000"/>
                  </a:schemeClr>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Amplitud</a:t>
            </a:r>
            <a:r>
              <a:rPr kumimoji="0" lang="es-PR" altLang="en-US" sz="2000" b="1" i="0" u="none" strike="noStrike" kern="1200" cap="none" spc="0" normalizeH="0" baseline="0" noProof="0" dirty="0">
                <a:ln>
                  <a:noFill/>
                </a:ln>
                <a:solidFill>
                  <a:srgbClr val="00206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 </a:t>
            </a:r>
            <a:r>
              <a:rPr kumimoji="0" lang="es-PR" altLang="en-US"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 distancia vertical desde la línea media de una onda hasta la cresta o el valle.  El ejemplo superior e inferior de arriba tienen diferentes largos de onda pero la misma amplitud.  Las unidades varían.</a:t>
            </a:r>
          </a:p>
        </p:txBody>
      </p:sp>
      <p:sp>
        <p:nvSpPr>
          <p:cNvPr id="17" name="Title 1">
            <a:extLst>
              <a:ext uri="{FF2B5EF4-FFF2-40B4-BE49-F238E27FC236}">
                <a16:creationId xmlns:a16="http://schemas.microsoft.com/office/drawing/2014/main" id="{C6646FFE-4096-477C-B2D7-C581EA607353}"/>
              </a:ext>
            </a:extLst>
          </p:cNvPr>
          <p:cNvSpPr txBox="1">
            <a:spLocks noChangeArrowheads="1"/>
          </p:cNvSpPr>
          <p:nvPr/>
        </p:nvSpPr>
        <p:spPr>
          <a:xfrm>
            <a:off x="-13852" y="52511"/>
            <a:ext cx="12192001" cy="785689"/>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chemeClr val="accent6">
                    <a:lumMod val="75000"/>
                  </a:schemeClr>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Definiciones: Ondas</a:t>
            </a:r>
          </a:p>
        </p:txBody>
      </p:sp>
      <p:sp>
        <p:nvSpPr>
          <p:cNvPr id="9219" name="Rectangle 3"/>
          <p:cNvSpPr>
            <a:spLocks noChangeArrowheads="1"/>
          </p:cNvSpPr>
          <p:nvPr/>
        </p:nvSpPr>
        <p:spPr bwMode="auto">
          <a:xfrm>
            <a:off x="4038600" y="3809605"/>
            <a:ext cx="3976253" cy="2693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marR="0" lvl="0" indent="-285750" algn="just" defTabSz="457200" rtl="0" eaLnBrk="0" fontAlgn="auto" latinLnBrk="0" hangingPunct="0">
              <a:lnSpc>
                <a:spcPct val="100000"/>
              </a:lnSpc>
              <a:spcBef>
                <a:spcPts val="0"/>
              </a:spcBef>
              <a:spcAft>
                <a:spcPts val="0"/>
              </a:spcAft>
              <a:buClr>
                <a:schemeClr val="accent2">
                  <a:lumMod val="75000"/>
                </a:schemeClr>
              </a:buClr>
              <a:buSzTx/>
              <a:buFont typeface="Wingdings" panose="05000000000000000000" pitchFamily="2" charset="2"/>
              <a:buChar char="§"/>
              <a:tabLst/>
              <a:defRPr/>
            </a:pPr>
            <a:r>
              <a:rPr kumimoji="0" lang="es-PR" altLang="en-US" sz="2000" b="1" i="1" u="none" strike="noStrike" kern="1200" cap="none" spc="0" normalizeH="0" baseline="0" noProof="0" dirty="0">
                <a:ln>
                  <a:noFill/>
                </a:ln>
                <a:solidFill>
                  <a:schemeClr val="accent6">
                    <a:lumMod val="75000"/>
                  </a:schemeClr>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Frecuencia</a:t>
            </a:r>
            <a:r>
              <a:rPr kumimoji="0" lang="es-PR" altLang="en-US"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 – representada por la letra griega </a:t>
            </a:r>
            <a:r>
              <a:rPr kumimoji="0" lang="es-PR" altLang="en-US"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Symbol" panose="05050102010706020507" pitchFamily="18" charset="2"/>
                <a:ea typeface="+mn-ea"/>
                <a:cs typeface="Arial" panose="020B0604020202020204" pitchFamily="34" charset="0"/>
              </a:rPr>
              <a:t></a:t>
            </a:r>
            <a:r>
              <a:rPr kumimoji="0" lang="es-PR" altLang="en-US"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 el número de ondas que pasan por un punto en particular en un segundo. Las unidades son ciclos por segundo (abreviados como </a:t>
            </a:r>
            <a:r>
              <a:rPr kumimoji="0" lang="es-PR" altLang="en-US" sz="2000" b="1" i="1"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Hertz </a:t>
            </a:r>
            <a:r>
              <a:rPr kumimoji="0" lang="es-PR" altLang="en-US"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o Hz). </a:t>
            </a:r>
          </a:p>
          <a:p>
            <a:pPr marL="0" marR="0" lvl="0" indent="0" algn="just" defTabSz="457200" rtl="0" eaLnBrk="0" fontAlgn="auto" latinLnBrk="0" hangingPunct="0">
              <a:lnSpc>
                <a:spcPct val="100000"/>
              </a:lnSpc>
              <a:spcBef>
                <a:spcPts val="0"/>
              </a:spcBef>
              <a:spcAft>
                <a:spcPts val="0"/>
              </a:spcAft>
              <a:buClrTx/>
              <a:buSzTx/>
              <a:buFontTx/>
              <a:buNone/>
              <a:tabLst/>
              <a:defRPr/>
            </a:pPr>
            <a:endParaRPr kumimoji="0" lang="es-PR" altLang="en-US" sz="9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endParaRPr>
          </a:p>
        </p:txBody>
      </p:sp>
      <p:sp>
        <p:nvSpPr>
          <p:cNvPr id="9220" name="Rectangle 4"/>
          <p:cNvSpPr>
            <a:spLocks noChangeArrowheads="1"/>
          </p:cNvSpPr>
          <p:nvPr/>
        </p:nvSpPr>
        <p:spPr bwMode="auto">
          <a:xfrm>
            <a:off x="0" y="3810000"/>
            <a:ext cx="396240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marR="0" lvl="0" indent="-285750" algn="just" defTabSz="457200" rtl="0" eaLnBrk="0" fontAlgn="auto" latinLnBrk="0" hangingPunct="0">
              <a:lnSpc>
                <a:spcPct val="100000"/>
              </a:lnSpc>
              <a:spcBef>
                <a:spcPts val="0"/>
              </a:spcBef>
              <a:spcAft>
                <a:spcPts val="0"/>
              </a:spcAft>
              <a:buClr>
                <a:schemeClr val="accent2">
                  <a:lumMod val="75000"/>
                </a:schemeClr>
              </a:buClr>
              <a:buSzTx/>
              <a:buFont typeface="Wingdings" panose="05000000000000000000" pitchFamily="2" charset="2"/>
              <a:buChar char="§"/>
              <a:tabLst/>
              <a:defRPr/>
            </a:pPr>
            <a:r>
              <a:rPr kumimoji="0" lang="es-PR" altLang="en-US" sz="2000" b="1" i="1" u="none" strike="noStrike" kern="1200" cap="none" spc="0" normalizeH="0" baseline="0" noProof="0" dirty="0">
                <a:ln>
                  <a:noFill/>
                </a:ln>
                <a:solidFill>
                  <a:schemeClr val="accent6">
                    <a:lumMod val="75000"/>
                  </a:schemeClr>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Largo de onda</a:t>
            </a:r>
            <a:r>
              <a:rPr kumimoji="0" lang="es-PR" altLang="en-US" sz="2000" b="1" i="0" u="none" strike="noStrike" kern="1200" cap="none" spc="0" normalizeH="0" baseline="0" noProof="0" dirty="0">
                <a:ln>
                  <a:noFill/>
                </a:ln>
                <a:solidFill>
                  <a:schemeClr val="accent6">
                    <a:lumMod val="75000"/>
                  </a:schemeClr>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 </a:t>
            </a:r>
            <a:r>
              <a:rPr kumimoji="0" lang="es-PR" altLang="en-US"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 a menudo representada por la letra griega </a:t>
            </a:r>
            <a:r>
              <a:rPr kumimoji="0" lang="es-PR" altLang="en-US"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Symbol" panose="05050102010706020507" pitchFamily="18" charset="2"/>
                <a:ea typeface="+mn-ea"/>
                <a:cs typeface="Arial" panose="020B0604020202020204" pitchFamily="34" charset="0"/>
              </a:rPr>
              <a:t></a:t>
            </a:r>
            <a:r>
              <a:rPr kumimoji="0" lang="es-PR" altLang="en-US"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 la distancia entre dos puntos idénticos en ondas sucesivas. Unidades de longitud: m, mm, nm, etc.</a:t>
            </a:r>
          </a:p>
        </p:txBody>
      </p:sp>
      <p:pic>
        <p:nvPicPr>
          <p:cNvPr id="8" name="Picture 7">
            <a:extLst>
              <a:ext uri="{FF2B5EF4-FFF2-40B4-BE49-F238E27FC236}">
                <a16:creationId xmlns:a16="http://schemas.microsoft.com/office/drawing/2014/main" id="{19072C2A-E8E8-4E44-B41B-0BA5E60BD9EE}"/>
              </a:ext>
            </a:extLst>
          </p:cNvPr>
          <p:cNvPicPr>
            <a:picLocks noChangeAspect="1"/>
          </p:cNvPicPr>
          <p:nvPr/>
        </p:nvPicPr>
        <p:blipFill>
          <a:blip r:embed="rId3"/>
          <a:stretch>
            <a:fillRect/>
          </a:stretch>
        </p:blipFill>
        <p:spPr>
          <a:xfrm>
            <a:off x="11403712" y="93928"/>
            <a:ext cx="594783" cy="584775"/>
          </a:xfrm>
          <a:prstGeom prst="rect">
            <a:avLst/>
          </a:prstGeom>
        </p:spPr>
      </p:pic>
      <p:pic>
        <p:nvPicPr>
          <p:cNvPr id="9" name="Picture 8">
            <a:extLst>
              <a:ext uri="{FF2B5EF4-FFF2-40B4-BE49-F238E27FC236}">
                <a16:creationId xmlns:a16="http://schemas.microsoft.com/office/drawing/2014/main" id="{D89D1596-AC79-4E27-A48E-E8CE4705AC36}"/>
              </a:ext>
            </a:extLst>
          </p:cNvPr>
          <p:cNvPicPr>
            <a:picLocks noChangeAspect="1"/>
          </p:cNvPicPr>
          <p:nvPr/>
        </p:nvPicPr>
        <p:blipFill>
          <a:blip r:embed="rId4"/>
          <a:stretch>
            <a:fillRect/>
          </a:stretch>
        </p:blipFill>
        <p:spPr>
          <a:xfrm>
            <a:off x="65699" y="5773214"/>
            <a:ext cx="1674611" cy="540849"/>
          </a:xfrm>
          <a:prstGeom prst="rect">
            <a:avLst/>
          </a:prstGeom>
        </p:spPr>
      </p:pic>
      <p:grpSp>
        <p:nvGrpSpPr>
          <p:cNvPr id="3" name="Group 2">
            <a:extLst>
              <a:ext uri="{FF2B5EF4-FFF2-40B4-BE49-F238E27FC236}">
                <a16:creationId xmlns:a16="http://schemas.microsoft.com/office/drawing/2014/main" id="{17DC18D6-031E-4B50-975B-FC8A1166C27C}"/>
              </a:ext>
            </a:extLst>
          </p:cNvPr>
          <p:cNvGrpSpPr/>
          <p:nvPr/>
        </p:nvGrpSpPr>
        <p:grpSpPr>
          <a:xfrm>
            <a:off x="1219200" y="1061251"/>
            <a:ext cx="10751855" cy="2658343"/>
            <a:chOff x="609599" y="3222663"/>
            <a:chExt cx="10751855" cy="2658343"/>
          </a:xfrm>
        </p:grpSpPr>
        <p:pic>
          <p:nvPicPr>
            <p:cNvPr id="2" name="Picture 1">
              <a:extLst>
                <a:ext uri="{FF2B5EF4-FFF2-40B4-BE49-F238E27FC236}">
                  <a16:creationId xmlns:a16="http://schemas.microsoft.com/office/drawing/2014/main" id="{237D1EF9-B702-4746-823C-12FF0088C995}"/>
                </a:ext>
              </a:extLst>
            </p:cNvPr>
            <p:cNvPicPr>
              <a:picLocks noChangeAspect="1"/>
            </p:cNvPicPr>
            <p:nvPr/>
          </p:nvPicPr>
          <p:blipFill>
            <a:blip r:embed="rId5"/>
            <a:stretch>
              <a:fillRect/>
            </a:stretch>
          </p:blipFill>
          <p:spPr>
            <a:xfrm>
              <a:off x="903004" y="3222663"/>
              <a:ext cx="10458450" cy="2658343"/>
            </a:xfrm>
            <a:prstGeom prst="rect">
              <a:avLst/>
            </a:prstGeom>
          </p:spPr>
        </p:pic>
        <p:sp>
          <p:nvSpPr>
            <p:cNvPr id="10" name="TextBox 17">
              <a:extLst>
                <a:ext uri="{FF2B5EF4-FFF2-40B4-BE49-F238E27FC236}">
                  <a16:creationId xmlns:a16="http://schemas.microsoft.com/office/drawing/2014/main" id="{07A0EF11-2439-4B0C-8A00-EFACC85143BC}"/>
                </a:ext>
              </a:extLst>
            </p:cNvPr>
            <p:cNvSpPr txBox="1">
              <a:spLocks noChangeArrowheads="1"/>
            </p:cNvSpPr>
            <p:nvPr/>
          </p:nvSpPr>
          <p:spPr bwMode="auto">
            <a:xfrm>
              <a:off x="8077200" y="4182502"/>
              <a:ext cx="2133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Amplitud</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sp>
          <p:nvSpPr>
            <p:cNvPr id="11" name="TextBox 17">
              <a:extLst>
                <a:ext uri="{FF2B5EF4-FFF2-40B4-BE49-F238E27FC236}">
                  <a16:creationId xmlns:a16="http://schemas.microsoft.com/office/drawing/2014/main" id="{E51AB3BD-DC59-4EF4-95A7-65290984B8C8}"/>
                </a:ext>
              </a:extLst>
            </p:cNvPr>
            <p:cNvSpPr txBox="1">
              <a:spLocks noChangeArrowheads="1"/>
            </p:cNvSpPr>
            <p:nvPr/>
          </p:nvSpPr>
          <p:spPr bwMode="auto">
            <a:xfrm>
              <a:off x="7772400" y="4583668"/>
              <a:ext cx="2133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Amplitud</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sp>
          <p:nvSpPr>
            <p:cNvPr id="12" name="TextBox 17">
              <a:extLst>
                <a:ext uri="{FF2B5EF4-FFF2-40B4-BE49-F238E27FC236}">
                  <a16:creationId xmlns:a16="http://schemas.microsoft.com/office/drawing/2014/main" id="{F2F1FA30-53E4-4072-A21A-2E62602144AC}"/>
                </a:ext>
              </a:extLst>
            </p:cNvPr>
            <p:cNvSpPr txBox="1">
              <a:spLocks noChangeArrowheads="1"/>
            </p:cNvSpPr>
            <p:nvPr/>
          </p:nvSpPr>
          <p:spPr bwMode="auto">
            <a:xfrm>
              <a:off x="5065429" y="4431268"/>
              <a:ext cx="2133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Largo de onda</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sp>
          <p:nvSpPr>
            <p:cNvPr id="13" name="TextBox 17">
              <a:extLst>
                <a:ext uri="{FF2B5EF4-FFF2-40B4-BE49-F238E27FC236}">
                  <a16:creationId xmlns:a16="http://schemas.microsoft.com/office/drawing/2014/main" id="{3B2483E2-2F01-46D0-8EB6-0459F55815EF}"/>
                </a:ext>
              </a:extLst>
            </p:cNvPr>
            <p:cNvSpPr txBox="1">
              <a:spLocks noChangeArrowheads="1"/>
            </p:cNvSpPr>
            <p:nvPr/>
          </p:nvSpPr>
          <p:spPr bwMode="auto">
            <a:xfrm>
              <a:off x="5257800" y="3258353"/>
              <a:ext cx="2133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Largo de onda</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sp>
          <p:nvSpPr>
            <p:cNvPr id="14" name="TextBox 17">
              <a:extLst>
                <a:ext uri="{FF2B5EF4-FFF2-40B4-BE49-F238E27FC236}">
                  <a16:creationId xmlns:a16="http://schemas.microsoft.com/office/drawing/2014/main" id="{884A9C1A-7F3E-4AF4-83B9-2CE6158CF104}"/>
                </a:ext>
              </a:extLst>
            </p:cNvPr>
            <p:cNvSpPr txBox="1">
              <a:spLocks noChangeArrowheads="1"/>
            </p:cNvSpPr>
            <p:nvPr/>
          </p:nvSpPr>
          <p:spPr bwMode="auto">
            <a:xfrm>
              <a:off x="1219200" y="3429000"/>
              <a:ext cx="2133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Largo de onda</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sp>
          <p:nvSpPr>
            <p:cNvPr id="15" name="TextBox 17">
              <a:extLst>
                <a:ext uri="{FF2B5EF4-FFF2-40B4-BE49-F238E27FC236}">
                  <a16:creationId xmlns:a16="http://schemas.microsoft.com/office/drawing/2014/main" id="{58A4CBC7-26CB-4573-BE11-528DD94D3E23}"/>
                </a:ext>
              </a:extLst>
            </p:cNvPr>
            <p:cNvSpPr txBox="1">
              <a:spLocks noChangeArrowheads="1"/>
            </p:cNvSpPr>
            <p:nvPr/>
          </p:nvSpPr>
          <p:spPr bwMode="auto">
            <a:xfrm>
              <a:off x="609599" y="4615934"/>
              <a:ext cx="2133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Amplitud</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sp>
          <p:nvSpPr>
            <p:cNvPr id="16" name="TextBox 17">
              <a:extLst>
                <a:ext uri="{FF2B5EF4-FFF2-40B4-BE49-F238E27FC236}">
                  <a16:creationId xmlns:a16="http://schemas.microsoft.com/office/drawing/2014/main" id="{88A64A15-C91E-493D-A25B-188052D4BDD7}"/>
                </a:ext>
              </a:extLst>
            </p:cNvPr>
            <p:cNvSpPr txBox="1">
              <a:spLocks noChangeArrowheads="1"/>
            </p:cNvSpPr>
            <p:nvPr/>
          </p:nvSpPr>
          <p:spPr bwMode="auto">
            <a:xfrm>
              <a:off x="2783172" y="4586429"/>
              <a:ext cx="1865028" cy="1200329"/>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Dirección   de la propagación de la onda</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grpSp>
      <p:sp>
        <p:nvSpPr>
          <p:cNvPr id="19" name="TextBox 17">
            <a:extLst>
              <a:ext uri="{FF2B5EF4-FFF2-40B4-BE49-F238E27FC236}">
                <a16:creationId xmlns:a16="http://schemas.microsoft.com/office/drawing/2014/main" id="{1F3B47EE-A30E-4FAC-AD6D-9F952A15E7C5}"/>
              </a:ext>
            </a:extLst>
          </p:cNvPr>
          <p:cNvSpPr txBox="1">
            <a:spLocks noChangeArrowheads="1"/>
          </p:cNvSpPr>
          <p:nvPr/>
        </p:nvSpPr>
        <p:spPr bwMode="auto">
          <a:xfrm>
            <a:off x="65699" y="2057400"/>
            <a:ext cx="1446906" cy="646331"/>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Línea media</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spTree>
    <p:extLst>
      <p:ext uri="{BB962C8B-B14F-4D97-AF65-F5344CB8AC3E}">
        <p14:creationId xmlns:p14="http://schemas.microsoft.com/office/powerpoint/2010/main" val="196184120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8" name="Text Box 12"/>
          <p:cNvSpPr txBox="1">
            <a:spLocks noChangeArrowheads="1"/>
          </p:cNvSpPr>
          <p:nvPr/>
        </p:nvSpPr>
        <p:spPr bwMode="auto">
          <a:xfrm>
            <a:off x="7375525" y="575151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dirty="0">
              <a:latin typeface="Wingdings 3" pitchFamily="18" charset="2"/>
            </a:endParaRPr>
          </a:p>
        </p:txBody>
      </p:sp>
      <p:pic>
        <p:nvPicPr>
          <p:cNvPr id="7" name="Picture 6">
            <a:extLst>
              <a:ext uri="{FF2B5EF4-FFF2-40B4-BE49-F238E27FC236}">
                <a16:creationId xmlns:a16="http://schemas.microsoft.com/office/drawing/2014/main" id="{9F5C981A-1D08-4751-93C6-F81A1E57219B}"/>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8" name="Picture 7">
            <a:extLst>
              <a:ext uri="{FF2B5EF4-FFF2-40B4-BE49-F238E27FC236}">
                <a16:creationId xmlns:a16="http://schemas.microsoft.com/office/drawing/2014/main" id="{7C642827-5634-4BA1-BC84-6B2066A2E704}"/>
              </a:ext>
            </a:extLst>
          </p:cNvPr>
          <p:cNvPicPr>
            <a:picLocks noChangeAspect="1"/>
          </p:cNvPicPr>
          <p:nvPr/>
        </p:nvPicPr>
        <p:blipFill>
          <a:blip r:embed="rId4"/>
          <a:stretch>
            <a:fillRect/>
          </a:stretch>
        </p:blipFill>
        <p:spPr>
          <a:xfrm>
            <a:off x="65699" y="5773214"/>
            <a:ext cx="1674611" cy="540849"/>
          </a:xfrm>
          <a:prstGeom prst="rect">
            <a:avLst/>
          </a:prstGeom>
        </p:spPr>
      </p:pic>
      <p:sp>
        <p:nvSpPr>
          <p:cNvPr id="10" name="Title 1">
            <a:extLst>
              <a:ext uri="{FF2B5EF4-FFF2-40B4-BE49-F238E27FC236}">
                <a16:creationId xmlns:a16="http://schemas.microsoft.com/office/drawing/2014/main" id="{CEAA7A49-3C8E-4F76-86A9-EF6B32E69C14}"/>
              </a:ext>
            </a:extLst>
          </p:cNvPr>
          <p:cNvSpPr txBox="1">
            <a:spLocks noChangeArrowheads="1"/>
          </p:cNvSpPr>
          <p:nvPr/>
        </p:nvSpPr>
        <p:spPr>
          <a:xfrm>
            <a:off x="-13852" y="-4107"/>
            <a:ext cx="12192001" cy="1070907"/>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b="0" i="0" u="none" strike="noStrike" kern="1200" cap="none" spc="-50" normalizeH="0" baseline="0" noProof="0" dirty="0">
                <a:ln>
                  <a:solidFill>
                    <a:schemeClr val="accent6">
                      <a:lumMod val="50000"/>
                    </a:schemeClr>
                  </a:solidFill>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El Espectro Electromagnético (EM)</a:t>
            </a:r>
          </a:p>
        </p:txBody>
      </p:sp>
      <p:sp>
        <p:nvSpPr>
          <p:cNvPr id="2" name="Rectangle 1">
            <a:extLst>
              <a:ext uri="{FF2B5EF4-FFF2-40B4-BE49-F238E27FC236}">
                <a16:creationId xmlns:a16="http://schemas.microsoft.com/office/drawing/2014/main" id="{16108FB1-0D00-4024-BA63-4CDBC43ED2B5}"/>
              </a:ext>
            </a:extLst>
          </p:cNvPr>
          <p:cNvSpPr>
            <a:spLocks noChangeArrowheads="1"/>
          </p:cNvSpPr>
          <p:nvPr/>
        </p:nvSpPr>
        <p:spPr bwMode="auto">
          <a:xfrm>
            <a:off x="152400" y="1253728"/>
            <a:ext cx="11811000" cy="4308872"/>
          </a:xfrm>
          <a:prstGeom prst="rect">
            <a:avLst/>
          </a:prstGeom>
          <a:noFill/>
          <a:ln>
            <a:noFill/>
          </a:ln>
          <a:effectLst/>
        </p:spPr>
        <p:txBody>
          <a:bodyPr vert="horz" wrap="square" lIns="0" tIns="0" rIns="0" bIns="0" numCol="1" anchor="ctr" anchorCtr="0" compatLnSpc="1">
            <a:prstTxWarp prst="textNoShape">
              <a:avLst/>
            </a:prstTxWarp>
            <a:spAutoFit/>
          </a:bodyPr>
          <a:lstStyle/>
          <a:p>
            <a:pPr marL="342900" marR="0" lvl="0" indent="-342900" algn="just" defTabSz="914400" rtl="0" eaLnBrk="0" fontAlgn="base" latinLnBrk="0" hangingPunct="0">
              <a:lnSpc>
                <a:spcPct val="100000"/>
              </a:lnSpc>
              <a:spcBef>
                <a:spcPct val="0"/>
              </a:spcBef>
              <a:spcAft>
                <a:spcPct val="0"/>
              </a:spcAft>
              <a:buClr>
                <a:schemeClr val="accent6">
                  <a:lumMod val="50000"/>
                </a:schemeClr>
              </a:buClr>
              <a:buSzTx/>
              <a:buFont typeface="Wingdings" panose="05000000000000000000" pitchFamily="2" charset="2"/>
              <a:buChar char="§"/>
              <a:tabLst/>
            </a:pPr>
            <a:r>
              <a:rPr kumimoji="0" lang="es-ES" altLang="en-PR" sz="28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Más allá del extremo azul del espectro visible se encuentran longitudes de onda aún más cortas asociadas con la luz ultravioleta (UV).   </a:t>
            </a:r>
          </a:p>
          <a:p>
            <a:pPr marR="0" lvl="0" algn="just" defTabSz="914400" rtl="0" eaLnBrk="0" fontAlgn="base" latinLnBrk="0" hangingPunct="0">
              <a:lnSpc>
                <a:spcPct val="100000"/>
              </a:lnSpc>
              <a:spcBef>
                <a:spcPct val="0"/>
              </a:spcBef>
              <a:spcAft>
                <a:spcPct val="0"/>
              </a:spcAft>
              <a:buClr>
                <a:schemeClr val="accent6">
                  <a:lumMod val="50000"/>
                </a:schemeClr>
              </a:buClr>
              <a:buSzTx/>
              <a:tabLst/>
            </a:pPr>
            <a:endParaRPr lang="es-ES" altLang="en-PR" sz="1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just" defTabSz="914400" rtl="0" eaLnBrk="0" fontAlgn="base" latinLnBrk="0" hangingPunct="0">
              <a:lnSpc>
                <a:spcPct val="100000"/>
              </a:lnSpc>
              <a:spcBef>
                <a:spcPct val="0"/>
              </a:spcBef>
              <a:spcAft>
                <a:spcPct val="0"/>
              </a:spcAft>
              <a:buClr>
                <a:schemeClr val="accent6">
                  <a:lumMod val="50000"/>
                </a:schemeClr>
              </a:buClr>
              <a:buSzTx/>
              <a:buFont typeface="Wingdings" panose="05000000000000000000" pitchFamily="2" charset="2"/>
              <a:buChar char="§"/>
              <a:tabLst/>
            </a:pPr>
            <a:r>
              <a:rPr kumimoji="0" lang="es-ES" altLang="en-PR" sz="28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La producción de energía de nuestro Sol alcanza su punto máximo en el rango visible, por lo que nuestros ojos (y la fotosíntesis de las plantas) han evolucionado para utilizar esta parte del espectro EM. </a:t>
            </a:r>
          </a:p>
          <a:p>
            <a:pPr marR="0" lvl="0" algn="just" defTabSz="914400" rtl="0" eaLnBrk="0" fontAlgn="base" latinLnBrk="0" hangingPunct="0">
              <a:lnSpc>
                <a:spcPct val="100000"/>
              </a:lnSpc>
              <a:spcBef>
                <a:spcPct val="0"/>
              </a:spcBef>
              <a:spcAft>
                <a:spcPct val="0"/>
              </a:spcAft>
              <a:buClr>
                <a:schemeClr val="accent6">
                  <a:lumMod val="50000"/>
                </a:schemeClr>
              </a:buClr>
              <a:buSzTx/>
              <a:tabLst/>
            </a:pPr>
            <a:endParaRPr lang="es-ES" altLang="en-PR" sz="1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just" defTabSz="914400" rtl="0" eaLnBrk="0" fontAlgn="base" latinLnBrk="0" hangingPunct="0">
              <a:lnSpc>
                <a:spcPct val="100000"/>
              </a:lnSpc>
              <a:spcBef>
                <a:spcPct val="0"/>
              </a:spcBef>
              <a:spcAft>
                <a:spcPct val="0"/>
              </a:spcAft>
              <a:buClr>
                <a:schemeClr val="accent6">
                  <a:lumMod val="50000"/>
                </a:schemeClr>
              </a:buClr>
              <a:buSzTx/>
              <a:buFont typeface="Wingdings" panose="05000000000000000000" pitchFamily="2" charset="2"/>
              <a:buChar char="§"/>
              <a:tabLst/>
            </a:pPr>
            <a:r>
              <a:rPr kumimoji="0" lang="es-ES" altLang="en-PR" sz="28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Pero el Sol también produce longitudes de onda más cortas en el rango UV. </a:t>
            </a:r>
          </a:p>
        </p:txBody>
      </p:sp>
    </p:spTree>
    <p:extLst>
      <p:ext uri="{BB962C8B-B14F-4D97-AF65-F5344CB8AC3E}">
        <p14:creationId xmlns:p14="http://schemas.microsoft.com/office/powerpoint/2010/main" val="134131987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81CA79-7D41-4DA6-9B4F-0824E72FAAC6}"/>
              </a:ext>
            </a:extLst>
          </p:cNvPr>
          <p:cNvPicPr>
            <a:picLocks noChangeAspect="1"/>
          </p:cNvPicPr>
          <p:nvPr/>
        </p:nvPicPr>
        <p:blipFill rotWithShape="1">
          <a:blip r:embed="rId3">
            <a:extLst>
              <a:ext uri="{28A0092B-C50C-407E-A947-70E740481C1C}">
                <a14:useLocalDpi xmlns:a14="http://schemas.microsoft.com/office/drawing/2010/main" val="0"/>
              </a:ext>
            </a:extLst>
          </a:blip>
          <a:srcRect l="3862" t="3790" r="3637" b="3469"/>
          <a:stretch/>
        </p:blipFill>
        <p:spPr>
          <a:xfrm>
            <a:off x="65698" y="914400"/>
            <a:ext cx="12060601" cy="5399662"/>
          </a:xfrm>
          <a:prstGeom prst="rect">
            <a:avLst/>
          </a:prstGeom>
        </p:spPr>
      </p:pic>
      <p:sp>
        <p:nvSpPr>
          <p:cNvPr id="10248" name="Text Box 12"/>
          <p:cNvSpPr txBox="1">
            <a:spLocks noChangeArrowheads="1"/>
          </p:cNvSpPr>
          <p:nvPr/>
        </p:nvSpPr>
        <p:spPr bwMode="auto">
          <a:xfrm>
            <a:off x="7375525" y="575151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dirty="0">
              <a:latin typeface="Wingdings 3" pitchFamily="18" charset="2"/>
            </a:endParaRPr>
          </a:p>
        </p:txBody>
      </p:sp>
      <p:pic>
        <p:nvPicPr>
          <p:cNvPr id="8" name="Picture 7">
            <a:extLst>
              <a:ext uri="{FF2B5EF4-FFF2-40B4-BE49-F238E27FC236}">
                <a16:creationId xmlns:a16="http://schemas.microsoft.com/office/drawing/2014/main" id="{FBC1F419-BD11-43AA-9DB0-F2C2C5F44214}"/>
              </a:ext>
            </a:extLst>
          </p:cNvPr>
          <p:cNvPicPr>
            <a:picLocks noChangeAspect="1"/>
          </p:cNvPicPr>
          <p:nvPr/>
        </p:nvPicPr>
        <p:blipFill>
          <a:blip r:embed="rId4"/>
          <a:stretch>
            <a:fillRect/>
          </a:stretch>
        </p:blipFill>
        <p:spPr>
          <a:xfrm>
            <a:off x="11531517" y="5729288"/>
            <a:ext cx="594783" cy="584775"/>
          </a:xfrm>
          <a:prstGeom prst="rect">
            <a:avLst/>
          </a:prstGeom>
        </p:spPr>
      </p:pic>
      <p:pic>
        <p:nvPicPr>
          <p:cNvPr id="9" name="Picture 8">
            <a:extLst>
              <a:ext uri="{FF2B5EF4-FFF2-40B4-BE49-F238E27FC236}">
                <a16:creationId xmlns:a16="http://schemas.microsoft.com/office/drawing/2014/main" id="{50935094-1D30-4C56-997B-AD3AC74EA0DF}"/>
              </a:ext>
            </a:extLst>
          </p:cNvPr>
          <p:cNvPicPr>
            <a:picLocks noChangeAspect="1"/>
          </p:cNvPicPr>
          <p:nvPr/>
        </p:nvPicPr>
        <p:blipFill>
          <a:blip r:embed="rId5"/>
          <a:stretch>
            <a:fillRect/>
          </a:stretch>
        </p:blipFill>
        <p:spPr>
          <a:xfrm>
            <a:off x="65699" y="5773214"/>
            <a:ext cx="1674611" cy="540849"/>
          </a:xfrm>
          <a:prstGeom prst="rect">
            <a:avLst/>
          </a:prstGeom>
        </p:spPr>
      </p:pic>
      <p:sp>
        <p:nvSpPr>
          <p:cNvPr id="10" name="Title 1">
            <a:extLst>
              <a:ext uri="{FF2B5EF4-FFF2-40B4-BE49-F238E27FC236}">
                <a16:creationId xmlns:a16="http://schemas.microsoft.com/office/drawing/2014/main" id="{68CE7796-05F1-414D-8B2D-8ED087F0A63A}"/>
              </a:ext>
            </a:extLst>
          </p:cNvPr>
          <p:cNvSpPr txBox="1">
            <a:spLocks noChangeArrowheads="1"/>
          </p:cNvSpPr>
          <p:nvPr/>
        </p:nvSpPr>
        <p:spPr>
          <a:xfrm>
            <a:off x="-13852" y="-4107"/>
            <a:ext cx="12192001" cy="766107"/>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solidFill>
                    <a:schemeClr val="accent6">
                      <a:lumMod val="50000"/>
                    </a:schemeClr>
                  </a:solidFill>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El Espectro Electromagnético (EM)</a:t>
            </a:r>
          </a:p>
        </p:txBody>
      </p:sp>
    </p:spTree>
    <p:extLst>
      <p:ext uri="{BB962C8B-B14F-4D97-AF65-F5344CB8AC3E}">
        <p14:creationId xmlns:p14="http://schemas.microsoft.com/office/powerpoint/2010/main" val="335168229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14576EE-2B95-49A2-8D01-A7232FE77E3C}"/>
              </a:ext>
            </a:extLst>
          </p:cNvPr>
          <p:cNvPicPr>
            <a:picLocks noChangeAspect="1"/>
          </p:cNvPicPr>
          <p:nvPr/>
        </p:nvPicPr>
        <p:blipFill rotWithShape="1">
          <a:blip r:embed="rId3">
            <a:extLst>
              <a:ext uri="{28A0092B-C50C-407E-A947-70E740481C1C}">
                <a14:useLocalDpi xmlns:a14="http://schemas.microsoft.com/office/drawing/2010/main" val="0"/>
              </a:ext>
            </a:extLst>
          </a:blip>
          <a:srcRect l="2602" r="2403" b="4185"/>
          <a:stretch/>
        </p:blipFill>
        <p:spPr>
          <a:xfrm>
            <a:off x="65699" y="838200"/>
            <a:ext cx="12060601" cy="5475863"/>
          </a:xfrm>
          <a:prstGeom prst="rect">
            <a:avLst/>
          </a:prstGeom>
        </p:spPr>
      </p:pic>
      <p:pic>
        <p:nvPicPr>
          <p:cNvPr id="13" name="Picture 12">
            <a:extLst>
              <a:ext uri="{FF2B5EF4-FFF2-40B4-BE49-F238E27FC236}">
                <a16:creationId xmlns:a16="http://schemas.microsoft.com/office/drawing/2014/main" id="{C4368826-D4CD-40DE-892D-6BF5FF332B7A}"/>
              </a:ext>
            </a:extLst>
          </p:cNvPr>
          <p:cNvPicPr>
            <a:picLocks noChangeAspect="1"/>
          </p:cNvPicPr>
          <p:nvPr/>
        </p:nvPicPr>
        <p:blipFill>
          <a:blip r:embed="rId4"/>
          <a:stretch>
            <a:fillRect/>
          </a:stretch>
        </p:blipFill>
        <p:spPr>
          <a:xfrm>
            <a:off x="11531517" y="5729288"/>
            <a:ext cx="594783" cy="584775"/>
          </a:xfrm>
          <a:prstGeom prst="rect">
            <a:avLst/>
          </a:prstGeom>
        </p:spPr>
      </p:pic>
      <p:pic>
        <p:nvPicPr>
          <p:cNvPr id="14" name="Picture 13">
            <a:extLst>
              <a:ext uri="{FF2B5EF4-FFF2-40B4-BE49-F238E27FC236}">
                <a16:creationId xmlns:a16="http://schemas.microsoft.com/office/drawing/2014/main" id="{C9ACB82F-D4F7-4302-AE9C-4FCE357A2051}"/>
              </a:ext>
            </a:extLst>
          </p:cNvPr>
          <p:cNvPicPr>
            <a:picLocks noChangeAspect="1"/>
          </p:cNvPicPr>
          <p:nvPr/>
        </p:nvPicPr>
        <p:blipFill>
          <a:blip r:embed="rId5"/>
          <a:stretch>
            <a:fillRect/>
          </a:stretch>
        </p:blipFill>
        <p:spPr>
          <a:xfrm>
            <a:off x="65699" y="5773214"/>
            <a:ext cx="1674611" cy="540849"/>
          </a:xfrm>
          <a:prstGeom prst="rect">
            <a:avLst/>
          </a:prstGeom>
        </p:spPr>
      </p:pic>
      <p:sp>
        <p:nvSpPr>
          <p:cNvPr id="16" name="Title 1">
            <a:extLst>
              <a:ext uri="{FF2B5EF4-FFF2-40B4-BE49-F238E27FC236}">
                <a16:creationId xmlns:a16="http://schemas.microsoft.com/office/drawing/2014/main" id="{031D0078-F4B4-4202-9E5F-D99F4FFE966E}"/>
              </a:ext>
            </a:extLst>
          </p:cNvPr>
          <p:cNvSpPr txBox="1">
            <a:spLocks noChangeArrowheads="1"/>
          </p:cNvSpPr>
          <p:nvPr/>
        </p:nvSpPr>
        <p:spPr>
          <a:xfrm>
            <a:off x="-13852" y="-4107"/>
            <a:ext cx="12192001" cy="766107"/>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solidFill>
                    <a:schemeClr val="accent6">
                      <a:lumMod val="50000"/>
                    </a:schemeClr>
                  </a:solidFill>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El Espectro Electromagnético (EM)</a:t>
            </a:r>
          </a:p>
        </p:txBody>
      </p:sp>
    </p:spTree>
    <p:extLst>
      <p:ext uri="{BB962C8B-B14F-4D97-AF65-F5344CB8AC3E}">
        <p14:creationId xmlns:p14="http://schemas.microsoft.com/office/powerpoint/2010/main" val="209530156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ChangeArrowheads="1"/>
          </p:cNvSpPr>
          <p:nvPr/>
        </p:nvSpPr>
        <p:spPr bwMode="auto">
          <a:xfrm>
            <a:off x="2209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dirty="0">
              <a:latin typeface="Times" pitchFamily="18" charset="0"/>
            </a:endParaRPr>
          </a:p>
        </p:txBody>
      </p:sp>
      <p:sp>
        <p:nvSpPr>
          <p:cNvPr id="11267" name="Rectangle 4"/>
          <p:cNvSpPr>
            <a:spLocks noChangeArrowheads="1"/>
          </p:cNvSpPr>
          <p:nvPr/>
        </p:nvSpPr>
        <p:spPr bwMode="auto">
          <a:xfrm>
            <a:off x="4648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dirty="0">
              <a:latin typeface="Times" pitchFamily="18" charset="0"/>
            </a:endParaRPr>
          </a:p>
        </p:txBody>
      </p:sp>
      <p:sp>
        <p:nvSpPr>
          <p:cNvPr id="11269" name="Text Box 7"/>
          <p:cNvSpPr txBox="1">
            <a:spLocks noChangeArrowheads="1"/>
          </p:cNvSpPr>
          <p:nvPr/>
        </p:nvSpPr>
        <p:spPr bwMode="auto">
          <a:xfrm>
            <a:off x="65699" y="1219200"/>
            <a:ext cx="8087701"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90513" indent="-290513" algn="just" eaLnBrk="1" hangingPunct="1">
              <a:spcBef>
                <a:spcPct val="50000"/>
              </a:spcBef>
              <a:buClr>
                <a:schemeClr val="accent6">
                  <a:lumMod val="50000"/>
                </a:schemeClr>
              </a:buClr>
              <a:buFont typeface="Wingdings" panose="05000000000000000000" pitchFamily="2" charset="2"/>
              <a:buChar char="§"/>
            </a:pPr>
            <a:r>
              <a:rPr lang="es-PR" altLang="en-US" sz="4000" b="1" dirty="0">
                <a:effectLst>
                  <a:outerShdw blurRad="38100" dist="38100" dir="2700000" algn="tl">
                    <a:srgbClr val="000000">
                      <a:alpha val="43137"/>
                    </a:srgbClr>
                  </a:outerShdw>
                </a:effectLst>
              </a:rPr>
              <a:t>Para cualquier onda, largo de onda (</a:t>
            </a:r>
            <a:r>
              <a:rPr lang="es-PR" altLang="en-US" sz="4000" b="1" dirty="0">
                <a:effectLst>
                  <a:outerShdw blurRad="38100" dist="38100" dir="2700000" algn="tl">
                    <a:srgbClr val="000000">
                      <a:alpha val="43137"/>
                    </a:srgbClr>
                  </a:outerShdw>
                </a:effectLst>
                <a:latin typeface="Symbol" panose="05050102010706020507" pitchFamily="18" charset="2"/>
              </a:rPr>
              <a:t>l</a:t>
            </a:r>
            <a:r>
              <a:rPr lang="es-PR" altLang="en-US" sz="4000" b="1" dirty="0">
                <a:effectLst>
                  <a:outerShdw blurRad="38100" dist="38100" dir="2700000" algn="tl">
                    <a:srgbClr val="000000">
                      <a:alpha val="43137"/>
                    </a:srgbClr>
                  </a:outerShdw>
                </a:effectLst>
              </a:rPr>
              <a:t>) x frecuencia (</a:t>
            </a:r>
            <a:r>
              <a:rPr lang="es-PR" altLang="en-US" sz="4000" b="1" dirty="0">
                <a:effectLst>
                  <a:outerShdw blurRad="38100" dist="38100" dir="2700000" algn="tl">
                    <a:srgbClr val="000000">
                      <a:alpha val="43137"/>
                    </a:srgbClr>
                  </a:outerShdw>
                </a:effectLst>
                <a:latin typeface="Symbol" panose="05050102010706020507" pitchFamily="18" charset="2"/>
              </a:rPr>
              <a:t>n</a:t>
            </a:r>
            <a:r>
              <a:rPr lang="es-PR" altLang="en-US" sz="4000" b="1" dirty="0">
                <a:effectLst>
                  <a:outerShdw blurRad="38100" dist="38100" dir="2700000" algn="tl">
                    <a:srgbClr val="000000">
                      <a:alpha val="43137"/>
                    </a:srgbClr>
                  </a:outerShdw>
                </a:effectLst>
              </a:rPr>
              <a:t>) = velocidad (</a:t>
            </a:r>
            <a:r>
              <a:rPr lang="es-PR" altLang="en-US" sz="4000" b="1" i="1" dirty="0">
                <a:effectLst>
                  <a:outerShdw blurRad="38100" dist="38100" dir="2700000" algn="tl">
                    <a:srgbClr val="000000">
                      <a:alpha val="43137"/>
                    </a:srgbClr>
                  </a:outerShdw>
                </a:effectLst>
              </a:rPr>
              <a:t>V</a:t>
            </a:r>
            <a:r>
              <a:rPr lang="es-PR" altLang="en-US" sz="4000" b="1" dirty="0">
                <a:effectLst>
                  <a:outerShdw blurRad="38100" dist="38100" dir="2700000" algn="tl">
                    <a:srgbClr val="000000">
                      <a:alpha val="43137"/>
                    </a:srgbClr>
                  </a:outerShdw>
                </a:effectLst>
              </a:rPr>
              <a:t>) de la onda en el medio.</a:t>
            </a:r>
          </a:p>
        </p:txBody>
      </p:sp>
      <p:graphicFrame>
        <p:nvGraphicFramePr>
          <p:cNvPr id="11270" name="Object 8"/>
          <p:cNvGraphicFramePr>
            <a:graphicFrameLocks noChangeAspect="1"/>
          </p:cNvGraphicFramePr>
          <p:nvPr>
            <p:extLst>
              <p:ext uri="{D42A27DB-BD31-4B8C-83A1-F6EECF244321}">
                <p14:modId xmlns:p14="http://schemas.microsoft.com/office/powerpoint/2010/main" val="2703038520"/>
              </p:ext>
            </p:extLst>
          </p:nvPr>
        </p:nvGraphicFramePr>
        <p:xfrm>
          <a:off x="8891182" y="1828800"/>
          <a:ext cx="2691218" cy="966956"/>
        </p:xfrm>
        <a:graphic>
          <a:graphicData uri="http://schemas.openxmlformats.org/presentationml/2006/ole">
            <mc:AlternateContent xmlns:mc="http://schemas.openxmlformats.org/markup-compatibility/2006">
              <mc:Choice xmlns:v="urn:schemas-microsoft-com:vml" Requires="v">
                <p:oleObj spid="_x0000_s1188" name="Equation" r:id="rId4" imgW="494870" imgH="177646" progId="Equation.3">
                  <p:embed/>
                </p:oleObj>
              </mc:Choice>
              <mc:Fallback>
                <p:oleObj name="Equation" r:id="rId4" imgW="494870" imgH="177646"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91182" y="1828800"/>
                        <a:ext cx="2691218" cy="966956"/>
                      </a:xfrm>
                      <a:prstGeom prst="rect">
                        <a:avLst/>
                      </a:prstGeom>
                      <a:noFill/>
                      <a:ln w="57150">
                        <a:solidFill>
                          <a:schemeClr val="accent6">
                            <a:lumMod val="75000"/>
                          </a:schemeClr>
                        </a:solidFill>
                        <a:prstDash val="dash"/>
                      </a:ln>
                      <a:effectLst/>
                      <a:extLst/>
                    </p:spPr>
                  </p:pic>
                </p:oleObj>
              </mc:Fallback>
            </mc:AlternateContent>
          </a:graphicData>
        </a:graphic>
      </p:graphicFrame>
      <p:sp>
        <p:nvSpPr>
          <p:cNvPr id="11271" name="Text Box 9"/>
          <p:cNvSpPr txBox="1">
            <a:spLocks noChangeArrowheads="1"/>
          </p:cNvSpPr>
          <p:nvPr/>
        </p:nvSpPr>
        <p:spPr bwMode="auto">
          <a:xfrm>
            <a:off x="65699" y="3810000"/>
            <a:ext cx="802200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34963" indent="-334963" algn="just" eaLnBrk="1" hangingPunct="1">
              <a:spcBef>
                <a:spcPct val="50000"/>
              </a:spcBef>
              <a:buClr>
                <a:schemeClr val="accent6">
                  <a:lumMod val="50000"/>
                </a:schemeClr>
              </a:buClr>
              <a:buFont typeface="Wingdings" panose="05000000000000000000" pitchFamily="2" charset="2"/>
              <a:buChar char="§"/>
            </a:pPr>
            <a:r>
              <a:rPr lang="es-PR" altLang="en-US" sz="4000" b="1" dirty="0">
                <a:effectLst>
                  <a:outerShdw blurRad="38100" dist="38100" dir="2700000" algn="tl">
                    <a:srgbClr val="000000">
                      <a:alpha val="43137"/>
                    </a:srgbClr>
                  </a:outerShdw>
                </a:effectLst>
              </a:rPr>
              <a:t>Para la radiación EM, la velocidad en un vacío (</a:t>
            </a:r>
            <a:r>
              <a:rPr lang="es-PR" altLang="en-US" sz="4000" b="1" i="1" dirty="0">
                <a:effectLst>
                  <a:outerShdw blurRad="38100" dist="38100" dir="2700000" algn="tl">
                    <a:srgbClr val="000000">
                      <a:alpha val="43137"/>
                    </a:srgbClr>
                  </a:outerShdw>
                </a:effectLst>
              </a:rPr>
              <a:t>c</a:t>
            </a:r>
            <a:r>
              <a:rPr lang="es-PR" altLang="en-US" sz="4000" b="1" dirty="0">
                <a:effectLst>
                  <a:outerShdw blurRad="38100" dist="38100" dir="2700000" algn="tl">
                    <a:srgbClr val="000000">
                      <a:alpha val="43137"/>
                    </a:srgbClr>
                  </a:outerShdw>
                </a:effectLst>
              </a:rPr>
              <a:t>) =      3.0 x 10</a:t>
            </a:r>
            <a:r>
              <a:rPr lang="es-PR" altLang="en-US" sz="4000" b="1" baseline="30000" dirty="0">
                <a:effectLst>
                  <a:outerShdw blurRad="38100" dist="38100" dir="2700000" algn="tl">
                    <a:srgbClr val="000000">
                      <a:alpha val="43137"/>
                    </a:srgbClr>
                  </a:outerShdw>
                </a:effectLst>
              </a:rPr>
              <a:t>8</a:t>
            </a:r>
            <a:r>
              <a:rPr lang="es-PR" altLang="en-US" sz="4000" b="1" dirty="0">
                <a:effectLst>
                  <a:outerShdw blurRad="38100" dist="38100" dir="2700000" algn="tl">
                    <a:srgbClr val="000000">
                      <a:alpha val="43137"/>
                    </a:srgbClr>
                  </a:outerShdw>
                </a:effectLst>
              </a:rPr>
              <a:t> m/s.</a:t>
            </a:r>
          </a:p>
        </p:txBody>
      </p:sp>
      <p:graphicFrame>
        <p:nvGraphicFramePr>
          <p:cNvPr id="11272" name="Object 11"/>
          <p:cNvGraphicFramePr>
            <a:graphicFrameLocks noChangeAspect="1"/>
          </p:cNvGraphicFramePr>
          <p:nvPr>
            <p:extLst>
              <p:ext uri="{D42A27DB-BD31-4B8C-83A1-F6EECF244321}">
                <p14:modId xmlns:p14="http://schemas.microsoft.com/office/powerpoint/2010/main" val="2250866537"/>
              </p:ext>
            </p:extLst>
          </p:nvPr>
        </p:nvGraphicFramePr>
        <p:xfrm>
          <a:off x="8915400" y="4191000"/>
          <a:ext cx="2676351" cy="1041956"/>
        </p:xfrm>
        <a:graphic>
          <a:graphicData uri="http://schemas.openxmlformats.org/presentationml/2006/ole">
            <mc:AlternateContent xmlns:mc="http://schemas.openxmlformats.org/markup-compatibility/2006">
              <mc:Choice xmlns:v="urn:schemas-microsoft-com:vml" Requires="v">
                <p:oleObj spid="_x0000_s1189" name="Equation" r:id="rId6" imgW="457002" imgH="177723" progId="Equation.3">
                  <p:embed/>
                </p:oleObj>
              </mc:Choice>
              <mc:Fallback>
                <p:oleObj name="Equation" r:id="rId6" imgW="457002" imgH="177723"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15400" y="4191000"/>
                        <a:ext cx="2676351" cy="1041956"/>
                      </a:xfrm>
                      <a:prstGeom prst="rect">
                        <a:avLst/>
                      </a:prstGeom>
                      <a:noFill/>
                      <a:ln w="57150">
                        <a:solidFill>
                          <a:schemeClr val="accent6">
                            <a:lumMod val="75000"/>
                          </a:schemeClr>
                        </a:solidFill>
                        <a:prstDash val="dash"/>
                      </a:ln>
                      <a:effectLst/>
                      <a:extLst/>
                    </p:spPr>
                  </p:pic>
                </p:oleObj>
              </mc:Fallback>
            </mc:AlternateContent>
          </a:graphicData>
        </a:graphic>
      </p:graphicFrame>
      <p:pic>
        <p:nvPicPr>
          <p:cNvPr id="11" name="Picture 10">
            <a:extLst>
              <a:ext uri="{FF2B5EF4-FFF2-40B4-BE49-F238E27FC236}">
                <a16:creationId xmlns:a16="http://schemas.microsoft.com/office/drawing/2014/main" id="{04600FD6-F814-4F6C-931A-FF147974A8D9}"/>
              </a:ext>
            </a:extLst>
          </p:cNvPr>
          <p:cNvPicPr>
            <a:picLocks noChangeAspect="1"/>
          </p:cNvPicPr>
          <p:nvPr/>
        </p:nvPicPr>
        <p:blipFill>
          <a:blip r:embed="rId8"/>
          <a:stretch>
            <a:fillRect/>
          </a:stretch>
        </p:blipFill>
        <p:spPr>
          <a:xfrm>
            <a:off x="11531517" y="5729288"/>
            <a:ext cx="594783" cy="584775"/>
          </a:xfrm>
          <a:prstGeom prst="rect">
            <a:avLst/>
          </a:prstGeom>
        </p:spPr>
      </p:pic>
      <p:pic>
        <p:nvPicPr>
          <p:cNvPr id="12" name="Picture 11">
            <a:extLst>
              <a:ext uri="{FF2B5EF4-FFF2-40B4-BE49-F238E27FC236}">
                <a16:creationId xmlns:a16="http://schemas.microsoft.com/office/drawing/2014/main" id="{37E2575D-1241-48AC-AD73-045F3F598690}"/>
              </a:ext>
            </a:extLst>
          </p:cNvPr>
          <p:cNvPicPr>
            <a:picLocks noChangeAspect="1"/>
          </p:cNvPicPr>
          <p:nvPr/>
        </p:nvPicPr>
        <p:blipFill>
          <a:blip r:embed="rId9"/>
          <a:stretch>
            <a:fillRect/>
          </a:stretch>
        </p:blipFill>
        <p:spPr>
          <a:xfrm>
            <a:off x="65699" y="5773214"/>
            <a:ext cx="1674611" cy="540849"/>
          </a:xfrm>
          <a:prstGeom prst="rect">
            <a:avLst/>
          </a:prstGeom>
        </p:spPr>
      </p:pic>
      <p:sp>
        <p:nvSpPr>
          <p:cNvPr id="13" name="Title 1">
            <a:extLst>
              <a:ext uri="{FF2B5EF4-FFF2-40B4-BE49-F238E27FC236}">
                <a16:creationId xmlns:a16="http://schemas.microsoft.com/office/drawing/2014/main" id="{675F6D96-77EB-48AB-8817-DAD6960F2F8F}"/>
              </a:ext>
            </a:extLst>
          </p:cNvPr>
          <p:cNvSpPr txBox="1">
            <a:spLocks noChangeArrowheads="1"/>
          </p:cNvSpPr>
          <p:nvPr/>
        </p:nvSpPr>
        <p:spPr>
          <a:xfrm>
            <a:off x="0" y="0"/>
            <a:ext cx="12192001" cy="966956"/>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solidFill>
                    <a:schemeClr val="accent6">
                      <a:lumMod val="50000"/>
                    </a:schemeClr>
                  </a:solidFill>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Largo de onda, frecuencia y velocidad</a:t>
            </a:r>
          </a:p>
        </p:txBody>
      </p:sp>
    </p:spTree>
    <p:extLst>
      <p:ext uri="{BB962C8B-B14F-4D97-AF65-F5344CB8AC3E}">
        <p14:creationId xmlns:p14="http://schemas.microsoft.com/office/powerpoint/2010/main" val="166972285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2209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dirty="0">
              <a:latin typeface="Times" pitchFamily="18" charset="0"/>
            </a:endParaRPr>
          </a:p>
        </p:txBody>
      </p:sp>
      <p:sp>
        <p:nvSpPr>
          <p:cNvPr id="12291" name="Rectangle 4"/>
          <p:cNvSpPr>
            <a:spLocks noChangeArrowheads="1"/>
          </p:cNvSpPr>
          <p:nvPr/>
        </p:nvSpPr>
        <p:spPr bwMode="auto">
          <a:xfrm>
            <a:off x="4648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dirty="0">
              <a:latin typeface="Times" pitchFamily="18" charset="0"/>
            </a:endParaRPr>
          </a:p>
        </p:txBody>
      </p:sp>
      <p:sp>
        <p:nvSpPr>
          <p:cNvPr id="12293" name="Text Box 5"/>
          <p:cNvSpPr txBox="1">
            <a:spLocks noChangeArrowheads="1"/>
          </p:cNvSpPr>
          <p:nvPr/>
        </p:nvSpPr>
        <p:spPr bwMode="auto">
          <a:xfrm>
            <a:off x="0" y="1546984"/>
            <a:ext cx="7408513"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spcBef>
                <a:spcPct val="50000"/>
              </a:spcBef>
              <a:buClr>
                <a:schemeClr val="accent6">
                  <a:lumMod val="50000"/>
                </a:schemeClr>
              </a:buClr>
              <a:buFont typeface="Wingdings" panose="05000000000000000000" pitchFamily="2" charset="2"/>
              <a:buChar char="§"/>
            </a:pPr>
            <a:r>
              <a:rPr lang="es-PR" altLang="en-US" sz="4000" b="1" dirty="0">
                <a:effectLst>
                  <a:outerShdw blurRad="38100" dist="38100" dir="2700000" algn="tl">
                    <a:srgbClr val="000000">
                      <a:alpha val="43137"/>
                    </a:srgbClr>
                  </a:outerShdw>
                </a:effectLst>
              </a:rPr>
              <a:t>Al pensar en la radiación EM como partículas (fotones), donde </a:t>
            </a:r>
            <a:r>
              <a:rPr lang="es-PR" altLang="en-US" sz="4000" b="1" i="1" dirty="0">
                <a:effectLst>
                  <a:outerShdw blurRad="38100" dist="38100" dir="2700000" algn="tl">
                    <a:srgbClr val="000000">
                      <a:alpha val="43137"/>
                    </a:srgbClr>
                  </a:outerShdw>
                </a:effectLst>
              </a:rPr>
              <a:t>h</a:t>
            </a:r>
            <a:r>
              <a:rPr lang="es-PR" altLang="en-US" sz="4000" b="1" dirty="0">
                <a:effectLst>
                  <a:outerShdw blurRad="38100" dist="38100" dir="2700000" algn="tl">
                    <a:srgbClr val="000000">
                      <a:alpha val="43137"/>
                    </a:srgbClr>
                  </a:outerShdw>
                </a:effectLst>
              </a:rPr>
              <a:t> = constante de Planck,</a:t>
            </a:r>
          </a:p>
          <a:p>
            <a:pPr marL="457200" indent="-457200" eaLnBrk="1" hangingPunct="1">
              <a:spcBef>
                <a:spcPct val="50000"/>
              </a:spcBef>
              <a:buClr>
                <a:schemeClr val="accent6">
                  <a:lumMod val="50000"/>
                </a:schemeClr>
              </a:buClr>
              <a:buFont typeface="Wingdings" panose="05000000000000000000" pitchFamily="2" charset="2"/>
              <a:buChar char="§"/>
            </a:pPr>
            <a:endParaRPr lang="es-PR" altLang="en-US" sz="4000" b="1" dirty="0">
              <a:effectLst>
                <a:outerShdw blurRad="38100" dist="38100" dir="2700000" algn="tl">
                  <a:srgbClr val="000000">
                    <a:alpha val="43137"/>
                  </a:srgbClr>
                </a:outerShdw>
              </a:effectLst>
            </a:endParaRPr>
          </a:p>
        </p:txBody>
      </p:sp>
      <p:graphicFrame>
        <p:nvGraphicFramePr>
          <p:cNvPr id="12294" name="Object 6"/>
          <p:cNvGraphicFramePr>
            <a:graphicFrameLocks noChangeAspect="1"/>
          </p:cNvGraphicFramePr>
          <p:nvPr>
            <p:extLst>
              <p:ext uri="{D42A27DB-BD31-4B8C-83A1-F6EECF244321}">
                <p14:modId xmlns:p14="http://schemas.microsoft.com/office/powerpoint/2010/main" val="1438749451"/>
              </p:ext>
            </p:extLst>
          </p:nvPr>
        </p:nvGraphicFramePr>
        <p:xfrm>
          <a:off x="7111123" y="2044244"/>
          <a:ext cx="4420394" cy="1657176"/>
        </p:xfrm>
        <a:graphic>
          <a:graphicData uri="http://schemas.openxmlformats.org/presentationml/2006/ole">
            <mc:AlternateContent xmlns:mc="http://schemas.openxmlformats.org/markup-compatibility/2006">
              <mc:Choice xmlns:v="urn:schemas-microsoft-com:vml" Requires="v">
                <p:oleObj spid="_x0000_s2131" name="Equation" r:id="rId4" imgW="812447" imgH="393529" progId="Equation.3">
                  <p:embed/>
                </p:oleObj>
              </mc:Choice>
              <mc:Fallback>
                <p:oleObj name="Equation" r:id="rId4" imgW="812447" imgH="39352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1123" y="2044244"/>
                        <a:ext cx="4420394" cy="1657176"/>
                      </a:xfrm>
                      <a:prstGeom prst="rect">
                        <a:avLst/>
                      </a:prstGeom>
                      <a:noFill/>
                      <a:ln w="57150">
                        <a:solidFill>
                          <a:schemeClr val="accent6">
                            <a:lumMod val="75000"/>
                          </a:schemeClr>
                        </a:solidFill>
                        <a:prstDash val="dash"/>
                      </a:ln>
                      <a:effectLst/>
                      <a:extLst/>
                    </p:spPr>
                  </p:pic>
                </p:oleObj>
              </mc:Fallback>
            </mc:AlternateContent>
          </a:graphicData>
        </a:graphic>
      </p:graphicFrame>
      <p:sp>
        <p:nvSpPr>
          <p:cNvPr id="12295" name="Text Box 7"/>
          <p:cNvSpPr txBox="1">
            <a:spLocks noChangeArrowheads="1"/>
          </p:cNvSpPr>
          <p:nvPr/>
        </p:nvSpPr>
        <p:spPr bwMode="auto">
          <a:xfrm>
            <a:off x="0" y="4315361"/>
            <a:ext cx="121920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s-PR" altLang="en-US" sz="4000" b="1" i="1" dirty="0">
                <a:solidFill>
                  <a:srgbClr val="CC0000"/>
                </a:solidFill>
                <a:effectLst>
                  <a:outerShdw blurRad="38100" dist="38100" dir="2700000" algn="tl">
                    <a:srgbClr val="000000">
                      <a:alpha val="43137"/>
                    </a:srgbClr>
                  </a:outerShdw>
                </a:effectLst>
              </a:rPr>
              <a:t>Mayor largo de onda </a:t>
            </a:r>
            <a:r>
              <a:rPr lang="es-PR" altLang="en-US" sz="4000" b="1" i="1" dirty="0">
                <a:effectLst>
                  <a:outerShdw blurRad="38100" dist="38100" dir="2700000" algn="tl">
                    <a:srgbClr val="000000">
                      <a:alpha val="43137"/>
                    </a:srgbClr>
                  </a:outerShdw>
                </a:effectLst>
              </a:rPr>
              <a:t>= </a:t>
            </a:r>
            <a:r>
              <a:rPr lang="es-PR" altLang="en-US" sz="4000" b="1" i="1" dirty="0">
                <a:solidFill>
                  <a:srgbClr val="CC0000"/>
                </a:solidFill>
                <a:effectLst>
                  <a:outerShdw blurRad="38100" dist="38100" dir="2700000" algn="tl">
                    <a:srgbClr val="000000">
                      <a:alpha val="43137"/>
                    </a:srgbClr>
                  </a:outerShdw>
                </a:effectLst>
              </a:rPr>
              <a:t>menor energía</a:t>
            </a:r>
            <a:r>
              <a:rPr lang="es-PR" altLang="en-US" sz="4000" b="1" i="1" dirty="0">
                <a:effectLst>
                  <a:outerShdw blurRad="38100" dist="38100" dir="2700000" algn="tl">
                    <a:srgbClr val="000000">
                      <a:alpha val="43137"/>
                    </a:srgbClr>
                  </a:outerShdw>
                </a:effectLst>
              </a:rPr>
              <a:t>;          </a:t>
            </a:r>
            <a:r>
              <a:rPr lang="es-PR" altLang="en-US" sz="4000" b="1" i="1" dirty="0">
                <a:solidFill>
                  <a:srgbClr val="000099"/>
                </a:solidFill>
                <a:effectLst>
                  <a:outerShdw blurRad="38100" dist="38100" dir="2700000" algn="tl">
                    <a:srgbClr val="000000">
                      <a:alpha val="43137"/>
                    </a:srgbClr>
                  </a:outerShdw>
                </a:effectLst>
              </a:rPr>
              <a:t>Menor largo de onda </a:t>
            </a:r>
            <a:r>
              <a:rPr lang="es-PR" altLang="en-US" sz="4000" b="1" i="1" dirty="0">
                <a:effectLst>
                  <a:outerShdw blurRad="38100" dist="38100" dir="2700000" algn="tl">
                    <a:srgbClr val="000000">
                      <a:alpha val="43137"/>
                    </a:srgbClr>
                  </a:outerShdw>
                </a:effectLst>
              </a:rPr>
              <a:t>= </a:t>
            </a:r>
            <a:r>
              <a:rPr lang="es-PR" altLang="en-US" sz="4000" b="1" i="1" dirty="0">
                <a:solidFill>
                  <a:srgbClr val="000099"/>
                </a:solidFill>
                <a:effectLst>
                  <a:outerShdw blurRad="38100" dist="38100" dir="2700000" algn="tl">
                    <a:srgbClr val="000000">
                      <a:alpha val="43137"/>
                    </a:srgbClr>
                  </a:outerShdw>
                </a:effectLst>
              </a:rPr>
              <a:t>mayor energía</a:t>
            </a:r>
            <a:r>
              <a:rPr lang="es-PR" altLang="en-US" sz="4000" b="1" i="1" dirty="0">
                <a:effectLst>
                  <a:outerShdw blurRad="38100" dist="38100" dir="2700000" algn="tl">
                    <a:srgbClr val="000000">
                      <a:alpha val="43137"/>
                    </a:srgbClr>
                  </a:outerShdw>
                </a:effectLst>
              </a:rPr>
              <a:t>.</a:t>
            </a:r>
          </a:p>
        </p:txBody>
      </p:sp>
      <p:pic>
        <p:nvPicPr>
          <p:cNvPr id="10" name="Picture 9">
            <a:extLst>
              <a:ext uri="{FF2B5EF4-FFF2-40B4-BE49-F238E27FC236}">
                <a16:creationId xmlns:a16="http://schemas.microsoft.com/office/drawing/2014/main" id="{040EB6F3-9544-4DAC-B093-87C570DA6980}"/>
              </a:ext>
            </a:extLst>
          </p:cNvPr>
          <p:cNvPicPr>
            <a:picLocks noChangeAspect="1"/>
          </p:cNvPicPr>
          <p:nvPr/>
        </p:nvPicPr>
        <p:blipFill>
          <a:blip r:embed="rId6"/>
          <a:stretch>
            <a:fillRect/>
          </a:stretch>
        </p:blipFill>
        <p:spPr>
          <a:xfrm>
            <a:off x="11531517" y="5729288"/>
            <a:ext cx="594783" cy="584775"/>
          </a:xfrm>
          <a:prstGeom prst="rect">
            <a:avLst/>
          </a:prstGeom>
        </p:spPr>
      </p:pic>
      <p:pic>
        <p:nvPicPr>
          <p:cNvPr id="11" name="Picture 10">
            <a:extLst>
              <a:ext uri="{FF2B5EF4-FFF2-40B4-BE49-F238E27FC236}">
                <a16:creationId xmlns:a16="http://schemas.microsoft.com/office/drawing/2014/main" id="{3FBAB50C-103A-40E5-9184-F2CC6D4C3D41}"/>
              </a:ext>
            </a:extLst>
          </p:cNvPr>
          <p:cNvPicPr>
            <a:picLocks noChangeAspect="1"/>
          </p:cNvPicPr>
          <p:nvPr/>
        </p:nvPicPr>
        <p:blipFill>
          <a:blip r:embed="rId7"/>
          <a:stretch>
            <a:fillRect/>
          </a:stretch>
        </p:blipFill>
        <p:spPr>
          <a:xfrm>
            <a:off x="65699" y="5773214"/>
            <a:ext cx="1674611" cy="540849"/>
          </a:xfrm>
          <a:prstGeom prst="rect">
            <a:avLst/>
          </a:prstGeom>
        </p:spPr>
      </p:pic>
      <p:sp>
        <p:nvSpPr>
          <p:cNvPr id="19" name="Title 1">
            <a:extLst>
              <a:ext uri="{FF2B5EF4-FFF2-40B4-BE49-F238E27FC236}">
                <a16:creationId xmlns:a16="http://schemas.microsoft.com/office/drawing/2014/main" id="{39A3F50B-CF8F-482A-8195-383ED59638CA}"/>
              </a:ext>
            </a:extLst>
          </p:cNvPr>
          <p:cNvSpPr txBox="1">
            <a:spLocks noChangeArrowheads="1"/>
          </p:cNvSpPr>
          <p:nvPr/>
        </p:nvSpPr>
        <p:spPr>
          <a:xfrm>
            <a:off x="0" y="0"/>
            <a:ext cx="12192000" cy="12192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sz="6000" b="0" i="0" u="none" strike="noStrike" kern="1200" cap="none" spc="-50" normalizeH="0" baseline="0" noProof="0" dirty="0">
                <a:ln>
                  <a:solidFill>
                    <a:schemeClr val="accent6">
                      <a:lumMod val="50000"/>
                    </a:schemeClr>
                  </a:solidFill>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Energía Electromagnética</a:t>
            </a:r>
          </a:p>
        </p:txBody>
      </p:sp>
    </p:spTree>
    <p:extLst>
      <p:ext uri="{BB962C8B-B14F-4D97-AF65-F5344CB8AC3E}">
        <p14:creationId xmlns:p14="http://schemas.microsoft.com/office/powerpoint/2010/main" val="88447877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0F635B38-82A7-42CF-B311-8EC01D08D65E}"/>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26" name="Picture 25">
            <a:extLst>
              <a:ext uri="{FF2B5EF4-FFF2-40B4-BE49-F238E27FC236}">
                <a16:creationId xmlns:a16="http://schemas.microsoft.com/office/drawing/2014/main" id="{99A11311-3879-40F8-9AE0-1858FFA9D8D5}"/>
              </a:ext>
            </a:extLst>
          </p:cNvPr>
          <p:cNvPicPr>
            <a:picLocks noChangeAspect="1"/>
          </p:cNvPicPr>
          <p:nvPr/>
        </p:nvPicPr>
        <p:blipFill>
          <a:blip r:embed="rId4"/>
          <a:stretch>
            <a:fillRect/>
          </a:stretch>
        </p:blipFill>
        <p:spPr>
          <a:xfrm>
            <a:off x="65699" y="5773214"/>
            <a:ext cx="1674611" cy="540849"/>
          </a:xfrm>
          <a:prstGeom prst="rect">
            <a:avLst/>
          </a:prstGeom>
        </p:spPr>
      </p:pic>
      <p:pic>
        <p:nvPicPr>
          <p:cNvPr id="8" name="Picture 7">
            <a:extLst>
              <a:ext uri="{FF2B5EF4-FFF2-40B4-BE49-F238E27FC236}">
                <a16:creationId xmlns:a16="http://schemas.microsoft.com/office/drawing/2014/main" id="{F94B2090-5557-4482-92E2-CF098FC7E3BB}"/>
              </a:ext>
            </a:extLst>
          </p:cNvPr>
          <p:cNvPicPr>
            <a:picLocks noChangeAspect="1"/>
          </p:cNvPicPr>
          <p:nvPr/>
        </p:nvPicPr>
        <p:blipFill rotWithShape="1">
          <a:blip r:embed="rId5">
            <a:extLst>
              <a:ext uri="{28A0092B-C50C-407E-A947-70E740481C1C}">
                <a14:useLocalDpi xmlns:a14="http://schemas.microsoft.com/office/drawing/2010/main" val="0"/>
              </a:ext>
            </a:extLst>
          </a:blip>
          <a:srcRect l="8315" r="9924" b="3810"/>
          <a:stretch/>
        </p:blipFill>
        <p:spPr>
          <a:xfrm>
            <a:off x="6858000" y="76200"/>
            <a:ext cx="4495800" cy="3847600"/>
          </a:xfrm>
          <a:prstGeom prst="rect">
            <a:avLst/>
          </a:prstGeom>
        </p:spPr>
      </p:pic>
      <p:sp>
        <p:nvSpPr>
          <p:cNvPr id="13" name="Rectangle 8">
            <a:extLst>
              <a:ext uri="{FF2B5EF4-FFF2-40B4-BE49-F238E27FC236}">
                <a16:creationId xmlns:a16="http://schemas.microsoft.com/office/drawing/2014/main" id="{6ACB1E02-A0FC-4D42-A90A-4E467A5E8986}"/>
              </a:ext>
            </a:extLst>
          </p:cNvPr>
          <p:cNvSpPr>
            <a:spLocks noChangeArrowheads="1"/>
          </p:cNvSpPr>
          <p:nvPr/>
        </p:nvSpPr>
        <p:spPr bwMode="auto">
          <a:xfrm>
            <a:off x="0" y="0"/>
            <a:ext cx="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26979"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PR" altLang="en-PR" b="0" i="0" u="none" strike="noStrike" cap="none" normalizeH="0" baseline="0">
                <a:ln>
                  <a:noFill/>
                </a:ln>
                <a:solidFill>
                  <a:srgbClr val="212121"/>
                </a:solidFill>
                <a:effectLst/>
                <a:latin typeface="Roboto"/>
              </a:rPr>
              <a:t/>
            </a:r>
            <a:br>
              <a:rPr kumimoji="0" lang="en-PR" altLang="en-PR" b="0" i="0" u="none" strike="noStrike" cap="none" normalizeH="0" baseline="0">
                <a:ln>
                  <a:noFill/>
                </a:ln>
                <a:solidFill>
                  <a:srgbClr val="212121"/>
                </a:solidFill>
                <a:effectLst/>
                <a:latin typeface="Roboto"/>
              </a:rPr>
            </a:br>
            <a:endParaRPr kumimoji="0" lang="en-PR" altLang="en-PR" b="0" i="0" u="none" strike="noStrike" cap="none" normalizeH="0" baseline="0">
              <a:ln>
                <a:noFill/>
              </a:ln>
              <a:solidFill>
                <a:srgbClr val="212121"/>
              </a:solidFill>
              <a:effectLst/>
              <a:latin typeface="Roboto"/>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PR" altLang="en-PR" sz="1800" b="0" i="0" u="none" strike="noStrike" cap="none" normalizeH="0" baseline="0">
              <a:ln>
                <a:noFill/>
              </a:ln>
              <a:solidFill>
                <a:schemeClr val="tx1"/>
              </a:solidFill>
              <a:effectLst/>
              <a:latin typeface="Arial" panose="020B0604020202020204" pitchFamily="34" charset="0"/>
            </a:endParaRPr>
          </a:p>
        </p:txBody>
      </p:sp>
      <p:sp>
        <p:nvSpPr>
          <p:cNvPr id="14" name="Rectangle 9">
            <a:extLst>
              <a:ext uri="{FF2B5EF4-FFF2-40B4-BE49-F238E27FC236}">
                <a16:creationId xmlns:a16="http://schemas.microsoft.com/office/drawing/2014/main" id="{5E95ECF7-C05A-4AC3-A657-4697B891F205}"/>
              </a:ext>
            </a:extLst>
          </p:cNvPr>
          <p:cNvSpPr>
            <a:spLocks noChangeArrowheads="1"/>
          </p:cNvSpPr>
          <p:nvPr/>
        </p:nvSpPr>
        <p:spPr bwMode="auto">
          <a:xfrm>
            <a:off x="0" y="0"/>
            <a:ext cx="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PR"/>
          </a:p>
        </p:txBody>
      </p:sp>
      <p:sp>
        <p:nvSpPr>
          <p:cNvPr id="15" name="Rectangle 10">
            <a:extLst>
              <a:ext uri="{FF2B5EF4-FFF2-40B4-BE49-F238E27FC236}">
                <a16:creationId xmlns:a16="http://schemas.microsoft.com/office/drawing/2014/main" id="{29FAFD67-3FBC-4A7A-9432-C128FCC97A59}"/>
              </a:ext>
            </a:extLst>
          </p:cNvPr>
          <p:cNvSpPr>
            <a:spLocks noChangeArrowheads="1"/>
          </p:cNvSpPr>
          <p:nvPr/>
        </p:nvSpPr>
        <p:spPr bwMode="auto">
          <a:xfrm>
            <a:off x="114430" y="1132596"/>
            <a:ext cx="5981570" cy="3339376"/>
          </a:xfrm>
          <a:prstGeom prst="rect">
            <a:avLst/>
          </a:prstGeom>
          <a:noFill/>
          <a:ln>
            <a:noFill/>
          </a:ln>
          <a:effectLst/>
        </p:spPr>
        <p:txBody>
          <a:bodyPr vert="horz" wrap="square" lIns="0" tIns="0" rIns="0" bIns="0" numCol="1" anchor="ctr" anchorCtr="0" compatLnSpc="1">
            <a:prstTxWarp prst="textNoShape">
              <a:avLst/>
            </a:prstTxWarp>
            <a:spAutoFit/>
          </a:bodyPr>
          <a:lstStyle/>
          <a:p>
            <a:pPr marL="342900" marR="0" lvl="0" indent="-342900" algn="just" defTabSz="914400" rtl="0" eaLnBrk="0" fontAlgn="base" latinLnBrk="0" hangingPunct="0">
              <a:lnSpc>
                <a:spcPct val="100000"/>
              </a:lnSpc>
              <a:spcBef>
                <a:spcPct val="0"/>
              </a:spcBef>
              <a:spcAft>
                <a:spcPct val="0"/>
              </a:spcAft>
              <a:buClr>
                <a:schemeClr val="accent6">
                  <a:lumMod val="50000"/>
                </a:schemeClr>
              </a:buClr>
              <a:buSzTx/>
              <a:buFont typeface="Wingdings" panose="05000000000000000000" pitchFamily="2" charset="2"/>
              <a:buChar char="§"/>
              <a:tabLst/>
            </a:pPr>
            <a:r>
              <a:rPr kumimoji="0" lang="es-ES" altLang="en-PR" sz="1900" b="1" i="1" u="none" strike="noStrike" cap="none" normalizeH="0" baseline="0" dirty="0">
                <a:ln>
                  <a:noFill/>
                </a:ln>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Reflejada. </a:t>
            </a:r>
            <a:r>
              <a:rPr kumimoji="0" lang="es-ES" altLang="en-PR" sz="1900" b="1"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A</a:t>
            </a:r>
            <a:r>
              <a:rPr kumimoji="0" lang="es-ES" altLang="en-PR" sz="19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partir de un espejo o superficie lisa. La luz puede considerarse como un rayo lineal que se acerca a la</a:t>
            </a:r>
            <a:r>
              <a:rPr kumimoji="0" lang="es-ES" altLang="en-PR" sz="1900" b="1" i="0" u="none" strike="noStrike" cap="none" normalizeH="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kumimoji="0" lang="es-ES" altLang="en-PR" sz="19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superficie en un ángulo dado (el ángulo de incidencia) y se refleja desde la superficie en el mismo ángulo. La trayectoria de luz completa se encuentra en el mismo plano geométrico. </a:t>
            </a:r>
          </a:p>
          <a:p>
            <a:pPr marR="0" lvl="0" algn="just" defTabSz="914400" rtl="0" eaLnBrk="0" fontAlgn="base" latinLnBrk="0" hangingPunct="0">
              <a:lnSpc>
                <a:spcPct val="100000"/>
              </a:lnSpc>
              <a:spcBef>
                <a:spcPct val="0"/>
              </a:spcBef>
              <a:spcAft>
                <a:spcPct val="0"/>
              </a:spcAft>
              <a:buClr>
                <a:schemeClr val="accent6">
                  <a:lumMod val="50000"/>
                </a:schemeClr>
              </a:buClr>
              <a:buSzTx/>
              <a:tabLst/>
            </a:pPr>
            <a:endParaRPr lang="es-ES" altLang="en-PR" sz="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just" defTabSz="914400" rtl="0" eaLnBrk="0" fontAlgn="base" latinLnBrk="0" hangingPunct="0">
              <a:lnSpc>
                <a:spcPct val="100000"/>
              </a:lnSpc>
              <a:spcBef>
                <a:spcPct val="0"/>
              </a:spcBef>
              <a:spcAft>
                <a:spcPct val="0"/>
              </a:spcAft>
              <a:buClr>
                <a:schemeClr val="accent6">
                  <a:lumMod val="50000"/>
                </a:schemeClr>
              </a:buClr>
              <a:buSzTx/>
              <a:buFont typeface="Wingdings" panose="05000000000000000000" pitchFamily="2" charset="2"/>
              <a:buChar char="§"/>
              <a:tabLst/>
            </a:pPr>
            <a:r>
              <a:rPr kumimoji="0" lang="es-ES" altLang="en-PR" sz="1900" b="1" i="1" u="none" strike="noStrike" cap="none" normalizeH="0" baseline="0" dirty="0">
                <a:ln>
                  <a:noFill/>
                </a:ln>
                <a:solidFill>
                  <a:schemeClr val="accent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Transmitida o absorbida. </a:t>
            </a:r>
            <a:r>
              <a:rPr lang="es-ES" altLang="en-PR" sz="19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a:t>
            </a:r>
            <a:r>
              <a:rPr kumimoji="0" lang="es-ES" altLang="en-PR" sz="19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i no se refleja toda la luz, la porción de luz no reflejada puede transmitirse si abandona el</a:t>
            </a:r>
            <a:r>
              <a:rPr kumimoji="0" lang="es-ES" altLang="en-PR" sz="1900" b="1" i="0" u="none" strike="noStrike" cap="none" normalizeH="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kumimoji="0" lang="es-ES" altLang="en-PR" sz="19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material, o puede ser absorbida por el material.</a:t>
            </a:r>
          </a:p>
        </p:txBody>
      </p:sp>
      <p:sp>
        <p:nvSpPr>
          <p:cNvPr id="16" name="Rectangle 15">
            <a:extLst>
              <a:ext uri="{FF2B5EF4-FFF2-40B4-BE49-F238E27FC236}">
                <a16:creationId xmlns:a16="http://schemas.microsoft.com/office/drawing/2014/main" id="{F2901E9E-596E-4259-AD43-336AA7D47F02}"/>
              </a:ext>
            </a:extLst>
          </p:cNvPr>
          <p:cNvSpPr/>
          <p:nvPr/>
        </p:nvSpPr>
        <p:spPr>
          <a:xfrm>
            <a:off x="0" y="4543961"/>
            <a:ext cx="12011871" cy="1261884"/>
          </a:xfrm>
          <a:prstGeom prst="rect">
            <a:avLst/>
          </a:prstGeom>
        </p:spPr>
        <p:txBody>
          <a:bodyPr wrap="square">
            <a:spAutoFit/>
          </a:bodyPr>
          <a:lstStyle/>
          <a:p>
            <a:pPr marL="342900" indent="-342900" algn="just">
              <a:buClr>
                <a:schemeClr val="accent6">
                  <a:lumMod val="75000"/>
                </a:schemeClr>
              </a:buClr>
              <a:buFont typeface="Wingdings" panose="05000000000000000000" pitchFamily="2" charset="2"/>
              <a:buChar char="§"/>
            </a:pPr>
            <a:r>
              <a:rPr lang="es-ES" sz="1900" b="1" i="1" dirty="0">
                <a:solidFill>
                  <a:schemeClr val="accent2"/>
                </a:solidFill>
                <a:effectLst>
                  <a:outerShdw blurRad="38100" dist="38100" dir="2700000" algn="tl">
                    <a:srgbClr val="000000">
                      <a:alpha val="43137"/>
                    </a:srgbClr>
                  </a:outerShdw>
                </a:effectLst>
                <a:cs typeface="Arial" panose="020B0604020202020204" pitchFamily="34" charset="0"/>
              </a:rPr>
              <a:t>Reemitida (dispersada). </a:t>
            </a:r>
            <a:r>
              <a:rPr lang="es-ES" sz="1900" b="1" dirty="0">
                <a:effectLst>
                  <a:outerShdw blurRad="38100" dist="38100" dir="2700000" algn="tl">
                    <a:srgbClr val="000000">
                      <a:alpha val="43137"/>
                    </a:srgbClr>
                  </a:outerShdw>
                </a:effectLst>
                <a:cs typeface="Arial" panose="020B0604020202020204" pitchFamily="34" charset="0"/>
              </a:rPr>
              <a:t>La energía de la luz que se absorbe generalmente se reemite. Esta reemisión puede ser a un largo de onda diferente de la luz entrante y puede reemitirse en todas las direcciones (es decir, no en el mismo plano que el rayo de luz entrante). Esta reemisión en un área amplia se llama dispersión de luz.</a:t>
            </a:r>
            <a:endParaRPr lang="en-PR" sz="1900" b="1" dirty="0">
              <a:effectLst>
                <a:outerShdw blurRad="38100" dist="38100" dir="2700000" algn="tl">
                  <a:srgbClr val="000000">
                    <a:alpha val="43137"/>
                  </a:srgbClr>
                </a:outerShdw>
              </a:effectLst>
              <a:cs typeface="Arial" panose="020B0604020202020204" pitchFamily="34" charset="0"/>
            </a:endParaRPr>
          </a:p>
        </p:txBody>
      </p:sp>
      <p:sp>
        <p:nvSpPr>
          <p:cNvPr id="20" name="Title 1">
            <a:extLst>
              <a:ext uri="{FF2B5EF4-FFF2-40B4-BE49-F238E27FC236}">
                <a16:creationId xmlns:a16="http://schemas.microsoft.com/office/drawing/2014/main" id="{7F258394-6A55-48CD-8BE8-CC29C3098CA5}"/>
              </a:ext>
            </a:extLst>
          </p:cNvPr>
          <p:cNvSpPr txBox="1">
            <a:spLocks noChangeArrowheads="1"/>
          </p:cNvSpPr>
          <p:nvPr/>
        </p:nvSpPr>
        <p:spPr>
          <a:xfrm>
            <a:off x="0" y="76200"/>
            <a:ext cx="6248400" cy="9144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sz="3200" b="0" i="0" u="none" strike="noStrike" kern="1200" cap="none" spc="-50" normalizeH="0" baseline="0" noProof="0" dirty="0">
                <a:ln>
                  <a:solidFill>
                    <a:schemeClr val="accent6">
                      <a:lumMod val="50000"/>
                    </a:schemeClr>
                  </a:solidFill>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Cuando la luz incide sobre la materia, esta puede ser:</a:t>
            </a:r>
          </a:p>
        </p:txBody>
      </p:sp>
      <p:sp>
        <p:nvSpPr>
          <p:cNvPr id="17" name="Rectangle 16">
            <a:extLst>
              <a:ext uri="{FF2B5EF4-FFF2-40B4-BE49-F238E27FC236}">
                <a16:creationId xmlns:a16="http://schemas.microsoft.com/office/drawing/2014/main" id="{3FF45501-1C51-4993-A20B-97E8F4F42591}"/>
              </a:ext>
            </a:extLst>
          </p:cNvPr>
          <p:cNvSpPr/>
          <p:nvPr/>
        </p:nvSpPr>
        <p:spPr>
          <a:xfrm>
            <a:off x="6393428" y="848361"/>
            <a:ext cx="1233944" cy="830997"/>
          </a:xfrm>
          <a:prstGeom prst="rect">
            <a:avLst/>
          </a:prstGeom>
        </p:spPr>
        <p:txBody>
          <a:bodyPr wrap="square">
            <a:spAutoFit/>
          </a:bodyPr>
          <a:lstStyle/>
          <a:p>
            <a:pPr algn="ctr"/>
            <a:r>
              <a:rPr lang="es-ES" altLang="en-PR" sz="2400" b="1" dirty="0">
                <a:ln>
                  <a:solidFill>
                    <a:srgbClr val="FFFF00"/>
                  </a:solidFill>
                </a:ln>
                <a:solidFill>
                  <a:srgbClr val="F79109"/>
                </a:solidFill>
                <a:effectLst>
                  <a:outerShdw blurRad="38100" dist="38100" dir="2700000" algn="tl">
                    <a:srgbClr val="000000">
                      <a:alpha val="43137"/>
                    </a:srgbClr>
                  </a:outerShdw>
                </a:effectLst>
                <a:cs typeface="Arial" panose="020B0604020202020204" pitchFamily="34" charset="0"/>
              </a:rPr>
              <a:t>Fuente de luz</a:t>
            </a:r>
            <a:endParaRPr lang="en-PR" sz="2400" b="1" dirty="0">
              <a:ln>
                <a:solidFill>
                  <a:srgbClr val="FFFF00"/>
                </a:solidFill>
              </a:ln>
              <a:solidFill>
                <a:srgbClr val="F79109"/>
              </a:solidFill>
              <a:effectLst>
                <a:outerShdw blurRad="38100" dist="38100" dir="2700000" algn="tl">
                  <a:srgbClr val="000000">
                    <a:alpha val="43137"/>
                  </a:srgbClr>
                </a:outerShdw>
              </a:effectLst>
            </a:endParaRPr>
          </a:p>
        </p:txBody>
      </p:sp>
      <p:sp>
        <p:nvSpPr>
          <p:cNvPr id="22" name="Rectangle 21">
            <a:extLst>
              <a:ext uri="{FF2B5EF4-FFF2-40B4-BE49-F238E27FC236}">
                <a16:creationId xmlns:a16="http://schemas.microsoft.com/office/drawing/2014/main" id="{729DEFAA-6FAC-4410-8E47-EA9B261C12DF}"/>
              </a:ext>
            </a:extLst>
          </p:cNvPr>
          <p:cNvSpPr/>
          <p:nvPr/>
        </p:nvSpPr>
        <p:spPr>
          <a:xfrm>
            <a:off x="10556640" y="590490"/>
            <a:ext cx="1635360" cy="461665"/>
          </a:xfrm>
          <a:prstGeom prst="rect">
            <a:avLst/>
          </a:prstGeom>
        </p:spPr>
        <p:txBody>
          <a:bodyPr wrap="square">
            <a:spAutoFit/>
          </a:bodyPr>
          <a:lstStyle/>
          <a:p>
            <a:pPr algn="ctr"/>
            <a:r>
              <a:rPr lang="es-ES" altLang="en-PR" sz="2400" b="1" dirty="0">
                <a:ln>
                  <a:solidFill>
                    <a:schemeClr val="tx1"/>
                  </a:solidFill>
                </a:ln>
                <a:solidFill>
                  <a:srgbClr val="FFFF00"/>
                </a:solidFill>
                <a:effectLst>
                  <a:outerShdw blurRad="38100" dist="38100" dir="2700000" algn="tl">
                    <a:srgbClr val="000000">
                      <a:alpha val="43137"/>
                    </a:srgbClr>
                  </a:outerShdw>
                </a:effectLst>
                <a:cs typeface="Arial" panose="020B0604020202020204" pitchFamily="34" charset="0"/>
              </a:rPr>
              <a:t>Reflexión</a:t>
            </a:r>
            <a:endParaRPr lang="en-PR" sz="2400" b="1" dirty="0">
              <a:ln>
                <a:solidFill>
                  <a:schemeClr val="tx1"/>
                </a:solidFill>
              </a:ln>
              <a:solidFill>
                <a:srgbClr val="FFFF00"/>
              </a:solidFill>
              <a:effectLst>
                <a:outerShdw blurRad="38100" dist="38100" dir="2700000" algn="tl">
                  <a:srgbClr val="000000">
                    <a:alpha val="43137"/>
                  </a:srgbClr>
                </a:outerShdw>
              </a:effectLst>
            </a:endParaRPr>
          </a:p>
        </p:txBody>
      </p:sp>
      <p:sp>
        <p:nvSpPr>
          <p:cNvPr id="23" name="Rectangle 22">
            <a:extLst>
              <a:ext uri="{FF2B5EF4-FFF2-40B4-BE49-F238E27FC236}">
                <a16:creationId xmlns:a16="http://schemas.microsoft.com/office/drawing/2014/main" id="{90F25190-73A6-45EB-B346-F0CD87E2D52E}"/>
              </a:ext>
            </a:extLst>
          </p:cNvPr>
          <p:cNvSpPr/>
          <p:nvPr/>
        </p:nvSpPr>
        <p:spPr>
          <a:xfrm>
            <a:off x="10195300" y="3733800"/>
            <a:ext cx="1996700" cy="461665"/>
          </a:xfrm>
          <a:prstGeom prst="rect">
            <a:avLst/>
          </a:prstGeom>
        </p:spPr>
        <p:txBody>
          <a:bodyPr wrap="none">
            <a:spAutoFit/>
          </a:bodyPr>
          <a:lstStyle/>
          <a:p>
            <a:r>
              <a:rPr lang="es-PR" sz="2400" b="1" dirty="0">
                <a:ln>
                  <a:solidFill>
                    <a:srgbClr val="FFFF00"/>
                  </a:solidFill>
                </a:ln>
                <a:effectLst>
                  <a:outerShdw blurRad="38100" dist="38100" dir="2700000" algn="tl">
                    <a:srgbClr val="000000">
                      <a:alpha val="43137"/>
                    </a:srgbClr>
                  </a:outerShdw>
                </a:effectLst>
              </a:rPr>
              <a:t>Transmisión</a:t>
            </a:r>
          </a:p>
        </p:txBody>
      </p:sp>
      <p:sp>
        <p:nvSpPr>
          <p:cNvPr id="24" name="Rectangle 23">
            <a:extLst>
              <a:ext uri="{FF2B5EF4-FFF2-40B4-BE49-F238E27FC236}">
                <a16:creationId xmlns:a16="http://schemas.microsoft.com/office/drawing/2014/main" id="{F81BCBD9-9CDD-41E8-A840-A7CBA55675E3}"/>
              </a:ext>
            </a:extLst>
          </p:cNvPr>
          <p:cNvSpPr/>
          <p:nvPr/>
        </p:nvSpPr>
        <p:spPr>
          <a:xfrm>
            <a:off x="8001000" y="3886200"/>
            <a:ext cx="1774845" cy="461665"/>
          </a:xfrm>
          <a:prstGeom prst="rect">
            <a:avLst/>
          </a:prstGeom>
        </p:spPr>
        <p:txBody>
          <a:bodyPr wrap="none">
            <a:spAutoFit/>
          </a:bodyPr>
          <a:lstStyle/>
          <a:p>
            <a:r>
              <a:rPr lang="es-PR" sz="2400" b="1" dirty="0">
                <a:ln>
                  <a:solidFill>
                    <a:schemeClr val="tx1"/>
                  </a:solidFill>
                </a:ln>
                <a:solidFill>
                  <a:srgbClr val="00B050"/>
                </a:solidFill>
                <a:effectLst>
                  <a:outerShdw blurRad="38100" dist="38100" dir="2700000" algn="tl">
                    <a:srgbClr val="000000">
                      <a:alpha val="43137"/>
                    </a:srgbClr>
                  </a:outerShdw>
                </a:effectLst>
              </a:rPr>
              <a:t>Dispersión</a:t>
            </a:r>
          </a:p>
        </p:txBody>
      </p:sp>
      <p:sp>
        <p:nvSpPr>
          <p:cNvPr id="28" name="Rectangle 27">
            <a:extLst>
              <a:ext uri="{FF2B5EF4-FFF2-40B4-BE49-F238E27FC236}">
                <a16:creationId xmlns:a16="http://schemas.microsoft.com/office/drawing/2014/main" id="{5CB2DE7A-F3D4-47E0-BA46-EFDC73973775}"/>
              </a:ext>
            </a:extLst>
          </p:cNvPr>
          <p:cNvSpPr/>
          <p:nvPr/>
        </p:nvSpPr>
        <p:spPr>
          <a:xfrm>
            <a:off x="8816955" y="304800"/>
            <a:ext cx="1774845" cy="461665"/>
          </a:xfrm>
          <a:prstGeom prst="rect">
            <a:avLst/>
          </a:prstGeom>
        </p:spPr>
        <p:txBody>
          <a:bodyPr wrap="none">
            <a:spAutoFit/>
          </a:bodyPr>
          <a:lstStyle/>
          <a:p>
            <a:r>
              <a:rPr lang="es-PR" sz="2400" b="1" dirty="0">
                <a:ln>
                  <a:solidFill>
                    <a:schemeClr val="tx1"/>
                  </a:solidFill>
                </a:ln>
                <a:solidFill>
                  <a:srgbClr val="00B050"/>
                </a:solidFill>
                <a:effectLst>
                  <a:outerShdw blurRad="38100" dist="38100" dir="2700000" algn="tl">
                    <a:srgbClr val="000000">
                      <a:alpha val="43137"/>
                    </a:srgbClr>
                  </a:outerShdw>
                </a:effectLst>
              </a:rPr>
              <a:t>Dispersión</a:t>
            </a:r>
          </a:p>
        </p:txBody>
      </p:sp>
      <p:sp>
        <p:nvSpPr>
          <p:cNvPr id="29" name="Rectangle 28">
            <a:extLst>
              <a:ext uri="{FF2B5EF4-FFF2-40B4-BE49-F238E27FC236}">
                <a16:creationId xmlns:a16="http://schemas.microsoft.com/office/drawing/2014/main" id="{80BE9588-E7B9-465B-B276-626B9BD51C31}"/>
              </a:ext>
            </a:extLst>
          </p:cNvPr>
          <p:cNvSpPr/>
          <p:nvPr/>
        </p:nvSpPr>
        <p:spPr>
          <a:xfrm>
            <a:off x="6324600" y="3429000"/>
            <a:ext cx="1774845" cy="461665"/>
          </a:xfrm>
          <a:prstGeom prst="rect">
            <a:avLst/>
          </a:prstGeom>
        </p:spPr>
        <p:txBody>
          <a:bodyPr wrap="none">
            <a:spAutoFit/>
          </a:bodyPr>
          <a:lstStyle/>
          <a:p>
            <a:r>
              <a:rPr lang="es-PR" sz="2400" b="1" dirty="0">
                <a:ln>
                  <a:solidFill>
                    <a:schemeClr val="tx1"/>
                  </a:solidFill>
                </a:ln>
                <a:solidFill>
                  <a:schemeClr val="accent6"/>
                </a:solidFill>
                <a:effectLst>
                  <a:outerShdw blurRad="38100" dist="38100" dir="2700000" algn="tl">
                    <a:srgbClr val="000000">
                      <a:alpha val="43137"/>
                    </a:srgbClr>
                  </a:outerShdw>
                </a:effectLst>
              </a:rPr>
              <a:t>Dispersión</a:t>
            </a:r>
          </a:p>
        </p:txBody>
      </p:sp>
      <p:sp>
        <p:nvSpPr>
          <p:cNvPr id="30" name="Rectangle 29">
            <a:extLst>
              <a:ext uri="{FF2B5EF4-FFF2-40B4-BE49-F238E27FC236}">
                <a16:creationId xmlns:a16="http://schemas.microsoft.com/office/drawing/2014/main" id="{37B144DE-0C2F-4CBF-8F51-0A7A6F1D3509}"/>
              </a:ext>
            </a:extLst>
          </p:cNvPr>
          <p:cNvSpPr/>
          <p:nvPr/>
        </p:nvSpPr>
        <p:spPr>
          <a:xfrm>
            <a:off x="10439400" y="2281535"/>
            <a:ext cx="1774845" cy="461665"/>
          </a:xfrm>
          <a:prstGeom prst="rect">
            <a:avLst/>
          </a:prstGeom>
        </p:spPr>
        <p:txBody>
          <a:bodyPr wrap="none">
            <a:spAutoFit/>
          </a:bodyPr>
          <a:lstStyle/>
          <a:p>
            <a:r>
              <a:rPr lang="es-PR" sz="2400" b="1" dirty="0">
                <a:ln>
                  <a:solidFill>
                    <a:schemeClr val="tx1"/>
                  </a:solidFill>
                </a:ln>
                <a:solidFill>
                  <a:srgbClr val="CC0000"/>
                </a:solidFill>
                <a:effectLst>
                  <a:outerShdw blurRad="38100" dist="38100" dir="2700000" algn="tl">
                    <a:srgbClr val="000000">
                      <a:alpha val="43137"/>
                    </a:srgbClr>
                  </a:outerShdw>
                </a:effectLst>
              </a:rPr>
              <a:t>Dispersión</a:t>
            </a:r>
          </a:p>
        </p:txBody>
      </p:sp>
      <p:pic>
        <p:nvPicPr>
          <p:cNvPr id="7169" name="DefaultOcx"/>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HTMLSelect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 cy="228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8617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8" name="Text Box 12"/>
          <p:cNvSpPr txBox="1">
            <a:spLocks noChangeArrowheads="1"/>
          </p:cNvSpPr>
          <p:nvPr/>
        </p:nvSpPr>
        <p:spPr bwMode="auto">
          <a:xfrm>
            <a:off x="7375525" y="575151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dirty="0">
              <a:latin typeface="Wingdings 3" pitchFamily="18" charset="2"/>
            </a:endParaRPr>
          </a:p>
        </p:txBody>
      </p:sp>
      <p:sp>
        <p:nvSpPr>
          <p:cNvPr id="9" name="Text Box 7"/>
          <p:cNvSpPr txBox="1">
            <a:spLocks noChangeArrowheads="1"/>
          </p:cNvSpPr>
          <p:nvPr/>
        </p:nvSpPr>
        <p:spPr bwMode="auto">
          <a:xfrm>
            <a:off x="0" y="2667000"/>
            <a:ext cx="6334226" cy="30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indent="-285750" algn="just">
              <a:buClr>
                <a:schemeClr val="tx2">
                  <a:lumMod val="50000"/>
                </a:schemeClr>
              </a:buClr>
              <a:buFont typeface="Wingdings" panose="05000000000000000000" pitchFamily="2" charset="2"/>
              <a:buChar char="§"/>
            </a:pPr>
            <a:r>
              <a:rPr lang="es-ES" altLang="en-PR" b="1" dirty="0">
                <a:effectLst>
                  <a:outerShdw blurRad="38100" dist="38100" dir="2700000" algn="tl">
                    <a:srgbClr val="000000">
                      <a:alpha val="43137"/>
                    </a:srgbClr>
                  </a:outerShdw>
                </a:effectLst>
                <a:latin typeface="+mn-lt"/>
              </a:rPr>
              <a:t>Más allá del extremo azul (menor largo </a:t>
            </a:r>
            <a:r>
              <a:rPr lang="es-ES" altLang="en-PR" b="1">
                <a:effectLst>
                  <a:outerShdw blurRad="38100" dist="38100" dir="2700000" algn="tl">
                    <a:srgbClr val="000000">
                      <a:alpha val="43137"/>
                    </a:srgbClr>
                  </a:outerShdw>
                </a:effectLst>
                <a:latin typeface="+mn-lt"/>
              </a:rPr>
              <a:t>de onda) </a:t>
            </a:r>
            <a:r>
              <a:rPr lang="es-ES" altLang="en-PR" b="1" dirty="0">
                <a:effectLst>
                  <a:outerShdw blurRad="38100" dist="38100" dir="2700000" algn="tl">
                    <a:srgbClr val="000000">
                      <a:alpha val="43137"/>
                    </a:srgbClr>
                  </a:outerShdw>
                </a:effectLst>
                <a:latin typeface="+mn-lt"/>
              </a:rPr>
              <a:t>del espectro visible se encuentran longitudes de onda aún más cortas asociadas con la luz ultravioleta (UV). </a:t>
            </a:r>
          </a:p>
          <a:p>
            <a:pPr algn="just">
              <a:buClr>
                <a:schemeClr val="tx2">
                  <a:lumMod val="50000"/>
                </a:schemeClr>
              </a:buClr>
            </a:pPr>
            <a:endParaRPr lang="en-US" altLang="en-US" sz="500" b="1" dirty="0">
              <a:effectLst>
                <a:outerShdw blurRad="38100" dist="38100" dir="2700000" algn="tl">
                  <a:srgbClr val="000000">
                    <a:alpha val="43137"/>
                  </a:srgbClr>
                </a:outerShdw>
              </a:effectLst>
              <a:latin typeface="+mn-lt"/>
              <a:cs typeface="Arial" panose="020B0604020202020204" pitchFamily="34" charset="0"/>
            </a:endParaRPr>
          </a:p>
          <a:p>
            <a:pPr marL="285750" indent="-285750" algn="just">
              <a:buClr>
                <a:schemeClr val="tx2">
                  <a:lumMod val="50000"/>
                </a:schemeClr>
              </a:buClr>
              <a:buFont typeface="Wingdings" panose="05000000000000000000" pitchFamily="2" charset="2"/>
              <a:buChar char="§"/>
            </a:pPr>
            <a:r>
              <a:rPr lang="es-ES" altLang="en-PR" b="1" dirty="0">
                <a:effectLst>
                  <a:outerShdw blurRad="38100" dist="38100" dir="2700000" algn="tl">
                    <a:srgbClr val="000000">
                      <a:alpha val="43137"/>
                    </a:srgbClr>
                  </a:outerShdw>
                </a:effectLst>
                <a:latin typeface="+mn-lt"/>
              </a:rPr>
              <a:t>Estas longitudes de onda más cortas en el rango UV son lo suficientemente energéticas como para dañar las células vivas. Son responsables de las quemaduras solares en la piel humana, además de contribuir al cáncer de la piel y las cataratas. </a:t>
            </a:r>
          </a:p>
          <a:p>
            <a:pPr algn="just">
              <a:buClr>
                <a:schemeClr val="tx2">
                  <a:lumMod val="50000"/>
                </a:schemeClr>
              </a:buClr>
            </a:pPr>
            <a:endParaRPr lang="es-ES" altLang="en-PR" sz="500" b="1" dirty="0">
              <a:effectLst>
                <a:outerShdw blurRad="38100" dist="38100" dir="2700000" algn="tl">
                  <a:srgbClr val="000000">
                    <a:alpha val="43137"/>
                  </a:srgbClr>
                </a:outerShdw>
              </a:effectLst>
              <a:latin typeface="+mn-lt"/>
            </a:endParaRPr>
          </a:p>
          <a:p>
            <a:pPr marL="285750" indent="-285750" algn="just">
              <a:buClr>
                <a:schemeClr val="tx2">
                  <a:lumMod val="50000"/>
                </a:schemeClr>
              </a:buClr>
              <a:buFont typeface="Wingdings" panose="05000000000000000000" pitchFamily="2" charset="2"/>
              <a:buChar char="§"/>
            </a:pPr>
            <a:r>
              <a:rPr lang="es-ES" altLang="en-PR" b="1" dirty="0">
                <a:effectLst>
                  <a:outerShdw blurRad="38100" dist="38100" dir="2700000" algn="tl">
                    <a:srgbClr val="000000">
                      <a:alpha val="43137"/>
                    </a:srgbClr>
                  </a:outerShdw>
                </a:effectLst>
                <a:latin typeface="+mn-lt"/>
              </a:rPr>
              <a:t>Los rayos UV de longitud de onda muy corta son los que la capa de ozono de la Tierra absorbe. </a:t>
            </a:r>
            <a:endParaRPr lang="en-US" altLang="en-US" b="1" dirty="0">
              <a:effectLst>
                <a:outerShdw blurRad="38100" dist="38100" dir="2700000" algn="tl">
                  <a:srgbClr val="000000">
                    <a:alpha val="43137"/>
                  </a:srgbClr>
                </a:outerShdw>
              </a:effectLst>
              <a:latin typeface="+mn-lt"/>
              <a:cs typeface="Arial" panose="020B0604020202020204" pitchFamily="34" charset="0"/>
            </a:endParaRPr>
          </a:p>
        </p:txBody>
      </p:sp>
      <p:sp>
        <p:nvSpPr>
          <p:cNvPr id="14" name="Text Box 7"/>
          <p:cNvSpPr txBox="1">
            <a:spLocks noChangeArrowheads="1"/>
          </p:cNvSpPr>
          <p:nvPr/>
        </p:nvSpPr>
        <p:spPr bwMode="auto">
          <a:xfrm>
            <a:off x="6477000" y="3505200"/>
            <a:ext cx="5533307"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indent="-285750" algn="just">
              <a:buClr>
                <a:srgbClr val="C00000"/>
              </a:buClr>
              <a:buFont typeface="Wingdings" panose="05000000000000000000" pitchFamily="2" charset="2"/>
              <a:buChar char="§"/>
            </a:pPr>
            <a:r>
              <a:rPr lang="es-ES" b="1" dirty="0">
                <a:effectLst>
                  <a:outerShdw blurRad="38100" dist="38100" dir="2700000" algn="tl">
                    <a:srgbClr val="000000">
                      <a:alpha val="43137"/>
                    </a:srgbClr>
                  </a:outerShdw>
                </a:effectLst>
                <a:latin typeface="+mn-lt"/>
              </a:rPr>
              <a:t>Más allá del extremo rojo (mayor largo de onda) del espectro visible se encuentran longitudes de onda infrarrojas (IR) más largas, asociadas con la sensación física de calor.</a:t>
            </a:r>
            <a:r>
              <a:rPr lang="en-US" altLang="en-US" b="1" dirty="0">
                <a:effectLst>
                  <a:outerShdw blurRad="38100" dist="38100" dir="2700000" algn="tl">
                    <a:srgbClr val="000000">
                      <a:alpha val="43137"/>
                    </a:srgbClr>
                  </a:outerShdw>
                </a:effectLst>
                <a:latin typeface="+mn-lt"/>
                <a:cs typeface="Arial" panose="020B0604020202020204" pitchFamily="34" charset="0"/>
              </a:rPr>
              <a:t> </a:t>
            </a:r>
          </a:p>
          <a:p>
            <a:pPr algn="just">
              <a:buClr>
                <a:srgbClr val="C00000"/>
              </a:buClr>
            </a:pPr>
            <a:endParaRPr lang="en-US" altLang="en-US" sz="600" b="1" dirty="0">
              <a:effectLst>
                <a:outerShdw blurRad="38100" dist="38100" dir="2700000" algn="tl">
                  <a:srgbClr val="000000">
                    <a:alpha val="43137"/>
                  </a:srgbClr>
                </a:outerShdw>
              </a:effectLst>
              <a:cs typeface="Arial" panose="020B0604020202020204" pitchFamily="34" charset="0"/>
            </a:endParaRPr>
          </a:p>
          <a:p>
            <a:pPr marL="285750" indent="-285750" algn="just">
              <a:buClr>
                <a:srgbClr val="C00000"/>
              </a:buClr>
              <a:buFont typeface="Wingdings" panose="05000000000000000000" pitchFamily="2" charset="2"/>
              <a:buChar char="§"/>
            </a:pPr>
            <a:r>
              <a:rPr lang="es-ES" b="1" dirty="0">
                <a:effectLst>
                  <a:outerShdw blurRad="38100" dist="38100" dir="2700000" algn="tl">
                    <a:srgbClr val="000000">
                      <a:alpha val="43137"/>
                    </a:srgbClr>
                  </a:outerShdw>
                </a:effectLst>
                <a:latin typeface="arial" panose="020B0604020202020204" pitchFamily="34" charset="0"/>
              </a:rPr>
              <a:t>La visión de muchas especies de animales que son depredadores está relacionada con estas longitudes de onda IR que les permite cazar en la noche.</a:t>
            </a:r>
            <a:endParaRPr lang="en-US" altLang="en-US" b="1" dirty="0">
              <a:effectLst>
                <a:outerShdw blurRad="38100" dist="38100" dir="2700000" algn="tl">
                  <a:srgbClr val="000000">
                    <a:alpha val="43137"/>
                  </a:srgbClr>
                </a:outerShdw>
              </a:effectLst>
              <a:cs typeface="Arial" panose="020B0604020202020204" pitchFamily="34" charset="0"/>
            </a:endParaRPr>
          </a:p>
        </p:txBody>
      </p:sp>
      <p:sp>
        <p:nvSpPr>
          <p:cNvPr id="12" name="Text Box 7"/>
          <p:cNvSpPr txBox="1">
            <a:spLocks noChangeArrowheads="1"/>
          </p:cNvSpPr>
          <p:nvPr/>
        </p:nvSpPr>
        <p:spPr bwMode="auto">
          <a:xfrm>
            <a:off x="1" y="1371600"/>
            <a:ext cx="121263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indent="-342900" algn="just">
              <a:buClr>
                <a:schemeClr val="accent2"/>
              </a:buClr>
              <a:buFont typeface="Wingdings" panose="05000000000000000000" pitchFamily="2" charset="2"/>
              <a:buChar char="§"/>
            </a:pPr>
            <a:r>
              <a:rPr lang="es-PR" altLang="en-US" sz="2400" b="1" dirty="0">
                <a:effectLst>
                  <a:outerShdw blurRad="38100" dist="38100" dir="2700000" algn="tl">
                    <a:srgbClr val="000000">
                      <a:alpha val="43137"/>
                    </a:srgbClr>
                  </a:outerShdw>
                </a:effectLst>
                <a:cs typeface="Arial" panose="020B0604020202020204" pitchFamily="34" charset="0"/>
              </a:rPr>
              <a:t>El espectro visible.  Esto corresponde a parte de la radiación del Sol y es la región para la cual nuestros ojos han evolucionado para tener máxima sensibilidad. </a:t>
            </a:r>
          </a:p>
          <a:p>
            <a:pPr marL="342900" indent="-342900" algn="just">
              <a:buClr>
                <a:schemeClr val="accent2"/>
              </a:buClr>
              <a:buFont typeface="Wingdings" panose="05000000000000000000" pitchFamily="2" charset="2"/>
              <a:buChar char="§"/>
            </a:pPr>
            <a:endParaRPr lang="es-PR" altLang="en-US" sz="2400" b="1" dirty="0">
              <a:effectLst>
                <a:outerShdw blurRad="38100" dist="38100" dir="2700000" algn="tl">
                  <a:srgbClr val="000000">
                    <a:alpha val="43137"/>
                  </a:srgbClr>
                </a:outerShdw>
              </a:effectLst>
              <a:cs typeface="Arial" panose="020B0604020202020204" pitchFamily="34" charset="0"/>
            </a:endParaRPr>
          </a:p>
        </p:txBody>
      </p:sp>
      <p:pic>
        <p:nvPicPr>
          <p:cNvPr id="15" name="Picture 2" descr="cha56011_0704L">
            <a:extLst>
              <a:ext uri="{FF2B5EF4-FFF2-40B4-BE49-F238E27FC236}">
                <a16:creationId xmlns:a16="http://schemas.microsoft.com/office/drawing/2014/main" id="{AB24083D-8F7A-4F3A-82C0-5D7C2F748DB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520" t="76987" r="18129" b="13720"/>
          <a:stretch/>
        </p:blipFill>
        <p:spPr bwMode="auto">
          <a:xfrm>
            <a:off x="6582470" y="2350532"/>
            <a:ext cx="5457130" cy="262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7">
            <a:extLst>
              <a:ext uri="{FF2B5EF4-FFF2-40B4-BE49-F238E27FC236}">
                <a16:creationId xmlns:a16="http://schemas.microsoft.com/office/drawing/2014/main" id="{071FF123-A3C6-45C3-A7CC-20F25F801458}"/>
              </a:ext>
            </a:extLst>
          </p:cNvPr>
          <p:cNvSpPr txBox="1">
            <a:spLocks noChangeArrowheads="1"/>
          </p:cNvSpPr>
          <p:nvPr/>
        </p:nvSpPr>
        <p:spPr bwMode="auto">
          <a:xfrm>
            <a:off x="6582490" y="2667000"/>
            <a:ext cx="56095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buClr>
                <a:srgbClr val="C00000"/>
              </a:buClr>
            </a:pPr>
            <a:r>
              <a:rPr lang="en-US" altLang="en-US" b="1" dirty="0">
                <a:cs typeface="Arial" panose="020B0604020202020204" pitchFamily="34" charset="0"/>
              </a:rPr>
              <a:t>400 nm                 500                    600               700</a:t>
            </a:r>
          </a:p>
        </p:txBody>
      </p:sp>
      <p:sp>
        <p:nvSpPr>
          <p:cNvPr id="5" name="Arrow: Up 4">
            <a:extLst>
              <a:ext uri="{FF2B5EF4-FFF2-40B4-BE49-F238E27FC236}">
                <a16:creationId xmlns:a16="http://schemas.microsoft.com/office/drawing/2014/main" id="{5D085002-E6EC-4DEA-9C85-88CD86EF1C00}"/>
              </a:ext>
            </a:extLst>
          </p:cNvPr>
          <p:cNvSpPr/>
          <p:nvPr/>
        </p:nvSpPr>
        <p:spPr>
          <a:xfrm rot="5400000">
            <a:off x="5964901" y="2165676"/>
            <a:ext cx="262197" cy="588051"/>
          </a:xfrm>
          <a:prstGeom prst="upArrow">
            <a:avLst/>
          </a:prstGeom>
          <a:solidFill>
            <a:srgbClr val="002060"/>
          </a:solidFill>
          <a:ln>
            <a:solidFill>
              <a:srgbClr val="00206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0" name="Arrow: Up 19">
            <a:extLst>
              <a:ext uri="{FF2B5EF4-FFF2-40B4-BE49-F238E27FC236}">
                <a16:creationId xmlns:a16="http://schemas.microsoft.com/office/drawing/2014/main" id="{9DF51657-9E7D-455E-B70B-2681FBD206E5}"/>
              </a:ext>
            </a:extLst>
          </p:cNvPr>
          <p:cNvSpPr/>
          <p:nvPr/>
        </p:nvSpPr>
        <p:spPr>
          <a:xfrm>
            <a:off x="10896600" y="2768999"/>
            <a:ext cx="279483" cy="588051"/>
          </a:xfrm>
          <a:prstGeom prst="upArrow">
            <a:avLst/>
          </a:prstGeom>
          <a:solidFill>
            <a:srgbClr val="C00000"/>
          </a:solidFill>
          <a:ln>
            <a:solidFill>
              <a:srgbClr val="CC000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79709B92-CB53-4932-A7BB-835ED657505D}"/>
              </a:ext>
            </a:extLst>
          </p:cNvPr>
          <p:cNvPicPr>
            <a:picLocks noChangeAspect="1"/>
          </p:cNvPicPr>
          <p:nvPr/>
        </p:nvPicPr>
        <p:blipFill>
          <a:blip r:embed="rId4"/>
          <a:stretch>
            <a:fillRect/>
          </a:stretch>
        </p:blipFill>
        <p:spPr>
          <a:xfrm>
            <a:off x="11531517" y="5729288"/>
            <a:ext cx="594783" cy="584775"/>
          </a:xfrm>
          <a:prstGeom prst="rect">
            <a:avLst/>
          </a:prstGeom>
        </p:spPr>
      </p:pic>
      <p:pic>
        <p:nvPicPr>
          <p:cNvPr id="21" name="Picture 20">
            <a:extLst>
              <a:ext uri="{FF2B5EF4-FFF2-40B4-BE49-F238E27FC236}">
                <a16:creationId xmlns:a16="http://schemas.microsoft.com/office/drawing/2014/main" id="{E3424F67-7E4D-4C0E-A7A0-64694E59D73A}"/>
              </a:ext>
            </a:extLst>
          </p:cNvPr>
          <p:cNvPicPr>
            <a:picLocks noChangeAspect="1"/>
          </p:cNvPicPr>
          <p:nvPr/>
        </p:nvPicPr>
        <p:blipFill>
          <a:blip r:embed="rId5"/>
          <a:stretch>
            <a:fillRect/>
          </a:stretch>
        </p:blipFill>
        <p:spPr>
          <a:xfrm>
            <a:off x="65699" y="5773214"/>
            <a:ext cx="1674611" cy="540849"/>
          </a:xfrm>
          <a:prstGeom prst="rect">
            <a:avLst/>
          </a:prstGeom>
        </p:spPr>
      </p:pic>
      <p:sp>
        <p:nvSpPr>
          <p:cNvPr id="13" name="Title 1">
            <a:extLst>
              <a:ext uri="{FF2B5EF4-FFF2-40B4-BE49-F238E27FC236}">
                <a16:creationId xmlns:a16="http://schemas.microsoft.com/office/drawing/2014/main" id="{361B6BB1-30A7-4FE6-8666-AD08FA224577}"/>
              </a:ext>
            </a:extLst>
          </p:cNvPr>
          <p:cNvSpPr txBox="1">
            <a:spLocks noChangeArrowheads="1"/>
          </p:cNvSpPr>
          <p:nvPr/>
        </p:nvSpPr>
        <p:spPr>
          <a:xfrm>
            <a:off x="0" y="0"/>
            <a:ext cx="12192000" cy="12192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sz="4000" b="0" i="0" u="none" strike="noStrike" kern="1200" cap="none" spc="-50" normalizeH="0" baseline="0" noProof="0" dirty="0">
                <a:ln>
                  <a:solidFill>
                    <a:schemeClr val="accent6">
                      <a:lumMod val="50000"/>
                    </a:schemeClr>
                  </a:solidFill>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porciones visibles y no visibles del espectro solar</a:t>
            </a:r>
          </a:p>
        </p:txBody>
      </p:sp>
    </p:spTree>
    <p:extLst>
      <p:ext uri="{BB962C8B-B14F-4D97-AF65-F5344CB8AC3E}">
        <p14:creationId xmlns:p14="http://schemas.microsoft.com/office/powerpoint/2010/main" val="230872446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3FA93D-B8C4-4CEC-9C1D-2F9677ACCB6F}"/>
              </a:ext>
            </a:extLst>
          </p:cNvPr>
          <p:cNvSpPr/>
          <p:nvPr/>
        </p:nvSpPr>
        <p:spPr>
          <a:xfrm>
            <a:off x="0" y="957620"/>
            <a:ext cx="12060601" cy="4816703"/>
          </a:xfrm>
          <a:prstGeom prst="rect">
            <a:avLst/>
          </a:prstGeom>
          <a:noFill/>
        </p:spPr>
        <p:txBody>
          <a:bodyPr wrap="square">
            <a:spAutoFit/>
          </a:bodyPr>
          <a:lstStyle/>
          <a:p>
            <a:pPr marL="342900" indent="-342900" algn="just">
              <a:buClr>
                <a:schemeClr val="accent2">
                  <a:lumMod val="75000"/>
                </a:schemeClr>
              </a:buClr>
              <a:buFont typeface="Wingdings" panose="05000000000000000000" pitchFamily="2" charset="2"/>
              <a:buChar char="§"/>
            </a:pPr>
            <a:r>
              <a:rPr lang="es-ES" sz="2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La radiación ultravioleta (UV) se clasifica en tres tipos, de acuerdo al largo de onda: </a:t>
            </a:r>
          </a:p>
          <a:p>
            <a:pPr algn="just">
              <a:buClr>
                <a:schemeClr val="accent2">
                  <a:lumMod val="75000"/>
                </a:schemeClr>
              </a:buClr>
            </a:pPr>
            <a:endParaRPr lang="es-ES" sz="1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a:buClr>
                <a:schemeClr val="accent2">
                  <a:lumMod val="75000"/>
                </a:schemeClr>
              </a:buClr>
              <a:buFont typeface="Wingdings" panose="05000000000000000000" pitchFamily="2" charset="2"/>
              <a:buChar char="§"/>
            </a:pPr>
            <a:r>
              <a:rPr lang="es-ES" sz="2500" b="1" i="1" u="sng"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UV-A</a:t>
            </a:r>
            <a:r>
              <a:rPr lang="es-ES" sz="2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la radiación UV de mayor longitud (más cercana al rango visible). El ozono de la Tierra no la absorbe. Este tipo de radiación UV penetra en la piel y puede causar cáncer y envejecimiento prematuro de la piel. </a:t>
            </a:r>
          </a:p>
          <a:p>
            <a:pPr algn="just">
              <a:buClr>
                <a:schemeClr val="accent2">
                  <a:lumMod val="75000"/>
                </a:schemeClr>
              </a:buClr>
            </a:pPr>
            <a:endParaRPr lang="es-ES" sz="1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a:buClr>
                <a:schemeClr val="accent2">
                  <a:lumMod val="75000"/>
                </a:schemeClr>
              </a:buClr>
              <a:buFont typeface="Wingdings" panose="05000000000000000000" pitchFamily="2" charset="2"/>
              <a:buChar char="§"/>
            </a:pPr>
            <a:r>
              <a:rPr lang="es-ES" sz="2500" b="1" i="1" u="sng"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UV-B</a:t>
            </a:r>
            <a:r>
              <a:rPr lang="es-ES" sz="2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UV de menor longitud que el UV-A. Aunque el UV-B no penetra en la piel tan profundamente como el UV-A, su mayor energía es responsable de las quemaduras solares. La capa de ozono la bloquea parcialmente. </a:t>
            </a:r>
          </a:p>
          <a:p>
            <a:pPr algn="just">
              <a:buClr>
                <a:schemeClr val="accent2">
                  <a:lumMod val="75000"/>
                </a:schemeClr>
              </a:buClr>
            </a:pPr>
            <a:endParaRPr lang="es-ES" sz="1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a:buClr>
                <a:schemeClr val="accent2">
                  <a:lumMod val="75000"/>
                </a:schemeClr>
              </a:buClr>
              <a:buFont typeface="Wingdings" panose="05000000000000000000" pitchFamily="2" charset="2"/>
              <a:buChar char="§"/>
            </a:pPr>
            <a:r>
              <a:rPr lang="es-ES" sz="2500" b="1" i="1" u="sng" dirty="0">
                <a:solidFill>
                  <a:schemeClr val="accent4"/>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UV-C</a:t>
            </a:r>
            <a:r>
              <a:rPr lang="es-ES" sz="2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UV de muy corta longitud (energía más alta). Es absorbida totalmente por la atmósfera de la Tierra. Normalmente se encuentra en fuentes artificiales de radiación.</a:t>
            </a:r>
            <a:endParaRPr lang="en-PR" sz="25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0248" name="Text Box 12"/>
          <p:cNvSpPr txBox="1">
            <a:spLocks noChangeArrowheads="1"/>
          </p:cNvSpPr>
          <p:nvPr/>
        </p:nvSpPr>
        <p:spPr bwMode="auto">
          <a:xfrm>
            <a:off x="7375525" y="575151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dirty="0">
              <a:latin typeface="Wingdings 3" pitchFamily="18" charset="2"/>
            </a:endParaRPr>
          </a:p>
        </p:txBody>
      </p:sp>
      <p:pic>
        <p:nvPicPr>
          <p:cNvPr id="8" name="Picture 7">
            <a:extLst>
              <a:ext uri="{FF2B5EF4-FFF2-40B4-BE49-F238E27FC236}">
                <a16:creationId xmlns:a16="http://schemas.microsoft.com/office/drawing/2014/main" id="{3B055512-3F18-4C97-A33E-8CD156591037}"/>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9" name="Picture 8">
            <a:extLst>
              <a:ext uri="{FF2B5EF4-FFF2-40B4-BE49-F238E27FC236}">
                <a16:creationId xmlns:a16="http://schemas.microsoft.com/office/drawing/2014/main" id="{A97C1773-7789-49C3-AE63-86FED9D7C185}"/>
              </a:ext>
            </a:extLst>
          </p:cNvPr>
          <p:cNvPicPr>
            <a:picLocks noChangeAspect="1"/>
          </p:cNvPicPr>
          <p:nvPr/>
        </p:nvPicPr>
        <p:blipFill>
          <a:blip r:embed="rId4"/>
          <a:stretch>
            <a:fillRect/>
          </a:stretch>
        </p:blipFill>
        <p:spPr>
          <a:xfrm>
            <a:off x="65699" y="5773214"/>
            <a:ext cx="1674611" cy="540849"/>
          </a:xfrm>
          <a:prstGeom prst="rect">
            <a:avLst/>
          </a:prstGeom>
        </p:spPr>
      </p:pic>
      <p:sp>
        <p:nvSpPr>
          <p:cNvPr id="7" name="Title 1">
            <a:extLst>
              <a:ext uri="{FF2B5EF4-FFF2-40B4-BE49-F238E27FC236}">
                <a16:creationId xmlns:a16="http://schemas.microsoft.com/office/drawing/2014/main" id="{A449AE1C-937E-4D6A-AFB0-785883424BC8}"/>
              </a:ext>
            </a:extLst>
          </p:cNvPr>
          <p:cNvSpPr txBox="1">
            <a:spLocks noChangeArrowheads="1"/>
          </p:cNvSpPr>
          <p:nvPr/>
        </p:nvSpPr>
        <p:spPr>
          <a:xfrm>
            <a:off x="0" y="0"/>
            <a:ext cx="12192000" cy="95762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sz="4000" b="0" i="0" u="none" strike="noStrike" kern="1200" cap="none" spc="-50" normalizeH="0" baseline="0" noProof="0" dirty="0">
                <a:ln>
                  <a:solidFill>
                    <a:schemeClr val="accent6">
                      <a:lumMod val="50000"/>
                    </a:schemeClr>
                  </a:solidFill>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 porción ultravioleta del espectro solar</a:t>
            </a:r>
          </a:p>
        </p:txBody>
      </p:sp>
    </p:spTree>
    <p:extLst>
      <p:ext uri="{BB962C8B-B14F-4D97-AF65-F5344CB8AC3E}">
        <p14:creationId xmlns:p14="http://schemas.microsoft.com/office/powerpoint/2010/main" val="294056348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4E73492-6B59-4088-A526-5FFE31E1ECA4}"/>
              </a:ext>
            </a:extLst>
          </p:cNvPr>
          <p:cNvPicPr>
            <a:picLocks noChangeAspect="1"/>
          </p:cNvPicPr>
          <p:nvPr/>
        </p:nvPicPr>
        <p:blipFill>
          <a:blip r:embed="rId2"/>
          <a:stretch>
            <a:fillRect/>
          </a:stretch>
        </p:blipFill>
        <p:spPr>
          <a:xfrm>
            <a:off x="11531517" y="5729288"/>
            <a:ext cx="594783" cy="584775"/>
          </a:xfrm>
          <a:prstGeom prst="rect">
            <a:avLst/>
          </a:prstGeom>
        </p:spPr>
      </p:pic>
      <p:pic>
        <p:nvPicPr>
          <p:cNvPr id="7" name="Picture 6">
            <a:extLst>
              <a:ext uri="{FF2B5EF4-FFF2-40B4-BE49-F238E27FC236}">
                <a16:creationId xmlns:a16="http://schemas.microsoft.com/office/drawing/2014/main" id="{4AD19070-DB18-4633-83B6-5E88BEE42C48}"/>
              </a:ext>
            </a:extLst>
          </p:cNvPr>
          <p:cNvPicPr>
            <a:picLocks noChangeAspect="1"/>
          </p:cNvPicPr>
          <p:nvPr/>
        </p:nvPicPr>
        <p:blipFill>
          <a:blip r:embed="rId3"/>
          <a:stretch>
            <a:fillRect/>
          </a:stretch>
        </p:blipFill>
        <p:spPr>
          <a:xfrm>
            <a:off x="65699" y="5773214"/>
            <a:ext cx="1674611" cy="540849"/>
          </a:xfrm>
          <a:prstGeom prst="rect">
            <a:avLst/>
          </a:prstGeom>
        </p:spPr>
      </p:pic>
      <p:sp>
        <p:nvSpPr>
          <p:cNvPr id="4" name="Rectangle 3">
            <a:extLst>
              <a:ext uri="{FF2B5EF4-FFF2-40B4-BE49-F238E27FC236}">
                <a16:creationId xmlns:a16="http://schemas.microsoft.com/office/drawing/2014/main" id="{1AD0203C-977D-4401-8ECA-14FC486470EE}"/>
              </a:ext>
            </a:extLst>
          </p:cNvPr>
          <p:cNvSpPr/>
          <p:nvPr/>
        </p:nvSpPr>
        <p:spPr>
          <a:xfrm>
            <a:off x="110612" y="838200"/>
            <a:ext cx="12005188" cy="5093702"/>
          </a:xfrm>
          <a:prstGeom prst="rect">
            <a:avLst/>
          </a:prstGeom>
          <a:noFill/>
        </p:spPr>
        <p:txBody>
          <a:bodyPr wrap="square">
            <a:spAutoFit/>
          </a:bodyPr>
          <a:lstStyle/>
          <a:p>
            <a:pPr marL="342900" indent="-342900">
              <a:buClr>
                <a:schemeClr val="accent4">
                  <a:lumMod val="75000"/>
                </a:schemeClr>
              </a:buClr>
              <a:buFont typeface="Wingdings" panose="05000000000000000000" pitchFamily="2" charset="2"/>
              <a:buChar char="§"/>
            </a:pPr>
            <a:r>
              <a:rPr lang="es-ES" sz="215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La sobreexposición de la piel humana a los rayos solares (UV) puede causar enfermedades graves, como: </a:t>
            </a:r>
          </a:p>
          <a:p>
            <a:pPr>
              <a:buClr>
                <a:schemeClr val="accent4">
                  <a:lumMod val="75000"/>
                </a:schemeClr>
              </a:buClr>
            </a:pPr>
            <a:endParaRPr lang="es-ES" sz="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800100" lvl="1" indent="-342900">
              <a:buClr>
                <a:schemeClr val="accent4">
                  <a:lumMod val="75000"/>
                </a:schemeClr>
              </a:buClr>
              <a:buFont typeface="Wingdings" panose="05000000000000000000" pitchFamily="2" charset="2"/>
              <a:buChar char="ü"/>
            </a:pPr>
            <a:r>
              <a:rPr lang="es-E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cáncer de piel, específicamente carcinoma de células basales, carcinoma de células escamosas y melanoma </a:t>
            </a:r>
          </a:p>
          <a:p>
            <a:pPr marL="171450" indent="-171450">
              <a:buClr>
                <a:schemeClr val="accent4">
                  <a:lumMod val="75000"/>
                </a:schemeClr>
              </a:buClr>
              <a:buFont typeface="Wingdings" panose="05000000000000000000" pitchFamily="2" charset="2"/>
              <a:buChar char="ü"/>
            </a:pPr>
            <a:endParaRPr lang="es-ES" sz="3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800100" lvl="1" indent="-342900">
              <a:buClr>
                <a:schemeClr val="accent4">
                  <a:lumMod val="75000"/>
                </a:schemeClr>
              </a:buClr>
              <a:buFont typeface="Wingdings" panose="05000000000000000000" pitchFamily="2" charset="2"/>
              <a:buChar char="ü"/>
            </a:pPr>
            <a:r>
              <a:rPr lang="es-E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lesiones cutáneas precancerosas. </a:t>
            </a:r>
          </a:p>
          <a:p>
            <a:pPr>
              <a:buClr>
                <a:schemeClr val="accent4">
                  <a:lumMod val="75000"/>
                </a:schemeClr>
              </a:buClr>
            </a:pPr>
            <a:endParaRPr lang="es-ES" sz="1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buClr>
                <a:schemeClr val="accent4">
                  <a:lumMod val="75000"/>
                </a:schemeClr>
              </a:buClr>
              <a:buFont typeface="Wingdings" panose="05000000000000000000" pitchFamily="2" charset="2"/>
              <a:buChar char="§"/>
            </a:pPr>
            <a:r>
              <a:rPr lang="es-ES" sz="215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Demasiada exposición también puede conducir a:</a:t>
            </a:r>
          </a:p>
          <a:p>
            <a:pPr>
              <a:buClr>
                <a:schemeClr val="accent4">
                  <a:lumMod val="75000"/>
                </a:schemeClr>
              </a:buClr>
            </a:pPr>
            <a:endParaRPr lang="es-ES" sz="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800100" lvl="1" indent="-342900">
              <a:buClr>
                <a:schemeClr val="accent4">
                  <a:lumMod val="75000"/>
                </a:schemeClr>
              </a:buClr>
              <a:buFont typeface="Wingdings" panose="05000000000000000000" pitchFamily="2" charset="2"/>
              <a:buChar char="ü"/>
            </a:pPr>
            <a:r>
              <a:rPr lang="es-E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tumores benignos </a:t>
            </a:r>
          </a:p>
          <a:p>
            <a:pPr marL="171450" indent="-171450">
              <a:buClr>
                <a:schemeClr val="accent4">
                  <a:lumMod val="75000"/>
                </a:schemeClr>
              </a:buClr>
              <a:buFont typeface="Wingdings" panose="05000000000000000000" pitchFamily="2" charset="2"/>
              <a:buChar char="ü"/>
            </a:pPr>
            <a:endParaRPr lang="es-ES" sz="3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800100" lvl="1" indent="-342900">
              <a:buClr>
                <a:schemeClr val="accent4">
                  <a:lumMod val="75000"/>
                </a:schemeClr>
              </a:buClr>
              <a:buFont typeface="Wingdings" panose="05000000000000000000" pitchFamily="2" charset="2"/>
              <a:buChar char="ü"/>
            </a:pPr>
            <a:r>
              <a:rPr lang="es-E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arrugas finas y gruesas </a:t>
            </a:r>
          </a:p>
          <a:p>
            <a:pPr marL="171450" indent="-171450">
              <a:buClr>
                <a:schemeClr val="accent4">
                  <a:lumMod val="75000"/>
                </a:schemeClr>
              </a:buClr>
              <a:buFont typeface="Wingdings" panose="05000000000000000000" pitchFamily="2" charset="2"/>
              <a:buChar char="ü"/>
            </a:pPr>
            <a:endParaRPr lang="es-ES" sz="3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800100" lvl="1" indent="-342900">
              <a:buClr>
                <a:schemeClr val="accent4">
                  <a:lumMod val="75000"/>
                </a:schemeClr>
              </a:buClr>
              <a:buFont typeface="Wingdings" panose="05000000000000000000" pitchFamily="2" charset="2"/>
              <a:buChar char="ü"/>
            </a:pPr>
            <a:r>
              <a:rPr lang="es-E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pecas </a:t>
            </a:r>
          </a:p>
          <a:p>
            <a:pPr marL="171450" indent="-171450">
              <a:buClr>
                <a:schemeClr val="accent4">
                  <a:lumMod val="75000"/>
                </a:schemeClr>
              </a:buClr>
              <a:buFont typeface="Wingdings" panose="05000000000000000000" pitchFamily="2" charset="2"/>
              <a:buChar char="ü"/>
            </a:pPr>
            <a:endParaRPr lang="es-ES" sz="3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800100" lvl="1" indent="-342900">
              <a:buClr>
                <a:schemeClr val="accent4">
                  <a:lumMod val="75000"/>
                </a:schemeClr>
              </a:buClr>
              <a:buFont typeface="Wingdings" panose="05000000000000000000" pitchFamily="2" charset="2"/>
              <a:buChar char="ü"/>
            </a:pPr>
            <a:r>
              <a:rPr lang="es-E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áreas de la piel con descoloración, llamadas pigmentación moteada.</a:t>
            </a:r>
          </a:p>
          <a:p>
            <a:pPr>
              <a:buClr>
                <a:schemeClr val="accent4">
                  <a:lumMod val="75000"/>
                </a:schemeClr>
              </a:buClr>
            </a:pPr>
            <a:endParaRPr lang="es-ES" sz="1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a:buClr>
                <a:schemeClr val="accent4">
                  <a:lumMod val="75000"/>
                </a:schemeClr>
              </a:buClr>
              <a:buFont typeface="Wingdings" panose="05000000000000000000" pitchFamily="2" charset="2"/>
              <a:buChar char="§"/>
            </a:pPr>
            <a:r>
              <a:rPr lang="es-ES" sz="215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La mejor protección contra la sobreexposición solar es la ropa para bloquear los rayos UV del Sol. Para los casos en que esto no es práctico o deseable, se han desarrollado lociones de protección solar para bloquear parcialmente la radiación solar (UV).</a:t>
            </a:r>
            <a:endParaRPr lang="en-PR" sz="215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683AE6BA-1200-4D66-A7F7-ABF23D53CA21}"/>
              </a:ext>
            </a:extLst>
          </p:cNvPr>
          <p:cNvSpPr txBox="1">
            <a:spLocks noChangeArrowheads="1"/>
          </p:cNvSpPr>
          <p:nvPr/>
        </p:nvSpPr>
        <p:spPr>
          <a:xfrm>
            <a:off x="0" y="76200"/>
            <a:ext cx="12192000" cy="6858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sz="4400" b="0" i="0" u="none" strike="noStrike" kern="1200" cap="none" spc="-50" normalizeH="0" baseline="0" noProof="0" dirty="0">
                <a:ln>
                  <a:solidFill>
                    <a:schemeClr val="accent6">
                      <a:lumMod val="50000"/>
                    </a:schemeClr>
                  </a:solidFill>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Los efectos de la radiación UV</a:t>
            </a:r>
          </a:p>
        </p:txBody>
      </p:sp>
    </p:spTree>
    <p:extLst>
      <p:ext uri="{BB962C8B-B14F-4D97-AF65-F5344CB8AC3E}">
        <p14:creationId xmlns:p14="http://schemas.microsoft.com/office/powerpoint/2010/main" val="1924399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Date Placeholder 3"/>
          <p:cNvSpPr>
            <a:spLocks noGrp="1" noChangeArrowheads="1"/>
          </p:cNvSpPr>
          <p:nvPr/>
        </p:nvSpPr>
        <p:spPr bwMode="auto">
          <a:xfrm>
            <a:off x="6816425" y="5928569"/>
            <a:ext cx="3241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sp>
        <p:nvSpPr>
          <p:cNvPr id="70660" name="Rectangle 3"/>
          <p:cNvSpPr>
            <a:spLocks noGrp="1" noChangeArrowheads="1"/>
          </p:cNvSpPr>
          <p:nvPr>
            <p:ph type="body" idx="4294967295"/>
          </p:nvPr>
        </p:nvSpPr>
        <p:spPr>
          <a:xfrm>
            <a:off x="200889" y="1563242"/>
            <a:ext cx="6615536" cy="4034840"/>
          </a:xfrm>
        </p:spPr>
        <p:txBody>
          <a:bodyPr>
            <a:noAutofit/>
          </a:bodyPr>
          <a:lstStyle/>
          <a:p>
            <a:pPr marL="234950" indent="-234950" eaLnBrk="1" hangingPunct="1">
              <a:lnSpc>
                <a:spcPct val="100000"/>
              </a:lnSpc>
              <a:spcBef>
                <a:spcPts val="0"/>
              </a:spcBef>
              <a:spcAft>
                <a:spcPts val="0"/>
              </a:spcAft>
              <a:buClr>
                <a:schemeClr val="accent6">
                  <a:lumMod val="50000"/>
                </a:schemeClr>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Tamaño y escala</a:t>
            </a:r>
          </a:p>
          <a:p>
            <a:pPr marL="234950" indent="-234950" eaLnBrk="1" hangingPunct="1">
              <a:lnSpc>
                <a:spcPct val="100000"/>
              </a:lnSpc>
              <a:spcBef>
                <a:spcPts val="0"/>
              </a:spcBef>
              <a:spcAft>
                <a:spcPts val="0"/>
              </a:spcAft>
              <a:buClr>
                <a:schemeClr val="accent6">
                  <a:lumMod val="50000"/>
                </a:schemeClr>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Propiedades dependientes del tamaño</a:t>
            </a:r>
          </a:p>
          <a:p>
            <a:pPr marL="234950" lvl="1" indent="-234950" eaLnBrk="1" hangingPunct="1">
              <a:lnSpc>
                <a:spcPct val="100000"/>
              </a:lnSpc>
              <a:spcBef>
                <a:spcPts val="0"/>
              </a:spcBef>
              <a:spcAft>
                <a:spcPts val="0"/>
              </a:spcAft>
              <a:buClr>
                <a:schemeClr val="accent6">
                  <a:lumMod val="50000"/>
                </a:schemeClr>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Razón área superficial a volumen</a:t>
            </a:r>
          </a:p>
          <a:p>
            <a:pPr marL="234950" indent="-234950" eaLnBrk="1" hangingPunct="1">
              <a:lnSpc>
                <a:spcPct val="100000"/>
              </a:lnSpc>
              <a:spcBef>
                <a:spcPts val="0"/>
              </a:spcBef>
              <a:spcAft>
                <a:spcPts val="0"/>
              </a:spcAft>
              <a:buClr>
                <a:schemeClr val="accent6">
                  <a:lumMod val="50000"/>
                </a:schemeClr>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Estructura de la materia</a:t>
            </a:r>
          </a:p>
          <a:p>
            <a:pPr marL="234950" indent="-234950" eaLnBrk="1" hangingPunct="1">
              <a:lnSpc>
                <a:spcPct val="100000"/>
              </a:lnSpc>
              <a:spcBef>
                <a:spcPts val="0"/>
              </a:spcBef>
              <a:spcAft>
                <a:spcPts val="0"/>
              </a:spcAft>
              <a:buClr>
                <a:schemeClr val="accent6">
                  <a:lumMod val="50000"/>
                </a:schemeClr>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Herramientas e instrumentación</a:t>
            </a:r>
          </a:p>
          <a:p>
            <a:pPr marL="234950" indent="-234950" eaLnBrk="1" hangingPunct="1">
              <a:lnSpc>
                <a:spcPct val="100000"/>
              </a:lnSpc>
              <a:spcBef>
                <a:spcPts val="0"/>
              </a:spcBef>
              <a:spcAft>
                <a:spcPts val="0"/>
              </a:spcAft>
              <a:buClr>
                <a:schemeClr val="accent6">
                  <a:lumMod val="50000"/>
                </a:schemeClr>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Modelos y simulaciones</a:t>
            </a:r>
          </a:p>
          <a:p>
            <a:pPr marL="234950" indent="-234950" eaLnBrk="1" hangingPunct="1">
              <a:lnSpc>
                <a:spcPct val="100000"/>
              </a:lnSpc>
              <a:spcBef>
                <a:spcPts val="0"/>
              </a:spcBef>
              <a:spcAft>
                <a:spcPts val="0"/>
              </a:spcAft>
              <a:buClr>
                <a:schemeClr val="accent6">
                  <a:lumMod val="50000"/>
                </a:schemeClr>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Fuerzas e interacciones</a:t>
            </a:r>
          </a:p>
          <a:p>
            <a:pPr marL="234950" indent="-234950" eaLnBrk="1" hangingPunct="1">
              <a:lnSpc>
                <a:spcPct val="100000"/>
              </a:lnSpc>
              <a:spcBef>
                <a:spcPts val="0"/>
              </a:spcBef>
              <a:spcAft>
                <a:spcPts val="0"/>
              </a:spcAft>
              <a:buClr>
                <a:schemeClr val="accent6">
                  <a:lumMod val="50000"/>
                </a:schemeClr>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Efectos cuánticos</a:t>
            </a:r>
          </a:p>
          <a:p>
            <a:pPr marL="234950" indent="-234950" eaLnBrk="1" hangingPunct="1">
              <a:lnSpc>
                <a:spcPct val="100000"/>
              </a:lnSpc>
              <a:spcBef>
                <a:spcPts val="0"/>
              </a:spcBef>
              <a:spcAft>
                <a:spcPts val="0"/>
              </a:spcAft>
              <a:buClr>
                <a:schemeClr val="accent6">
                  <a:lumMod val="50000"/>
                </a:schemeClr>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Autoensamblaje</a:t>
            </a:r>
          </a:p>
          <a:p>
            <a:pPr marL="234950" indent="-234950" eaLnBrk="1" hangingPunct="1">
              <a:lnSpc>
                <a:spcPct val="100000"/>
              </a:lnSpc>
              <a:spcBef>
                <a:spcPts val="0"/>
              </a:spcBef>
              <a:spcAft>
                <a:spcPts val="0"/>
              </a:spcAft>
              <a:buClr>
                <a:schemeClr val="accent6">
                  <a:lumMod val="50000"/>
                </a:schemeClr>
              </a:buClr>
              <a:buFont typeface="Wingdings" panose="05000000000000000000" pitchFamily="2" charset="2"/>
              <a:buChar char="§"/>
            </a:pPr>
            <a:r>
              <a:rPr lang="es-PR" altLang="zh-CN" sz="2600" b="1" i="1" u="sng" dirty="0">
                <a:solidFill>
                  <a:schemeClr val="accent2">
                    <a:lumMod val="75000"/>
                  </a:schemeClr>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Ciencia, tecnología y sociedad</a:t>
            </a:r>
          </a:p>
        </p:txBody>
      </p:sp>
      <p:pic>
        <p:nvPicPr>
          <p:cNvPr id="5" name="Picture 4">
            <a:extLst>
              <a:ext uri="{FF2B5EF4-FFF2-40B4-BE49-F238E27FC236}">
                <a16:creationId xmlns:a16="http://schemas.microsoft.com/office/drawing/2014/main" id="{911F1C94-49C7-4CB9-908E-0C2191B70F7A}"/>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E29208F0-A6BC-4871-BBDF-FC9AA760AB85}"/>
              </a:ext>
            </a:extLst>
          </p:cNvPr>
          <p:cNvPicPr>
            <a:picLocks noChangeAspect="1"/>
          </p:cNvPicPr>
          <p:nvPr/>
        </p:nvPicPr>
        <p:blipFill>
          <a:blip r:embed="rId4"/>
          <a:stretch>
            <a:fillRect/>
          </a:stretch>
        </p:blipFill>
        <p:spPr>
          <a:xfrm>
            <a:off x="124691" y="5687372"/>
            <a:ext cx="1849075" cy="597196"/>
          </a:xfrm>
          <a:prstGeom prst="rect">
            <a:avLst/>
          </a:prstGeom>
        </p:spPr>
      </p:pic>
      <p:sp>
        <p:nvSpPr>
          <p:cNvPr id="11" name="Title 1">
            <a:extLst>
              <a:ext uri="{FF2B5EF4-FFF2-40B4-BE49-F238E27FC236}">
                <a16:creationId xmlns:a16="http://schemas.microsoft.com/office/drawing/2014/main" id="{57D1DFA3-02DE-47F1-85D1-4F840A6B8F41}"/>
              </a:ext>
            </a:extLst>
          </p:cNvPr>
          <p:cNvSpPr txBox="1">
            <a:spLocks noChangeArrowheads="1"/>
          </p:cNvSpPr>
          <p:nvPr/>
        </p:nvSpPr>
        <p:spPr>
          <a:xfrm>
            <a:off x="-13852" y="60531"/>
            <a:ext cx="12192001" cy="1502711"/>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1" i="0" u="none" strike="noStrike" kern="1200" spc="0" normalizeH="0" baseline="0" noProof="0" dirty="0">
                <a:ln w="9525">
                  <a:solidFill>
                    <a:schemeClr val="accent2">
                      <a:lumMod val="75000"/>
                    </a:schemeClr>
                  </a:solidFill>
                  <a:prstDash val="solid"/>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ideas fundamentales de la ciencia en la </a:t>
            </a:r>
            <a:r>
              <a:rPr kumimoji="0" lang="es-PR" altLang="zh-CN" sz="4400" b="1" i="0" u="none" strike="noStrike" kern="1200" spc="0" normalizeH="0" baseline="0" noProof="0" dirty="0" err="1">
                <a:ln w="9525">
                  <a:solidFill>
                    <a:schemeClr val="accent2">
                      <a:lumMod val="75000"/>
                    </a:schemeClr>
                  </a:solidFill>
                  <a:prstDash val="solid"/>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nanoescala</a:t>
            </a:r>
            <a:r>
              <a:rPr kumimoji="0" lang="es-PR" altLang="zh-CN" sz="4400" b="1" i="0" u="none" strike="noStrike" kern="1200" spc="0" normalizeH="0" baseline="0" noProof="0" dirty="0">
                <a:ln w="9525">
                  <a:solidFill>
                    <a:schemeClr val="accent2">
                      <a:lumMod val="75000"/>
                    </a:schemeClr>
                  </a:solidFill>
                  <a:prstDash val="solid"/>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 *</a:t>
            </a:r>
          </a:p>
        </p:txBody>
      </p:sp>
      <p:pic>
        <p:nvPicPr>
          <p:cNvPr id="4" name="Picture 3">
            <a:extLst>
              <a:ext uri="{FF2B5EF4-FFF2-40B4-BE49-F238E27FC236}">
                <a16:creationId xmlns:a16="http://schemas.microsoft.com/office/drawing/2014/main" id="{AD2CC084-B782-4E7E-B58A-51DA34A99678}"/>
              </a:ext>
            </a:extLst>
          </p:cNvPr>
          <p:cNvPicPr>
            <a:picLocks noChangeAspect="1"/>
          </p:cNvPicPr>
          <p:nvPr/>
        </p:nvPicPr>
        <p:blipFill>
          <a:blip r:embed="rId5"/>
          <a:stretch>
            <a:fillRect/>
          </a:stretch>
        </p:blipFill>
        <p:spPr>
          <a:xfrm>
            <a:off x="6816425" y="1893729"/>
            <a:ext cx="4909757" cy="3524938"/>
          </a:xfrm>
          <a:prstGeom prst="rect">
            <a:avLst/>
          </a:prstGeom>
          <a:ln>
            <a:noFill/>
          </a:ln>
          <a:effectLst>
            <a:softEdge rad="112500"/>
          </a:effectLst>
        </p:spPr>
      </p:pic>
      <p:sp>
        <p:nvSpPr>
          <p:cNvPr id="2" name="Rectangle 1">
            <a:extLst>
              <a:ext uri="{FF2B5EF4-FFF2-40B4-BE49-F238E27FC236}">
                <a16:creationId xmlns:a16="http://schemas.microsoft.com/office/drawing/2014/main" id="{2EBB02C8-801B-482E-A19F-9270B007171B}"/>
              </a:ext>
            </a:extLst>
          </p:cNvPr>
          <p:cNvSpPr/>
          <p:nvPr/>
        </p:nvSpPr>
        <p:spPr>
          <a:xfrm>
            <a:off x="6957426" y="5476628"/>
            <a:ext cx="4695015" cy="400110"/>
          </a:xfrm>
          <a:prstGeom prst="rect">
            <a:avLst/>
          </a:prstGeom>
        </p:spPr>
        <p:txBody>
          <a:bodyPr wrap="square">
            <a:spAutoFit/>
          </a:bodyPr>
          <a:lstStyle/>
          <a:p>
            <a:pPr marL="0" marR="0" lvl="0" indent="0" algn="ctr" defTabSz="457200" rtl="0" eaLnBrk="1" fontAlgn="auto" latinLnBrk="0" hangingPunct="1">
              <a:lnSpc>
                <a:spcPct val="100000"/>
              </a:lnSpc>
              <a:spcBef>
                <a:spcPts val="320"/>
              </a:spcBef>
              <a:spcAft>
                <a:spcPts val="0"/>
              </a:spcAft>
              <a:buClr>
                <a:srgbClr val="0070C0">
                  <a:lumMod val="75000"/>
                </a:srgbClr>
              </a:buClr>
              <a:buSzTx/>
              <a:buFontTx/>
              <a:buNone/>
              <a:tabLst/>
              <a:defRPr/>
            </a:pPr>
            <a:r>
              <a:rPr kumimoji="0" lang="es-PR" sz="2000" b="1" i="1" u="none" strike="noStrike" kern="1200" cap="none" spc="0" normalizeH="0" baseline="0" noProof="0" dirty="0">
                <a:ln>
                  <a:noFill/>
                </a:ln>
                <a:solidFill>
                  <a:schemeClr val="accent6">
                    <a:lumMod val="50000"/>
                  </a:schemeClr>
                </a:solidFill>
                <a:effectLst>
                  <a:outerShdw blurRad="38100" dist="38100" dir="2700000" algn="tl">
                    <a:srgbClr val="000000">
                      <a:alpha val="43137"/>
                    </a:srgbClr>
                  </a:outerShdw>
                </a:effectLst>
                <a:uLnTx/>
                <a:uFillTx/>
                <a:latin typeface="Arial" panose="020B0604020202020204"/>
              </a:rPr>
              <a:t>Filamento de Tungsteno quemado</a:t>
            </a:r>
            <a:endParaRPr kumimoji="0" lang="es-PR" sz="200" b="1" i="0" u="none" strike="noStrike" kern="1200" cap="none" spc="0" normalizeH="0" baseline="0" noProof="0" dirty="0">
              <a:ln>
                <a:noFill/>
              </a:ln>
              <a:solidFill>
                <a:schemeClr val="accent6">
                  <a:lumMod val="50000"/>
                </a:schemeClr>
              </a:solidFill>
              <a:effectLst>
                <a:outerShdw blurRad="38100" dist="38100" dir="2700000" algn="tl">
                  <a:srgbClr val="000000">
                    <a:alpha val="43137"/>
                  </a:srgbClr>
                </a:outerShdw>
              </a:effectLst>
              <a:uLnTx/>
              <a:uFillTx/>
              <a:latin typeface="Arial" panose="020B0604020202020204"/>
              <a:ea typeface="Calibri"/>
              <a:cs typeface="Calibri"/>
              <a:sym typeface="Calibri"/>
            </a:endParaRPr>
          </a:p>
        </p:txBody>
      </p:sp>
    </p:spTree>
    <p:extLst>
      <p:ext uri="{BB962C8B-B14F-4D97-AF65-F5344CB8AC3E}">
        <p14:creationId xmlns:p14="http://schemas.microsoft.com/office/powerpoint/2010/main" val="3464612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B9A52C6-041A-4497-AFA7-DDAA5821CC14}"/>
              </a:ext>
            </a:extLst>
          </p:cNvPr>
          <p:cNvPicPr>
            <a:picLocks noChangeAspect="1"/>
          </p:cNvPicPr>
          <p:nvPr/>
        </p:nvPicPr>
        <p:blipFill>
          <a:blip r:embed="rId2"/>
          <a:stretch>
            <a:fillRect/>
          </a:stretch>
        </p:blipFill>
        <p:spPr>
          <a:xfrm>
            <a:off x="11531517" y="5729288"/>
            <a:ext cx="594783" cy="584775"/>
          </a:xfrm>
          <a:prstGeom prst="rect">
            <a:avLst/>
          </a:prstGeom>
        </p:spPr>
      </p:pic>
      <p:pic>
        <p:nvPicPr>
          <p:cNvPr id="7" name="Picture 6">
            <a:extLst>
              <a:ext uri="{FF2B5EF4-FFF2-40B4-BE49-F238E27FC236}">
                <a16:creationId xmlns:a16="http://schemas.microsoft.com/office/drawing/2014/main" id="{8F7BA210-C239-4446-A4A0-103E07E55886}"/>
              </a:ext>
            </a:extLst>
          </p:cNvPr>
          <p:cNvPicPr>
            <a:picLocks noChangeAspect="1"/>
          </p:cNvPicPr>
          <p:nvPr/>
        </p:nvPicPr>
        <p:blipFill>
          <a:blip r:embed="rId3"/>
          <a:stretch>
            <a:fillRect/>
          </a:stretch>
        </p:blipFill>
        <p:spPr>
          <a:xfrm>
            <a:off x="65699" y="5773214"/>
            <a:ext cx="1674611" cy="540849"/>
          </a:xfrm>
          <a:prstGeom prst="rect">
            <a:avLst/>
          </a:prstGeom>
        </p:spPr>
      </p:pic>
      <p:sp>
        <p:nvSpPr>
          <p:cNvPr id="4" name="Rectangle 1">
            <a:extLst>
              <a:ext uri="{FF2B5EF4-FFF2-40B4-BE49-F238E27FC236}">
                <a16:creationId xmlns:a16="http://schemas.microsoft.com/office/drawing/2014/main" id="{A5336630-A42A-4D77-BC70-D888BDDE8523}"/>
              </a:ext>
            </a:extLst>
          </p:cNvPr>
          <p:cNvSpPr>
            <a:spLocks noChangeArrowheads="1"/>
          </p:cNvSpPr>
          <p:nvPr/>
        </p:nvSpPr>
        <p:spPr bwMode="auto">
          <a:xfrm>
            <a:off x="152400" y="1143000"/>
            <a:ext cx="11897700" cy="4385816"/>
          </a:xfrm>
          <a:prstGeom prst="rect">
            <a:avLst/>
          </a:prstGeom>
          <a:noFill/>
          <a:ln>
            <a:noFill/>
          </a:ln>
          <a:effectLst/>
        </p:spPr>
        <p:txBody>
          <a:bodyPr vert="horz" wrap="square" lIns="0" tIns="0" rIns="0" bIns="0" numCol="1" anchor="ctr" anchorCtr="0" compatLnSpc="1">
            <a:prstTxWarp prst="textNoShape">
              <a:avLst/>
            </a:prstTxWarp>
            <a:spAutoFit/>
          </a:bodyPr>
          <a:lstStyle/>
          <a:p>
            <a:pPr marL="342900" marR="0" lvl="0" indent="-342900" algn="just" defTabSz="914400" rtl="0" eaLnBrk="0" fontAlgn="base" latinLnBrk="0" hangingPunct="0">
              <a:lnSpc>
                <a:spcPct val="100000"/>
              </a:lnSpc>
              <a:spcBef>
                <a:spcPct val="0"/>
              </a:spcBef>
              <a:spcAft>
                <a:spcPct val="0"/>
              </a:spcAft>
              <a:buClr>
                <a:schemeClr val="accent4">
                  <a:lumMod val="60000"/>
                  <a:lumOff val="40000"/>
                </a:schemeClr>
              </a:buClr>
              <a:buSzTx/>
              <a:buFont typeface="Wingdings" panose="05000000000000000000" pitchFamily="2" charset="2"/>
              <a:buChar char="§"/>
              <a:tabLst/>
            </a:pPr>
            <a:r>
              <a:rPr kumimoji="0" lang="es-ES" altLang="en-PR" sz="2800" b="1" i="0"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Muchos protectores solares trabajan combinando ingredientes activos orgánicos e inorgánicos. </a:t>
            </a:r>
          </a:p>
          <a:p>
            <a:pPr marR="0" lvl="0" algn="just" defTabSz="914400" rtl="0" eaLnBrk="0" fontAlgn="base" latinLnBrk="0" hangingPunct="0">
              <a:lnSpc>
                <a:spcPct val="100000"/>
              </a:lnSpc>
              <a:spcBef>
                <a:spcPct val="0"/>
              </a:spcBef>
              <a:spcAft>
                <a:spcPct val="0"/>
              </a:spcAft>
              <a:buClr>
                <a:schemeClr val="accent4">
                  <a:lumMod val="60000"/>
                  <a:lumOff val="40000"/>
                </a:schemeClr>
              </a:buClr>
              <a:buSzTx/>
              <a:tabLst/>
            </a:pPr>
            <a:endParaRPr kumimoji="0" lang="es-ES" altLang="en-PR" sz="1100" b="1" i="0"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just" defTabSz="914400" rtl="0" eaLnBrk="0" fontAlgn="base" latinLnBrk="0" hangingPunct="0">
              <a:lnSpc>
                <a:spcPct val="100000"/>
              </a:lnSpc>
              <a:spcBef>
                <a:spcPct val="0"/>
              </a:spcBef>
              <a:spcAft>
                <a:spcPct val="0"/>
              </a:spcAft>
              <a:buClr>
                <a:schemeClr val="accent4">
                  <a:lumMod val="60000"/>
                  <a:lumOff val="40000"/>
                </a:schemeClr>
              </a:buClr>
              <a:buSzTx/>
              <a:buFont typeface="Wingdings" panose="05000000000000000000" pitchFamily="2" charset="2"/>
              <a:buChar char="§"/>
              <a:tabLst/>
            </a:pPr>
            <a:r>
              <a:rPr kumimoji="0" lang="es-ES" altLang="en-PR" sz="2800" b="1" i="0"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compuestos orgánicos utilizados en los protectores solares que incluyen el </a:t>
            </a:r>
            <a:r>
              <a:rPr kumimoji="0" lang="es-ES" altLang="en-PR" sz="2800" b="1" i="0" strike="noStrike" cap="none" normalizeH="0" baseline="0" dirty="0" err="1">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metoxicinamato</a:t>
            </a:r>
            <a:r>
              <a:rPr kumimoji="0" lang="es-ES" altLang="en-PR" sz="2800" b="1" i="0"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de </a:t>
            </a:r>
            <a:r>
              <a:rPr kumimoji="0" lang="es-ES" altLang="en-PR" sz="2800" b="1" i="0" strike="noStrike" cap="none" normalizeH="0" baseline="0" dirty="0" err="1">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octilo</a:t>
            </a:r>
            <a:r>
              <a:rPr kumimoji="0" lang="es-ES" altLang="en-PR" sz="2800" b="1" i="0"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(OMC) y </a:t>
            </a:r>
            <a:r>
              <a:rPr kumimoji="0" lang="es-ES" altLang="en-PR" sz="2800" b="1" i="0" strike="noStrike" cap="none" normalizeH="0" baseline="0" dirty="0" err="1">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oxibenzona</a:t>
            </a:r>
            <a:r>
              <a:rPr kumimoji="0" lang="es-ES" altLang="en-PR" sz="2800" b="1" i="0"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absorben la radiación UV y la disipan como calor. </a:t>
            </a:r>
          </a:p>
          <a:p>
            <a:pPr marR="0" lvl="0" algn="just" defTabSz="914400" rtl="0" eaLnBrk="0" fontAlgn="base" latinLnBrk="0" hangingPunct="0">
              <a:lnSpc>
                <a:spcPct val="100000"/>
              </a:lnSpc>
              <a:spcBef>
                <a:spcPct val="0"/>
              </a:spcBef>
              <a:spcAft>
                <a:spcPct val="0"/>
              </a:spcAft>
              <a:buClr>
                <a:schemeClr val="accent4">
                  <a:lumMod val="60000"/>
                  <a:lumOff val="40000"/>
                </a:schemeClr>
              </a:buClr>
              <a:buSzTx/>
              <a:tabLst/>
            </a:pPr>
            <a:endParaRPr kumimoji="0" lang="es-ES" altLang="en-PR" sz="1100" b="1" i="0"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just" defTabSz="914400" rtl="0" eaLnBrk="0" fontAlgn="base" latinLnBrk="0" hangingPunct="0">
              <a:lnSpc>
                <a:spcPct val="100000"/>
              </a:lnSpc>
              <a:spcBef>
                <a:spcPct val="0"/>
              </a:spcBef>
              <a:spcAft>
                <a:spcPct val="0"/>
              </a:spcAft>
              <a:buClr>
                <a:schemeClr val="accent4">
                  <a:lumMod val="60000"/>
                  <a:lumOff val="40000"/>
                </a:schemeClr>
              </a:buClr>
              <a:buSzTx/>
              <a:buFont typeface="Wingdings" panose="05000000000000000000" pitchFamily="2" charset="2"/>
              <a:buChar char="§"/>
              <a:tabLst/>
            </a:pPr>
            <a:r>
              <a:rPr kumimoji="0" lang="es-ES" altLang="en-PR" sz="2800" b="1" i="0"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ingredientes inorgánicos como el óxido de zinc y el dióxido de titanio reflejan o dispersan la radiación ultravioleta (UV). </a:t>
            </a:r>
          </a:p>
          <a:p>
            <a:pPr marR="0" lvl="0" algn="just" defTabSz="914400" rtl="0" eaLnBrk="0" fontAlgn="base" latinLnBrk="0" hangingPunct="0">
              <a:lnSpc>
                <a:spcPct val="100000"/>
              </a:lnSpc>
              <a:spcBef>
                <a:spcPct val="0"/>
              </a:spcBef>
              <a:spcAft>
                <a:spcPct val="0"/>
              </a:spcAft>
              <a:buClr>
                <a:schemeClr val="accent4">
                  <a:lumMod val="60000"/>
                  <a:lumOff val="40000"/>
                </a:schemeClr>
              </a:buClr>
              <a:buSzTx/>
              <a:tabLst/>
            </a:pPr>
            <a:endParaRPr kumimoji="0" lang="es-ES" altLang="en-PR" sz="1100" b="1" i="0"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just" defTabSz="914400" rtl="0" eaLnBrk="0" fontAlgn="base" latinLnBrk="0" hangingPunct="0">
              <a:lnSpc>
                <a:spcPct val="100000"/>
              </a:lnSpc>
              <a:spcBef>
                <a:spcPct val="0"/>
              </a:spcBef>
              <a:spcAft>
                <a:spcPct val="0"/>
              </a:spcAft>
              <a:buClr>
                <a:schemeClr val="accent4">
                  <a:lumMod val="60000"/>
                  <a:lumOff val="40000"/>
                </a:schemeClr>
              </a:buClr>
              <a:buSzTx/>
              <a:buFont typeface="Wingdings" panose="05000000000000000000" pitchFamily="2" charset="2"/>
              <a:buChar char="§"/>
              <a:tabLst/>
            </a:pPr>
            <a:r>
              <a:rPr kumimoji="0" lang="es-ES" altLang="en-PR" sz="2800" b="1" i="0"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Algunos protectores solares (pero no todos) están formulados para proteger contra los dos tipos de radiación UV dañina, UV-A y UV-B. </a:t>
            </a:r>
          </a:p>
        </p:txBody>
      </p:sp>
      <p:sp>
        <p:nvSpPr>
          <p:cNvPr id="8" name="Title 1">
            <a:extLst>
              <a:ext uri="{FF2B5EF4-FFF2-40B4-BE49-F238E27FC236}">
                <a16:creationId xmlns:a16="http://schemas.microsoft.com/office/drawing/2014/main" id="{4F0D2AA7-303C-4AD0-9750-7FD826ADDE4A}"/>
              </a:ext>
            </a:extLst>
          </p:cNvPr>
          <p:cNvSpPr txBox="1">
            <a:spLocks noChangeArrowheads="1"/>
          </p:cNvSpPr>
          <p:nvPr/>
        </p:nvSpPr>
        <p:spPr>
          <a:xfrm>
            <a:off x="0" y="0"/>
            <a:ext cx="12192000" cy="102984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sz="4400" b="0" i="0" u="none" strike="noStrike" kern="1200" cap="none" spc="-50" normalizeH="0" baseline="0" noProof="0" dirty="0">
                <a:ln>
                  <a:solidFill>
                    <a:schemeClr val="accent4">
                      <a:lumMod val="40000"/>
                      <a:lumOff val="60000"/>
                    </a:schemeClr>
                  </a:solidFill>
                </a:ln>
                <a:solidFill>
                  <a:schemeClr val="accent4"/>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¿Cómo trabajan los protectores solares?</a:t>
            </a:r>
          </a:p>
        </p:txBody>
      </p:sp>
    </p:spTree>
    <p:extLst>
      <p:ext uri="{BB962C8B-B14F-4D97-AF65-F5344CB8AC3E}">
        <p14:creationId xmlns:p14="http://schemas.microsoft.com/office/powerpoint/2010/main" val="16356098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3"/>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7924800" y="1676400"/>
            <a:ext cx="3810000" cy="2352675"/>
          </a:xfrm>
        </p:spPr>
      </p:pic>
      <p:grpSp>
        <p:nvGrpSpPr>
          <p:cNvPr id="23563" name="Group 6"/>
          <p:cNvGrpSpPr>
            <a:grpSpLocks/>
          </p:cNvGrpSpPr>
          <p:nvPr/>
        </p:nvGrpSpPr>
        <p:grpSpPr bwMode="auto">
          <a:xfrm rot="10800000" flipH="1">
            <a:off x="7162800" y="4343400"/>
            <a:ext cx="1781783" cy="1447800"/>
            <a:chOff x="288" y="1008"/>
            <a:chExt cx="768" cy="624"/>
          </a:xfrm>
        </p:grpSpPr>
        <p:sp>
          <p:nvSpPr>
            <p:cNvPr id="23574" name="Freeform 9"/>
            <p:cNvSpPr>
              <a:spLocks noChangeArrowheads="1"/>
            </p:cNvSpPr>
            <p:nvPr/>
          </p:nvSpPr>
          <p:spPr bwMode="auto">
            <a:xfrm rot="2189909">
              <a:off x="307" y="1138"/>
              <a:ext cx="720" cy="339"/>
            </a:xfrm>
            <a:custGeom>
              <a:avLst/>
              <a:gdLst>
                <a:gd name="T0" fmla="*/ 0 w 3084946"/>
                <a:gd name="T1" fmla="*/ 0 h 584970"/>
                <a:gd name="T2" fmla="*/ 0 w 3084946"/>
                <a:gd name="T3" fmla="*/ 0 h 584970"/>
                <a:gd name="T4" fmla="*/ 0 w 3084946"/>
                <a:gd name="T5" fmla="*/ 0 h 584970"/>
                <a:gd name="T6" fmla="*/ 0 w 3084946"/>
                <a:gd name="T7" fmla="*/ 0 h 584970"/>
                <a:gd name="T8" fmla="*/ 0 w 3084946"/>
                <a:gd name="T9" fmla="*/ 0 h 584970"/>
                <a:gd name="T10" fmla="*/ 0 w 3084946"/>
                <a:gd name="T11" fmla="*/ 0 h 584970"/>
                <a:gd name="T12" fmla="*/ 0 w 3084946"/>
                <a:gd name="T13" fmla="*/ 0 h 584970"/>
                <a:gd name="T14" fmla="*/ 0 w 3084946"/>
                <a:gd name="T15" fmla="*/ 0 h 584970"/>
                <a:gd name="T16" fmla="*/ 0 w 3084946"/>
                <a:gd name="T17" fmla="*/ 0 h 584970"/>
                <a:gd name="T18" fmla="*/ 0 w 3084946"/>
                <a:gd name="T19" fmla="*/ 0 h 584970"/>
                <a:gd name="T20" fmla="*/ 0 w 3084946"/>
                <a:gd name="T21" fmla="*/ 0 h 584970"/>
                <a:gd name="T22" fmla="*/ 0 w 3084946"/>
                <a:gd name="T23" fmla="*/ 0 h 584970"/>
                <a:gd name="T24" fmla="*/ 0 w 3084946"/>
                <a:gd name="T25" fmla="*/ 0 h 5849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84946"/>
                <a:gd name="T40" fmla="*/ 0 h 584970"/>
                <a:gd name="T41" fmla="*/ 3084946 w 3084946"/>
                <a:gd name="T42" fmla="*/ 584970 h 5849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84946" h="584970">
                  <a:moveTo>
                    <a:pt x="0" y="72352"/>
                  </a:moveTo>
                  <a:cubicBezTo>
                    <a:pt x="122382" y="320964"/>
                    <a:pt x="244764" y="569577"/>
                    <a:pt x="341746" y="571116"/>
                  </a:cubicBezTo>
                  <a:cubicBezTo>
                    <a:pt x="438728" y="572655"/>
                    <a:pt x="486449" y="84667"/>
                    <a:pt x="581891" y="81588"/>
                  </a:cubicBezTo>
                  <a:cubicBezTo>
                    <a:pt x="677333" y="78509"/>
                    <a:pt x="814339" y="554182"/>
                    <a:pt x="914400" y="552643"/>
                  </a:cubicBezTo>
                  <a:cubicBezTo>
                    <a:pt x="1014461" y="551104"/>
                    <a:pt x="1082194" y="70813"/>
                    <a:pt x="1182255" y="72352"/>
                  </a:cubicBezTo>
                  <a:cubicBezTo>
                    <a:pt x="1282316" y="73891"/>
                    <a:pt x="1414703" y="561879"/>
                    <a:pt x="1514764" y="561879"/>
                  </a:cubicBezTo>
                  <a:cubicBezTo>
                    <a:pt x="1614825" y="561879"/>
                    <a:pt x="1681019" y="72352"/>
                    <a:pt x="1782619" y="72352"/>
                  </a:cubicBezTo>
                  <a:cubicBezTo>
                    <a:pt x="1884219" y="72352"/>
                    <a:pt x="2016607" y="564958"/>
                    <a:pt x="2124364" y="561879"/>
                  </a:cubicBezTo>
                  <a:cubicBezTo>
                    <a:pt x="2232121" y="558800"/>
                    <a:pt x="2322946" y="50800"/>
                    <a:pt x="2429164" y="53879"/>
                  </a:cubicBezTo>
                  <a:cubicBezTo>
                    <a:pt x="2535382" y="56958"/>
                    <a:pt x="2660073" y="575734"/>
                    <a:pt x="2761673" y="580352"/>
                  </a:cubicBezTo>
                  <a:cubicBezTo>
                    <a:pt x="2863273" y="584970"/>
                    <a:pt x="2992582" y="163176"/>
                    <a:pt x="3038764" y="81588"/>
                  </a:cubicBezTo>
                  <a:cubicBezTo>
                    <a:pt x="3084946" y="0"/>
                    <a:pt x="3038764" y="90825"/>
                    <a:pt x="3038764" y="90825"/>
                  </a:cubicBezTo>
                  <a:lnTo>
                    <a:pt x="3038764" y="81588"/>
                  </a:lnTo>
                </a:path>
              </a:pathLst>
            </a:custGeom>
            <a:noFill/>
            <a:ln w="38100" algn="ctr">
              <a:solidFill>
                <a:srgbClr val="002060"/>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rot="10800000" anchor="ctr"/>
            <a:lstStyle/>
            <a:p>
              <a:endParaRPr lang="en-US" dirty="0"/>
            </a:p>
          </p:txBody>
        </p:sp>
        <p:sp>
          <p:nvSpPr>
            <p:cNvPr id="23575" name="Line 5"/>
            <p:cNvSpPr>
              <a:spLocks noChangeShapeType="1"/>
            </p:cNvSpPr>
            <p:nvPr/>
          </p:nvSpPr>
          <p:spPr bwMode="auto">
            <a:xfrm>
              <a:off x="288" y="1008"/>
              <a:ext cx="768" cy="624"/>
            </a:xfrm>
            <a:prstGeom prst="line">
              <a:avLst/>
            </a:prstGeom>
            <a:noFill/>
            <a:ln w="38100">
              <a:solidFill>
                <a:srgbClr val="00206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23564" name="Group 1"/>
          <p:cNvGrpSpPr>
            <a:grpSpLocks/>
          </p:cNvGrpSpPr>
          <p:nvPr/>
        </p:nvGrpSpPr>
        <p:grpSpPr bwMode="auto">
          <a:xfrm>
            <a:off x="6019800" y="5943600"/>
            <a:ext cx="2556471" cy="228600"/>
            <a:chOff x="5562600" y="5105400"/>
            <a:chExt cx="2514600" cy="228600"/>
          </a:xfrm>
          <a:solidFill>
            <a:schemeClr val="bg1">
              <a:lumMod val="95000"/>
            </a:schemeClr>
          </a:solidFill>
        </p:grpSpPr>
        <p:sp>
          <p:nvSpPr>
            <p:cNvPr id="23568" name="Oval 10"/>
            <p:cNvSpPr>
              <a:spLocks noChangeArrowheads="1"/>
            </p:cNvSpPr>
            <p:nvPr/>
          </p:nvSpPr>
          <p:spPr bwMode="auto">
            <a:xfrm>
              <a:off x="5562600" y="5105400"/>
              <a:ext cx="228600" cy="228600"/>
            </a:xfrm>
            <a:prstGeom prst="ellipse">
              <a:avLst/>
            </a:prstGeom>
            <a:grp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en-US" dirty="0"/>
            </a:p>
          </p:txBody>
        </p:sp>
        <p:sp>
          <p:nvSpPr>
            <p:cNvPr id="23569" name="Oval 11"/>
            <p:cNvSpPr>
              <a:spLocks noChangeArrowheads="1"/>
            </p:cNvSpPr>
            <p:nvPr/>
          </p:nvSpPr>
          <p:spPr bwMode="auto">
            <a:xfrm>
              <a:off x="6019800" y="5105400"/>
              <a:ext cx="228600" cy="228600"/>
            </a:xfrm>
            <a:prstGeom prst="ellipse">
              <a:avLst/>
            </a:prstGeom>
            <a:grp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en-US" dirty="0"/>
            </a:p>
          </p:txBody>
        </p:sp>
        <p:sp>
          <p:nvSpPr>
            <p:cNvPr id="23570" name="Oval 12"/>
            <p:cNvSpPr>
              <a:spLocks noChangeArrowheads="1"/>
            </p:cNvSpPr>
            <p:nvPr/>
          </p:nvSpPr>
          <p:spPr bwMode="auto">
            <a:xfrm>
              <a:off x="6477000" y="5105400"/>
              <a:ext cx="228600" cy="228600"/>
            </a:xfrm>
            <a:prstGeom prst="ellipse">
              <a:avLst/>
            </a:prstGeom>
            <a:grp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en-US" dirty="0"/>
            </a:p>
          </p:txBody>
        </p:sp>
        <p:sp>
          <p:nvSpPr>
            <p:cNvPr id="23571" name="Oval 13"/>
            <p:cNvSpPr>
              <a:spLocks noChangeArrowheads="1"/>
            </p:cNvSpPr>
            <p:nvPr/>
          </p:nvSpPr>
          <p:spPr bwMode="auto">
            <a:xfrm>
              <a:off x="6934200" y="5105400"/>
              <a:ext cx="228600" cy="228600"/>
            </a:xfrm>
            <a:prstGeom prst="ellipse">
              <a:avLst/>
            </a:prstGeom>
            <a:grp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en-US" dirty="0"/>
            </a:p>
          </p:txBody>
        </p:sp>
        <p:sp>
          <p:nvSpPr>
            <p:cNvPr id="23572" name="Oval 14"/>
            <p:cNvSpPr>
              <a:spLocks noChangeArrowheads="1"/>
            </p:cNvSpPr>
            <p:nvPr/>
          </p:nvSpPr>
          <p:spPr bwMode="auto">
            <a:xfrm>
              <a:off x="7391400" y="5105400"/>
              <a:ext cx="228600" cy="228600"/>
            </a:xfrm>
            <a:prstGeom prst="ellipse">
              <a:avLst/>
            </a:prstGeom>
            <a:grp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en-US" dirty="0"/>
            </a:p>
          </p:txBody>
        </p:sp>
        <p:sp>
          <p:nvSpPr>
            <p:cNvPr id="23573" name="Oval 15"/>
            <p:cNvSpPr>
              <a:spLocks noChangeArrowheads="1"/>
            </p:cNvSpPr>
            <p:nvPr/>
          </p:nvSpPr>
          <p:spPr bwMode="auto">
            <a:xfrm>
              <a:off x="7848600" y="5105400"/>
              <a:ext cx="228600" cy="228600"/>
            </a:xfrm>
            <a:prstGeom prst="ellipse">
              <a:avLst/>
            </a:prstGeom>
            <a:grp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en-US" dirty="0"/>
            </a:p>
          </p:txBody>
        </p:sp>
      </p:grpSp>
      <p:grpSp>
        <p:nvGrpSpPr>
          <p:cNvPr id="23565" name="Group 16"/>
          <p:cNvGrpSpPr>
            <a:grpSpLocks/>
          </p:cNvGrpSpPr>
          <p:nvPr/>
        </p:nvGrpSpPr>
        <p:grpSpPr bwMode="auto">
          <a:xfrm>
            <a:off x="5181600" y="4419600"/>
            <a:ext cx="1781783" cy="1447800"/>
            <a:chOff x="288" y="1008"/>
            <a:chExt cx="768" cy="624"/>
          </a:xfrm>
        </p:grpSpPr>
        <p:sp>
          <p:nvSpPr>
            <p:cNvPr id="3" name="Freeform 9"/>
            <p:cNvSpPr>
              <a:spLocks noChangeArrowheads="1"/>
            </p:cNvSpPr>
            <p:nvPr/>
          </p:nvSpPr>
          <p:spPr bwMode="auto">
            <a:xfrm rot="2189909">
              <a:off x="307" y="1138"/>
              <a:ext cx="720" cy="339"/>
            </a:xfrm>
            <a:custGeom>
              <a:avLst/>
              <a:gdLst>
                <a:gd name="T0" fmla="*/ 0 w 3084946"/>
                <a:gd name="T1" fmla="*/ 72257 h 584970"/>
                <a:gd name="T2" fmla="*/ 341698 w 3084946"/>
                <a:gd name="T3" fmla="*/ 570364 h 584970"/>
                <a:gd name="T4" fmla="*/ 581809 w 3084946"/>
                <a:gd name="T5" fmla="*/ 81481 h 584970"/>
                <a:gd name="T6" fmla="*/ 914272 w 3084946"/>
                <a:gd name="T7" fmla="*/ 551916 h 584970"/>
                <a:gd name="T8" fmla="*/ 1182089 w 3084946"/>
                <a:gd name="T9" fmla="*/ 72257 h 584970"/>
                <a:gd name="T10" fmla="*/ 1514551 w 3084946"/>
                <a:gd name="T11" fmla="*/ 561139 h 584970"/>
                <a:gd name="T12" fmla="*/ 1782369 w 3084946"/>
                <a:gd name="T13" fmla="*/ 72257 h 584970"/>
                <a:gd name="T14" fmla="*/ 2124066 w 3084946"/>
                <a:gd name="T15" fmla="*/ 561139 h 584970"/>
                <a:gd name="T16" fmla="*/ 2428823 w 3084946"/>
                <a:gd name="T17" fmla="*/ 53808 h 584970"/>
                <a:gd name="T18" fmla="*/ 2761284 w 3084946"/>
                <a:gd name="T19" fmla="*/ 579588 h 584970"/>
                <a:gd name="T20" fmla="*/ 3038337 w 3084946"/>
                <a:gd name="T21" fmla="*/ 81481 h 584970"/>
                <a:gd name="T22" fmla="*/ 3038337 w 3084946"/>
                <a:gd name="T23" fmla="*/ 90705 h 584970"/>
                <a:gd name="T24" fmla="*/ 3038337 w 3084946"/>
                <a:gd name="T25" fmla="*/ 81481 h 5849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84946"/>
                <a:gd name="T40" fmla="*/ 0 h 584970"/>
                <a:gd name="T41" fmla="*/ 3084946 w 3084946"/>
                <a:gd name="T42" fmla="*/ 584970 h 5849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84946" h="584970">
                  <a:moveTo>
                    <a:pt x="0" y="72352"/>
                  </a:moveTo>
                  <a:cubicBezTo>
                    <a:pt x="122382" y="320964"/>
                    <a:pt x="244764" y="569577"/>
                    <a:pt x="341746" y="571116"/>
                  </a:cubicBezTo>
                  <a:cubicBezTo>
                    <a:pt x="438728" y="572655"/>
                    <a:pt x="486449" y="84667"/>
                    <a:pt x="581891" y="81588"/>
                  </a:cubicBezTo>
                  <a:cubicBezTo>
                    <a:pt x="677333" y="78509"/>
                    <a:pt x="814339" y="554182"/>
                    <a:pt x="914400" y="552643"/>
                  </a:cubicBezTo>
                  <a:cubicBezTo>
                    <a:pt x="1014461" y="551104"/>
                    <a:pt x="1082194" y="70813"/>
                    <a:pt x="1182255" y="72352"/>
                  </a:cubicBezTo>
                  <a:cubicBezTo>
                    <a:pt x="1282316" y="73891"/>
                    <a:pt x="1414703" y="561879"/>
                    <a:pt x="1514764" y="561879"/>
                  </a:cubicBezTo>
                  <a:cubicBezTo>
                    <a:pt x="1614825" y="561879"/>
                    <a:pt x="1681019" y="72352"/>
                    <a:pt x="1782619" y="72352"/>
                  </a:cubicBezTo>
                  <a:cubicBezTo>
                    <a:pt x="1884219" y="72352"/>
                    <a:pt x="2016607" y="564958"/>
                    <a:pt x="2124364" y="561879"/>
                  </a:cubicBezTo>
                  <a:cubicBezTo>
                    <a:pt x="2232121" y="558800"/>
                    <a:pt x="2322946" y="50800"/>
                    <a:pt x="2429164" y="53879"/>
                  </a:cubicBezTo>
                  <a:cubicBezTo>
                    <a:pt x="2535382" y="56958"/>
                    <a:pt x="2660073" y="575734"/>
                    <a:pt x="2761673" y="580352"/>
                  </a:cubicBezTo>
                  <a:cubicBezTo>
                    <a:pt x="2863273" y="584970"/>
                    <a:pt x="2992582" y="163176"/>
                    <a:pt x="3038764" y="81588"/>
                  </a:cubicBezTo>
                  <a:cubicBezTo>
                    <a:pt x="3084946" y="0"/>
                    <a:pt x="3038764" y="90825"/>
                    <a:pt x="3038764" y="90825"/>
                  </a:cubicBezTo>
                  <a:lnTo>
                    <a:pt x="3038764" y="81588"/>
                  </a:lnTo>
                </a:path>
              </a:pathLst>
            </a:custGeom>
            <a:solidFill>
              <a:srgbClr val="FFFFFF"/>
            </a:solidFill>
            <a:ln w="38100" algn="ctr">
              <a:solidFill>
                <a:srgbClr val="000099"/>
              </a:solidFill>
              <a:miter lim="800000"/>
              <a:headEnd/>
              <a:tailEnd type="triangle" w="med" len="med"/>
            </a:ln>
            <a:extLst/>
          </p:spPr>
          <p:txBody>
            <a:bodyPr anchor="ctr"/>
            <a:lstStyle/>
            <a:p>
              <a:pPr algn="ctr" eaLnBrk="1" hangingPunct="1">
                <a:defRPr/>
              </a:pPr>
              <a:endParaRPr lang="en-US" dirty="0"/>
            </a:p>
          </p:txBody>
        </p:sp>
        <p:sp>
          <p:nvSpPr>
            <p:cNvPr id="23567" name="Line 18"/>
            <p:cNvSpPr>
              <a:spLocks noChangeShapeType="1"/>
            </p:cNvSpPr>
            <p:nvPr/>
          </p:nvSpPr>
          <p:spPr bwMode="auto">
            <a:xfrm>
              <a:off x="288" y="1008"/>
              <a:ext cx="768" cy="624"/>
            </a:xfrm>
            <a:prstGeom prst="line">
              <a:avLst/>
            </a:prstGeom>
            <a:noFill/>
            <a:ln w="38100">
              <a:solidFill>
                <a:srgbClr val="000099"/>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23557" name="Group 19"/>
          <p:cNvGrpSpPr>
            <a:grpSpLocks/>
          </p:cNvGrpSpPr>
          <p:nvPr/>
        </p:nvGrpSpPr>
        <p:grpSpPr bwMode="auto">
          <a:xfrm>
            <a:off x="10134600" y="1743075"/>
            <a:ext cx="1752600" cy="1447800"/>
            <a:chOff x="288" y="1008"/>
            <a:chExt cx="768" cy="624"/>
          </a:xfrm>
        </p:grpSpPr>
        <p:sp>
          <p:nvSpPr>
            <p:cNvPr id="10" name="Freeform 9"/>
            <p:cNvSpPr>
              <a:spLocks noChangeArrowheads="1"/>
            </p:cNvSpPr>
            <p:nvPr/>
          </p:nvSpPr>
          <p:spPr bwMode="auto">
            <a:xfrm rot="2189909">
              <a:off x="307" y="1138"/>
              <a:ext cx="720" cy="339"/>
            </a:xfrm>
            <a:custGeom>
              <a:avLst/>
              <a:gdLst>
                <a:gd name="T0" fmla="*/ 0 w 3084946"/>
                <a:gd name="T1" fmla="*/ 72257 h 584970"/>
                <a:gd name="T2" fmla="*/ 341698 w 3084946"/>
                <a:gd name="T3" fmla="*/ 570364 h 584970"/>
                <a:gd name="T4" fmla="*/ 581809 w 3084946"/>
                <a:gd name="T5" fmla="*/ 81481 h 584970"/>
                <a:gd name="T6" fmla="*/ 914272 w 3084946"/>
                <a:gd name="T7" fmla="*/ 551916 h 584970"/>
                <a:gd name="T8" fmla="*/ 1182089 w 3084946"/>
                <a:gd name="T9" fmla="*/ 72257 h 584970"/>
                <a:gd name="T10" fmla="*/ 1514551 w 3084946"/>
                <a:gd name="T11" fmla="*/ 561139 h 584970"/>
                <a:gd name="T12" fmla="*/ 1782369 w 3084946"/>
                <a:gd name="T13" fmla="*/ 72257 h 584970"/>
                <a:gd name="T14" fmla="*/ 2124066 w 3084946"/>
                <a:gd name="T15" fmla="*/ 561139 h 584970"/>
                <a:gd name="T16" fmla="*/ 2428823 w 3084946"/>
                <a:gd name="T17" fmla="*/ 53808 h 584970"/>
                <a:gd name="T18" fmla="*/ 2761284 w 3084946"/>
                <a:gd name="T19" fmla="*/ 579588 h 584970"/>
                <a:gd name="T20" fmla="*/ 3038337 w 3084946"/>
                <a:gd name="T21" fmla="*/ 81481 h 584970"/>
                <a:gd name="T22" fmla="*/ 3038337 w 3084946"/>
                <a:gd name="T23" fmla="*/ 90705 h 584970"/>
                <a:gd name="T24" fmla="*/ 3038337 w 3084946"/>
                <a:gd name="T25" fmla="*/ 81481 h 5849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84946"/>
                <a:gd name="T40" fmla="*/ 0 h 584970"/>
                <a:gd name="T41" fmla="*/ 3084946 w 3084946"/>
                <a:gd name="T42" fmla="*/ 584970 h 5849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84946" h="584970">
                  <a:moveTo>
                    <a:pt x="0" y="72352"/>
                  </a:moveTo>
                  <a:cubicBezTo>
                    <a:pt x="122382" y="320964"/>
                    <a:pt x="244764" y="569577"/>
                    <a:pt x="341746" y="571116"/>
                  </a:cubicBezTo>
                  <a:cubicBezTo>
                    <a:pt x="438728" y="572655"/>
                    <a:pt x="486449" y="84667"/>
                    <a:pt x="581891" y="81588"/>
                  </a:cubicBezTo>
                  <a:cubicBezTo>
                    <a:pt x="677333" y="78509"/>
                    <a:pt x="814339" y="554182"/>
                    <a:pt x="914400" y="552643"/>
                  </a:cubicBezTo>
                  <a:cubicBezTo>
                    <a:pt x="1014461" y="551104"/>
                    <a:pt x="1082194" y="70813"/>
                    <a:pt x="1182255" y="72352"/>
                  </a:cubicBezTo>
                  <a:cubicBezTo>
                    <a:pt x="1282316" y="73891"/>
                    <a:pt x="1414703" y="561879"/>
                    <a:pt x="1514764" y="561879"/>
                  </a:cubicBezTo>
                  <a:cubicBezTo>
                    <a:pt x="1614825" y="561879"/>
                    <a:pt x="1681019" y="72352"/>
                    <a:pt x="1782619" y="72352"/>
                  </a:cubicBezTo>
                  <a:cubicBezTo>
                    <a:pt x="1884219" y="72352"/>
                    <a:pt x="2016607" y="564958"/>
                    <a:pt x="2124364" y="561879"/>
                  </a:cubicBezTo>
                  <a:cubicBezTo>
                    <a:pt x="2232121" y="558800"/>
                    <a:pt x="2322946" y="50800"/>
                    <a:pt x="2429164" y="53879"/>
                  </a:cubicBezTo>
                  <a:cubicBezTo>
                    <a:pt x="2535382" y="56958"/>
                    <a:pt x="2660073" y="575734"/>
                    <a:pt x="2761673" y="580352"/>
                  </a:cubicBezTo>
                  <a:cubicBezTo>
                    <a:pt x="2863273" y="584970"/>
                    <a:pt x="2992582" y="163176"/>
                    <a:pt x="3038764" y="81588"/>
                  </a:cubicBezTo>
                  <a:cubicBezTo>
                    <a:pt x="3084946" y="0"/>
                    <a:pt x="3038764" y="90825"/>
                    <a:pt x="3038764" y="90825"/>
                  </a:cubicBezTo>
                  <a:lnTo>
                    <a:pt x="3038764" y="81588"/>
                  </a:lnTo>
                </a:path>
              </a:pathLst>
            </a:custGeom>
            <a:noFill/>
            <a:ln w="38100" algn="ctr">
              <a:solidFill>
                <a:srgbClr val="000099"/>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endParaRPr lang="en-US" dirty="0">
                <a:solidFill>
                  <a:srgbClr val="0066CC"/>
                </a:solidFill>
              </a:endParaRPr>
            </a:p>
          </p:txBody>
        </p:sp>
        <p:sp>
          <p:nvSpPr>
            <p:cNvPr id="23562" name="Line 21"/>
            <p:cNvSpPr>
              <a:spLocks noChangeShapeType="1"/>
            </p:cNvSpPr>
            <p:nvPr/>
          </p:nvSpPr>
          <p:spPr bwMode="auto">
            <a:xfrm>
              <a:off x="288" y="1008"/>
              <a:ext cx="768" cy="624"/>
            </a:xfrm>
            <a:prstGeom prst="line">
              <a:avLst/>
            </a:prstGeom>
            <a:noFill/>
            <a:ln w="38100">
              <a:solidFill>
                <a:srgbClr val="000099"/>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66CC"/>
                </a:solidFill>
              </a:endParaRPr>
            </a:p>
          </p:txBody>
        </p:sp>
      </p:grpSp>
      <p:sp>
        <p:nvSpPr>
          <p:cNvPr id="23558" name="Text Box 22"/>
          <p:cNvSpPr txBox="1">
            <a:spLocks noChangeArrowheads="1"/>
          </p:cNvSpPr>
          <p:nvPr/>
        </p:nvSpPr>
        <p:spPr bwMode="auto">
          <a:xfrm>
            <a:off x="1" y="1600200"/>
            <a:ext cx="4953000" cy="3970318"/>
          </a:xfrm>
          <a:prstGeom prst="rect">
            <a:avLst/>
          </a:prstGeom>
          <a:noFill/>
          <a:ln>
            <a:noFill/>
          </a:ln>
          <a:effectLs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339725" indent="-339725">
              <a:buClr>
                <a:schemeClr val="accent4">
                  <a:lumMod val="60000"/>
                  <a:lumOff val="40000"/>
                </a:schemeClr>
              </a:buClr>
              <a:buFont typeface="Wingdings" panose="05000000000000000000" pitchFamily="2" charset="2"/>
              <a:buChar char="§"/>
            </a:pPr>
            <a:r>
              <a:rPr lang="es-PR" altLang="en-U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protectores solares con compuestos orgánicos absorben la energía entrante. Esto resulta en vibraciones moleculares que se disipa en forma de calor.</a:t>
            </a:r>
          </a:p>
          <a:p>
            <a:pPr marL="339725" indent="-339725">
              <a:buClr>
                <a:schemeClr val="accent4">
                  <a:lumMod val="60000"/>
                  <a:lumOff val="40000"/>
                </a:schemeClr>
              </a:buClr>
              <a:buFont typeface="Wingdings" panose="05000000000000000000" pitchFamily="2" charset="2"/>
              <a:buChar char="§"/>
            </a:pPr>
            <a:endParaRPr lang="es-PR" altLang="en-US"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39725" indent="-339725">
              <a:buClr>
                <a:schemeClr val="accent4">
                  <a:lumMod val="60000"/>
                  <a:lumOff val="40000"/>
                </a:schemeClr>
              </a:buClr>
              <a:buFont typeface="Wingdings" panose="05000000000000000000" pitchFamily="2" charset="2"/>
              <a:buChar char="§"/>
            </a:pPr>
            <a:r>
              <a:rPr lang="es-PR" altLang="en-U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protectores solares con partículas inorgánicas dispersan los rayos UV entrantes lejos de la piel.</a:t>
            </a:r>
          </a:p>
        </p:txBody>
      </p:sp>
      <p:sp>
        <p:nvSpPr>
          <p:cNvPr id="23559" name="Text Box 23"/>
          <p:cNvSpPr txBox="1">
            <a:spLocks noChangeArrowheads="1"/>
          </p:cNvSpPr>
          <p:nvPr/>
        </p:nvSpPr>
        <p:spPr bwMode="auto">
          <a:xfrm>
            <a:off x="6467406" y="2023387"/>
            <a:ext cx="2823292" cy="783193"/>
          </a:xfrm>
          <a:prstGeom prst="round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4"/>
          </a:lnRef>
          <a:fillRef idx="3">
            <a:schemeClr val="accent4"/>
          </a:fillRef>
          <a:effectRef idx="2">
            <a:schemeClr val="accent4"/>
          </a:effectRef>
          <a:fontRef idx="minor">
            <a:schemeClr val="lt1"/>
          </a:fontRef>
        </p:style>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s-PR" altLang="en-US" sz="2000" b="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2 - Etilhexil p - metoxicinamato</a:t>
            </a:r>
          </a:p>
        </p:txBody>
      </p:sp>
      <p:sp>
        <p:nvSpPr>
          <p:cNvPr id="23560" name="Text Box 24"/>
          <p:cNvSpPr txBox="1">
            <a:spLocks noChangeArrowheads="1"/>
          </p:cNvSpPr>
          <p:nvPr/>
        </p:nvSpPr>
        <p:spPr bwMode="auto">
          <a:xfrm>
            <a:off x="9372600" y="4330153"/>
            <a:ext cx="2533631" cy="783193"/>
          </a:xfrm>
          <a:prstGeom prst="round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4"/>
          </a:lnRef>
          <a:fillRef idx="3">
            <a:schemeClr val="accent4"/>
          </a:fillRef>
          <a:effectRef idx="2">
            <a:schemeClr val="accent4"/>
          </a:effectRef>
          <a:fontRef idx="minor">
            <a:schemeClr val="lt1"/>
          </a:fontRef>
        </p:style>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s-PR" alt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Óxido de zinc o Dióxido de titanio</a:t>
            </a:r>
          </a:p>
        </p:txBody>
      </p:sp>
      <p:pic>
        <p:nvPicPr>
          <p:cNvPr id="25" name="Picture 24">
            <a:extLst>
              <a:ext uri="{FF2B5EF4-FFF2-40B4-BE49-F238E27FC236}">
                <a16:creationId xmlns:a16="http://schemas.microsoft.com/office/drawing/2014/main" id="{B6CA96B3-F2EC-41FD-A19D-B8961D3B6106}"/>
              </a:ext>
            </a:extLst>
          </p:cNvPr>
          <p:cNvPicPr>
            <a:picLocks noChangeAspect="1"/>
          </p:cNvPicPr>
          <p:nvPr/>
        </p:nvPicPr>
        <p:blipFill>
          <a:blip r:embed="rId4"/>
          <a:stretch>
            <a:fillRect/>
          </a:stretch>
        </p:blipFill>
        <p:spPr>
          <a:xfrm>
            <a:off x="11531517" y="5729288"/>
            <a:ext cx="594783" cy="584775"/>
          </a:xfrm>
          <a:prstGeom prst="rect">
            <a:avLst/>
          </a:prstGeom>
        </p:spPr>
      </p:pic>
      <p:pic>
        <p:nvPicPr>
          <p:cNvPr id="26" name="Picture 25">
            <a:extLst>
              <a:ext uri="{FF2B5EF4-FFF2-40B4-BE49-F238E27FC236}">
                <a16:creationId xmlns:a16="http://schemas.microsoft.com/office/drawing/2014/main" id="{365F5176-4BD9-4EC0-A772-578DD9874EA3}"/>
              </a:ext>
            </a:extLst>
          </p:cNvPr>
          <p:cNvPicPr>
            <a:picLocks noChangeAspect="1"/>
          </p:cNvPicPr>
          <p:nvPr/>
        </p:nvPicPr>
        <p:blipFill>
          <a:blip r:embed="rId5"/>
          <a:stretch>
            <a:fillRect/>
          </a:stretch>
        </p:blipFill>
        <p:spPr>
          <a:xfrm>
            <a:off x="65699" y="5773214"/>
            <a:ext cx="1674611" cy="540849"/>
          </a:xfrm>
          <a:prstGeom prst="rect">
            <a:avLst/>
          </a:prstGeom>
        </p:spPr>
      </p:pic>
      <p:sp>
        <p:nvSpPr>
          <p:cNvPr id="27" name="Title 1">
            <a:extLst>
              <a:ext uri="{FF2B5EF4-FFF2-40B4-BE49-F238E27FC236}">
                <a16:creationId xmlns:a16="http://schemas.microsoft.com/office/drawing/2014/main" id="{6405A4DA-182A-4B52-A518-EF5EFE4F758E}"/>
              </a:ext>
            </a:extLst>
          </p:cNvPr>
          <p:cNvSpPr txBox="1">
            <a:spLocks noChangeArrowheads="1"/>
          </p:cNvSpPr>
          <p:nvPr/>
        </p:nvSpPr>
        <p:spPr>
          <a:xfrm>
            <a:off x="0" y="36959"/>
            <a:ext cx="12192000" cy="133464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sz="4400" b="0" i="0" u="none" strike="noStrike" kern="1200" cap="none" spc="-50" normalizeH="0" baseline="0" noProof="0" dirty="0">
                <a:ln>
                  <a:solidFill>
                    <a:schemeClr val="accent4">
                      <a:lumMod val="40000"/>
                      <a:lumOff val="60000"/>
                    </a:schemeClr>
                  </a:solidFill>
                </a:ln>
                <a:solidFill>
                  <a:schemeClr val="accent4"/>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¿En qué se diferencian los protectores solares con nanopartículas?</a:t>
            </a:r>
          </a:p>
        </p:txBody>
      </p:sp>
    </p:spTree>
    <p:extLst>
      <p:ext uri="{BB962C8B-B14F-4D97-AF65-F5344CB8AC3E}">
        <p14:creationId xmlns:p14="http://schemas.microsoft.com/office/powerpoint/2010/main" val="21819509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1020763"/>
            <a:ext cx="11887200" cy="5151437"/>
          </a:xfrm>
          <a:noFill/>
        </p:spPr>
        <p:txBody>
          <a:bodyPr>
            <a:noAutofit/>
          </a:bodyPr>
          <a:lstStyle/>
          <a:p>
            <a:pPr marL="339725" indent="-339725" algn="just">
              <a:lnSpc>
                <a:spcPct val="100000"/>
              </a:lnSpc>
              <a:spcBef>
                <a:spcPts val="0"/>
              </a:spcBef>
              <a:spcAft>
                <a:spcPts val="0"/>
              </a:spcAft>
              <a:buClr>
                <a:schemeClr val="accent4">
                  <a:lumMod val="60000"/>
                  <a:lumOff val="40000"/>
                </a:schemeClr>
              </a:buClr>
              <a:buFont typeface="Wingdings" panose="05000000000000000000" pitchFamily="2" charset="2"/>
              <a:buChar char="§"/>
            </a:pPr>
            <a:r>
              <a:rPr lang="es-PR" sz="21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“SPF” significa Factor de Protección Solar.  Puede ayudar a determinar el tiempo que se puede permanecer al Sol antes de quemarse. Como las quemaduras solares son causadas por la radiación UV-B, el “SPF” no indica protección contra la radiación UV-A.</a:t>
            </a:r>
          </a:p>
          <a:p>
            <a:pPr marL="339725" indent="-339725" algn="just">
              <a:lnSpc>
                <a:spcPct val="100000"/>
              </a:lnSpc>
              <a:spcBef>
                <a:spcPts val="0"/>
              </a:spcBef>
              <a:spcAft>
                <a:spcPts val="0"/>
              </a:spcAft>
              <a:buClr>
                <a:schemeClr val="accent4">
                  <a:lumMod val="60000"/>
                  <a:lumOff val="40000"/>
                </a:schemeClr>
              </a:buClr>
              <a:buNone/>
            </a:pPr>
            <a:endParaRPr lang="es-PR" sz="9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39725" indent="-339725" algn="just">
              <a:lnSpc>
                <a:spcPct val="100000"/>
              </a:lnSpc>
              <a:spcBef>
                <a:spcPts val="0"/>
              </a:spcBef>
              <a:spcAft>
                <a:spcPts val="0"/>
              </a:spcAft>
              <a:buClr>
                <a:schemeClr val="accent4">
                  <a:lumMod val="60000"/>
                  <a:lumOff val="40000"/>
                </a:schemeClr>
              </a:buClr>
              <a:buFont typeface="Wingdings" panose="05000000000000000000" pitchFamily="2" charset="2"/>
              <a:buChar char="§"/>
            </a:pPr>
            <a:r>
              <a:rPr lang="es-PR" sz="22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piel humana tiene “SPF” natural que depende de la cantidad de pigmento (melanina).</a:t>
            </a:r>
          </a:p>
          <a:p>
            <a:pPr marL="339725" indent="-339725" algn="just">
              <a:lnSpc>
                <a:spcPct val="100000"/>
              </a:lnSpc>
              <a:spcBef>
                <a:spcPts val="0"/>
              </a:spcBef>
              <a:spcAft>
                <a:spcPts val="0"/>
              </a:spcAft>
              <a:buClr>
                <a:schemeClr val="accent4">
                  <a:lumMod val="60000"/>
                  <a:lumOff val="40000"/>
                </a:schemeClr>
              </a:buClr>
              <a:buNone/>
            </a:pPr>
            <a:endParaRPr lang="es-PR" sz="9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39725" indent="-339725" algn="just">
              <a:lnSpc>
                <a:spcPct val="100000"/>
              </a:lnSpc>
              <a:spcBef>
                <a:spcPts val="0"/>
              </a:spcBef>
              <a:spcAft>
                <a:spcPts val="0"/>
              </a:spcAft>
              <a:buClr>
                <a:schemeClr val="accent4">
                  <a:lumMod val="60000"/>
                  <a:lumOff val="40000"/>
                </a:schemeClr>
              </a:buClr>
              <a:buFont typeface="Wingdings" panose="05000000000000000000" pitchFamily="2" charset="2"/>
              <a:buChar char="§"/>
            </a:pPr>
            <a:r>
              <a:rPr lang="es-PR" sz="22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“SPF” es un factor de multiplicación. Si una persona puede permanecer bajo los rayos del Sol por 15 minutos antes de quemarse, un SPF de 10 lo protege por 150 minutos. Luego, debe de aplicarse más producto.</a:t>
            </a:r>
          </a:p>
          <a:p>
            <a:pPr marL="339725" indent="-339725" algn="just">
              <a:lnSpc>
                <a:spcPct val="100000"/>
              </a:lnSpc>
              <a:spcBef>
                <a:spcPts val="0"/>
              </a:spcBef>
              <a:spcAft>
                <a:spcPts val="0"/>
              </a:spcAft>
              <a:buClr>
                <a:schemeClr val="accent4">
                  <a:lumMod val="60000"/>
                  <a:lumOff val="40000"/>
                </a:schemeClr>
              </a:buClr>
              <a:buNone/>
            </a:pPr>
            <a:endParaRPr lang="es-PR" sz="9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39725" indent="-339725" algn="just">
              <a:lnSpc>
                <a:spcPct val="100000"/>
              </a:lnSpc>
              <a:spcBef>
                <a:spcPts val="0"/>
              </a:spcBef>
              <a:spcAft>
                <a:spcPts val="0"/>
              </a:spcAft>
              <a:buClr>
                <a:schemeClr val="accent4">
                  <a:lumMod val="60000"/>
                  <a:lumOff val="40000"/>
                </a:schemeClr>
              </a:buClr>
              <a:buFont typeface="Wingdings" panose="05000000000000000000" pitchFamily="2" charset="2"/>
              <a:buChar char="§"/>
            </a:pPr>
            <a:r>
              <a:rPr lang="es-PR" sz="22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Aunque el “SPF” solo aplica a la radiación UV-B, las etiquetas de muchos productos indican si ofrecen protección de amplio espectro. Esto indica si ofrecen protección o no contra la radiación UV-A.</a:t>
            </a:r>
          </a:p>
          <a:p>
            <a:pPr marL="339725" indent="-339725" algn="just">
              <a:lnSpc>
                <a:spcPct val="100000"/>
              </a:lnSpc>
              <a:spcBef>
                <a:spcPts val="0"/>
              </a:spcBef>
              <a:spcAft>
                <a:spcPts val="0"/>
              </a:spcAft>
              <a:buClr>
                <a:schemeClr val="accent4">
                  <a:lumMod val="60000"/>
                  <a:lumOff val="40000"/>
                </a:schemeClr>
              </a:buClr>
              <a:buNone/>
            </a:pPr>
            <a:endParaRPr lang="es-PR" sz="9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39725" indent="-339725" algn="just">
              <a:lnSpc>
                <a:spcPct val="100000"/>
              </a:lnSpc>
              <a:spcBef>
                <a:spcPts val="0"/>
              </a:spcBef>
              <a:spcAft>
                <a:spcPts val="0"/>
              </a:spcAft>
              <a:buClr>
                <a:schemeClr val="accent4">
                  <a:lumMod val="60000"/>
                  <a:lumOff val="40000"/>
                </a:schemeClr>
              </a:buClr>
              <a:buFont typeface="Wingdings" panose="05000000000000000000" pitchFamily="2" charset="2"/>
              <a:buChar char="§"/>
            </a:pPr>
            <a:r>
              <a:rPr lang="es-PR" sz="22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Las nanopartículas en los protectores solares dispersan la radiación UV-A y UV-B.</a:t>
            </a:r>
          </a:p>
        </p:txBody>
      </p:sp>
      <p:pic>
        <p:nvPicPr>
          <p:cNvPr id="6" name="Picture 5">
            <a:extLst>
              <a:ext uri="{FF2B5EF4-FFF2-40B4-BE49-F238E27FC236}">
                <a16:creationId xmlns:a16="http://schemas.microsoft.com/office/drawing/2014/main" id="{73FD594B-C767-40DB-AF39-82B1BA568CFD}"/>
              </a:ext>
            </a:extLst>
          </p:cNvPr>
          <p:cNvPicPr>
            <a:picLocks noChangeAspect="1"/>
          </p:cNvPicPr>
          <p:nvPr/>
        </p:nvPicPr>
        <p:blipFill>
          <a:blip r:embed="rId2"/>
          <a:stretch>
            <a:fillRect/>
          </a:stretch>
        </p:blipFill>
        <p:spPr>
          <a:xfrm>
            <a:off x="11531517" y="5729288"/>
            <a:ext cx="594783" cy="584775"/>
          </a:xfrm>
          <a:prstGeom prst="rect">
            <a:avLst/>
          </a:prstGeom>
        </p:spPr>
      </p:pic>
      <p:pic>
        <p:nvPicPr>
          <p:cNvPr id="7" name="Picture 6">
            <a:extLst>
              <a:ext uri="{FF2B5EF4-FFF2-40B4-BE49-F238E27FC236}">
                <a16:creationId xmlns:a16="http://schemas.microsoft.com/office/drawing/2014/main" id="{4B74B1AF-CCBD-4F24-BC17-73B25BBE6847}"/>
              </a:ext>
            </a:extLst>
          </p:cNvPr>
          <p:cNvPicPr>
            <a:picLocks noChangeAspect="1"/>
          </p:cNvPicPr>
          <p:nvPr/>
        </p:nvPicPr>
        <p:blipFill>
          <a:blip r:embed="rId3"/>
          <a:stretch>
            <a:fillRect/>
          </a:stretch>
        </p:blipFill>
        <p:spPr>
          <a:xfrm>
            <a:off x="65699" y="5773214"/>
            <a:ext cx="1674611" cy="540849"/>
          </a:xfrm>
          <a:prstGeom prst="rect">
            <a:avLst/>
          </a:prstGeom>
        </p:spPr>
      </p:pic>
      <p:sp>
        <p:nvSpPr>
          <p:cNvPr id="5" name="Rectangle 4">
            <a:extLst>
              <a:ext uri="{FF2B5EF4-FFF2-40B4-BE49-F238E27FC236}">
                <a16:creationId xmlns:a16="http://schemas.microsoft.com/office/drawing/2014/main" id="{8F5A98E0-487A-4ADD-9D6C-C6F945E04CC3}"/>
              </a:ext>
            </a:extLst>
          </p:cNvPr>
          <p:cNvSpPr/>
          <p:nvPr/>
        </p:nvSpPr>
        <p:spPr>
          <a:xfrm>
            <a:off x="0" y="6400800"/>
            <a:ext cx="12192000" cy="369332"/>
          </a:xfrm>
          <a:prstGeom prst="rect">
            <a:avLst/>
          </a:prstGeom>
        </p:spPr>
        <p:txBody>
          <a:bodyPr wrap="square">
            <a:spAutoFit/>
          </a:bodyPr>
          <a:lstStyle/>
          <a:p>
            <a:pPr algn="ctr">
              <a:buClr>
                <a:schemeClr val="accent5">
                  <a:lumMod val="75000"/>
                </a:schemeClr>
              </a:buClr>
            </a:pPr>
            <a:r>
              <a:rPr lang="en-US" b="1"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From: About.com (http://chemistry.about.com/od/howthingsworkfaqs/f/sunscreen.htm)</a:t>
            </a:r>
          </a:p>
        </p:txBody>
      </p:sp>
      <p:sp>
        <p:nvSpPr>
          <p:cNvPr id="8" name="Title 1">
            <a:extLst>
              <a:ext uri="{FF2B5EF4-FFF2-40B4-BE49-F238E27FC236}">
                <a16:creationId xmlns:a16="http://schemas.microsoft.com/office/drawing/2014/main" id="{15499D31-4278-41DB-B80C-0F0D177B540A}"/>
              </a:ext>
            </a:extLst>
          </p:cNvPr>
          <p:cNvSpPr txBox="1">
            <a:spLocks noChangeArrowheads="1"/>
          </p:cNvSpPr>
          <p:nvPr/>
        </p:nvSpPr>
        <p:spPr>
          <a:xfrm>
            <a:off x="0" y="0"/>
            <a:ext cx="12192000" cy="838199"/>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b="0" i="0" u="none" strike="noStrike" kern="1200" cap="none" spc="-50" normalizeH="0" baseline="0" noProof="0" dirty="0">
                <a:ln>
                  <a:solidFill>
                    <a:schemeClr val="accent4">
                      <a:lumMod val="40000"/>
                      <a:lumOff val="60000"/>
                    </a:schemeClr>
                  </a:solidFill>
                </a:ln>
                <a:solidFill>
                  <a:schemeClr val="accent4"/>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a:t>
            </a:r>
            <a:r>
              <a:rPr lang="es-PR" altLang="zh-CN" dirty="0">
                <a:ln>
                  <a:solidFill>
                    <a:schemeClr val="accent4">
                      <a:lumMod val="40000"/>
                      <a:lumOff val="60000"/>
                    </a:schemeClr>
                  </a:solidFill>
                </a:ln>
                <a:solidFill>
                  <a:schemeClr val="accent4"/>
                </a:solidFill>
                <a:effectLst>
                  <a:outerShdw blurRad="38100" dist="38100" dir="2700000" algn="tl">
                    <a:srgbClr val="000000">
                      <a:alpha val="43137"/>
                    </a:srgbClr>
                  </a:outerShdw>
                </a:effectLst>
                <a:latin typeface="Arial Black" panose="020B0A04020102020204" pitchFamily="34" charset="0"/>
                <a:ea typeface="SimSun" panose="02010600030101010101" pitchFamily="2" charset="-122"/>
                <a:cs typeface="Calibri" panose="020F0502020204030204" pitchFamily="34" charset="0"/>
              </a:rPr>
              <a:t>Q</a:t>
            </a:r>
            <a:r>
              <a:rPr kumimoji="0" lang="es-PR" altLang="zh-CN" b="0" i="0" u="none" strike="noStrike" kern="1200" cap="none" spc="-50" normalizeH="0" baseline="0" dirty="0">
                <a:ln>
                  <a:solidFill>
                    <a:schemeClr val="accent4">
                      <a:lumMod val="40000"/>
                      <a:lumOff val="60000"/>
                    </a:schemeClr>
                  </a:solidFill>
                </a:ln>
                <a:solidFill>
                  <a:schemeClr val="accent4"/>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ué</a:t>
            </a:r>
            <a:r>
              <a:rPr kumimoji="0" lang="es-PR" altLang="zh-CN" b="0" i="0" u="none" strike="noStrike" kern="1200" cap="none" spc="-50" normalizeH="0" baseline="0" noProof="0" dirty="0">
                <a:ln>
                  <a:solidFill>
                    <a:schemeClr val="accent4">
                      <a:lumMod val="40000"/>
                      <a:lumOff val="60000"/>
                    </a:schemeClr>
                  </a:solidFill>
                </a:ln>
                <a:solidFill>
                  <a:schemeClr val="accent4"/>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 significa “SPF”?</a:t>
            </a:r>
          </a:p>
        </p:txBody>
      </p:sp>
    </p:spTree>
    <p:extLst>
      <p:ext uri="{BB962C8B-B14F-4D97-AF65-F5344CB8AC3E}">
        <p14:creationId xmlns:p14="http://schemas.microsoft.com/office/powerpoint/2010/main" val="13094091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1524000"/>
            <a:ext cx="11821500" cy="4637663"/>
          </a:xfrm>
          <a:noFill/>
        </p:spPr>
        <p:txBody>
          <a:bodyPr>
            <a:noAutofit/>
          </a:bodyPr>
          <a:lstStyle/>
          <a:p>
            <a:pPr marL="339725" indent="-339725" algn="just">
              <a:lnSpc>
                <a:spcPct val="100000"/>
              </a:lnSpc>
              <a:spcBef>
                <a:spcPts val="0"/>
              </a:spcBef>
              <a:spcAft>
                <a:spcPts val="0"/>
              </a:spcAft>
              <a:buClr>
                <a:schemeClr val="accent4">
                  <a:lumMod val="60000"/>
                  <a:lumOff val="40000"/>
                </a:schemeClr>
              </a:buClr>
              <a:buFont typeface="Wingdings" panose="05000000000000000000" pitchFamily="2" charset="2"/>
              <a:buChar char="§"/>
            </a:pPr>
            <a:r>
              <a:rPr lang="es-ES" altLang="en-PR"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Algunas personas han expresado su preocupación por los peligros potenciales de las nanopartículas utilizadas en los protectores solares. Entre las preocupaciones se encuentran las del uso individual (personal) las de su uso en el ecosistema (ambiental). </a:t>
            </a:r>
          </a:p>
          <a:p>
            <a:pPr marL="339725" indent="-339725" algn="just">
              <a:lnSpc>
                <a:spcPct val="100000"/>
              </a:lnSpc>
              <a:spcBef>
                <a:spcPts val="0"/>
              </a:spcBef>
              <a:spcAft>
                <a:spcPts val="0"/>
              </a:spcAft>
              <a:buClr>
                <a:schemeClr val="accent4">
                  <a:lumMod val="60000"/>
                  <a:lumOff val="40000"/>
                </a:schemeClr>
              </a:buClr>
              <a:buNone/>
            </a:pPr>
            <a:endParaRPr lang="es-ES" sz="10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39725" indent="-339725" algn="just">
              <a:lnSpc>
                <a:spcPct val="100000"/>
              </a:lnSpc>
              <a:spcBef>
                <a:spcPts val="0"/>
              </a:spcBef>
              <a:spcAft>
                <a:spcPts val="0"/>
              </a:spcAft>
              <a:buClr>
                <a:schemeClr val="accent4">
                  <a:lumMod val="60000"/>
                  <a:lumOff val="40000"/>
                </a:schemeClr>
              </a:buClr>
              <a:buFont typeface="Wingdings" panose="05000000000000000000" pitchFamily="2" charset="2"/>
              <a:buChar char="§"/>
            </a:pPr>
            <a:r>
              <a:rPr lang="en-US"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 </a:t>
            </a:r>
            <a:r>
              <a:rPr lang="es-PR"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nivel</a:t>
            </a:r>
            <a:r>
              <a:rPr lang="en-US"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personal: </a:t>
            </a:r>
            <a:r>
              <a:rPr lang="es-ES" altLang="en-PR"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 dónde llegan las nanopartículas una vez que se frotan en la piel? </a:t>
            </a:r>
            <a:endParaRPr lang="en-US"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39725" lvl="1" indent="-339725" algn="just">
              <a:lnSpc>
                <a:spcPct val="100000"/>
              </a:lnSpc>
              <a:spcBef>
                <a:spcPts val="0"/>
              </a:spcBef>
              <a:spcAft>
                <a:spcPts val="0"/>
              </a:spcAft>
              <a:buClr>
                <a:schemeClr val="accent4">
                  <a:lumMod val="60000"/>
                  <a:lumOff val="40000"/>
                </a:schemeClr>
              </a:buClr>
              <a:buNone/>
            </a:pPr>
            <a:endParaRPr lang="en-US" sz="10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39725" lvl="1" indent="-339725" algn="just">
              <a:lnSpc>
                <a:spcPct val="100000"/>
              </a:lnSpc>
              <a:spcBef>
                <a:spcPts val="0"/>
              </a:spcBef>
              <a:spcAft>
                <a:spcPts val="0"/>
              </a:spcAft>
              <a:buClr>
                <a:schemeClr val="accent4">
                  <a:lumMod val="60000"/>
                  <a:lumOff val="40000"/>
                </a:schemeClr>
              </a:buClr>
              <a:buFont typeface="Wingdings" panose="05000000000000000000" pitchFamily="2" charset="2"/>
              <a:buChar char="§"/>
            </a:pPr>
            <a:r>
              <a:rPr lang="en-US"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 </a:t>
            </a:r>
            <a:r>
              <a:rPr lang="es-PR"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nivel</a:t>
            </a:r>
            <a:r>
              <a:rPr lang="en-US"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ambiental</a:t>
            </a:r>
            <a:r>
              <a:rPr lang="en-US"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ES" altLang="en-PR"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¿Cuál es el destino de las nanopartículas una vez que el protector solar se lava en el lago o en el desagüe de la bañera? </a:t>
            </a:r>
            <a:endParaRPr lang="en-US" sz="275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5B3DB0A3-7E22-4D3D-8ED6-F487F3B66642}"/>
              </a:ext>
            </a:extLst>
          </p:cNvPr>
          <p:cNvPicPr>
            <a:picLocks noChangeAspect="1"/>
          </p:cNvPicPr>
          <p:nvPr/>
        </p:nvPicPr>
        <p:blipFill>
          <a:blip r:embed="rId2"/>
          <a:stretch>
            <a:fillRect/>
          </a:stretch>
        </p:blipFill>
        <p:spPr>
          <a:xfrm>
            <a:off x="11531517" y="5729288"/>
            <a:ext cx="594783" cy="584775"/>
          </a:xfrm>
          <a:prstGeom prst="rect">
            <a:avLst/>
          </a:prstGeom>
        </p:spPr>
      </p:pic>
      <p:pic>
        <p:nvPicPr>
          <p:cNvPr id="7" name="Picture 6">
            <a:extLst>
              <a:ext uri="{FF2B5EF4-FFF2-40B4-BE49-F238E27FC236}">
                <a16:creationId xmlns:a16="http://schemas.microsoft.com/office/drawing/2014/main" id="{1BDE73D5-2738-4DA1-8565-C1BE75328578}"/>
              </a:ext>
            </a:extLst>
          </p:cNvPr>
          <p:cNvPicPr>
            <a:picLocks noChangeAspect="1"/>
          </p:cNvPicPr>
          <p:nvPr/>
        </p:nvPicPr>
        <p:blipFill>
          <a:blip r:embed="rId3"/>
          <a:stretch>
            <a:fillRect/>
          </a:stretch>
        </p:blipFill>
        <p:spPr>
          <a:xfrm>
            <a:off x="65699" y="5773214"/>
            <a:ext cx="1674611" cy="540849"/>
          </a:xfrm>
          <a:prstGeom prst="rect">
            <a:avLst/>
          </a:prstGeom>
        </p:spPr>
      </p:pic>
      <p:sp>
        <p:nvSpPr>
          <p:cNvPr id="8" name="Title 1">
            <a:extLst>
              <a:ext uri="{FF2B5EF4-FFF2-40B4-BE49-F238E27FC236}">
                <a16:creationId xmlns:a16="http://schemas.microsoft.com/office/drawing/2014/main" id="{F4C00853-6190-4D84-899E-2CF98566F77B}"/>
              </a:ext>
            </a:extLst>
          </p:cNvPr>
          <p:cNvSpPr txBox="1">
            <a:spLocks noChangeArrowheads="1"/>
          </p:cNvSpPr>
          <p:nvPr/>
        </p:nvSpPr>
        <p:spPr>
          <a:xfrm>
            <a:off x="0" y="0"/>
            <a:ext cx="12192000" cy="1371599"/>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sz="4000" b="0" i="0" u="none" strike="noStrike" kern="1200" cap="none" spc="-50" normalizeH="0" baseline="0" noProof="0" dirty="0">
                <a:ln>
                  <a:solidFill>
                    <a:schemeClr val="accent4">
                      <a:lumMod val="40000"/>
                      <a:lumOff val="60000"/>
                    </a:schemeClr>
                  </a:solidFill>
                </a:ln>
                <a:solidFill>
                  <a:schemeClr val="accent4"/>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¿Existen preocupaciones sobre el uso de protectores solares con nanopartículas?</a:t>
            </a:r>
          </a:p>
        </p:txBody>
      </p:sp>
    </p:spTree>
    <p:extLst>
      <p:ext uri="{BB962C8B-B14F-4D97-AF65-F5344CB8AC3E}">
        <p14:creationId xmlns:p14="http://schemas.microsoft.com/office/powerpoint/2010/main" val="1280715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CD7BC19-6A83-45EA-8350-EC659F3B9378}"/>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7" name="Picture 6">
            <a:extLst>
              <a:ext uri="{FF2B5EF4-FFF2-40B4-BE49-F238E27FC236}">
                <a16:creationId xmlns:a16="http://schemas.microsoft.com/office/drawing/2014/main" id="{4CC5BBB8-D0B4-4F38-BBA9-E49713B2A02C}"/>
              </a:ext>
            </a:extLst>
          </p:cNvPr>
          <p:cNvPicPr>
            <a:picLocks noChangeAspect="1"/>
          </p:cNvPicPr>
          <p:nvPr/>
        </p:nvPicPr>
        <p:blipFill>
          <a:blip r:embed="rId4"/>
          <a:stretch>
            <a:fillRect/>
          </a:stretch>
        </p:blipFill>
        <p:spPr>
          <a:xfrm>
            <a:off x="65699" y="5773214"/>
            <a:ext cx="1674611" cy="540849"/>
          </a:xfrm>
          <a:prstGeom prst="rect">
            <a:avLst/>
          </a:prstGeom>
        </p:spPr>
      </p:pic>
      <p:sp>
        <p:nvSpPr>
          <p:cNvPr id="4" name="Rectangle 3">
            <a:extLst>
              <a:ext uri="{FF2B5EF4-FFF2-40B4-BE49-F238E27FC236}">
                <a16:creationId xmlns:a16="http://schemas.microsoft.com/office/drawing/2014/main" id="{0443DD6D-FD80-4B9F-A826-1312C79F400D}"/>
              </a:ext>
            </a:extLst>
          </p:cNvPr>
          <p:cNvSpPr/>
          <p:nvPr/>
        </p:nvSpPr>
        <p:spPr>
          <a:xfrm>
            <a:off x="33744" y="1606183"/>
            <a:ext cx="12060601" cy="4108817"/>
          </a:xfrm>
          <a:prstGeom prst="rect">
            <a:avLst/>
          </a:prstGeom>
          <a:noFill/>
        </p:spPr>
        <p:txBody>
          <a:bodyPr wrap="square">
            <a:spAutoFit/>
          </a:bodyPr>
          <a:lstStyle/>
          <a:p>
            <a:pPr marL="342900" indent="-342900" algn="just">
              <a:buClr>
                <a:schemeClr val="accent4">
                  <a:lumMod val="60000"/>
                  <a:lumOff val="40000"/>
                </a:schemeClr>
              </a:buClr>
              <a:buFont typeface="Wingdings" panose="05000000000000000000" pitchFamily="2" charset="2"/>
              <a:buChar char="§"/>
            </a:pPr>
            <a:r>
              <a:rPr lang="es-ES" sz="2400" b="1" dirty="0">
                <a:effectLst>
                  <a:outerShdw blurRad="38100" dist="38100" dir="2700000" algn="tl">
                    <a:srgbClr val="000000">
                      <a:alpha val="43137"/>
                    </a:srgbClr>
                  </a:outerShdw>
                </a:effectLst>
              </a:rPr>
              <a:t>Existen investigaciones sobre estos problemas potenciales. Los primeros resultados sugieren que la exposición personal no representa un peligro significativo. </a:t>
            </a:r>
          </a:p>
          <a:p>
            <a:pPr algn="just">
              <a:buClr>
                <a:schemeClr val="accent4">
                  <a:lumMod val="60000"/>
                  <a:lumOff val="40000"/>
                </a:schemeClr>
              </a:buClr>
            </a:pPr>
            <a:endParaRPr lang="es-ES" sz="1050" b="1" dirty="0">
              <a:effectLst>
                <a:outerShdw blurRad="38100" dist="38100" dir="2700000" algn="tl">
                  <a:srgbClr val="000000">
                    <a:alpha val="43137"/>
                  </a:srgbClr>
                </a:outerShdw>
              </a:effectLst>
            </a:endParaRPr>
          </a:p>
          <a:p>
            <a:pPr marL="342900" indent="-342900" algn="just">
              <a:buClr>
                <a:schemeClr val="accent4">
                  <a:lumMod val="60000"/>
                  <a:lumOff val="40000"/>
                </a:schemeClr>
              </a:buClr>
              <a:buFont typeface="Wingdings" panose="05000000000000000000" pitchFamily="2" charset="2"/>
              <a:buChar char="§"/>
            </a:pPr>
            <a:r>
              <a:rPr lang="es-ES" sz="2400" b="1" dirty="0">
                <a:effectLst>
                  <a:outerShdw blurRad="38100" dist="38100" dir="2700000" algn="tl">
                    <a:srgbClr val="000000">
                      <a:alpha val="43137"/>
                    </a:srgbClr>
                  </a:outerShdw>
                </a:effectLst>
              </a:rPr>
              <a:t>¿A dónde llegan las nanopartículas una vez se frotan en la piel? No parecen penetrar el torrente sanguíneo. La piel es un órgano muy eficiente manteniendo los materiales fuera del cuerpo. </a:t>
            </a:r>
          </a:p>
          <a:p>
            <a:pPr algn="just">
              <a:buClr>
                <a:schemeClr val="accent4">
                  <a:lumMod val="60000"/>
                  <a:lumOff val="40000"/>
                </a:schemeClr>
              </a:buClr>
            </a:pPr>
            <a:endParaRPr lang="es-ES" sz="1050" b="1" dirty="0">
              <a:effectLst>
                <a:outerShdw blurRad="38100" dist="38100" dir="2700000" algn="tl">
                  <a:srgbClr val="000000">
                    <a:alpha val="43137"/>
                  </a:srgbClr>
                </a:outerShdw>
              </a:effectLst>
            </a:endParaRPr>
          </a:p>
          <a:p>
            <a:pPr marL="342900" indent="-342900" algn="just">
              <a:buClr>
                <a:schemeClr val="accent4">
                  <a:lumMod val="60000"/>
                  <a:lumOff val="40000"/>
                </a:schemeClr>
              </a:buClr>
              <a:buFont typeface="Wingdings" panose="05000000000000000000" pitchFamily="2" charset="2"/>
              <a:buChar char="§"/>
            </a:pPr>
            <a:r>
              <a:rPr lang="es-ES" sz="2400" b="1" dirty="0">
                <a:effectLst>
                  <a:outerShdw blurRad="38100" dist="38100" dir="2700000" algn="tl">
                    <a:srgbClr val="000000">
                      <a:alpha val="43137"/>
                    </a:srgbClr>
                  </a:outerShdw>
                </a:effectLst>
              </a:rPr>
              <a:t>La investigación sobre el destino ambiental de las nanopartículas continúa. Los investigadores están particularmente interesados ​​en la absorción de nanopartículas de óxido de zinc y titanio por los organismos acuáticos, desde el plancton hasta los peces.</a:t>
            </a:r>
            <a:endParaRPr lang="en-PR" sz="2400" b="1" dirty="0">
              <a:effectLst>
                <a:outerShdw blurRad="38100" dist="38100" dir="2700000" algn="tl">
                  <a:srgbClr val="000000">
                    <a:alpha val="43137"/>
                  </a:srgbClr>
                </a:outerShdw>
              </a:effectLst>
            </a:endParaRPr>
          </a:p>
        </p:txBody>
      </p:sp>
      <p:sp>
        <p:nvSpPr>
          <p:cNvPr id="8" name="Title 1">
            <a:extLst>
              <a:ext uri="{FF2B5EF4-FFF2-40B4-BE49-F238E27FC236}">
                <a16:creationId xmlns:a16="http://schemas.microsoft.com/office/drawing/2014/main" id="{3F82FAD0-7AB1-400F-8EF2-3AA42512B1FD}"/>
              </a:ext>
            </a:extLst>
          </p:cNvPr>
          <p:cNvSpPr txBox="1">
            <a:spLocks noChangeArrowheads="1"/>
          </p:cNvSpPr>
          <p:nvPr/>
        </p:nvSpPr>
        <p:spPr>
          <a:xfrm>
            <a:off x="0" y="0"/>
            <a:ext cx="12192000" cy="1371599"/>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sz="4000" b="0" i="0" u="none" strike="noStrike" kern="1200" cap="none" spc="-50" normalizeH="0" baseline="0" noProof="0" dirty="0">
                <a:ln>
                  <a:solidFill>
                    <a:schemeClr val="accent4">
                      <a:lumMod val="40000"/>
                      <a:lumOff val="60000"/>
                    </a:schemeClr>
                  </a:solidFill>
                </a:ln>
                <a:solidFill>
                  <a:schemeClr val="accent4"/>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¿Existen preocupaciones sobre el uso de protectores solares con nanopartículas?</a:t>
            </a:r>
          </a:p>
        </p:txBody>
      </p:sp>
    </p:spTree>
    <p:extLst>
      <p:ext uri="{BB962C8B-B14F-4D97-AF65-F5344CB8AC3E}">
        <p14:creationId xmlns:p14="http://schemas.microsoft.com/office/powerpoint/2010/main" val="3927085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a:extLst>
              <a:ext uri="{FF2B5EF4-FFF2-40B4-BE49-F238E27FC236}">
                <a16:creationId xmlns:a16="http://schemas.microsoft.com/office/drawing/2014/main" id="{8DF0A942-62BC-490D-B374-5B288F6BDEB8}"/>
              </a:ext>
            </a:extLst>
          </p:cNvPr>
          <p:cNvSpPr txBox="1">
            <a:spLocks noChangeArrowheads="1"/>
          </p:cNvSpPr>
          <p:nvPr/>
        </p:nvSpPr>
        <p:spPr>
          <a:xfrm>
            <a:off x="270935" y="1647908"/>
            <a:ext cx="11652444" cy="441612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R="0" lvl="0" algn="ctr" defTabSz="914400" rtl="0" eaLnBrk="1" fontAlgn="auto" latinLnBrk="0" hangingPunct="1">
              <a:lnSpc>
                <a:spcPct val="120000"/>
              </a:lnSpc>
              <a:spcBef>
                <a:spcPts val="0"/>
              </a:spcBef>
              <a:spcAft>
                <a:spcPts val="0"/>
              </a:spcAft>
              <a:buClr>
                <a:schemeClr val="accent6">
                  <a:lumMod val="75000"/>
                </a:schemeClr>
              </a:buClr>
              <a:buSzPct val="100000"/>
              <a:buFont typeface="Wingdings" panose="05000000000000000000" pitchFamily="2" charset="2"/>
              <a:buChar char="§"/>
              <a:tabLst/>
              <a:defRPr/>
            </a:pPr>
            <a:r>
              <a:rPr kumimoji="0" lang="es-ES"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rPr>
              <a:t> La comprensión de estos conceptos requiere una integración de las disciplinas de matemáticas, biología, química, física e ingeniería.</a:t>
            </a:r>
            <a:endParaRPr kumimoji="0" lang="en-US" altLang="zh-CN"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SimSun" panose="02010600030101010101" pitchFamily="2" charset="-122"/>
              <a:cs typeface="Arial" panose="020B0604020202020204" pitchFamily="34" charset="0"/>
            </a:endParaRPr>
          </a:p>
          <a:p>
            <a:pPr marR="0" lvl="0" algn="ctr" defTabSz="914400" rtl="0" eaLnBrk="1" fontAlgn="auto" latinLnBrk="0" hangingPunct="1">
              <a:lnSpc>
                <a:spcPct val="120000"/>
              </a:lnSpc>
              <a:spcBef>
                <a:spcPts val="0"/>
              </a:spcBef>
              <a:spcAft>
                <a:spcPts val="0"/>
              </a:spcAft>
              <a:buClr>
                <a:schemeClr val="accent6">
                  <a:lumMod val="75000"/>
                </a:schemeClr>
              </a:buClr>
              <a:buSzPct val="100000"/>
              <a:buFont typeface="Wingdings" panose="05000000000000000000" pitchFamily="2" charset="2"/>
              <a:buChar char="§"/>
              <a:tabLst/>
              <a:defRPr/>
            </a:pPr>
            <a:endParaRPr kumimoji="0" lang="en-US" altLang="zh-CN" sz="1300" b="1" i="0" u="none" strike="noStrike" kern="1200" cap="none" spc="0" normalizeH="0" baseline="0" noProof="0" dirty="0">
              <a:ln>
                <a:noFill/>
              </a:ln>
              <a:solidFill>
                <a:srgbClr val="0C0C0C"/>
              </a:solidFill>
              <a:effectLst>
                <a:outerShdw blurRad="38100" dist="38100" dir="2700000" algn="tl">
                  <a:srgbClr val="000000">
                    <a:alpha val="43137"/>
                  </a:srgbClr>
                </a:outerShdw>
              </a:effectLst>
              <a:uLnTx/>
              <a:uFillTx/>
              <a:latin typeface="Arial" panose="020B0604020202020204"/>
              <a:ea typeface="SimSun" panose="02010600030101010101" pitchFamily="2" charset="-122"/>
              <a:cs typeface="Arial" panose="020B0604020202020204" pitchFamily="34" charset="0"/>
            </a:endParaRPr>
          </a:p>
          <a:p>
            <a:pPr marL="0" marR="0" lvl="0" indent="0" algn="ctr" defTabSz="914400" rtl="0" eaLnBrk="1" fontAlgn="auto" latinLnBrk="0" hangingPunct="1">
              <a:lnSpc>
                <a:spcPct val="120000"/>
              </a:lnSpc>
              <a:spcBef>
                <a:spcPts val="0"/>
              </a:spcBef>
              <a:spcAft>
                <a:spcPts val="0"/>
              </a:spcAft>
              <a:buClr>
                <a:schemeClr val="accent6">
                  <a:lumMod val="75000"/>
                </a:schemeClr>
              </a:buClr>
              <a:buSzPct val="100000"/>
              <a:buNone/>
              <a:tabLst/>
              <a:defRPr/>
            </a:pPr>
            <a:r>
              <a:rPr kumimoji="0" lang="es-ES" altLang="en-US" sz="2600" b="1" i="0" u="none" strike="noStrike" kern="1200" cap="none" spc="0" normalizeH="0" baseline="0" noProof="0" dirty="0">
                <a:ln>
                  <a:noFill/>
                </a:ln>
                <a:solidFill>
                  <a:schemeClr val="accent6">
                    <a:lumMod val="50000"/>
                  </a:schemeClr>
                </a:solidFill>
                <a:effectLst>
                  <a:outerShdw blurRad="38100" dist="38100" dir="2700000" algn="tl">
                    <a:srgbClr val="000000">
                      <a:alpha val="43137"/>
                    </a:srgbClr>
                  </a:outerShdw>
                </a:effectLst>
                <a:uLnTx/>
                <a:uFillTx/>
                <a:latin typeface="Arial" panose="020B0604020202020204"/>
                <a:ea typeface="+mn-ea"/>
                <a:cs typeface="+mn-cs"/>
              </a:rPr>
              <a:t>*</a:t>
            </a:r>
            <a:r>
              <a:rPr kumimoji="0" lang="es-ES"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rPr>
              <a:t> Estas ideas son el resultado de los esfuerzos de varios grupos financiados por la NSF para determinar el conocimiento necesarios para comprender los conceptos de la nanociencia. Este trabajo se ha llevado a cabo en los últimos 5 años. En general, la lista presentada es un consenso de los grupos de trabajo.  </a:t>
            </a: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endParaRPr kumimoji="0" lang="es-ES" altLang="en-US" sz="13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entury Gothic" panose="020B0502020202020204" pitchFamily="34" charset="0"/>
            </a:endParaRP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r>
              <a:rPr kumimoji="0" lang="en-US"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entury Gothic" panose="020B0502020202020204" pitchFamily="34" charset="0"/>
              </a:rPr>
              <a:t>© Deb Newberry 2008</a:t>
            </a:r>
          </a:p>
        </p:txBody>
      </p:sp>
      <p:sp>
        <p:nvSpPr>
          <p:cNvPr id="70658" name="Date Placeholder 3"/>
          <p:cNvSpPr>
            <a:spLocks noGrp="1" noChangeArrowheads="1"/>
          </p:cNvSpPr>
          <p:nvPr/>
        </p:nvSpPr>
        <p:spPr bwMode="auto">
          <a:xfrm>
            <a:off x="6816425" y="5928569"/>
            <a:ext cx="3241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5" name="Picture 4">
            <a:extLst>
              <a:ext uri="{FF2B5EF4-FFF2-40B4-BE49-F238E27FC236}">
                <a16:creationId xmlns:a16="http://schemas.microsoft.com/office/drawing/2014/main" id="{911F1C94-49C7-4CB9-908E-0C2191B70F7A}"/>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E29208F0-A6BC-4871-BBDF-FC9AA760AB85}"/>
              </a:ext>
            </a:extLst>
          </p:cNvPr>
          <p:cNvPicPr>
            <a:picLocks noChangeAspect="1"/>
          </p:cNvPicPr>
          <p:nvPr/>
        </p:nvPicPr>
        <p:blipFill>
          <a:blip r:embed="rId4"/>
          <a:stretch>
            <a:fillRect/>
          </a:stretch>
        </p:blipFill>
        <p:spPr>
          <a:xfrm>
            <a:off x="124691" y="5687372"/>
            <a:ext cx="1849075" cy="597196"/>
          </a:xfrm>
          <a:prstGeom prst="rect">
            <a:avLst/>
          </a:prstGeom>
        </p:spPr>
      </p:pic>
      <p:sp>
        <p:nvSpPr>
          <p:cNvPr id="7" name="Title 1">
            <a:extLst>
              <a:ext uri="{FF2B5EF4-FFF2-40B4-BE49-F238E27FC236}">
                <a16:creationId xmlns:a16="http://schemas.microsoft.com/office/drawing/2014/main" id="{81CBCEC9-9B2E-4235-8490-585E26878D48}"/>
              </a:ext>
            </a:extLst>
          </p:cNvPr>
          <p:cNvSpPr txBox="1">
            <a:spLocks noChangeArrowheads="1"/>
          </p:cNvSpPr>
          <p:nvPr/>
        </p:nvSpPr>
        <p:spPr>
          <a:xfrm>
            <a:off x="-13852" y="60531"/>
            <a:ext cx="12192001" cy="1502711"/>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1" i="0" u="none" strike="noStrike" kern="1200" spc="0" normalizeH="0" baseline="0" noProof="0" dirty="0">
                <a:ln w="9525">
                  <a:solidFill>
                    <a:schemeClr val="accent2">
                      <a:lumMod val="75000"/>
                    </a:schemeClr>
                  </a:solidFill>
                  <a:prstDash val="solid"/>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ideas fundamentales de la ciencia en la </a:t>
            </a:r>
            <a:r>
              <a:rPr kumimoji="0" lang="es-PR" altLang="zh-CN" sz="4400" b="1" i="0" u="none" strike="noStrike" kern="1200" spc="0" normalizeH="0" baseline="0" noProof="0" dirty="0" err="1">
                <a:ln w="9525">
                  <a:solidFill>
                    <a:schemeClr val="accent2">
                      <a:lumMod val="75000"/>
                    </a:schemeClr>
                  </a:solidFill>
                  <a:prstDash val="solid"/>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nanoescala</a:t>
            </a:r>
            <a:r>
              <a:rPr kumimoji="0" lang="es-PR" altLang="zh-CN" sz="4400" b="1" i="0" u="none" strike="noStrike" kern="1200" spc="0" normalizeH="0" baseline="0" noProof="0" dirty="0">
                <a:ln w="9525">
                  <a:solidFill>
                    <a:schemeClr val="accent2">
                      <a:lumMod val="75000"/>
                    </a:schemeClr>
                  </a:solidFill>
                  <a:prstDash val="solid"/>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 *</a:t>
            </a:r>
          </a:p>
        </p:txBody>
      </p:sp>
    </p:spTree>
    <p:extLst>
      <p:ext uri="{BB962C8B-B14F-4D97-AF65-F5344CB8AC3E}">
        <p14:creationId xmlns:p14="http://schemas.microsoft.com/office/powerpoint/2010/main" val="3019940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66700" y="1524000"/>
            <a:ext cx="11658600" cy="3962400"/>
          </a:xfrm>
        </p:spPr>
        <p:txBody>
          <a:bodyPr>
            <a:noAutofit/>
          </a:bodyPr>
          <a:lstStyle/>
          <a:p>
            <a:pPr algn="just">
              <a:lnSpc>
                <a:spcPct val="100000"/>
              </a:lnSpc>
              <a:spcBef>
                <a:spcPts val="0"/>
              </a:spcBef>
              <a:buClr>
                <a:schemeClr val="accent2">
                  <a:lumMod val="75000"/>
                </a:schemeClr>
              </a:buClr>
              <a:buFont typeface="Wingdings" panose="05000000000000000000" pitchFamily="2" charset="2"/>
              <a:buChar char="§"/>
            </a:pPr>
            <a:r>
              <a:rPr lang="es-PR" altLang="en-US" sz="40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La siguiente presentación trabaja información de trasfondo sobre la luz y su interacción con la materia. </a:t>
            </a:r>
          </a:p>
          <a:p>
            <a:pPr algn="just">
              <a:lnSpc>
                <a:spcPct val="100000"/>
              </a:lnSpc>
              <a:spcBef>
                <a:spcPts val="0"/>
              </a:spcBef>
              <a:buClr>
                <a:schemeClr val="accent2">
                  <a:lumMod val="75000"/>
                </a:schemeClr>
              </a:buClr>
              <a:buFont typeface="Wingdings" panose="05000000000000000000" pitchFamily="2" charset="2"/>
              <a:buChar char="§"/>
            </a:pPr>
            <a:endParaRPr lang="es-PR" altLang="en-US" sz="11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just">
              <a:lnSpc>
                <a:spcPct val="100000"/>
              </a:lnSpc>
              <a:spcBef>
                <a:spcPts val="0"/>
              </a:spcBef>
              <a:buClr>
                <a:schemeClr val="accent2">
                  <a:lumMod val="75000"/>
                </a:schemeClr>
              </a:buClr>
              <a:buFont typeface="Wingdings" panose="05000000000000000000" pitchFamily="2" charset="2"/>
              <a:buChar char="§"/>
            </a:pPr>
            <a:r>
              <a:rPr lang="es-PR" altLang="en-US" sz="40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Esta puede utilizarse para introducir o discutir la actividad de Nanopartículas y protectores solares.</a:t>
            </a:r>
          </a:p>
        </p:txBody>
      </p:sp>
      <p:pic>
        <p:nvPicPr>
          <p:cNvPr id="6" name="Picture 5">
            <a:extLst>
              <a:ext uri="{FF2B5EF4-FFF2-40B4-BE49-F238E27FC236}">
                <a16:creationId xmlns:a16="http://schemas.microsoft.com/office/drawing/2014/main" id="{7BF46C7A-044D-4B50-AE2A-EFB8451C39FE}"/>
              </a:ext>
            </a:extLst>
          </p:cNvPr>
          <p:cNvPicPr>
            <a:picLocks noChangeAspect="1"/>
          </p:cNvPicPr>
          <p:nvPr/>
        </p:nvPicPr>
        <p:blipFill>
          <a:blip r:embed="rId2"/>
          <a:stretch>
            <a:fillRect/>
          </a:stretch>
        </p:blipFill>
        <p:spPr>
          <a:xfrm>
            <a:off x="11531517" y="5729288"/>
            <a:ext cx="594783" cy="584775"/>
          </a:xfrm>
          <a:prstGeom prst="rect">
            <a:avLst/>
          </a:prstGeom>
        </p:spPr>
      </p:pic>
      <p:pic>
        <p:nvPicPr>
          <p:cNvPr id="7" name="Picture 6">
            <a:extLst>
              <a:ext uri="{FF2B5EF4-FFF2-40B4-BE49-F238E27FC236}">
                <a16:creationId xmlns:a16="http://schemas.microsoft.com/office/drawing/2014/main" id="{8297C2C5-34B3-4EB3-9096-2A1C78BA1467}"/>
              </a:ext>
            </a:extLst>
          </p:cNvPr>
          <p:cNvPicPr>
            <a:picLocks noChangeAspect="1"/>
          </p:cNvPicPr>
          <p:nvPr/>
        </p:nvPicPr>
        <p:blipFill>
          <a:blip r:embed="rId3"/>
          <a:stretch>
            <a:fillRect/>
          </a:stretch>
        </p:blipFill>
        <p:spPr>
          <a:xfrm>
            <a:off x="65699" y="5773214"/>
            <a:ext cx="1674611" cy="540849"/>
          </a:xfrm>
          <a:prstGeom prst="rect">
            <a:avLst/>
          </a:prstGeom>
        </p:spPr>
      </p:pic>
      <p:sp>
        <p:nvSpPr>
          <p:cNvPr id="8" name="Title 1">
            <a:extLst>
              <a:ext uri="{FF2B5EF4-FFF2-40B4-BE49-F238E27FC236}">
                <a16:creationId xmlns:a16="http://schemas.microsoft.com/office/drawing/2014/main" id="{A457B63F-C621-40A5-835A-89507F58DD3A}"/>
              </a:ext>
            </a:extLst>
          </p:cNvPr>
          <p:cNvSpPr txBox="1">
            <a:spLocks/>
          </p:cNvSpPr>
          <p:nvPr/>
        </p:nvSpPr>
        <p:spPr>
          <a:xfrm>
            <a:off x="0" y="0"/>
            <a:ext cx="12192000" cy="114300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en-US" sz="6000" b="0" i="0" u="none" strike="noStrike" kern="1200" cap="none" spc="-50" normalizeH="0" baseline="0" noProof="0" dirty="0">
                <a:ln>
                  <a:noFill/>
                </a:ln>
                <a:solidFill>
                  <a:schemeClr val="accent6">
                    <a:lumMod val="75000"/>
                  </a:schemeClr>
                </a:solidFill>
                <a:effectLst>
                  <a:outerShdw blurRad="38100" dist="38100" dir="2700000" algn="tl">
                    <a:srgbClr val="000000">
                      <a:alpha val="43137"/>
                    </a:srgbClr>
                  </a:outerShdw>
                </a:effectLst>
                <a:uLnTx/>
                <a:uFillTx/>
                <a:latin typeface="Arial Black" panose="020B0A04020102020204"/>
                <a:ea typeface="+mj-ea"/>
                <a:cs typeface="+mj-cs"/>
              </a:rPr>
              <a:t>Visión general</a:t>
            </a:r>
          </a:p>
        </p:txBody>
      </p:sp>
    </p:spTree>
    <p:extLst>
      <p:ext uri="{BB962C8B-B14F-4D97-AF65-F5344CB8AC3E}">
        <p14:creationId xmlns:p14="http://schemas.microsoft.com/office/powerpoint/2010/main" val="2353445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5"/>
          <p:cNvSpPr txBox="1">
            <a:spLocks noChangeArrowheads="1"/>
          </p:cNvSpPr>
          <p:nvPr/>
        </p:nvSpPr>
        <p:spPr bwMode="auto">
          <a:xfrm>
            <a:off x="1" y="1066800"/>
            <a:ext cx="12192000"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685800" indent="-628650" eaLnBrk="0" hangingPunct="0">
              <a:tabLst>
                <a:tab pos="1428750" algn="l"/>
              </a:tabLst>
              <a:defRPr>
                <a:solidFill>
                  <a:schemeClr val="tx1"/>
                </a:solidFill>
                <a:latin typeface="Arial" pitchFamily="34" charset="0"/>
              </a:defRPr>
            </a:lvl1pPr>
            <a:lvl2pPr marL="742950" indent="-285750" eaLnBrk="0" hangingPunct="0">
              <a:tabLst>
                <a:tab pos="1428750" algn="l"/>
              </a:tabLst>
              <a:defRPr>
                <a:solidFill>
                  <a:schemeClr val="tx1"/>
                </a:solidFill>
                <a:latin typeface="Arial" pitchFamily="34" charset="0"/>
              </a:defRPr>
            </a:lvl2pPr>
            <a:lvl3pPr marL="1143000" indent="-228600" eaLnBrk="0" hangingPunct="0">
              <a:tabLst>
                <a:tab pos="1428750" algn="l"/>
              </a:tabLst>
              <a:defRPr>
                <a:solidFill>
                  <a:schemeClr val="tx1"/>
                </a:solidFill>
                <a:latin typeface="Arial" pitchFamily="34" charset="0"/>
              </a:defRPr>
            </a:lvl3pPr>
            <a:lvl4pPr marL="1600200" indent="-228600" eaLnBrk="0" hangingPunct="0">
              <a:tabLst>
                <a:tab pos="1428750" algn="l"/>
              </a:tabLst>
              <a:defRPr>
                <a:solidFill>
                  <a:schemeClr val="tx1"/>
                </a:solidFill>
                <a:latin typeface="Arial" pitchFamily="34" charset="0"/>
              </a:defRPr>
            </a:lvl4pPr>
            <a:lvl5pPr marL="2057400" indent="-228600" eaLnBrk="0" hangingPunct="0">
              <a:tabLst>
                <a:tab pos="1428750" algn="l"/>
              </a:tabLst>
              <a:defRPr>
                <a:solidFill>
                  <a:schemeClr val="tx1"/>
                </a:solidFill>
                <a:latin typeface="Arial" pitchFamily="34" charset="0"/>
              </a:defRPr>
            </a:lvl5pPr>
            <a:lvl6pPr marL="2514600" indent="-228600" eaLnBrk="0" fontAlgn="base" hangingPunct="0">
              <a:spcBef>
                <a:spcPct val="0"/>
              </a:spcBef>
              <a:spcAft>
                <a:spcPct val="0"/>
              </a:spcAft>
              <a:tabLst>
                <a:tab pos="1428750" algn="l"/>
              </a:tabLst>
              <a:defRPr>
                <a:solidFill>
                  <a:schemeClr val="tx1"/>
                </a:solidFill>
                <a:latin typeface="Arial" pitchFamily="34" charset="0"/>
              </a:defRPr>
            </a:lvl6pPr>
            <a:lvl7pPr marL="2971800" indent="-228600" eaLnBrk="0" fontAlgn="base" hangingPunct="0">
              <a:spcBef>
                <a:spcPct val="0"/>
              </a:spcBef>
              <a:spcAft>
                <a:spcPct val="0"/>
              </a:spcAft>
              <a:tabLst>
                <a:tab pos="1428750" algn="l"/>
              </a:tabLst>
              <a:defRPr>
                <a:solidFill>
                  <a:schemeClr val="tx1"/>
                </a:solidFill>
                <a:latin typeface="Arial" pitchFamily="34" charset="0"/>
              </a:defRPr>
            </a:lvl7pPr>
            <a:lvl8pPr marL="3429000" indent="-228600" eaLnBrk="0" fontAlgn="base" hangingPunct="0">
              <a:spcBef>
                <a:spcPct val="0"/>
              </a:spcBef>
              <a:spcAft>
                <a:spcPct val="0"/>
              </a:spcAft>
              <a:tabLst>
                <a:tab pos="1428750" algn="l"/>
              </a:tabLst>
              <a:defRPr>
                <a:solidFill>
                  <a:schemeClr val="tx1"/>
                </a:solidFill>
                <a:latin typeface="Arial" pitchFamily="34" charset="0"/>
              </a:defRPr>
            </a:lvl8pPr>
            <a:lvl9pPr marL="3886200" indent="-228600" eaLnBrk="0" fontAlgn="base" hangingPunct="0">
              <a:spcBef>
                <a:spcPct val="0"/>
              </a:spcBef>
              <a:spcAft>
                <a:spcPct val="0"/>
              </a:spcAft>
              <a:tabLst>
                <a:tab pos="1428750" algn="l"/>
              </a:tabLst>
              <a:defRPr>
                <a:solidFill>
                  <a:schemeClr val="tx1"/>
                </a:solidFill>
                <a:latin typeface="Arial" pitchFamily="34" charset="0"/>
              </a:defRPr>
            </a:lvl9pPr>
          </a:lstStyle>
          <a:p>
            <a:pPr marL="511175" marR="0" lvl="0" indent="-457200" algn="just" defTabSz="457200" rtl="0" eaLnBrk="1" fontAlgn="auto" latinLnBrk="0" hangingPunct="1">
              <a:lnSpc>
                <a:spcPct val="100000"/>
              </a:lnSpc>
              <a:spcBef>
                <a:spcPts val="0"/>
              </a:spcBef>
              <a:spcAft>
                <a:spcPts val="0"/>
              </a:spcAft>
              <a:buClr>
                <a:schemeClr val="accent2">
                  <a:lumMod val="75000"/>
                </a:schemeClr>
              </a:buClr>
              <a:buSzTx/>
              <a:buFont typeface="Wingdings" panose="05000000000000000000" pitchFamily="2" charset="2"/>
              <a:buChar char="§"/>
              <a:tabLst>
                <a:tab pos="1428750" algn="l"/>
              </a:tabLst>
              <a:defRPr/>
            </a:pPr>
            <a:r>
              <a:rPr kumimoji="0" lang="es-PR" altLang="en-US" sz="4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La luz visible es parte del espectro electromagnético (EM), que también incluye la luz ultravioleta, luz infrarroja, ondas de radio, microondas, rayos X y rayos gamma.</a:t>
            </a:r>
          </a:p>
          <a:p>
            <a:pPr marL="53975" marR="0" lvl="0" indent="0" algn="just" defTabSz="457200" rtl="0" eaLnBrk="1" fontAlgn="auto" latinLnBrk="0" hangingPunct="1">
              <a:lnSpc>
                <a:spcPct val="100000"/>
              </a:lnSpc>
              <a:spcBef>
                <a:spcPts val="0"/>
              </a:spcBef>
              <a:spcAft>
                <a:spcPts val="0"/>
              </a:spcAft>
              <a:buClr>
                <a:srgbClr val="C00000"/>
              </a:buClr>
              <a:buSzTx/>
              <a:buFontTx/>
              <a:buNone/>
              <a:tabLst>
                <a:tab pos="1428750" algn="l"/>
              </a:tabLst>
              <a:defRPr/>
            </a:pPr>
            <a:endParaRPr kumimoji="0" lang="es-PR" altLang="en-US" sz="1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endParaRPr>
          </a:p>
          <a:p>
            <a:pPr marL="511175" marR="0" lvl="0" indent="-457200" algn="just" defTabSz="457200" rtl="0" eaLnBrk="1" fontAlgn="auto" latinLnBrk="0" hangingPunct="1">
              <a:lnSpc>
                <a:spcPct val="100000"/>
              </a:lnSpc>
              <a:spcBef>
                <a:spcPts val="0"/>
              </a:spcBef>
              <a:spcAft>
                <a:spcPts val="0"/>
              </a:spcAft>
              <a:buClr>
                <a:schemeClr val="accent2">
                  <a:lumMod val="75000"/>
                </a:schemeClr>
              </a:buClr>
              <a:buSzTx/>
              <a:buFont typeface="Wingdings" panose="05000000000000000000" pitchFamily="2" charset="2"/>
              <a:buChar char="§"/>
              <a:tabLst>
                <a:tab pos="1428750" algn="l"/>
              </a:tabLst>
              <a:defRPr/>
            </a:pPr>
            <a:r>
              <a:rPr kumimoji="0" lang="es-PR" altLang="en-US" sz="4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La luz tiene características tanto de onda como de partícula. Las partículas de la luz, o cuantos, se conocen como fotones.</a:t>
            </a:r>
          </a:p>
        </p:txBody>
      </p:sp>
      <p:pic>
        <p:nvPicPr>
          <p:cNvPr id="6" name="Picture 5">
            <a:extLst>
              <a:ext uri="{FF2B5EF4-FFF2-40B4-BE49-F238E27FC236}">
                <a16:creationId xmlns:a16="http://schemas.microsoft.com/office/drawing/2014/main" id="{824E298F-09F8-4E1E-B1EC-357A46EB893A}"/>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7" name="Picture 6">
            <a:extLst>
              <a:ext uri="{FF2B5EF4-FFF2-40B4-BE49-F238E27FC236}">
                <a16:creationId xmlns:a16="http://schemas.microsoft.com/office/drawing/2014/main" id="{19F32A3D-7DA2-43BE-86B7-2B58730F4EE2}"/>
              </a:ext>
            </a:extLst>
          </p:cNvPr>
          <p:cNvPicPr>
            <a:picLocks noChangeAspect="1"/>
          </p:cNvPicPr>
          <p:nvPr/>
        </p:nvPicPr>
        <p:blipFill>
          <a:blip r:embed="rId4"/>
          <a:stretch>
            <a:fillRect/>
          </a:stretch>
        </p:blipFill>
        <p:spPr>
          <a:xfrm>
            <a:off x="65699" y="5773214"/>
            <a:ext cx="1674611" cy="540849"/>
          </a:xfrm>
          <a:prstGeom prst="rect">
            <a:avLst/>
          </a:prstGeom>
        </p:spPr>
      </p:pic>
      <p:sp>
        <p:nvSpPr>
          <p:cNvPr id="8" name="Title 1">
            <a:extLst>
              <a:ext uri="{FF2B5EF4-FFF2-40B4-BE49-F238E27FC236}">
                <a16:creationId xmlns:a16="http://schemas.microsoft.com/office/drawing/2014/main" id="{BBD9A4B2-9A57-47D4-9FD1-A942A5971A8C}"/>
              </a:ext>
            </a:extLst>
          </p:cNvPr>
          <p:cNvSpPr txBox="1">
            <a:spLocks/>
          </p:cNvSpPr>
          <p:nvPr/>
        </p:nvSpPr>
        <p:spPr>
          <a:xfrm>
            <a:off x="0" y="0"/>
            <a:ext cx="12192000" cy="989366"/>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en-US" sz="5400" b="0" i="0" u="none" strike="noStrike" kern="1200" cap="none" spc="-50" normalizeH="0" baseline="0" noProof="0" dirty="0">
                <a:ln>
                  <a:noFill/>
                </a:ln>
                <a:solidFill>
                  <a:schemeClr val="accent6">
                    <a:lumMod val="75000"/>
                  </a:schemeClr>
                </a:solidFill>
                <a:effectLst>
                  <a:outerShdw blurRad="38100" dist="38100" dir="2700000" algn="tl">
                    <a:srgbClr val="000000">
                      <a:alpha val="43137"/>
                    </a:srgbClr>
                  </a:outerShdw>
                </a:effectLst>
                <a:uLnTx/>
                <a:uFillTx/>
                <a:latin typeface="Arial Black" panose="020B0A04020102020204"/>
                <a:ea typeface="+mj-ea"/>
                <a:cs typeface="+mj-cs"/>
              </a:rPr>
              <a:t>Repaso: La luz</a:t>
            </a:r>
          </a:p>
        </p:txBody>
      </p:sp>
    </p:spTree>
    <p:extLst>
      <p:ext uri="{BB962C8B-B14F-4D97-AF65-F5344CB8AC3E}">
        <p14:creationId xmlns:p14="http://schemas.microsoft.com/office/powerpoint/2010/main" val="2433544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2209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endParaRPr kumimoji="0" lang="en-US" altLang="en-US" sz="2400" b="0" i="0" u="none" strike="noStrike" kern="1200" cap="none" spc="0" normalizeH="0" baseline="0" noProof="0">
              <a:ln>
                <a:noFill/>
              </a:ln>
              <a:solidFill>
                <a:prstClr val="black"/>
              </a:solidFill>
              <a:effectLst/>
              <a:uLnTx/>
              <a:uFillTx/>
              <a:latin typeface="Times" pitchFamily="18" charset="0"/>
              <a:ea typeface="+mn-ea"/>
              <a:cs typeface="+mn-cs"/>
            </a:endParaRPr>
          </a:p>
        </p:txBody>
      </p:sp>
      <p:sp>
        <p:nvSpPr>
          <p:cNvPr id="7" name="Text Box 5"/>
          <p:cNvSpPr txBox="1">
            <a:spLocks noChangeArrowheads="1"/>
          </p:cNvSpPr>
          <p:nvPr/>
        </p:nvSpPr>
        <p:spPr bwMode="auto">
          <a:xfrm>
            <a:off x="732752" y="1676400"/>
            <a:ext cx="5610582"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61963" marR="0" lvl="0" indent="-461963" algn="l" defTabSz="457200" rtl="0" eaLnBrk="1" fontAlgn="auto" latinLnBrk="0" hangingPunct="1">
              <a:lnSpc>
                <a:spcPct val="100000"/>
              </a:lnSpc>
              <a:spcBef>
                <a:spcPct val="50000"/>
              </a:spcBef>
              <a:spcAft>
                <a:spcPts val="0"/>
              </a:spcAft>
              <a:buClr>
                <a:schemeClr val="accent6">
                  <a:lumMod val="50000"/>
                </a:schemeClr>
              </a:buClr>
              <a:buSzTx/>
              <a:buFontTx/>
              <a:buAutoNum type="arabicPeriod"/>
              <a:tabLst/>
              <a:defRPr/>
            </a:pPr>
            <a:r>
              <a:rPr kumimoji="0" lang="es-PR" altLang="en-US" sz="32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Una carga electroestática (por ejemplo, un protón positivo) produce un campo eléctrico en el espacio que lo rodea.  La intensidad del campo eléctrico disminuye con la distancia de la carga.</a:t>
            </a:r>
          </a:p>
        </p:txBody>
      </p:sp>
      <p:pic>
        <p:nvPicPr>
          <p:cNvPr id="10" name="Picture 9">
            <a:extLst>
              <a:ext uri="{FF2B5EF4-FFF2-40B4-BE49-F238E27FC236}">
                <a16:creationId xmlns:a16="http://schemas.microsoft.com/office/drawing/2014/main" id="{86114448-EBFC-4B01-8EA6-E1658561AE48}"/>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11" name="Picture 10">
            <a:extLst>
              <a:ext uri="{FF2B5EF4-FFF2-40B4-BE49-F238E27FC236}">
                <a16:creationId xmlns:a16="http://schemas.microsoft.com/office/drawing/2014/main" id="{48A5F84F-6875-4AA0-A3D8-5465934D2125}"/>
              </a:ext>
            </a:extLst>
          </p:cNvPr>
          <p:cNvPicPr>
            <a:picLocks noChangeAspect="1"/>
          </p:cNvPicPr>
          <p:nvPr/>
        </p:nvPicPr>
        <p:blipFill>
          <a:blip r:embed="rId4"/>
          <a:stretch>
            <a:fillRect/>
          </a:stretch>
        </p:blipFill>
        <p:spPr>
          <a:xfrm>
            <a:off x="65699" y="5773214"/>
            <a:ext cx="1674611" cy="540849"/>
          </a:xfrm>
          <a:prstGeom prst="rect">
            <a:avLst/>
          </a:prstGeom>
        </p:spPr>
      </p:pic>
      <p:grpSp>
        <p:nvGrpSpPr>
          <p:cNvPr id="36" name="Group 35">
            <a:extLst>
              <a:ext uri="{FF2B5EF4-FFF2-40B4-BE49-F238E27FC236}">
                <a16:creationId xmlns:a16="http://schemas.microsoft.com/office/drawing/2014/main" id="{D78C7B9C-EDF6-49E7-85E2-57006258EEFB}"/>
              </a:ext>
            </a:extLst>
          </p:cNvPr>
          <p:cNvGrpSpPr/>
          <p:nvPr/>
        </p:nvGrpSpPr>
        <p:grpSpPr>
          <a:xfrm>
            <a:off x="6888149" y="1955932"/>
            <a:ext cx="4098553" cy="3602689"/>
            <a:chOff x="5105400" y="2667000"/>
            <a:chExt cx="3352800" cy="3124200"/>
          </a:xfrm>
        </p:grpSpPr>
        <p:sp>
          <p:nvSpPr>
            <p:cNvPr id="2" name="Oval 1">
              <a:extLst>
                <a:ext uri="{FF2B5EF4-FFF2-40B4-BE49-F238E27FC236}">
                  <a16:creationId xmlns:a16="http://schemas.microsoft.com/office/drawing/2014/main" id="{E3A5A82D-125C-4E41-832C-C039ED50DFD4}"/>
                </a:ext>
              </a:extLst>
            </p:cNvPr>
            <p:cNvSpPr/>
            <p:nvPr/>
          </p:nvSpPr>
          <p:spPr>
            <a:xfrm>
              <a:off x="5105400" y="2667000"/>
              <a:ext cx="3352800" cy="3106214"/>
            </a:xfrm>
            <a:prstGeom prst="ellips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Oval 2">
              <a:extLst>
                <a:ext uri="{FF2B5EF4-FFF2-40B4-BE49-F238E27FC236}">
                  <a16:creationId xmlns:a16="http://schemas.microsoft.com/office/drawing/2014/main" id="{9AB778F4-42D9-481F-8B52-C39499855217}"/>
                </a:ext>
              </a:extLst>
            </p:cNvPr>
            <p:cNvSpPr/>
            <p:nvPr/>
          </p:nvSpPr>
          <p:spPr>
            <a:xfrm>
              <a:off x="6591300" y="4029607"/>
              <a:ext cx="381000" cy="381000"/>
            </a:xfrm>
            <a:prstGeom prst="ellipse">
              <a:avLst/>
            </a:prstGeom>
            <a:solidFill>
              <a:srgbClr val="00B0F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5" name="Straight Arrow Connector 4">
              <a:extLst>
                <a:ext uri="{FF2B5EF4-FFF2-40B4-BE49-F238E27FC236}">
                  <a16:creationId xmlns:a16="http://schemas.microsoft.com/office/drawing/2014/main" id="{70218E2F-6D5B-4EA2-81BB-1EFC34CDE535}"/>
                </a:ext>
              </a:extLst>
            </p:cNvPr>
            <p:cNvCxnSpPr>
              <a:cxnSpLocks/>
            </p:cNvCxnSpPr>
            <p:nvPr/>
          </p:nvCxnSpPr>
          <p:spPr>
            <a:xfrm flipV="1">
              <a:off x="7006936" y="3559870"/>
              <a:ext cx="396902" cy="43163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a:extLst>
                <a:ext uri="{FF2B5EF4-FFF2-40B4-BE49-F238E27FC236}">
                  <a16:creationId xmlns:a16="http://schemas.microsoft.com/office/drawing/2014/main" id="{13795EA4-49B2-4855-BA44-4045BF47A54D}"/>
                </a:ext>
              </a:extLst>
            </p:cNvPr>
            <p:cNvCxnSpPr>
              <a:cxnSpLocks/>
            </p:cNvCxnSpPr>
            <p:nvPr/>
          </p:nvCxnSpPr>
          <p:spPr>
            <a:xfrm flipV="1">
              <a:off x="6781800" y="3352800"/>
              <a:ext cx="0" cy="60060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190F81BB-31F1-4EAE-8728-E9C92515F32C}"/>
                </a:ext>
              </a:extLst>
            </p:cNvPr>
            <p:cNvCxnSpPr>
              <a:cxnSpLocks/>
            </p:cNvCxnSpPr>
            <p:nvPr/>
          </p:nvCxnSpPr>
          <p:spPr>
            <a:xfrm flipH="1" flipV="1">
              <a:off x="6172200" y="3559870"/>
              <a:ext cx="413716" cy="43163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017FB8C5-BD86-45FC-9046-805ABE749AEE}"/>
                </a:ext>
              </a:extLst>
            </p:cNvPr>
            <p:cNvCxnSpPr>
              <a:cxnSpLocks/>
            </p:cNvCxnSpPr>
            <p:nvPr/>
          </p:nvCxnSpPr>
          <p:spPr>
            <a:xfrm>
              <a:off x="7086600" y="4220107"/>
              <a:ext cx="60960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id="{25C560EB-E97E-4B98-BAF5-8A0313398DAB}"/>
                </a:ext>
              </a:extLst>
            </p:cNvPr>
            <p:cNvCxnSpPr>
              <a:cxnSpLocks/>
            </p:cNvCxnSpPr>
            <p:nvPr/>
          </p:nvCxnSpPr>
          <p:spPr>
            <a:xfrm flipH="1">
              <a:off x="6199405" y="4461570"/>
              <a:ext cx="386511" cy="44054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9" name="Straight Arrow Connector 28">
              <a:extLst>
                <a:ext uri="{FF2B5EF4-FFF2-40B4-BE49-F238E27FC236}">
                  <a16:creationId xmlns:a16="http://schemas.microsoft.com/office/drawing/2014/main" id="{83B28F2F-3B33-4033-BEC7-C3F4E339DFDA}"/>
                </a:ext>
              </a:extLst>
            </p:cNvPr>
            <p:cNvCxnSpPr>
              <a:cxnSpLocks/>
            </p:cNvCxnSpPr>
            <p:nvPr/>
          </p:nvCxnSpPr>
          <p:spPr>
            <a:xfrm>
              <a:off x="7012447" y="4461570"/>
              <a:ext cx="422565" cy="43566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3" name="Straight Arrow Connector 32">
              <a:extLst>
                <a:ext uri="{FF2B5EF4-FFF2-40B4-BE49-F238E27FC236}">
                  <a16:creationId xmlns:a16="http://schemas.microsoft.com/office/drawing/2014/main" id="{20791481-B65C-4D19-BEE6-979F6F29ED3B}"/>
                </a:ext>
              </a:extLst>
            </p:cNvPr>
            <p:cNvCxnSpPr>
              <a:cxnSpLocks/>
            </p:cNvCxnSpPr>
            <p:nvPr/>
          </p:nvCxnSpPr>
          <p:spPr>
            <a:xfrm>
              <a:off x="6781800" y="4495800"/>
              <a:ext cx="0" cy="6096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7" name="Straight Arrow Connector 36">
              <a:extLst>
                <a:ext uri="{FF2B5EF4-FFF2-40B4-BE49-F238E27FC236}">
                  <a16:creationId xmlns:a16="http://schemas.microsoft.com/office/drawing/2014/main" id="{1B58635C-F4BA-40F9-BF6A-66E4B53CFB88}"/>
                </a:ext>
              </a:extLst>
            </p:cNvPr>
            <p:cNvCxnSpPr>
              <a:cxnSpLocks/>
            </p:cNvCxnSpPr>
            <p:nvPr/>
          </p:nvCxnSpPr>
          <p:spPr>
            <a:xfrm flipH="1">
              <a:off x="5898762" y="4229992"/>
              <a:ext cx="54687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8" name="TextBox 17">
              <a:extLst>
                <a:ext uri="{FF2B5EF4-FFF2-40B4-BE49-F238E27FC236}">
                  <a16:creationId xmlns:a16="http://schemas.microsoft.com/office/drawing/2014/main" id="{298B5554-3E7F-4967-A1A6-A382931B2F2D}"/>
                </a:ext>
              </a:extLst>
            </p:cNvPr>
            <p:cNvSpPr txBox="1">
              <a:spLocks noChangeArrowheads="1"/>
            </p:cNvSpPr>
            <p:nvPr/>
          </p:nvSpPr>
          <p:spPr bwMode="auto">
            <a:xfrm>
              <a:off x="5486409" y="5144869"/>
              <a:ext cx="2666991" cy="646331"/>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Región del campo eléctrico</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grpSp>
      <p:sp>
        <p:nvSpPr>
          <p:cNvPr id="41" name="Title 1">
            <a:extLst>
              <a:ext uri="{FF2B5EF4-FFF2-40B4-BE49-F238E27FC236}">
                <a16:creationId xmlns:a16="http://schemas.microsoft.com/office/drawing/2014/main" id="{831DEA8D-6026-442A-ABCA-4400A2E9BC9B}"/>
              </a:ext>
            </a:extLst>
          </p:cNvPr>
          <p:cNvSpPr txBox="1">
            <a:spLocks noChangeArrowheads="1"/>
          </p:cNvSpPr>
          <p:nvPr/>
        </p:nvSpPr>
        <p:spPr>
          <a:xfrm>
            <a:off x="-13852" y="0"/>
            <a:ext cx="12192001" cy="1502711"/>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ondas de luz se producen a través de la interacción de campos eléctricos y magnéticos</a:t>
            </a:r>
          </a:p>
        </p:txBody>
      </p:sp>
    </p:spTree>
    <p:extLst>
      <p:ext uri="{BB962C8B-B14F-4D97-AF65-F5344CB8AC3E}">
        <p14:creationId xmlns:p14="http://schemas.microsoft.com/office/powerpoint/2010/main" val="408987760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2209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endParaRPr kumimoji="0" lang="en-US" altLang="en-US" sz="2400" b="0" i="0" u="none" strike="noStrike" kern="1200" cap="none" spc="0" normalizeH="0" baseline="0" noProof="0">
              <a:ln>
                <a:noFill/>
              </a:ln>
              <a:solidFill>
                <a:prstClr val="black"/>
              </a:solidFill>
              <a:effectLst/>
              <a:uLnTx/>
              <a:uFillTx/>
              <a:latin typeface="Times" pitchFamily="18" charset="0"/>
              <a:ea typeface="+mn-ea"/>
              <a:cs typeface="+mn-cs"/>
            </a:endParaRPr>
          </a:p>
        </p:txBody>
      </p:sp>
      <p:sp>
        <p:nvSpPr>
          <p:cNvPr id="8195" name="Rectangle 4"/>
          <p:cNvSpPr>
            <a:spLocks noChangeArrowheads="1"/>
          </p:cNvSpPr>
          <p:nvPr/>
        </p:nvSpPr>
        <p:spPr bwMode="auto">
          <a:xfrm>
            <a:off x="4648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endParaRPr kumimoji="0" lang="en-US" altLang="en-US" sz="2400" b="0" i="0" u="none" strike="noStrike" kern="1200" cap="none" spc="0" normalizeH="0" baseline="0" noProof="0">
              <a:ln>
                <a:noFill/>
              </a:ln>
              <a:solidFill>
                <a:prstClr val="black"/>
              </a:solidFill>
              <a:effectLst/>
              <a:uLnTx/>
              <a:uFillTx/>
              <a:latin typeface="Times" pitchFamily="18" charset="0"/>
              <a:ea typeface="+mn-ea"/>
              <a:cs typeface="+mn-cs"/>
            </a:endParaRPr>
          </a:p>
        </p:txBody>
      </p:sp>
      <p:sp>
        <p:nvSpPr>
          <p:cNvPr id="8197" name="Text Box 5"/>
          <p:cNvSpPr txBox="1">
            <a:spLocks noChangeArrowheads="1"/>
          </p:cNvSpPr>
          <p:nvPr/>
        </p:nvSpPr>
        <p:spPr bwMode="auto">
          <a:xfrm>
            <a:off x="0" y="1463219"/>
            <a:ext cx="7289264"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346075" algn="just" defTabSz="457200" rtl="0" eaLnBrk="1" fontAlgn="auto" latinLnBrk="0" hangingPunct="1">
              <a:lnSpc>
                <a:spcPct val="100000"/>
              </a:lnSpc>
              <a:spcBef>
                <a:spcPct val="50000"/>
              </a:spcBef>
              <a:spcAft>
                <a:spcPts val="0"/>
              </a:spcAft>
              <a:buClr>
                <a:schemeClr val="accent6">
                  <a:lumMod val="50000"/>
                </a:schemeClr>
              </a:buClr>
              <a:buSzTx/>
              <a:buFontTx/>
              <a:buAutoNum type="arabicPeriod" startAt="2"/>
              <a:tabLst/>
              <a:defRPr/>
            </a:pPr>
            <a:r>
              <a:rPr kumimoji="0" lang="es-PR" altLang="en-US" sz="2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Un material magnético (por ejemplo, un magneto de barra) produce un campo magnético en el espacio que lo rodea.  La intensidad del campo magnético disminuye con distancia del origen. </a:t>
            </a:r>
          </a:p>
          <a:p>
            <a:pPr marL="0" marR="0" lvl="0" indent="0" algn="just" defTabSz="457200" rtl="0" eaLnBrk="1" fontAlgn="auto" latinLnBrk="0" hangingPunct="1">
              <a:lnSpc>
                <a:spcPct val="100000"/>
              </a:lnSpc>
              <a:spcBef>
                <a:spcPct val="50000"/>
              </a:spcBef>
              <a:spcAft>
                <a:spcPts val="0"/>
              </a:spcAft>
              <a:buClrTx/>
              <a:buSzTx/>
              <a:buFontTx/>
              <a:buNone/>
              <a:tabLst/>
              <a:defRPr/>
            </a:pPr>
            <a:r>
              <a:rPr kumimoji="0" lang="es-PR" altLang="en-US" sz="2400" b="1" i="0" u="none" strike="noStrike" kern="1200" cap="none" spc="0" normalizeH="0" baseline="0" noProof="0" dirty="0">
                <a:ln>
                  <a:noFill/>
                </a:ln>
                <a:solidFill>
                  <a:schemeClr val="accent6">
                    <a:lumMod val="50000"/>
                  </a:schemeClr>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3.</a:t>
            </a:r>
            <a:r>
              <a:rPr kumimoji="0" lang="es-PR" altLang="en-US" sz="24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 </a:t>
            </a:r>
            <a:r>
              <a:rPr kumimoji="0" lang="es-PR" altLang="en-US" sz="24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En la década de 1830, los científicos (Oersted, Faraday, y otros) observaron que los campos eléctrico y magnético estaban interrelacionados: un magneto en movimiento induce un campo eléctrico sin que haya carga presente, y una carga eléctrica en movimiento induce un campo magnético sin la presencia física de un magneto. </a:t>
            </a:r>
          </a:p>
        </p:txBody>
      </p:sp>
      <p:pic>
        <p:nvPicPr>
          <p:cNvPr id="13" name="Picture 12">
            <a:extLst>
              <a:ext uri="{FF2B5EF4-FFF2-40B4-BE49-F238E27FC236}">
                <a16:creationId xmlns:a16="http://schemas.microsoft.com/office/drawing/2014/main" id="{5FAA6196-C680-4FE4-A991-E17ACE891BDC}"/>
              </a:ext>
            </a:extLst>
          </p:cNvPr>
          <p:cNvPicPr>
            <a:picLocks noChangeAspect="1"/>
          </p:cNvPicPr>
          <p:nvPr/>
        </p:nvPicPr>
        <p:blipFill>
          <a:blip r:embed="rId3"/>
          <a:stretch>
            <a:fillRect/>
          </a:stretch>
        </p:blipFill>
        <p:spPr>
          <a:xfrm>
            <a:off x="11597217" y="5729288"/>
            <a:ext cx="594783" cy="584775"/>
          </a:xfrm>
          <a:prstGeom prst="rect">
            <a:avLst/>
          </a:prstGeom>
        </p:spPr>
      </p:pic>
      <p:pic>
        <p:nvPicPr>
          <p:cNvPr id="14" name="Picture 13">
            <a:extLst>
              <a:ext uri="{FF2B5EF4-FFF2-40B4-BE49-F238E27FC236}">
                <a16:creationId xmlns:a16="http://schemas.microsoft.com/office/drawing/2014/main" id="{19ED1315-B501-4FA1-851F-78FCBD7122F3}"/>
              </a:ext>
            </a:extLst>
          </p:cNvPr>
          <p:cNvPicPr>
            <a:picLocks noChangeAspect="1"/>
          </p:cNvPicPr>
          <p:nvPr/>
        </p:nvPicPr>
        <p:blipFill>
          <a:blip r:embed="rId4"/>
          <a:stretch>
            <a:fillRect/>
          </a:stretch>
        </p:blipFill>
        <p:spPr>
          <a:xfrm>
            <a:off x="7543801" y="5864439"/>
            <a:ext cx="1600200" cy="457200"/>
          </a:xfrm>
          <a:prstGeom prst="rect">
            <a:avLst/>
          </a:prstGeom>
        </p:spPr>
      </p:pic>
      <p:grpSp>
        <p:nvGrpSpPr>
          <p:cNvPr id="5" name="Group 4">
            <a:extLst>
              <a:ext uri="{FF2B5EF4-FFF2-40B4-BE49-F238E27FC236}">
                <a16:creationId xmlns:a16="http://schemas.microsoft.com/office/drawing/2014/main" id="{46C7FDCC-3967-45B3-BFD2-C1F444BF47D8}"/>
              </a:ext>
            </a:extLst>
          </p:cNvPr>
          <p:cNvGrpSpPr/>
          <p:nvPr/>
        </p:nvGrpSpPr>
        <p:grpSpPr>
          <a:xfrm>
            <a:off x="7391400" y="1524000"/>
            <a:ext cx="4437508" cy="4148756"/>
            <a:chOff x="3899907" y="1836471"/>
            <a:chExt cx="5249246" cy="2945529"/>
          </a:xfrm>
        </p:grpSpPr>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2748" y="1836471"/>
              <a:ext cx="4566405" cy="251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7">
              <a:extLst>
                <a:ext uri="{FF2B5EF4-FFF2-40B4-BE49-F238E27FC236}">
                  <a16:creationId xmlns:a16="http://schemas.microsoft.com/office/drawing/2014/main" id="{1B0FF120-3EE2-43AC-9558-48898080E4E1}"/>
                </a:ext>
              </a:extLst>
            </p:cNvPr>
            <p:cNvSpPr txBox="1">
              <a:spLocks noChangeArrowheads="1"/>
            </p:cNvSpPr>
            <p:nvPr/>
          </p:nvSpPr>
          <p:spPr bwMode="auto">
            <a:xfrm>
              <a:off x="3899907" y="4497930"/>
              <a:ext cx="5137923" cy="284070"/>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2000" b="0" i="0" u="none" strike="noStrike" kern="0" cap="none" spc="0" normalizeH="0" baseline="0" noProof="0" dirty="0" err="1">
                  <a:ln>
                    <a:noFill/>
                  </a:ln>
                  <a:solidFill>
                    <a:prstClr val="black"/>
                  </a:solidFill>
                  <a:effectLst/>
                  <a:uLnTx/>
                  <a:uFillTx/>
                  <a:latin typeface="Arial Black" panose="020B0A04020102020204" pitchFamily="34" charset="0"/>
                  <a:ea typeface="+mn-ea"/>
                  <a:cs typeface="Arial" panose="020B0604020202020204" pitchFamily="34" charset="0"/>
                </a:rPr>
                <a:t>Región</a:t>
              </a:r>
              <a:r>
                <a:rPr kumimoji="0" lang="es-PR" sz="20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 del campo magnético</a:t>
              </a:r>
              <a:endParaRPr kumimoji="0" lang="es-PR" sz="20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grpSp>
      <p:sp>
        <p:nvSpPr>
          <p:cNvPr id="16" name="Title 1">
            <a:extLst>
              <a:ext uri="{FF2B5EF4-FFF2-40B4-BE49-F238E27FC236}">
                <a16:creationId xmlns:a16="http://schemas.microsoft.com/office/drawing/2014/main" id="{81A4023F-0255-4C2B-8A0E-883DC7B62DD9}"/>
              </a:ext>
            </a:extLst>
          </p:cNvPr>
          <p:cNvSpPr txBox="1">
            <a:spLocks noChangeArrowheads="1"/>
          </p:cNvSpPr>
          <p:nvPr/>
        </p:nvSpPr>
        <p:spPr>
          <a:xfrm>
            <a:off x="-13852" y="0"/>
            <a:ext cx="12192001" cy="1278185"/>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ondas de luz se producen a través de la interacción de campos eléctricos y magnéticos</a:t>
            </a:r>
          </a:p>
        </p:txBody>
      </p:sp>
      <p:sp>
        <p:nvSpPr>
          <p:cNvPr id="7" name="Arrow: Bent-Up 6">
            <a:extLst>
              <a:ext uri="{FF2B5EF4-FFF2-40B4-BE49-F238E27FC236}">
                <a16:creationId xmlns:a16="http://schemas.microsoft.com/office/drawing/2014/main" id="{D62A2782-FC3F-4892-8560-C2589E17B773}"/>
              </a:ext>
            </a:extLst>
          </p:cNvPr>
          <p:cNvSpPr/>
          <p:nvPr/>
        </p:nvSpPr>
        <p:spPr>
          <a:xfrm rot="16200000" flipV="1">
            <a:off x="6858462" y="4036962"/>
            <a:ext cx="1861923" cy="358447"/>
          </a:xfrm>
          <a:prstGeom prst="bentUpArrow">
            <a:avLst/>
          </a:prstGeom>
          <a:ln>
            <a:noFill/>
          </a:ln>
          <a:effectLst/>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018134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2209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endParaRPr kumimoji="0" lang="en-US" altLang="en-US" sz="2400" b="0" i="0" u="none" strike="noStrike" kern="1200" cap="none" spc="0" normalizeH="0" baseline="0" noProof="0">
              <a:ln>
                <a:noFill/>
              </a:ln>
              <a:solidFill>
                <a:prstClr val="black"/>
              </a:solidFill>
              <a:effectLst/>
              <a:uLnTx/>
              <a:uFillTx/>
              <a:latin typeface="Times" pitchFamily="18" charset="0"/>
              <a:ea typeface="+mn-ea"/>
              <a:cs typeface="+mn-cs"/>
            </a:endParaRPr>
          </a:p>
        </p:txBody>
      </p:sp>
      <p:sp>
        <p:nvSpPr>
          <p:cNvPr id="8195" name="Rectangle 4"/>
          <p:cNvSpPr>
            <a:spLocks noChangeArrowheads="1"/>
          </p:cNvSpPr>
          <p:nvPr/>
        </p:nvSpPr>
        <p:spPr bwMode="auto">
          <a:xfrm>
            <a:off x="4648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endParaRPr kumimoji="0" lang="en-US" altLang="en-US" sz="2400" b="0" i="0" u="none" strike="noStrike" kern="1200" cap="none" spc="0" normalizeH="0" baseline="0" noProof="0">
              <a:ln>
                <a:noFill/>
              </a:ln>
              <a:solidFill>
                <a:prstClr val="black"/>
              </a:solidFill>
              <a:effectLst/>
              <a:uLnTx/>
              <a:uFillTx/>
              <a:latin typeface="Times" pitchFamily="18" charset="0"/>
              <a:ea typeface="+mn-ea"/>
              <a:cs typeface="+mn-cs"/>
            </a:endParaRPr>
          </a:p>
        </p:txBody>
      </p:sp>
      <p:sp>
        <p:nvSpPr>
          <p:cNvPr id="8197" name="Text Box 5"/>
          <p:cNvSpPr txBox="1">
            <a:spLocks noChangeArrowheads="1"/>
          </p:cNvSpPr>
          <p:nvPr/>
        </p:nvSpPr>
        <p:spPr bwMode="auto">
          <a:xfrm>
            <a:off x="0" y="1371600"/>
            <a:ext cx="6030300"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marR="0" lvl="0" indent="-285750" algn="just" defTabSz="457200" rtl="0" eaLnBrk="1" fontAlgn="auto" latinLnBrk="0" hangingPunct="1">
              <a:lnSpc>
                <a:spcPct val="100000"/>
              </a:lnSpc>
              <a:spcBef>
                <a:spcPct val="50000"/>
              </a:spcBef>
              <a:spcAft>
                <a:spcPts val="0"/>
              </a:spcAft>
              <a:buClr>
                <a:schemeClr val="accent6">
                  <a:lumMod val="50000"/>
                </a:schemeClr>
              </a:buClr>
              <a:buSzTx/>
              <a:buFont typeface="Wingdings" panose="05000000000000000000" pitchFamily="2" charset="2"/>
              <a:buChar char="§"/>
              <a:tabLst/>
              <a:defRPr/>
            </a:pPr>
            <a:r>
              <a:rPr kumimoji="0" lang="es-PR" altLang="en-US" sz="215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Si se acelera una carga (por ejemplo, se mueve en círculo o si oscila hacia adelante y hacia atrás), su campo eléctrico oscilará con el tiempo. Un campo eléctrico oscilante con el tiempo induce un campo magnético oscilante. Y a su vez, un campo magnético oscilante con el tiempo induce un campo eléctrico oscilante, a la misma velocidad. Este campo oscilante induce un campo magnético oscilante, que induce un campo eléctrico oscilante, y así sucesivamente.</a:t>
            </a:r>
          </a:p>
        </p:txBody>
      </p:sp>
      <p:sp>
        <p:nvSpPr>
          <p:cNvPr id="2" name="Rectangle 1">
            <a:extLst>
              <a:ext uri="{FF2B5EF4-FFF2-40B4-BE49-F238E27FC236}">
                <a16:creationId xmlns:a16="http://schemas.microsoft.com/office/drawing/2014/main" id="{0B46190F-659E-4D59-921B-8DF062E66D0D}"/>
              </a:ext>
            </a:extLst>
          </p:cNvPr>
          <p:cNvSpPr/>
          <p:nvPr/>
        </p:nvSpPr>
        <p:spPr>
          <a:xfrm>
            <a:off x="6096000" y="1371600"/>
            <a:ext cx="6030300" cy="2408352"/>
          </a:xfrm>
          <a:prstGeom prst="rect">
            <a:avLst/>
          </a:prstGeom>
        </p:spPr>
        <p:txBody>
          <a:bodyPr wrap="square">
            <a:spAutoFit/>
          </a:bodyPr>
          <a:lstStyle/>
          <a:p>
            <a:pPr marL="285750" marR="0" lvl="0" indent="-285750" algn="just" defTabSz="457200" rtl="0" eaLnBrk="1" fontAlgn="auto" latinLnBrk="0" hangingPunct="1">
              <a:lnSpc>
                <a:spcPct val="100000"/>
              </a:lnSpc>
              <a:spcBef>
                <a:spcPct val="50000"/>
              </a:spcBef>
              <a:spcAft>
                <a:spcPts val="0"/>
              </a:spcAft>
              <a:buClr>
                <a:schemeClr val="accent6">
                  <a:lumMod val="50000"/>
                </a:schemeClr>
              </a:buClr>
              <a:buSzTx/>
              <a:buFont typeface="Wingdings" panose="05000000000000000000" pitchFamily="2" charset="2"/>
              <a:buChar char="§"/>
              <a:tabLst/>
              <a:defRPr/>
            </a:pPr>
            <a:r>
              <a:rPr kumimoji="0" lang="es-PR" altLang="en-US" sz="215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Estos campos eléctricos y magnéticos acoplados se propagan hacia afuera desde el origen o la fuente, extendiéndose en una “capa” esférica desde la fuente de la perturbación (la carga eléctrica en movimiento u oscilante). Esto se llama radiación electromagnética.</a:t>
            </a:r>
          </a:p>
        </p:txBody>
      </p:sp>
      <p:pic>
        <p:nvPicPr>
          <p:cNvPr id="10" name="Picture 9">
            <a:extLst>
              <a:ext uri="{FF2B5EF4-FFF2-40B4-BE49-F238E27FC236}">
                <a16:creationId xmlns:a16="http://schemas.microsoft.com/office/drawing/2014/main" id="{B848865E-1B52-44DF-8871-704B90F6E36D}"/>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11" name="Picture 10">
            <a:extLst>
              <a:ext uri="{FF2B5EF4-FFF2-40B4-BE49-F238E27FC236}">
                <a16:creationId xmlns:a16="http://schemas.microsoft.com/office/drawing/2014/main" id="{4E56E87F-AC58-4D96-B07D-2A3E7F2ED551}"/>
              </a:ext>
            </a:extLst>
          </p:cNvPr>
          <p:cNvPicPr>
            <a:picLocks noChangeAspect="1"/>
          </p:cNvPicPr>
          <p:nvPr/>
        </p:nvPicPr>
        <p:blipFill>
          <a:blip r:embed="rId4"/>
          <a:stretch>
            <a:fillRect/>
          </a:stretch>
        </p:blipFill>
        <p:spPr>
          <a:xfrm>
            <a:off x="65699" y="5773214"/>
            <a:ext cx="1674611" cy="540849"/>
          </a:xfrm>
          <a:prstGeom prst="rect">
            <a:avLst/>
          </a:prstGeom>
        </p:spPr>
      </p:pic>
      <p:sp>
        <p:nvSpPr>
          <p:cNvPr id="12" name="Title 1">
            <a:extLst>
              <a:ext uri="{FF2B5EF4-FFF2-40B4-BE49-F238E27FC236}">
                <a16:creationId xmlns:a16="http://schemas.microsoft.com/office/drawing/2014/main" id="{1EA876FF-3797-4AE8-B702-35A76CFCC5E4}"/>
              </a:ext>
            </a:extLst>
          </p:cNvPr>
          <p:cNvSpPr txBox="1">
            <a:spLocks noChangeArrowheads="1"/>
          </p:cNvSpPr>
          <p:nvPr/>
        </p:nvSpPr>
        <p:spPr>
          <a:xfrm>
            <a:off x="-13852" y="72093"/>
            <a:ext cx="12192001" cy="114710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chemeClr val="accent2"/>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ondas de luz se producen a través de la interacción de campos eléctricos y magnéticos</a:t>
            </a:r>
          </a:p>
        </p:txBody>
      </p:sp>
      <p:pic>
        <p:nvPicPr>
          <p:cNvPr id="13" name="Picture 2">
            <a:extLst>
              <a:ext uri="{FF2B5EF4-FFF2-40B4-BE49-F238E27FC236}">
                <a16:creationId xmlns:a16="http://schemas.microsoft.com/office/drawing/2014/main" id="{56255FAA-ACDC-4F46-B516-7414FCE543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0" y="3886200"/>
            <a:ext cx="2501817" cy="2210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082571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2209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endParaRPr kumimoji="0" lang="en-US" altLang="en-US" sz="2400" b="0" i="0" u="none" strike="noStrike" kern="1200" cap="none" spc="0" normalizeH="0" baseline="0" noProof="0">
              <a:ln>
                <a:noFill/>
              </a:ln>
              <a:solidFill>
                <a:prstClr val="black"/>
              </a:solidFill>
              <a:effectLst/>
              <a:uLnTx/>
              <a:uFillTx/>
              <a:latin typeface="Times" pitchFamily="18" charset="0"/>
              <a:ea typeface="+mn-ea"/>
              <a:cs typeface="+mn-cs"/>
            </a:endParaRPr>
          </a:p>
        </p:txBody>
      </p:sp>
      <p:sp>
        <p:nvSpPr>
          <p:cNvPr id="8195" name="Rectangle 4"/>
          <p:cNvSpPr>
            <a:spLocks noChangeArrowheads="1"/>
          </p:cNvSpPr>
          <p:nvPr/>
        </p:nvSpPr>
        <p:spPr bwMode="auto">
          <a:xfrm>
            <a:off x="4648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endParaRPr kumimoji="0" lang="en-US" altLang="en-US" sz="2400" b="0" i="0" u="none" strike="noStrike" kern="1200" cap="none" spc="0" normalizeH="0" baseline="0" noProof="0">
              <a:ln>
                <a:noFill/>
              </a:ln>
              <a:solidFill>
                <a:prstClr val="black"/>
              </a:solidFill>
              <a:effectLst/>
              <a:uLnTx/>
              <a:uFillTx/>
              <a:latin typeface="Times" pitchFamily="18" charset="0"/>
              <a:ea typeface="+mn-ea"/>
              <a:cs typeface="+mn-cs"/>
            </a:endParaRPr>
          </a:p>
        </p:txBody>
      </p:sp>
      <p:sp>
        <p:nvSpPr>
          <p:cNvPr id="8197" name="Text Box 5"/>
          <p:cNvSpPr txBox="1">
            <a:spLocks noChangeArrowheads="1"/>
          </p:cNvSpPr>
          <p:nvPr/>
        </p:nvSpPr>
        <p:spPr bwMode="auto">
          <a:xfrm>
            <a:off x="65699" y="39231"/>
            <a:ext cx="12060601"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marR="0" lvl="0" indent="-342900" algn="just" defTabSz="457200" rtl="0" eaLnBrk="1" fontAlgn="auto" latinLnBrk="0" hangingPunct="1">
              <a:lnSpc>
                <a:spcPct val="100000"/>
              </a:lnSpc>
              <a:spcBef>
                <a:spcPct val="50000"/>
              </a:spcBef>
              <a:spcAft>
                <a:spcPts val="0"/>
              </a:spcAft>
              <a:buClr>
                <a:schemeClr val="accent6">
                  <a:lumMod val="50000"/>
                </a:schemeClr>
              </a:buClr>
              <a:buSzTx/>
              <a:buFont typeface="Wingdings" panose="05000000000000000000" pitchFamily="2" charset="2"/>
              <a:buChar char="§"/>
              <a:tabLst/>
              <a:defRPr/>
            </a:pPr>
            <a:r>
              <a:rPr kumimoji="0" lang="es-PR"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itchFamily="34" charset="0"/>
                <a:ea typeface="+mn-ea"/>
                <a:cs typeface="Arial" panose="020B0604020202020204" pitchFamily="34" charset="0"/>
              </a:rPr>
              <a:t>En cualquier punto en el espacio, el campo eléctrico y magnético acoplados pasan como una ondulación a través de las fuerzas de otros campos eléctricos y magnéticos.  Esta ondulación es lo que un observador “ve”, ya sea con sus ojos o con instrumentos de medición.  Esta es la luz actuando como onda.</a:t>
            </a:r>
          </a:p>
        </p:txBody>
      </p:sp>
      <p:pic>
        <p:nvPicPr>
          <p:cNvPr id="8" name="Picture 7">
            <a:extLst>
              <a:ext uri="{FF2B5EF4-FFF2-40B4-BE49-F238E27FC236}">
                <a16:creationId xmlns:a16="http://schemas.microsoft.com/office/drawing/2014/main" id="{7AC4BD5B-6342-4BF3-8251-07D24A1CB3E7}"/>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9" name="Picture 8">
            <a:extLst>
              <a:ext uri="{FF2B5EF4-FFF2-40B4-BE49-F238E27FC236}">
                <a16:creationId xmlns:a16="http://schemas.microsoft.com/office/drawing/2014/main" id="{68430CA8-12F4-4DF5-A4AC-506E745CF655}"/>
              </a:ext>
            </a:extLst>
          </p:cNvPr>
          <p:cNvPicPr>
            <a:picLocks noChangeAspect="1"/>
          </p:cNvPicPr>
          <p:nvPr/>
        </p:nvPicPr>
        <p:blipFill>
          <a:blip r:embed="rId4"/>
          <a:stretch>
            <a:fillRect/>
          </a:stretch>
        </p:blipFill>
        <p:spPr>
          <a:xfrm>
            <a:off x="65699" y="5773214"/>
            <a:ext cx="1674611" cy="540849"/>
          </a:xfrm>
          <a:prstGeom prst="rect">
            <a:avLst/>
          </a:prstGeom>
        </p:spPr>
      </p:pic>
      <p:grpSp>
        <p:nvGrpSpPr>
          <p:cNvPr id="3" name="Group 2">
            <a:extLst>
              <a:ext uri="{FF2B5EF4-FFF2-40B4-BE49-F238E27FC236}">
                <a16:creationId xmlns:a16="http://schemas.microsoft.com/office/drawing/2014/main" id="{79F006BC-A24A-4DB5-B7BC-32362AB24A98}"/>
              </a:ext>
            </a:extLst>
          </p:cNvPr>
          <p:cNvGrpSpPr/>
          <p:nvPr/>
        </p:nvGrpSpPr>
        <p:grpSpPr>
          <a:xfrm>
            <a:off x="2223655" y="2438400"/>
            <a:ext cx="7848600" cy="3810000"/>
            <a:chOff x="2066927" y="1472684"/>
            <a:chExt cx="9201146" cy="4775716"/>
          </a:xfrm>
        </p:grpSpPr>
        <p:pic>
          <p:nvPicPr>
            <p:cNvPr id="2" name="Picture 1">
              <a:extLst>
                <a:ext uri="{FF2B5EF4-FFF2-40B4-BE49-F238E27FC236}">
                  <a16:creationId xmlns:a16="http://schemas.microsoft.com/office/drawing/2014/main" id="{FE5E0413-3647-4D48-836F-80B43BBC4C39}"/>
                </a:ext>
              </a:extLst>
            </p:cNvPr>
            <p:cNvPicPr>
              <a:picLocks noChangeAspect="1"/>
            </p:cNvPicPr>
            <p:nvPr/>
          </p:nvPicPr>
          <p:blipFill>
            <a:blip r:embed="rId5"/>
            <a:stretch>
              <a:fillRect/>
            </a:stretch>
          </p:blipFill>
          <p:spPr>
            <a:xfrm>
              <a:off x="2066927" y="1704975"/>
              <a:ext cx="8201025" cy="4543425"/>
            </a:xfrm>
            <a:prstGeom prst="rect">
              <a:avLst/>
            </a:prstGeom>
          </p:spPr>
        </p:pic>
        <p:sp>
          <p:nvSpPr>
            <p:cNvPr id="10" name="TextBox 17">
              <a:extLst>
                <a:ext uri="{FF2B5EF4-FFF2-40B4-BE49-F238E27FC236}">
                  <a16:creationId xmlns:a16="http://schemas.microsoft.com/office/drawing/2014/main" id="{159F8504-298E-4CAE-8AE3-998848AD50E9}"/>
                </a:ext>
              </a:extLst>
            </p:cNvPr>
            <p:cNvSpPr txBox="1">
              <a:spLocks noChangeArrowheads="1"/>
            </p:cNvSpPr>
            <p:nvPr/>
          </p:nvSpPr>
          <p:spPr bwMode="auto">
            <a:xfrm>
              <a:off x="5867400" y="1899193"/>
              <a:ext cx="2972479" cy="462946"/>
            </a:xfrm>
            <a:prstGeom prst="rect">
              <a:avLst/>
            </a:prstGeom>
            <a:solidFill>
              <a:schemeClr val="bg1"/>
            </a:solid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Campo eléctrico</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sp>
          <p:nvSpPr>
            <p:cNvPr id="11" name="TextBox 17">
              <a:extLst>
                <a:ext uri="{FF2B5EF4-FFF2-40B4-BE49-F238E27FC236}">
                  <a16:creationId xmlns:a16="http://schemas.microsoft.com/office/drawing/2014/main" id="{F4EF9604-578D-4E09-AF28-2009875A09E6}"/>
                </a:ext>
              </a:extLst>
            </p:cNvPr>
            <p:cNvSpPr txBox="1">
              <a:spLocks noChangeArrowheads="1"/>
            </p:cNvSpPr>
            <p:nvPr/>
          </p:nvSpPr>
          <p:spPr bwMode="auto">
            <a:xfrm>
              <a:off x="2209800" y="5117068"/>
              <a:ext cx="2895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Campo magnético</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sp>
          <p:nvSpPr>
            <p:cNvPr id="12" name="TextBox 17">
              <a:extLst>
                <a:ext uri="{FF2B5EF4-FFF2-40B4-BE49-F238E27FC236}">
                  <a16:creationId xmlns:a16="http://schemas.microsoft.com/office/drawing/2014/main" id="{62ECD443-5188-460E-82E9-41395C51A2B4}"/>
                </a:ext>
              </a:extLst>
            </p:cNvPr>
            <p:cNvSpPr txBox="1">
              <a:spLocks noChangeArrowheads="1"/>
            </p:cNvSpPr>
            <p:nvPr/>
          </p:nvSpPr>
          <p:spPr bwMode="auto">
            <a:xfrm>
              <a:off x="2209800" y="1472684"/>
              <a:ext cx="22860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z</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sp>
          <p:nvSpPr>
            <p:cNvPr id="13" name="TextBox 17">
              <a:extLst>
                <a:ext uri="{FF2B5EF4-FFF2-40B4-BE49-F238E27FC236}">
                  <a16:creationId xmlns:a16="http://schemas.microsoft.com/office/drawing/2014/main" id="{BB9D363E-CA5D-4787-B7A6-5EBDD6A3307D}"/>
                </a:ext>
              </a:extLst>
            </p:cNvPr>
            <p:cNvSpPr txBox="1">
              <a:spLocks noChangeArrowheads="1"/>
            </p:cNvSpPr>
            <p:nvPr/>
          </p:nvSpPr>
          <p:spPr bwMode="auto">
            <a:xfrm>
              <a:off x="8982073" y="4583668"/>
              <a:ext cx="22860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x</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sp>
          <p:nvSpPr>
            <p:cNvPr id="14" name="TextBox 17">
              <a:extLst>
                <a:ext uri="{FF2B5EF4-FFF2-40B4-BE49-F238E27FC236}">
                  <a16:creationId xmlns:a16="http://schemas.microsoft.com/office/drawing/2014/main" id="{016CB68E-49E9-4425-87C4-6F95E508A890}"/>
                </a:ext>
              </a:extLst>
            </p:cNvPr>
            <p:cNvSpPr txBox="1">
              <a:spLocks noChangeArrowheads="1"/>
            </p:cNvSpPr>
            <p:nvPr/>
          </p:nvSpPr>
          <p:spPr bwMode="auto">
            <a:xfrm>
              <a:off x="3281362" y="2083859"/>
              <a:ext cx="22860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1800" b="0" i="0" u="none" strike="noStrike" kern="0" cap="none" spc="0" normalizeH="0" baseline="0" noProof="0" dirty="0">
                  <a:ln>
                    <a:noFill/>
                  </a:ln>
                  <a:solidFill>
                    <a:prstClr val="black"/>
                  </a:solidFill>
                  <a:effectLst/>
                  <a:uLnTx/>
                  <a:uFillTx/>
                  <a:latin typeface="Arial Black" panose="020B0A04020102020204" pitchFamily="34" charset="0"/>
                  <a:ea typeface="+mn-ea"/>
                  <a:cs typeface="Arial" panose="020B0604020202020204" pitchFamily="34" charset="0"/>
                </a:rPr>
                <a:t>y</a:t>
              </a:r>
              <a:endParaRPr kumimoji="0" lang="es-PR" sz="1800" b="0" i="0" u="none" strike="noStrike" kern="0" cap="none" spc="0" normalizeH="0" baseline="-25000" noProof="0" dirty="0">
                <a:ln>
                  <a:noFill/>
                </a:ln>
                <a:solidFill>
                  <a:prstClr val="black"/>
                </a:solidFill>
                <a:effectLst/>
                <a:uLnTx/>
                <a:uFillTx/>
                <a:latin typeface="Arial Black" panose="020B0A04020102020204" pitchFamily="34" charset="0"/>
                <a:ea typeface="+mn-ea"/>
                <a:cs typeface="Arial" panose="020B0604020202020204" pitchFamily="34" charset="0"/>
              </a:endParaRPr>
            </a:p>
          </p:txBody>
        </p:sp>
      </p:grpSp>
    </p:spTree>
    <p:extLst>
      <p:ext uri="{BB962C8B-B14F-4D97-AF65-F5344CB8AC3E}">
        <p14:creationId xmlns:p14="http://schemas.microsoft.com/office/powerpoint/2010/main" val="3194021774"/>
      </p:ext>
    </p:extLst>
  </p:cSld>
  <p:clrMapOvr>
    <a:masterClrMapping/>
  </p:clrMapOvr>
  <p:transition/>
</p:sld>
</file>

<file path=ppt/theme/theme1.xml><?xml version="1.0" encoding="utf-8"?>
<a:theme xmlns:a="http://schemas.openxmlformats.org/drawingml/2006/main" name="2_Retrospect">
  <a:themeElements>
    <a:clrScheme name="Custom 6">
      <a:dk1>
        <a:sysClr val="windowText" lastClr="000000"/>
      </a:dk1>
      <a:lt1>
        <a:sysClr val="window" lastClr="FFFFFF"/>
      </a:lt1>
      <a:dk2>
        <a:srgbClr val="455F51"/>
      </a:dk2>
      <a:lt2>
        <a:srgbClr val="E3DED1"/>
      </a:lt2>
      <a:accent1>
        <a:srgbClr val="000000"/>
      </a:accent1>
      <a:accent2>
        <a:srgbClr val="6B9F25"/>
      </a:accent2>
      <a:accent3>
        <a:srgbClr val="C0CF3A"/>
      </a:accent3>
      <a:accent4>
        <a:srgbClr val="029676"/>
      </a:accent4>
      <a:accent5>
        <a:srgbClr val="4AB5C4"/>
      </a:accent5>
      <a:accent6>
        <a:srgbClr val="0989B1"/>
      </a:accent6>
      <a:hlink>
        <a:srgbClr val="6B9F25"/>
      </a:hlink>
      <a:folHlink>
        <a:srgbClr val="BA6906"/>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3_Retrospect">
  <a:themeElements>
    <a:clrScheme name="Custom 6">
      <a:dk1>
        <a:sysClr val="windowText" lastClr="000000"/>
      </a:dk1>
      <a:lt1>
        <a:sysClr val="window" lastClr="FFFFFF"/>
      </a:lt1>
      <a:dk2>
        <a:srgbClr val="455F51"/>
      </a:dk2>
      <a:lt2>
        <a:srgbClr val="E3DED1"/>
      </a:lt2>
      <a:accent1>
        <a:srgbClr val="000000"/>
      </a:accent1>
      <a:accent2>
        <a:srgbClr val="6B9F25"/>
      </a:accent2>
      <a:accent3>
        <a:srgbClr val="C0CF3A"/>
      </a:accent3>
      <a:accent4>
        <a:srgbClr val="029676"/>
      </a:accent4>
      <a:accent5>
        <a:srgbClr val="4AB5C4"/>
      </a:accent5>
      <a:accent6>
        <a:srgbClr val="0989B1"/>
      </a:accent6>
      <a:hlink>
        <a:srgbClr val="6B9F25"/>
      </a:hlink>
      <a:folHlink>
        <a:srgbClr val="BA6906"/>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b92ca6bb-2566-4a78-aff9-d2aca1a4e44d">SARHDQF24KZP-291081219-231</_dlc_DocId>
    <_dlc_DocIdUrl xmlns="b92ca6bb-2566-4a78-aff9-d2aca1a4e44d">
      <Url>https://nanolink.sharepoint.com/sites/media/_layouts/15/DocIdRedir.aspx?ID=SARHDQF24KZP-291081219-231</Url>
      <Description>SARHDQF24KZP-291081219-231</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5" ma:contentTypeDescription="Create a new document." ma:contentTypeScope="" ma:versionID="4192508281689630b014e0c25f38fb21">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11172bc8778fcf2af6298c908c897a8c"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BD1D501-62E6-4A73-9FF6-C589132A0186}">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9cd6257c-f053-42aa-ae13-ac1b9d227f15"/>
    <ds:schemaRef ds:uri="b92ca6bb-2566-4a78-aff9-d2aca1a4e44d"/>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5DFA63BA-D47D-4B37-A060-F45A21B860DE}">
  <ds:schemaRefs>
    <ds:schemaRef ds:uri="http://schemas.microsoft.com/sharepoint/v3/contenttype/forms"/>
  </ds:schemaRefs>
</ds:datastoreItem>
</file>

<file path=customXml/itemProps3.xml><?xml version="1.0" encoding="utf-8"?>
<ds:datastoreItem xmlns:ds="http://schemas.openxmlformats.org/officeDocument/2006/customXml" ds:itemID="{952DD2FD-03DF-4D9D-9289-CCECBE675C61}">
  <ds:schemaRefs>
    <ds:schemaRef ds:uri="http://schemas.microsoft.com/sharepoint/events"/>
  </ds:schemaRefs>
</ds:datastoreItem>
</file>

<file path=customXml/itemProps4.xml><?xml version="1.0" encoding="utf-8"?>
<ds:datastoreItem xmlns:ds="http://schemas.openxmlformats.org/officeDocument/2006/customXml" ds:itemID="{FBC673EB-6959-43CD-9962-31371D92F4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2475</TotalTime>
  <Words>2133</Words>
  <Application>Microsoft Office PowerPoint</Application>
  <PresentationFormat>Widescreen</PresentationFormat>
  <Paragraphs>163</Paragraphs>
  <Slides>24</Slides>
  <Notes>18</Notes>
  <HiddenSlides>0</HiddenSlides>
  <MMClips>0</MMClips>
  <ScaleCrop>false</ScaleCrop>
  <HeadingPairs>
    <vt:vector size="8" baseType="variant">
      <vt:variant>
        <vt:lpstr>Fonts Used</vt:lpstr>
      </vt:variant>
      <vt:variant>
        <vt:i4>13</vt:i4>
      </vt:variant>
      <vt:variant>
        <vt:lpstr>Theme</vt:lpstr>
      </vt:variant>
      <vt:variant>
        <vt:i4>2</vt:i4>
      </vt:variant>
      <vt:variant>
        <vt:lpstr>Embedded OLE Servers</vt:lpstr>
      </vt:variant>
      <vt:variant>
        <vt:i4>1</vt:i4>
      </vt:variant>
      <vt:variant>
        <vt:lpstr>Slide Titles</vt:lpstr>
      </vt:variant>
      <vt:variant>
        <vt:i4>24</vt:i4>
      </vt:variant>
    </vt:vector>
  </HeadingPairs>
  <TitlesOfParts>
    <vt:vector size="40" baseType="lpstr">
      <vt:lpstr>SimSun</vt:lpstr>
      <vt:lpstr>Arial</vt:lpstr>
      <vt:lpstr>Arial</vt:lpstr>
      <vt:lpstr>Arial Black</vt:lpstr>
      <vt:lpstr>Calibri</vt:lpstr>
      <vt:lpstr>Calibri Light</vt:lpstr>
      <vt:lpstr>Century Gothic</vt:lpstr>
      <vt:lpstr>Roboto</vt:lpstr>
      <vt:lpstr>Symbol</vt:lpstr>
      <vt:lpstr>Times</vt:lpstr>
      <vt:lpstr>Times New Roman</vt:lpstr>
      <vt:lpstr>Wingdings</vt:lpstr>
      <vt:lpstr>Wingdings 3</vt:lpstr>
      <vt:lpstr>2_Retrospect</vt:lpstr>
      <vt:lpstr>3_Retrospect</vt:lpstr>
      <vt:lpstr>Equation</vt:lpstr>
      <vt:lpstr>Nanopartículas y protectores solares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Nanoparticles: A Study of Sunscreen</dc:title>
  <dc:creator>Jim</dc:creator>
  <cp:lastModifiedBy>Billie Copley</cp:lastModifiedBy>
  <cp:revision>94</cp:revision>
  <cp:lastPrinted>2014-07-01T21:58:14Z</cp:lastPrinted>
  <dcterms:created xsi:type="dcterms:W3CDTF">2014-05-13T01:30:13Z</dcterms:created>
  <dcterms:modified xsi:type="dcterms:W3CDTF">2020-04-08T13:54:19Z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0x010100B1FE2C8FAAF33841B889878B89DF9E37</vt:lpwstr>
  </property>
  <property fmtid="{D5CDD505-2E9C-101B-9397-08002B2CF9AE}" pid="3" name="_dlc_DocIdItemGuid">
    <vt:lpwstr>55f4f95f-5471-4a71-972a-29a2e37ae7e9</vt:lpwstr>
  </property>
</Properties>
</file>