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6"/>
  </p:notesMasterIdLst>
  <p:handoutMasterIdLst>
    <p:handoutMasterId r:id="rId27"/>
  </p:handoutMasterIdLst>
  <p:sldIdLst>
    <p:sldId id="293" r:id="rId6"/>
    <p:sldId id="257" r:id="rId7"/>
    <p:sldId id="278" r:id="rId8"/>
    <p:sldId id="280" r:id="rId9"/>
    <p:sldId id="281" r:id="rId10"/>
    <p:sldId id="282" r:id="rId11"/>
    <p:sldId id="283" r:id="rId12"/>
    <p:sldId id="284" r:id="rId13"/>
    <p:sldId id="285" r:id="rId14"/>
    <p:sldId id="289" r:id="rId15"/>
    <p:sldId id="286" r:id="rId16"/>
    <p:sldId id="287" r:id="rId17"/>
    <p:sldId id="288" r:id="rId18"/>
    <p:sldId id="294" r:id="rId19"/>
    <p:sldId id="295" r:id="rId20"/>
    <p:sldId id="296" r:id="rId21"/>
    <p:sldId id="297" r:id="rId22"/>
    <p:sldId id="298" r:id="rId23"/>
    <p:sldId id="299" r:id="rId24"/>
    <p:sldId id="300" r:id="rId25"/>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2B88B7"/>
    <a:srgbClr val="0066CC"/>
    <a:srgbClr val="000099"/>
    <a:srgbClr val="00206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96" autoAdjust="0"/>
    <p:restoredTop sz="86402" autoAdjust="0"/>
  </p:normalViewPr>
  <p:slideViewPr>
    <p:cSldViewPr>
      <p:cViewPr varScale="1">
        <p:scale>
          <a:sx n="65" d="100"/>
          <a:sy n="65" d="100"/>
        </p:scale>
        <p:origin x="1470" y="39"/>
      </p:cViewPr>
      <p:guideLst>
        <p:guide orient="horz" pos="2160"/>
        <p:guide pos="2880"/>
      </p:guideLst>
    </p:cSldViewPr>
  </p:slideViewPr>
  <p:outlineViewPr>
    <p:cViewPr>
      <p:scale>
        <a:sx n="33" d="100"/>
        <a:sy n="33" d="100"/>
      </p:scale>
      <p:origin x="0" y="-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pPr/>
              <a:t>3/30/2020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pPr/>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pPr/>
              <a:t>3/30/2020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pPr/>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81660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6365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374758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994964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075120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17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pPr/>
              <a:t>3/30/2020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3445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63984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A3B411-C909-481A-9F92-89107302F5EF}" type="datetimeFigureOut">
              <a:rPr lang="en-US" smtClean="0"/>
              <a:pPr/>
              <a:t>3/30/2020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66333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A3B411-C909-481A-9F92-89107302F5EF}" type="datetimeFigureOut">
              <a:rPr lang="en-US" smtClean="0"/>
              <a:pPr/>
              <a:t>3/30/2020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745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3B411-C909-481A-9F92-89107302F5EF}" type="datetimeFigureOut">
              <a:rPr lang="en-US" smtClean="0"/>
              <a:pPr/>
              <a:t>3/30/2020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820940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93215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551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3B411-C909-481A-9F92-89107302F5EF}" type="datetimeFigureOut">
              <a:rPr lang="en-US" smtClean="0"/>
              <a:pPr/>
              <a:t>3/30/2020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A68DC-01D1-468C-8FB1-4A2CAAE3BE48}" type="slidenum">
              <a:rPr lang="en-US" smtClean="0"/>
              <a:pPr/>
              <a:t>‹#›</a:t>
            </a:fld>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extLst>
      <p:ext uri="{BB962C8B-B14F-4D97-AF65-F5344CB8AC3E}">
        <p14:creationId xmlns:p14="http://schemas.microsoft.com/office/powerpoint/2010/main" val="2367350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31955"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1231340" y="1914336"/>
            <a:ext cx="6681319" cy="1801648"/>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6000" dirty="0" smtClean="0">
                <a:solidFill>
                  <a:srgbClr val="2D81B7"/>
                </a:solidFill>
              </a:rPr>
              <a:t>NANOPARTICLES AND SUNSCREEN</a:t>
            </a:r>
            <a:br>
              <a:rPr lang="en-US" sz="6000" dirty="0" smtClean="0">
                <a:solidFill>
                  <a:srgbClr val="2D81B7"/>
                </a:solidFill>
              </a:rPr>
            </a:br>
            <a:r>
              <a:rPr lang="en-US" sz="2400" dirty="0" smtClean="0">
                <a:solidFill>
                  <a:schemeClr val="bg1"/>
                </a:solidFill>
                <a:latin typeface="Bebas Neue" charset="0"/>
                <a:ea typeface="Bebas Neue" charset="0"/>
                <a:cs typeface="Bebas Neue" charset="0"/>
              </a:rPr>
              <a:t>Background 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238216"/>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19341683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85015"/>
            <a:ext cx="8686800" cy="1143000"/>
          </a:xfrm>
        </p:spPr>
        <p:txBody>
          <a:bodyPr>
            <a:noAutofit/>
          </a:bodyPr>
          <a:lstStyle/>
          <a:p>
            <a:r>
              <a:rPr lang="en-US" sz="4000" dirty="0" smtClean="0">
                <a:solidFill>
                  <a:srgbClr val="2D81B7"/>
                </a:solidFill>
                <a:latin typeface="Bebas Neue" charset="0"/>
                <a:ea typeface="Bebas Neue" charset="0"/>
                <a:cs typeface="Bebas Neue" charset="0"/>
              </a:rPr>
              <a:t>WAVELENGTH, FREQUENCY, VELOCITY</a:t>
            </a:r>
            <a:endParaRPr lang="en-US" sz="4000" dirty="0">
              <a:solidFill>
                <a:srgbClr val="2D81B7"/>
              </a:solidFill>
              <a:latin typeface="Bebas Neue" charset="0"/>
              <a:ea typeface="Bebas Neue" charset="0"/>
              <a:cs typeface="Bebas Neue" charset="0"/>
            </a:endParaRPr>
          </a:p>
        </p:txBody>
      </p:sp>
      <p:sp>
        <p:nvSpPr>
          <p:cNvPr id="13" name="Text Box 7"/>
          <p:cNvSpPr txBox="1">
            <a:spLocks noChangeArrowheads="1"/>
          </p:cNvSpPr>
          <p:nvPr/>
        </p:nvSpPr>
        <p:spPr bwMode="auto">
          <a:xfrm>
            <a:off x="889000" y="1778000"/>
            <a:ext cx="8001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spcBef>
                <a:spcPct val="50000"/>
              </a:spcBef>
            </a:pPr>
            <a:r>
              <a:rPr lang="en-US" altLang="en-US" sz="2400" kern="1200" dirty="0"/>
              <a:t>For any wave, wavelength x frequency = wave velocity in the medium</a:t>
            </a:r>
          </a:p>
        </p:txBody>
      </p:sp>
      <p:pic>
        <p:nvPicPr>
          <p:cNvPr id="14"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0563" y="2667000"/>
            <a:ext cx="1997075"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5" name="Text Box 9"/>
          <p:cNvSpPr txBox="1">
            <a:spLocks noChangeArrowheads="1"/>
          </p:cNvSpPr>
          <p:nvPr/>
        </p:nvSpPr>
        <p:spPr bwMode="auto">
          <a:xfrm>
            <a:off x="889000" y="3987800"/>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spcBef>
                <a:spcPct val="50000"/>
              </a:spcBef>
            </a:pPr>
            <a:r>
              <a:rPr lang="en-US" altLang="en-US" sz="2400" kern="1200"/>
              <a:t>For EM radiation, velocity in vacuum (c) = 3.0 x 10</a:t>
            </a:r>
            <a:r>
              <a:rPr lang="en-US" altLang="en-US" sz="2400" kern="1200" baseline="30000"/>
              <a:t>8</a:t>
            </a:r>
            <a:r>
              <a:rPr lang="en-US" altLang="en-US" sz="2400" kern="1200"/>
              <a:t> m/s</a:t>
            </a:r>
          </a:p>
        </p:txBody>
      </p:sp>
      <p:pic>
        <p:nvPicPr>
          <p:cNvPr id="16"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9163" y="4870450"/>
            <a:ext cx="1843087"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solidFill>
                  <a:srgbClr val="2D81B7"/>
                </a:solidFill>
                <a:latin typeface="Bebas Neue" charset="0"/>
                <a:ea typeface="Bebas Neue" charset="0"/>
                <a:cs typeface="Bebas Neue" charset="0"/>
              </a:rPr>
              <a:t>ELECTROMAGNETIC ENERGY</a:t>
            </a:r>
            <a:endParaRPr lang="en-US" sz="4800" dirty="0">
              <a:solidFill>
                <a:srgbClr val="2D81B7"/>
              </a:solidFill>
              <a:latin typeface="Bebas Neue" charset="0"/>
              <a:ea typeface="Bebas Neue" charset="0"/>
              <a:cs typeface="Bebas Neue" charset="0"/>
            </a:endParaRPr>
          </a:p>
        </p:txBody>
      </p:sp>
      <p:sp>
        <p:nvSpPr>
          <p:cNvPr id="6" name="Text Box 5"/>
          <p:cNvSpPr txBox="1">
            <a:spLocks noChangeArrowheads="1"/>
          </p:cNvSpPr>
          <p:nvPr/>
        </p:nvSpPr>
        <p:spPr bwMode="auto">
          <a:xfrm>
            <a:off x="1041400" y="1603375"/>
            <a:ext cx="8001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spcBef>
                <a:spcPct val="50000"/>
              </a:spcBef>
            </a:pPr>
            <a:r>
              <a:rPr lang="en-US" altLang="en-US" sz="2400" kern="1200"/>
              <a:t>When thinking about EM radiation as a particle (photon)</a:t>
            </a:r>
          </a:p>
        </p:txBody>
      </p:sp>
      <p:pic>
        <p:nvPicPr>
          <p:cNvPr id="10"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3200" y="2057400"/>
            <a:ext cx="3278188" cy="158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7"/>
          <p:cNvSpPr txBox="1">
            <a:spLocks noChangeArrowheads="1"/>
          </p:cNvSpPr>
          <p:nvPr/>
        </p:nvSpPr>
        <p:spPr bwMode="auto">
          <a:xfrm>
            <a:off x="1041400" y="4194175"/>
            <a:ext cx="8001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eaLnBrk="1" hangingPunct="1">
              <a:spcBef>
                <a:spcPct val="50000"/>
              </a:spcBef>
            </a:pPr>
            <a:r>
              <a:rPr lang="en-US" altLang="en-US" sz="2400" kern="1200" dirty="0"/>
              <a:t>Where </a:t>
            </a:r>
            <a:r>
              <a:rPr lang="en-US" altLang="en-US" sz="2400" i="1" kern="1200" dirty="0"/>
              <a:t>h</a:t>
            </a:r>
            <a:r>
              <a:rPr lang="en-US" altLang="en-US" sz="2400" kern="1200" dirty="0"/>
              <a:t> = </a:t>
            </a:r>
            <a:r>
              <a:rPr lang="en-US" altLang="en-US" sz="2400" b="1" kern="1200" dirty="0"/>
              <a:t>Planck’s constant.</a:t>
            </a:r>
          </a:p>
          <a:p>
            <a:pPr eaLnBrk="1" hangingPunct="1">
              <a:spcBef>
                <a:spcPct val="50000"/>
              </a:spcBef>
            </a:pPr>
            <a:r>
              <a:rPr lang="en-US" altLang="en-US" sz="3200" b="1" i="1" kern="1200" dirty="0"/>
              <a:t>Longer wavelength = lower energy; shorter wavelength = higher energy.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a:spLocks noChangeArrowheads="1"/>
          </p:cNvSpPr>
          <p:nvPr/>
        </p:nvSpPr>
        <p:spPr bwMode="auto">
          <a:xfrm>
            <a:off x="307574" y="379858"/>
            <a:ext cx="82677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eaLnBrk="1" hangingPunct="1"/>
            <a:r>
              <a:rPr lang="en-US" altLang="en-US" sz="4800" kern="1200" dirty="0" smtClean="0">
                <a:solidFill>
                  <a:srgbClr val="2D81B7"/>
                </a:solidFill>
                <a:latin typeface="Bebas Neue" charset="0"/>
                <a:ea typeface="Bebas Neue" charset="0"/>
                <a:cs typeface="Bebas Neue" charset="0"/>
              </a:rPr>
              <a:t>When light strikes matter, it may be</a:t>
            </a:r>
          </a:p>
          <a:p>
            <a:pPr eaLnBrk="1" hangingPunct="1"/>
            <a:endParaRPr lang="en-US" altLang="en-US" sz="2000" kern="1200" dirty="0" smtClean="0">
              <a:solidFill>
                <a:srgbClr val="2D81B7"/>
              </a:solidFill>
              <a:latin typeface="Bebas Neue" charset="0"/>
              <a:ea typeface="Bebas Neue" charset="0"/>
              <a:cs typeface="Bebas Neue" charset="0"/>
            </a:endParaRPr>
          </a:p>
          <a:p>
            <a:pPr marL="285750" indent="-285750" eaLnBrk="1" hangingPunct="1">
              <a:spcAft>
                <a:spcPts val="600"/>
              </a:spcAft>
              <a:buFont typeface="Arial" panose="020B0604020202020204" pitchFamily="34" charset="0"/>
              <a:buChar char="•"/>
            </a:pPr>
            <a:r>
              <a:rPr lang="en-US" altLang="en-US" sz="1400" i="1" kern="1200" dirty="0" smtClean="0"/>
              <a:t>Reflected</a:t>
            </a:r>
            <a:r>
              <a:rPr lang="en-US" altLang="en-US" sz="1400" kern="1200" dirty="0" smtClean="0"/>
              <a:t>, as from a mirror or smooth surface.  The light may be thought of as a linear ray that approaches the surface at a given angle (the </a:t>
            </a:r>
            <a:r>
              <a:rPr lang="en-US" altLang="en-US" sz="1400" i="1" kern="1200" dirty="0" smtClean="0"/>
              <a:t>angle of incidence), </a:t>
            </a:r>
            <a:r>
              <a:rPr lang="en-US" altLang="en-US" sz="1400" kern="1200" dirty="0" smtClean="0"/>
              <a:t>and reflects from the surface at the same angle.  The full light path lies in the same geometric plane.</a:t>
            </a:r>
            <a:endParaRPr lang="en-US" altLang="en-US" sz="1400" kern="1200" dirty="0"/>
          </a:p>
          <a:p>
            <a:pPr marL="285750" indent="-285750" eaLnBrk="1" hangingPunct="1">
              <a:spcAft>
                <a:spcPts val="600"/>
              </a:spcAft>
              <a:buFont typeface="Arial" panose="020B0604020202020204" pitchFamily="34" charset="0"/>
              <a:buChar char="•"/>
            </a:pPr>
            <a:r>
              <a:rPr lang="en-US" altLang="en-US" sz="1400" i="1" kern="1200" dirty="0" smtClean="0"/>
              <a:t>Transmitted or absorbed: </a:t>
            </a:r>
            <a:r>
              <a:rPr lang="en-US" altLang="en-US" sz="1400" kern="1200" dirty="0" smtClean="0"/>
              <a:t>If not all the light is reflected, the portion of light not reflected may be  </a:t>
            </a:r>
            <a:r>
              <a:rPr lang="en-US" altLang="en-US" sz="1400" i="1" kern="1200" dirty="0" smtClean="0"/>
              <a:t>transmitted</a:t>
            </a:r>
            <a:r>
              <a:rPr lang="en-US" altLang="en-US" sz="1400" kern="1200" dirty="0" smtClean="0"/>
              <a:t> light if it leaves the material, or it may be </a:t>
            </a:r>
            <a:r>
              <a:rPr lang="en-US" altLang="en-US" sz="1400" i="1" kern="1200" dirty="0" smtClean="0"/>
              <a:t>absorbed </a:t>
            </a:r>
            <a:r>
              <a:rPr lang="en-US" altLang="en-US" sz="1400" kern="1200" dirty="0" smtClean="0"/>
              <a:t>by the material. </a:t>
            </a:r>
          </a:p>
          <a:p>
            <a:pPr marL="285750" indent="-285750" eaLnBrk="1" hangingPunct="1">
              <a:spcAft>
                <a:spcPts val="600"/>
              </a:spcAft>
              <a:buFont typeface="Arial" panose="020B0604020202020204" pitchFamily="34" charset="0"/>
              <a:buChar char="•"/>
            </a:pPr>
            <a:r>
              <a:rPr lang="en-US" altLang="en-US" sz="1400" i="1" kern="1200" dirty="0" smtClean="0"/>
              <a:t>Re-emitted (scattered). </a:t>
            </a:r>
            <a:r>
              <a:rPr lang="en-US" altLang="en-US" sz="1400" kern="1200" dirty="0" smtClean="0"/>
              <a:t>Light energy that is absorbed will be generally be re-emitted.  This re-emission may be at a wavelength different from the incoming light, and may be re-emitted in all directions (i.e., not in the same plane as the incoming light ray). This re-emission over a broad area is called light </a:t>
            </a:r>
            <a:r>
              <a:rPr lang="en-US" altLang="en-US" sz="1400" i="1" kern="1200" dirty="0" smtClean="0"/>
              <a:t>scattering</a:t>
            </a:r>
            <a:r>
              <a:rPr lang="en-US" altLang="en-US" sz="1400" kern="1200" dirty="0" smtClean="0"/>
              <a:t>.</a:t>
            </a:r>
            <a:endParaRPr lang="en-US" altLang="en-US" sz="1400" kern="1200" dirty="0"/>
          </a:p>
        </p:txBody>
      </p:sp>
      <p:grpSp>
        <p:nvGrpSpPr>
          <p:cNvPr id="21" name="Group 20"/>
          <p:cNvGrpSpPr/>
          <p:nvPr/>
        </p:nvGrpSpPr>
        <p:grpSpPr>
          <a:xfrm>
            <a:off x="1510244" y="4191000"/>
            <a:ext cx="4814356" cy="2209800"/>
            <a:chOff x="1119757" y="2554011"/>
            <a:chExt cx="5896191" cy="3329464"/>
          </a:xfrm>
        </p:grpSpPr>
        <p:sp>
          <p:nvSpPr>
            <p:cNvPr id="22" name="TextBox 21"/>
            <p:cNvSpPr txBox="1">
              <a:spLocks noChangeArrowheads="1"/>
            </p:cNvSpPr>
            <p:nvPr/>
          </p:nvSpPr>
          <p:spPr bwMode="auto">
            <a:xfrm>
              <a:off x="3499651" y="2554011"/>
              <a:ext cx="137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smtClean="0"/>
                <a:t>Scattering</a:t>
              </a:r>
              <a:endParaRPr lang="en-US" altLang="en-US" kern="1200" dirty="0"/>
            </a:p>
          </p:txBody>
        </p:sp>
        <p:sp>
          <p:nvSpPr>
            <p:cNvPr id="23" name="Oval 22"/>
            <p:cNvSpPr/>
            <p:nvPr/>
          </p:nvSpPr>
          <p:spPr>
            <a:xfrm>
              <a:off x="2280451" y="2618543"/>
              <a:ext cx="533400" cy="91440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defRPr/>
              </a:pPr>
              <a:endParaRPr lang="en-US" kern="1200"/>
            </a:p>
          </p:txBody>
        </p:sp>
        <p:cxnSp>
          <p:nvCxnSpPr>
            <p:cNvPr id="24" name="Straight Arrow Connector 23"/>
            <p:cNvCxnSpPr/>
            <p:nvPr/>
          </p:nvCxnSpPr>
          <p:spPr>
            <a:xfrm>
              <a:off x="2813851" y="3075743"/>
              <a:ext cx="1160696" cy="1274996"/>
            </a:xfrm>
            <a:prstGeom prst="straightConnector1">
              <a:avLst/>
            </a:prstGeom>
            <a:ln w="50800">
              <a:solidFill>
                <a:srgbClr val="FFFF00"/>
              </a:solidFill>
              <a:tailEnd type="arrow"/>
            </a:ln>
            <a:effectLst>
              <a:outerShdw blurRad="50800" dist="12700" dir="54000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4109251" y="2923343"/>
              <a:ext cx="1524000" cy="1371600"/>
            </a:xfrm>
            <a:prstGeom prst="straightConnector1">
              <a:avLst/>
            </a:prstGeom>
            <a:ln w="38100">
              <a:solidFill>
                <a:srgbClr val="FFFF00"/>
              </a:solidFill>
              <a:tailEnd type="arrow"/>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2895600" y="4485443"/>
              <a:ext cx="1216426" cy="77235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4262390" y="3930673"/>
              <a:ext cx="1831574" cy="533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137179" y="4502712"/>
              <a:ext cx="1120621" cy="1011431"/>
            </a:xfrm>
            <a:prstGeom prst="straightConnector1">
              <a:avLst/>
            </a:prstGeom>
            <a:ln w="38100">
              <a:solidFill>
                <a:srgbClr val="FFFF00"/>
              </a:solidFill>
              <a:tailEnd type="arrow"/>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9" name="TextBox 28"/>
            <p:cNvSpPr txBox="1">
              <a:spLocks noChangeArrowheads="1"/>
            </p:cNvSpPr>
            <p:nvPr/>
          </p:nvSpPr>
          <p:spPr bwMode="auto">
            <a:xfrm>
              <a:off x="5060641" y="5514143"/>
              <a:ext cx="19553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smtClean="0"/>
                <a:t>Transmission</a:t>
              </a:r>
              <a:endParaRPr lang="en-US" altLang="en-US" kern="1200" dirty="0"/>
            </a:p>
          </p:txBody>
        </p:sp>
        <p:sp>
          <p:nvSpPr>
            <p:cNvPr id="30" name="TextBox 29"/>
            <p:cNvSpPr txBox="1">
              <a:spLocks noChangeArrowheads="1"/>
            </p:cNvSpPr>
            <p:nvPr/>
          </p:nvSpPr>
          <p:spPr bwMode="auto">
            <a:xfrm>
              <a:off x="5556311" y="2618542"/>
              <a:ext cx="1459637" cy="55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a:t>Reflection </a:t>
              </a:r>
            </a:p>
          </p:txBody>
        </p:sp>
        <p:cxnSp>
          <p:nvCxnSpPr>
            <p:cNvPr id="42" name="Straight Arrow Connector 41"/>
            <p:cNvCxnSpPr/>
            <p:nvPr/>
          </p:nvCxnSpPr>
          <p:spPr>
            <a:xfrm flipV="1">
              <a:off x="4109251" y="2923343"/>
              <a:ext cx="381000" cy="1352365"/>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a:spLocks noChangeArrowheads="1"/>
            </p:cNvSpPr>
            <p:nvPr/>
          </p:nvSpPr>
          <p:spPr bwMode="auto">
            <a:xfrm>
              <a:off x="1119757" y="2923344"/>
              <a:ext cx="1100770" cy="556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smtClean="0"/>
                <a:t>Source</a:t>
              </a:r>
              <a:endParaRPr lang="en-US" altLang="en-US" kern="1200" dirty="0"/>
            </a:p>
          </p:txBody>
        </p:sp>
        <p:sp>
          <p:nvSpPr>
            <p:cNvPr id="44" name="TextBox 43"/>
            <p:cNvSpPr txBox="1">
              <a:spLocks noChangeArrowheads="1"/>
            </p:cNvSpPr>
            <p:nvPr/>
          </p:nvSpPr>
          <p:spPr bwMode="auto">
            <a:xfrm>
              <a:off x="5352494" y="4133380"/>
              <a:ext cx="137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smtClean="0"/>
                <a:t>Scattering</a:t>
              </a:r>
              <a:endParaRPr lang="en-US" altLang="en-US" kern="1200" dirty="0"/>
            </a:p>
          </p:txBody>
        </p:sp>
        <p:cxnSp>
          <p:nvCxnSpPr>
            <p:cNvPr id="45" name="Straight Arrow Connector 44"/>
            <p:cNvCxnSpPr/>
            <p:nvPr/>
          </p:nvCxnSpPr>
          <p:spPr>
            <a:xfrm flipH="1">
              <a:off x="3812774" y="4491277"/>
              <a:ext cx="299251" cy="1207532"/>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a:spLocks noChangeArrowheads="1"/>
            </p:cNvSpPr>
            <p:nvPr/>
          </p:nvSpPr>
          <p:spPr bwMode="auto">
            <a:xfrm>
              <a:off x="2438400" y="5450890"/>
              <a:ext cx="1371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altLang="en-US" kern="1200" dirty="0" smtClean="0"/>
                <a:t>Scattering</a:t>
              </a:r>
              <a:endParaRPr lang="en-US" altLang="en-US" kern="1200" dirty="0"/>
            </a:p>
          </p:txBody>
        </p:sp>
        <p:sp>
          <p:nvSpPr>
            <p:cNvPr id="47" name="Oval 46"/>
            <p:cNvSpPr/>
            <p:nvPr/>
          </p:nvSpPr>
          <p:spPr>
            <a:xfrm>
              <a:off x="3918751" y="4294943"/>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smtClean="0">
                <a:solidFill>
                  <a:srgbClr val="2D81B7"/>
                </a:solidFill>
                <a:latin typeface="Bebas Neue" charset="0"/>
                <a:ea typeface="Bebas Neue" charset="0"/>
                <a:cs typeface="Bebas Neue" charset="0"/>
              </a:rPr>
              <a:t>VISIBLE AND INVISIBLE </a:t>
            </a:r>
            <a:br>
              <a:rPr lang="en-US" sz="3200" dirty="0" smtClean="0">
                <a:solidFill>
                  <a:srgbClr val="2D81B7"/>
                </a:solidFill>
                <a:latin typeface="Bebas Neue" charset="0"/>
                <a:ea typeface="Bebas Neue" charset="0"/>
                <a:cs typeface="Bebas Neue" charset="0"/>
              </a:rPr>
            </a:br>
            <a:r>
              <a:rPr lang="en-US" sz="3200" dirty="0" smtClean="0">
                <a:solidFill>
                  <a:srgbClr val="2D81B7"/>
                </a:solidFill>
                <a:latin typeface="Bebas Neue" charset="0"/>
                <a:ea typeface="Bebas Neue" charset="0"/>
                <a:cs typeface="Bebas Neue" charset="0"/>
              </a:rPr>
              <a:t>PORTIONS OF THE SOLAR SPECTRUM</a:t>
            </a:r>
            <a:endParaRPr lang="en-US" sz="3200" dirty="0">
              <a:solidFill>
                <a:srgbClr val="2D81B7"/>
              </a:solidFill>
              <a:latin typeface="Bebas Neue" charset="0"/>
              <a:ea typeface="Bebas Neue" charset="0"/>
              <a:cs typeface="Bebas Neue" charset="0"/>
            </a:endParaRPr>
          </a:p>
        </p:txBody>
      </p:sp>
      <p:pic>
        <p:nvPicPr>
          <p:cNvPr id="5" name="Picture 4" descr="cha56011_0704L"/>
          <p:cNvPicPr>
            <a:picLocks noChangeAspect="1" noChangeArrowheads="1"/>
          </p:cNvPicPr>
          <p:nvPr/>
        </p:nvPicPr>
        <p:blipFill rotWithShape="1">
          <a:blip r:embed="rId2">
            <a:extLst>
              <a:ext uri="{28A0092B-C50C-407E-A947-70E740481C1C}">
                <a14:useLocalDpi xmlns:a14="http://schemas.microsoft.com/office/drawing/2010/main" val="0"/>
              </a:ext>
            </a:extLst>
          </a:blip>
          <a:srcRect l="23458" t="71022" r="13775" b="4097"/>
          <a:stretch/>
        </p:blipFill>
        <p:spPr bwMode="auto">
          <a:xfrm>
            <a:off x="1638300" y="2373520"/>
            <a:ext cx="6019800" cy="111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2"/>
          <p:cNvSpPr txBox="1">
            <a:spLocks noChangeArrowheads="1"/>
          </p:cNvSpPr>
          <p:nvPr/>
        </p:nvSpPr>
        <p:spPr bwMode="auto">
          <a:xfrm>
            <a:off x="5889625" y="6041741"/>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altLang="en-US" sz="2400" kern="1200">
              <a:latin typeface="Wingdings 3" pitchFamily="18" charset="2"/>
            </a:endParaRPr>
          </a:p>
        </p:txBody>
      </p:sp>
      <p:sp>
        <p:nvSpPr>
          <p:cNvPr id="8" name="Text Box 7"/>
          <p:cNvSpPr txBox="1">
            <a:spLocks noChangeArrowheads="1"/>
          </p:cNvSpPr>
          <p:nvPr/>
        </p:nvSpPr>
        <p:spPr bwMode="auto">
          <a:xfrm>
            <a:off x="470147" y="4176428"/>
            <a:ext cx="379705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altLang="en-US" sz="1400" kern="1200" dirty="0" smtClean="0">
                <a:cs typeface="Arial" panose="020B0604020202020204" pitchFamily="34" charset="0"/>
              </a:rPr>
              <a:t>Beyond the blue (short wavelength) end of the visible spectrum lie even </a:t>
            </a:r>
            <a:r>
              <a:rPr lang="en-US" altLang="en-US" sz="1400" kern="1200" dirty="0">
                <a:cs typeface="Arial" panose="020B0604020202020204" pitchFamily="34" charset="0"/>
              </a:rPr>
              <a:t>shorter </a:t>
            </a:r>
            <a:r>
              <a:rPr lang="en-US" altLang="en-US" sz="1400" kern="1200" dirty="0" smtClean="0">
                <a:cs typeface="Arial" panose="020B0604020202020204" pitchFamily="34" charset="0"/>
              </a:rPr>
              <a:t>wavelengths associated with ultraviolet (UV) light. These shorter wavelengths in the UV range are energetic enough to damage living cells.  They are responsible for sunburns in human skin, as well as contributing to skin cancers and cataracts. The very short wavelength UV rays are absorbed by Earth’s ozone layer.</a:t>
            </a:r>
            <a:endParaRPr lang="en-US" altLang="en-US" sz="1400" kern="1200" dirty="0">
              <a:cs typeface="Arial" panose="020B0604020202020204" pitchFamily="34" charset="0"/>
            </a:endParaRPr>
          </a:p>
        </p:txBody>
      </p:sp>
      <p:sp>
        <p:nvSpPr>
          <p:cNvPr id="9" name="Rectangle 8"/>
          <p:cNvSpPr/>
          <p:nvPr/>
        </p:nvSpPr>
        <p:spPr>
          <a:xfrm>
            <a:off x="876300" y="2672462"/>
            <a:ext cx="1143000" cy="520700"/>
          </a:xfrm>
          <a:prstGeom prst="rect">
            <a:avLst/>
          </a:prstGeom>
          <a:gradFill flip="none" rotWithShape="1">
            <a:gsLst>
              <a:gs pos="13000">
                <a:srgbClr val="002060"/>
              </a:gs>
              <a:gs pos="24000">
                <a:srgbClr val="0066CC">
                  <a:tint val="44500"/>
                  <a:satMod val="160000"/>
                </a:srgbClr>
              </a:gs>
              <a:gs pos="100000">
                <a:srgbClr val="0066CC">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cxnSp>
        <p:nvCxnSpPr>
          <p:cNvPr id="10" name="Straight Arrow Connector 9"/>
          <p:cNvCxnSpPr>
            <a:endCxn id="14" idx="2"/>
          </p:cNvCxnSpPr>
          <p:nvPr/>
        </p:nvCxnSpPr>
        <p:spPr>
          <a:xfrm flipH="1" flipV="1">
            <a:off x="1447800" y="3193162"/>
            <a:ext cx="342900" cy="9070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Rectangle 10"/>
          <p:cNvSpPr/>
          <p:nvPr/>
        </p:nvSpPr>
        <p:spPr>
          <a:xfrm>
            <a:off x="7200900" y="2672462"/>
            <a:ext cx="1143000" cy="520700"/>
          </a:xfrm>
          <a:prstGeom prst="rect">
            <a:avLst/>
          </a:prstGeom>
          <a:gradFill flip="none" rotWithShape="1">
            <a:gsLst>
              <a:gs pos="13000">
                <a:srgbClr val="CC0000"/>
              </a:gs>
              <a:gs pos="24000">
                <a:srgbClr val="0066CC">
                  <a:tint val="44500"/>
                  <a:satMod val="160000"/>
                </a:srgbClr>
              </a:gs>
              <a:gs pos="100000">
                <a:srgbClr val="0066CC">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lang="en-US" kern="1200"/>
          </a:p>
        </p:txBody>
      </p:sp>
      <p:cxnSp>
        <p:nvCxnSpPr>
          <p:cNvPr id="12" name="Straight Arrow Connector 11"/>
          <p:cNvCxnSpPr>
            <a:endCxn id="16" idx="2"/>
          </p:cNvCxnSpPr>
          <p:nvPr/>
        </p:nvCxnSpPr>
        <p:spPr>
          <a:xfrm flipV="1">
            <a:off x="6743700" y="3193162"/>
            <a:ext cx="1028700" cy="9070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3" name="Text Box 7"/>
          <p:cNvSpPr txBox="1">
            <a:spLocks noChangeArrowheads="1"/>
          </p:cNvSpPr>
          <p:nvPr/>
        </p:nvSpPr>
        <p:spPr bwMode="auto">
          <a:xfrm>
            <a:off x="4914900" y="4176428"/>
            <a:ext cx="3530353"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altLang="en-US" sz="1400" kern="1200" dirty="0" smtClean="0">
                <a:cs typeface="Arial" panose="020B0604020202020204" pitchFamily="34" charset="0"/>
              </a:rPr>
              <a:t>Beyond the red (long wavelength) end of the visible spectrum lie longer infrared wavelengths, associated with the physical sensation of heat.  The vision of many predatory animal species is attuned to these longer IR wavelengths to enable night hunting.</a:t>
            </a:r>
            <a:endParaRPr lang="en-US" altLang="en-US" sz="1400" kern="1200" dirty="0">
              <a:cs typeface="Arial" panose="020B0604020202020204" pitchFamily="34" charset="0"/>
            </a:endParaRPr>
          </a:p>
        </p:txBody>
      </p:sp>
      <p:cxnSp>
        <p:nvCxnSpPr>
          <p:cNvPr id="14" name="Straight Arrow Connector 13"/>
          <p:cNvCxnSpPr>
            <a:endCxn id="14" idx="2"/>
          </p:cNvCxnSpPr>
          <p:nvPr/>
        </p:nvCxnSpPr>
        <p:spPr>
          <a:xfrm flipH="1" flipV="1">
            <a:off x="1447800" y="3193162"/>
            <a:ext cx="342900" cy="90706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5" name="Straight Arrow Connector 14"/>
          <p:cNvCxnSpPr>
            <a:endCxn id="16" idx="2"/>
          </p:cNvCxnSpPr>
          <p:nvPr/>
        </p:nvCxnSpPr>
        <p:spPr>
          <a:xfrm flipV="1">
            <a:off x="6743700" y="3193162"/>
            <a:ext cx="1028700" cy="90706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6" name="Text Box 7"/>
          <p:cNvSpPr txBox="1">
            <a:spLocks noChangeArrowheads="1"/>
          </p:cNvSpPr>
          <p:nvPr/>
        </p:nvSpPr>
        <p:spPr bwMode="auto">
          <a:xfrm>
            <a:off x="2203511" y="1752600"/>
            <a:ext cx="488937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altLang="en-US" sz="1400" kern="1200" dirty="0" smtClean="0">
                <a:cs typeface="Arial" panose="020B0604020202020204" pitchFamily="34" charset="0"/>
              </a:rPr>
              <a:t>The visible spectrum.  This corresponds to the peak light output of our local star, and it is the region to which our eyes have evolved to have maximum sensitivity.</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smtClean="0">
                <a:solidFill>
                  <a:srgbClr val="2D81B7"/>
                </a:solidFill>
                <a:latin typeface="Bebas Neue" charset="0"/>
                <a:ea typeface="Bebas Neue" charset="0"/>
                <a:cs typeface="Bebas Neue" charset="0"/>
              </a:rPr>
              <a:t>THE ULTRAVIOLET </a:t>
            </a:r>
            <a:br>
              <a:rPr lang="en-US" sz="4000" dirty="0" smtClean="0">
                <a:solidFill>
                  <a:srgbClr val="2D81B7"/>
                </a:solidFill>
                <a:latin typeface="Bebas Neue" charset="0"/>
                <a:ea typeface="Bebas Neue" charset="0"/>
                <a:cs typeface="Bebas Neue" charset="0"/>
              </a:rPr>
            </a:br>
            <a:r>
              <a:rPr lang="en-US" sz="4000" dirty="0" smtClean="0">
                <a:solidFill>
                  <a:srgbClr val="2D81B7"/>
                </a:solidFill>
                <a:latin typeface="Bebas Neue" charset="0"/>
                <a:ea typeface="Bebas Neue" charset="0"/>
                <a:cs typeface="Bebas Neue" charset="0"/>
              </a:rPr>
              <a:t>PORTION OF THE SOLAR SPECTRUM</a:t>
            </a:r>
            <a:endParaRPr lang="en-US" sz="4000" dirty="0">
              <a:solidFill>
                <a:srgbClr val="2D81B7"/>
              </a:solidFill>
              <a:latin typeface="Bebas Neue" charset="0"/>
              <a:ea typeface="Bebas Neue" charset="0"/>
              <a:cs typeface="Bebas Neue" charset="0"/>
            </a:endParaRPr>
          </a:p>
        </p:txBody>
      </p:sp>
      <p:sp>
        <p:nvSpPr>
          <p:cNvPr id="5" name="Text Box 7"/>
          <p:cNvSpPr txBox="1">
            <a:spLocks noChangeArrowheads="1"/>
          </p:cNvSpPr>
          <p:nvPr/>
        </p:nvSpPr>
        <p:spPr bwMode="auto">
          <a:xfrm>
            <a:off x="1143000" y="2667000"/>
            <a:ext cx="7010399"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dirty="0">
                <a:cs typeface="Arial" panose="020B0604020202020204" pitchFamily="34" charset="0"/>
              </a:rPr>
              <a:t>Ultraviolet radiation is </a:t>
            </a:r>
            <a:r>
              <a:rPr lang="en-US" altLang="en-US" dirty="0" smtClean="0">
                <a:cs typeface="Arial" panose="020B0604020202020204" pitchFamily="34" charset="0"/>
              </a:rPr>
              <a:t>classified into </a:t>
            </a:r>
            <a:r>
              <a:rPr lang="en-US" altLang="en-US" dirty="0">
                <a:cs typeface="Arial" panose="020B0604020202020204" pitchFamily="34" charset="0"/>
              </a:rPr>
              <a:t>three </a:t>
            </a:r>
            <a:r>
              <a:rPr lang="en-US" altLang="en-US" dirty="0" smtClean="0">
                <a:cs typeface="Arial" panose="020B0604020202020204" pitchFamily="34" charset="0"/>
              </a:rPr>
              <a:t>types, based on wavelength. </a:t>
            </a:r>
            <a:endParaRPr lang="en-US" altLang="en-US" dirty="0">
              <a:cs typeface="Arial" panose="020B0604020202020204" pitchFamily="34" charset="0"/>
            </a:endParaRPr>
          </a:p>
          <a:p>
            <a:endParaRPr lang="en-US" altLang="en-US" sz="1400" dirty="0">
              <a:cs typeface="Arial" panose="020B0604020202020204" pitchFamily="34" charset="0"/>
            </a:endParaRPr>
          </a:p>
          <a:p>
            <a:pPr marL="285750" indent="-285750">
              <a:spcAft>
                <a:spcPts val="1200"/>
              </a:spcAft>
              <a:buFont typeface="Arial" panose="020B0604020202020204" pitchFamily="34" charset="0"/>
              <a:buChar char="•"/>
            </a:pPr>
            <a:r>
              <a:rPr lang="en-US" altLang="en-US" sz="1400" dirty="0" smtClean="0">
                <a:cs typeface="Arial" panose="020B0604020202020204" pitchFamily="34" charset="0"/>
              </a:rPr>
              <a:t>UV-A</a:t>
            </a:r>
            <a:r>
              <a:rPr lang="en-US" altLang="en-US" sz="1400" dirty="0">
                <a:cs typeface="Arial" panose="020B0604020202020204" pitchFamily="34" charset="0"/>
              </a:rPr>
              <a:t>: </a:t>
            </a:r>
            <a:r>
              <a:rPr lang="en-US" altLang="en-US" sz="1400" dirty="0" smtClean="0">
                <a:cs typeface="Arial" panose="020B0604020202020204" pitchFamily="34" charset="0"/>
              </a:rPr>
              <a:t>The </a:t>
            </a:r>
            <a:r>
              <a:rPr lang="en-US" altLang="en-US" sz="1400" dirty="0">
                <a:cs typeface="Arial" panose="020B0604020202020204" pitchFamily="34" charset="0"/>
              </a:rPr>
              <a:t>longest wavelength </a:t>
            </a:r>
            <a:r>
              <a:rPr lang="en-US" altLang="en-US" sz="1400" dirty="0" smtClean="0">
                <a:cs typeface="Arial" panose="020B0604020202020204" pitchFamily="34" charset="0"/>
              </a:rPr>
              <a:t>UV radiation (closest to the visible range). It is </a:t>
            </a:r>
            <a:r>
              <a:rPr lang="en-US" altLang="en-US" sz="1400" dirty="0">
                <a:cs typeface="Arial" panose="020B0604020202020204" pitchFamily="34" charset="0"/>
              </a:rPr>
              <a:t>not absorbed by </a:t>
            </a:r>
            <a:r>
              <a:rPr lang="en-US" altLang="en-US" sz="1400" dirty="0" smtClean="0">
                <a:cs typeface="Arial" panose="020B0604020202020204" pitchFamily="34" charset="0"/>
              </a:rPr>
              <a:t>Earth’s ozone</a:t>
            </a:r>
            <a:r>
              <a:rPr lang="en-US" altLang="en-US" sz="1400" dirty="0">
                <a:cs typeface="Arial" panose="020B0604020202020204" pitchFamily="34" charset="0"/>
              </a:rPr>
              <a:t>. </a:t>
            </a:r>
            <a:r>
              <a:rPr lang="en-US" altLang="en-US" sz="1400" dirty="0" smtClean="0">
                <a:cs typeface="Arial" panose="020B0604020202020204" pitchFamily="34" charset="0"/>
              </a:rPr>
              <a:t>This type of UV radiation penetrates the skin and can cause cancer and premature aging of the skin.</a:t>
            </a:r>
            <a:endParaRPr lang="en-US" altLang="en-US" sz="1400" dirty="0">
              <a:cs typeface="Arial" panose="020B0604020202020204" pitchFamily="34" charset="0"/>
            </a:endParaRPr>
          </a:p>
          <a:p>
            <a:pPr marL="285750" indent="-285750">
              <a:spcAft>
                <a:spcPts val="1200"/>
              </a:spcAft>
              <a:buFont typeface="Arial" panose="020B0604020202020204" pitchFamily="34" charset="0"/>
              <a:buChar char="•"/>
            </a:pPr>
            <a:r>
              <a:rPr lang="en-US" altLang="en-US" sz="1400" dirty="0" smtClean="0">
                <a:cs typeface="Arial" panose="020B0604020202020204" pitchFamily="34" charset="0"/>
              </a:rPr>
              <a:t>UV-B</a:t>
            </a:r>
            <a:r>
              <a:rPr lang="en-US" altLang="en-US" sz="1400" dirty="0">
                <a:cs typeface="Arial" panose="020B0604020202020204" pitchFamily="34" charset="0"/>
              </a:rPr>
              <a:t>: </a:t>
            </a:r>
            <a:r>
              <a:rPr lang="en-US" altLang="en-US" sz="1400" dirty="0" smtClean="0">
                <a:cs typeface="Arial" panose="020B0604020202020204" pitchFamily="34" charset="0"/>
              </a:rPr>
              <a:t>Shorter wavelength UV.  Although UV-B does not penetrate into the </a:t>
            </a:r>
            <a:r>
              <a:rPr lang="en-US" altLang="en-US" sz="1400" dirty="0">
                <a:cs typeface="Arial" panose="020B0604020202020204" pitchFamily="34" charset="0"/>
              </a:rPr>
              <a:t>skin </a:t>
            </a:r>
            <a:r>
              <a:rPr lang="en-US" altLang="en-US" sz="1400" dirty="0" smtClean="0">
                <a:cs typeface="Arial" panose="020B0604020202020204" pitchFamily="34" charset="0"/>
              </a:rPr>
              <a:t>as deeply as UV-A, it’s higher energy is responsible </a:t>
            </a:r>
            <a:r>
              <a:rPr lang="en-US" altLang="en-US" sz="1400" dirty="0">
                <a:cs typeface="Arial" panose="020B0604020202020204" pitchFamily="34" charset="0"/>
              </a:rPr>
              <a:t>for sunburns. It is partially blocked by the ozone layer.</a:t>
            </a:r>
          </a:p>
          <a:p>
            <a:pPr marL="285750" indent="-285750">
              <a:spcAft>
                <a:spcPts val="1200"/>
              </a:spcAft>
              <a:buFont typeface="Arial" panose="020B0604020202020204" pitchFamily="34" charset="0"/>
              <a:buChar char="•"/>
            </a:pPr>
            <a:r>
              <a:rPr lang="en-US" altLang="en-US" sz="1400" dirty="0" smtClean="0">
                <a:cs typeface="Arial" panose="020B0604020202020204" pitchFamily="34" charset="0"/>
              </a:rPr>
              <a:t>UV-C</a:t>
            </a:r>
            <a:r>
              <a:rPr lang="en-US" altLang="en-US" sz="1400" dirty="0">
                <a:cs typeface="Arial" panose="020B0604020202020204" pitchFamily="34" charset="0"/>
              </a:rPr>
              <a:t>: </a:t>
            </a:r>
            <a:r>
              <a:rPr lang="en-US" altLang="en-US" sz="1400" dirty="0" smtClean="0">
                <a:cs typeface="Arial" panose="020B0604020202020204" pitchFamily="34" charset="0"/>
              </a:rPr>
              <a:t>This very short wavelength (highest energy) UV radiation is </a:t>
            </a:r>
            <a:r>
              <a:rPr lang="en-US" altLang="en-US" sz="1400" dirty="0">
                <a:cs typeface="Arial" panose="020B0604020202020204" pitchFamily="34" charset="0"/>
              </a:rPr>
              <a:t>totally absorbed by the earth's </a:t>
            </a:r>
            <a:r>
              <a:rPr lang="en-US" altLang="en-US" sz="1400" dirty="0" smtClean="0">
                <a:cs typeface="Arial" panose="020B0604020202020204" pitchFamily="34" charset="0"/>
              </a:rPr>
              <a:t>atmosphere.  It is typically encountered only </a:t>
            </a:r>
            <a:r>
              <a:rPr lang="en-US" altLang="en-US" sz="1400" dirty="0">
                <a:cs typeface="Arial" panose="020B0604020202020204" pitchFamily="34" charset="0"/>
              </a:rPr>
              <a:t>from artificial radiation sources.</a:t>
            </a:r>
          </a:p>
        </p:txBody>
      </p:sp>
    </p:spTree>
    <p:extLst>
      <p:ext uri="{BB962C8B-B14F-4D97-AF65-F5344CB8AC3E}">
        <p14:creationId xmlns:p14="http://schemas.microsoft.com/office/powerpoint/2010/main" val="11536673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UV EFFECTS</a:t>
            </a:r>
            <a:endParaRPr lang="en-US" sz="4800" dirty="0">
              <a:solidFill>
                <a:srgbClr val="2D81B7"/>
              </a:solidFill>
              <a:latin typeface="Bebas Neue" charset="0"/>
              <a:ea typeface="Bebas Neue" charset="0"/>
              <a:cs typeface="Bebas Neue" charset="0"/>
            </a:endParaRPr>
          </a:p>
        </p:txBody>
      </p:sp>
      <p:sp>
        <p:nvSpPr>
          <p:cNvPr id="6" name="Content Placeholder 2"/>
          <p:cNvSpPr>
            <a:spLocks noGrp="1"/>
          </p:cNvSpPr>
          <p:nvPr>
            <p:ph idx="1"/>
          </p:nvPr>
        </p:nvSpPr>
        <p:spPr>
          <a:xfrm>
            <a:off x="457200" y="1582738"/>
            <a:ext cx="8229600" cy="4525963"/>
          </a:xfrm>
        </p:spPr>
        <p:txBody>
          <a:bodyPr>
            <a:normAutofit fontScale="92500" lnSpcReduction="10000"/>
          </a:bodyPr>
          <a:lstStyle/>
          <a:p>
            <a:pPr marL="0" indent="0">
              <a:spcBef>
                <a:spcPts val="0"/>
              </a:spcBef>
              <a:spcAft>
                <a:spcPts val="600"/>
              </a:spcAft>
              <a:buNone/>
            </a:pPr>
            <a:r>
              <a:rPr lang="en-US" sz="2200" b="1" dirty="0" smtClean="0"/>
              <a:t>Overexposure of human skin to solar UV can cause serious illness, including</a:t>
            </a:r>
            <a:endParaRPr lang="en-US" sz="2200" b="1" dirty="0"/>
          </a:p>
          <a:p>
            <a:pPr>
              <a:spcBef>
                <a:spcPts val="0"/>
              </a:spcBef>
              <a:spcAft>
                <a:spcPts val="600"/>
              </a:spcAft>
            </a:pPr>
            <a:r>
              <a:rPr lang="en-US" sz="2200" dirty="0" smtClean="0"/>
              <a:t>Skin cancer, specifically basal </a:t>
            </a:r>
            <a:r>
              <a:rPr lang="en-US" sz="2200" dirty="0"/>
              <a:t>cell carcinoma, squamous cell </a:t>
            </a:r>
            <a:r>
              <a:rPr lang="en-US" sz="2200" dirty="0" smtClean="0"/>
              <a:t>carcinoma, </a:t>
            </a:r>
            <a:r>
              <a:rPr lang="en-US" sz="2200" dirty="0"/>
              <a:t>and </a:t>
            </a:r>
            <a:r>
              <a:rPr lang="en-US" sz="2200" dirty="0" smtClean="0"/>
              <a:t>melanoma</a:t>
            </a:r>
          </a:p>
          <a:p>
            <a:pPr>
              <a:spcBef>
                <a:spcPts val="0"/>
              </a:spcBef>
              <a:spcAft>
                <a:spcPts val="600"/>
              </a:spcAft>
            </a:pPr>
            <a:r>
              <a:rPr lang="en-US" sz="2200" dirty="0"/>
              <a:t>Pre-cancerous </a:t>
            </a:r>
            <a:r>
              <a:rPr lang="en-US" sz="2200" dirty="0" smtClean="0"/>
              <a:t>skin lesions</a:t>
            </a:r>
          </a:p>
          <a:p>
            <a:pPr marL="0" indent="0">
              <a:spcBef>
                <a:spcPts val="0"/>
              </a:spcBef>
              <a:spcAft>
                <a:spcPts val="600"/>
              </a:spcAft>
              <a:buNone/>
            </a:pPr>
            <a:r>
              <a:rPr lang="en-US" sz="2200" b="1" dirty="0" smtClean="0"/>
              <a:t>Too much exposure can also lead to </a:t>
            </a:r>
            <a:endParaRPr lang="en-US" sz="2200" b="1" dirty="0"/>
          </a:p>
          <a:p>
            <a:pPr>
              <a:spcBef>
                <a:spcPts val="0"/>
              </a:spcBef>
              <a:spcAft>
                <a:spcPts val="600"/>
              </a:spcAft>
            </a:pPr>
            <a:r>
              <a:rPr lang="en-US" sz="2200" dirty="0"/>
              <a:t>Benign tumors</a:t>
            </a:r>
          </a:p>
          <a:p>
            <a:pPr>
              <a:spcBef>
                <a:spcPts val="0"/>
              </a:spcBef>
              <a:spcAft>
                <a:spcPts val="600"/>
              </a:spcAft>
            </a:pPr>
            <a:r>
              <a:rPr lang="en-US" sz="2200" dirty="0"/>
              <a:t>Fine and coarse wrinkles</a:t>
            </a:r>
          </a:p>
          <a:p>
            <a:pPr>
              <a:spcBef>
                <a:spcPts val="0"/>
              </a:spcBef>
              <a:spcAft>
                <a:spcPts val="600"/>
              </a:spcAft>
            </a:pPr>
            <a:r>
              <a:rPr lang="en-US" sz="2200" dirty="0"/>
              <a:t>Freckles</a:t>
            </a:r>
          </a:p>
          <a:p>
            <a:pPr>
              <a:spcBef>
                <a:spcPts val="0"/>
              </a:spcBef>
              <a:spcAft>
                <a:spcPts val="600"/>
              </a:spcAft>
            </a:pPr>
            <a:r>
              <a:rPr lang="en-US" sz="2200" dirty="0"/>
              <a:t>Discolored areas of the skin, called mottled </a:t>
            </a:r>
            <a:r>
              <a:rPr lang="en-US" sz="2200" dirty="0" smtClean="0"/>
              <a:t>pigmentation</a:t>
            </a:r>
            <a:endParaRPr lang="en-US" sz="2200" dirty="0"/>
          </a:p>
          <a:p>
            <a:pPr marL="0" indent="0">
              <a:spcBef>
                <a:spcPts val="0"/>
              </a:spcBef>
              <a:spcAft>
                <a:spcPts val="600"/>
              </a:spcAft>
              <a:buNone/>
            </a:pPr>
            <a:r>
              <a:rPr lang="en-US" sz="2400" dirty="0" smtClean="0"/>
              <a:t>The best protection against solar overexposure is clothing to block the sun’s UV rays. For cases when this is not practical or desirable, sunscreen lotions have been developed to block the solar UV radiation, at least partially. </a:t>
            </a:r>
            <a:endParaRPr lang="en-US" sz="2400" dirty="0"/>
          </a:p>
        </p:txBody>
      </p:sp>
    </p:spTree>
    <p:extLst>
      <p:ext uri="{BB962C8B-B14F-4D97-AF65-F5344CB8AC3E}">
        <p14:creationId xmlns:p14="http://schemas.microsoft.com/office/powerpoint/2010/main" val="1961591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6200" y="427038"/>
            <a:ext cx="8915400"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HOW DO SUNSCREENS </a:t>
            </a:r>
            <a:r>
              <a:rPr lang="en-US" sz="4800" dirty="0" smtClean="0">
                <a:solidFill>
                  <a:srgbClr val="2D81B7"/>
                </a:solidFill>
                <a:latin typeface="Bebas Neue" charset="0"/>
                <a:ea typeface="Bebas Neue" charset="0"/>
                <a:cs typeface="Bebas Neue" charset="0"/>
              </a:rPr>
              <a:t>WORK?</a:t>
            </a:r>
            <a:endParaRPr lang="en-US" sz="4800" dirty="0">
              <a:solidFill>
                <a:srgbClr val="2D81B7"/>
              </a:solidFill>
              <a:latin typeface="Bebas Neue" charset="0"/>
              <a:ea typeface="Bebas Neue" charset="0"/>
              <a:cs typeface="Bebas Neue" charset="0"/>
            </a:endParaRPr>
          </a:p>
        </p:txBody>
      </p:sp>
      <p:sp>
        <p:nvSpPr>
          <p:cNvPr id="6" name="Content Placeholder 2"/>
          <p:cNvSpPr>
            <a:spLocks noGrp="1"/>
          </p:cNvSpPr>
          <p:nvPr>
            <p:ph idx="1"/>
          </p:nvPr>
        </p:nvSpPr>
        <p:spPr>
          <a:xfrm>
            <a:off x="533400" y="1447800"/>
            <a:ext cx="8229600" cy="4525963"/>
          </a:xfrm>
        </p:spPr>
        <p:txBody>
          <a:bodyPr>
            <a:noAutofit/>
          </a:bodyPr>
          <a:lstStyle/>
          <a:p>
            <a:pPr marL="0" indent="0">
              <a:buNone/>
            </a:pPr>
            <a:r>
              <a:rPr lang="en-US" sz="2600" dirty="0" smtClean="0"/>
              <a:t>Sunscreens combining </a:t>
            </a:r>
            <a:r>
              <a:rPr lang="en-US" sz="2600" i="1" dirty="0"/>
              <a:t>organic</a:t>
            </a:r>
            <a:r>
              <a:rPr lang="en-US" sz="2600" dirty="0"/>
              <a:t> and </a:t>
            </a:r>
            <a:r>
              <a:rPr lang="en-US" sz="2600" i="1" dirty="0"/>
              <a:t>inorganic</a:t>
            </a:r>
            <a:r>
              <a:rPr lang="en-US" sz="2600" dirty="0"/>
              <a:t> active ingredients. </a:t>
            </a:r>
            <a:endParaRPr lang="en-US" sz="2600" dirty="0" smtClean="0"/>
          </a:p>
          <a:p>
            <a:r>
              <a:rPr lang="en-US" sz="2200" dirty="0" smtClean="0"/>
              <a:t>Organic compounds used in sunscreen include </a:t>
            </a:r>
            <a:r>
              <a:rPr lang="en-US" sz="2200" dirty="0" err="1" smtClean="0"/>
              <a:t>octyl</a:t>
            </a:r>
            <a:r>
              <a:rPr lang="en-US" sz="2200" dirty="0" smtClean="0"/>
              <a:t> </a:t>
            </a:r>
            <a:r>
              <a:rPr lang="en-US" sz="2200" dirty="0" err="1"/>
              <a:t>methoxycinnamate</a:t>
            </a:r>
            <a:r>
              <a:rPr lang="en-US" sz="2200" dirty="0"/>
              <a:t> (OMC) or </a:t>
            </a:r>
            <a:r>
              <a:rPr lang="en-US" sz="2200" dirty="0" err="1"/>
              <a:t>oxybenzone</a:t>
            </a:r>
            <a:r>
              <a:rPr lang="en-US" sz="2200" dirty="0"/>
              <a:t> </a:t>
            </a:r>
            <a:r>
              <a:rPr lang="en-US" sz="2200" dirty="0" smtClean="0"/>
              <a:t>They absorb the UV radiation and dissipate </a:t>
            </a:r>
            <a:r>
              <a:rPr lang="en-US" sz="2200" dirty="0"/>
              <a:t>it as heat. </a:t>
            </a:r>
            <a:endParaRPr lang="en-US" sz="2200" dirty="0" smtClean="0"/>
          </a:p>
          <a:p>
            <a:r>
              <a:rPr lang="en-US" sz="2200" dirty="0"/>
              <a:t>Inorganic ingredients like zinc oxide or titanium oxide reflect or scatter ultraviolet (UV) radiation.</a:t>
            </a:r>
          </a:p>
          <a:p>
            <a:pPr marL="0" indent="0">
              <a:buNone/>
            </a:pPr>
            <a:endParaRPr lang="en-US" sz="2400" dirty="0"/>
          </a:p>
          <a:p>
            <a:pPr marL="0" indent="0">
              <a:buNone/>
            </a:pPr>
            <a:r>
              <a:rPr lang="en-US" sz="2400" dirty="0" smtClean="0"/>
              <a:t>Some (but not all) </a:t>
            </a:r>
            <a:r>
              <a:rPr lang="en-US" sz="2400" dirty="0"/>
              <a:t>sunscreens </a:t>
            </a:r>
            <a:r>
              <a:rPr lang="en-US" sz="2400" dirty="0" smtClean="0"/>
              <a:t>are formulated to protect against the </a:t>
            </a:r>
            <a:r>
              <a:rPr lang="en-US" sz="2400" dirty="0"/>
              <a:t>two types of damaging UV </a:t>
            </a:r>
            <a:r>
              <a:rPr lang="en-US" sz="2400" dirty="0" smtClean="0"/>
              <a:t>radiation, UV-A </a:t>
            </a:r>
            <a:r>
              <a:rPr lang="en-US" sz="2400" dirty="0"/>
              <a:t>and UV-B. </a:t>
            </a:r>
          </a:p>
        </p:txBody>
      </p:sp>
    </p:spTree>
    <p:extLst>
      <p:ext uri="{BB962C8B-B14F-4D97-AF65-F5344CB8AC3E}">
        <p14:creationId xmlns:p14="http://schemas.microsoft.com/office/powerpoint/2010/main" val="13272057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HOW ARE NANOPARTICLE </a:t>
            </a:r>
            <a:br>
              <a:rPr lang="en-US" sz="4800" dirty="0" smtClean="0">
                <a:solidFill>
                  <a:srgbClr val="2D81B7"/>
                </a:solidFill>
                <a:latin typeface="Bebas Neue" charset="0"/>
                <a:ea typeface="Bebas Neue" charset="0"/>
                <a:cs typeface="Bebas Neue" charset="0"/>
              </a:rPr>
            </a:br>
            <a:r>
              <a:rPr lang="en-US" sz="4800" dirty="0" smtClean="0">
                <a:solidFill>
                  <a:srgbClr val="2D81B7"/>
                </a:solidFill>
                <a:latin typeface="Bebas Neue" charset="0"/>
                <a:ea typeface="Bebas Neue" charset="0"/>
                <a:cs typeface="Bebas Neue" charset="0"/>
              </a:rPr>
              <a:t>SUNSCREENS DIFFERENT?</a:t>
            </a:r>
            <a:endParaRPr lang="en-US" sz="4800" dirty="0">
              <a:solidFill>
                <a:srgbClr val="2D81B7"/>
              </a:solidFill>
              <a:latin typeface="Bebas Neue" charset="0"/>
              <a:ea typeface="Bebas Neue" charset="0"/>
              <a:cs typeface="Bebas Neue" charset="0"/>
            </a:endParaRPr>
          </a:p>
        </p:txBody>
      </p:sp>
      <p:pic>
        <p:nvPicPr>
          <p:cNvPr id="5" name="Picture 4"/>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61999" y="3429000"/>
            <a:ext cx="3810000" cy="2352675"/>
          </a:xfrm>
          <a:prstGeom prst="rect">
            <a:avLst/>
          </a:prstGeom>
        </p:spPr>
      </p:pic>
      <p:grpSp>
        <p:nvGrpSpPr>
          <p:cNvPr id="7" name="Group 6"/>
          <p:cNvGrpSpPr>
            <a:grpSpLocks/>
          </p:cNvGrpSpPr>
          <p:nvPr/>
        </p:nvGrpSpPr>
        <p:grpSpPr bwMode="auto">
          <a:xfrm rot="10800000" flipH="1">
            <a:off x="6781800" y="3657600"/>
            <a:ext cx="1752601" cy="1447800"/>
            <a:chOff x="288" y="1008"/>
            <a:chExt cx="768" cy="624"/>
          </a:xfrm>
        </p:grpSpPr>
        <p:sp>
          <p:nvSpPr>
            <p:cNvPr id="24" name="Freeform 23"/>
            <p:cNvSpPr>
              <a:spLocks noChangeArrowheads="1"/>
            </p:cNvSpPr>
            <p:nvPr/>
          </p:nvSpPr>
          <p:spPr bwMode="auto">
            <a:xfrm rot="2189909">
              <a:off x="307" y="1138"/>
              <a:ext cx="720" cy="339"/>
            </a:xfrm>
            <a:custGeom>
              <a:avLst/>
              <a:gdLst>
                <a:gd name="T0" fmla="*/ 0 w 3084946"/>
                <a:gd name="T1" fmla="*/ 0 h 584970"/>
                <a:gd name="T2" fmla="*/ 0 w 3084946"/>
                <a:gd name="T3" fmla="*/ 0 h 584970"/>
                <a:gd name="T4" fmla="*/ 0 w 3084946"/>
                <a:gd name="T5" fmla="*/ 0 h 584970"/>
                <a:gd name="T6" fmla="*/ 0 w 3084946"/>
                <a:gd name="T7" fmla="*/ 0 h 584970"/>
                <a:gd name="T8" fmla="*/ 0 w 3084946"/>
                <a:gd name="T9" fmla="*/ 0 h 584970"/>
                <a:gd name="T10" fmla="*/ 0 w 3084946"/>
                <a:gd name="T11" fmla="*/ 0 h 584970"/>
                <a:gd name="T12" fmla="*/ 0 w 3084946"/>
                <a:gd name="T13" fmla="*/ 0 h 584970"/>
                <a:gd name="T14" fmla="*/ 0 w 3084946"/>
                <a:gd name="T15" fmla="*/ 0 h 584970"/>
                <a:gd name="T16" fmla="*/ 0 w 3084946"/>
                <a:gd name="T17" fmla="*/ 0 h 584970"/>
                <a:gd name="T18" fmla="*/ 0 w 3084946"/>
                <a:gd name="T19" fmla="*/ 0 h 584970"/>
                <a:gd name="T20" fmla="*/ 0 w 3084946"/>
                <a:gd name="T21" fmla="*/ 0 h 584970"/>
                <a:gd name="T22" fmla="*/ 0 w 3084946"/>
                <a:gd name="T23" fmla="*/ 0 h 584970"/>
                <a:gd name="T24" fmla="*/ 0 w 3084946"/>
                <a:gd name="T25" fmla="*/ 0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noFill/>
            <a:ln w="38100" algn="ctr">
              <a:solidFill>
                <a:srgbClr val="002060"/>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rot="10800000" anchor="ctr"/>
            <a:lstStyle/>
            <a:p>
              <a:endParaRPr lang="en-US" kern="1200"/>
            </a:p>
          </p:txBody>
        </p:sp>
        <p:sp>
          <p:nvSpPr>
            <p:cNvPr id="25" name="Line 5"/>
            <p:cNvSpPr>
              <a:spLocks noChangeShapeType="1"/>
            </p:cNvSpPr>
            <p:nvPr/>
          </p:nvSpPr>
          <p:spPr bwMode="auto">
            <a:xfrm>
              <a:off x="288" y="1008"/>
              <a:ext cx="768" cy="624"/>
            </a:xfrm>
            <a:prstGeom prst="line">
              <a:avLst/>
            </a:prstGeom>
            <a:noFill/>
            <a:ln w="38100">
              <a:solidFill>
                <a:srgbClr val="002060"/>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kern="1200"/>
            </a:p>
          </p:txBody>
        </p:sp>
      </p:grpSp>
      <p:grpSp>
        <p:nvGrpSpPr>
          <p:cNvPr id="8" name="Group 7"/>
          <p:cNvGrpSpPr>
            <a:grpSpLocks/>
          </p:cNvGrpSpPr>
          <p:nvPr/>
        </p:nvGrpSpPr>
        <p:grpSpPr bwMode="auto">
          <a:xfrm>
            <a:off x="5638799" y="5257800"/>
            <a:ext cx="2514600" cy="228600"/>
            <a:chOff x="5562600" y="5105400"/>
            <a:chExt cx="2514600" cy="228600"/>
          </a:xfrm>
          <a:solidFill>
            <a:schemeClr val="bg1">
              <a:lumMod val="95000"/>
            </a:schemeClr>
          </a:solidFill>
        </p:grpSpPr>
        <p:sp>
          <p:nvSpPr>
            <p:cNvPr id="18" name="Oval 17"/>
            <p:cNvSpPr>
              <a:spLocks noChangeArrowheads="1"/>
            </p:cNvSpPr>
            <p:nvPr/>
          </p:nvSpPr>
          <p:spPr bwMode="auto">
            <a:xfrm>
              <a:off x="55626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sp>
          <p:nvSpPr>
            <p:cNvPr id="19" name="Oval 18"/>
            <p:cNvSpPr>
              <a:spLocks noChangeArrowheads="1"/>
            </p:cNvSpPr>
            <p:nvPr/>
          </p:nvSpPr>
          <p:spPr bwMode="auto">
            <a:xfrm>
              <a:off x="60198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sp>
          <p:nvSpPr>
            <p:cNvPr id="20" name="Oval 19"/>
            <p:cNvSpPr>
              <a:spLocks noChangeArrowheads="1"/>
            </p:cNvSpPr>
            <p:nvPr/>
          </p:nvSpPr>
          <p:spPr bwMode="auto">
            <a:xfrm>
              <a:off x="64770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sp>
          <p:nvSpPr>
            <p:cNvPr id="21" name="Oval 20"/>
            <p:cNvSpPr>
              <a:spLocks noChangeArrowheads="1"/>
            </p:cNvSpPr>
            <p:nvPr/>
          </p:nvSpPr>
          <p:spPr bwMode="auto">
            <a:xfrm>
              <a:off x="69342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sp>
          <p:nvSpPr>
            <p:cNvPr id="22" name="Oval 21"/>
            <p:cNvSpPr>
              <a:spLocks noChangeArrowheads="1"/>
            </p:cNvSpPr>
            <p:nvPr/>
          </p:nvSpPr>
          <p:spPr bwMode="auto">
            <a:xfrm>
              <a:off x="73914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sp>
          <p:nvSpPr>
            <p:cNvPr id="23" name="Oval 22"/>
            <p:cNvSpPr>
              <a:spLocks noChangeArrowheads="1"/>
            </p:cNvSpPr>
            <p:nvPr/>
          </p:nvSpPr>
          <p:spPr bwMode="auto">
            <a:xfrm>
              <a:off x="7848600" y="5105400"/>
              <a:ext cx="228600" cy="228600"/>
            </a:xfrm>
            <a:prstGeom prst="ellipse">
              <a:avLst/>
            </a:prstGeom>
            <a:grpFill/>
            <a:ln w="12700">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tLang="en-US" kern="1200"/>
            </a:p>
          </p:txBody>
        </p:sp>
      </p:grpSp>
      <p:grpSp>
        <p:nvGrpSpPr>
          <p:cNvPr id="9" name="Group 8"/>
          <p:cNvGrpSpPr>
            <a:grpSpLocks/>
          </p:cNvGrpSpPr>
          <p:nvPr/>
        </p:nvGrpSpPr>
        <p:grpSpPr bwMode="auto">
          <a:xfrm>
            <a:off x="4800600" y="3733800"/>
            <a:ext cx="1752601" cy="1447800"/>
            <a:chOff x="288" y="1008"/>
            <a:chExt cx="768" cy="624"/>
          </a:xfrm>
        </p:grpSpPr>
        <p:sp>
          <p:nvSpPr>
            <p:cNvPr id="16" name="Freeform 15"/>
            <p:cNvSpPr>
              <a:spLocks noChangeArrowheads="1"/>
            </p:cNvSpPr>
            <p:nvPr/>
          </p:nvSpPr>
          <p:spPr bwMode="auto">
            <a:xfrm rot="2189909">
              <a:off x="307" y="1138"/>
              <a:ext cx="720" cy="339"/>
            </a:xfrm>
            <a:custGeom>
              <a:avLst/>
              <a:gdLst>
                <a:gd name="T0" fmla="*/ 0 w 3084946"/>
                <a:gd name="T1" fmla="*/ 72257 h 584970"/>
                <a:gd name="T2" fmla="*/ 341698 w 3084946"/>
                <a:gd name="T3" fmla="*/ 570364 h 584970"/>
                <a:gd name="T4" fmla="*/ 581809 w 3084946"/>
                <a:gd name="T5" fmla="*/ 81481 h 584970"/>
                <a:gd name="T6" fmla="*/ 914272 w 3084946"/>
                <a:gd name="T7" fmla="*/ 551916 h 584970"/>
                <a:gd name="T8" fmla="*/ 1182089 w 3084946"/>
                <a:gd name="T9" fmla="*/ 72257 h 584970"/>
                <a:gd name="T10" fmla="*/ 1514551 w 3084946"/>
                <a:gd name="T11" fmla="*/ 561139 h 584970"/>
                <a:gd name="T12" fmla="*/ 1782369 w 3084946"/>
                <a:gd name="T13" fmla="*/ 72257 h 584970"/>
                <a:gd name="T14" fmla="*/ 2124066 w 3084946"/>
                <a:gd name="T15" fmla="*/ 561139 h 584970"/>
                <a:gd name="T16" fmla="*/ 2428823 w 3084946"/>
                <a:gd name="T17" fmla="*/ 53808 h 584970"/>
                <a:gd name="T18" fmla="*/ 2761284 w 3084946"/>
                <a:gd name="T19" fmla="*/ 579588 h 584970"/>
                <a:gd name="T20" fmla="*/ 3038337 w 3084946"/>
                <a:gd name="T21" fmla="*/ 81481 h 584970"/>
                <a:gd name="T22" fmla="*/ 3038337 w 3084946"/>
                <a:gd name="T23" fmla="*/ 90705 h 584970"/>
                <a:gd name="T24" fmla="*/ 3038337 w 3084946"/>
                <a:gd name="T25" fmla="*/ 81481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solidFill>
              <a:srgbClr val="FFFFFF"/>
            </a:solidFill>
            <a:ln w="38100" algn="ctr">
              <a:solidFill>
                <a:srgbClr val="000099"/>
              </a:solidFill>
              <a:miter lim="800000"/>
              <a:headEnd/>
              <a:tailEnd type="triangle" w="med" len="med"/>
            </a:ln>
            <a:extLst/>
          </p:spPr>
          <p:txBody>
            <a:bodyPr anchor="ctr"/>
            <a:lstStyle/>
            <a:p>
              <a:pPr algn="ctr" eaLnBrk="1" hangingPunct="1">
                <a:defRPr/>
              </a:pPr>
              <a:endParaRPr lang="en-US" sz="1800" kern="1200">
                <a:latin typeface="+mn-lt"/>
              </a:endParaRPr>
            </a:p>
          </p:txBody>
        </p:sp>
        <p:sp>
          <p:nvSpPr>
            <p:cNvPr id="17" name="Line 18"/>
            <p:cNvSpPr>
              <a:spLocks noChangeShapeType="1"/>
            </p:cNvSpPr>
            <p:nvPr/>
          </p:nvSpPr>
          <p:spPr bwMode="auto">
            <a:xfrm>
              <a:off x="288" y="1008"/>
              <a:ext cx="768" cy="624"/>
            </a:xfrm>
            <a:prstGeom prst="line">
              <a:avLst/>
            </a:prstGeom>
            <a:noFill/>
            <a:ln w="38100">
              <a:solidFill>
                <a:srgbClr val="000099"/>
              </a:solidFill>
              <a:round/>
              <a:headEnd type="none" w="sm" len="sm"/>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kern="1200"/>
            </a:p>
          </p:txBody>
        </p:sp>
      </p:grpSp>
      <p:grpSp>
        <p:nvGrpSpPr>
          <p:cNvPr id="10" name="Group 9"/>
          <p:cNvGrpSpPr>
            <a:grpSpLocks/>
          </p:cNvGrpSpPr>
          <p:nvPr/>
        </p:nvGrpSpPr>
        <p:grpSpPr bwMode="auto">
          <a:xfrm>
            <a:off x="762000" y="3495675"/>
            <a:ext cx="1752601" cy="1447800"/>
            <a:chOff x="288" y="1008"/>
            <a:chExt cx="768" cy="624"/>
          </a:xfrm>
        </p:grpSpPr>
        <p:sp>
          <p:nvSpPr>
            <p:cNvPr id="14" name="Freeform 13"/>
            <p:cNvSpPr>
              <a:spLocks noChangeArrowheads="1"/>
            </p:cNvSpPr>
            <p:nvPr/>
          </p:nvSpPr>
          <p:spPr bwMode="auto">
            <a:xfrm rot="2189909">
              <a:off x="307" y="1138"/>
              <a:ext cx="720" cy="339"/>
            </a:xfrm>
            <a:custGeom>
              <a:avLst/>
              <a:gdLst>
                <a:gd name="T0" fmla="*/ 0 w 3084946"/>
                <a:gd name="T1" fmla="*/ 72257 h 584970"/>
                <a:gd name="T2" fmla="*/ 341698 w 3084946"/>
                <a:gd name="T3" fmla="*/ 570364 h 584970"/>
                <a:gd name="T4" fmla="*/ 581809 w 3084946"/>
                <a:gd name="T5" fmla="*/ 81481 h 584970"/>
                <a:gd name="T6" fmla="*/ 914272 w 3084946"/>
                <a:gd name="T7" fmla="*/ 551916 h 584970"/>
                <a:gd name="T8" fmla="*/ 1182089 w 3084946"/>
                <a:gd name="T9" fmla="*/ 72257 h 584970"/>
                <a:gd name="T10" fmla="*/ 1514551 w 3084946"/>
                <a:gd name="T11" fmla="*/ 561139 h 584970"/>
                <a:gd name="T12" fmla="*/ 1782369 w 3084946"/>
                <a:gd name="T13" fmla="*/ 72257 h 584970"/>
                <a:gd name="T14" fmla="*/ 2124066 w 3084946"/>
                <a:gd name="T15" fmla="*/ 561139 h 584970"/>
                <a:gd name="T16" fmla="*/ 2428823 w 3084946"/>
                <a:gd name="T17" fmla="*/ 53808 h 584970"/>
                <a:gd name="T18" fmla="*/ 2761284 w 3084946"/>
                <a:gd name="T19" fmla="*/ 579588 h 584970"/>
                <a:gd name="T20" fmla="*/ 3038337 w 3084946"/>
                <a:gd name="T21" fmla="*/ 81481 h 584970"/>
                <a:gd name="T22" fmla="*/ 3038337 w 3084946"/>
                <a:gd name="T23" fmla="*/ 90705 h 584970"/>
                <a:gd name="T24" fmla="*/ 3038337 w 3084946"/>
                <a:gd name="T25" fmla="*/ 81481 h 5849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84946"/>
                <a:gd name="T40" fmla="*/ 0 h 584970"/>
                <a:gd name="T41" fmla="*/ 3084946 w 3084946"/>
                <a:gd name="T42" fmla="*/ 584970 h 58497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84946" h="584970">
                  <a:moveTo>
                    <a:pt x="0" y="72352"/>
                  </a:moveTo>
                  <a:cubicBezTo>
                    <a:pt x="122382" y="320964"/>
                    <a:pt x="244764" y="569577"/>
                    <a:pt x="341746" y="571116"/>
                  </a:cubicBezTo>
                  <a:cubicBezTo>
                    <a:pt x="438728" y="572655"/>
                    <a:pt x="486449" y="84667"/>
                    <a:pt x="581891" y="81588"/>
                  </a:cubicBezTo>
                  <a:cubicBezTo>
                    <a:pt x="677333" y="78509"/>
                    <a:pt x="814339" y="554182"/>
                    <a:pt x="914400" y="552643"/>
                  </a:cubicBezTo>
                  <a:cubicBezTo>
                    <a:pt x="1014461" y="551104"/>
                    <a:pt x="1082194" y="70813"/>
                    <a:pt x="1182255" y="72352"/>
                  </a:cubicBezTo>
                  <a:cubicBezTo>
                    <a:pt x="1282316" y="73891"/>
                    <a:pt x="1414703" y="561879"/>
                    <a:pt x="1514764" y="561879"/>
                  </a:cubicBezTo>
                  <a:cubicBezTo>
                    <a:pt x="1614825" y="561879"/>
                    <a:pt x="1681019" y="72352"/>
                    <a:pt x="1782619" y="72352"/>
                  </a:cubicBezTo>
                  <a:cubicBezTo>
                    <a:pt x="1884219" y="72352"/>
                    <a:pt x="2016607" y="564958"/>
                    <a:pt x="2124364" y="561879"/>
                  </a:cubicBezTo>
                  <a:cubicBezTo>
                    <a:pt x="2232121" y="558800"/>
                    <a:pt x="2322946" y="50800"/>
                    <a:pt x="2429164" y="53879"/>
                  </a:cubicBezTo>
                  <a:cubicBezTo>
                    <a:pt x="2535382" y="56958"/>
                    <a:pt x="2660073" y="575734"/>
                    <a:pt x="2761673" y="580352"/>
                  </a:cubicBezTo>
                  <a:cubicBezTo>
                    <a:pt x="2863273" y="584970"/>
                    <a:pt x="2992582" y="163176"/>
                    <a:pt x="3038764" y="81588"/>
                  </a:cubicBezTo>
                  <a:cubicBezTo>
                    <a:pt x="3084946" y="0"/>
                    <a:pt x="3038764" y="90825"/>
                    <a:pt x="3038764" y="90825"/>
                  </a:cubicBezTo>
                  <a:lnTo>
                    <a:pt x="3038764" y="81588"/>
                  </a:lnTo>
                </a:path>
              </a:pathLst>
            </a:custGeom>
            <a:noFill/>
            <a:ln w="38100" algn="ctr">
              <a:solidFill>
                <a:srgbClr val="000099"/>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eaLnBrk="1" hangingPunct="1">
                <a:defRPr/>
              </a:pPr>
              <a:endParaRPr lang="en-US" sz="1800" kern="1200">
                <a:solidFill>
                  <a:srgbClr val="0066CC"/>
                </a:solidFill>
                <a:latin typeface="+mn-lt"/>
              </a:endParaRPr>
            </a:p>
          </p:txBody>
        </p:sp>
        <p:sp>
          <p:nvSpPr>
            <p:cNvPr id="15" name="Line 21"/>
            <p:cNvSpPr>
              <a:spLocks noChangeShapeType="1"/>
            </p:cNvSpPr>
            <p:nvPr/>
          </p:nvSpPr>
          <p:spPr bwMode="auto">
            <a:xfrm>
              <a:off x="288" y="1008"/>
              <a:ext cx="768" cy="624"/>
            </a:xfrm>
            <a:prstGeom prst="line">
              <a:avLst/>
            </a:prstGeom>
            <a:noFill/>
            <a:ln w="38100">
              <a:solidFill>
                <a:srgbClr val="000099"/>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kern="1200">
                <a:solidFill>
                  <a:srgbClr val="0066CC"/>
                </a:solidFill>
              </a:endParaRPr>
            </a:p>
          </p:txBody>
        </p:sp>
      </p:grpSp>
      <p:sp>
        <p:nvSpPr>
          <p:cNvPr id="11" name="Text Box 22"/>
          <p:cNvSpPr txBox="1">
            <a:spLocks noChangeArrowheads="1"/>
          </p:cNvSpPr>
          <p:nvPr/>
        </p:nvSpPr>
        <p:spPr bwMode="auto">
          <a:xfrm>
            <a:off x="1219199" y="1752600"/>
            <a:ext cx="6477000"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ct val="50000"/>
              </a:spcBef>
            </a:pPr>
            <a:r>
              <a:rPr lang="en-US" altLang="en-US" sz="1800" kern="1200" dirty="0" smtClean="0">
                <a:latin typeface="Arial" panose="020B0604020202020204" pitchFamily="34" charset="0"/>
                <a:cs typeface="Arial" panose="020B0604020202020204" pitchFamily="34" charset="0"/>
              </a:rPr>
              <a:t>Organic </a:t>
            </a:r>
            <a:r>
              <a:rPr lang="en-US" altLang="en-US" sz="1800" kern="1200" dirty="0">
                <a:latin typeface="Arial" panose="020B0604020202020204" pitchFamily="34" charset="0"/>
                <a:cs typeface="Arial" panose="020B0604020202020204" pitchFamily="34" charset="0"/>
              </a:rPr>
              <a:t>compounds </a:t>
            </a:r>
            <a:r>
              <a:rPr lang="en-US" altLang="en-US" sz="1800" kern="1200" dirty="0" smtClean="0">
                <a:latin typeface="Arial" panose="020B0604020202020204" pitchFamily="34" charset="0"/>
                <a:cs typeface="Arial" panose="020B0604020202020204" pitchFamily="34" charset="0"/>
              </a:rPr>
              <a:t>absorb incoming energy, resulting in molecular vibrations. This is dissipated as heat.</a:t>
            </a:r>
          </a:p>
          <a:p>
            <a:pPr>
              <a:spcBef>
                <a:spcPct val="50000"/>
              </a:spcBef>
            </a:pPr>
            <a:r>
              <a:rPr lang="en-US" altLang="en-US" sz="1800" kern="1200" dirty="0" smtClean="0">
                <a:latin typeface="Arial" panose="020B0604020202020204" pitchFamily="34" charset="0"/>
                <a:cs typeface="Arial" panose="020B0604020202020204" pitchFamily="34" charset="0"/>
              </a:rPr>
              <a:t>Inorganic particles scatter the incoming </a:t>
            </a:r>
            <a:r>
              <a:rPr lang="en-US" altLang="en-US" sz="1800" kern="1200" dirty="0">
                <a:latin typeface="Arial" panose="020B0604020202020204" pitchFamily="34" charset="0"/>
                <a:cs typeface="Arial" panose="020B0604020202020204" pitchFamily="34" charset="0"/>
              </a:rPr>
              <a:t>UV </a:t>
            </a:r>
            <a:r>
              <a:rPr lang="en-US" altLang="en-US" sz="1800" kern="1200" dirty="0" smtClean="0">
                <a:latin typeface="Arial" panose="020B0604020202020204" pitchFamily="34" charset="0"/>
                <a:cs typeface="Arial" panose="020B0604020202020204" pitchFamily="34" charset="0"/>
              </a:rPr>
              <a:t>rays away from the skin.</a:t>
            </a:r>
            <a:endParaRPr lang="en-US" altLang="en-US" sz="1800" kern="1200" dirty="0">
              <a:latin typeface="Arial" panose="020B0604020202020204" pitchFamily="34" charset="0"/>
              <a:cs typeface="Arial" panose="020B0604020202020204" pitchFamily="34" charset="0"/>
            </a:endParaRPr>
          </a:p>
        </p:txBody>
      </p:sp>
      <p:sp>
        <p:nvSpPr>
          <p:cNvPr id="12" name="Text Box 23"/>
          <p:cNvSpPr txBox="1">
            <a:spLocks noChangeArrowheads="1"/>
          </p:cNvSpPr>
          <p:nvPr/>
        </p:nvSpPr>
        <p:spPr bwMode="auto">
          <a:xfrm>
            <a:off x="1181099" y="5684838"/>
            <a:ext cx="34671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ct val="50000"/>
              </a:spcBef>
            </a:pPr>
            <a:r>
              <a:rPr lang="en-US" altLang="en-US" sz="1600" kern="1200" dirty="0">
                <a:latin typeface="Arial" panose="020B0604020202020204" pitchFamily="34" charset="0"/>
                <a:cs typeface="Arial" panose="020B0604020202020204" pitchFamily="34" charset="0"/>
              </a:rPr>
              <a:t>2 - </a:t>
            </a:r>
            <a:r>
              <a:rPr lang="en-US" altLang="en-US" sz="1600" kern="1200" dirty="0" err="1">
                <a:latin typeface="Arial" panose="020B0604020202020204" pitchFamily="34" charset="0"/>
                <a:cs typeface="Arial" panose="020B0604020202020204" pitchFamily="34" charset="0"/>
              </a:rPr>
              <a:t>Ethylhexyl</a:t>
            </a:r>
            <a:r>
              <a:rPr lang="en-US" altLang="en-US" sz="1600" kern="1200" dirty="0">
                <a:latin typeface="Arial" panose="020B0604020202020204" pitchFamily="34" charset="0"/>
                <a:cs typeface="Arial" panose="020B0604020202020204" pitchFamily="34" charset="0"/>
              </a:rPr>
              <a:t> p - </a:t>
            </a:r>
            <a:r>
              <a:rPr lang="en-US" altLang="en-US" sz="1600" kern="1200" dirty="0" err="1">
                <a:latin typeface="Arial" panose="020B0604020202020204" pitchFamily="34" charset="0"/>
                <a:cs typeface="Arial" panose="020B0604020202020204" pitchFamily="34" charset="0"/>
              </a:rPr>
              <a:t>methoxycinnamate</a:t>
            </a:r>
            <a:endParaRPr lang="en-US" altLang="en-US" sz="1600" kern="1200" dirty="0">
              <a:latin typeface="Arial" panose="020B0604020202020204" pitchFamily="34" charset="0"/>
              <a:cs typeface="Arial" panose="020B0604020202020204" pitchFamily="34" charset="0"/>
            </a:endParaRPr>
          </a:p>
        </p:txBody>
      </p:sp>
      <p:sp>
        <p:nvSpPr>
          <p:cNvPr id="13" name="Text Box 24"/>
          <p:cNvSpPr txBox="1">
            <a:spLocks noChangeArrowheads="1"/>
          </p:cNvSpPr>
          <p:nvPr/>
        </p:nvSpPr>
        <p:spPr bwMode="auto">
          <a:xfrm>
            <a:off x="5380037" y="5707063"/>
            <a:ext cx="315436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spcBef>
                <a:spcPct val="50000"/>
              </a:spcBef>
            </a:pPr>
            <a:r>
              <a:rPr lang="en-US" altLang="en-US" sz="1600" kern="1200" dirty="0">
                <a:latin typeface="Arial" panose="020B0604020202020204" pitchFamily="34" charset="0"/>
                <a:cs typeface="Arial" panose="020B0604020202020204" pitchFamily="34" charset="0"/>
              </a:rPr>
              <a:t>Zinc oxide or titanium dioxide</a:t>
            </a:r>
          </a:p>
        </p:txBody>
      </p:sp>
    </p:spTree>
    <p:extLst>
      <p:ext uri="{BB962C8B-B14F-4D97-AF65-F5344CB8AC3E}">
        <p14:creationId xmlns:p14="http://schemas.microsoft.com/office/powerpoint/2010/main" val="111493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WHAT DOES SPF MEAN?</a:t>
            </a:r>
            <a:endParaRPr lang="en-US" sz="4800" dirty="0">
              <a:solidFill>
                <a:srgbClr val="2D81B7"/>
              </a:solidFill>
              <a:latin typeface="Bebas Neue" charset="0"/>
              <a:ea typeface="Bebas Neue" charset="0"/>
              <a:cs typeface="Bebas Neue" charset="0"/>
            </a:endParaRPr>
          </a:p>
        </p:txBody>
      </p:sp>
      <p:sp>
        <p:nvSpPr>
          <p:cNvPr id="26" name="Content Placeholder 2"/>
          <p:cNvSpPr>
            <a:spLocks noGrp="1"/>
          </p:cNvSpPr>
          <p:nvPr>
            <p:ph idx="1"/>
          </p:nvPr>
        </p:nvSpPr>
        <p:spPr>
          <a:xfrm>
            <a:off x="457200" y="1600200"/>
            <a:ext cx="8229600" cy="4525963"/>
          </a:xfrm>
        </p:spPr>
        <p:txBody>
          <a:bodyPr>
            <a:normAutofit fontScale="62500" lnSpcReduction="20000"/>
          </a:bodyPr>
          <a:lstStyle/>
          <a:p>
            <a:pPr>
              <a:spcBef>
                <a:spcPts val="0"/>
              </a:spcBef>
              <a:spcAft>
                <a:spcPts val="1200"/>
              </a:spcAft>
            </a:pPr>
            <a:r>
              <a:rPr lang="en-US" b="1" dirty="0"/>
              <a:t>SPF stands for Sun Protection Factor. </a:t>
            </a:r>
            <a:r>
              <a:rPr lang="en-US" dirty="0" smtClean="0"/>
              <a:t>It can help </a:t>
            </a:r>
            <a:r>
              <a:rPr lang="en-US" dirty="0"/>
              <a:t>determine how long </a:t>
            </a:r>
            <a:r>
              <a:rPr lang="en-US" dirty="0" smtClean="0"/>
              <a:t>one can </a:t>
            </a:r>
            <a:r>
              <a:rPr lang="en-US" dirty="0"/>
              <a:t>stay in the sun before getting a sunburn. Since sunburns are caused by UV-B radiation, SPF does not indicate protection from </a:t>
            </a:r>
            <a:r>
              <a:rPr lang="en-US" dirty="0" smtClean="0"/>
              <a:t>UV-A. </a:t>
            </a:r>
            <a:endParaRPr lang="en-US" dirty="0"/>
          </a:p>
          <a:p>
            <a:pPr>
              <a:spcBef>
                <a:spcPts val="0"/>
              </a:spcBef>
              <a:spcAft>
                <a:spcPts val="1200"/>
              </a:spcAft>
            </a:pPr>
            <a:r>
              <a:rPr lang="en-US" b="1" dirty="0" smtClean="0"/>
              <a:t>Human skin </a:t>
            </a:r>
            <a:r>
              <a:rPr lang="en-US" b="1" dirty="0"/>
              <a:t>has a natural SPF</a:t>
            </a:r>
            <a:r>
              <a:rPr lang="en-US" dirty="0"/>
              <a:t>, partially determined by </a:t>
            </a:r>
            <a:r>
              <a:rPr lang="en-US" dirty="0" smtClean="0"/>
              <a:t>the level of melanin, that is, how </a:t>
            </a:r>
            <a:r>
              <a:rPr lang="en-US" dirty="0"/>
              <a:t>darkly pigmented </a:t>
            </a:r>
            <a:r>
              <a:rPr lang="en-US" dirty="0" smtClean="0"/>
              <a:t>the skin </a:t>
            </a:r>
            <a:r>
              <a:rPr lang="en-US" dirty="0"/>
              <a:t>is. </a:t>
            </a:r>
            <a:endParaRPr lang="en-US" dirty="0" smtClean="0"/>
          </a:p>
          <a:p>
            <a:pPr>
              <a:spcBef>
                <a:spcPts val="0"/>
              </a:spcBef>
              <a:spcAft>
                <a:spcPts val="1200"/>
              </a:spcAft>
            </a:pPr>
            <a:r>
              <a:rPr lang="en-US" b="1" dirty="0" smtClean="0"/>
              <a:t>The </a:t>
            </a:r>
            <a:r>
              <a:rPr lang="en-US" b="1" dirty="0"/>
              <a:t>SPF is a multiplication factor</a:t>
            </a:r>
            <a:r>
              <a:rPr lang="en-US" dirty="0"/>
              <a:t>. If </a:t>
            </a:r>
            <a:r>
              <a:rPr lang="en-US" dirty="0" smtClean="0"/>
              <a:t>you can </a:t>
            </a:r>
            <a:r>
              <a:rPr lang="en-US" dirty="0"/>
              <a:t>stay out in the sun 15 minutes before burning, using a sunscreen with an SPF of 10 would allow you to resist the burn for 10x longer or 150 minutes</a:t>
            </a:r>
            <a:r>
              <a:rPr lang="en-US" dirty="0" smtClean="0"/>
              <a:t>.</a:t>
            </a:r>
            <a:endParaRPr lang="en-US" dirty="0"/>
          </a:p>
          <a:p>
            <a:pPr>
              <a:spcBef>
                <a:spcPts val="0"/>
              </a:spcBef>
              <a:spcAft>
                <a:spcPts val="1200"/>
              </a:spcAft>
            </a:pPr>
            <a:r>
              <a:rPr lang="en-US" dirty="0"/>
              <a:t>Although the SPF only applies to UV-B, the labels of most products indicate if they offer broad spectrum protection, which is some indication of whether or not they work against UV-A radiation. </a:t>
            </a:r>
            <a:endParaRPr lang="en-US" dirty="0" smtClean="0"/>
          </a:p>
          <a:p>
            <a:pPr>
              <a:spcBef>
                <a:spcPts val="0"/>
              </a:spcBef>
              <a:spcAft>
                <a:spcPts val="1200"/>
              </a:spcAft>
            </a:pPr>
            <a:r>
              <a:rPr lang="en-US" dirty="0" smtClean="0"/>
              <a:t>The </a:t>
            </a:r>
            <a:r>
              <a:rPr lang="en-US" dirty="0"/>
              <a:t>particles in </a:t>
            </a:r>
            <a:r>
              <a:rPr lang="en-US" dirty="0" smtClean="0"/>
              <a:t>nanoparticle-based sunscreens scatter both </a:t>
            </a:r>
            <a:r>
              <a:rPr lang="en-US" dirty="0"/>
              <a:t>UV-A and </a:t>
            </a:r>
            <a:r>
              <a:rPr lang="en-US" dirty="0" smtClean="0"/>
              <a:t>UV-B radiation.</a:t>
            </a:r>
          </a:p>
          <a:p>
            <a:pPr marL="0" indent="0">
              <a:buNone/>
            </a:pPr>
            <a:r>
              <a:rPr lang="en-US" sz="2600" i="1" dirty="0" smtClean="0"/>
              <a:t>From</a:t>
            </a:r>
            <a:r>
              <a:rPr lang="en-US" sz="2600" i="1" dirty="0"/>
              <a:t>: About.com (http://</a:t>
            </a:r>
            <a:r>
              <a:rPr lang="en-US" sz="2600" i="1" dirty="0" smtClean="0"/>
              <a:t>chemistry.about.com/od/howthingsworkfaqs/f/sunscreen.htm)</a:t>
            </a:r>
            <a:endParaRPr lang="en-US" sz="2600" i="1" dirty="0"/>
          </a:p>
        </p:txBody>
      </p:sp>
    </p:spTree>
    <p:extLst>
      <p:ext uri="{BB962C8B-B14F-4D97-AF65-F5344CB8AC3E}">
        <p14:creationId xmlns:p14="http://schemas.microsoft.com/office/powerpoint/2010/main" val="1773803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ARE THERE CONCERNS OVER </a:t>
            </a:r>
            <a:br>
              <a:rPr lang="en-US" sz="4800" dirty="0" smtClean="0">
                <a:solidFill>
                  <a:srgbClr val="2D81B7"/>
                </a:solidFill>
                <a:latin typeface="Bebas Neue" charset="0"/>
                <a:ea typeface="Bebas Neue" charset="0"/>
                <a:cs typeface="Bebas Neue" charset="0"/>
              </a:rPr>
            </a:br>
            <a:r>
              <a:rPr lang="en-US" sz="4800" dirty="0" smtClean="0">
                <a:solidFill>
                  <a:srgbClr val="2D81B7"/>
                </a:solidFill>
                <a:latin typeface="Bebas Neue" charset="0"/>
                <a:ea typeface="Bebas Neue" charset="0"/>
                <a:cs typeface="Bebas Neue" charset="0"/>
              </a:rPr>
              <a:t>USING NANOPARTICLE SUNSCREENS</a:t>
            </a:r>
            <a:endParaRPr lang="en-US" sz="4800" dirty="0">
              <a:solidFill>
                <a:srgbClr val="2D81B7"/>
              </a:solidFill>
              <a:latin typeface="Bebas Neue" charset="0"/>
              <a:ea typeface="Bebas Neue" charset="0"/>
              <a:cs typeface="Bebas Neue" charset="0"/>
            </a:endParaRPr>
          </a:p>
        </p:txBody>
      </p:sp>
      <p:sp>
        <p:nvSpPr>
          <p:cNvPr id="5" name="Content Placeholder 2"/>
          <p:cNvSpPr>
            <a:spLocks noGrp="1"/>
          </p:cNvSpPr>
          <p:nvPr>
            <p:ph idx="1"/>
          </p:nvPr>
        </p:nvSpPr>
        <p:spPr>
          <a:xfrm>
            <a:off x="457200" y="1828800"/>
            <a:ext cx="8229600" cy="4525963"/>
          </a:xfrm>
        </p:spPr>
        <p:txBody>
          <a:bodyPr>
            <a:normAutofit/>
          </a:bodyPr>
          <a:lstStyle/>
          <a:p>
            <a:pPr marL="0" indent="0">
              <a:buNone/>
            </a:pPr>
            <a:r>
              <a:rPr lang="en-US" sz="2400" b="1" dirty="0" smtClean="0"/>
              <a:t>Some people have expressed concerns about potential hazards of the nanoparticles used in sunscreens. These hazard may affect the individual user (personal) or the larger ecosystem (environmental). </a:t>
            </a:r>
          </a:p>
          <a:p>
            <a:r>
              <a:rPr lang="en-US" sz="2000" dirty="0" smtClean="0"/>
              <a:t>Personal hazards. Where do the nanoparticle go once they are rubbed into the skin?</a:t>
            </a:r>
          </a:p>
          <a:p>
            <a:r>
              <a:rPr lang="en-US" sz="2000" dirty="0" smtClean="0"/>
              <a:t>Environmental. What is the fate of the nanoparticles once the sunscreen is washed off into the lake or down the shower drain? </a:t>
            </a:r>
            <a:endParaRPr lang="en-US" sz="2000" dirty="0"/>
          </a:p>
        </p:txBody>
      </p:sp>
    </p:spTree>
    <p:extLst>
      <p:ext uri="{BB962C8B-B14F-4D97-AF65-F5344CB8AC3E}">
        <p14:creationId xmlns:p14="http://schemas.microsoft.com/office/powerpoint/2010/main" val="1881552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7200" dirty="0" smtClean="0">
                <a:solidFill>
                  <a:srgbClr val="2D81B7"/>
                </a:solidFill>
                <a:latin typeface="Bebas Neue" charset="0"/>
                <a:ea typeface="Bebas Neue" charset="0"/>
                <a:cs typeface="Bebas Neue" charset="0"/>
              </a:rPr>
              <a:t>Overview</a:t>
            </a:r>
            <a:endParaRPr lang="en-US" sz="7200" dirty="0">
              <a:solidFill>
                <a:srgbClr val="2D81B7"/>
              </a:solidFill>
              <a:latin typeface="Bebas Neue" charset="0"/>
              <a:ea typeface="Bebas Neue" charset="0"/>
              <a:cs typeface="Bebas Neue" charset="0"/>
            </a:endParaRPr>
          </a:p>
        </p:txBody>
      </p:sp>
      <p:sp>
        <p:nvSpPr>
          <p:cNvPr id="3" name="Content Placeholder 2"/>
          <p:cNvSpPr>
            <a:spLocks noGrp="1"/>
          </p:cNvSpPr>
          <p:nvPr>
            <p:ph idx="1"/>
          </p:nvPr>
        </p:nvSpPr>
        <p:spPr>
          <a:xfrm>
            <a:off x="457200" y="2849562"/>
            <a:ext cx="8229600" cy="1981200"/>
          </a:xfrm>
        </p:spPr>
        <p:txBody>
          <a:bodyPr>
            <a:noAutofit/>
          </a:bodyPr>
          <a:lstStyle/>
          <a:p>
            <a:pPr marL="0" indent="0" algn="ctr">
              <a:buNone/>
            </a:pPr>
            <a:r>
              <a:rPr lang="en-US" altLang="en-US" sz="2400" dirty="0">
                <a:cs typeface="Arial" panose="020B0604020202020204" pitchFamily="34" charset="0"/>
              </a:rPr>
              <a:t>The following slides present background information on light and its interaction with matter. They may be presented as part of a lecture introducing the Nanoparticles and Sunscreen activity.  </a:t>
            </a:r>
          </a:p>
        </p:txBody>
      </p:sp>
      <p:cxnSp>
        <p:nvCxnSpPr>
          <p:cNvPr id="5" name="Straight Connector 4"/>
          <p:cNvCxnSpPr/>
          <p:nvPr/>
        </p:nvCxnSpPr>
        <p:spPr>
          <a:xfrm>
            <a:off x="4038600" y="2392362"/>
            <a:ext cx="10668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48089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09600" y="427038"/>
            <a:ext cx="8229600" cy="114300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ARE THERE CONCERNS OVER </a:t>
            </a:r>
            <a:br>
              <a:rPr lang="en-US" sz="4800" dirty="0" smtClean="0">
                <a:solidFill>
                  <a:srgbClr val="2D81B7"/>
                </a:solidFill>
                <a:latin typeface="Bebas Neue" charset="0"/>
                <a:ea typeface="Bebas Neue" charset="0"/>
                <a:cs typeface="Bebas Neue" charset="0"/>
              </a:rPr>
            </a:br>
            <a:r>
              <a:rPr lang="en-US" sz="4800" dirty="0" smtClean="0">
                <a:solidFill>
                  <a:srgbClr val="2D81B7"/>
                </a:solidFill>
                <a:latin typeface="Bebas Neue" charset="0"/>
                <a:ea typeface="Bebas Neue" charset="0"/>
                <a:cs typeface="Bebas Neue" charset="0"/>
              </a:rPr>
              <a:t>USING NANOPARTICLE SUNSCREENS</a:t>
            </a:r>
            <a:endParaRPr lang="en-US" sz="4800" dirty="0">
              <a:solidFill>
                <a:srgbClr val="2D81B7"/>
              </a:solidFill>
              <a:latin typeface="Bebas Neue" charset="0"/>
              <a:ea typeface="Bebas Neue" charset="0"/>
              <a:cs typeface="Bebas Neue" charset="0"/>
            </a:endParaRPr>
          </a:p>
        </p:txBody>
      </p:sp>
      <p:sp>
        <p:nvSpPr>
          <p:cNvPr id="6" name="Content Placeholder 2"/>
          <p:cNvSpPr>
            <a:spLocks noGrp="1"/>
          </p:cNvSpPr>
          <p:nvPr>
            <p:ph idx="1"/>
          </p:nvPr>
        </p:nvSpPr>
        <p:spPr>
          <a:xfrm>
            <a:off x="533400" y="1828800"/>
            <a:ext cx="8229600" cy="4525963"/>
          </a:xfrm>
        </p:spPr>
        <p:txBody>
          <a:bodyPr>
            <a:normAutofit/>
          </a:bodyPr>
          <a:lstStyle/>
          <a:p>
            <a:pPr marL="0" indent="0">
              <a:buNone/>
            </a:pPr>
            <a:r>
              <a:rPr lang="en-US" sz="2400" b="1" dirty="0" smtClean="0"/>
              <a:t>Research into these potential problems is ongoing.  Early results suggest that the personal exposure is not a significant hazard. </a:t>
            </a:r>
          </a:p>
          <a:p>
            <a:r>
              <a:rPr lang="en-US" sz="2000" dirty="0" smtClean="0"/>
              <a:t>Where do the nanoparticle go once they are rubbed into the skin? The </a:t>
            </a:r>
            <a:r>
              <a:rPr lang="en-US" sz="2000" dirty="0" err="1" smtClean="0"/>
              <a:t>ydo</a:t>
            </a:r>
            <a:r>
              <a:rPr lang="en-US" sz="2000" dirty="0" smtClean="0"/>
              <a:t> not appear to penetrate into the blood stream.  The skin is a very effective organ at keeping materials outside the body. </a:t>
            </a:r>
          </a:p>
          <a:p>
            <a:r>
              <a:rPr lang="en-US" sz="2000" dirty="0" smtClean="0"/>
              <a:t>Research into the environmental fate of nanoparticles is continuing.  Researchers are particularly interested in the uptake of </a:t>
            </a:r>
            <a:r>
              <a:rPr lang="en-US" sz="2000" dirty="0" err="1" smtClean="0"/>
              <a:t>titania</a:t>
            </a:r>
            <a:r>
              <a:rPr lang="en-US" sz="2000" dirty="0" smtClean="0"/>
              <a:t> and zinc oxide nanoparticles by aquatic organisms, from plankton to fish.   </a:t>
            </a:r>
            <a:endParaRPr lang="en-US" sz="2000" dirty="0"/>
          </a:p>
        </p:txBody>
      </p:sp>
    </p:spTree>
    <p:extLst>
      <p:ext uri="{BB962C8B-B14F-4D97-AF65-F5344CB8AC3E}">
        <p14:creationId xmlns:p14="http://schemas.microsoft.com/office/powerpoint/2010/main" val="378733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45016" cy="914400"/>
          </a:xfrm>
        </p:spPr>
        <p:txBody>
          <a:bodyPr>
            <a:noAutofit/>
          </a:bodyPr>
          <a:lstStyle/>
          <a:p>
            <a:r>
              <a:rPr lang="en-US" sz="4800" dirty="0" smtClean="0">
                <a:solidFill>
                  <a:srgbClr val="2D81B7"/>
                </a:solidFill>
                <a:latin typeface="Bebas Neue" charset="0"/>
                <a:ea typeface="Bebas Neue" charset="0"/>
                <a:cs typeface="Bebas Neue" charset="0"/>
              </a:rPr>
              <a:t>REVIEW OF LIGHT</a:t>
            </a:r>
            <a:endParaRPr lang="en-US" sz="4800" dirty="0">
              <a:solidFill>
                <a:srgbClr val="2D81B7"/>
              </a:solidFill>
              <a:latin typeface="Bebas Neue" charset="0"/>
              <a:ea typeface="Bebas Neue" charset="0"/>
              <a:cs typeface="Bebas Neue" charset="0"/>
            </a:endParaRPr>
          </a:p>
        </p:txBody>
      </p:sp>
      <p:sp>
        <p:nvSpPr>
          <p:cNvPr id="15" name="Text Box 5"/>
          <p:cNvSpPr txBox="1">
            <a:spLocks noChangeArrowheads="1"/>
          </p:cNvSpPr>
          <p:nvPr/>
        </p:nvSpPr>
        <p:spPr bwMode="auto">
          <a:xfrm>
            <a:off x="838200" y="1752600"/>
            <a:ext cx="7543800"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685800" indent="-628650" eaLnBrk="0" hangingPunct="0">
              <a:tabLst>
                <a:tab pos="1428750" algn="l"/>
              </a:tabLst>
              <a:defRPr>
                <a:solidFill>
                  <a:schemeClr val="tx1"/>
                </a:solidFill>
                <a:latin typeface="Arial" pitchFamily="34" charset="0"/>
              </a:defRPr>
            </a:lvl1pPr>
            <a:lvl2pPr marL="742950" indent="-285750" eaLnBrk="0" hangingPunct="0">
              <a:tabLst>
                <a:tab pos="1428750" algn="l"/>
              </a:tabLst>
              <a:defRPr>
                <a:solidFill>
                  <a:schemeClr val="tx1"/>
                </a:solidFill>
                <a:latin typeface="Arial" pitchFamily="34" charset="0"/>
              </a:defRPr>
            </a:lvl2pPr>
            <a:lvl3pPr marL="1143000" indent="-228600" eaLnBrk="0" hangingPunct="0">
              <a:tabLst>
                <a:tab pos="1428750" algn="l"/>
              </a:tabLst>
              <a:defRPr>
                <a:solidFill>
                  <a:schemeClr val="tx1"/>
                </a:solidFill>
                <a:latin typeface="Arial" pitchFamily="34" charset="0"/>
              </a:defRPr>
            </a:lvl3pPr>
            <a:lvl4pPr marL="1600200" indent="-228600" eaLnBrk="0" hangingPunct="0">
              <a:tabLst>
                <a:tab pos="1428750" algn="l"/>
              </a:tabLst>
              <a:defRPr>
                <a:solidFill>
                  <a:schemeClr val="tx1"/>
                </a:solidFill>
                <a:latin typeface="Arial" pitchFamily="34" charset="0"/>
              </a:defRPr>
            </a:lvl4pPr>
            <a:lvl5pPr marL="2057400" indent="-228600" eaLnBrk="0" hangingPunct="0">
              <a:tabLst>
                <a:tab pos="1428750" algn="l"/>
              </a:tabLst>
              <a:defRPr>
                <a:solidFill>
                  <a:schemeClr val="tx1"/>
                </a:solidFill>
                <a:latin typeface="Arial" pitchFamily="34" charset="0"/>
              </a:defRPr>
            </a:lvl5pPr>
            <a:lvl6pPr marL="2514600" indent="-228600" eaLnBrk="0" fontAlgn="base" hangingPunct="0">
              <a:spcBef>
                <a:spcPct val="0"/>
              </a:spcBef>
              <a:spcAft>
                <a:spcPct val="0"/>
              </a:spcAft>
              <a:tabLst>
                <a:tab pos="1428750" algn="l"/>
              </a:tabLst>
              <a:defRPr>
                <a:solidFill>
                  <a:schemeClr val="tx1"/>
                </a:solidFill>
                <a:latin typeface="Arial" pitchFamily="34" charset="0"/>
              </a:defRPr>
            </a:lvl6pPr>
            <a:lvl7pPr marL="2971800" indent="-228600" eaLnBrk="0" fontAlgn="base" hangingPunct="0">
              <a:spcBef>
                <a:spcPct val="0"/>
              </a:spcBef>
              <a:spcAft>
                <a:spcPct val="0"/>
              </a:spcAft>
              <a:tabLst>
                <a:tab pos="1428750" algn="l"/>
              </a:tabLst>
              <a:defRPr>
                <a:solidFill>
                  <a:schemeClr val="tx1"/>
                </a:solidFill>
                <a:latin typeface="Arial" pitchFamily="34" charset="0"/>
              </a:defRPr>
            </a:lvl7pPr>
            <a:lvl8pPr marL="3429000" indent="-228600" eaLnBrk="0" fontAlgn="base" hangingPunct="0">
              <a:spcBef>
                <a:spcPct val="0"/>
              </a:spcBef>
              <a:spcAft>
                <a:spcPct val="0"/>
              </a:spcAft>
              <a:tabLst>
                <a:tab pos="1428750" algn="l"/>
              </a:tabLst>
              <a:defRPr>
                <a:solidFill>
                  <a:schemeClr val="tx1"/>
                </a:solidFill>
                <a:latin typeface="Arial" pitchFamily="34" charset="0"/>
              </a:defRPr>
            </a:lvl8pPr>
            <a:lvl9pPr marL="3886200" indent="-228600" eaLnBrk="0" fontAlgn="base" hangingPunct="0">
              <a:spcBef>
                <a:spcPct val="0"/>
              </a:spcBef>
              <a:spcAft>
                <a:spcPct val="0"/>
              </a:spcAft>
              <a:tabLst>
                <a:tab pos="1428750" algn="l"/>
              </a:tabLst>
              <a:defRPr>
                <a:solidFill>
                  <a:schemeClr val="tx1"/>
                </a:solidFill>
                <a:latin typeface="Arial" pitchFamily="34" charset="0"/>
              </a:defRPr>
            </a:lvl9pPr>
          </a:lstStyle>
          <a:p>
            <a:pPr marL="55563" indent="-1588" eaLnBrk="1" hangingPunct="1"/>
            <a:r>
              <a:rPr lang="en-US" altLang="en-US" sz="2800" b="1" dirty="0" smtClean="0"/>
              <a:t>Electromagnetic (EM) radiation </a:t>
            </a:r>
            <a:r>
              <a:rPr lang="en-US" altLang="en-US" sz="2400" dirty="0" smtClean="0"/>
              <a:t>encompasses a wide range of phenomena, including </a:t>
            </a:r>
            <a:r>
              <a:rPr lang="en-US" altLang="en-US" sz="2400" dirty="0"/>
              <a:t>visible light, ultraviolet light, infrared light, radio waves, microwaves, </a:t>
            </a:r>
            <a:r>
              <a:rPr lang="en-US" altLang="en-US" sz="2400" dirty="0" smtClean="0"/>
              <a:t>X-rays, and gamma rays.</a:t>
            </a:r>
          </a:p>
          <a:p>
            <a:pPr marL="55563" indent="-1588" eaLnBrk="1" hangingPunct="1"/>
            <a:endParaRPr lang="en-US" altLang="en-US" sz="2800" dirty="0"/>
          </a:p>
          <a:p>
            <a:pPr marL="55563" indent="-1588" eaLnBrk="1" hangingPunct="1"/>
            <a:r>
              <a:rPr lang="en-US" altLang="en-US" sz="2800" b="1" dirty="0"/>
              <a:t>EM radiation shows </a:t>
            </a:r>
            <a:r>
              <a:rPr lang="en-US" altLang="en-US" sz="2400" dirty="0"/>
              <a:t>both wave and particle </a:t>
            </a:r>
            <a:r>
              <a:rPr lang="en-US" altLang="en-US" sz="2400" dirty="0" smtClean="0"/>
              <a:t>characteristics. Light particles, or quanta, are known as photons.</a:t>
            </a:r>
            <a:endParaRPr lang="en-US" altLang="en-US" sz="2400" dirty="0"/>
          </a:p>
          <a:p>
            <a:pPr eaLnBrk="1" hangingPunct="1"/>
            <a:endParaRPr lang="en-US" alt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838200"/>
            <a:ext cx="9067800" cy="1143000"/>
          </a:xfrm>
        </p:spPr>
        <p:txBody>
          <a:bodyPr>
            <a:noAutofit/>
          </a:bodyPr>
          <a:lstStyle/>
          <a:p>
            <a:r>
              <a:rPr lang="en-US" sz="3200" dirty="0" smtClean="0">
                <a:solidFill>
                  <a:srgbClr val="2D81B7"/>
                </a:solidFill>
                <a:latin typeface="Arial" panose="020B0604020202020204" pitchFamily="34" charset="0"/>
                <a:ea typeface="Bebas Neue" charset="0"/>
                <a:cs typeface="Arial" panose="020B0604020202020204" pitchFamily="34" charset="0"/>
              </a:rPr>
              <a:t>LIGHT WAVES OCCUR THROUGH THE INTERPLAY OF ELECTRIC AND MAGNETIC FIELDS</a:t>
            </a:r>
            <a:endParaRPr lang="en-US" sz="3200" dirty="0">
              <a:solidFill>
                <a:srgbClr val="2D81B7"/>
              </a:solidFill>
              <a:latin typeface="Arial" panose="020B0604020202020204" pitchFamily="34" charset="0"/>
              <a:ea typeface="Bebas Neue" charset="0"/>
              <a:cs typeface="Arial" panose="020B0604020202020204" pitchFamily="34" charset="0"/>
            </a:endParaRPr>
          </a:p>
        </p:txBody>
      </p:sp>
      <p:sp>
        <p:nvSpPr>
          <p:cNvPr id="3" name="Rectangle 2"/>
          <p:cNvSpPr/>
          <p:nvPr/>
        </p:nvSpPr>
        <p:spPr>
          <a:xfrm>
            <a:off x="4800600" y="3581400"/>
            <a:ext cx="3886200" cy="2246769"/>
          </a:xfrm>
          <a:prstGeom prst="rect">
            <a:avLst/>
          </a:prstGeom>
        </p:spPr>
        <p:txBody>
          <a:bodyPr wrap="square">
            <a:spAutoFit/>
          </a:bodyPr>
          <a:lstStyle/>
          <a:p>
            <a:pPr marL="461963" indent="-461963">
              <a:spcBef>
                <a:spcPct val="50000"/>
              </a:spcBef>
              <a:buAutoNum type="arabicPeriod"/>
            </a:pPr>
            <a:r>
              <a:rPr lang="en-US" altLang="en-US" sz="2000" dirty="0">
                <a:latin typeface="Calibri" pitchFamily="34" charset="0"/>
              </a:rPr>
              <a:t>An electrostatic charge (for example, a positively-charged proton) sets up an electric field in the space around it.  The electric field strength decreases with distance from the charge.</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895600"/>
            <a:ext cx="3468950" cy="346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381000" y="304800"/>
            <a:ext cx="8229600" cy="1143000"/>
          </a:xfrm>
          <a:prstGeom prst="rect">
            <a:avLst/>
          </a:prstGeom>
        </p:spPr>
        <p:txBody>
          <a:bodyPr vert="horz" lIns="91440" tIns="45720" rIns="91440" bIns="45720" rtlCol="0" anchor="ctr">
            <a:normAutofit fontScale="5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rgbClr val="2D81B7"/>
                </a:solidFill>
                <a:latin typeface="Bebas Neue" charset="0"/>
                <a:ea typeface="Bebas Neue" charset="0"/>
                <a:cs typeface="Bebas Neue" charset="0"/>
              </a:rPr>
              <a:t>LIGHT WAVES OCCUR THROUGH THE INTERPLAY OF ELECTRIC AND MAGNETIC FIELDS</a:t>
            </a:r>
            <a:endParaRPr lang="en-US" sz="4800" dirty="0">
              <a:solidFill>
                <a:srgbClr val="2D81B7"/>
              </a:solidFill>
              <a:latin typeface="Bebas Neue" charset="0"/>
              <a:ea typeface="Bebas Neue" charset="0"/>
              <a:cs typeface="Bebas Neue" charset="0"/>
            </a:endParaRPr>
          </a:p>
        </p:txBody>
      </p:sp>
      <p:sp>
        <p:nvSpPr>
          <p:cNvPr id="19" name="Text Box 5"/>
          <p:cNvSpPr txBox="1">
            <a:spLocks noChangeArrowheads="1"/>
          </p:cNvSpPr>
          <p:nvPr/>
        </p:nvSpPr>
        <p:spPr bwMode="auto">
          <a:xfrm>
            <a:off x="609600" y="1524000"/>
            <a:ext cx="8077200" cy="53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57200" indent="-457200" eaLnBrk="1" hangingPunct="1">
              <a:spcBef>
                <a:spcPct val="50000"/>
              </a:spcBef>
              <a:buAutoNum type="arabicPeriod" startAt="2"/>
            </a:pPr>
            <a:r>
              <a:rPr lang="en-US" altLang="en-US" dirty="0" smtClean="0">
                <a:latin typeface="Calibri" pitchFamily="34" charset="0"/>
              </a:rPr>
              <a:t>A magnetic material (for </a:t>
            </a:r>
            <a:r>
              <a:rPr lang="en-US" altLang="en-US" dirty="0">
                <a:latin typeface="Calibri" pitchFamily="34" charset="0"/>
              </a:rPr>
              <a:t>example,</a:t>
            </a:r>
            <a:r>
              <a:rPr lang="en-US" altLang="en-US" dirty="0" smtClean="0">
                <a:latin typeface="Calibri" pitchFamily="34" charset="0"/>
              </a:rPr>
              <a:t> a bar </a:t>
            </a:r>
            <a:r>
              <a:rPr lang="en-US" altLang="en-US" dirty="0">
                <a:latin typeface="Calibri" pitchFamily="34" charset="0"/>
              </a:rPr>
              <a:t>magnet) sets up a </a:t>
            </a:r>
            <a:r>
              <a:rPr lang="en-US" altLang="en-US" dirty="0" smtClean="0">
                <a:latin typeface="Calibri" pitchFamily="34" charset="0"/>
              </a:rPr>
              <a:t>magnetic </a:t>
            </a:r>
            <a:r>
              <a:rPr lang="en-US" altLang="en-US" dirty="0">
                <a:latin typeface="Calibri" pitchFamily="34" charset="0"/>
              </a:rPr>
              <a:t>field in the space around </a:t>
            </a:r>
            <a:r>
              <a:rPr lang="en-US" altLang="en-US" dirty="0" smtClean="0">
                <a:latin typeface="Calibri" pitchFamily="34" charset="0"/>
              </a:rPr>
              <a:t>it.  Magnetic field strength also decreases with distance from the source. </a:t>
            </a:r>
            <a:endParaRPr lang="en-US" altLang="en-US" dirty="0">
              <a:latin typeface="Calibri" pitchFamily="34" charset="0"/>
            </a:endParaRPr>
          </a:p>
          <a:p>
            <a:pPr marL="457200" indent="-457200" eaLnBrk="1" hangingPunct="1">
              <a:spcBef>
                <a:spcPct val="50000"/>
              </a:spcBef>
              <a:buAutoNum type="arabicPeriod" startAt="2"/>
            </a:pPr>
            <a:endParaRPr lang="en-US" altLang="en-US" dirty="0" smtClean="0">
              <a:latin typeface="Calibri" pitchFamily="34" charset="0"/>
            </a:endParaRPr>
          </a:p>
          <a:p>
            <a:pPr marL="457200" indent="-457200" eaLnBrk="1" hangingPunct="1">
              <a:spcBef>
                <a:spcPct val="50000"/>
              </a:spcBef>
              <a:buAutoNum type="arabicPeriod" startAt="2"/>
            </a:pPr>
            <a:endParaRPr lang="en-US" altLang="en-US" dirty="0">
              <a:latin typeface="Calibri" pitchFamily="34" charset="0"/>
            </a:endParaRPr>
          </a:p>
          <a:p>
            <a:pPr marL="457200" indent="-457200" eaLnBrk="1" hangingPunct="1">
              <a:spcBef>
                <a:spcPct val="50000"/>
              </a:spcBef>
              <a:buAutoNum type="arabicPeriod" startAt="2"/>
            </a:pPr>
            <a:endParaRPr lang="en-US" altLang="en-US" dirty="0" smtClean="0">
              <a:latin typeface="Calibri" pitchFamily="34" charset="0"/>
            </a:endParaRPr>
          </a:p>
          <a:p>
            <a:pPr marL="457200" indent="-457200" eaLnBrk="1" hangingPunct="1">
              <a:spcBef>
                <a:spcPct val="50000"/>
              </a:spcBef>
              <a:buAutoNum type="arabicPeriod" startAt="2"/>
            </a:pPr>
            <a:endParaRPr lang="en-US" altLang="en-US" dirty="0">
              <a:latin typeface="Calibri" pitchFamily="34" charset="0"/>
            </a:endParaRPr>
          </a:p>
          <a:p>
            <a:pPr eaLnBrk="1" hangingPunct="1">
              <a:spcBef>
                <a:spcPct val="50000"/>
              </a:spcBef>
            </a:pPr>
            <a:endParaRPr lang="en-US" altLang="en-US" dirty="0" smtClean="0">
              <a:latin typeface="Calibri" pitchFamily="34" charset="0"/>
            </a:endParaRPr>
          </a:p>
          <a:p>
            <a:pPr eaLnBrk="1" hangingPunct="1">
              <a:spcBef>
                <a:spcPct val="50000"/>
              </a:spcBef>
            </a:pPr>
            <a:endParaRPr lang="en-US" altLang="en-US" dirty="0" smtClean="0">
              <a:latin typeface="Calibri" pitchFamily="34" charset="0"/>
            </a:endParaRPr>
          </a:p>
          <a:p>
            <a:pPr eaLnBrk="1" hangingPunct="1">
              <a:spcBef>
                <a:spcPct val="50000"/>
              </a:spcBef>
            </a:pPr>
            <a:r>
              <a:rPr lang="en-US" altLang="en-US" dirty="0" smtClean="0">
                <a:latin typeface="Calibri" pitchFamily="34" charset="0"/>
              </a:rPr>
              <a:t>3.   In the 1830’s, scientists (</a:t>
            </a:r>
            <a:r>
              <a:rPr lang="en-US" altLang="en-US" dirty="0" err="1" smtClean="0">
                <a:latin typeface="Calibri" pitchFamily="34" charset="0"/>
              </a:rPr>
              <a:t>Oersted</a:t>
            </a:r>
            <a:r>
              <a:rPr lang="en-US" altLang="en-US" dirty="0" smtClean="0">
                <a:latin typeface="Calibri" pitchFamily="34" charset="0"/>
              </a:rPr>
              <a:t>, Faraday, and others) observed that electric and magnetic fields were interrelated:  a moving magnet induces (i.e., creates) an electric field without any charge being present, and a moving electric charge creates a magnetic field without any physical magnet. </a:t>
            </a:r>
          </a:p>
          <a:p>
            <a:pPr marL="457200" indent="-457200" eaLnBrk="1" hangingPunct="1">
              <a:spcBef>
                <a:spcPct val="50000"/>
              </a:spcBef>
              <a:buAutoNum type="arabicPeriod" startAt="2"/>
            </a:pPr>
            <a:endParaRPr lang="en-US" altLang="en-US" dirty="0" smtClean="0">
              <a:solidFill>
                <a:srgbClr val="002060"/>
              </a:solidFill>
              <a:latin typeface="Calibri" pitchFamily="34" charset="0"/>
            </a:endParaRPr>
          </a:p>
          <a:p>
            <a:pPr eaLnBrk="1" hangingPunct="1">
              <a:spcBef>
                <a:spcPct val="50000"/>
              </a:spcBef>
            </a:pPr>
            <a:endParaRPr lang="en-US" altLang="en-US" sz="1050" dirty="0">
              <a:solidFill>
                <a:srgbClr val="002060"/>
              </a:solidFill>
              <a:latin typeface="Times New Roman" pitchFamily="18" charset="0"/>
            </a:endParaRPr>
          </a:p>
        </p:txBody>
      </p:sp>
      <p:pic>
        <p:nvPicPr>
          <p:cNvPr id="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4834" y="2362200"/>
            <a:ext cx="4433887" cy="23587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1231901" y="3205664"/>
            <a:ext cx="1142999" cy="923330"/>
          </a:xfrm>
          <a:prstGeom prst="rect">
            <a:avLst/>
          </a:prstGeom>
          <a:noFill/>
        </p:spPr>
        <p:txBody>
          <a:bodyPr wrap="square" rtlCol="0">
            <a:spAutoFit/>
          </a:bodyPr>
          <a:lstStyle/>
          <a:p>
            <a:r>
              <a:rPr lang="en-US" dirty="0" smtClean="0"/>
              <a:t>Region of magnetic field</a:t>
            </a:r>
            <a:endParaRPr lang="en-US" dirty="0"/>
          </a:p>
        </p:txBody>
      </p:sp>
      <p:cxnSp>
        <p:nvCxnSpPr>
          <p:cNvPr id="22" name="Straight Arrow Connector 21"/>
          <p:cNvCxnSpPr/>
          <p:nvPr/>
        </p:nvCxnSpPr>
        <p:spPr>
          <a:xfrm flipV="1">
            <a:off x="2999978" y="2971800"/>
            <a:ext cx="609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847578" y="3433465"/>
            <a:ext cx="762000" cy="300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noAutofit/>
          </a:bodyPr>
          <a:lstStyle/>
          <a:p>
            <a:r>
              <a:rPr lang="en-US" sz="3200" dirty="0">
                <a:solidFill>
                  <a:srgbClr val="2D81B7"/>
                </a:solidFill>
                <a:latin typeface="Arial" panose="020B0604020202020204" pitchFamily="34" charset="0"/>
                <a:ea typeface="Bebas Neue" charset="0"/>
                <a:cs typeface="Arial" panose="020B0604020202020204" pitchFamily="34" charset="0"/>
              </a:rPr>
              <a:t>LIGHT WAVES OCCUR THROUGH THE INTERPLAY OF ELECTRIC AND MAGNETIC FIELDS</a:t>
            </a:r>
          </a:p>
        </p:txBody>
      </p:sp>
      <p:sp>
        <p:nvSpPr>
          <p:cNvPr id="8" name="Text Box 5"/>
          <p:cNvSpPr txBox="1">
            <a:spLocks noChangeArrowheads="1"/>
          </p:cNvSpPr>
          <p:nvPr/>
        </p:nvSpPr>
        <p:spPr bwMode="auto">
          <a:xfrm>
            <a:off x="533400" y="1981200"/>
            <a:ext cx="8077200" cy="462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spcBef>
                <a:spcPct val="50000"/>
              </a:spcBef>
            </a:pPr>
            <a:r>
              <a:rPr lang="en-US" altLang="en-US" kern="1200" dirty="0" smtClean="0">
                <a:latin typeface="Calibri" pitchFamily="34" charset="0"/>
              </a:rPr>
              <a:t>If a charge is accelerated (e.g., moved in a circle, or oscillated back and forth) its electric field will oscillate with time.  An </a:t>
            </a:r>
            <a:r>
              <a:rPr lang="en-US" altLang="en-US" kern="1200" dirty="0">
                <a:latin typeface="Calibri" pitchFamily="34" charset="0"/>
              </a:rPr>
              <a:t>electric field that is </a:t>
            </a:r>
            <a:r>
              <a:rPr lang="en-US" altLang="en-US" kern="1200" dirty="0" smtClean="0">
                <a:latin typeface="Calibri" pitchFamily="34" charset="0"/>
              </a:rPr>
              <a:t>oscillating </a:t>
            </a:r>
            <a:r>
              <a:rPr lang="en-US" altLang="en-US" kern="1200" dirty="0">
                <a:latin typeface="Calibri" pitchFamily="34" charset="0"/>
              </a:rPr>
              <a:t>with time will induce an </a:t>
            </a:r>
            <a:r>
              <a:rPr lang="en-US" altLang="en-US" kern="1200" dirty="0" smtClean="0">
                <a:latin typeface="Calibri" pitchFamily="34" charset="0"/>
              </a:rPr>
              <a:t>oscillating </a:t>
            </a:r>
            <a:r>
              <a:rPr lang="en-US" altLang="en-US" kern="1200" dirty="0">
                <a:latin typeface="Calibri" pitchFamily="34" charset="0"/>
              </a:rPr>
              <a:t>magnetic </a:t>
            </a:r>
            <a:r>
              <a:rPr lang="en-US" altLang="en-US" kern="1200" dirty="0" smtClean="0">
                <a:latin typeface="Calibri" pitchFamily="34" charset="0"/>
              </a:rPr>
              <a:t>field.  And in turn, a magnetic field that is oscillating with time will induce an electric field, oscillating at the same rate.  This oscillating field induces </a:t>
            </a:r>
            <a:r>
              <a:rPr lang="en-US" altLang="en-US" kern="1200" dirty="0">
                <a:latin typeface="Calibri" pitchFamily="34" charset="0"/>
              </a:rPr>
              <a:t>an </a:t>
            </a:r>
            <a:r>
              <a:rPr lang="en-US" altLang="en-US" kern="1200" dirty="0" smtClean="0">
                <a:latin typeface="Calibri" pitchFamily="34" charset="0"/>
              </a:rPr>
              <a:t>oscillating magnetic field, which induces </a:t>
            </a:r>
            <a:r>
              <a:rPr lang="en-US" altLang="en-US" kern="1200" dirty="0">
                <a:latin typeface="Calibri" pitchFamily="34" charset="0"/>
              </a:rPr>
              <a:t>an </a:t>
            </a:r>
            <a:r>
              <a:rPr lang="en-US" altLang="en-US" kern="1200" dirty="0" smtClean="0">
                <a:latin typeface="Calibri" pitchFamily="34" charset="0"/>
              </a:rPr>
              <a:t>oscillating electric field, and so on.</a:t>
            </a:r>
          </a:p>
          <a:p>
            <a:pPr marL="461963" indent="-461963" eaLnBrk="1" hangingPunct="1">
              <a:spcBef>
                <a:spcPct val="50000"/>
              </a:spcBef>
            </a:pPr>
            <a:endParaRPr lang="en-US" altLang="en-US" kern="1200" dirty="0">
              <a:latin typeface="Calibri" pitchFamily="34" charset="0"/>
            </a:endParaRPr>
          </a:p>
          <a:p>
            <a:pPr marL="461963" indent="-461963" eaLnBrk="1" hangingPunct="1">
              <a:spcBef>
                <a:spcPct val="50000"/>
              </a:spcBef>
            </a:pPr>
            <a:endParaRPr lang="en-US" altLang="en-US" kern="1200" dirty="0" smtClean="0">
              <a:latin typeface="Calibri" pitchFamily="34" charset="0"/>
            </a:endParaRPr>
          </a:p>
          <a:p>
            <a:pPr marL="461963" indent="-461963" eaLnBrk="1" hangingPunct="1">
              <a:spcBef>
                <a:spcPct val="50000"/>
              </a:spcBef>
            </a:pPr>
            <a:endParaRPr lang="en-US" altLang="en-US" kern="1200" dirty="0">
              <a:latin typeface="Calibri" pitchFamily="34" charset="0"/>
            </a:endParaRPr>
          </a:p>
          <a:p>
            <a:pPr eaLnBrk="1" hangingPunct="1">
              <a:spcBef>
                <a:spcPct val="50000"/>
              </a:spcBef>
            </a:pPr>
            <a:r>
              <a:rPr lang="en-US" altLang="en-US" kern="1200" dirty="0" smtClean="0">
                <a:latin typeface="Calibri" pitchFamily="34" charset="0"/>
              </a:rPr>
              <a:t>These </a:t>
            </a:r>
            <a:r>
              <a:rPr lang="en-US" altLang="en-US" kern="1200" dirty="0" smtClean="0">
                <a:latin typeface="Calibri" pitchFamily="34" charset="0"/>
              </a:rPr>
              <a:t>coupled electric and magnetic fields propagate outward from the source, spreading out in a spherical shell from the source of the disturbance (the original oscillating charge). This is electromagnetic radiation.</a:t>
            </a:r>
          </a:p>
          <a:p>
            <a:pPr marL="457200" indent="-457200" eaLnBrk="1" hangingPunct="1">
              <a:spcBef>
                <a:spcPct val="50000"/>
              </a:spcBef>
              <a:buAutoNum type="arabicPeriod" startAt="2"/>
            </a:pPr>
            <a:endParaRPr lang="en-US" altLang="en-US" kern="1200" dirty="0" smtClean="0">
              <a:latin typeface="Calibri" pitchFamily="34" charset="0"/>
            </a:endParaRPr>
          </a:p>
          <a:p>
            <a:pPr eaLnBrk="1" hangingPunct="1">
              <a:spcBef>
                <a:spcPct val="50000"/>
              </a:spcBef>
            </a:pPr>
            <a:endParaRPr lang="en-US" altLang="en-US" sz="1050" kern="1200" dirty="0">
              <a:latin typeface="Times New Roman" pitchFamily="18" charset="0"/>
            </a:endParaRPr>
          </a:p>
        </p:txBody>
      </p:sp>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3429000"/>
            <a:ext cx="1500187" cy="1500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5"/>
          <p:cNvPicPr>
            <a:picLocks noChangeArrowheads="1"/>
          </p:cNvPicPr>
          <p:nvPr/>
        </p:nvPicPr>
        <p:blipFill>
          <a:blip r:embed="rId2" cstate="print">
            <a:extLst>
              <a:ext uri="{28A0092B-C50C-407E-A947-70E740481C1C}">
                <a14:useLocalDpi xmlns:a14="http://schemas.microsoft.com/office/drawing/2010/main" val="0"/>
              </a:ext>
            </a:extLst>
          </a:blip>
          <a:srcRect t="14052" b="4216"/>
          <a:stretch>
            <a:fillRect/>
          </a:stretch>
        </p:blipFill>
        <p:spPr bwMode="auto">
          <a:xfrm>
            <a:off x="381000" y="1854199"/>
            <a:ext cx="8458200" cy="4343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 name="Text Box 5"/>
          <p:cNvSpPr txBox="1">
            <a:spLocks noChangeArrowheads="1"/>
          </p:cNvSpPr>
          <p:nvPr/>
        </p:nvSpPr>
        <p:spPr bwMode="auto">
          <a:xfrm>
            <a:off x="381000" y="381000"/>
            <a:ext cx="8001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pPr>
            <a:r>
              <a:rPr lang="en-US" altLang="en-US" sz="2000" dirty="0" smtClean="0">
                <a:latin typeface="Calibri" pitchFamily="34" charset="0"/>
              </a:rPr>
              <a:t>At any point in space, the coupled electric and magnetic fields move past as an undulation in the strengths of the electric and magnetic fields.  This undulation is what an observer “sees”, either with their eyes or with measuring instruments.  This is light acting as a wave.</a:t>
            </a:r>
            <a:endParaRPr lang="en-US" altLang="en-US" sz="1050" dirty="0">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solidFill>
                  <a:srgbClr val="2D81B7"/>
                </a:solidFill>
                <a:latin typeface="Bebas Neue" charset="0"/>
                <a:ea typeface="Bebas Neue" charset="0"/>
                <a:cs typeface="Bebas Neue" charset="0"/>
              </a:rPr>
              <a:t>WAVE DEFINITIONS	</a:t>
            </a:r>
            <a:endParaRPr lang="en-US" sz="4800" dirty="0">
              <a:solidFill>
                <a:srgbClr val="2D81B7"/>
              </a:solidFill>
              <a:latin typeface="Bebas Neue" charset="0"/>
              <a:ea typeface="Bebas Neue" charset="0"/>
              <a:cs typeface="Bebas Neue" charset="0"/>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2" t="23948" r="242" b="27256"/>
          <a:stretch/>
        </p:blipFill>
        <p:spPr bwMode="auto">
          <a:xfrm>
            <a:off x="838200" y="2073491"/>
            <a:ext cx="6888390" cy="2521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0" name="Rectangle 3"/>
          <p:cNvSpPr>
            <a:spLocks noChangeArrowheads="1"/>
          </p:cNvSpPr>
          <p:nvPr/>
        </p:nvSpPr>
        <p:spPr bwMode="auto">
          <a:xfrm>
            <a:off x="457200" y="4821238"/>
            <a:ext cx="8603943"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600" b="1" dirty="0">
                <a:latin typeface="Times New Roman" pitchFamily="18" charset="0"/>
              </a:rPr>
              <a:t>Frequency</a:t>
            </a:r>
            <a:r>
              <a:rPr lang="en-US" altLang="en-US" sz="1600" dirty="0">
                <a:latin typeface="Times New Roman" pitchFamily="18" charset="0"/>
              </a:rPr>
              <a:t>, </a:t>
            </a:r>
            <a:r>
              <a:rPr lang="en-US" altLang="en-US" sz="1600" dirty="0" smtClean="0">
                <a:latin typeface="Times New Roman" pitchFamily="18" charset="0"/>
              </a:rPr>
              <a:t>written as Greek letter </a:t>
            </a:r>
            <a:r>
              <a:rPr lang="en-US" altLang="en-US" sz="1600" dirty="0" smtClean="0">
                <a:latin typeface="Symbol" pitchFamily="18" charset="2"/>
              </a:rPr>
              <a:t></a:t>
            </a:r>
            <a:r>
              <a:rPr lang="en-US" altLang="en-US" sz="1600" dirty="0" smtClean="0">
                <a:latin typeface="Times New Roman" pitchFamily="18" charset="0"/>
              </a:rPr>
              <a:t>: the number </a:t>
            </a:r>
            <a:r>
              <a:rPr lang="en-US" altLang="en-US" sz="1600" dirty="0">
                <a:latin typeface="Times New Roman" pitchFamily="18" charset="0"/>
              </a:rPr>
              <a:t>of waves that pass through a particular </a:t>
            </a:r>
            <a:r>
              <a:rPr lang="en-US" altLang="en-US" sz="1600" dirty="0" smtClean="0">
                <a:latin typeface="Times New Roman" pitchFamily="18" charset="0"/>
              </a:rPr>
              <a:t>point in </a:t>
            </a:r>
            <a:r>
              <a:rPr lang="en-US" altLang="en-US" sz="1600" dirty="0">
                <a:latin typeface="Times New Roman" pitchFamily="18" charset="0"/>
              </a:rPr>
              <a:t>one second. </a:t>
            </a:r>
            <a:r>
              <a:rPr lang="en-US" altLang="en-US" sz="1600" dirty="0" smtClean="0">
                <a:latin typeface="Times New Roman" pitchFamily="18" charset="0"/>
              </a:rPr>
              <a:t>Units are cycles per second (abbreviated as </a:t>
            </a:r>
            <a:r>
              <a:rPr lang="en-US" altLang="en-US" sz="1600" i="1" dirty="0" smtClean="0">
                <a:latin typeface="Times New Roman" pitchFamily="18" charset="0"/>
              </a:rPr>
              <a:t>Hertz, </a:t>
            </a:r>
            <a:r>
              <a:rPr lang="en-US" altLang="en-US" sz="1600" dirty="0" smtClean="0">
                <a:latin typeface="Times New Roman" pitchFamily="18" charset="0"/>
              </a:rPr>
              <a:t>or Hz). </a:t>
            </a:r>
          </a:p>
          <a:p>
            <a:endParaRPr lang="en-US" altLang="en-US" sz="1600" dirty="0" smtClean="0">
              <a:latin typeface="Times New Roman" pitchFamily="18" charset="0"/>
            </a:endParaRPr>
          </a:p>
          <a:p>
            <a:r>
              <a:rPr lang="en-US" altLang="en-US" sz="1600" b="1" dirty="0" smtClean="0">
                <a:latin typeface="Times New Roman" pitchFamily="18" charset="0"/>
              </a:rPr>
              <a:t>Amplitude </a:t>
            </a:r>
            <a:r>
              <a:rPr lang="en-US" altLang="en-US" sz="1600" dirty="0">
                <a:latin typeface="Times New Roman" pitchFamily="18" charset="0"/>
              </a:rPr>
              <a:t>- vertical </a:t>
            </a:r>
            <a:r>
              <a:rPr lang="en-US" altLang="en-US" sz="1600" dirty="0" smtClean="0">
                <a:latin typeface="Times New Roman" pitchFamily="18" charset="0"/>
              </a:rPr>
              <a:t>distance from </a:t>
            </a:r>
            <a:r>
              <a:rPr lang="en-US" altLang="en-US" sz="1600" dirty="0">
                <a:latin typeface="Times New Roman" pitchFamily="18" charset="0"/>
              </a:rPr>
              <a:t>the midline of a wave to the peak or trough.  Top and bottom </a:t>
            </a:r>
            <a:r>
              <a:rPr lang="en-US" altLang="en-US" sz="1600" dirty="0" smtClean="0">
                <a:latin typeface="Times New Roman" pitchFamily="18" charset="0"/>
              </a:rPr>
              <a:t>example above have different wavelengths but the same amplitude.  Units will vary.</a:t>
            </a:r>
            <a:endParaRPr lang="en-US" altLang="en-US" sz="1600" dirty="0">
              <a:latin typeface="Times New Roman" pitchFamily="18" charset="0"/>
            </a:endParaRPr>
          </a:p>
        </p:txBody>
      </p:sp>
      <p:sp>
        <p:nvSpPr>
          <p:cNvPr id="11" name="Rectangle 4"/>
          <p:cNvSpPr>
            <a:spLocks noChangeArrowheads="1"/>
          </p:cNvSpPr>
          <p:nvPr/>
        </p:nvSpPr>
        <p:spPr bwMode="auto">
          <a:xfrm>
            <a:off x="457200" y="1392238"/>
            <a:ext cx="830580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600" b="1" dirty="0">
                <a:latin typeface="Times New Roman" pitchFamily="18" charset="0"/>
              </a:rPr>
              <a:t>Wavelength</a:t>
            </a:r>
            <a:r>
              <a:rPr lang="en-US" altLang="en-US" sz="1600" dirty="0">
                <a:latin typeface="Times New Roman" pitchFamily="18" charset="0"/>
              </a:rPr>
              <a:t>, </a:t>
            </a:r>
            <a:r>
              <a:rPr lang="en-US" altLang="en-US" sz="1600" dirty="0" smtClean="0">
                <a:latin typeface="Times New Roman" pitchFamily="18" charset="0"/>
              </a:rPr>
              <a:t>often written as Greek letter </a:t>
            </a:r>
            <a:r>
              <a:rPr lang="en-US" altLang="en-US" sz="1600" dirty="0" smtClean="0">
                <a:latin typeface="Symbol" pitchFamily="18" charset="2"/>
              </a:rPr>
              <a:t></a:t>
            </a:r>
            <a:r>
              <a:rPr lang="en-US" altLang="en-US" sz="1600" dirty="0" smtClean="0">
                <a:latin typeface="Times New Roman" pitchFamily="18" charset="0"/>
              </a:rPr>
              <a:t>: the distance </a:t>
            </a:r>
            <a:r>
              <a:rPr lang="en-US" altLang="en-US" sz="1600" dirty="0">
                <a:latin typeface="Times New Roman" pitchFamily="18" charset="0"/>
              </a:rPr>
              <a:t>between identical points on successive </a:t>
            </a:r>
            <a:r>
              <a:rPr lang="en-US" altLang="en-US" sz="1600" dirty="0" smtClean="0">
                <a:latin typeface="Times New Roman" pitchFamily="18" charset="0"/>
              </a:rPr>
              <a:t>waves</a:t>
            </a:r>
            <a:r>
              <a:rPr lang="en-US" altLang="en-US" sz="1600" dirty="0">
                <a:latin typeface="Times New Roman" pitchFamily="18" charset="0"/>
              </a:rPr>
              <a:t>. </a:t>
            </a:r>
            <a:r>
              <a:rPr lang="en-US" altLang="en-US" sz="1600" dirty="0" smtClean="0">
                <a:latin typeface="Times New Roman" pitchFamily="18" charset="0"/>
              </a:rPr>
              <a:t>Units of length: </a:t>
            </a:r>
            <a:r>
              <a:rPr lang="en-US" altLang="en-US" sz="1600" dirty="0">
                <a:latin typeface="Times New Roman" pitchFamily="18" charset="0"/>
              </a:rPr>
              <a:t>m, </a:t>
            </a:r>
            <a:r>
              <a:rPr lang="en-US" altLang="en-US" sz="1600" dirty="0">
                <a:latin typeface="Symbol" panose="05050102010706020507" pitchFamily="18" charset="2"/>
              </a:rPr>
              <a:t>m</a:t>
            </a:r>
            <a:r>
              <a:rPr lang="en-US" altLang="en-US" sz="1600" dirty="0">
                <a:latin typeface="Times New Roman" pitchFamily="18" charset="0"/>
              </a:rPr>
              <a:t>m, </a:t>
            </a:r>
            <a:r>
              <a:rPr lang="en-US" altLang="en-US" sz="1600" dirty="0" smtClean="0">
                <a:latin typeface="Times New Roman" pitchFamily="18" charset="0"/>
              </a:rPr>
              <a:t>nm, </a:t>
            </a:r>
            <a:r>
              <a:rPr lang="en-US" altLang="en-US" sz="1600" dirty="0" err="1">
                <a:latin typeface="Times New Roman" pitchFamily="18" charset="0"/>
              </a:rPr>
              <a:t>etc</a:t>
            </a:r>
            <a:endParaRPr lang="en-US" altLang="en-US" sz="1600" dirty="0">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solidFill>
                  <a:srgbClr val="2D81B7"/>
                </a:solidFill>
                <a:latin typeface="Bebas Neue" charset="0"/>
                <a:ea typeface="Bebas Neue" charset="0"/>
                <a:cs typeface="Bebas Neue" charset="0"/>
              </a:rPr>
              <a:t>THE ELECTROMAGNETIC SPECTRUM</a:t>
            </a:r>
            <a:endParaRPr lang="en-US" sz="3200" dirty="0">
              <a:solidFill>
                <a:srgbClr val="2D81B7"/>
              </a:solidFill>
              <a:latin typeface="Bebas Neue" charset="0"/>
              <a:ea typeface="Bebas Neue" charset="0"/>
              <a:cs typeface="Bebas Neue" charset="0"/>
            </a:endParaRPr>
          </a:p>
        </p:txBody>
      </p:sp>
      <p:pic>
        <p:nvPicPr>
          <p:cNvPr id="19" name="Picture 2" descr="cha56011_0704L"/>
          <p:cNvPicPr>
            <a:picLocks noChangeAspect="1" noChangeArrowheads="1"/>
          </p:cNvPicPr>
          <p:nvPr/>
        </p:nvPicPr>
        <p:blipFill rotWithShape="1">
          <a:blip r:embed="rId2">
            <a:extLst>
              <a:ext uri="{28A0092B-C50C-407E-A947-70E740481C1C}">
                <a14:useLocalDpi xmlns:a14="http://schemas.microsoft.com/office/drawing/2010/main" val="0"/>
              </a:ext>
            </a:extLst>
          </a:blip>
          <a:srcRect l="-283" b="4097"/>
          <a:stretch/>
        </p:blipFill>
        <p:spPr bwMode="auto">
          <a:xfrm>
            <a:off x="1337939" y="1498228"/>
            <a:ext cx="6468122" cy="3988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7"/>
          <p:cNvSpPr txBox="1">
            <a:spLocks noChangeArrowheads="1"/>
          </p:cNvSpPr>
          <p:nvPr/>
        </p:nvSpPr>
        <p:spPr bwMode="auto">
          <a:xfrm>
            <a:off x="587621" y="5486400"/>
            <a:ext cx="8099179"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altLang="en-US" sz="1400" dirty="0" smtClean="0">
                <a:cs typeface="Arial" panose="020B0604020202020204" pitchFamily="34" charset="0"/>
              </a:rPr>
              <a:t>Beyond the blue end of the visible spectrum lie even </a:t>
            </a:r>
            <a:r>
              <a:rPr lang="en-US" altLang="en-US" sz="1400" dirty="0">
                <a:cs typeface="Arial" panose="020B0604020202020204" pitchFamily="34" charset="0"/>
              </a:rPr>
              <a:t>shorter </a:t>
            </a:r>
            <a:r>
              <a:rPr lang="en-US" altLang="en-US" sz="1400" dirty="0" smtClean="0">
                <a:cs typeface="Arial" panose="020B0604020202020204" pitchFamily="34" charset="0"/>
              </a:rPr>
              <a:t>wavelengths associated with ultraviolet (UV) light.  Our sun’s energy output peaks in the visible range, which is why our eyes (and plants’ photosynthesis) have evolved to use this portion </a:t>
            </a:r>
            <a:r>
              <a:rPr lang="en-US" altLang="en-US" sz="1400" dirty="0">
                <a:cs typeface="Arial" panose="020B0604020202020204" pitchFamily="34" charset="0"/>
              </a:rPr>
              <a:t>of the </a:t>
            </a:r>
            <a:r>
              <a:rPr lang="en-US" altLang="en-US" sz="1400" dirty="0" smtClean="0">
                <a:cs typeface="Arial" panose="020B0604020202020204" pitchFamily="34" charset="0"/>
              </a:rPr>
              <a:t>EM spectrum.  But the sun also produces shorter wavelengths in the UV range.</a:t>
            </a:r>
            <a:endParaRPr lang="en-US" altLang="en-US" sz="1400" dirty="0">
              <a:cs typeface="Arial" panose="020B060402020202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SARHDQF24KZP-291081219-88</_dlc_DocId>
    <_dlc_DocIdUrl xmlns="b92ca6bb-2566-4a78-aff9-d2aca1a4e44d">
      <Url>https://nanolink.sharepoint.com/sites/media/_layouts/15/DocIdRedir.aspx?ID=SARHDQF24KZP-291081219-88</Url>
      <Description>SARHDQF24KZP-291081219-88</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06382A1-1538-4780-810F-2C93293B854B}">
  <ds:schemaRefs>
    <ds:schemaRef ds:uri="http://schemas.microsoft.com/sharepoint/events"/>
  </ds:schemaRefs>
</ds:datastoreItem>
</file>

<file path=customXml/itemProps2.xml><?xml version="1.0" encoding="utf-8"?>
<ds:datastoreItem xmlns:ds="http://schemas.openxmlformats.org/officeDocument/2006/customXml" ds:itemID="{D516BB2B-0076-4072-90F5-C165B60206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41A69A-9E11-443E-A75C-6C963FE011A4}">
  <ds:schemaRefs>
    <ds:schemaRef ds:uri="http://purl.org/dc/terms/"/>
    <ds:schemaRef ds:uri="http://schemas.openxmlformats.org/package/2006/metadata/core-properties"/>
    <ds:schemaRef ds:uri="http://purl.org/dc/dcmitype/"/>
    <ds:schemaRef ds:uri="9cd6257c-f053-42aa-ae13-ac1b9d227f15"/>
    <ds:schemaRef ds:uri="b92ca6bb-2566-4a78-aff9-d2aca1a4e44d"/>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elements/1.1/"/>
  </ds:schemaRefs>
</ds:datastoreItem>
</file>

<file path=customXml/itemProps4.xml><?xml version="1.0" encoding="utf-8"?>
<ds:datastoreItem xmlns:ds="http://schemas.openxmlformats.org/officeDocument/2006/customXml" ds:itemID="{00839AEA-6B40-417B-8F0A-3B34105D51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823</TotalTime>
  <Words>1673</Words>
  <Application>Microsoft Office PowerPoint</Application>
  <PresentationFormat>Letter Paper (8.5x11 in)</PresentationFormat>
  <Paragraphs>97</Paragraphs>
  <Slides>20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Bebas</vt:lpstr>
      <vt:lpstr>Bebas Neue</vt:lpstr>
      <vt:lpstr>Calibri</vt:lpstr>
      <vt:lpstr>Helvetica Light</vt:lpstr>
      <vt:lpstr>Symbol</vt:lpstr>
      <vt:lpstr>Times New Roman</vt:lpstr>
      <vt:lpstr>Wingdings 3</vt:lpstr>
      <vt:lpstr>Office Theme</vt:lpstr>
      <vt:lpstr>PowerPoint Presentation</vt:lpstr>
      <vt:lpstr>Overview</vt:lpstr>
      <vt:lpstr>REVIEW OF LIGHT</vt:lpstr>
      <vt:lpstr>LIGHT WAVES OCCUR THROUGH THE INTERPLAY OF ELECTRIC AND MAGNETIC FIELDS</vt:lpstr>
      <vt:lpstr>PowerPoint Presentation</vt:lpstr>
      <vt:lpstr>LIGHT WAVES OCCUR THROUGH THE INTERPLAY OF ELECTRIC AND MAGNETIC FIELDS</vt:lpstr>
      <vt:lpstr>PowerPoint Presentation</vt:lpstr>
      <vt:lpstr>WAVE DEFINITIONS </vt:lpstr>
      <vt:lpstr>THE ELECTROMAGNETIC SPECTRUM</vt:lpstr>
      <vt:lpstr>WAVELENGTH, FREQUENCY, VELOCITY</vt:lpstr>
      <vt:lpstr>ELECTROMAGNETIC ENERGY</vt:lpstr>
      <vt:lpstr>PowerPoint Presentation</vt:lpstr>
      <vt:lpstr>VISIBLE AND INVISIBLE  PORTIONS OF THE SOLAR SPECTRUM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102</cp:revision>
  <cp:lastPrinted>2014-07-01T21:58:14Z</cp:lastPrinted>
  <dcterms:created xsi:type="dcterms:W3CDTF">2015-08-22T15:52:04Z</dcterms:created>
  <dcterms:modified xsi:type="dcterms:W3CDTF">2020-03-30T16:17:04Z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909cf596-bc07-480b-ab2a-f5ec12e7b0ac</vt:lpwstr>
  </property>
</Properties>
</file>