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6"/>
  </p:notesMasterIdLst>
  <p:handoutMasterIdLst>
    <p:handoutMasterId r:id="rId47"/>
  </p:handoutMasterIdLst>
  <p:sldIdLst>
    <p:sldId id="314" r:id="rId6"/>
    <p:sldId id="315" r:id="rId7"/>
    <p:sldId id="259" r:id="rId8"/>
    <p:sldId id="260" r:id="rId9"/>
    <p:sldId id="280" r:id="rId10"/>
    <p:sldId id="261" r:id="rId11"/>
    <p:sldId id="263" r:id="rId12"/>
    <p:sldId id="264" r:id="rId13"/>
    <p:sldId id="265" r:id="rId14"/>
    <p:sldId id="266" r:id="rId15"/>
    <p:sldId id="267" r:id="rId16"/>
    <p:sldId id="268" r:id="rId17"/>
    <p:sldId id="269" r:id="rId18"/>
    <p:sldId id="270" r:id="rId19"/>
    <p:sldId id="271" r:id="rId20"/>
    <p:sldId id="274" r:id="rId21"/>
    <p:sldId id="296" r:id="rId22"/>
    <p:sldId id="297" r:id="rId23"/>
    <p:sldId id="298" r:id="rId24"/>
    <p:sldId id="275" r:id="rId25"/>
    <p:sldId id="276" r:id="rId26"/>
    <p:sldId id="285" r:id="rId27"/>
    <p:sldId id="305" r:id="rId28"/>
    <p:sldId id="306" r:id="rId29"/>
    <p:sldId id="311" r:id="rId30"/>
    <p:sldId id="304" r:id="rId31"/>
    <p:sldId id="302" r:id="rId32"/>
    <p:sldId id="308" r:id="rId33"/>
    <p:sldId id="307" r:id="rId34"/>
    <p:sldId id="312" r:id="rId35"/>
    <p:sldId id="310" r:id="rId36"/>
    <p:sldId id="286" r:id="rId37"/>
    <p:sldId id="288" r:id="rId38"/>
    <p:sldId id="292" r:id="rId39"/>
    <p:sldId id="313" r:id="rId40"/>
    <p:sldId id="294" r:id="rId41"/>
    <p:sldId id="295" r:id="rId42"/>
    <p:sldId id="300" r:id="rId43"/>
    <p:sldId id="279" r:id="rId44"/>
    <p:sldId id="283" r:id="rId45"/>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AC34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52" autoAdjust="0"/>
    <p:restoredTop sz="93285" autoAdjust="0"/>
  </p:normalViewPr>
  <p:slideViewPr>
    <p:cSldViewPr snapToGrid="0">
      <p:cViewPr varScale="1">
        <p:scale>
          <a:sx n="60" d="100"/>
          <a:sy n="60" d="100"/>
        </p:scale>
        <p:origin x="1497" y="45"/>
      </p:cViewPr>
      <p:guideLst>
        <p:guide orient="horz" pos="2160"/>
        <p:guide pos="2880"/>
      </p:guideLst>
    </p:cSldViewPr>
  </p:slideViewPr>
  <p:notesTextViewPr>
    <p:cViewPr>
      <p:scale>
        <a:sx n="1" d="1"/>
        <a:sy n="1" d="1"/>
      </p:scale>
      <p:origin x="0" y="0"/>
    </p:cViewPr>
  </p:notesTextViewPr>
  <p:notesViewPr>
    <p:cSldViewPr snapToGrid="0">
      <p:cViewPr varScale="1">
        <p:scale>
          <a:sx n="81" d="100"/>
          <a:sy n="81" d="100"/>
        </p:scale>
        <p:origin x="-3804"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wrap="square" lIns="96661" tIns="48331" rIns="96661" bIns="48331" numCol="1" anchor="t" anchorCtr="0" compatLnSpc="1">
            <a:prstTxWarp prst="textNoShape">
              <a:avLst/>
            </a:prstTxWarp>
          </a:bodyPr>
          <a:lstStyle>
            <a:lvl1pPr eaLnBrk="1" hangingPunct="1">
              <a:defRPr sz="1300"/>
            </a:lvl1pPr>
          </a:lstStyle>
          <a:p>
            <a:endParaRPr lang="en-US" alt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vl1pPr>
          </a:lstStyle>
          <a:p>
            <a:fld id="{978D2503-37C0-476F-A25E-8FFD33AD1DE5}" type="datetimeFigureOut">
              <a:rPr lang="en-US" altLang="en-US"/>
              <a:pPr/>
              <a:t>3/30/2020</a:t>
            </a:fld>
            <a:endParaRPr lang="en-US" altLang="en-US"/>
          </a:p>
        </p:txBody>
      </p:sp>
      <p:sp>
        <p:nvSpPr>
          <p:cNvPr id="4" name="Footer Placeholder 3"/>
          <p:cNvSpPr>
            <a:spLocks noGrp="1"/>
          </p:cNvSpPr>
          <p:nvPr>
            <p:ph type="ftr" sz="quarter" idx="2"/>
          </p:nvPr>
        </p:nvSpPr>
        <p:spPr>
          <a:xfrm>
            <a:off x="0" y="9120188"/>
            <a:ext cx="3170238" cy="479425"/>
          </a:xfrm>
          <a:prstGeom prst="rect">
            <a:avLst/>
          </a:prstGeom>
        </p:spPr>
        <p:txBody>
          <a:bodyPr vert="horz" wrap="square" lIns="96661" tIns="48331" rIns="96661" bIns="48331" numCol="1" anchor="b" anchorCtr="0" compatLnSpc="1">
            <a:prstTxWarp prst="textNoShape">
              <a:avLst/>
            </a:prstTxWarp>
          </a:bodyPr>
          <a:lstStyle>
            <a:lvl1pPr eaLnBrk="1" hangingPunct="1">
              <a:defRPr sz="1300"/>
            </a:lvl1pPr>
          </a:lstStyle>
          <a:p>
            <a:endParaRPr lang="en-US" alt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vl1pPr>
          </a:lstStyle>
          <a:p>
            <a:fld id="{CA6B9381-7757-47E2-B640-A18945639CBF}"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wrap="square" lIns="96661" tIns="48331" rIns="96661" bIns="48331" numCol="1" anchor="t" anchorCtr="0" compatLnSpc="1">
            <a:prstTxWarp prst="textNoShape">
              <a:avLst/>
            </a:prstTxWarp>
          </a:bodyPr>
          <a:lstStyle>
            <a:lvl1pPr eaLnBrk="1" hangingPunct="1">
              <a:defRPr sz="1300">
                <a:latin typeface="Calibri" panose="020F0502020204030204" pitchFamily="34" charset="0"/>
              </a:defRPr>
            </a:lvl1pPr>
          </a:lstStyle>
          <a:p>
            <a:endParaRPr lang="en-US" altLang="en-US"/>
          </a:p>
        </p:txBody>
      </p:sp>
      <p:sp>
        <p:nvSpPr>
          <p:cNvPr id="3" name="Date Placeholder 2"/>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anose="020F0502020204030204" pitchFamily="34" charset="0"/>
              </a:defRPr>
            </a:lvl1pPr>
          </a:lstStyle>
          <a:p>
            <a:fld id="{9EBA93C5-FC01-4DD5-AC64-C56CA8CE5475}" type="datetimeFigureOut">
              <a:rPr lang="en-US" altLang="en-US"/>
              <a:pPr/>
              <a:t>3/30/2020</a:t>
            </a:fld>
            <a:endParaRPr lang="en-US" alt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wrap="square" lIns="96661" tIns="48331" rIns="96661" bIns="48331" numCol="1" anchor="b" anchorCtr="0" compatLnSpc="1">
            <a:prstTxWarp prst="textNoShape">
              <a:avLst/>
            </a:prstTxWarp>
          </a:bodyPr>
          <a:lstStyle>
            <a:lvl1pPr eaLnBrk="1" hangingPunct="1">
              <a:defRPr sz="1300">
                <a:latin typeface="Calibri" panose="020F0502020204030204" pitchFamily="34" charset="0"/>
              </a:defRPr>
            </a:lvl1pPr>
          </a:lstStyle>
          <a:p>
            <a:endParaRPr lang="en-US" alt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defRPr>
            </a:lvl1pPr>
          </a:lstStyle>
          <a:p>
            <a:fld id="{058FD871-B737-49DE-BA4C-B7E6CD530ED0}"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Образ слайда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2"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C6AC9A05-2EA6-4FD0-8845-BA5E0E1C0E9E}" type="datetimeFigureOut">
              <a:rPr lang="en-US" altLang="en-US"/>
              <a:pPr/>
              <a:t>3/30/2020</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158AA82-7CF9-4194-847C-A1EA66E7C034}" type="slidenum">
              <a:rPr lang="en-US" altLang="en-US"/>
              <a:pPr/>
              <a:t>‹#›</a:t>
            </a:fld>
            <a:endParaRPr lang="en-US" altLang="en-US"/>
          </a:p>
        </p:txBody>
      </p:sp>
    </p:spTree>
    <p:extLst>
      <p:ext uri="{BB962C8B-B14F-4D97-AF65-F5344CB8AC3E}">
        <p14:creationId xmlns:p14="http://schemas.microsoft.com/office/powerpoint/2010/main" val="2983026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6F40B84-2D1B-4200-B1ED-E2CCBE186AE1}" type="datetimeFigureOut">
              <a:rPr lang="en-US" altLang="en-US"/>
              <a:pPr/>
              <a:t>3/30/2020</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A7EA2B1-1BD3-4779-B4D5-03E9EA1A6267}" type="slidenum">
              <a:rPr lang="en-US" altLang="en-US"/>
              <a:pPr/>
              <a:t>‹#›</a:t>
            </a:fld>
            <a:endParaRPr lang="en-US" altLang="en-US"/>
          </a:p>
        </p:txBody>
      </p:sp>
    </p:spTree>
    <p:extLst>
      <p:ext uri="{BB962C8B-B14F-4D97-AF65-F5344CB8AC3E}">
        <p14:creationId xmlns:p14="http://schemas.microsoft.com/office/powerpoint/2010/main" val="638623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93F957F-73C9-4790-9AF8-E16B38D72A60}" type="datetimeFigureOut">
              <a:rPr lang="en-US" altLang="en-US"/>
              <a:pPr/>
              <a:t>3/30/2020</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0B50DCD-4CA5-40EF-BD21-6050666FD957}" type="slidenum">
              <a:rPr lang="en-US" altLang="en-US"/>
              <a:pPr/>
              <a:t>‹#›</a:t>
            </a:fld>
            <a:endParaRPr lang="en-US" altLang="en-US"/>
          </a:p>
        </p:txBody>
      </p:sp>
    </p:spTree>
    <p:extLst>
      <p:ext uri="{BB962C8B-B14F-4D97-AF65-F5344CB8AC3E}">
        <p14:creationId xmlns:p14="http://schemas.microsoft.com/office/powerpoint/2010/main" val="422887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a:prstGeom prst="rect">
            <a:avLst/>
          </a:prstGeom>
        </p:spPr>
        <p:txBody>
          <a:bodyPr rtlCol="0">
            <a:normAutofit/>
          </a:bodyPr>
          <a:lstStyle/>
          <a:p>
            <a:pPr lvl="0"/>
            <a:endParaRPr lang="en-US" noProof="0"/>
          </a:p>
        </p:txBody>
      </p:sp>
      <p:sp>
        <p:nvSpPr>
          <p:cNvPr id="13" name="Рисунок 2"/>
          <p:cNvSpPr>
            <a:spLocks noGrp="1"/>
          </p:cNvSpPr>
          <p:nvPr>
            <p:ph type="pic" sz="quarter" idx="11"/>
          </p:nvPr>
        </p:nvSpPr>
        <p:spPr>
          <a:xfrm>
            <a:off x="4152186" y="2312742"/>
            <a:ext cx="1597224" cy="2129632"/>
          </a:xfrm>
          <a:prstGeom prst="rect">
            <a:avLst/>
          </a:prstGeom>
        </p:spPr>
        <p:txBody>
          <a:bodyPr rtlCol="0">
            <a:normAutofit/>
          </a:bodyPr>
          <a:lstStyle/>
          <a:p>
            <a:pPr lvl="0"/>
            <a:endParaRPr lang="en-US" noProof="0"/>
          </a:p>
        </p:txBody>
      </p:sp>
      <p:sp>
        <p:nvSpPr>
          <p:cNvPr id="14" name="Рисунок 2"/>
          <p:cNvSpPr>
            <a:spLocks noGrp="1"/>
          </p:cNvSpPr>
          <p:nvPr>
            <p:ph type="pic" sz="quarter" idx="12"/>
          </p:nvPr>
        </p:nvSpPr>
        <p:spPr>
          <a:xfrm>
            <a:off x="5982619" y="2312742"/>
            <a:ext cx="1597224" cy="2129632"/>
          </a:xfrm>
          <a:prstGeom prst="rect">
            <a:avLst/>
          </a:prstGeom>
        </p:spPr>
        <p:txBody>
          <a:bodyPr rtlCol="0">
            <a:normAutofit/>
          </a:bodyPr>
          <a:lstStyle/>
          <a:p>
            <a:pPr lvl="0"/>
            <a:endParaRPr lang="en-US" noProof="0"/>
          </a:p>
        </p:txBody>
      </p:sp>
      <p:sp>
        <p:nvSpPr>
          <p:cNvPr id="5" name="Shape 26"/>
          <p:cNvSpPr>
            <a:spLocks noGrp="1"/>
          </p:cNvSpPr>
          <p:nvPr>
            <p:ph type="sldNum" sz="quarter" idx="13"/>
          </p:nvPr>
        </p:nvSpPr>
        <p:spPr>
          <a:xfrm>
            <a:off x="161925" y="303213"/>
            <a:ext cx="327025" cy="247650"/>
          </a:xfrm>
        </p:spPr>
        <p:txBody>
          <a:bodyPr/>
          <a:lstStyle>
            <a:lvl1pPr>
              <a:defRPr/>
            </a:lvl1pPr>
          </a:lstStyle>
          <a:p>
            <a:fld id="{27CDAB29-D349-4263-89A1-8073A4C1C413}" type="slidenum">
              <a:rPr lang="en-US" altLang="en-US"/>
              <a:pPr/>
              <a:t>‹#›</a:t>
            </a:fld>
            <a:endParaRPr lang="en-US" altLang="en-US"/>
          </a:p>
        </p:txBody>
      </p:sp>
    </p:spTree>
    <p:extLst>
      <p:ext uri="{BB962C8B-B14F-4D97-AF65-F5344CB8AC3E}">
        <p14:creationId xmlns:p14="http://schemas.microsoft.com/office/powerpoint/2010/main" val="173300129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0BCB373-CC4E-49DF-BF77-15EE8ECB5AD2}" type="datetimeFigureOut">
              <a:rPr lang="en-US" altLang="en-US"/>
              <a:pPr/>
              <a:t>3/30/2020</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CD99D8C-4462-4EF9-8A93-BE2C6748BD3A}" type="slidenum">
              <a:rPr lang="en-US" altLang="en-US"/>
              <a:pPr/>
              <a:t>‹#›</a:t>
            </a:fld>
            <a:endParaRPr lang="en-US" altLang="en-US"/>
          </a:p>
        </p:txBody>
      </p:sp>
    </p:spTree>
    <p:extLst>
      <p:ext uri="{BB962C8B-B14F-4D97-AF65-F5344CB8AC3E}">
        <p14:creationId xmlns:p14="http://schemas.microsoft.com/office/powerpoint/2010/main" val="3167821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439A949-7921-424A-91F2-D153C0E89ECB}" type="datetimeFigureOut">
              <a:rPr lang="en-US" altLang="en-US"/>
              <a:pPr/>
              <a:t>3/30/2020</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8D478BD-9D82-4FDF-9EDB-0F0AE16667D5}" type="slidenum">
              <a:rPr lang="en-US" altLang="en-US"/>
              <a:pPr/>
              <a:t>‹#›</a:t>
            </a:fld>
            <a:endParaRPr lang="en-US" altLang="en-US"/>
          </a:p>
        </p:txBody>
      </p:sp>
    </p:spTree>
    <p:extLst>
      <p:ext uri="{BB962C8B-B14F-4D97-AF65-F5344CB8AC3E}">
        <p14:creationId xmlns:p14="http://schemas.microsoft.com/office/powerpoint/2010/main" val="388374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42934812-B89F-4F0C-915E-C4BB36C4219D}" type="datetimeFigureOut">
              <a:rPr lang="en-US" altLang="en-US"/>
              <a:pPr/>
              <a:t>3/30/2020</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0A9C3DAC-207B-448B-9E6F-04EE18781975}" type="slidenum">
              <a:rPr lang="en-US" altLang="en-US"/>
              <a:pPr/>
              <a:t>‹#›</a:t>
            </a:fld>
            <a:endParaRPr lang="en-US" altLang="en-US"/>
          </a:p>
        </p:txBody>
      </p:sp>
    </p:spTree>
    <p:extLst>
      <p:ext uri="{BB962C8B-B14F-4D97-AF65-F5344CB8AC3E}">
        <p14:creationId xmlns:p14="http://schemas.microsoft.com/office/powerpoint/2010/main" val="3965694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13E25B0B-46C3-4734-AD52-F039D14ABEBA}" type="datetimeFigureOut">
              <a:rPr lang="en-US" altLang="en-US"/>
              <a:pPr/>
              <a:t>3/30/2020</a:t>
            </a:fld>
            <a:endParaRPr lang="en-US" altLang="en-US"/>
          </a:p>
        </p:txBody>
      </p:sp>
      <p:sp>
        <p:nvSpPr>
          <p:cNvPr id="8" name="Footer Placeholder 4"/>
          <p:cNvSpPr>
            <a:spLocks noGrp="1"/>
          </p:cNvSpPr>
          <p:nvPr>
            <p:ph type="ftr" sz="quarter" idx="11"/>
          </p:nvPr>
        </p:nvSpPr>
        <p:spPr/>
        <p:txBody>
          <a:bodyPr/>
          <a:lstStyle>
            <a:lvl1pPr>
              <a:defRPr/>
            </a:lvl1pPr>
          </a:lstStyle>
          <a:p>
            <a:endParaRPr lang="en-US" altLang="en-US"/>
          </a:p>
        </p:txBody>
      </p:sp>
      <p:sp>
        <p:nvSpPr>
          <p:cNvPr id="9" name="Slide Number Placeholder 5"/>
          <p:cNvSpPr>
            <a:spLocks noGrp="1"/>
          </p:cNvSpPr>
          <p:nvPr>
            <p:ph type="sldNum" sz="quarter" idx="12"/>
          </p:nvPr>
        </p:nvSpPr>
        <p:spPr/>
        <p:txBody>
          <a:bodyPr/>
          <a:lstStyle>
            <a:lvl1pPr>
              <a:defRPr/>
            </a:lvl1pPr>
          </a:lstStyle>
          <a:p>
            <a:fld id="{773749DB-EEAC-402C-AC71-370099033DBB}" type="slidenum">
              <a:rPr lang="en-US" altLang="en-US"/>
              <a:pPr/>
              <a:t>‹#›</a:t>
            </a:fld>
            <a:endParaRPr lang="en-US" altLang="en-US"/>
          </a:p>
        </p:txBody>
      </p:sp>
    </p:spTree>
    <p:extLst>
      <p:ext uri="{BB962C8B-B14F-4D97-AF65-F5344CB8AC3E}">
        <p14:creationId xmlns:p14="http://schemas.microsoft.com/office/powerpoint/2010/main" val="4271510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8561213E-0F59-4AD1-8956-B749261CC6C5}" type="datetimeFigureOut">
              <a:rPr lang="en-US" altLang="en-US"/>
              <a:pPr/>
              <a:t>3/30/2020</a:t>
            </a:fld>
            <a:endParaRPr lang="en-US" altLang="en-US"/>
          </a:p>
        </p:txBody>
      </p:sp>
      <p:sp>
        <p:nvSpPr>
          <p:cNvPr id="4" name="Footer Placeholder 4"/>
          <p:cNvSpPr>
            <a:spLocks noGrp="1"/>
          </p:cNvSpPr>
          <p:nvPr>
            <p:ph type="ftr" sz="quarter" idx="11"/>
          </p:nvPr>
        </p:nvSpPr>
        <p:spPr/>
        <p:txBody>
          <a:bodyPr/>
          <a:lstStyle>
            <a:lvl1pPr>
              <a:defRPr/>
            </a:lvl1pPr>
          </a:lstStyle>
          <a:p>
            <a:endParaRPr lang="en-US" altLang="en-US"/>
          </a:p>
        </p:txBody>
      </p:sp>
      <p:sp>
        <p:nvSpPr>
          <p:cNvPr id="5" name="Slide Number Placeholder 5"/>
          <p:cNvSpPr>
            <a:spLocks noGrp="1"/>
          </p:cNvSpPr>
          <p:nvPr>
            <p:ph type="sldNum" sz="quarter" idx="12"/>
          </p:nvPr>
        </p:nvSpPr>
        <p:spPr/>
        <p:txBody>
          <a:bodyPr/>
          <a:lstStyle>
            <a:lvl1pPr>
              <a:defRPr/>
            </a:lvl1pPr>
          </a:lstStyle>
          <a:p>
            <a:fld id="{9662711E-37E1-4ED2-9951-21590245B845}" type="slidenum">
              <a:rPr lang="en-US" altLang="en-US"/>
              <a:pPr/>
              <a:t>‹#›</a:t>
            </a:fld>
            <a:endParaRPr lang="en-US" altLang="en-US"/>
          </a:p>
        </p:txBody>
      </p:sp>
    </p:spTree>
    <p:extLst>
      <p:ext uri="{BB962C8B-B14F-4D97-AF65-F5344CB8AC3E}">
        <p14:creationId xmlns:p14="http://schemas.microsoft.com/office/powerpoint/2010/main" val="31396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2432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8EB42E4-4D48-4D40-9E32-0AD33632B77F}" type="datetimeFigureOut">
              <a:rPr lang="en-US" altLang="en-US"/>
              <a:pPr/>
              <a:t>3/30/2020</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51AD39BF-9E47-4142-8790-F63D2284AF9A}" type="slidenum">
              <a:rPr lang="en-US" altLang="en-US"/>
              <a:pPr/>
              <a:t>‹#›</a:t>
            </a:fld>
            <a:endParaRPr lang="en-US" altLang="en-US"/>
          </a:p>
        </p:txBody>
      </p:sp>
    </p:spTree>
    <p:extLst>
      <p:ext uri="{BB962C8B-B14F-4D97-AF65-F5344CB8AC3E}">
        <p14:creationId xmlns:p14="http://schemas.microsoft.com/office/powerpoint/2010/main" val="2059321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A8D7A9F-A89C-4869-99BF-83AC7A457E13}" type="datetimeFigureOut">
              <a:rPr lang="en-US" altLang="en-US"/>
              <a:pPr/>
              <a:t>3/30/2020</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0B88F316-67FB-4878-91DE-B43407B4A77A}" type="slidenum">
              <a:rPr lang="en-US" altLang="en-US"/>
              <a:pPr/>
              <a:t>‹#›</a:t>
            </a:fld>
            <a:endParaRPr lang="en-US" altLang="en-US"/>
          </a:p>
        </p:txBody>
      </p:sp>
    </p:spTree>
    <p:extLst>
      <p:ext uri="{BB962C8B-B14F-4D97-AF65-F5344CB8AC3E}">
        <p14:creationId xmlns:p14="http://schemas.microsoft.com/office/powerpoint/2010/main" val="4060988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05C5C56D-05D6-4F46-A506-B132061B655C}" type="datetimeFigureOut">
              <a:rPr lang="en-US" altLang="en-US"/>
              <a:pPr/>
              <a:t>3/30/2020</a:t>
            </a:fld>
            <a:endParaRPr lang="en-US" altLang="en-US"/>
          </a:p>
        </p:txBody>
      </p:sp>
      <p:sp>
        <p:nvSpPr>
          <p:cNvPr id="1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altLang="en-US"/>
          </a:p>
        </p:txBody>
      </p:sp>
      <p:sp>
        <p:nvSpPr>
          <p:cNvPr id="1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1A45334E-7157-4BDF-9F79-D76894752C57}" type="slidenum">
              <a:rPr lang="en-US" altLang="en-US"/>
              <a:pPr/>
              <a:t>‹#›</a:t>
            </a:fld>
            <a:endParaRPr lang="en-US" altLang="en-US"/>
          </a:p>
        </p:txBody>
      </p:sp>
      <p:pic>
        <p:nvPicPr>
          <p:cNvPr id="1031" name="Picture 16"/>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391400" y="6248400"/>
            <a:ext cx="1525588"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amath.colorado.edu/cmsms/index.php?page=an-immersed-interface-method-for-modeling-semiconductor-devices"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www.vacuum-guide.com/english/equipment/ae_thin_film_deposition.htm"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www.mechanicalengineeringblog.com/tag/graphene-properties/"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eng.thesaurus.rusnano.com/upload/iblock/1ba/ion%20implantation1.jpg"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memsnet.org/mems/processes/deposition.html" TargetMode="External"/><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ahshonorschemistry.wikispaces.com/A-Silicon+Wafer+Patterned"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25.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5.w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6.e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7.emf"/><Relationship Id="rId4" Type="http://schemas.openxmlformats.org/officeDocument/2006/relationships/oleObject" Target="../embeddings/oleObject2.bin"/></Relationships>
</file>

<file path=ppt/slides/_rels/slide2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30.wmf"/><Relationship Id="rId4" Type="http://schemas.openxmlformats.org/officeDocument/2006/relationships/image" Target="../media/image29.wm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ichaus.de/news/72"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32.emf"/><Relationship Id="rId4" Type="http://schemas.openxmlformats.org/officeDocument/2006/relationships/oleObject" Target="../embeddings/oleObject3.bin"/></Relationships>
</file>

<file path=ppt/slides/_rels/slide32.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youtube.com/watch?v=aCOyq4YzBtY" TargetMode="External"/><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hyperlink" Target="http://www.youtube.com/watch?v=d9SWNLZvA8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extremetech.com/computing/85304-intelmicron-fabrication-plant-tour?print"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cnx.org/content/m24883/1.5/"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www.kasap.usask.ca/photos/"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technologystudent.com/elec1/ic2.htm"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electrooptics.com/features/feature.php?feature_id=12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16412"/>
            <a:ext cx="9144000" cy="6858000"/>
          </a:xfrm>
          <a:prstGeom prst="rect">
            <a:avLst/>
          </a:prstGeom>
          <a:solidFill>
            <a:srgbClr val="272727"/>
          </a:solidFill>
          <a:ln w="3175">
            <a:miter lim="400000"/>
          </a:ln>
        </p:spPr>
        <p:txBody>
          <a:bodyPr lIns="14288" tIns="14288" rIns="14288" bIns="14288" anchor="ctr"/>
          <a:lstStyle/>
          <a:p>
            <a:pPr algn="ctr" eaLnBrk="1" hangingPunct="1">
              <a:defRPr sz="3000">
                <a:solidFill>
                  <a:srgbClr val="FFFFFF"/>
                </a:solidFill>
                <a:latin typeface="Helvetica Light"/>
                <a:ea typeface="Helvetica Light"/>
                <a:cs typeface="Helvetica Light"/>
                <a:sym typeface="Helvetica Light"/>
              </a:defRPr>
            </a:pPr>
            <a:endParaRPr sz="1125">
              <a:solidFill>
                <a:srgbClr val="FFFFFF"/>
              </a:solidFill>
              <a:latin typeface="Helvetica Light"/>
              <a:ea typeface="Helvetica Light"/>
              <a:cs typeface="Helvetica Light"/>
              <a:sym typeface="Helvetica Light"/>
            </a:endParaRPr>
          </a:p>
        </p:txBody>
      </p:sp>
      <p:sp>
        <p:nvSpPr>
          <p:cNvPr id="90" name="Shape 90"/>
          <p:cNvSpPr>
            <a:spLocks noChangeArrowheads="1"/>
          </p:cNvSpPr>
          <p:nvPr/>
        </p:nvSpPr>
        <p:spPr bwMode="auto">
          <a:xfrm>
            <a:off x="1765300" y="3822700"/>
            <a:ext cx="5286375"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txBody>
          <a:bodyPr lIns="14288" tIns="14288" rIns="14288" bIns="14288"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80000"/>
              </a:lnSpc>
            </a:pPr>
            <a:endParaRPr lang="en-US" altLang="en-US" sz="6900">
              <a:solidFill>
                <a:srgbClr val="C7A57F"/>
              </a:solidFill>
              <a:latin typeface="Bebas"/>
              <a:ea typeface="Bebas"/>
              <a:cs typeface="Bebas"/>
              <a:sym typeface="Bebas"/>
            </a:endParaRPr>
          </a:p>
        </p:txBody>
      </p:sp>
      <p:sp>
        <p:nvSpPr>
          <p:cNvPr id="9" name="Shape 99"/>
          <p:cNvSpPr>
            <a:spLocks noChangeArrowheads="1"/>
          </p:cNvSpPr>
          <p:nvPr/>
        </p:nvSpPr>
        <p:spPr bwMode="auto">
          <a:xfrm>
            <a:off x="755374" y="2185451"/>
            <a:ext cx="7633252" cy="125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txBody>
          <a:bodyPr wrap="square" lIns="14288" tIns="14288" rIns="14288" bIns="14288"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80000"/>
              </a:lnSpc>
            </a:pPr>
            <a:r>
              <a:rPr lang="en-US" altLang="en-US" sz="7000" dirty="0">
                <a:solidFill>
                  <a:srgbClr val="208CCC"/>
                </a:solidFill>
                <a:latin typeface="Bebas"/>
                <a:ea typeface="Bebas"/>
                <a:cs typeface="Bebas"/>
                <a:sym typeface="Bebas"/>
              </a:rPr>
              <a:t>Pho</a:t>
            </a:r>
            <a:r>
              <a:rPr lang="en-US" altLang="en-US" sz="7000" dirty="0">
                <a:solidFill>
                  <a:srgbClr val="2D81B7"/>
                </a:solidFill>
                <a:latin typeface="Bebas"/>
                <a:ea typeface="Bebas"/>
                <a:cs typeface="Bebas"/>
                <a:sym typeface="Bebas"/>
              </a:rPr>
              <a:t>to</a:t>
            </a:r>
            <a:r>
              <a:rPr lang="en-US" altLang="en-US" sz="7000" dirty="0">
                <a:solidFill>
                  <a:srgbClr val="208CCC"/>
                </a:solidFill>
                <a:latin typeface="Bebas"/>
                <a:ea typeface="Bebas"/>
                <a:cs typeface="Bebas"/>
                <a:sym typeface="Bebas"/>
              </a:rPr>
              <a:t>lithography</a:t>
            </a:r>
          </a:p>
          <a:p>
            <a:pPr algn="ctr" eaLnBrk="1" hangingPunct="1"/>
            <a:r>
              <a:rPr lang="en-US" altLang="en-US" sz="2400" dirty="0">
                <a:solidFill>
                  <a:schemeClr val="bg1"/>
                </a:solidFill>
                <a:latin typeface="Bebas Neue"/>
                <a:ea typeface="Bebas Neue"/>
                <a:cs typeface="Bebas Neue"/>
              </a:rPr>
              <a:t>Background </a:t>
            </a:r>
            <a:r>
              <a:rPr lang="en-US" altLang="en-US" sz="2400" dirty="0" smtClean="0">
                <a:solidFill>
                  <a:schemeClr val="bg1"/>
                </a:solidFill>
                <a:latin typeface="Bebas Neue"/>
                <a:ea typeface="Bebas Neue"/>
                <a:cs typeface="Bebas Neue"/>
              </a:rPr>
              <a:t>Information</a:t>
            </a:r>
            <a:endParaRPr lang="en-US" altLang="en-US" sz="700" dirty="0">
              <a:solidFill>
                <a:srgbClr val="BFBFBF"/>
              </a:solidFill>
              <a:latin typeface="Bebas Neue"/>
              <a:ea typeface="Bebas Neue"/>
              <a:cs typeface="Bebas Neue"/>
            </a:endParaRPr>
          </a:p>
        </p:txBody>
      </p:sp>
      <p:pic>
        <p:nvPicPr>
          <p:cNvPr id="101380" name="Picture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3789363"/>
            <a:ext cx="1920875"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1"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8200" y="6248400"/>
            <a:ext cx="4032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562100" y="244475"/>
            <a:ext cx="5562600" cy="712788"/>
          </a:xfrm>
        </p:spPr>
        <p:txBody>
          <a:bodyPr rtlCol="0" anchor="t">
            <a:normAutofit fontScale="90000"/>
          </a:bodyPr>
          <a:lstStyle/>
          <a:p>
            <a:pPr eaLnBrk="1" hangingPunct="1">
              <a:defRPr/>
            </a:pPr>
            <a:r>
              <a:rPr lang="en-US" altLang="en-US" sz="4800">
                <a:solidFill>
                  <a:srgbClr val="2D81B7"/>
                </a:solidFill>
                <a:latin typeface="Bebas Neue" charset="0"/>
                <a:ea typeface="Bebas Neue" charset="0"/>
                <a:cs typeface="Bebas Neue" charset="0"/>
              </a:rPr>
              <a:t>Microfabrication</a:t>
            </a:r>
            <a:endParaRPr lang="en-US" altLang="en-US" sz="4800" dirty="0">
              <a:solidFill>
                <a:srgbClr val="2D81B7"/>
              </a:solidFill>
              <a:latin typeface="Bebas Neue" charset="0"/>
              <a:ea typeface="Bebas Neue" charset="0"/>
              <a:cs typeface="Bebas Neue" charset="0"/>
            </a:endParaRPr>
          </a:p>
        </p:txBody>
      </p:sp>
      <p:sp>
        <p:nvSpPr>
          <p:cNvPr id="3" name="Content Placeholder 2"/>
          <p:cNvSpPr>
            <a:spLocks noGrp="1"/>
          </p:cNvSpPr>
          <p:nvPr>
            <p:ph idx="4294967295"/>
          </p:nvPr>
        </p:nvSpPr>
        <p:spPr>
          <a:xfrm>
            <a:off x="431800" y="1701800"/>
            <a:ext cx="3505200" cy="3962400"/>
          </a:xfrm>
        </p:spPr>
        <p:txBody>
          <a:bodyPr rtlCol="0">
            <a:normAutofit/>
          </a:bodyPr>
          <a:lstStyle/>
          <a:p>
            <a:pPr marL="0" indent="0" eaLnBrk="1" fontAlgn="auto" hangingPunct="1">
              <a:spcAft>
                <a:spcPts val="0"/>
              </a:spcAft>
              <a:buFontTx/>
              <a:buNone/>
              <a:defRPr/>
            </a:pPr>
            <a:r>
              <a:rPr lang="en-US" sz="2000" dirty="0" smtClean="0"/>
              <a:t>Using a mask and photolithography,  we can replicate complicated circuits with millions of components in a very small space. </a:t>
            </a:r>
          </a:p>
          <a:p>
            <a:pPr eaLnBrk="1" fontAlgn="auto" hangingPunct="1">
              <a:spcAft>
                <a:spcPts val="0"/>
              </a:spcAft>
              <a:buFont typeface="Wingdings" pitchFamily="2" charset="2"/>
              <a:buChar char="à"/>
              <a:defRPr/>
            </a:pPr>
            <a:r>
              <a:rPr lang="en-US" sz="2000" dirty="0" smtClean="0">
                <a:sym typeface="Wingdings" pitchFamily="2" charset="2"/>
              </a:rPr>
              <a:t>Hundreds of circuits made on each wafer; cut up, packaged, and tested</a:t>
            </a:r>
          </a:p>
          <a:p>
            <a:pPr eaLnBrk="1" fontAlgn="auto" hangingPunct="1">
              <a:spcAft>
                <a:spcPts val="0"/>
              </a:spcAft>
              <a:buFont typeface="Wingdings" pitchFamily="2" charset="2"/>
              <a:buChar char="à"/>
              <a:defRPr/>
            </a:pPr>
            <a:r>
              <a:rPr lang="en-US" sz="2000" dirty="0" smtClean="0">
                <a:sym typeface="Wingdings" pitchFamily="2" charset="2"/>
              </a:rPr>
              <a:t>Basis for relatively inexpensive, powerful electronics </a:t>
            </a:r>
          </a:p>
        </p:txBody>
      </p:sp>
      <p:pic>
        <p:nvPicPr>
          <p:cNvPr id="28675" name="Picture 4" descr="http://amath.colorado.edu/cmsms/uploads/images/nsf_mctp/Costinett/Costinett_Fig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4775" y="1663700"/>
            <a:ext cx="476250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1"/>
          <p:cNvSpPr>
            <a:spLocks noChangeArrowheads="1"/>
          </p:cNvSpPr>
          <p:nvPr/>
        </p:nvSpPr>
        <p:spPr bwMode="auto">
          <a:xfrm>
            <a:off x="330200" y="5419725"/>
            <a:ext cx="457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hlinkClick r:id="rId3"/>
              </a:rPr>
              <a:t>http://amath.colorado.edu/cmsms/index.php?page=an-immersed-interface-method-for-modeling-semiconductor-devices</a:t>
            </a:r>
            <a:endParaRPr lang="en-US" altLang="en-US" sz="12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401638" y="295275"/>
            <a:ext cx="8229600" cy="860425"/>
          </a:xfrm>
        </p:spPr>
        <p:txBody>
          <a:bodyPr anchor="t"/>
          <a:lstStyle/>
          <a:p>
            <a:pPr eaLnBrk="1" hangingPunct="1"/>
            <a:r>
              <a:rPr lang="en-US" altLang="en-US" sz="4800" smtClean="0">
                <a:solidFill>
                  <a:srgbClr val="2D81B7"/>
                </a:solidFill>
                <a:latin typeface="Bebas Neue"/>
                <a:ea typeface="Bebas Neue"/>
                <a:cs typeface="Bebas Neue"/>
              </a:rPr>
              <a:t>Making the Photomask</a:t>
            </a:r>
          </a:p>
        </p:txBody>
      </p:sp>
      <p:sp>
        <p:nvSpPr>
          <p:cNvPr id="29698" name="TextBox 3"/>
          <p:cNvSpPr txBox="1">
            <a:spLocks noChangeArrowheads="1"/>
          </p:cNvSpPr>
          <p:nvPr/>
        </p:nvSpPr>
        <p:spPr bwMode="auto">
          <a:xfrm>
            <a:off x="401638" y="6364288"/>
            <a:ext cx="354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Photo: James Marti, University of Minnesota</a:t>
            </a:r>
            <a:endParaRPr lang="en-US" altLang="en-US" sz="1600"/>
          </a:p>
        </p:txBody>
      </p:sp>
      <p:pic>
        <p:nvPicPr>
          <p:cNvPr id="2969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1638" y="1268413"/>
            <a:ext cx="5291137"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Box 2"/>
          <p:cNvSpPr txBox="1">
            <a:spLocks noChangeArrowheads="1"/>
          </p:cNvSpPr>
          <p:nvPr/>
        </p:nvSpPr>
        <p:spPr bwMode="auto">
          <a:xfrm>
            <a:off x="6092825" y="1997075"/>
            <a:ext cx="27082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a:t>Photomask generator, University of Minnesota Nanofabrication Center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369888" y="273050"/>
            <a:ext cx="8229600" cy="661988"/>
          </a:xfrm>
        </p:spPr>
        <p:txBody>
          <a:bodyPr rtlCol="0" anchor="t">
            <a:normAutofit fontScale="90000"/>
          </a:bodyPr>
          <a:lstStyle/>
          <a:p>
            <a:pPr eaLnBrk="1" hangingPunct="1">
              <a:defRPr/>
            </a:pPr>
            <a:r>
              <a:rPr lang="en-US" altLang="en-US" sz="3200">
                <a:solidFill>
                  <a:srgbClr val="2D81B7"/>
                </a:solidFill>
                <a:latin typeface="Bebas Neue" charset="0"/>
                <a:ea typeface="Bebas Neue" charset="0"/>
                <a:cs typeface="Bebas Neue" charset="0"/>
              </a:rPr>
              <a:t>Microfabrication</a:t>
            </a:r>
            <a:r>
              <a:rPr lang="en-US" altLang="en-US" sz="3200" dirty="0">
                <a:solidFill>
                  <a:srgbClr val="2D81B7"/>
                </a:solidFill>
                <a:latin typeface="Bebas Neue" charset="0"/>
                <a:ea typeface="Bebas Neue" charset="0"/>
                <a:cs typeface="Bebas Neue" charset="0"/>
              </a:rPr>
              <a:t> Step 3: Set up Process Steps</a:t>
            </a:r>
            <a:br>
              <a:rPr lang="en-US" altLang="en-US" sz="3200" dirty="0">
                <a:solidFill>
                  <a:srgbClr val="2D81B7"/>
                </a:solidFill>
                <a:latin typeface="Bebas Neue" charset="0"/>
                <a:ea typeface="Bebas Neue" charset="0"/>
                <a:cs typeface="Bebas Neue" charset="0"/>
              </a:rPr>
            </a:br>
            <a:endParaRPr lang="en-US" altLang="en-US" sz="3200" dirty="0">
              <a:solidFill>
                <a:srgbClr val="2D81B7"/>
              </a:solidFill>
              <a:latin typeface="Bebas Neue" charset="0"/>
              <a:ea typeface="Bebas Neue" charset="0"/>
              <a:cs typeface="Bebas Neue" charset="0"/>
            </a:endParaRPr>
          </a:p>
        </p:txBody>
      </p:sp>
      <p:sp>
        <p:nvSpPr>
          <p:cNvPr id="31746" name="Rectangle 3"/>
          <p:cNvSpPr>
            <a:spLocks noGrp="1" noChangeArrowheads="1"/>
          </p:cNvSpPr>
          <p:nvPr>
            <p:ph type="body" idx="4294967295"/>
          </p:nvPr>
        </p:nvSpPr>
        <p:spPr>
          <a:xfrm>
            <a:off x="774700" y="1049338"/>
            <a:ext cx="7289800" cy="5340350"/>
          </a:xfrm>
        </p:spPr>
        <p:txBody>
          <a:bodyPr/>
          <a:lstStyle/>
          <a:p>
            <a:pPr marL="457200" lvl="1" indent="0" eaLnBrk="1" hangingPunct="1">
              <a:buFontTx/>
              <a:buNone/>
            </a:pPr>
            <a:r>
              <a:rPr lang="en-US" altLang="en-US" sz="2400" b="1" smtClean="0"/>
              <a:t>Determine how to form each layer</a:t>
            </a:r>
          </a:p>
          <a:p>
            <a:pPr lvl="2" eaLnBrk="1" hangingPunct="1"/>
            <a:r>
              <a:rPr lang="en-US" altLang="en-US" sz="2000" b="1" smtClean="0"/>
              <a:t>add material</a:t>
            </a:r>
            <a:r>
              <a:rPr lang="en-US" altLang="en-US" sz="2000" smtClean="0"/>
              <a:t> (</a:t>
            </a:r>
            <a:r>
              <a:rPr lang="en-US" altLang="en-US" sz="2000" i="1" smtClean="0"/>
              <a:t>deposition</a:t>
            </a:r>
            <a:r>
              <a:rPr lang="en-US" altLang="en-US" sz="2000" smtClean="0"/>
              <a:t>):  build up a thin film of metal, insulator, or semiconductor material</a:t>
            </a:r>
          </a:p>
          <a:p>
            <a:pPr lvl="2" eaLnBrk="1" hangingPunct="1"/>
            <a:r>
              <a:rPr lang="en-US" altLang="en-US" sz="2000" b="1" smtClean="0"/>
              <a:t>remove material </a:t>
            </a:r>
            <a:r>
              <a:rPr lang="en-US" altLang="en-US" sz="2000" smtClean="0"/>
              <a:t>(</a:t>
            </a:r>
            <a:r>
              <a:rPr lang="en-US" altLang="en-US" sz="2000" i="1" smtClean="0"/>
              <a:t>etching</a:t>
            </a:r>
            <a:r>
              <a:rPr lang="en-US" altLang="en-US" sz="2000" smtClean="0"/>
              <a:t>):  take away previously deposited material from selected areas.  This is similar to </a:t>
            </a:r>
            <a:r>
              <a:rPr lang="en-US" altLang="en-US" sz="2000" i="1" smtClean="0"/>
              <a:t>sculpting</a:t>
            </a:r>
            <a:r>
              <a:rPr lang="en-US" altLang="en-US" sz="2000" smtClean="0"/>
              <a:t> a block of stone or </a:t>
            </a:r>
            <a:r>
              <a:rPr lang="en-US" altLang="en-US" sz="2000" i="1" smtClean="0"/>
              <a:t>machining </a:t>
            </a:r>
            <a:r>
              <a:rPr lang="en-US" altLang="en-US" sz="2000" smtClean="0"/>
              <a:t>a block of metal to produce a structure to match the design.</a:t>
            </a:r>
          </a:p>
          <a:p>
            <a:pPr lvl="2" eaLnBrk="1" hangingPunct="1"/>
            <a:r>
              <a:rPr lang="en-US" altLang="en-US" sz="2000" b="1" smtClean="0"/>
              <a:t>modify a layer</a:t>
            </a:r>
            <a:r>
              <a:rPr lang="en-US" altLang="en-US" sz="2000" smtClean="0"/>
              <a:t>:  </a:t>
            </a:r>
          </a:p>
          <a:p>
            <a:pPr lvl="3" eaLnBrk="1" hangingPunct="1"/>
            <a:r>
              <a:rPr lang="en-US" altLang="en-US" i="1" smtClean="0"/>
              <a:t>Doping: </a:t>
            </a:r>
            <a:r>
              <a:rPr lang="en-US" altLang="en-US" smtClean="0"/>
              <a:t>intentionally adding ionized impurities to tailor the layer’s electrical properties</a:t>
            </a:r>
          </a:p>
          <a:p>
            <a:pPr lvl="3" eaLnBrk="1" hangingPunct="1"/>
            <a:r>
              <a:rPr lang="en-US" altLang="en-US" i="1" smtClean="0"/>
              <a:t>Oxidation: </a:t>
            </a:r>
            <a:r>
              <a:rPr lang="en-US" altLang="en-US" smtClean="0"/>
              <a:t>exposing a previously deposited layer (e.g., silicon, a semiconductor) to oxygen to make an </a:t>
            </a:r>
            <a:r>
              <a:rPr lang="en-US" altLang="en-US" i="1" smtClean="0"/>
              <a:t>oxide</a:t>
            </a:r>
            <a:r>
              <a:rPr lang="en-US" altLang="en-US" smtClean="0"/>
              <a:t> (e.g., silicon dioxide, a good insulator). </a:t>
            </a:r>
          </a:p>
          <a:p>
            <a:pPr eaLnBrk="1" hangingPunct="1"/>
            <a:endParaRPr lang="en-US"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a:xfrm>
            <a:off x="450850" y="233363"/>
            <a:ext cx="8229600" cy="860425"/>
          </a:xfrm>
        </p:spPr>
        <p:txBody>
          <a:bodyPr anchor="t"/>
          <a:lstStyle/>
          <a:p>
            <a:pPr eaLnBrk="1" hangingPunct="1"/>
            <a:r>
              <a:rPr lang="en-US" altLang="en-US" sz="4800" smtClean="0">
                <a:solidFill>
                  <a:srgbClr val="2D81B7"/>
                </a:solidFill>
                <a:latin typeface="Bebas Neue"/>
                <a:ea typeface="Bebas Neue"/>
                <a:cs typeface="Bebas Neue"/>
              </a:rPr>
              <a:t>Deposition Processes</a:t>
            </a:r>
          </a:p>
        </p:txBody>
      </p:sp>
      <p:sp>
        <p:nvSpPr>
          <p:cNvPr id="33794" name="Rectangle 3"/>
          <p:cNvSpPr>
            <a:spLocks noGrp="1" noChangeArrowheads="1"/>
          </p:cNvSpPr>
          <p:nvPr>
            <p:ph type="body" idx="4294967295"/>
          </p:nvPr>
        </p:nvSpPr>
        <p:spPr>
          <a:xfrm>
            <a:off x="330200" y="1284288"/>
            <a:ext cx="7899400" cy="4879975"/>
          </a:xfrm>
        </p:spPr>
        <p:txBody>
          <a:bodyPr/>
          <a:lstStyle/>
          <a:p>
            <a:pPr marL="0" indent="0" eaLnBrk="1" hangingPunct="1">
              <a:buFontTx/>
              <a:buNone/>
            </a:pPr>
            <a:r>
              <a:rPr lang="en-US" altLang="en-US" sz="2800" b="1" smtClean="0"/>
              <a:t>Depositing metal films</a:t>
            </a:r>
          </a:p>
          <a:p>
            <a:pPr marL="0" indent="0" eaLnBrk="1" hangingPunct="1">
              <a:buFontTx/>
              <a:buNone/>
            </a:pPr>
            <a:endParaRPr lang="en-US" altLang="en-US" sz="2800" b="1" smtClean="0"/>
          </a:p>
          <a:p>
            <a:pPr marL="0" indent="0" eaLnBrk="1" hangingPunct="1">
              <a:buFontTx/>
              <a:buNone/>
            </a:pPr>
            <a:endParaRPr lang="en-US" altLang="en-US" sz="2800" b="1" smtClean="0"/>
          </a:p>
          <a:p>
            <a:pPr marL="0" indent="0" eaLnBrk="1" hangingPunct="1">
              <a:buFontTx/>
              <a:buNone/>
            </a:pPr>
            <a:endParaRPr lang="en-US" altLang="en-US" sz="2800" b="1" smtClean="0"/>
          </a:p>
          <a:p>
            <a:pPr marL="0" indent="0" eaLnBrk="1" hangingPunct="1">
              <a:buFontTx/>
              <a:buNone/>
            </a:pPr>
            <a:endParaRPr lang="en-US" altLang="en-US" sz="2800" b="1" smtClean="0"/>
          </a:p>
          <a:p>
            <a:pPr marL="0" indent="0" eaLnBrk="1" hangingPunct="1">
              <a:buFontTx/>
              <a:buNone/>
            </a:pPr>
            <a:endParaRPr lang="en-US" altLang="en-US" sz="2800" b="1" smtClean="0"/>
          </a:p>
          <a:p>
            <a:pPr marL="0" indent="0" eaLnBrk="1" hangingPunct="1">
              <a:buFontTx/>
              <a:buNone/>
            </a:pPr>
            <a:r>
              <a:rPr lang="en-US" altLang="en-US" sz="2800" b="1" smtClean="0"/>
              <a:t>    </a:t>
            </a:r>
          </a:p>
          <a:p>
            <a:pPr marL="0" indent="0" eaLnBrk="1" hangingPunct="1">
              <a:buFontTx/>
              <a:buNone/>
            </a:pPr>
            <a:endParaRPr lang="en-US" altLang="en-US" sz="1600" b="1" smtClean="0"/>
          </a:p>
          <a:p>
            <a:pPr marL="0" indent="0" eaLnBrk="1" hangingPunct="1">
              <a:buFontTx/>
              <a:buNone/>
            </a:pPr>
            <a:endParaRPr lang="en-US" altLang="en-US" sz="1600" b="1" smtClean="0"/>
          </a:p>
          <a:p>
            <a:pPr marL="0" indent="0" eaLnBrk="1" hangingPunct="1">
              <a:buFontTx/>
              <a:buNone/>
            </a:pPr>
            <a:r>
              <a:rPr lang="en-US" altLang="en-US" sz="1600" b="1" smtClean="0"/>
              <a:t>                    Thermal Evaporation	                       e-Beam Evaporation                        Sputtering</a:t>
            </a:r>
            <a:endParaRPr lang="en-US" altLang="en-US" sz="1400" b="1" smtClean="0"/>
          </a:p>
        </p:txBody>
      </p:sp>
      <p:pic>
        <p:nvPicPr>
          <p:cNvPr id="3379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 y="2154238"/>
            <a:ext cx="2733675"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5"/>
          <p:cNvSpPr txBox="1">
            <a:spLocks noChangeArrowheads="1"/>
          </p:cNvSpPr>
          <p:nvPr/>
        </p:nvSpPr>
        <p:spPr bwMode="auto">
          <a:xfrm>
            <a:off x="1082675" y="5724525"/>
            <a:ext cx="6572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Figures from: </a:t>
            </a:r>
            <a:r>
              <a:rPr lang="en-US" altLang="en-US" sz="1200">
                <a:hlinkClick r:id="rId4"/>
              </a:rPr>
              <a:t>http://www.vacuum-guide.com/english/equipment/ae_thin_film_deposition.htm</a:t>
            </a:r>
            <a:endParaRPr lang="en-US" altLang="en-US" sz="1200"/>
          </a:p>
        </p:txBody>
      </p:sp>
      <p:pic>
        <p:nvPicPr>
          <p:cNvPr id="337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9013" y="1665288"/>
            <a:ext cx="2733675" cy="353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1375" y="1838325"/>
            <a:ext cx="2687638" cy="336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a:xfrm>
            <a:off x="406400" y="231775"/>
            <a:ext cx="8229600" cy="860425"/>
          </a:xfrm>
        </p:spPr>
        <p:txBody>
          <a:bodyPr anchor="t"/>
          <a:lstStyle/>
          <a:p>
            <a:pPr eaLnBrk="1" hangingPunct="1"/>
            <a:r>
              <a:rPr lang="en-US" altLang="en-US" sz="4800" smtClean="0">
                <a:solidFill>
                  <a:srgbClr val="2D81B7"/>
                </a:solidFill>
                <a:latin typeface="Bebas Neue"/>
                <a:ea typeface="Bebas Neue"/>
                <a:cs typeface="Bebas Neue"/>
              </a:rPr>
              <a:t>Deposition Processes</a:t>
            </a:r>
          </a:p>
        </p:txBody>
      </p:sp>
      <p:sp>
        <p:nvSpPr>
          <p:cNvPr id="137219" name="Rectangle 3"/>
          <p:cNvSpPr>
            <a:spLocks noGrp="1" noChangeArrowheads="1"/>
          </p:cNvSpPr>
          <p:nvPr>
            <p:ph type="body" idx="4294967295"/>
          </p:nvPr>
        </p:nvSpPr>
        <p:spPr>
          <a:xfrm>
            <a:off x="1289050" y="1433513"/>
            <a:ext cx="6464300" cy="4525962"/>
          </a:xfrm>
          <a:extLst/>
        </p:spPr>
        <p:txBody>
          <a:bodyPr rtlCol="0">
            <a:normAutofit fontScale="25000" lnSpcReduction="20000"/>
          </a:bodyPr>
          <a:lstStyle/>
          <a:p>
            <a:pPr marL="0" indent="0" eaLnBrk="1" fontAlgn="auto" hangingPunct="1">
              <a:spcAft>
                <a:spcPts val="0"/>
              </a:spcAft>
              <a:buFontTx/>
              <a:buNone/>
              <a:defRPr/>
            </a:pPr>
            <a:r>
              <a:rPr lang="en-US" sz="8000" b="1" dirty="0" smtClean="0"/>
              <a:t>Items to be coated (</a:t>
            </a:r>
            <a:r>
              <a:rPr lang="en-US" sz="8000" b="1" i="1" dirty="0" smtClean="0"/>
              <a:t>substrates)</a:t>
            </a:r>
            <a:r>
              <a:rPr lang="en-US" sz="8000" b="1" dirty="0" smtClean="0"/>
              <a:t> </a:t>
            </a:r>
            <a:r>
              <a:rPr lang="en-US" sz="8000" dirty="0" smtClean="0"/>
              <a:t>are placed in a vacuum chamber.  A vapor of metal atoms is created in the chamber, which will coat all exposed surfaces in the chamber including the substrates.</a:t>
            </a:r>
            <a:endParaRPr lang="en-US" sz="8000" b="1" dirty="0" smtClean="0"/>
          </a:p>
          <a:p>
            <a:pPr marL="0" indent="0" eaLnBrk="1" fontAlgn="auto" hangingPunct="1">
              <a:spcAft>
                <a:spcPts val="0"/>
              </a:spcAft>
              <a:buFontTx/>
              <a:buNone/>
              <a:defRPr/>
            </a:pPr>
            <a:endParaRPr lang="en-US" sz="8000" b="1" dirty="0" smtClean="0"/>
          </a:p>
          <a:p>
            <a:pPr marL="0" indent="0" eaLnBrk="1" fontAlgn="auto" hangingPunct="1">
              <a:spcAft>
                <a:spcPts val="0"/>
              </a:spcAft>
              <a:buFontTx/>
              <a:buNone/>
              <a:defRPr/>
            </a:pPr>
            <a:r>
              <a:rPr lang="en-US" sz="8000" b="1" dirty="0" smtClean="0"/>
              <a:t>In </a:t>
            </a:r>
            <a:r>
              <a:rPr lang="en-US" sz="8000" b="1" i="1" dirty="0" smtClean="0"/>
              <a:t>thermal</a:t>
            </a:r>
            <a:r>
              <a:rPr lang="en-US" sz="8000" b="1" dirty="0" smtClean="0"/>
              <a:t> evaporation,  </a:t>
            </a:r>
            <a:r>
              <a:rPr lang="en-US" sz="8000" dirty="0" smtClean="0"/>
              <a:t>a block or wire of metal is heated with a resistive heating element to form the metal vapor.</a:t>
            </a:r>
          </a:p>
          <a:p>
            <a:pPr marL="0" indent="0" eaLnBrk="1" fontAlgn="auto" hangingPunct="1">
              <a:spcAft>
                <a:spcPts val="0"/>
              </a:spcAft>
              <a:buFontTx/>
              <a:buNone/>
              <a:defRPr/>
            </a:pPr>
            <a:endParaRPr lang="en-US" sz="8000" b="1" dirty="0" smtClean="0"/>
          </a:p>
          <a:p>
            <a:pPr marL="0" indent="0" eaLnBrk="1" fontAlgn="auto" hangingPunct="1">
              <a:spcAft>
                <a:spcPts val="0"/>
              </a:spcAft>
              <a:buFontTx/>
              <a:buNone/>
              <a:defRPr/>
            </a:pPr>
            <a:r>
              <a:rPr lang="en-US" sz="8000" b="1" dirty="0" smtClean="0"/>
              <a:t>In </a:t>
            </a:r>
            <a:r>
              <a:rPr lang="en-US" sz="8000" b="1" i="1" dirty="0" smtClean="0"/>
              <a:t>electron-beam </a:t>
            </a:r>
            <a:r>
              <a:rPr lang="en-US" sz="8000" b="1" dirty="0" smtClean="0"/>
              <a:t>evaporation,  </a:t>
            </a:r>
            <a:r>
              <a:rPr lang="en-US" sz="8000" dirty="0" smtClean="0"/>
              <a:t>a block of metal is heated when a beam of energetic electrons is caused to impact the metal.</a:t>
            </a:r>
          </a:p>
          <a:p>
            <a:pPr marL="0" indent="0" eaLnBrk="1" fontAlgn="auto" hangingPunct="1">
              <a:spcAft>
                <a:spcPts val="0"/>
              </a:spcAft>
              <a:buFontTx/>
              <a:buNone/>
              <a:defRPr/>
            </a:pPr>
            <a:endParaRPr lang="en-US" sz="8000" b="1" dirty="0" smtClean="0"/>
          </a:p>
          <a:p>
            <a:pPr marL="0" indent="0" eaLnBrk="1" fontAlgn="auto" hangingPunct="1">
              <a:spcAft>
                <a:spcPts val="0"/>
              </a:spcAft>
              <a:buFontTx/>
              <a:buNone/>
              <a:defRPr/>
            </a:pPr>
            <a:r>
              <a:rPr lang="en-US" sz="8000" b="1" dirty="0" smtClean="0"/>
              <a:t>In </a:t>
            </a:r>
            <a:r>
              <a:rPr lang="en-US" sz="8000" b="1" i="1" dirty="0" smtClean="0"/>
              <a:t>sputtering, </a:t>
            </a:r>
            <a:r>
              <a:rPr lang="en-US" sz="8000" dirty="0" smtClean="0"/>
              <a:t>an ionized gas (</a:t>
            </a:r>
            <a:r>
              <a:rPr lang="en-US" sz="8000" i="1" dirty="0" smtClean="0"/>
              <a:t>a plasma</a:t>
            </a:r>
            <a:r>
              <a:rPr lang="en-US" sz="8000" dirty="0" smtClean="0"/>
              <a:t>) is formed and electrically attracted to a solid sheet of metal.  This causes metal atoms to enter the vapor phase and move to the substrate, coating it.</a:t>
            </a:r>
          </a:p>
          <a:p>
            <a:pPr marL="0" indent="0" eaLnBrk="1" fontAlgn="auto" hangingPunct="1">
              <a:spcAft>
                <a:spcPts val="0"/>
              </a:spcAft>
              <a:buFontTx/>
              <a:buNone/>
              <a:defRPr/>
            </a:pPr>
            <a:endParaRPr lang="en-US" sz="6200" b="1" dirty="0" smtClean="0"/>
          </a:p>
          <a:p>
            <a:pPr marL="0" indent="0" eaLnBrk="1" fontAlgn="auto" hangingPunct="1">
              <a:spcAft>
                <a:spcPts val="0"/>
              </a:spcAft>
              <a:buFontTx/>
              <a:buNone/>
              <a:defRPr/>
            </a:pPr>
            <a:endParaRPr lang="en-US" sz="6200" b="1" dirty="0" smtClean="0"/>
          </a:p>
          <a:p>
            <a:pPr marL="0" indent="0" eaLnBrk="1" fontAlgn="auto" hangingPunct="1">
              <a:spcAft>
                <a:spcPts val="0"/>
              </a:spcAft>
              <a:buFontTx/>
              <a:buNone/>
              <a:defRPr/>
            </a:pPr>
            <a:endParaRPr lang="en-US" sz="6200" b="1" dirty="0" smtClean="0"/>
          </a:p>
          <a:p>
            <a:pPr marL="0" indent="0" eaLnBrk="1" fontAlgn="auto" hangingPunct="1">
              <a:spcAft>
                <a:spcPts val="0"/>
              </a:spcAft>
              <a:buFontTx/>
              <a:buNone/>
              <a:defRPr/>
            </a:pPr>
            <a:endParaRPr lang="en-US" sz="2000" b="1" dirty="0" smtClean="0">
              <a:solidFill>
                <a:srgbClr val="0000FF"/>
              </a:solidFill>
            </a:endParaRPr>
          </a:p>
          <a:p>
            <a:pPr marL="0" indent="0" eaLnBrk="1" fontAlgn="auto" hangingPunct="1">
              <a:spcAft>
                <a:spcPts val="0"/>
              </a:spcAft>
              <a:buFontTx/>
              <a:buNone/>
              <a:defRPr/>
            </a:pPr>
            <a:r>
              <a:rPr lang="en-US" sz="2000" b="1" dirty="0" smtClean="0">
                <a:solidFill>
                  <a:srgbClr val="0000FF"/>
                </a:solidFill>
              </a:rPr>
              <a:t>    </a:t>
            </a:r>
          </a:p>
          <a:p>
            <a:pPr marL="0" indent="0" eaLnBrk="1" fontAlgn="auto" hangingPunct="1">
              <a:spcAft>
                <a:spcPts val="0"/>
              </a:spcAft>
              <a:buFontTx/>
              <a:buNone/>
              <a:defRPr/>
            </a:pPr>
            <a:endParaRPr lang="en-US" sz="1200" b="1" dirty="0" smtClean="0">
              <a:solidFill>
                <a:srgbClr val="0000FF"/>
              </a:solidFill>
            </a:endParaRPr>
          </a:p>
          <a:p>
            <a:pPr marL="0" indent="0" eaLnBrk="1" fontAlgn="auto" hangingPunct="1">
              <a:spcAft>
                <a:spcPts val="0"/>
              </a:spcAft>
              <a:buFontTx/>
              <a:buNone/>
              <a:defRPr/>
            </a:pPr>
            <a:endParaRPr lang="en-US" sz="1200" b="1" dirty="0" smtClean="0">
              <a:solidFill>
                <a:srgbClr val="0000FF"/>
              </a:solidFill>
            </a:endParaRPr>
          </a:p>
          <a:p>
            <a:pPr marL="0" indent="0" eaLnBrk="1" fontAlgn="auto" hangingPunct="1">
              <a:spcAft>
                <a:spcPts val="0"/>
              </a:spcAft>
              <a:buFontTx/>
              <a:buNone/>
              <a:defRPr/>
            </a:pPr>
            <a:r>
              <a:rPr lang="en-US" sz="1200" b="1" dirty="0" smtClean="0">
                <a:solidFill>
                  <a:srgbClr val="0000FF"/>
                </a:solidFill>
              </a:rPr>
              <a:t>			</a:t>
            </a:r>
            <a:endParaRPr lang="en-US" sz="1100" b="1" dirty="0" smtClean="0">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a:xfrm>
            <a:off x="431800" y="293688"/>
            <a:ext cx="8229600" cy="860425"/>
          </a:xfrm>
        </p:spPr>
        <p:txBody>
          <a:bodyPr anchor="t"/>
          <a:lstStyle/>
          <a:p>
            <a:pPr eaLnBrk="1" hangingPunct="1"/>
            <a:r>
              <a:rPr lang="en-US" altLang="en-US" sz="4800" smtClean="0">
                <a:solidFill>
                  <a:srgbClr val="2D81B7"/>
                </a:solidFill>
                <a:latin typeface="Bebas Neue"/>
                <a:ea typeface="Bebas Neue"/>
                <a:cs typeface="Bebas Neue"/>
              </a:rPr>
              <a:t>Deposition Processes</a:t>
            </a:r>
          </a:p>
        </p:txBody>
      </p:sp>
      <p:sp>
        <p:nvSpPr>
          <p:cNvPr id="37890" name="Rectangle 3"/>
          <p:cNvSpPr>
            <a:spLocks noGrp="1" noChangeArrowheads="1"/>
          </p:cNvSpPr>
          <p:nvPr>
            <p:ph type="body" idx="4294967295"/>
          </p:nvPr>
        </p:nvSpPr>
        <p:spPr>
          <a:xfrm>
            <a:off x="431800" y="1154113"/>
            <a:ext cx="8229600" cy="4972050"/>
          </a:xfrm>
        </p:spPr>
        <p:txBody>
          <a:bodyPr/>
          <a:lstStyle/>
          <a:p>
            <a:pPr marL="0" indent="0" eaLnBrk="1" hangingPunct="1">
              <a:buFontTx/>
              <a:buNone/>
            </a:pPr>
            <a:r>
              <a:rPr lang="en-US" altLang="en-US" sz="2400" b="1" smtClean="0"/>
              <a:t>Depositing semiconductors and insulators.</a:t>
            </a:r>
            <a:r>
              <a:rPr lang="en-US" altLang="en-US" sz="2400" smtClean="0"/>
              <a:t> </a:t>
            </a:r>
          </a:p>
          <a:p>
            <a:pPr marL="0" indent="0" eaLnBrk="1" hangingPunct="1">
              <a:buFontTx/>
              <a:buNone/>
            </a:pPr>
            <a:r>
              <a:rPr lang="en-US" altLang="en-US" sz="2000" smtClean="0"/>
              <a:t>Sputtering can be used</a:t>
            </a:r>
          </a:p>
          <a:p>
            <a:pPr marL="0" indent="0" eaLnBrk="1" hangingPunct="1">
              <a:buFontTx/>
              <a:buNone/>
            </a:pPr>
            <a:endParaRPr lang="en-US" altLang="en-US" sz="2000" smtClean="0">
              <a:solidFill>
                <a:srgbClr val="0000FF"/>
              </a:solidFill>
            </a:endParaRPr>
          </a:p>
          <a:p>
            <a:pPr marL="0" indent="0" eaLnBrk="1" hangingPunct="1">
              <a:buFontTx/>
              <a:buNone/>
            </a:pPr>
            <a:r>
              <a:rPr lang="en-US" altLang="en-US" sz="2000" smtClean="0"/>
              <a:t>Also used is </a:t>
            </a:r>
            <a:r>
              <a:rPr lang="en-US" altLang="en-US" sz="2000" b="1" smtClean="0"/>
              <a:t>Chemical </a:t>
            </a:r>
          </a:p>
          <a:p>
            <a:pPr marL="0" indent="0" eaLnBrk="1" hangingPunct="1">
              <a:buFontTx/>
              <a:buNone/>
            </a:pPr>
            <a:r>
              <a:rPr lang="en-US" altLang="en-US" sz="2000" b="1" smtClean="0"/>
              <a:t>Vapor Deposition. </a:t>
            </a:r>
            <a:r>
              <a:rPr lang="en-US" altLang="en-US" sz="2000" smtClean="0"/>
              <a:t>Reactive </a:t>
            </a:r>
          </a:p>
          <a:p>
            <a:pPr marL="0" indent="0" eaLnBrk="1" hangingPunct="1">
              <a:buFontTx/>
              <a:buNone/>
            </a:pPr>
            <a:r>
              <a:rPr lang="en-US" altLang="en-US" sz="2000" smtClean="0"/>
              <a:t>chemicals (</a:t>
            </a:r>
            <a:r>
              <a:rPr lang="en-US" altLang="en-US" sz="2000" i="1" smtClean="0"/>
              <a:t>precursors) </a:t>
            </a:r>
            <a:r>
              <a:rPr lang="en-US" altLang="en-US" sz="2000" smtClean="0"/>
              <a:t>are </a:t>
            </a:r>
          </a:p>
          <a:p>
            <a:pPr marL="0" indent="0" eaLnBrk="1" hangingPunct="1">
              <a:buFontTx/>
              <a:buNone/>
            </a:pPr>
            <a:r>
              <a:rPr lang="en-US" altLang="en-US" sz="2000" smtClean="0"/>
              <a:t>introduced into the vacuum chamber</a:t>
            </a:r>
          </a:p>
          <a:p>
            <a:pPr marL="0" indent="0" eaLnBrk="1" hangingPunct="1">
              <a:buFontTx/>
              <a:buNone/>
            </a:pPr>
            <a:r>
              <a:rPr lang="en-US" altLang="en-US" sz="2000" smtClean="0"/>
              <a:t>where they react in the vapor phase.  </a:t>
            </a:r>
          </a:p>
          <a:p>
            <a:pPr marL="0" indent="0" eaLnBrk="1" hangingPunct="1">
              <a:buFontTx/>
              <a:buNone/>
            </a:pPr>
            <a:r>
              <a:rPr lang="en-US" altLang="en-US" sz="2000" smtClean="0"/>
              <a:t>The reaction products form a </a:t>
            </a:r>
          </a:p>
          <a:p>
            <a:pPr marL="0" indent="0" eaLnBrk="1" hangingPunct="1">
              <a:buFontTx/>
              <a:buNone/>
            </a:pPr>
            <a:r>
              <a:rPr lang="en-US" altLang="en-US" sz="2000" smtClean="0"/>
              <a:t>condensing compound that coats the </a:t>
            </a:r>
          </a:p>
          <a:p>
            <a:pPr marL="0" indent="0" eaLnBrk="1" hangingPunct="1">
              <a:buFontTx/>
              <a:buNone/>
            </a:pPr>
            <a:r>
              <a:rPr lang="en-US" altLang="en-US" sz="2000" smtClean="0"/>
              <a:t>substrate with a thin, regular film. </a:t>
            </a:r>
            <a:endParaRPr lang="en-US" altLang="en-US" sz="2800" b="1" smtClean="0"/>
          </a:p>
        </p:txBody>
      </p:sp>
      <p:pic>
        <p:nvPicPr>
          <p:cNvPr id="378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8800" y="1719263"/>
            <a:ext cx="3846513" cy="384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1"/>
          <p:cNvSpPr>
            <a:spLocks noChangeArrowheads="1"/>
          </p:cNvSpPr>
          <p:nvPr/>
        </p:nvSpPr>
        <p:spPr bwMode="auto">
          <a:xfrm>
            <a:off x="495300" y="5565775"/>
            <a:ext cx="5473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hlinkClick r:id="rId4"/>
              </a:rPr>
              <a:t>http://www.mechanicalengineeringblog.com/tag/graphene-properties/</a:t>
            </a:r>
            <a:endParaRPr lang="en-US" altLang="en-US" sz="14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360363" y="293688"/>
            <a:ext cx="8229600" cy="860425"/>
          </a:xfrm>
        </p:spPr>
        <p:txBody>
          <a:bodyPr anchor="t"/>
          <a:lstStyle/>
          <a:p>
            <a:pPr eaLnBrk="1" hangingPunct="1"/>
            <a:r>
              <a:rPr lang="en-US" altLang="en-US" sz="4800" smtClean="0">
                <a:solidFill>
                  <a:srgbClr val="2D81B7"/>
                </a:solidFill>
                <a:latin typeface="Bebas Neue"/>
                <a:ea typeface="Bebas Neue"/>
                <a:cs typeface="Bebas Neue"/>
              </a:rPr>
              <a:t>Layer Modification</a:t>
            </a:r>
          </a:p>
        </p:txBody>
      </p:sp>
      <p:sp>
        <p:nvSpPr>
          <p:cNvPr id="135171" name="Rectangle 3"/>
          <p:cNvSpPr>
            <a:spLocks noGrp="1" noChangeArrowheads="1"/>
          </p:cNvSpPr>
          <p:nvPr>
            <p:ph type="body" idx="4294967295"/>
          </p:nvPr>
        </p:nvSpPr>
        <p:spPr>
          <a:xfrm>
            <a:off x="927100" y="1154113"/>
            <a:ext cx="7023100" cy="4870450"/>
          </a:xfrm>
          <a:extLst/>
        </p:spPr>
        <p:txBody>
          <a:bodyPr rtlCol="0">
            <a:normAutofit/>
          </a:bodyPr>
          <a:lstStyle/>
          <a:p>
            <a:pPr eaLnBrk="1" fontAlgn="auto" hangingPunct="1">
              <a:spcAft>
                <a:spcPts val="0"/>
              </a:spcAft>
              <a:defRPr/>
            </a:pPr>
            <a:r>
              <a:rPr lang="en-US" sz="2800" b="1" dirty="0" smtClean="0"/>
              <a:t>Doping</a:t>
            </a:r>
          </a:p>
          <a:p>
            <a:pPr lvl="1" eaLnBrk="1" fontAlgn="auto" hangingPunct="1">
              <a:spcAft>
                <a:spcPts val="0"/>
              </a:spcAft>
              <a:defRPr/>
            </a:pPr>
            <a:r>
              <a:rPr lang="en-US" sz="2000" dirty="0" smtClean="0"/>
              <a:t>To make a useful component like a transistor or diode, a semiconductor like silicon must have certain impurities added.  These are called </a:t>
            </a:r>
            <a:r>
              <a:rPr lang="en-US" sz="2000" b="1" i="1" dirty="0" smtClean="0"/>
              <a:t>dopants</a:t>
            </a:r>
            <a:r>
              <a:rPr lang="en-US" sz="2000" i="1" dirty="0" smtClean="0"/>
              <a:t>.</a:t>
            </a:r>
          </a:p>
          <a:p>
            <a:pPr lvl="1" eaLnBrk="1" fontAlgn="auto" hangingPunct="1">
              <a:spcAft>
                <a:spcPts val="0"/>
              </a:spcAft>
              <a:defRPr/>
            </a:pPr>
            <a:r>
              <a:rPr lang="en-US" sz="2000" dirty="0" smtClean="0"/>
              <a:t>Common dopants include boron, aluminum, gallium, nitrogen, phosphorus, and arsenic. </a:t>
            </a:r>
          </a:p>
          <a:p>
            <a:pPr marL="457200" lvl="1" indent="0" eaLnBrk="1" fontAlgn="auto" hangingPunct="1">
              <a:spcAft>
                <a:spcPts val="0"/>
              </a:spcAft>
              <a:buFontTx/>
              <a:buNone/>
              <a:defRPr/>
            </a:pPr>
            <a:endParaRPr lang="en-US" sz="2000" dirty="0" smtClean="0"/>
          </a:p>
          <a:p>
            <a:pPr eaLnBrk="1" fontAlgn="auto" hangingPunct="1">
              <a:spcAft>
                <a:spcPts val="0"/>
              </a:spcAft>
              <a:defRPr/>
            </a:pPr>
            <a:r>
              <a:rPr lang="en-US" sz="2800" b="1" dirty="0" smtClean="0"/>
              <a:t>Oxidation</a:t>
            </a:r>
          </a:p>
          <a:p>
            <a:pPr lvl="1" eaLnBrk="1" fontAlgn="auto" hangingPunct="1">
              <a:spcAft>
                <a:spcPts val="0"/>
              </a:spcAft>
              <a:defRPr/>
            </a:pPr>
            <a:r>
              <a:rPr lang="en-US" sz="2000" dirty="0" smtClean="0"/>
              <a:t>A pure layer of silicon can have its surface turned into silicon dioxide (a very good insulator) by placing it into a hot oven with a pure oxygen atmosphere</a:t>
            </a:r>
            <a:r>
              <a:rPr lang="en-US" sz="2400"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a:xfrm>
            <a:off x="1511300" y="705347"/>
            <a:ext cx="5740400" cy="1143000"/>
          </a:xfrm>
        </p:spPr>
        <p:txBody>
          <a:bodyPr anchor="t"/>
          <a:lstStyle/>
          <a:p>
            <a:pPr eaLnBrk="1" hangingPunct="1"/>
            <a:r>
              <a:rPr lang="en-US" altLang="en-US" sz="4800" dirty="0" smtClean="0">
                <a:solidFill>
                  <a:srgbClr val="2D81B7"/>
                </a:solidFill>
                <a:latin typeface="Bebas Neue"/>
                <a:ea typeface="Bebas Neue"/>
                <a:cs typeface="Bebas Neue"/>
              </a:rPr>
              <a:t>Dopant introduction</a:t>
            </a:r>
          </a:p>
        </p:txBody>
      </p:sp>
      <p:sp>
        <p:nvSpPr>
          <p:cNvPr id="3" name="TextBox 2"/>
          <p:cNvSpPr txBox="1"/>
          <p:nvPr/>
        </p:nvSpPr>
        <p:spPr>
          <a:xfrm>
            <a:off x="644056" y="2184400"/>
            <a:ext cx="7792278" cy="2862322"/>
          </a:xfrm>
          <a:prstGeom prst="rect">
            <a:avLst/>
          </a:prstGeom>
          <a:noFill/>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dirty="0">
                <a:latin typeface="Calibri" panose="020F0502020204030204" pitchFamily="34" charset="0"/>
              </a:rPr>
              <a:t>Dopant atoms are introduced into a silicon substrate by either</a:t>
            </a:r>
            <a:endParaRPr lang="en-US" altLang="en-US" sz="2800" i="1" dirty="0">
              <a:latin typeface="Calibri" panose="020F0502020204030204" pitchFamily="34" charset="0"/>
            </a:endParaRPr>
          </a:p>
          <a:p>
            <a:pPr lvl="1" eaLnBrk="1" hangingPunct="1"/>
            <a:endParaRPr lang="en-US" altLang="en-US" sz="2800" dirty="0">
              <a:latin typeface="Calibri" panose="020F0502020204030204" pitchFamily="34" charset="0"/>
            </a:endParaRPr>
          </a:p>
          <a:p>
            <a:pPr lvl="1" eaLnBrk="1" hangingPunct="1">
              <a:buFont typeface="Arial" panose="020B0604020202020204" pitchFamily="34" charset="0"/>
              <a:buChar char="•"/>
            </a:pPr>
            <a:r>
              <a:rPr lang="en-US" altLang="en-US" sz="2400" b="1" dirty="0">
                <a:latin typeface="Calibri" panose="020F0502020204030204" pitchFamily="34" charset="0"/>
              </a:rPr>
              <a:t>Vapor deposition</a:t>
            </a:r>
          </a:p>
          <a:p>
            <a:pPr lvl="2" eaLnBrk="1" hangingPunct="1"/>
            <a:r>
              <a:rPr lang="en-US" altLang="en-US" sz="2400" dirty="0">
                <a:latin typeface="Calibri" panose="020F0502020204030204" pitchFamily="34" charset="0"/>
              </a:rPr>
              <a:t>Diffusion of gas-phase atoms</a:t>
            </a:r>
          </a:p>
          <a:p>
            <a:pPr lvl="1" eaLnBrk="1" hangingPunct="1">
              <a:buFont typeface="Arial" panose="020B0604020202020204" pitchFamily="34" charset="0"/>
              <a:buChar char="•"/>
            </a:pPr>
            <a:r>
              <a:rPr lang="en-US" altLang="en-US" sz="2400" b="1" dirty="0">
                <a:latin typeface="Calibri" panose="020F0502020204030204" pitchFamily="34" charset="0"/>
              </a:rPr>
              <a:t>Ion Implantation </a:t>
            </a:r>
          </a:p>
          <a:p>
            <a:pPr lvl="2" eaLnBrk="1" hangingPunct="1"/>
            <a:r>
              <a:rPr lang="en-US" altLang="en-US" sz="2400" dirty="0">
                <a:latin typeface="Calibri" panose="020F0502020204030204" pitchFamily="34" charset="0"/>
              </a:rPr>
              <a:t>Accelerating a beam of dopant ions at the surface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a:xfrm>
            <a:off x="442913" y="252413"/>
            <a:ext cx="8229600" cy="677862"/>
          </a:xfrm>
        </p:spPr>
        <p:txBody>
          <a:bodyPr anchor="t"/>
          <a:lstStyle/>
          <a:p>
            <a:pPr eaLnBrk="1" hangingPunct="1"/>
            <a:r>
              <a:rPr lang="en-US" altLang="en-US" sz="4800" smtClean="0">
                <a:solidFill>
                  <a:srgbClr val="2D81B7"/>
                </a:solidFill>
                <a:latin typeface="Bebas Neue"/>
                <a:ea typeface="Bebas Neue"/>
                <a:cs typeface="Bebas Neue"/>
              </a:rPr>
              <a:t>Dopants by ion implantation</a:t>
            </a:r>
          </a:p>
        </p:txBody>
      </p:sp>
      <p:pic>
        <p:nvPicPr>
          <p:cNvPr id="44034" name="Picture 2" descr="http://eng.thesaurus.rusnano.com/upload/iblock/1ba/ion%20implantation1.jpg"/>
          <p:cNvPicPr>
            <a:picLocks noChangeAspect="1" noChangeArrowheads="1"/>
          </p:cNvPicPr>
          <p:nvPr/>
        </p:nvPicPr>
        <p:blipFill>
          <a:blip r:embed="rId3">
            <a:extLst>
              <a:ext uri="{28A0092B-C50C-407E-A947-70E740481C1C}">
                <a14:useLocalDpi xmlns:a14="http://schemas.microsoft.com/office/drawing/2010/main" val="0"/>
              </a:ext>
            </a:extLst>
          </a:blip>
          <a:srcRect t="23845"/>
          <a:stretch>
            <a:fillRect/>
          </a:stretch>
        </p:blipFill>
        <p:spPr bwMode="auto">
          <a:xfrm>
            <a:off x="849312" y="2885317"/>
            <a:ext cx="6873875"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1"/>
          <p:cNvSpPr>
            <a:spLocks noChangeArrowheads="1"/>
          </p:cNvSpPr>
          <p:nvPr/>
        </p:nvSpPr>
        <p:spPr bwMode="auto">
          <a:xfrm>
            <a:off x="612361" y="1501635"/>
            <a:ext cx="72009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0"/>
              </a:spcBef>
              <a:buFontTx/>
              <a:buNone/>
            </a:pPr>
            <a:r>
              <a:rPr lang="en-US" altLang="en-US" sz="2000" dirty="0"/>
              <a:t>A beam of energetic dopant ions is impacted into the silicon surface, implanting the ion in the solid.  These impacts introduce undesirable flaws in the silicon crystal, which must be repaired by annealing the materials at high temperature. </a:t>
            </a:r>
          </a:p>
        </p:txBody>
      </p:sp>
      <p:sp>
        <p:nvSpPr>
          <p:cNvPr id="44036" name="Rectangle 2"/>
          <p:cNvSpPr>
            <a:spLocks noChangeArrowheads="1"/>
          </p:cNvSpPr>
          <p:nvPr/>
        </p:nvSpPr>
        <p:spPr bwMode="auto">
          <a:xfrm>
            <a:off x="612361" y="5937912"/>
            <a:ext cx="7632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hlinkClick r:id="rId4"/>
              </a:rPr>
              <a:t>http://eng.thesaurus.rusnano.com/upload/iblock/1ba/ion%20implantation1.jpg</a:t>
            </a:r>
            <a:r>
              <a:rPr lang="en-US" altLang="en-US" sz="1400" dirty="0"/>
              <a:t> with permission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2" descr="cvd_reactor"/>
          <p:cNvPicPr>
            <a:picLocks noChangeAspect="1" noChangeArrowheads="1"/>
          </p:cNvPicPr>
          <p:nvPr/>
        </p:nvPicPr>
        <p:blipFill>
          <a:blip r:embed="rId2">
            <a:extLst>
              <a:ext uri="{28A0092B-C50C-407E-A947-70E740481C1C}">
                <a14:useLocalDpi xmlns:a14="http://schemas.microsoft.com/office/drawing/2010/main" val="0"/>
              </a:ext>
            </a:extLst>
          </a:blip>
          <a:srcRect t="16444"/>
          <a:stretch>
            <a:fillRect/>
          </a:stretch>
        </p:blipFill>
        <p:spPr bwMode="auto">
          <a:xfrm>
            <a:off x="2016691" y="3620577"/>
            <a:ext cx="3810000"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2" name="Rectangle 1"/>
          <p:cNvSpPr>
            <a:spLocks noChangeArrowheads="1"/>
          </p:cNvSpPr>
          <p:nvPr/>
        </p:nvSpPr>
        <p:spPr bwMode="auto">
          <a:xfrm>
            <a:off x="1757363" y="6136765"/>
            <a:ext cx="5588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hlinkClick r:id="rId3"/>
              </a:rPr>
              <a:t>http://www.memsnet.org/mems/processes/deposition.html</a:t>
            </a:r>
            <a:endParaRPr lang="en-US" altLang="en-US" sz="1400" dirty="0"/>
          </a:p>
        </p:txBody>
      </p:sp>
      <p:sp>
        <p:nvSpPr>
          <p:cNvPr id="46083" name="Rectangle 2"/>
          <p:cNvSpPr>
            <a:spLocks noChangeArrowheads="1"/>
          </p:cNvSpPr>
          <p:nvPr/>
        </p:nvSpPr>
        <p:spPr bwMode="auto">
          <a:xfrm>
            <a:off x="1579398" y="551305"/>
            <a:ext cx="56705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800" dirty="0">
                <a:solidFill>
                  <a:srgbClr val="2D81B7"/>
                </a:solidFill>
                <a:latin typeface="Bebas Neue"/>
                <a:ea typeface="Bebas Neue"/>
                <a:cs typeface="Bebas Neue"/>
              </a:rPr>
              <a:t>Dopants by vapor diffusion</a:t>
            </a:r>
          </a:p>
        </p:txBody>
      </p:sp>
      <p:sp>
        <p:nvSpPr>
          <p:cNvPr id="46084" name="Rectangle 3"/>
          <p:cNvSpPr>
            <a:spLocks noChangeArrowheads="1"/>
          </p:cNvSpPr>
          <p:nvPr/>
        </p:nvSpPr>
        <p:spPr bwMode="auto">
          <a:xfrm>
            <a:off x="580887" y="2009719"/>
            <a:ext cx="558800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1" eaLnBrk="1" hangingPunct="1">
              <a:spcBef>
                <a:spcPct val="0"/>
              </a:spcBef>
              <a:buFontTx/>
              <a:buNone/>
            </a:pPr>
            <a:r>
              <a:rPr lang="en-US" altLang="en-US" sz="2000" dirty="0"/>
              <a:t>Gas-phase atoms are introduced into a vacuum chamber where they can diffuse into the solid silicon. Elevated temperatures must be used to speed up the diffusion.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a:xfrm>
            <a:off x="457200" y="1143000"/>
            <a:ext cx="8229600" cy="1143000"/>
          </a:xfrm>
        </p:spPr>
        <p:txBody>
          <a:bodyPr/>
          <a:lstStyle/>
          <a:p>
            <a:r>
              <a:rPr lang="en-US" altLang="en-US" sz="7200" smtClean="0">
                <a:solidFill>
                  <a:srgbClr val="2D81B7"/>
                </a:solidFill>
                <a:latin typeface="Bebas Neue"/>
                <a:ea typeface="Bebas Neue"/>
                <a:cs typeface="Bebas Neue"/>
              </a:rPr>
              <a:t>Overview</a:t>
            </a:r>
          </a:p>
        </p:txBody>
      </p:sp>
      <p:sp>
        <p:nvSpPr>
          <p:cNvPr id="3" name="Content Placeholder 2"/>
          <p:cNvSpPr>
            <a:spLocks noGrp="1"/>
          </p:cNvSpPr>
          <p:nvPr>
            <p:ph idx="1"/>
          </p:nvPr>
        </p:nvSpPr>
        <p:spPr>
          <a:xfrm>
            <a:off x="457200" y="2849563"/>
            <a:ext cx="8229600" cy="1981200"/>
          </a:xfrm>
        </p:spPr>
        <p:txBody>
          <a:bodyPr rtlCol="0">
            <a:normAutofit fontScale="85000" lnSpcReduction="10000"/>
          </a:bodyPr>
          <a:lstStyle/>
          <a:p>
            <a:pPr marL="0" indent="0" algn="ctr">
              <a:buFont typeface="Arial" charset="0"/>
              <a:buNone/>
              <a:defRPr/>
            </a:pPr>
            <a:r>
              <a:rPr lang="en-US" altLang="en-US" sz="3000" dirty="0" smtClean="0"/>
              <a:t>The following slides present an outline of the process by which integrated circuits are made, of which photolithography is a crucial part.  They may be presented as part of a lecture introducing the lithography activity.  </a:t>
            </a:r>
          </a:p>
          <a:p>
            <a:pPr marL="0" indent="0" algn="ctr">
              <a:buFont typeface="Arial" charset="0"/>
              <a:buNone/>
              <a:defRPr/>
            </a:pPr>
            <a:r>
              <a:rPr lang="en-US" altLang="en-US" sz="2800" dirty="0" smtClean="0">
                <a:latin typeface="Arial" panose="020B0604020202020204" pitchFamily="34" charset="0"/>
                <a:cs typeface="Arial" panose="020B0604020202020204" pitchFamily="34" charset="0"/>
              </a:rPr>
              <a:t>  </a:t>
            </a:r>
            <a:endParaRPr lang="en-US" altLang="en-US" sz="2800" dirty="0">
              <a:latin typeface="Arial" panose="020B0604020202020204" pitchFamily="34" charset="0"/>
              <a:cs typeface="Arial" panose="020B0604020202020204" pitchFamily="34" charset="0"/>
            </a:endParaRPr>
          </a:p>
        </p:txBody>
      </p:sp>
      <p:cxnSp>
        <p:nvCxnSpPr>
          <p:cNvPr id="5" name="Straight Connector 4"/>
          <p:cNvCxnSpPr/>
          <p:nvPr/>
        </p:nvCxnSpPr>
        <p:spPr>
          <a:xfrm>
            <a:off x="4038600" y="2392363"/>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a:xfrm>
            <a:off x="304800" y="265113"/>
            <a:ext cx="8229600" cy="696912"/>
          </a:xfrm>
        </p:spPr>
        <p:txBody>
          <a:bodyPr anchor="t"/>
          <a:lstStyle/>
          <a:p>
            <a:pPr eaLnBrk="1" hangingPunct="1"/>
            <a:r>
              <a:rPr lang="en-US" altLang="en-US" sz="4000" dirty="0" smtClean="0">
                <a:solidFill>
                  <a:srgbClr val="2D81B7"/>
                </a:solidFill>
                <a:latin typeface="Bebas Neue"/>
                <a:ea typeface="Bebas Neue"/>
                <a:cs typeface="Bebas Neue"/>
              </a:rPr>
              <a:t>Microfabrication Step 4: Pattern Transfer</a:t>
            </a:r>
            <a:br>
              <a:rPr lang="en-US" altLang="en-US" sz="4000" dirty="0" smtClean="0">
                <a:solidFill>
                  <a:srgbClr val="2D81B7"/>
                </a:solidFill>
                <a:latin typeface="Bebas Neue"/>
                <a:ea typeface="Bebas Neue"/>
                <a:cs typeface="Bebas Neue"/>
              </a:rPr>
            </a:br>
            <a:endParaRPr lang="en-US" altLang="en-US" sz="4000" dirty="0" smtClean="0">
              <a:solidFill>
                <a:srgbClr val="2D81B7"/>
              </a:solidFill>
              <a:latin typeface="Bebas Neue"/>
              <a:ea typeface="Bebas Neue"/>
              <a:cs typeface="Bebas Neue"/>
            </a:endParaRPr>
          </a:p>
        </p:txBody>
      </p:sp>
      <p:sp>
        <p:nvSpPr>
          <p:cNvPr id="22531" name="Rectangle 3"/>
          <p:cNvSpPr>
            <a:spLocks noGrp="1" noChangeArrowheads="1"/>
          </p:cNvSpPr>
          <p:nvPr>
            <p:ph type="body" idx="4294967295"/>
          </p:nvPr>
        </p:nvSpPr>
        <p:spPr>
          <a:xfrm>
            <a:off x="927100" y="2189384"/>
            <a:ext cx="6985000" cy="4186237"/>
          </a:xfrm>
        </p:spPr>
        <p:txBody>
          <a:bodyPr rtlCol="0">
            <a:normAutofit/>
          </a:bodyPr>
          <a:lstStyle/>
          <a:p>
            <a:pPr marL="0" indent="0" eaLnBrk="1" hangingPunct="1">
              <a:buFontTx/>
              <a:buNone/>
              <a:defRPr/>
            </a:pPr>
            <a:r>
              <a:rPr lang="en-US" altLang="en-US" sz="2800" b="1" dirty="0" smtClean="0"/>
              <a:t>The pattern is contained in the </a:t>
            </a:r>
            <a:r>
              <a:rPr lang="en-US" altLang="en-US" sz="2800" b="1" dirty="0" err="1" smtClean="0"/>
              <a:t>photomask</a:t>
            </a:r>
            <a:r>
              <a:rPr lang="en-US" altLang="en-US" sz="2800" b="1" dirty="0" smtClean="0"/>
              <a:t>.  To replicate this pattern on a wafer substrate: </a:t>
            </a:r>
          </a:p>
          <a:p>
            <a:pPr marL="0" indent="0" eaLnBrk="1" hangingPunct="1">
              <a:buFont typeface="Arial" charset="0"/>
              <a:buChar char="•"/>
              <a:defRPr/>
            </a:pPr>
            <a:endParaRPr lang="en-US" altLang="en-US" sz="2000" dirty="0" smtClean="0"/>
          </a:p>
          <a:p>
            <a:pPr marL="457200" indent="-228600" eaLnBrk="1" hangingPunct="1">
              <a:buFont typeface="Arial" charset="0"/>
              <a:buChar char="•"/>
              <a:defRPr/>
            </a:pPr>
            <a:r>
              <a:rPr lang="en-US" altLang="en-US" sz="2000" dirty="0" smtClean="0"/>
              <a:t>Deposit liquid </a:t>
            </a:r>
            <a:r>
              <a:rPr lang="en-US" altLang="en-US" sz="2000" i="1" dirty="0" smtClean="0"/>
              <a:t>photoresist</a:t>
            </a:r>
            <a:r>
              <a:rPr lang="en-US" altLang="en-US" sz="2000" dirty="0" smtClean="0"/>
              <a:t> on wafer by spin coating</a:t>
            </a:r>
          </a:p>
          <a:p>
            <a:pPr marL="457200" indent="-228600" eaLnBrk="1" hangingPunct="1">
              <a:buFont typeface="Arial" charset="0"/>
              <a:buChar char="•"/>
              <a:defRPr/>
            </a:pPr>
            <a:r>
              <a:rPr lang="en-US" altLang="en-US" sz="2000" dirty="0" smtClean="0"/>
              <a:t>Pattern the resist via exposure to light through the </a:t>
            </a:r>
            <a:r>
              <a:rPr lang="en-US" altLang="en-US" sz="2000" dirty="0" err="1" smtClean="0"/>
              <a:t>photomask</a:t>
            </a:r>
            <a:endParaRPr lang="en-US" altLang="en-US" sz="2000" dirty="0" smtClean="0"/>
          </a:p>
          <a:p>
            <a:pPr marL="457200" indent="-228600" eaLnBrk="1" hangingPunct="1">
              <a:buFont typeface="Arial" charset="0"/>
              <a:buChar char="•"/>
              <a:defRPr/>
            </a:pPr>
            <a:r>
              <a:rPr lang="en-US" altLang="en-US" sz="2000" i="1" dirty="0" smtClean="0"/>
              <a:t>Develop</a:t>
            </a:r>
            <a:r>
              <a:rPr lang="en-US" altLang="en-US" sz="2000" dirty="0" smtClean="0"/>
              <a:t> the photoresist</a:t>
            </a:r>
          </a:p>
          <a:p>
            <a:pPr marL="457200" indent="-228600" eaLnBrk="1" hangingPunct="1">
              <a:buFont typeface="Arial" charset="0"/>
              <a:buChar char="•"/>
              <a:defRPr/>
            </a:pPr>
            <a:r>
              <a:rPr lang="en-US" altLang="en-US" sz="2000" dirty="0" smtClean="0"/>
              <a:t>Expose wafer to etchant.  This attacks any exposed areas and “sculpts’ the wafer according to the pattern. </a:t>
            </a:r>
          </a:p>
          <a:p>
            <a:pPr marL="457200" indent="-228600" eaLnBrk="1" hangingPunct="1">
              <a:buFont typeface="Arial" charset="0"/>
              <a:buChar char="•"/>
              <a:defRPr/>
            </a:pPr>
            <a:r>
              <a:rPr lang="en-US" altLang="en-US" sz="2000" dirty="0" smtClean="0"/>
              <a:t>Wash the wafer</a:t>
            </a:r>
          </a:p>
          <a:p>
            <a:pPr marL="457200" indent="-228600" eaLnBrk="1" hangingPunct="1">
              <a:buFont typeface="Arial" charset="0"/>
              <a:buChar char="•"/>
              <a:defRPr/>
            </a:pPr>
            <a:r>
              <a:rPr lang="en-US" altLang="en-US" sz="2000" dirty="0" smtClean="0"/>
              <a:t>Repeat for next layer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6"/>
          <p:cNvSpPr>
            <a:spLocks noGrp="1" noChangeArrowheads="1"/>
          </p:cNvSpPr>
          <p:nvPr>
            <p:ph type="title" idx="4294967295"/>
          </p:nvPr>
        </p:nvSpPr>
        <p:spPr>
          <a:xfrm>
            <a:off x="341313" y="312738"/>
            <a:ext cx="8468732" cy="935617"/>
          </a:xfrm>
        </p:spPr>
        <p:txBody>
          <a:bodyPr anchor="t"/>
          <a:lstStyle/>
          <a:p>
            <a:pPr algn="l" eaLnBrk="1" hangingPunct="1"/>
            <a:r>
              <a:rPr lang="en-US" altLang="en-US" sz="4000" dirty="0" smtClean="0">
                <a:solidFill>
                  <a:srgbClr val="2D81B7"/>
                </a:solidFill>
                <a:latin typeface="Bebas Neue"/>
                <a:ea typeface="Bebas Neue"/>
                <a:cs typeface="Bebas Neue"/>
              </a:rPr>
              <a:t>Photolithography process schematic</a:t>
            </a:r>
            <a:endParaRPr lang="en-US" altLang="en-US" sz="4000" dirty="0" smtClean="0">
              <a:solidFill>
                <a:srgbClr val="2D81B7"/>
              </a:solidFill>
              <a:latin typeface="Bebas Neue"/>
              <a:ea typeface="Bebas Neue"/>
              <a:cs typeface="Bebas Neue"/>
            </a:endParaRPr>
          </a:p>
        </p:txBody>
      </p:sp>
      <p:pic>
        <p:nvPicPr>
          <p:cNvPr id="49154" name="Picture 2" descr="external image Im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1654" y="1248355"/>
            <a:ext cx="344805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1"/>
          <p:cNvSpPr>
            <a:spLocks noChangeArrowheads="1"/>
          </p:cNvSpPr>
          <p:nvPr/>
        </p:nvSpPr>
        <p:spPr bwMode="auto">
          <a:xfrm>
            <a:off x="398338" y="6346867"/>
            <a:ext cx="6858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hlinkClick r:id="rId4"/>
              </a:rPr>
              <a:t>http://ahshonorschemistry.wikispaces.com/A-Silicon+Wafer+Patterned</a:t>
            </a:r>
            <a:r>
              <a:rPr lang="en-US" altLang="en-US" sz="1400" dirty="0"/>
              <a:t> with permission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425450" y="284163"/>
            <a:ext cx="8229600" cy="1233487"/>
          </a:xfrm>
        </p:spPr>
        <p:txBody>
          <a:bodyPr anchor="t"/>
          <a:lstStyle/>
          <a:p>
            <a:pPr eaLnBrk="1" hangingPunct="1"/>
            <a:r>
              <a:rPr lang="en-US" altLang="en-US" sz="4000" dirty="0" smtClean="0">
                <a:solidFill>
                  <a:srgbClr val="2D81B7"/>
                </a:solidFill>
                <a:latin typeface="Bebas Neue"/>
                <a:ea typeface="Bebas Neue"/>
                <a:cs typeface="Bebas Neue"/>
              </a:rPr>
              <a:t>Applying the Photoresist to a Substrate</a:t>
            </a:r>
            <a:br>
              <a:rPr lang="en-US" altLang="en-US" sz="4000" dirty="0" smtClean="0">
                <a:solidFill>
                  <a:srgbClr val="2D81B7"/>
                </a:solidFill>
                <a:latin typeface="Bebas Neue"/>
                <a:ea typeface="Bebas Neue"/>
                <a:cs typeface="Bebas Neue"/>
              </a:rPr>
            </a:br>
            <a:endParaRPr lang="en-US" altLang="en-US" sz="4000" dirty="0" smtClean="0">
              <a:solidFill>
                <a:srgbClr val="2D81B7"/>
              </a:solidFill>
              <a:latin typeface="Bebas Neue"/>
              <a:ea typeface="Bebas Neue"/>
              <a:cs typeface="Bebas Neue"/>
            </a:endParaRPr>
          </a:p>
        </p:txBody>
      </p:sp>
      <p:sp>
        <p:nvSpPr>
          <p:cNvPr id="51202" name="Rectangle 3"/>
          <p:cNvSpPr>
            <a:spLocks noGrp="1" noChangeArrowheads="1"/>
          </p:cNvSpPr>
          <p:nvPr>
            <p:ph type="body" idx="4294967295"/>
          </p:nvPr>
        </p:nvSpPr>
        <p:spPr>
          <a:xfrm>
            <a:off x="797104" y="2063507"/>
            <a:ext cx="6985000" cy="4662488"/>
          </a:xfrm>
        </p:spPr>
        <p:txBody>
          <a:bodyPr/>
          <a:lstStyle/>
          <a:p>
            <a:pPr marL="0" indent="0" eaLnBrk="1" hangingPunct="1">
              <a:buFontTx/>
              <a:buNone/>
            </a:pPr>
            <a:r>
              <a:rPr lang="en-US" altLang="en-US" sz="2800" b="1" dirty="0" smtClean="0"/>
              <a:t>Photoresist is a liquid chemical.  It may be applied to the silicon wafer in many ways, but is most commonly s</a:t>
            </a:r>
            <a:r>
              <a:rPr lang="en-US" altLang="en-US" sz="2800" b="1" i="1" dirty="0" smtClean="0"/>
              <a:t>pin coated. </a:t>
            </a:r>
            <a:endParaRPr lang="en-US" altLang="en-US" sz="2800" b="1" dirty="0" smtClean="0"/>
          </a:p>
          <a:p>
            <a:pPr marL="0" indent="0" eaLnBrk="1" hangingPunct="1"/>
            <a:endParaRPr lang="en-US" altLang="en-US" sz="1000" dirty="0" smtClean="0"/>
          </a:p>
          <a:p>
            <a:pPr marL="0" indent="0" eaLnBrk="1" hangingPunct="1">
              <a:buFont typeface="Arial" panose="020B0604020202020204" pitchFamily="34" charset="0"/>
              <a:buNone/>
            </a:pPr>
            <a:r>
              <a:rPr lang="en-US" altLang="en-US" sz="2000" dirty="0" smtClean="0"/>
              <a:t>A spin coater is a small, enclosed turntable that can spin at around 3000 rpm.  It holds the wafer on its platter with a vacuum. </a:t>
            </a:r>
          </a:p>
        </p:txBody>
      </p:sp>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6798" y="4394751"/>
            <a:ext cx="1666875"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7721" y="4658277"/>
            <a:ext cx="2133600" cy="169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idx="4294967295"/>
          </p:nvPr>
        </p:nvSpPr>
        <p:spPr>
          <a:xfrm>
            <a:off x="290375" y="141025"/>
            <a:ext cx="8229600" cy="1233488"/>
          </a:xfrm>
        </p:spPr>
        <p:txBody>
          <a:bodyPr anchor="t"/>
          <a:lstStyle/>
          <a:p>
            <a:pPr eaLnBrk="1" hangingPunct="1"/>
            <a:r>
              <a:rPr lang="en-US" altLang="en-US" sz="4000" dirty="0" smtClean="0">
                <a:solidFill>
                  <a:srgbClr val="2D81B7"/>
                </a:solidFill>
                <a:latin typeface="Bebas Neue"/>
                <a:ea typeface="Bebas Neue"/>
                <a:cs typeface="Bebas Neue"/>
              </a:rPr>
              <a:t>Applying the Photoresist to a Substrate</a:t>
            </a:r>
            <a:r>
              <a:rPr lang="en-US" altLang="en-US" dirty="0" smtClean="0">
                <a:solidFill>
                  <a:srgbClr val="2D81B7"/>
                </a:solidFill>
                <a:latin typeface="Bebas Neue"/>
                <a:ea typeface="Bebas Neue"/>
                <a:cs typeface="Bebas Neue"/>
              </a:rPr>
              <a:t/>
            </a:r>
            <a:br>
              <a:rPr lang="en-US" altLang="en-US" dirty="0" smtClean="0">
                <a:solidFill>
                  <a:srgbClr val="2D81B7"/>
                </a:solidFill>
                <a:latin typeface="Bebas Neue"/>
                <a:ea typeface="Bebas Neue"/>
                <a:cs typeface="Bebas Neue"/>
              </a:rPr>
            </a:br>
            <a:endParaRPr lang="en-US" altLang="en-US" dirty="0" smtClean="0">
              <a:solidFill>
                <a:srgbClr val="2D81B7"/>
              </a:solidFill>
              <a:latin typeface="Bebas Neue"/>
              <a:ea typeface="Bebas Neue"/>
              <a:cs typeface="Bebas Neue"/>
            </a:endParaRPr>
          </a:p>
        </p:txBody>
      </p:sp>
      <p:sp>
        <p:nvSpPr>
          <p:cNvPr id="53250" name="Rectangle 3"/>
          <p:cNvSpPr>
            <a:spLocks noGrp="1" noChangeArrowheads="1"/>
          </p:cNvSpPr>
          <p:nvPr>
            <p:ph type="body" idx="4294967295"/>
          </p:nvPr>
        </p:nvSpPr>
        <p:spPr>
          <a:xfrm>
            <a:off x="4090850" y="1970861"/>
            <a:ext cx="4429125" cy="1955800"/>
          </a:xfrm>
        </p:spPr>
        <p:txBody>
          <a:bodyPr/>
          <a:lstStyle/>
          <a:p>
            <a:pPr marL="0" indent="0" eaLnBrk="1" hangingPunct="1">
              <a:lnSpc>
                <a:spcPct val="90000"/>
              </a:lnSpc>
              <a:spcBef>
                <a:spcPct val="0"/>
              </a:spcBef>
              <a:buFontTx/>
              <a:buNone/>
            </a:pPr>
            <a:r>
              <a:rPr lang="en-US" altLang="en-US" sz="2400" b="1" dirty="0" smtClean="0"/>
              <a:t>First, a small amount of photoresist is applied to the wafer, then the wafer is spun to spread out the resist.</a:t>
            </a:r>
            <a:r>
              <a:rPr lang="en-US" altLang="en-US" sz="1800" b="1" dirty="0" smtClean="0"/>
              <a:t> </a:t>
            </a:r>
            <a:r>
              <a:rPr lang="en-US" altLang="en-US" sz="1800" b="1" i="1" dirty="0" smtClean="0"/>
              <a:t> </a:t>
            </a:r>
          </a:p>
          <a:p>
            <a:pPr marL="0" indent="0" eaLnBrk="1" hangingPunct="1">
              <a:lnSpc>
                <a:spcPct val="90000"/>
              </a:lnSpc>
              <a:spcBef>
                <a:spcPct val="0"/>
              </a:spcBef>
              <a:buFontTx/>
              <a:buNone/>
            </a:pPr>
            <a:r>
              <a:rPr lang="en-US" altLang="en-US" sz="1800" dirty="0" smtClean="0"/>
              <a:t>Typically only 1% of the resist ends up on the wafer; the rest is spun off.</a:t>
            </a:r>
          </a:p>
          <a:p>
            <a:pPr marL="0" indent="0" eaLnBrk="1" hangingPunct="1">
              <a:lnSpc>
                <a:spcPct val="90000"/>
              </a:lnSpc>
            </a:pPr>
            <a:endParaRPr lang="en-US" altLang="en-US" sz="1800" dirty="0" smtClean="0"/>
          </a:p>
          <a:p>
            <a:pPr marL="0" indent="0" eaLnBrk="1" hangingPunct="1">
              <a:lnSpc>
                <a:spcPct val="90000"/>
              </a:lnSpc>
            </a:pPr>
            <a:endParaRPr lang="en-US" altLang="en-US" sz="2400" dirty="0" smtClean="0"/>
          </a:p>
        </p:txBody>
      </p:sp>
      <p:pic>
        <p:nvPicPr>
          <p:cNvPr id="2560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031" y="2503488"/>
            <a:ext cx="6675437"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a:xfrm>
            <a:off x="439738" y="242888"/>
            <a:ext cx="8229600" cy="1233487"/>
          </a:xfrm>
        </p:spPr>
        <p:txBody>
          <a:bodyPr anchor="t"/>
          <a:lstStyle/>
          <a:p>
            <a:pPr eaLnBrk="1" hangingPunct="1"/>
            <a:r>
              <a:rPr lang="en-US" altLang="en-US" sz="4000" dirty="0" smtClean="0">
                <a:solidFill>
                  <a:srgbClr val="2D81B7"/>
                </a:solidFill>
                <a:latin typeface="Bebas Neue"/>
                <a:ea typeface="Bebas Neue"/>
                <a:cs typeface="Bebas Neue"/>
              </a:rPr>
              <a:t>Applying the Photoresist to a Substrate</a:t>
            </a:r>
            <a:r>
              <a:rPr lang="en-US" altLang="en-US" dirty="0" smtClean="0">
                <a:solidFill>
                  <a:srgbClr val="2D81B7"/>
                </a:solidFill>
                <a:latin typeface="Bebas Neue"/>
                <a:ea typeface="Bebas Neue"/>
                <a:cs typeface="Bebas Neue"/>
              </a:rPr>
              <a:t/>
            </a:r>
            <a:br>
              <a:rPr lang="en-US" altLang="en-US" dirty="0" smtClean="0">
                <a:solidFill>
                  <a:srgbClr val="2D81B7"/>
                </a:solidFill>
                <a:latin typeface="Bebas Neue"/>
                <a:ea typeface="Bebas Neue"/>
                <a:cs typeface="Bebas Neue"/>
              </a:rPr>
            </a:br>
            <a:endParaRPr lang="en-US" altLang="en-US" dirty="0" smtClean="0">
              <a:solidFill>
                <a:srgbClr val="2D81B7"/>
              </a:solidFill>
              <a:latin typeface="Bebas Neue"/>
              <a:ea typeface="Bebas Neue"/>
              <a:cs typeface="Bebas Neue"/>
            </a:endParaRPr>
          </a:p>
        </p:txBody>
      </p:sp>
      <p:sp>
        <p:nvSpPr>
          <p:cNvPr id="55298" name="Rectangle 3"/>
          <p:cNvSpPr>
            <a:spLocks noGrp="1" noChangeArrowheads="1"/>
          </p:cNvSpPr>
          <p:nvPr>
            <p:ph type="body" idx="4294967295"/>
          </p:nvPr>
        </p:nvSpPr>
        <p:spPr>
          <a:xfrm>
            <a:off x="685007" y="1860040"/>
            <a:ext cx="7739062" cy="1017587"/>
          </a:xfrm>
        </p:spPr>
        <p:txBody>
          <a:bodyPr/>
          <a:lstStyle/>
          <a:p>
            <a:pPr marL="0" indent="0" eaLnBrk="1" hangingPunct="1">
              <a:spcBef>
                <a:spcPct val="0"/>
              </a:spcBef>
              <a:buFontTx/>
              <a:buNone/>
            </a:pPr>
            <a:r>
              <a:rPr lang="en-US" altLang="en-US" sz="2400" b="1" dirty="0" smtClean="0"/>
              <a:t>The photoresist dries by solvent loss as it thins out via spinning.</a:t>
            </a:r>
            <a:endParaRPr lang="en-US" altLang="en-US" sz="1800" dirty="0" smtClean="0"/>
          </a:p>
          <a:p>
            <a:pPr marL="0" indent="0" eaLnBrk="1" hangingPunct="1"/>
            <a:endParaRPr lang="en-US" altLang="en-US" sz="2400" dirty="0" smtClean="0"/>
          </a:p>
        </p:txBody>
      </p:sp>
      <p:sp>
        <p:nvSpPr>
          <p:cNvPr id="55299" name="Rectangle 3"/>
          <p:cNvSpPr>
            <a:spLocks noChangeArrowheads="1"/>
          </p:cNvSpPr>
          <p:nvPr/>
        </p:nvSpPr>
        <p:spPr bwMode="auto">
          <a:xfrm>
            <a:off x="1337793" y="5065202"/>
            <a:ext cx="773906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b="1" dirty="0"/>
              <a:t>The result is a thin, uniform layer.</a:t>
            </a:r>
            <a:endParaRPr lang="en-US" altLang="en-US" sz="1800" dirty="0"/>
          </a:p>
          <a:p>
            <a:pPr eaLnBrk="1" hangingPunct="1"/>
            <a:endParaRPr lang="en-US" altLang="en-US" sz="2400" dirty="0"/>
          </a:p>
        </p:txBody>
      </p:sp>
      <p:pic>
        <p:nvPicPr>
          <p:cNvPr id="2662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2339" y="2418840"/>
            <a:ext cx="6137275" cy="252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6630"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6539" y="5760527"/>
            <a:ext cx="6137275"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a:xfrm>
            <a:off x="393700" y="285750"/>
            <a:ext cx="8229600" cy="639763"/>
          </a:xfrm>
        </p:spPr>
        <p:txBody>
          <a:bodyPr anchor="t"/>
          <a:lstStyle/>
          <a:p>
            <a:pPr eaLnBrk="1" hangingPunct="1"/>
            <a:r>
              <a:rPr lang="en-US" altLang="en-US" sz="4800" smtClean="0">
                <a:solidFill>
                  <a:srgbClr val="2D81B7"/>
                </a:solidFill>
                <a:latin typeface="Bebas Neue"/>
                <a:ea typeface="Bebas Neue"/>
                <a:cs typeface="Bebas Neue"/>
              </a:rPr>
              <a:t>Baking the Photoresist </a:t>
            </a:r>
            <a:br>
              <a:rPr lang="en-US" altLang="en-US" sz="4800" smtClean="0">
                <a:solidFill>
                  <a:srgbClr val="2D81B7"/>
                </a:solidFill>
                <a:latin typeface="Bebas Neue"/>
                <a:ea typeface="Bebas Neue"/>
                <a:cs typeface="Bebas Neue"/>
              </a:rPr>
            </a:br>
            <a:endParaRPr lang="en-US" altLang="en-US" sz="4800" smtClean="0">
              <a:solidFill>
                <a:srgbClr val="2D81B7"/>
              </a:solidFill>
              <a:latin typeface="Bebas Neue"/>
              <a:ea typeface="Bebas Neue"/>
              <a:cs typeface="Bebas Neue"/>
            </a:endParaRPr>
          </a:p>
        </p:txBody>
      </p:sp>
      <p:sp>
        <p:nvSpPr>
          <p:cNvPr id="136195" name="Rectangle 3"/>
          <p:cNvSpPr>
            <a:spLocks noGrp="1" noChangeArrowheads="1"/>
          </p:cNvSpPr>
          <p:nvPr>
            <p:ph type="body" idx="4294967295"/>
          </p:nvPr>
        </p:nvSpPr>
        <p:spPr>
          <a:xfrm>
            <a:off x="730250" y="1519238"/>
            <a:ext cx="7739063" cy="1017587"/>
          </a:xfrm>
          <a:extLst/>
        </p:spPr>
        <p:txBody>
          <a:bodyPr rtlCol="0">
            <a:normAutofit fontScale="92500" lnSpcReduction="10000"/>
          </a:bodyPr>
          <a:lstStyle/>
          <a:p>
            <a:pPr marL="0" indent="0" eaLnBrk="1" hangingPunct="1">
              <a:spcBef>
                <a:spcPct val="0"/>
              </a:spcBef>
              <a:buFontTx/>
              <a:buNone/>
              <a:defRPr/>
            </a:pPr>
            <a:r>
              <a:rPr lang="en-US" sz="2400" b="1" smtClean="0"/>
              <a:t>The photoresist will still have some solvent left in it after spinning. It is heated slightly (the “soft bake”) to drive off any remaining solvent.</a:t>
            </a:r>
            <a:endParaRPr lang="en-US" sz="1800" smtClean="0"/>
          </a:p>
          <a:p>
            <a:pPr marL="0" indent="0" eaLnBrk="1" hangingPunct="1">
              <a:buFont typeface="Arial" charset="0"/>
              <a:buChar char="•"/>
              <a:defRPr/>
            </a:pPr>
            <a:endParaRPr lang="en-US" sz="2400" smtClean="0"/>
          </a:p>
        </p:txBody>
      </p:sp>
      <p:sp>
        <p:nvSpPr>
          <p:cNvPr id="57347" name="Rectangle 3"/>
          <p:cNvSpPr>
            <a:spLocks noChangeArrowheads="1"/>
          </p:cNvSpPr>
          <p:nvPr/>
        </p:nvSpPr>
        <p:spPr bwMode="auto">
          <a:xfrm>
            <a:off x="884238" y="5280025"/>
            <a:ext cx="773906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b="1"/>
              <a:t>The wafer is now ready for exposure.</a:t>
            </a:r>
            <a:endParaRPr lang="en-US" altLang="en-US" sz="1800"/>
          </a:p>
          <a:p>
            <a:pPr eaLnBrk="1" hangingPunct="1"/>
            <a:endParaRPr lang="en-US" altLang="en-US" sz="2400"/>
          </a:p>
        </p:txBody>
      </p:sp>
      <p:pic>
        <p:nvPicPr>
          <p:cNvPr id="27653"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3375" y="3238500"/>
            <a:ext cx="6137275" cy="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57349" name="Group 9"/>
          <p:cNvGrpSpPr>
            <a:grpSpLocks/>
          </p:cNvGrpSpPr>
          <p:nvPr/>
        </p:nvGrpSpPr>
        <p:grpSpPr bwMode="auto">
          <a:xfrm>
            <a:off x="1101725" y="3792538"/>
            <a:ext cx="7418388" cy="925512"/>
            <a:chOff x="677" y="2491"/>
            <a:chExt cx="4673" cy="583"/>
          </a:xfrm>
        </p:grpSpPr>
        <p:sp>
          <p:nvSpPr>
            <p:cNvPr id="27662" name="Rectangle 7"/>
            <p:cNvSpPr>
              <a:spLocks noChangeArrowheads="1"/>
            </p:cNvSpPr>
            <p:nvPr/>
          </p:nvSpPr>
          <p:spPr bwMode="auto">
            <a:xfrm>
              <a:off x="677" y="2491"/>
              <a:ext cx="4673" cy="583"/>
            </a:xfrm>
            <a:prstGeom prst="rect">
              <a:avLst/>
            </a:prstGeom>
            <a:solidFill>
              <a:srgbClr val="AC341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27663" name="Text Box 8"/>
            <p:cNvSpPr txBox="1">
              <a:spLocks noChangeArrowheads="1"/>
            </p:cNvSpPr>
            <p:nvPr/>
          </p:nvSpPr>
          <p:spPr bwMode="auto">
            <a:xfrm>
              <a:off x="1008" y="2678"/>
              <a:ext cx="15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800" smtClean="0">
                  <a:solidFill>
                    <a:schemeClr val="bg1"/>
                  </a:solidFill>
                  <a:latin typeface="Arial" charset="0"/>
                  <a:ea typeface="Arial" charset="0"/>
                  <a:cs typeface="Arial" charset="0"/>
                </a:rPr>
                <a:t>Hot plate</a:t>
              </a:r>
            </a:p>
          </p:txBody>
        </p:sp>
      </p:grpSp>
      <p:pic>
        <p:nvPicPr>
          <p:cNvPr id="27655"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416425" y="2628900"/>
            <a:ext cx="106363"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56"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992813" y="2603500"/>
            <a:ext cx="10636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57"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5124450" y="2640013"/>
            <a:ext cx="106363"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58"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2230438" y="2628900"/>
            <a:ext cx="106362"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59"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087688" y="2633663"/>
            <a:ext cx="106362"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60"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689350" y="2617788"/>
            <a:ext cx="106363"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766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973888" y="2603500"/>
            <a:ext cx="106362"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a:xfrm>
            <a:off x="282575" y="325438"/>
            <a:ext cx="8229600" cy="696912"/>
          </a:xfrm>
        </p:spPr>
        <p:txBody>
          <a:bodyPr anchor="t"/>
          <a:lstStyle/>
          <a:p>
            <a:pPr eaLnBrk="1" hangingPunct="1"/>
            <a:r>
              <a:rPr lang="en-US" altLang="en-US" sz="4800" smtClean="0">
                <a:solidFill>
                  <a:srgbClr val="2D81B7"/>
                </a:solidFill>
                <a:latin typeface="Bebas Neue"/>
                <a:ea typeface="Bebas Neue"/>
                <a:cs typeface="Bebas Neue"/>
              </a:rPr>
              <a:t>Photoresist Exposure</a:t>
            </a:r>
          </a:p>
        </p:txBody>
      </p:sp>
      <p:sp>
        <p:nvSpPr>
          <p:cNvPr id="136195" name="Rectangle 3"/>
          <p:cNvSpPr>
            <a:spLocks noGrp="1" noChangeArrowheads="1"/>
          </p:cNvSpPr>
          <p:nvPr>
            <p:ph type="body" idx="4294967295"/>
          </p:nvPr>
        </p:nvSpPr>
        <p:spPr>
          <a:xfrm>
            <a:off x="1038225" y="1479550"/>
            <a:ext cx="6985000" cy="1776413"/>
          </a:xfrm>
          <a:extLst/>
        </p:spPr>
        <p:txBody>
          <a:bodyPr rtlCol="0">
            <a:normAutofit lnSpcReduction="10000"/>
          </a:bodyPr>
          <a:lstStyle/>
          <a:p>
            <a:pPr marL="0" indent="0" eaLnBrk="1" hangingPunct="1">
              <a:buFontTx/>
              <a:buNone/>
              <a:defRPr/>
            </a:pPr>
            <a:r>
              <a:rPr lang="en-US" sz="2400" b="1" smtClean="0"/>
              <a:t>In the simplest form of lithography, called contact lithography, the photomask is placed on the photoresist-coated wafer, and intense light is applied.  Wherever the mask has openings, the resist is exposed and undergoes a chemical change.</a:t>
            </a:r>
          </a:p>
          <a:p>
            <a:pPr marL="0" indent="0" eaLnBrk="1" hangingPunct="1">
              <a:buFont typeface="Arial" charset="0"/>
              <a:buChar char="•"/>
              <a:defRPr/>
            </a:pPr>
            <a:endParaRPr lang="en-US" sz="1800" smtClean="0"/>
          </a:p>
          <a:p>
            <a:pPr marL="0" indent="0" eaLnBrk="1" hangingPunct="1">
              <a:buFont typeface="Arial" charset="0"/>
              <a:buNone/>
              <a:defRPr/>
            </a:pPr>
            <a:endParaRPr lang="en-US" sz="2000" smtClean="0"/>
          </a:p>
        </p:txBody>
      </p:sp>
      <p:graphicFrame>
        <p:nvGraphicFramePr>
          <p:cNvPr id="59395" name="Object 5"/>
          <p:cNvGraphicFramePr>
            <a:graphicFrameLocks noChangeAspect="1"/>
          </p:cNvGraphicFramePr>
          <p:nvPr/>
        </p:nvGraphicFramePr>
        <p:xfrm>
          <a:off x="2787650" y="3600450"/>
          <a:ext cx="4603750" cy="2100263"/>
        </p:xfrm>
        <a:graphic>
          <a:graphicData uri="http://schemas.openxmlformats.org/presentationml/2006/ole">
            <mc:AlternateContent xmlns:mc="http://schemas.openxmlformats.org/markup-compatibility/2006">
              <mc:Choice xmlns:v="urn:schemas-microsoft-com:vml" Requires="v">
                <p:oleObj spid="_x0000_s59403" name="Visio" r:id="rId4" imgW="4622800" imgH="2425700" progId="Visio.Drawing.11">
                  <p:embed/>
                </p:oleObj>
              </mc:Choice>
              <mc:Fallback>
                <p:oleObj name="Visio" r:id="rId4" imgW="4622800" imgH="2425700" progId="Visio.Drawing.11">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7650" y="3600450"/>
                        <a:ext cx="460375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28677" name="Text Box 6"/>
          <p:cNvSpPr txBox="1">
            <a:spLocks noChangeArrowheads="1"/>
          </p:cNvSpPr>
          <p:nvPr/>
        </p:nvSpPr>
        <p:spPr bwMode="auto">
          <a:xfrm>
            <a:off x="3511550" y="5808663"/>
            <a:ext cx="17526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200" smtClean="0">
                <a:latin typeface="Arial" charset="0"/>
                <a:ea typeface="Arial" charset="0"/>
                <a:cs typeface="Arial" charset="0"/>
              </a:rPr>
              <a:t>Unexposed photoresist</a:t>
            </a:r>
          </a:p>
        </p:txBody>
      </p:sp>
      <p:sp>
        <p:nvSpPr>
          <p:cNvPr id="28678" name="Line 7"/>
          <p:cNvSpPr>
            <a:spLocks noChangeShapeType="1"/>
          </p:cNvSpPr>
          <p:nvPr/>
        </p:nvSpPr>
        <p:spPr bwMode="auto">
          <a:xfrm flipH="1" flipV="1">
            <a:off x="4397375" y="5094288"/>
            <a:ext cx="219075" cy="619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endParaRPr lang="en-US">
              <a:latin typeface="Arial" charset="0"/>
              <a:ea typeface="Arial" charset="0"/>
              <a:cs typeface="Arial" charset="0"/>
            </a:endParaRPr>
          </a:p>
        </p:txBody>
      </p:sp>
      <p:sp>
        <p:nvSpPr>
          <p:cNvPr id="28679" name="Line 8"/>
          <p:cNvSpPr>
            <a:spLocks noChangeShapeType="1"/>
          </p:cNvSpPr>
          <p:nvPr/>
        </p:nvSpPr>
        <p:spPr bwMode="auto">
          <a:xfrm flipV="1">
            <a:off x="4873625" y="5075238"/>
            <a:ext cx="847725" cy="704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eaLnBrk="1" hangingPunct="1">
              <a:defRPr/>
            </a:pPr>
            <a:endParaRPr lang="en-US">
              <a:latin typeface="Arial" charset="0"/>
              <a:ea typeface="Arial" charset="0"/>
              <a:cs typeface="Arial" charset="0"/>
            </a:endParaRPr>
          </a:p>
        </p:txBody>
      </p:sp>
      <p:sp>
        <p:nvSpPr>
          <p:cNvPr id="28680" name="Text Box 9"/>
          <p:cNvSpPr txBox="1">
            <a:spLocks noChangeArrowheads="1"/>
          </p:cNvSpPr>
          <p:nvPr/>
        </p:nvSpPr>
        <p:spPr bwMode="auto">
          <a:xfrm>
            <a:off x="4502150" y="3313113"/>
            <a:ext cx="12477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200" smtClean="0">
                <a:latin typeface="Arial" charset="0"/>
                <a:ea typeface="Arial" charset="0"/>
                <a:cs typeface="Arial" charset="0"/>
              </a:rPr>
              <a:t>Exposure Light</a:t>
            </a:r>
          </a:p>
        </p:txBody>
      </p:sp>
      <p:sp>
        <p:nvSpPr>
          <p:cNvPr id="28681" name="Text Box 10"/>
          <p:cNvSpPr txBox="1">
            <a:spLocks noChangeArrowheads="1"/>
          </p:cNvSpPr>
          <p:nvPr/>
        </p:nvSpPr>
        <p:spPr bwMode="auto">
          <a:xfrm>
            <a:off x="663575" y="4541838"/>
            <a:ext cx="20669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200" smtClean="0">
                <a:latin typeface="Arial" charset="0"/>
                <a:ea typeface="Arial" charset="0"/>
                <a:cs typeface="Arial" charset="0"/>
              </a:rPr>
              <a:t>Photomask with openings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a:xfrm>
            <a:off x="461963" y="422275"/>
            <a:ext cx="8229600" cy="696913"/>
          </a:xfrm>
        </p:spPr>
        <p:txBody>
          <a:bodyPr anchor="t"/>
          <a:lstStyle/>
          <a:p>
            <a:pPr eaLnBrk="1" hangingPunct="1"/>
            <a:r>
              <a:rPr lang="en-US" altLang="en-US" sz="4800" smtClean="0">
                <a:solidFill>
                  <a:srgbClr val="2D81B7"/>
                </a:solidFill>
                <a:latin typeface="Bebas Neue"/>
                <a:ea typeface="Bebas Neue"/>
                <a:cs typeface="Bebas Neue"/>
              </a:rPr>
              <a:t>Photochemistry</a:t>
            </a:r>
          </a:p>
        </p:txBody>
      </p:sp>
      <p:sp>
        <p:nvSpPr>
          <p:cNvPr id="61442" name="Rectangle 3"/>
          <p:cNvSpPr>
            <a:spLocks noGrp="1" noChangeArrowheads="1"/>
          </p:cNvSpPr>
          <p:nvPr>
            <p:ph type="body" idx="4294967295"/>
          </p:nvPr>
        </p:nvSpPr>
        <p:spPr>
          <a:xfrm>
            <a:off x="1009650" y="1573213"/>
            <a:ext cx="6985000" cy="4186237"/>
          </a:xfrm>
        </p:spPr>
        <p:txBody>
          <a:bodyPr/>
          <a:lstStyle/>
          <a:p>
            <a:pPr marL="285750" indent="-285750" eaLnBrk="1" hangingPunct="1">
              <a:lnSpc>
                <a:spcPct val="90000"/>
              </a:lnSpc>
              <a:buFontTx/>
              <a:buNone/>
            </a:pPr>
            <a:r>
              <a:rPr lang="en-US" altLang="en-US" sz="2400" b="1" smtClean="0"/>
              <a:t>When light strikes the photoresist, its molecules under go a chemical reaction.  The type of reaction depends on the type of resist used, either a </a:t>
            </a:r>
            <a:r>
              <a:rPr lang="en-US" altLang="en-US" sz="2400" b="1" i="1" smtClean="0"/>
              <a:t>negative </a:t>
            </a:r>
            <a:r>
              <a:rPr lang="en-US" altLang="en-US" sz="2400" b="1" smtClean="0"/>
              <a:t> or </a:t>
            </a:r>
            <a:r>
              <a:rPr lang="en-US" altLang="en-US" sz="2400" b="1" i="1" smtClean="0"/>
              <a:t> positive </a:t>
            </a:r>
            <a:r>
              <a:rPr lang="en-US" altLang="en-US" sz="2400" b="1" smtClean="0"/>
              <a:t>resist</a:t>
            </a:r>
            <a:r>
              <a:rPr lang="en-US" altLang="en-US" sz="2400" b="1" i="1" smtClean="0"/>
              <a:t>.  </a:t>
            </a:r>
          </a:p>
          <a:p>
            <a:pPr marL="285750" indent="-285750" eaLnBrk="1" hangingPunct="1">
              <a:lnSpc>
                <a:spcPct val="90000"/>
              </a:lnSpc>
              <a:buFontTx/>
              <a:buNone/>
            </a:pPr>
            <a:endParaRPr lang="en-US" altLang="en-US" sz="2400" b="1" i="1" smtClean="0"/>
          </a:p>
          <a:p>
            <a:pPr marL="285750" indent="-285750" eaLnBrk="1" hangingPunct="1">
              <a:lnSpc>
                <a:spcPct val="90000"/>
              </a:lnSpc>
              <a:buFontTx/>
              <a:buChar char="•"/>
            </a:pPr>
            <a:r>
              <a:rPr lang="en-US" altLang="en-US" sz="2000" smtClean="0"/>
              <a:t>In a negative resist, the areas exposed to light become </a:t>
            </a:r>
            <a:r>
              <a:rPr lang="en-US" altLang="en-US" sz="2000" i="1" smtClean="0"/>
              <a:t>less</a:t>
            </a:r>
            <a:r>
              <a:rPr lang="en-US" altLang="en-US" sz="2000" smtClean="0"/>
              <a:t> soluble in a water-based solution called </a:t>
            </a:r>
            <a:r>
              <a:rPr lang="en-US" altLang="en-US" sz="2000" i="1" smtClean="0"/>
              <a:t>developer.  </a:t>
            </a:r>
            <a:r>
              <a:rPr lang="en-US" altLang="en-US" sz="2000" smtClean="0"/>
              <a:t>The exposed areas remain while the rest of the resist is dissolved away.  </a:t>
            </a:r>
          </a:p>
          <a:p>
            <a:pPr marL="285750" indent="-285750" eaLnBrk="1" hangingPunct="1">
              <a:lnSpc>
                <a:spcPct val="90000"/>
              </a:lnSpc>
              <a:buFontTx/>
              <a:buChar char="•"/>
            </a:pPr>
            <a:r>
              <a:rPr lang="en-US" altLang="en-US" sz="2000" smtClean="0"/>
              <a:t>In a positive resist, the areas exposed to light become </a:t>
            </a:r>
            <a:r>
              <a:rPr lang="en-US" altLang="en-US" sz="2000" i="1" smtClean="0"/>
              <a:t>more </a:t>
            </a:r>
            <a:r>
              <a:rPr lang="en-US" altLang="en-US" sz="2000" smtClean="0"/>
              <a:t>soluble in the developer</a:t>
            </a:r>
            <a:r>
              <a:rPr lang="en-US" altLang="en-US" sz="2000" i="1" smtClean="0"/>
              <a:t>.  </a:t>
            </a:r>
            <a:r>
              <a:rPr lang="en-US" altLang="en-US" sz="2000" smtClean="0"/>
              <a:t>These areas are dissolved away in the developer, leaving everything else untouched.</a:t>
            </a:r>
            <a:r>
              <a:rPr lang="en-US" altLang="en-US" sz="1800" smtClean="0"/>
              <a:t> </a:t>
            </a:r>
            <a:endParaRPr lang="en-US" altLang="en-US" sz="24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a:xfrm>
            <a:off x="361950" y="381000"/>
            <a:ext cx="8229600" cy="696913"/>
          </a:xfrm>
        </p:spPr>
        <p:txBody>
          <a:bodyPr anchor="t"/>
          <a:lstStyle/>
          <a:p>
            <a:pPr eaLnBrk="1" hangingPunct="1"/>
            <a:r>
              <a:rPr lang="en-US" altLang="en-US" sz="4000" dirty="0" smtClean="0">
                <a:solidFill>
                  <a:srgbClr val="2D81B7"/>
                </a:solidFill>
                <a:latin typeface="Bebas Neue"/>
                <a:ea typeface="Bebas Neue"/>
                <a:cs typeface="Bebas Neue"/>
              </a:rPr>
              <a:t>Negative and Positive Photoresists</a:t>
            </a:r>
          </a:p>
        </p:txBody>
      </p:sp>
      <p:graphicFrame>
        <p:nvGraphicFramePr>
          <p:cNvPr id="63490" name="Object 5"/>
          <p:cNvGraphicFramePr>
            <a:graphicFrameLocks noChangeAspect="1"/>
          </p:cNvGraphicFramePr>
          <p:nvPr>
            <p:extLst>
              <p:ext uri="{D42A27DB-BD31-4B8C-83A1-F6EECF244321}">
                <p14:modId xmlns:p14="http://schemas.microsoft.com/office/powerpoint/2010/main" val="221139188"/>
              </p:ext>
            </p:extLst>
          </p:nvPr>
        </p:nvGraphicFramePr>
        <p:xfrm>
          <a:off x="1104900" y="3019369"/>
          <a:ext cx="7148513" cy="1636713"/>
        </p:xfrm>
        <a:graphic>
          <a:graphicData uri="http://schemas.openxmlformats.org/presentationml/2006/ole">
            <mc:AlternateContent xmlns:mc="http://schemas.openxmlformats.org/markup-compatibility/2006">
              <mc:Choice xmlns:v="urn:schemas-microsoft-com:vml" Requires="v">
                <p:oleObj spid="_x0000_s63496" name="Visio" r:id="rId4" imgW="5168900" imgH="1016000" progId="Visio.Drawing.11">
                  <p:embed/>
                </p:oleObj>
              </mc:Choice>
              <mc:Fallback>
                <p:oleObj name="Visio" r:id="rId4" imgW="5168900" imgH="1016000" progId="Visio.Drawing.11">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900" y="3019369"/>
                        <a:ext cx="7148513" cy="163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30724" name="Text Box 6"/>
          <p:cNvSpPr txBox="1">
            <a:spLocks noChangeArrowheads="1"/>
          </p:cNvSpPr>
          <p:nvPr/>
        </p:nvSpPr>
        <p:spPr bwMode="auto">
          <a:xfrm>
            <a:off x="1104900" y="4984406"/>
            <a:ext cx="34671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800" dirty="0" smtClean="0">
                <a:latin typeface="Arial" charset="0"/>
                <a:ea typeface="Arial" charset="0"/>
                <a:cs typeface="Arial" charset="0"/>
              </a:rPr>
              <a:t>Negative resist:  open space in mask becomes an opaque feature on the wafer. </a:t>
            </a:r>
          </a:p>
        </p:txBody>
      </p:sp>
      <p:sp>
        <p:nvSpPr>
          <p:cNvPr id="30725" name="Text Box 7"/>
          <p:cNvSpPr txBox="1">
            <a:spLocks noChangeArrowheads="1"/>
          </p:cNvSpPr>
          <p:nvPr/>
        </p:nvSpPr>
        <p:spPr bwMode="auto">
          <a:xfrm>
            <a:off x="5061254" y="4984406"/>
            <a:ext cx="34671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800" dirty="0" smtClean="0">
                <a:latin typeface="Arial" charset="0"/>
                <a:ea typeface="Arial" charset="0"/>
                <a:cs typeface="Arial" charset="0"/>
              </a:rPr>
              <a:t>Positive resist:  open space in mask remains an open feature on the wafer. </a:t>
            </a:r>
          </a:p>
        </p:txBody>
      </p:sp>
      <p:sp>
        <p:nvSpPr>
          <p:cNvPr id="30726" name="Text Box 8"/>
          <p:cNvSpPr txBox="1">
            <a:spLocks noChangeArrowheads="1"/>
          </p:cNvSpPr>
          <p:nvPr/>
        </p:nvSpPr>
        <p:spPr bwMode="auto">
          <a:xfrm>
            <a:off x="2669381" y="1681929"/>
            <a:ext cx="38052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spcBef>
                <a:spcPct val="20000"/>
              </a:spcBef>
              <a:buFont typeface="Arial" charset="0"/>
              <a:buChar char="•"/>
              <a:defRPr sz="3200">
                <a:solidFill>
                  <a:schemeClr val="tx1"/>
                </a:solidFill>
                <a:latin typeface="Calibri" charset="0"/>
              </a:defRPr>
            </a:lvl1pPr>
            <a:lvl2pPr marL="742950" indent="-285750" eaLnBrk="0" hangingPunct="0">
              <a:spcBef>
                <a:spcPct val="20000"/>
              </a:spcBef>
              <a:buFont typeface="Arial" charset="0"/>
              <a:buChar char="–"/>
              <a:defRPr sz="2800">
                <a:solidFill>
                  <a:schemeClr val="tx1"/>
                </a:solidFill>
                <a:latin typeface="Calibri" charset="0"/>
              </a:defRPr>
            </a:lvl2pPr>
            <a:lvl3pPr marL="1143000" indent="-228600" eaLnBrk="0" hangingPunct="0">
              <a:spcBef>
                <a:spcPct val="20000"/>
              </a:spcBef>
              <a:buFont typeface="Arial" charset="0"/>
              <a:buChar char="•"/>
              <a:defRPr sz="2400">
                <a:solidFill>
                  <a:schemeClr val="tx1"/>
                </a:solidFill>
                <a:latin typeface="Calibri" charset="0"/>
              </a:defRPr>
            </a:lvl3pPr>
            <a:lvl4pPr marL="1600200" indent="-228600" eaLnBrk="0" hangingPunct="0">
              <a:spcBef>
                <a:spcPct val="20000"/>
              </a:spcBef>
              <a:buFont typeface="Arial" charset="0"/>
              <a:buChar char="–"/>
              <a:defRPr sz="2000">
                <a:solidFill>
                  <a:schemeClr val="tx1"/>
                </a:solidFill>
                <a:latin typeface="Calibri" charset="0"/>
              </a:defRPr>
            </a:lvl4pPr>
            <a:lvl5pPr marL="2057400" indent="-228600" eaLnBrk="0" hangingPunct="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50000"/>
              </a:spcBef>
              <a:buFontTx/>
              <a:buNone/>
              <a:defRPr/>
            </a:pPr>
            <a:r>
              <a:rPr lang="en-US" altLang="en-US" sz="1800" dirty="0" smtClean="0">
                <a:latin typeface="Arial" charset="0"/>
                <a:ea typeface="Arial" charset="0"/>
                <a:cs typeface="Arial" charset="0"/>
              </a:rPr>
              <a:t>Exposed photoresist on wafer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idx="4294967295"/>
          </p:nvPr>
        </p:nvSpPr>
        <p:spPr>
          <a:xfrm>
            <a:off x="415925" y="230188"/>
            <a:ext cx="8229600" cy="696912"/>
          </a:xfrm>
        </p:spPr>
        <p:txBody>
          <a:bodyPr anchor="t"/>
          <a:lstStyle/>
          <a:p>
            <a:pPr eaLnBrk="1" hangingPunct="1"/>
            <a:r>
              <a:rPr lang="en-US" altLang="en-US" sz="4800" smtClean="0">
                <a:solidFill>
                  <a:srgbClr val="2D81B7"/>
                </a:solidFill>
                <a:latin typeface="Bebas Neue"/>
                <a:ea typeface="Bebas Neue"/>
                <a:cs typeface="Bebas Neue"/>
              </a:rPr>
              <a:t>Photoresist Chemistry</a:t>
            </a:r>
          </a:p>
        </p:txBody>
      </p:sp>
      <p:sp>
        <p:nvSpPr>
          <p:cNvPr id="65538" name="Rectangle 3"/>
          <p:cNvSpPr>
            <a:spLocks noGrp="1" noChangeArrowheads="1"/>
          </p:cNvSpPr>
          <p:nvPr>
            <p:ph type="body" idx="4294967295"/>
          </p:nvPr>
        </p:nvSpPr>
        <p:spPr>
          <a:xfrm>
            <a:off x="527050" y="1147763"/>
            <a:ext cx="8253413" cy="4870450"/>
          </a:xfrm>
        </p:spPr>
        <p:txBody>
          <a:bodyPr/>
          <a:lstStyle/>
          <a:p>
            <a:pPr marL="0" indent="0" eaLnBrk="1" hangingPunct="1">
              <a:lnSpc>
                <a:spcPct val="80000"/>
              </a:lnSpc>
              <a:buFontTx/>
              <a:buNone/>
            </a:pPr>
            <a:r>
              <a:rPr lang="en-US" altLang="en-US" sz="2400" b="1" smtClean="0"/>
              <a:t>Photoresists consist of </a:t>
            </a:r>
            <a:r>
              <a:rPr lang="en-US" altLang="en-US" sz="2400" b="1" i="1" smtClean="0"/>
              <a:t>polymer</a:t>
            </a:r>
            <a:r>
              <a:rPr lang="en-US" altLang="en-US" sz="2400" b="1" smtClean="0"/>
              <a:t> molecules dissolved in a solvent.    Three very simple polymer molecules are shown here.</a:t>
            </a:r>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endParaRPr lang="en-US" altLang="en-US" sz="2400" b="1" smtClean="0"/>
          </a:p>
          <a:p>
            <a:pPr marL="0" indent="0" eaLnBrk="1" hangingPunct="1">
              <a:lnSpc>
                <a:spcPct val="80000"/>
              </a:lnSpc>
              <a:buFontTx/>
              <a:buNone/>
            </a:pPr>
            <a:r>
              <a:rPr lang="en-US" altLang="en-US" sz="2000" b="1" smtClean="0"/>
              <a:t>The C’s represent carbon atoms, the H’s are hydrogen atoms, and the hexagon is a 6-carbon ring. The pattern can repeat many thousands of times in a polymer.</a:t>
            </a:r>
          </a:p>
          <a:p>
            <a:pPr marL="0" indent="0" eaLnBrk="1" hangingPunct="1">
              <a:lnSpc>
                <a:spcPct val="80000"/>
              </a:lnSpc>
              <a:buFontTx/>
              <a:buNone/>
            </a:pPr>
            <a:endParaRPr lang="en-US" altLang="en-US" sz="2400" b="1" smtClean="0"/>
          </a:p>
        </p:txBody>
      </p:sp>
      <p:pic>
        <p:nvPicPr>
          <p:cNvPr id="317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1063" y="2051050"/>
            <a:ext cx="41052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1749"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4388" y="3409950"/>
            <a:ext cx="4065587"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1750"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9325" y="2698750"/>
            <a:ext cx="1922463"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706438" y="393700"/>
            <a:ext cx="7708900" cy="719138"/>
          </a:xfrm>
        </p:spPr>
        <p:txBody>
          <a:bodyPr rtlCol="0" anchor="t">
            <a:normAutofit fontScale="90000"/>
          </a:bodyPr>
          <a:lstStyle/>
          <a:p>
            <a:pPr eaLnBrk="1" hangingPunct="1">
              <a:defRPr/>
            </a:pPr>
            <a:r>
              <a:rPr lang="en-US" altLang="en-US" sz="4800" dirty="0">
                <a:solidFill>
                  <a:srgbClr val="2D81B7"/>
                </a:solidFill>
                <a:latin typeface="Bebas Neue" charset="0"/>
                <a:ea typeface="Bebas Neue" charset="0"/>
                <a:cs typeface="Bebas Neue" charset="0"/>
              </a:rPr>
              <a:t>Introduction to Photolithography</a:t>
            </a:r>
          </a:p>
        </p:txBody>
      </p:sp>
      <p:pic>
        <p:nvPicPr>
          <p:cNvPr id="15362" name="Picture 2" descr="http://www.ichaus.de/upload/image/Wafer+chip_we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978" y="2416032"/>
            <a:ext cx="4347817" cy="32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1"/>
          <p:cNvSpPr>
            <a:spLocks noChangeArrowheads="1"/>
          </p:cNvSpPr>
          <p:nvPr/>
        </p:nvSpPr>
        <p:spPr bwMode="auto">
          <a:xfrm>
            <a:off x="3315494" y="5678792"/>
            <a:ext cx="2490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hlinkClick r:id="rId4"/>
              </a:rPr>
              <a:t>http://www.ichaus.de/news/72</a:t>
            </a:r>
            <a:endParaRPr lang="en-US" altLang="en-US" sz="140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idx="4294967295"/>
          </p:nvPr>
        </p:nvSpPr>
        <p:spPr>
          <a:xfrm>
            <a:off x="387350" y="374650"/>
            <a:ext cx="8229600" cy="558800"/>
          </a:xfrm>
        </p:spPr>
        <p:txBody>
          <a:bodyPr anchor="t"/>
          <a:lstStyle/>
          <a:p>
            <a:pPr eaLnBrk="1" hangingPunct="1"/>
            <a:r>
              <a:rPr lang="en-US" altLang="en-US" sz="4800" smtClean="0">
                <a:solidFill>
                  <a:srgbClr val="2D81B7"/>
                </a:solidFill>
                <a:latin typeface="Bebas Neue"/>
                <a:ea typeface="Bebas Neue"/>
                <a:cs typeface="Bebas Neue"/>
              </a:rPr>
              <a:t>Photoresist Chemistry</a:t>
            </a:r>
          </a:p>
        </p:txBody>
      </p:sp>
      <p:sp>
        <p:nvSpPr>
          <p:cNvPr id="67586" name="Rectangle 3"/>
          <p:cNvSpPr>
            <a:spLocks noGrp="1" noChangeArrowheads="1"/>
          </p:cNvSpPr>
          <p:nvPr>
            <p:ph type="body" idx="4294967295"/>
          </p:nvPr>
        </p:nvSpPr>
        <p:spPr>
          <a:xfrm>
            <a:off x="719138" y="1379538"/>
            <a:ext cx="7897812" cy="4838700"/>
          </a:xfrm>
        </p:spPr>
        <p:txBody>
          <a:bodyPr/>
          <a:lstStyle/>
          <a:p>
            <a:pPr marL="0" indent="0" eaLnBrk="1" hangingPunct="1">
              <a:lnSpc>
                <a:spcPct val="80000"/>
              </a:lnSpc>
              <a:buFontTx/>
              <a:buNone/>
            </a:pPr>
            <a:r>
              <a:rPr lang="en-US" altLang="en-US" sz="2000" b="1" smtClean="0"/>
              <a:t>When light strikes these polymer molecules, they undergo a chemical reaction.  The type of reaction depends on the type of resist used.</a:t>
            </a:r>
          </a:p>
          <a:p>
            <a:pPr marL="0" indent="0" eaLnBrk="1" hangingPunct="1">
              <a:lnSpc>
                <a:spcPct val="80000"/>
              </a:lnSpc>
              <a:buFontTx/>
              <a:buNone/>
            </a:pPr>
            <a:endParaRPr lang="en-US" altLang="en-US" sz="1000" b="1" smtClean="0"/>
          </a:p>
          <a:p>
            <a:pPr marL="0" indent="0" eaLnBrk="1" hangingPunct="1">
              <a:lnSpc>
                <a:spcPct val="80000"/>
              </a:lnSpc>
              <a:buFontTx/>
              <a:buNone/>
            </a:pPr>
            <a:r>
              <a:rPr lang="en-US" altLang="en-US" sz="1800" smtClean="0"/>
              <a:t>In a negative resist, light exposure may make the polymers </a:t>
            </a:r>
            <a:r>
              <a:rPr lang="en-US" altLang="en-US" sz="1800" i="1" smtClean="0"/>
              <a:t>crosslink, </a:t>
            </a:r>
            <a:r>
              <a:rPr lang="en-US" altLang="en-US" sz="1800" smtClean="0"/>
              <a:t>which means they bond to neighboring molecules to form a strong network, like this:</a:t>
            </a:r>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14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1800" b="1" smtClean="0"/>
          </a:p>
          <a:p>
            <a:pPr marL="0" indent="0" eaLnBrk="1" hangingPunct="1">
              <a:lnSpc>
                <a:spcPct val="80000"/>
              </a:lnSpc>
              <a:buFontTx/>
              <a:buNone/>
            </a:pPr>
            <a:endParaRPr lang="en-US" altLang="en-US" sz="1800" b="1" smtClean="0"/>
          </a:p>
          <a:p>
            <a:pPr marL="0" indent="0" eaLnBrk="1" hangingPunct="1">
              <a:lnSpc>
                <a:spcPct val="80000"/>
              </a:lnSpc>
              <a:buFontTx/>
              <a:buNone/>
            </a:pPr>
            <a:r>
              <a:rPr lang="en-US" altLang="en-US" sz="1800" smtClean="0"/>
              <a:t>These larger polymer molecules are much less soluble in a solvent (like the developer).  So any spot on the resist-coated wafer that was exposed to light will not dissolve when the wafer is immersed in the developer solution. The unexposed (and thus un-reacted) molecules, on the other hand, will dissolve away in the developer.</a:t>
            </a:r>
          </a:p>
        </p:txBody>
      </p:sp>
      <p:pic>
        <p:nvPicPr>
          <p:cNvPr id="3277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4413" y="2830513"/>
            <a:ext cx="3549650" cy="208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a:xfrm>
            <a:off x="442913" y="250825"/>
            <a:ext cx="8229600" cy="696913"/>
          </a:xfrm>
        </p:spPr>
        <p:txBody>
          <a:bodyPr anchor="t"/>
          <a:lstStyle/>
          <a:p>
            <a:pPr eaLnBrk="1" hangingPunct="1"/>
            <a:r>
              <a:rPr lang="en-US" altLang="en-US" sz="4800" smtClean="0">
                <a:solidFill>
                  <a:srgbClr val="2D81B7"/>
                </a:solidFill>
                <a:latin typeface="Bebas Neue"/>
                <a:ea typeface="Bebas Neue"/>
                <a:cs typeface="Bebas Neue"/>
              </a:rPr>
              <a:t>Photoresist Chemistry</a:t>
            </a:r>
          </a:p>
        </p:txBody>
      </p:sp>
      <p:sp>
        <p:nvSpPr>
          <p:cNvPr id="69634" name="Rectangle 3"/>
          <p:cNvSpPr>
            <a:spLocks noGrp="1" noChangeArrowheads="1"/>
          </p:cNvSpPr>
          <p:nvPr>
            <p:ph type="body" idx="4294967295"/>
          </p:nvPr>
        </p:nvSpPr>
        <p:spPr>
          <a:xfrm>
            <a:off x="581025" y="1295400"/>
            <a:ext cx="7864475" cy="4986338"/>
          </a:xfrm>
        </p:spPr>
        <p:txBody>
          <a:bodyPr/>
          <a:lstStyle/>
          <a:p>
            <a:pPr marL="0" indent="0" eaLnBrk="1" hangingPunct="1">
              <a:lnSpc>
                <a:spcPct val="80000"/>
              </a:lnSpc>
              <a:buFontTx/>
              <a:buNone/>
            </a:pPr>
            <a:r>
              <a:rPr lang="en-US" altLang="en-US" sz="2400" b="1" smtClean="0"/>
              <a:t>When a positive resist is exposed to light, the polymer molecules tend to break into smaller fragments.  </a:t>
            </a:r>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1400" b="1" smtClean="0"/>
          </a:p>
          <a:p>
            <a:pPr marL="0" indent="0" eaLnBrk="1" hangingPunct="1">
              <a:lnSpc>
                <a:spcPct val="80000"/>
              </a:lnSpc>
              <a:buFontTx/>
              <a:buNone/>
            </a:pPr>
            <a:endParaRPr lang="en-US" altLang="en-US" sz="2000" b="1" smtClean="0"/>
          </a:p>
          <a:p>
            <a:pPr marL="0" indent="0" eaLnBrk="1" hangingPunct="1">
              <a:lnSpc>
                <a:spcPct val="80000"/>
              </a:lnSpc>
              <a:buFontTx/>
              <a:buNone/>
            </a:pPr>
            <a:endParaRPr lang="en-US" altLang="en-US" sz="2000" b="1" smtClean="0"/>
          </a:p>
          <a:p>
            <a:pPr marL="0" indent="0" eaLnBrk="1" hangingPunct="1">
              <a:lnSpc>
                <a:spcPct val="80000"/>
              </a:lnSpc>
              <a:buFontTx/>
              <a:buNone/>
            </a:pPr>
            <a:r>
              <a:rPr lang="en-US" altLang="en-US" sz="2000" smtClean="0"/>
              <a:t>These smaller, lighter molecules are more likely to dissolve (or will dissolve more quickly) in the developer.  The reaction with light may also create </a:t>
            </a:r>
            <a:r>
              <a:rPr lang="en-US" altLang="en-US" sz="2000" i="1" smtClean="0"/>
              <a:t>polar</a:t>
            </a:r>
            <a:r>
              <a:rPr lang="en-US" altLang="en-US" sz="2000" smtClean="0"/>
              <a:t> regions on the molecule, making it more likely to dissolve in water or water –based solutions.   </a:t>
            </a:r>
          </a:p>
          <a:p>
            <a:pPr marL="0" indent="0" eaLnBrk="1" hangingPunct="1">
              <a:lnSpc>
                <a:spcPct val="80000"/>
              </a:lnSpc>
              <a:buFontTx/>
              <a:buNone/>
            </a:pPr>
            <a:endParaRPr lang="en-US" altLang="en-US" sz="2000" smtClean="0"/>
          </a:p>
          <a:p>
            <a:pPr marL="0" indent="0" eaLnBrk="1" hangingPunct="1">
              <a:lnSpc>
                <a:spcPct val="80000"/>
              </a:lnSpc>
              <a:buFontTx/>
              <a:buNone/>
            </a:pPr>
            <a:r>
              <a:rPr lang="en-US" altLang="en-US" sz="2000" smtClean="0"/>
              <a:t>So any spot on the resist-coated wafer that was exposed to light will readily dissolve when the wafer is immersed in the developer solution. The unexposed resist molecules will remain on the wafer</a:t>
            </a:r>
            <a:r>
              <a:rPr lang="en-US" altLang="en-US" sz="2000" b="1" smtClean="0"/>
              <a:t>. </a:t>
            </a:r>
          </a:p>
        </p:txBody>
      </p:sp>
      <p:graphicFrame>
        <p:nvGraphicFramePr>
          <p:cNvPr id="69635" name="Object 4"/>
          <p:cNvGraphicFramePr>
            <a:graphicFrameLocks noChangeAspect="1"/>
          </p:cNvGraphicFramePr>
          <p:nvPr/>
        </p:nvGraphicFramePr>
        <p:xfrm>
          <a:off x="660400" y="1990725"/>
          <a:ext cx="8102600" cy="911225"/>
        </p:xfrm>
        <a:graphic>
          <a:graphicData uri="http://schemas.openxmlformats.org/presentationml/2006/ole">
            <mc:AlternateContent xmlns:mc="http://schemas.openxmlformats.org/markup-compatibility/2006">
              <mc:Choice xmlns:v="urn:schemas-microsoft-com:vml" Requires="v">
                <p:oleObj spid="_x0000_s69638" name="Visio" r:id="rId4" imgW="5054600" imgH="584200" progId="Visio.Drawing.11">
                  <p:embed/>
                </p:oleObj>
              </mc:Choice>
              <mc:Fallback>
                <p:oleObj name="Visio" r:id="rId4" imgW="5054600" imgH="584200"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400" y="1990725"/>
                        <a:ext cx="8102600"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a:xfrm>
            <a:off x="579438" y="220663"/>
            <a:ext cx="8229600" cy="841375"/>
          </a:xfrm>
        </p:spPr>
        <p:txBody>
          <a:bodyPr anchor="t"/>
          <a:lstStyle/>
          <a:p>
            <a:pPr eaLnBrk="1" hangingPunct="1"/>
            <a:r>
              <a:rPr lang="en-US" altLang="en-US" sz="4800" smtClean="0">
                <a:solidFill>
                  <a:srgbClr val="2D81B7"/>
                </a:solidFill>
                <a:latin typeface="Bebas Neue"/>
                <a:ea typeface="Bebas Neue"/>
                <a:cs typeface="Bebas Neue"/>
              </a:rPr>
              <a:t>Developer Chemistry</a:t>
            </a:r>
          </a:p>
        </p:txBody>
      </p:sp>
      <p:sp>
        <p:nvSpPr>
          <p:cNvPr id="34819" name="Rectangle 3"/>
          <p:cNvSpPr>
            <a:spLocks noGrp="1" noChangeArrowheads="1"/>
          </p:cNvSpPr>
          <p:nvPr>
            <p:ph type="body" idx="4294967295"/>
          </p:nvPr>
        </p:nvSpPr>
        <p:spPr>
          <a:xfrm>
            <a:off x="1123950" y="1287463"/>
            <a:ext cx="6985000" cy="4805362"/>
          </a:xfrm>
        </p:spPr>
        <p:txBody>
          <a:bodyPr rtlCol="0">
            <a:normAutofit lnSpcReduction="10000"/>
          </a:bodyPr>
          <a:lstStyle/>
          <a:p>
            <a:pPr marL="0" indent="0" eaLnBrk="1" hangingPunct="1">
              <a:buFontTx/>
              <a:buNone/>
              <a:defRPr/>
            </a:pPr>
            <a:r>
              <a:rPr lang="en-US" altLang="en-US" sz="2000" b="1" dirty="0"/>
              <a:t>After the photoresist-coated wafer has been exposed to light, it is immersed in a water-based solution called </a:t>
            </a:r>
            <a:r>
              <a:rPr lang="en-US" altLang="en-US" sz="2000" b="1" i="1" dirty="0"/>
              <a:t>developer. </a:t>
            </a:r>
          </a:p>
          <a:p>
            <a:pPr marL="0" indent="0" eaLnBrk="1" hangingPunct="1">
              <a:buFontTx/>
              <a:buNone/>
              <a:defRPr/>
            </a:pPr>
            <a:r>
              <a:rPr lang="en-US" altLang="en-US" sz="2000" dirty="0"/>
              <a:t>Photoresists are formulated so that the areas to be removed are acidic.  If these acidic areas are exposed to a basic (or alkaline) solution, they will react and dissolve in the developer</a:t>
            </a:r>
            <a:r>
              <a:rPr lang="en-US" altLang="en-US" sz="2000" b="1" dirty="0"/>
              <a:t>. </a:t>
            </a:r>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r>
              <a:rPr lang="en-US" altLang="en-US" sz="2000" dirty="0"/>
              <a:t>Developers are often basic solutions, such as potassium hydroxide (KOH) or sodium hydroxide (</a:t>
            </a:r>
            <a:r>
              <a:rPr lang="en-US" altLang="en-US" sz="2000" dirty="0" err="1"/>
              <a:t>NaOH</a:t>
            </a:r>
            <a:r>
              <a:rPr lang="en-US" altLang="en-US" sz="2000" dirty="0"/>
              <a:t>) in water. </a:t>
            </a:r>
          </a:p>
          <a:p>
            <a:pPr marL="0" indent="0" eaLnBrk="1" hangingPunct="1">
              <a:buFontTx/>
              <a:buNone/>
              <a:defRPr/>
            </a:pPr>
            <a:endParaRPr lang="en-US" altLang="en-US" sz="2000" b="1" dirty="0"/>
          </a:p>
          <a:p>
            <a:pPr marL="0" indent="0" eaLnBrk="1" hangingPunct="1">
              <a:buFontTx/>
              <a:buNone/>
              <a:defRPr/>
            </a:pPr>
            <a:endParaRPr lang="en-US" altLang="en-US" sz="2000" b="1" i="1" dirty="0"/>
          </a:p>
          <a:p>
            <a:pPr marL="0" indent="0" eaLnBrk="1" hangingPunct="1">
              <a:buFontTx/>
              <a:buNone/>
              <a:defRPr/>
            </a:pPr>
            <a:endParaRPr lang="en-US" altLang="en-US" sz="2000" b="1" i="1" dirty="0"/>
          </a:p>
          <a:p>
            <a:pPr marL="0" indent="0" eaLnBrk="1" hangingPunct="1">
              <a:buFontTx/>
              <a:buNone/>
              <a:defRPr/>
            </a:pPr>
            <a:endParaRPr lang="en-US" altLang="en-US" sz="2000" b="1" dirty="0"/>
          </a:p>
          <a:p>
            <a:pPr marL="0" indent="0" eaLnBrk="1" hangingPunct="1">
              <a:buFontTx/>
              <a:buNone/>
              <a:defRPr/>
            </a:pPr>
            <a:endParaRPr lang="en-US" altLang="en-US" sz="2000" b="1" dirty="0"/>
          </a:p>
          <a:p>
            <a:pPr marL="0" indent="0" eaLnBrk="1" hangingPunct="1">
              <a:buFontTx/>
              <a:buNone/>
              <a:defRPr/>
            </a:pPr>
            <a:endParaRPr lang="en-US" altLang="en-US" sz="2000" b="1" dirty="0"/>
          </a:p>
        </p:txBody>
      </p:sp>
      <p:sp>
        <p:nvSpPr>
          <p:cNvPr id="71683" name="TextBox 2"/>
          <p:cNvSpPr txBox="1">
            <a:spLocks noChangeArrowheads="1"/>
          </p:cNvSpPr>
          <p:nvPr/>
        </p:nvSpPr>
        <p:spPr bwMode="auto">
          <a:xfrm>
            <a:off x="776288" y="3254375"/>
            <a:ext cx="127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Acidic group</a:t>
            </a:r>
          </a:p>
        </p:txBody>
      </p:sp>
      <p:sp>
        <p:nvSpPr>
          <p:cNvPr id="71684" name="TextBox 9"/>
          <p:cNvSpPr txBox="1">
            <a:spLocks noChangeArrowheads="1"/>
          </p:cNvSpPr>
          <p:nvPr/>
        </p:nvSpPr>
        <p:spPr bwMode="auto">
          <a:xfrm>
            <a:off x="3316288" y="3148013"/>
            <a:ext cx="1273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Base</a:t>
            </a:r>
          </a:p>
        </p:txBody>
      </p:sp>
      <p:sp>
        <p:nvSpPr>
          <p:cNvPr id="71685" name="TextBox 10"/>
          <p:cNvSpPr txBox="1">
            <a:spLocks noChangeArrowheads="1"/>
          </p:cNvSpPr>
          <p:nvPr/>
        </p:nvSpPr>
        <p:spPr bwMode="auto">
          <a:xfrm>
            <a:off x="6831013" y="3008313"/>
            <a:ext cx="1978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Molecule soluble in water</a:t>
            </a:r>
          </a:p>
        </p:txBody>
      </p:sp>
      <p:cxnSp>
        <p:nvCxnSpPr>
          <p:cNvPr id="5" name="Straight Arrow Connector 4"/>
          <p:cNvCxnSpPr/>
          <p:nvPr/>
        </p:nvCxnSpPr>
        <p:spPr>
          <a:xfrm>
            <a:off x="1712913" y="3654425"/>
            <a:ext cx="463550" cy="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3722688" y="3533775"/>
            <a:ext cx="230187" cy="568325"/>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flipH="1">
            <a:off x="6611938" y="3660775"/>
            <a:ext cx="758825" cy="157163"/>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pic>
        <p:nvPicPr>
          <p:cNvPr id="3482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2575" y="3332163"/>
            <a:ext cx="5975350" cy="175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idx="4294967295"/>
          </p:nvPr>
        </p:nvSpPr>
        <p:spPr>
          <a:xfrm>
            <a:off x="393700" y="274638"/>
            <a:ext cx="8229600" cy="765175"/>
          </a:xfrm>
        </p:spPr>
        <p:txBody>
          <a:bodyPr anchor="t"/>
          <a:lstStyle/>
          <a:p>
            <a:pPr eaLnBrk="1" hangingPunct="1"/>
            <a:r>
              <a:rPr lang="en-US" altLang="en-US" sz="4000" dirty="0" smtClean="0">
                <a:solidFill>
                  <a:srgbClr val="2D81B7"/>
                </a:solidFill>
                <a:latin typeface="Bebas Neue"/>
                <a:ea typeface="Bebas Neue"/>
                <a:cs typeface="Bebas Neue"/>
              </a:rPr>
              <a:t>Optical Systems for Exposing the Photoresist</a:t>
            </a:r>
          </a:p>
        </p:txBody>
      </p:sp>
      <p:sp>
        <p:nvSpPr>
          <p:cNvPr id="73730" name="Rectangle 3"/>
          <p:cNvSpPr>
            <a:spLocks noGrp="1" noChangeArrowheads="1"/>
          </p:cNvSpPr>
          <p:nvPr>
            <p:ph type="body" idx="4294967295"/>
          </p:nvPr>
        </p:nvSpPr>
        <p:spPr>
          <a:xfrm>
            <a:off x="1016000" y="1747230"/>
            <a:ext cx="6985000" cy="868363"/>
          </a:xfrm>
        </p:spPr>
        <p:txBody>
          <a:bodyPr/>
          <a:lstStyle/>
          <a:p>
            <a:pPr marL="0" indent="0" eaLnBrk="1" hangingPunct="1">
              <a:buFontTx/>
              <a:buNone/>
            </a:pPr>
            <a:r>
              <a:rPr lang="en-US" altLang="en-US" sz="2400" b="1" dirty="0" smtClean="0"/>
              <a:t>Exposure systems must have intense light sources and precision optics to focus the light</a:t>
            </a:r>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554" y="2691503"/>
            <a:ext cx="2954337"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3732" name="Rectangle 3"/>
          <p:cNvSpPr txBox="1">
            <a:spLocks noChangeArrowheads="1"/>
          </p:cNvSpPr>
          <p:nvPr/>
        </p:nvSpPr>
        <p:spPr bwMode="auto">
          <a:xfrm>
            <a:off x="4016375" y="3409246"/>
            <a:ext cx="4487863"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FontTx/>
              <a:buNone/>
            </a:pPr>
            <a:r>
              <a:rPr lang="en-US" altLang="en-US" sz="2400" b="1" dirty="0"/>
              <a:t>This mercury arc lamp produces intense light in the blue, violet, and ultraviolet wavelengths</a:t>
            </a:r>
          </a:p>
        </p:txBody>
      </p:sp>
      <p:sp>
        <p:nvSpPr>
          <p:cNvPr id="73733" name="Rectangle 3"/>
          <p:cNvSpPr txBox="1">
            <a:spLocks noChangeArrowheads="1"/>
          </p:cNvSpPr>
          <p:nvPr/>
        </p:nvSpPr>
        <p:spPr bwMode="auto">
          <a:xfrm>
            <a:off x="4103467" y="6074465"/>
            <a:ext cx="4059237"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FontTx/>
              <a:buNone/>
            </a:pPr>
            <a:r>
              <a:rPr lang="en-US" altLang="en-US" sz="1600"/>
              <a:t>Photo:  </a:t>
            </a:r>
            <a:r>
              <a:rPr lang="en-US" altLang="en-US" sz="1600" dirty="0" err="1"/>
              <a:t>Osram</a:t>
            </a:r>
            <a:r>
              <a:rPr lang="en-US" altLang="en-US" sz="1600" dirty="0"/>
              <a:t> Sylvania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469900" y="260350"/>
            <a:ext cx="8229600" cy="765175"/>
          </a:xfrm>
        </p:spPr>
        <p:txBody>
          <a:bodyPr anchor="t"/>
          <a:lstStyle/>
          <a:p>
            <a:pPr eaLnBrk="1" hangingPunct="1"/>
            <a:r>
              <a:rPr lang="en-US" altLang="en-US" sz="4000" dirty="0" smtClean="0">
                <a:solidFill>
                  <a:srgbClr val="2D81B7"/>
                </a:solidFill>
                <a:latin typeface="Bebas Neue"/>
                <a:ea typeface="Bebas Neue"/>
                <a:cs typeface="Bebas Neue"/>
              </a:rPr>
              <a:t>Contact and Projection Systems</a:t>
            </a:r>
          </a:p>
        </p:txBody>
      </p:sp>
      <p:sp>
        <p:nvSpPr>
          <p:cNvPr id="75778" name="Rectangle 3"/>
          <p:cNvSpPr>
            <a:spLocks noGrp="1" noChangeArrowheads="1"/>
          </p:cNvSpPr>
          <p:nvPr>
            <p:ph type="body" idx="4294967295"/>
          </p:nvPr>
        </p:nvSpPr>
        <p:spPr>
          <a:xfrm>
            <a:off x="1155700" y="2082579"/>
            <a:ext cx="6985000" cy="4572000"/>
          </a:xfrm>
        </p:spPr>
        <p:txBody>
          <a:bodyPr/>
          <a:lstStyle/>
          <a:p>
            <a:pPr marL="0" indent="0" eaLnBrk="1" hangingPunct="1">
              <a:buFontTx/>
              <a:buNone/>
            </a:pPr>
            <a:r>
              <a:rPr lang="en-US" altLang="en-US" sz="2800" b="1" dirty="0" smtClean="0"/>
              <a:t>In </a:t>
            </a:r>
            <a:r>
              <a:rPr lang="en-US" altLang="en-US" sz="2800" b="1" i="1" dirty="0" smtClean="0"/>
              <a:t>contact </a:t>
            </a:r>
            <a:r>
              <a:rPr lang="en-US" altLang="en-US" sz="2800" b="1" dirty="0" smtClean="0"/>
              <a:t>lithography, the mask is laid on the photoresist-covered wafer.</a:t>
            </a:r>
          </a:p>
          <a:p>
            <a:pPr marL="0" indent="0" eaLnBrk="1" hangingPunct="1">
              <a:buFontTx/>
              <a:buNone/>
            </a:pPr>
            <a:endParaRPr lang="en-US" altLang="en-US" sz="2800" b="1" dirty="0" smtClean="0"/>
          </a:p>
          <a:p>
            <a:pPr marL="0" indent="0" eaLnBrk="1" hangingPunct="1">
              <a:buFontTx/>
              <a:buNone/>
            </a:pPr>
            <a:endParaRPr lang="en-US" altLang="en-US" sz="2800" b="1" dirty="0" smtClean="0"/>
          </a:p>
          <a:p>
            <a:pPr marL="0" indent="0" eaLnBrk="1" hangingPunct="1">
              <a:buFontTx/>
              <a:buNone/>
            </a:pPr>
            <a:endParaRPr lang="en-US" altLang="en-US" sz="2800" b="1" dirty="0" smtClean="0"/>
          </a:p>
          <a:p>
            <a:pPr marL="0" indent="0" eaLnBrk="1" hangingPunct="1">
              <a:buFontTx/>
              <a:buNone/>
            </a:pPr>
            <a:endParaRPr lang="en-US" altLang="en-US" sz="2800" b="1" dirty="0" smtClean="0"/>
          </a:p>
          <a:p>
            <a:pPr marL="0" indent="0" eaLnBrk="1" hangingPunct="1">
              <a:buFontTx/>
              <a:buNone/>
            </a:pPr>
            <a:endParaRPr lang="en-US" altLang="en-US" sz="2800" b="1" dirty="0" smtClean="0"/>
          </a:p>
          <a:p>
            <a:pPr marL="0" indent="0" eaLnBrk="1" hangingPunct="1">
              <a:buFontTx/>
              <a:buNone/>
            </a:pPr>
            <a:r>
              <a:rPr lang="en-US" altLang="en-US" sz="2800" b="1" dirty="0" smtClean="0"/>
              <a:t>The mask pattern is directly reproduced in the resist—no change in size.</a:t>
            </a:r>
          </a:p>
        </p:txBody>
      </p:sp>
      <p:pic>
        <p:nvPicPr>
          <p:cNvPr id="3686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7200" y="3559176"/>
            <a:ext cx="5715000"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5780" name="TextBox 1"/>
          <p:cNvSpPr txBox="1">
            <a:spLocks noChangeArrowheads="1"/>
          </p:cNvSpPr>
          <p:nvPr/>
        </p:nvSpPr>
        <p:spPr bwMode="auto">
          <a:xfrm>
            <a:off x="355600" y="3495675"/>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Mask in contact with wafer</a:t>
            </a:r>
          </a:p>
        </p:txBody>
      </p:sp>
      <p:cxnSp>
        <p:nvCxnSpPr>
          <p:cNvPr id="4" name="Straight Arrow Connector 3"/>
          <p:cNvCxnSpPr/>
          <p:nvPr/>
        </p:nvCxnSpPr>
        <p:spPr>
          <a:xfrm>
            <a:off x="1259067" y="4508501"/>
            <a:ext cx="749300" cy="254000"/>
          </a:xfrm>
          <a:prstGeom prst="straightConnector1">
            <a:avLst/>
          </a:prstGeom>
          <a:ln w="19050">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a:xfrm>
            <a:off x="508000" y="295275"/>
            <a:ext cx="8229600" cy="765175"/>
          </a:xfrm>
        </p:spPr>
        <p:txBody>
          <a:bodyPr anchor="t"/>
          <a:lstStyle/>
          <a:p>
            <a:pPr eaLnBrk="1" hangingPunct="1"/>
            <a:r>
              <a:rPr lang="en-US" altLang="en-US" sz="4000" dirty="0" smtClean="0">
                <a:solidFill>
                  <a:srgbClr val="2D81B7"/>
                </a:solidFill>
                <a:latin typeface="Bebas Neue"/>
                <a:ea typeface="Bebas Neue"/>
                <a:cs typeface="Bebas Neue"/>
              </a:rPr>
              <a:t>Contact and Projection Systems</a:t>
            </a:r>
          </a:p>
        </p:txBody>
      </p:sp>
      <p:sp>
        <p:nvSpPr>
          <p:cNvPr id="77826" name="Rectangle 3"/>
          <p:cNvSpPr>
            <a:spLocks noGrp="1" noChangeArrowheads="1"/>
          </p:cNvSpPr>
          <p:nvPr>
            <p:ph type="body" idx="4294967295"/>
          </p:nvPr>
        </p:nvSpPr>
        <p:spPr>
          <a:xfrm>
            <a:off x="508000" y="1993900"/>
            <a:ext cx="2847975" cy="4572000"/>
          </a:xfrm>
        </p:spPr>
        <p:txBody>
          <a:bodyPr/>
          <a:lstStyle/>
          <a:p>
            <a:pPr marL="0" indent="0" eaLnBrk="1" hangingPunct="1">
              <a:buFontTx/>
              <a:buNone/>
            </a:pPr>
            <a:r>
              <a:rPr lang="en-US" altLang="en-US" sz="2800" b="1" dirty="0" smtClean="0"/>
              <a:t>In </a:t>
            </a:r>
            <a:r>
              <a:rPr lang="en-US" altLang="en-US" sz="2800" b="1" i="1" dirty="0" smtClean="0"/>
              <a:t>projection </a:t>
            </a:r>
            <a:r>
              <a:rPr lang="en-US" altLang="en-US" sz="2800" b="1" dirty="0" smtClean="0"/>
              <a:t>lithography, the mask </a:t>
            </a:r>
            <a:r>
              <a:rPr lang="en-US" altLang="en-US" sz="2800" b="1" dirty="0" err="1" smtClean="0"/>
              <a:t>patern</a:t>
            </a:r>
            <a:r>
              <a:rPr lang="en-US" altLang="en-US" sz="2800" b="1" dirty="0" smtClean="0"/>
              <a:t> is reduced in size using lenses. </a:t>
            </a:r>
            <a:endParaRPr lang="en-US" altLang="en-US" sz="1400" b="1" dirty="0" smtClean="0"/>
          </a:p>
          <a:p>
            <a:pPr marL="0" indent="0" eaLnBrk="1" hangingPunct="1">
              <a:buFontTx/>
              <a:buNone/>
            </a:pPr>
            <a:endParaRPr lang="en-US" altLang="en-US" sz="1200" b="1" dirty="0" smtClean="0"/>
          </a:p>
          <a:p>
            <a:pPr marL="0" indent="0" eaLnBrk="1" hangingPunct="1">
              <a:buFontTx/>
              <a:buNone/>
            </a:pPr>
            <a:r>
              <a:rPr lang="en-US" altLang="en-US" sz="2400" b="1" dirty="0" smtClean="0"/>
              <a:t>The mask pattern is reduced by 5-10x in the resist, which allows much smaller features to be made. </a:t>
            </a:r>
          </a:p>
        </p:txBody>
      </p:sp>
      <p:grpSp>
        <p:nvGrpSpPr>
          <p:cNvPr id="2" name="Group 1"/>
          <p:cNvGrpSpPr/>
          <p:nvPr/>
        </p:nvGrpSpPr>
        <p:grpSpPr>
          <a:xfrm>
            <a:off x="3884212" y="1912206"/>
            <a:ext cx="4940300" cy="3681413"/>
            <a:chOff x="4114800" y="1419225"/>
            <a:chExt cx="4940300" cy="3681413"/>
          </a:xfrm>
        </p:grpSpPr>
        <p:pic>
          <p:nvPicPr>
            <p:cNvPr id="3789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1419225"/>
              <a:ext cx="3568700" cy="368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7828" name="TextBox 5"/>
            <p:cNvSpPr txBox="1">
              <a:spLocks noChangeArrowheads="1"/>
            </p:cNvSpPr>
            <p:nvPr/>
          </p:nvSpPr>
          <p:spPr bwMode="auto">
            <a:xfrm>
              <a:off x="7683500" y="2795588"/>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Mask</a:t>
              </a:r>
            </a:p>
          </p:txBody>
        </p:sp>
        <p:sp>
          <p:nvSpPr>
            <p:cNvPr id="77829" name="TextBox 6"/>
            <p:cNvSpPr txBox="1">
              <a:spLocks noChangeArrowheads="1"/>
            </p:cNvSpPr>
            <p:nvPr/>
          </p:nvSpPr>
          <p:spPr bwMode="auto">
            <a:xfrm>
              <a:off x="7759700" y="2254250"/>
              <a:ext cx="876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Lens</a:t>
              </a:r>
            </a:p>
          </p:txBody>
        </p:sp>
        <p:sp>
          <p:nvSpPr>
            <p:cNvPr id="77830" name="TextBox 7"/>
            <p:cNvSpPr txBox="1">
              <a:spLocks noChangeArrowheads="1"/>
            </p:cNvSpPr>
            <p:nvPr/>
          </p:nvSpPr>
          <p:spPr bwMode="auto">
            <a:xfrm>
              <a:off x="7772400" y="4279900"/>
              <a:ext cx="876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Lens</a:t>
              </a:r>
            </a:p>
          </p:txBody>
        </p:sp>
      </p:grpSp>
      <p:sp>
        <p:nvSpPr>
          <p:cNvPr id="77831" name="TextBox 8"/>
          <p:cNvSpPr txBox="1">
            <a:spLocks noChangeArrowheads="1"/>
          </p:cNvSpPr>
          <p:nvPr/>
        </p:nvSpPr>
        <p:spPr bwMode="auto">
          <a:xfrm>
            <a:off x="4114800" y="5745163"/>
            <a:ext cx="39433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Exposed pattern in resist is much smaller than in the mask</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idx="4294967295"/>
          </p:nvPr>
        </p:nvSpPr>
        <p:spPr>
          <a:xfrm>
            <a:off x="415925" y="255588"/>
            <a:ext cx="8229600" cy="860425"/>
          </a:xfrm>
        </p:spPr>
        <p:txBody>
          <a:bodyPr anchor="t"/>
          <a:lstStyle/>
          <a:p>
            <a:pPr eaLnBrk="1" hangingPunct="1"/>
            <a:r>
              <a:rPr lang="en-US" altLang="en-US" sz="4800" smtClean="0">
                <a:solidFill>
                  <a:srgbClr val="2D81B7"/>
                </a:solidFill>
                <a:latin typeface="Bebas Neue"/>
                <a:ea typeface="Bebas Neue"/>
                <a:cs typeface="Bebas Neue"/>
              </a:rPr>
              <a:t>Step 5:  Etching Processes</a:t>
            </a:r>
          </a:p>
        </p:txBody>
      </p:sp>
      <p:sp>
        <p:nvSpPr>
          <p:cNvPr id="135171" name="Rectangle 3"/>
          <p:cNvSpPr>
            <a:spLocks noGrp="1" noChangeArrowheads="1"/>
          </p:cNvSpPr>
          <p:nvPr>
            <p:ph type="body" idx="4294967295"/>
          </p:nvPr>
        </p:nvSpPr>
        <p:spPr>
          <a:xfrm>
            <a:off x="1379440" y="1891858"/>
            <a:ext cx="6032500" cy="4525963"/>
          </a:xfrm>
          <a:extLst/>
        </p:spPr>
        <p:txBody>
          <a:bodyPr rtlCol="0">
            <a:normAutofit/>
          </a:bodyPr>
          <a:lstStyle/>
          <a:p>
            <a:pPr eaLnBrk="1" fontAlgn="auto" hangingPunct="1">
              <a:spcAft>
                <a:spcPts val="0"/>
              </a:spcAft>
              <a:defRPr/>
            </a:pPr>
            <a:r>
              <a:rPr lang="en-US" sz="2400" b="1" dirty="0" smtClean="0"/>
              <a:t>Wet (chemical) etching</a:t>
            </a:r>
          </a:p>
          <a:p>
            <a:pPr lvl="1" eaLnBrk="1" fontAlgn="auto" hangingPunct="1">
              <a:spcAft>
                <a:spcPts val="0"/>
              </a:spcAft>
              <a:defRPr/>
            </a:pPr>
            <a:r>
              <a:rPr lang="en-US" sz="2000" dirty="0" smtClean="0"/>
              <a:t>Use a chemical that will dissolve the material that needs to be removed, while not interacting (as much) with the masking layer</a:t>
            </a:r>
          </a:p>
          <a:p>
            <a:pPr lvl="1" eaLnBrk="1" fontAlgn="auto" hangingPunct="1">
              <a:spcAft>
                <a:spcPts val="0"/>
              </a:spcAft>
              <a:defRPr/>
            </a:pPr>
            <a:r>
              <a:rPr lang="en-US" sz="2000" dirty="0" smtClean="0"/>
              <a:t>For Si, SiO</a:t>
            </a:r>
            <a:r>
              <a:rPr lang="en-US" sz="2000" baseline="-25000" dirty="0" smtClean="0"/>
              <a:t>2</a:t>
            </a:r>
            <a:r>
              <a:rPr lang="en-US" sz="2000" dirty="0"/>
              <a:t>,</a:t>
            </a:r>
            <a:r>
              <a:rPr lang="en-US" sz="2000" dirty="0" smtClean="0"/>
              <a:t> hydrofluoric acid is used</a:t>
            </a:r>
          </a:p>
          <a:p>
            <a:pPr marL="457200" lvl="1" indent="0" eaLnBrk="1" fontAlgn="auto" hangingPunct="1">
              <a:spcAft>
                <a:spcPts val="0"/>
              </a:spcAft>
              <a:buFontTx/>
              <a:buNone/>
              <a:defRPr/>
            </a:pPr>
            <a:endParaRPr lang="en-US" sz="2400" dirty="0" smtClean="0"/>
          </a:p>
          <a:p>
            <a:pPr eaLnBrk="1" fontAlgn="auto" hangingPunct="1">
              <a:spcAft>
                <a:spcPts val="0"/>
              </a:spcAft>
              <a:defRPr/>
            </a:pPr>
            <a:r>
              <a:rPr lang="en-US" sz="2400" b="1" dirty="0" smtClean="0"/>
              <a:t>Dry Etching</a:t>
            </a:r>
          </a:p>
          <a:p>
            <a:pPr lvl="1" eaLnBrk="1" fontAlgn="auto" hangingPunct="1">
              <a:spcAft>
                <a:spcPts val="0"/>
              </a:spcAft>
              <a:defRPr/>
            </a:pPr>
            <a:r>
              <a:rPr lang="en-US" sz="2000" dirty="0" smtClean="0"/>
              <a:t>Uses reactive ions/plasma to attack material</a:t>
            </a:r>
          </a:p>
          <a:p>
            <a:pPr lvl="1" eaLnBrk="1" fontAlgn="auto" hangingPunct="1">
              <a:spcAft>
                <a:spcPts val="0"/>
              </a:spcAft>
              <a:defRPr/>
            </a:pPr>
            <a:r>
              <a:rPr lang="en-US" sz="2000" dirty="0" smtClean="0"/>
              <a:t>Material is forced into vapor phase and pumped away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idx="4294967295"/>
          </p:nvPr>
        </p:nvSpPr>
        <p:spPr>
          <a:xfrm>
            <a:off x="393700" y="250825"/>
            <a:ext cx="8229600" cy="735013"/>
          </a:xfrm>
        </p:spPr>
        <p:txBody>
          <a:bodyPr anchor="t"/>
          <a:lstStyle/>
          <a:p>
            <a:pPr eaLnBrk="1" hangingPunct="1"/>
            <a:r>
              <a:rPr lang="en-US" altLang="en-US" sz="4800" smtClean="0">
                <a:solidFill>
                  <a:srgbClr val="2D81B7"/>
                </a:solidFill>
                <a:latin typeface="Bebas Neue"/>
                <a:ea typeface="Bebas Neue"/>
                <a:cs typeface="Bebas Neue"/>
              </a:rPr>
              <a:t>Results of Etching</a:t>
            </a:r>
          </a:p>
        </p:txBody>
      </p:sp>
      <p:sp>
        <p:nvSpPr>
          <p:cNvPr id="81922" name="Rectangle 3"/>
          <p:cNvSpPr>
            <a:spLocks noGrp="1" noChangeArrowheads="1"/>
          </p:cNvSpPr>
          <p:nvPr>
            <p:ph type="body" idx="4294967295"/>
          </p:nvPr>
        </p:nvSpPr>
        <p:spPr>
          <a:xfrm>
            <a:off x="588963" y="1254125"/>
            <a:ext cx="8204200" cy="1665288"/>
          </a:xfrm>
        </p:spPr>
        <p:txBody>
          <a:bodyPr/>
          <a:lstStyle/>
          <a:p>
            <a:pPr marL="0" indent="0" eaLnBrk="1" hangingPunct="1">
              <a:buFont typeface="Arial" panose="020B0604020202020204" pitchFamily="34" charset="0"/>
              <a:buNone/>
            </a:pPr>
            <a:r>
              <a:rPr lang="en-US" altLang="en-US" sz="2400" smtClean="0"/>
              <a:t>Wet (chemical) etching</a:t>
            </a:r>
          </a:p>
          <a:p>
            <a:pPr lvl="1" eaLnBrk="1" hangingPunct="1"/>
            <a:r>
              <a:rPr lang="en-US" altLang="en-US" sz="2000" smtClean="0"/>
              <a:t>Rapid, isotropic (etches out as fast as down, may under-etch a feature)</a:t>
            </a:r>
            <a:endParaRPr lang="en-US" altLang="en-US" sz="2400" smtClean="0"/>
          </a:p>
          <a:p>
            <a:pPr marL="0" indent="0" eaLnBrk="1" hangingPunct="1">
              <a:buFont typeface="Arial" panose="020B0604020202020204" pitchFamily="34" charset="0"/>
              <a:buNone/>
            </a:pPr>
            <a:r>
              <a:rPr lang="en-US" altLang="en-US" sz="2400" smtClean="0"/>
              <a:t>Dry Etching</a:t>
            </a:r>
          </a:p>
          <a:p>
            <a:pPr lvl="1" eaLnBrk="1" hangingPunct="1"/>
            <a:r>
              <a:rPr lang="en-US" altLang="en-US" sz="2000" smtClean="0"/>
              <a:t>Slower, anisotropic (can etch straight walls with a high </a:t>
            </a:r>
            <a:r>
              <a:rPr lang="en-US" altLang="en-US" sz="2000" i="1" smtClean="0"/>
              <a:t>aspect ratio</a:t>
            </a:r>
            <a:r>
              <a:rPr lang="en-US" altLang="en-US" sz="2000" smtClean="0"/>
              <a:t>)</a:t>
            </a:r>
            <a:endParaRPr lang="en-US" altLang="en-US" sz="2400" smtClean="0"/>
          </a:p>
        </p:txBody>
      </p:sp>
      <p:pic>
        <p:nvPicPr>
          <p:cNvPr id="819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3173413"/>
            <a:ext cx="3846512"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TextBox 4"/>
          <p:cNvSpPr txBox="1">
            <a:spLocks noChangeArrowheads="1"/>
          </p:cNvSpPr>
          <p:nvPr/>
        </p:nvSpPr>
        <p:spPr bwMode="auto">
          <a:xfrm>
            <a:off x="220663" y="6003925"/>
            <a:ext cx="1092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Photo: </a:t>
            </a:r>
          </a:p>
          <a:p>
            <a:pPr eaLnBrk="1" hangingPunct="1">
              <a:spcBef>
                <a:spcPct val="0"/>
              </a:spcBef>
              <a:buFontTx/>
              <a:buNone/>
            </a:pPr>
            <a:r>
              <a:rPr lang="en-US" altLang="en-US" sz="1200"/>
              <a:t>Futurrex Inc.</a:t>
            </a:r>
            <a:endParaRPr lang="en-US" altLang="en-US" sz="1600"/>
          </a:p>
        </p:txBody>
      </p:sp>
      <p:pic>
        <p:nvPicPr>
          <p:cNvPr id="81925" name="Picture 6"/>
          <p:cNvPicPr>
            <a:picLocks noChangeAspect="1" noChangeArrowheads="1"/>
          </p:cNvPicPr>
          <p:nvPr/>
        </p:nvPicPr>
        <p:blipFill>
          <a:blip r:embed="rId4">
            <a:extLst>
              <a:ext uri="{28A0092B-C50C-407E-A947-70E740481C1C}">
                <a14:useLocalDpi xmlns:a14="http://schemas.microsoft.com/office/drawing/2010/main" val="0"/>
              </a:ext>
            </a:extLst>
          </a:blip>
          <a:srcRect b="27621"/>
          <a:stretch>
            <a:fillRect/>
          </a:stretch>
        </p:blipFill>
        <p:spPr bwMode="auto">
          <a:xfrm>
            <a:off x="906463" y="3173413"/>
            <a:ext cx="3178175"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6" name="TextBox 6"/>
          <p:cNvSpPr txBox="1">
            <a:spLocks noChangeArrowheads="1"/>
          </p:cNvSpPr>
          <p:nvPr/>
        </p:nvSpPr>
        <p:spPr bwMode="auto">
          <a:xfrm>
            <a:off x="4818063" y="6003925"/>
            <a:ext cx="1822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a:t>Photo: </a:t>
            </a:r>
          </a:p>
          <a:p>
            <a:pPr eaLnBrk="1" hangingPunct="1">
              <a:spcBef>
                <a:spcPct val="0"/>
              </a:spcBef>
              <a:buFontTx/>
              <a:buNone/>
            </a:pPr>
            <a:r>
              <a:rPr lang="en-US" altLang="en-US" sz="1200"/>
              <a:t>University of Minnesota </a:t>
            </a:r>
          </a:p>
          <a:p>
            <a:pPr eaLnBrk="1" hangingPunct="1">
              <a:spcBef>
                <a:spcPct val="0"/>
              </a:spcBef>
              <a:buFontTx/>
              <a:buNone/>
            </a:pPr>
            <a:r>
              <a:rPr lang="en-US" altLang="en-US" sz="1200"/>
              <a:t>Nanofabrication Center </a:t>
            </a:r>
            <a:endParaRPr lang="en-US" altLang="en-US" sz="1600"/>
          </a:p>
        </p:txBody>
      </p:sp>
      <p:sp>
        <p:nvSpPr>
          <p:cNvPr id="81927" name="TextBox 7"/>
          <p:cNvSpPr txBox="1">
            <a:spLocks noChangeArrowheads="1"/>
          </p:cNvSpPr>
          <p:nvPr/>
        </p:nvSpPr>
        <p:spPr bwMode="auto">
          <a:xfrm>
            <a:off x="1739900" y="5634038"/>
            <a:ext cx="1509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Wet etching.</a:t>
            </a:r>
          </a:p>
        </p:txBody>
      </p:sp>
      <p:sp>
        <p:nvSpPr>
          <p:cNvPr id="81928" name="TextBox 8"/>
          <p:cNvSpPr txBox="1">
            <a:spLocks noChangeArrowheads="1"/>
          </p:cNvSpPr>
          <p:nvPr/>
        </p:nvSpPr>
        <p:spPr bwMode="auto">
          <a:xfrm>
            <a:off x="4818063" y="5634038"/>
            <a:ext cx="3414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Dry reactive ion (DRIE) etching</a:t>
            </a:r>
            <a:r>
              <a:rPr lang="en-US" altLang="en-US" sz="1400"/>
              <a:t>.</a:t>
            </a:r>
            <a:endParaRPr lang="en-US" altLang="en-US" sz="180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idx="4294967295"/>
          </p:nvPr>
        </p:nvSpPr>
        <p:spPr>
          <a:xfrm>
            <a:off x="498475" y="274638"/>
            <a:ext cx="8229600" cy="860425"/>
          </a:xfrm>
        </p:spPr>
        <p:txBody>
          <a:bodyPr anchor="t"/>
          <a:lstStyle/>
          <a:p>
            <a:pPr eaLnBrk="1" hangingPunct="1"/>
            <a:r>
              <a:rPr lang="en-US" altLang="en-US" sz="4800" smtClean="0">
                <a:solidFill>
                  <a:srgbClr val="2D81B7"/>
                </a:solidFill>
                <a:latin typeface="Bebas Neue"/>
                <a:ea typeface="Bebas Neue"/>
                <a:cs typeface="Bebas Neue"/>
              </a:rPr>
              <a:t>Step 6:  Repeat</a:t>
            </a:r>
          </a:p>
        </p:txBody>
      </p:sp>
      <p:sp>
        <p:nvSpPr>
          <p:cNvPr id="83970" name="Rectangle 3"/>
          <p:cNvSpPr>
            <a:spLocks noGrp="1" noChangeArrowheads="1"/>
          </p:cNvSpPr>
          <p:nvPr>
            <p:ph type="body" idx="4294967295"/>
          </p:nvPr>
        </p:nvSpPr>
        <p:spPr>
          <a:xfrm>
            <a:off x="1541365" y="2034595"/>
            <a:ext cx="6032500" cy="4525963"/>
          </a:xfrm>
        </p:spPr>
        <p:txBody>
          <a:bodyPr/>
          <a:lstStyle/>
          <a:p>
            <a:pPr eaLnBrk="1" hangingPunct="1"/>
            <a:r>
              <a:rPr lang="en-US" altLang="en-US" sz="2400" b="1" dirty="0" smtClean="0"/>
              <a:t>Wafer is washed, and the next layer is built using same series of steps:</a:t>
            </a:r>
          </a:p>
          <a:p>
            <a:pPr lvl="1" eaLnBrk="1" hangingPunct="1"/>
            <a:r>
              <a:rPr lang="en-US" altLang="en-US" sz="2000" b="1" dirty="0" smtClean="0"/>
              <a:t>Deposit film layer</a:t>
            </a:r>
          </a:p>
          <a:p>
            <a:pPr lvl="1" eaLnBrk="1" hangingPunct="1"/>
            <a:r>
              <a:rPr lang="en-US" altLang="en-US" sz="2000" b="1" dirty="0" smtClean="0"/>
              <a:t>Modify if desired</a:t>
            </a:r>
          </a:p>
          <a:p>
            <a:pPr lvl="1" eaLnBrk="1" hangingPunct="1"/>
            <a:r>
              <a:rPr lang="en-US" altLang="en-US" sz="2000" b="1" dirty="0" smtClean="0"/>
              <a:t>Transfer pattern using photomask and resist</a:t>
            </a:r>
          </a:p>
          <a:p>
            <a:pPr lvl="1" eaLnBrk="1" hangingPunct="1"/>
            <a:r>
              <a:rPr lang="en-US" altLang="en-US" sz="2000" b="1" dirty="0" smtClean="0"/>
              <a:t>Etch</a:t>
            </a:r>
          </a:p>
          <a:p>
            <a:pPr lvl="1" eaLnBrk="1" hangingPunct="1"/>
            <a:endParaRPr lang="en-US" altLang="en-US" sz="2000" b="1" dirty="0" smtClean="0"/>
          </a:p>
          <a:p>
            <a:pPr eaLnBrk="1" hangingPunct="1"/>
            <a:r>
              <a:rPr lang="en-US" altLang="en-US" sz="2400" b="1" dirty="0" smtClean="0"/>
              <a:t>A typical IC can have over 15 layers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1796899" y="1652698"/>
            <a:ext cx="5156200" cy="1935162"/>
          </a:xfrm>
        </p:spPr>
        <p:txBody>
          <a:bodyPr anchor="t"/>
          <a:lstStyle/>
          <a:p>
            <a:pPr eaLnBrk="1" hangingPunct="1"/>
            <a:r>
              <a:rPr lang="en-US" altLang="en-US" sz="3200" b="1" dirty="0" smtClean="0"/>
              <a:t>An animated summary of the making of an integrated circuit can be found here:</a:t>
            </a:r>
          </a:p>
        </p:txBody>
      </p:sp>
      <p:sp>
        <p:nvSpPr>
          <p:cNvPr id="86018" name="Rectangle 1"/>
          <p:cNvSpPr>
            <a:spLocks noChangeArrowheads="1"/>
          </p:cNvSpPr>
          <p:nvPr/>
        </p:nvSpPr>
        <p:spPr bwMode="auto">
          <a:xfrm>
            <a:off x="2312988" y="4128549"/>
            <a:ext cx="4298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hlinkClick r:id="rId3"/>
              </a:rPr>
              <a:t>The making of a chip - </a:t>
            </a:r>
            <a:r>
              <a:rPr lang="en-US" altLang="en-US" sz="1800" dirty="0" err="1">
                <a:hlinkClick r:id="rId3"/>
              </a:rPr>
              <a:t>Youtube</a:t>
            </a:r>
            <a:r>
              <a:rPr lang="en-US" altLang="en-US" sz="1800" dirty="0">
                <a:hlinkClick r:id="rId3"/>
              </a:rPr>
              <a:t> video</a:t>
            </a:r>
            <a:endParaRPr lang="en-US" altLang="en-US" sz="1800" dirty="0"/>
          </a:p>
          <a:p>
            <a:pPr eaLnBrk="1" hangingPunct="1">
              <a:spcBef>
                <a:spcPct val="0"/>
              </a:spcBef>
              <a:buFontTx/>
              <a:buNone/>
            </a:pPr>
            <a:r>
              <a:rPr lang="en-US" altLang="en-US" sz="1800" dirty="0">
                <a:hlinkClick r:id="rId4"/>
              </a:rPr>
              <a:t>www.youtube.com/watch?v=d9SWNLZvA8g</a:t>
            </a:r>
            <a:endParaRPr lang="en-US" altLang="en-US" sz="1800" dirty="0"/>
          </a:p>
          <a:p>
            <a:pPr eaLnBrk="1" hangingPunct="1">
              <a:spcBef>
                <a:spcPct val="0"/>
              </a:spcBef>
              <a:buFontTx/>
              <a:buNone/>
            </a:pPr>
            <a:endParaRPr lang="en-US" alt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1857375" y="1117600"/>
            <a:ext cx="5681663" cy="1733550"/>
          </a:xfrm>
        </p:spPr>
        <p:txBody>
          <a:bodyPr anchor="t"/>
          <a:lstStyle/>
          <a:p>
            <a:pPr eaLnBrk="1" hangingPunct="1"/>
            <a:r>
              <a:rPr lang="en-US" altLang="en-US" sz="3200" b="1" smtClean="0"/>
              <a:t>Photolithography is the central technology in fabricating integrated circuits (ICs)</a:t>
            </a:r>
          </a:p>
        </p:txBody>
      </p:sp>
      <p:sp>
        <p:nvSpPr>
          <p:cNvPr id="17410" name="Rectangle 2"/>
          <p:cNvSpPr>
            <a:spLocks noChangeArrowheads="1"/>
          </p:cNvSpPr>
          <p:nvPr/>
        </p:nvSpPr>
        <p:spPr bwMode="auto">
          <a:xfrm>
            <a:off x="2411413" y="3863975"/>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hlinkClick r:id="rId3"/>
              </a:rPr>
              <a:t>http://www.extremetech.com/computing/85304-intelmicron-fabrication-plant-tour?print</a:t>
            </a:r>
            <a:endParaRPr lang="en-US" altLang="en-US" sz="1800"/>
          </a:p>
        </p:txBody>
      </p:sp>
      <p:sp>
        <p:nvSpPr>
          <p:cNvPr id="17411" name="TextBox 3"/>
          <p:cNvSpPr txBox="1">
            <a:spLocks noChangeArrowheads="1"/>
          </p:cNvSpPr>
          <p:nvPr/>
        </p:nvSpPr>
        <p:spPr bwMode="auto">
          <a:xfrm>
            <a:off x="2459038" y="3200400"/>
            <a:ext cx="447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t>Here is a photo tour of an IC fabrication plant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0414" y="2451128"/>
            <a:ext cx="7075487"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2"/>
          <p:cNvSpPr txBox="1">
            <a:spLocks noChangeArrowheads="1"/>
          </p:cNvSpPr>
          <p:nvPr/>
        </p:nvSpPr>
        <p:spPr bwMode="auto">
          <a:xfrm>
            <a:off x="2584381" y="2158661"/>
            <a:ext cx="36052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a:t>Idealized transistor design</a:t>
            </a:r>
          </a:p>
        </p:txBody>
      </p:sp>
      <p:sp>
        <p:nvSpPr>
          <p:cNvPr id="19458" name="Rectangle 2"/>
          <p:cNvSpPr txBox="1">
            <a:spLocks noChangeArrowheads="1"/>
          </p:cNvSpPr>
          <p:nvPr/>
        </p:nvSpPr>
        <p:spPr bwMode="auto">
          <a:xfrm>
            <a:off x="401638"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dirty="0">
                <a:solidFill>
                  <a:srgbClr val="2D81B7"/>
                </a:solidFill>
                <a:latin typeface="Bebas Neue"/>
                <a:ea typeface="Bebas Neue"/>
                <a:cs typeface="Bebas Neue"/>
              </a:rPr>
              <a:t>Typical Integrated Circuit Element:</a:t>
            </a:r>
            <a:r>
              <a:rPr lang="en-US" altLang="en-US" sz="4000" b="1" dirty="0">
                <a:solidFill>
                  <a:srgbClr val="2D81B7"/>
                </a:solidFill>
              </a:rPr>
              <a:t> </a:t>
            </a:r>
            <a:r>
              <a:rPr lang="en-US" altLang="en-US" sz="4000" b="1" dirty="0"/>
              <a:t/>
            </a:r>
            <a:br>
              <a:rPr lang="en-US" altLang="en-US" sz="4000" b="1" dirty="0"/>
            </a:br>
            <a:r>
              <a:rPr lang="en-US" altLang="en-US" sz="4000" b="1" dirty="0"/>
              <a:t>A MOSFET Transistor</a:t>
            </a:r>
          </a:p>
        </p:txBody>
      </p:sp>
      <p:sp>
        <p:nvSpPr>
          <p:cNvPr id="19459" name="Rectangle 9"/>
          <p:cNvSpPr>
            <a:spLocks noChangeArrowheads="1"/>
          </p:cNvSpPr>
          <p:nvPr/>
        </p:nvSpPr>
        <p:spPr bwMode="auto">
          <a:xfrm>
            <a:off x="1488814" y="5828901"/>
            <a:ext cx="5211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t>With permission from: Andrew Barron</a:t>
            </a:r>
            <a:r>
              <a:rPr lang="en-US" altLang="en-US" sz="1400" b="1" dirty="0"/>
              <a:t> </a:t>
            </a:r>
            <a:r>
              <a:rPr lang="en-US" altLang="en-US" sz="1400" i="1" dirty="0"/>
              <a:t>Applications for Silica Thin Films</a:t>
            </a:r>
            <a:r>
              <a:rPr lang="en-US" altLang="en-US" sz="1400" dirty="0"/>
              <a:t> </a:t>
            </a:r>
            <a:r>
              <a:rPr lang="en-US" altLang="en-US" sz="1400" b="1" dirty="0"/>
              <a:t> </a:t>
            </a:r>
            <a:r>
              <a:rPr lang="en-US" altLang="en-US" sz="1400" dirty="0">
                <a:hlinkClick r:id="rId2"/>
              </a:rPr>
              <a:t>http://cnx.org/content/m24883/1.5/</a:t>
            </a:r>
            <a:endParaRPr lang="en-US" altLang="en-US" sz="1400" dirty="0"/>
          </a:p>
        </p:txBody>
      </p:sp>
      <p:pic>
        <p:nvPicPr>
          <p:cNvPr id="19460" name="Picture 2" descr="http://cnx.org/content/m24883/latest/MOSF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482" y="2690454"/>
            <a:ext cx="7427912" cy="299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6"/>
          <p:cNvSpPr txBox="1">
            <a:spLocks noChangeArrowheads="1"/>
          </p:cNvSpPr>
          <p:nvPr/>
        </p:nvSpPr>
        <p:spPr bwMode="auto">
          <a:xfrm>
            <a:off x="2007394" y="5908675"/>
            <a:ext cx="52562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dirty="0">
                <a:solidFill>
                  <a:srgbClr val="00B0F0"/>
                </a:solidFill>
              </a:rPr>
              <a:t>http://www.computerhistory.org/</a:t>
            </a:r>
          </a:p>
        </p:txBody>
      </p:sp>
      <p:sp>
        <p:nvSpPr>
          <p:cNvPr id="20482" name="Rectangle 2"/>
          <p:cNvSpPr txBox="1">
            <a:spLocks noChangeArrowheads="1"/>
          </p:cNvSpPr>
          <p:nvPr/>
        </p:nvSpPr>
        <p:spPr bwMode="auto">
          <a:xfrm>
            <a:off x="520700" y="257175"/>
            <a:ext cx="822960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4000">
                <a:solidFill>
                  <a:srgbClr val="2D81B7"/>
                </a:solidFill>
                <a:latin typeface="Bebas Neue"/>
                <a:ea typeface="Bebas Neue"/>
                <a:cs typeface="Bebas Neue"/>
              </a:rPr>
              <a:t>Actual CMOS transistors as made on a wafer</a:t>
            </a:r>
          </a:p>
        </p:txBody>
      </p:sp>
      <p:pic>
        <p:nvPicPr>
          <p:cNvPr id="819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0987" y="1896152"/>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484" name="TextBox 1"/>
          <p:cNvSpPr txBox="1">
            <a:spLocks noChangeArrowheads="1"/>
          </p:cNvSpPr>
          <p:nvPr/>
        </p:nvSpPr>
        <p:spPr bwMode="auto">
          <a:xfrm>
            <a:off x="393700" y="2794000"/>
            <a:ext cx="2032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000">
                <a:latin typeface="Arial" panose="020B0604020202020204" pitchFamily="34" charset="0"/>
              </a:rPr>
              <a:t>Transistor dimensions are less than 100 nanometers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type="body" idx="4294967295"/>
          </p:nvPr>
        </p:nvSpPr>
        <p:spPr>
          <a:xfrm>
            <a:off x="0" y="914400"/>
            <a:ext cx="8229600" cy="5749925"/>
          </a:xfrm>
          <a:extLst/>
        </p:spPr>
        <p:txBody>
          <a:bodyPr rtlCol="0">
            <a:normAutofit/>
          </a:bodyPr>
          <a:lstStyle/>
          <a:p>
            <a:pPr marL="0" indent="0" eaLnBrk="1" fontAlgn="auto" hangingPunct="1">
              <a:spcAft>
                <a:spcPts val="0"/>
              </a:spcAft>
              <a:buFontTx/>
              <a:buNone/>
              <a:defRPr/>
            </a:pPr>
            <a:endParaRPr lang="en-US" sz="2400" dirty="0" smtClean="0">
              <a:solidFill>
                <a:srgbClr val="0000FF"/>
              </a:solidFill>
            </a:endParaRPr>
          </a:p>
          <a:p>
            <a:pPr marL="457200" lvl="1" indent="0" eaLnBrk="1" fontAlgn="auto" hangingPunct="1">
              <a:spcAft>
                <a:spcPts val="0"/>
              </a:spcAft>
              <a:buFontTx/>
              <a:buNone/>
              <a:defRPr/>
            </a:pPr>
            <a:endParaRPr lang="en-US" sz="2400" dirty="0" smtClean="0">
              <a:solidFill>
                <a:srgbClr val="0000FF"/>
              </a:solidFill>
            </a:endParaRPr>
          </a:p>
          <a:p>
            <a:pPr lvl="1" eaLnBrk="1" fontAlgn="auto" hangingPunct="1">
              <a:spcAft>
                <a:spcPts val="0"/>
              </a:spcAft>
              <a:buFontTx/>
              <a:buChar char="•"/>
              <a:defRPr/>
            </a:pPr>
            <a:endParaRPr lang="en-US" sz="2400" dirty="0" smtClean="0">
              <a:solidFill>
                <a:srgbClr val="0000FF"/>
              </a:solidFill>
            </a:endParaRPr>
          </a:p>
          <a:p>
            <a:pPr lvl="1" eaLnBrk="1" fontAlgn="auto" hangingPunct="1">
              <a:spcAft>
                <a:spcPts val="0"/>
              </a:spcAft>
              <a:buFontTx/>
              <a:buChar char="•"/>
              <a:defRPr/>
            </a:pPr>
            <a:endParaRPr lang="en-US" sz="2400" dirty="0" smtClean="0">
              <a:solidFill>
                <a:srgbClr val="0000FF"/>
              </a:solidFill>
            </a:endParaRPr>
          </a:p>
          <a:p>
            <a:pPr marL="457200" lvl="1" indent="0" eaLnBrk="1" fontAlgn="auto" hangingPunct="1">
              <a:spcAft>
                <a:spcPts val="0"/>
              </a:spcAft>
              <a:buFontTx/>
              <a:buNone/>
              <a:defRPr/>
            </a:pPr>
            <a:endParaRPr lang="en-US" sz="2400" dirty="0" smtClean="0">
              <a:solidFill>
                <a:srgbClr val="0000FF"/>
              </a:solidFill>
            </a:endParaRPr>
          </a:p>
          <a:p>
            <a:pPr marL="457200" lvl="1" indent="0" eaLnBrk="1" fontAlgn="auto" hangingPunct="1">
              <a:spcAft>
                <a:spcPts val="0"/>
              </a:spcAft>
              <a:buFontTx/>
              <a:buNone/>
              <a:defRPr/>
            </a:pPr>
            <a:r>
              <a:rPr lang="en-US" sz="2400" dirty="0" smtClean="0">
                <a:solidFill>
                  <a:srgbClr val="0000FF"/>
                </a:solidFill>
              </a:rPr>
              <a:t>	</a:t>
            </a:r>
          </a:p>
          <a:p>
            <a:pPr marL="457200" lvl="1" indent="0" eaLnBrk="1" fontAlgn="auto" hangingPunct="1">
              <a:spcAft>
                <a:spcPts val="0"/>
              </a:spcAft>
              <a:buFontTx/>
              <a:buNone/>
              <a:defRPr/>
            </a:pPr>
            <a:endParaRPr lang="en-US" sz="2400" dirty="0" smtClean="0">
              <a:solidFill>
                <a:srgbClr val="0000FF"/>
              </a:solidFill>
            </a:endParaRPr>
          </a:p>
          <a:p>
            <a:pPr marL="685800" lvl="1" indent="0" eaLnBrk="1" fontAlgn="auto" hangingPunct="1">
              <a:spcAft>
                <a:spcPts val="0"/>
              </a:spcAft>
              <a:buFontTx/>
              <a:buNone/>
              <a:defRPr/>
            </a:pPr>
            <a:endParaRPr lang="en-US" sz="2400" dirty="0">
              <a:solidFill>
                <a:srgbClr val="0000FF"/>
              </a:solidFill>
            </a:endParaRPr>
          </a:p>
        </p:txBody>
      </p:sp>
      <p:sp>
        <p:nvSpPr>
          <p:cNvPr id="9219" name="Rectangle 2"/>
          <p:cNvSpPr>
            <a:spLocks noGrp="1" noChangeArrowheads="1"/>
          </p:cNvSpPr>
          <p:nvPr>
            <p:ph type="title" idx="4294967295"/>
          </p:nvPr>
        </p:nvSpPr>
        <p:spPr>
          <a:xfrm>
            <a:off x="688975" y="300038"/>
            <a:ext cx="7537450" cy="490537"/>
          </a:xfrm>
        </p:spPr>
        <p:txBody>
          <a:bodyPr rtlCol="0" anchor="t">
            <a:normAutofit fontScale="90000"/>
          </a:bodyPr>
          <a:lstStyle/>
          <a:p>
            <a:pPr eaLnBrk="1" hangingPunct="1">
              <a:defRPr/>
            </a:pPr>
            <a:r>
              <a:rPr lang="en-US" altLang="en-US">
                <a:solidFill>
                  <a:srgbClr val="2D81B7"/>
                </a:solidFill>
                <a:latin typeface="Bebas Neue" charset="0"/>
                <a:ea typeface="Bebas Neue" charset="0"/>
                <a:cs typeface="Bebas Neue" charset="0"/>
              </a:rPr>
              <a:t>Microfabrication</a:t>
            </a:r>
            <a:r>
              <a:rPr lang="en-US" altLang="en-US" dirty="0">
                <a:solidFill>
                  <a:srgbClr val="2D81B7"/>
                </a:solidFill>
                <a:latin typeface="Bebas Neue" charset="0"/>
                <a:ea typeface="Bebas Neue" charset="0"/>
                <a:cs typeface="Bebas Neue" charset="0"/>
              </a:rPr>
              <a:t> Step 1: Circuit Design</a:t>
            </a:r>
          </a:p>
        </p:txBody>
      </p:sp>
      <p:pic>
        <p:nvPicPr>
          <p:cNvPr id="2253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3267472"/>
            <a:ext cx="3911600" cy="242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5"/>
          <p:cNvSpPr txBox="1">
            <a:spLocks noChangeArrowheads="1"/>
          </p:cNvSpPr>
          <p:nvPr/>
        </p:nvSpPr>
        <p:spPr bwMode="auto">
          <a:xfrm>
            <a:off x="2112507" y="6184107"/>
            <a:ext cx="35417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dirty="0"/>
              <a:t>Photo – courtesy IBM  </a:t>
            </a:r>
            <a:r>
              <a:rPr lang="en-US" altLang="en-US" sz="1200" dirty="0">
                <a:hlinkClick r:id="rId4"/>
              </a:rPr>
              <a:t>http://www.kasap.usask.ca/photos/</a:t>
            </a:r>
            <a:endParaRPr lang="en-US" altLang="en-US" sz="1600" dirty="0"/>
          </a:p>
        </p:txBody>
      </p:sp>
      <p:sp>
        <p:nvSpPr>
          <p:cNvPr id="22533" name="TextBox 1"/>
          <p:cNvSpPr txBox="1">
            <a:spLocks noChangeArrowheads="1"/>
          </p:cNvSpPr>
          <p:nvPr/>
        </p:nvSpPr>
        <p:spPr bwMode="auto">
          <a:xfrm>
            <a:off x="5097800" y="2024857"/>
            <a:ext cx="32877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a:t>Into this: 3-D layout of </a:t>
            </a:r>
          </a:p>
          <a:p>
            <a:pPr eaLnBrk="1" hangingPunct="1">
              <a:spcBef>
                <a:spcPct val="0"/>
              </a:spcBef>
              <a:buFontTx/>
              <a:buNone/>
            </a:pPr>
            <a:r>
              <a:rPr lang="en-US" altLang="en-US" sz="2400"/>
              <a:t>components</a:t>
            </a:r>
            <a:endParaRPr lang="en-US" altLang="en-US" sz="1800"/>
          </a:p>
        </p:txBody>
      </p:sp>
      <p:pic>
        <p:nvPicPr>
          <p:cNvPr id="22534" name="Picture 2" descr="http://www.kasap.usask.ca/images/photos/SEMof3LevelCuInterconP98.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4220" y="3000772"/>
            <a:ext cx="2174875" cy="268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Box 2"/>
          <p:cNvSpPr txBox="1">
            <a:spLocks noChangeArrowheads="1"/>
          </p:cNvSpPr>
          <p:nvPr/>
        </p:nvSpPr>
        <p:spPr bwMode="auto">
          <a:xfrm>
            <a:off x="177800" y="2170510"/>
            <a:ext cx="42799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28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a:t>Design the 3D circuit structure.</a:t>
            </a:r>
          </a:p>
          <a:p>
            <a:pPr eaLnBrk="1" hangingPunct="1">
              <a:spcBef>
                <a:spcPct val="0"/>
              </a:spcBef>
              <a:buFontTx/>
              <a:buNone/>
            </a:pPr>
            <a:r>
              <a:rPr lang="en-US" altLang="en-US" sz="2400"/>
              <a:t>Turn this: Schematic diagram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392112" y="358775"/>
            <a:ext cx="4941887" cy="1393825"/>
          </a:xfrm>
        </p:spPr>
        <p:txBody>
          <a:bodyPr rtlCol="0" anchor="t">
            <a:normAutofit fontScale="90000"/>
          </a:bodyPr>
          <a:lstStyle/>
          <a:p>
            <a:pPr algn="l" eaLnBrk="1" hangingPunct="1">
              <a:defRPr/>
            </a:pPr>
            <a:r>
              <a:rPr lang="en-US" altLang="en-US">
                <a:solidFill>
                  <a:srgbClr val="2D81B7"/>
                </a:solidFill>
                <a:latin typeface="Bebas Neue" charset="0"/>
                <a:ea typeface="Bebas Neue" charset="0"/>
                <a:cs typeface="Bebas Neue" charset="0"/>
              </a:rPr>
              <a:t>Microfabrication</a:t>
            </a:r>
            <a:r>
              <a:rPr lang="en-US" altLang="en-US" dirty="0">
                <a:solidFill>
                  <a:srgbClr val="2D81B7"/>
                </a:solidFill>
                <a:latin typeface="Bebas Neue" charset="0"/>
                <a:ea typeface="Bebas Neue" charset="0"/>
                <a:cs typeface="Bebas Neue" charset="0"/>
              </a:rPr>
              <a:t> </a:t>
            </a:r>
            <a:br>
              <a:rPr lang="en-US" altLang="en-US" dirty="0">
                <a:solidFill>
                  <a:srgbClr val="2D81B7"/>
                </a:solidFill>
                <a:latin typeface="Bebas Neue" charset="0"/>
                <a:ea typeface="Bebas Neue" charset="0"/>
                <a:cs typeface="Bebas Neue" charset="0"/>
              </a:rPr>
            </a:br>
            <a:r>
              <a:rPr lang="en-US" altLang="en-US" dirty="0">
                <a:solidFill>
                  <a:srgbClr val="2D81B7"/>
                </a:solidFill>
                <a:latin typeface="Bebas Neue" charset="0"/>
                <a:ea typeface="Bebas Neue" charset="0"/>
                <a:cs typeface="Bebas Neue" charset="0"/>
              </a:rPr>
              <a:t>Step 2: Mask Design</a:t>
            </a:r>
          </a:p>
        </p:txBody>
      </p:sp>
      <p:sp>
        <p:nvSpPr>
          <p:cNvPr id="1703939" name="Rectangle 3"/>
          <p:cNvSpPr>
            <a:spLocks noGrp="1" noChangeArrowheads="1"/>
          </p:cNvSpPr>
          <p:nvPr>
            <p:ph type="body" idx="4294967295"/>
          </p:nvPr>
        </p:nvSpPr>
        <p:spPr>
          <a:xfrm>
            <a:off x="1008063" y="2297113"/>
            <a:ext cx="3771900" cy="3495675"/>
          </a:xfrm>
          <a:extLst/>
        </p:spPr>
        <p:txBody>
          <a:bodyPr rtlCol="0">
            <a:normAutofit/>
          </a:bodyPr>
          <a:lstStyle/>
          <a:p>
            <a:pPr marL="457200" lvl="1" indent="0" eaLnBrk="1" fontAlgn="auto" hangingPunct="1">
              <a:spcAft>
                <a:spcPts val="0"/>
              </a:spcAft>
              <a:buFontTx/>
              <a:buNone/>
              <a:defRPr/>
            </a:pPr>
            <a:endParaRPr lang="en-US" sz="2400" dirty="0">
              <a:solidFill>
                <a:srgbClr val="0000FF"/>
              </a:solidFill>
            </a:endParaRPr>
          </a:p>
          <a:p>
            <a:pPr marL="457200" lvl="1" indent="0" eaLnBrk="1" fontAlgn="auto" hangingPunct="1">
              <a:spcAft>
                <a:spcPts val="0"/>
              </a:spcAft>
              <a:buFontTx/>
              <a:buNone/>
              <a:defRPr/>
            </a:pPr>
            <a:r>
              <a:rPr lang="en-US" sz="2400" dirty="0" smtClean="0"/>
              <a:t>Divide the structure </a:t>
            </a:r>
          </a:p>
          <a:p>
            <a:pPr marL="457200" lvl="1" indent="0" eaLnBrk="1" fontAlgn="auto" hangingPunct="1">
              <a:spcAft>
                <a:spcPts val="0"/>
              </a:spcAft>
              <a:buFontTx/>
              <a:buNone/>
              <a:defRPr/>
            </a:pPr>
            <a:r>
              <a:rPr lang="en-US" sz="2400" dirty="0" smtClean="0"/>
              <a:t>into horizontal layers</a:t>
            </a:r>
          </a:p>
          <a:p>
            <a:pPr lvl="1" eaLnBrk="1" fontAlgn="auto" hangingPunct="1">
              <a:spcAft>
                <a:spcPts val="0"/>
              </a:spcAft>
              <a:buFontTx/>
              <a:buChar char="•"/>
              <a:defRPr/>
            </a:pPr>
            <a:endParaRPr lang="en-US" sz="2400" dirty="0"/>
          </a:p>
          <a:p>
            <a:pPr marL="457200" lvl="1" indent="0" eaLnBrk="1" fontAlgn="auto" hangingPunct="1">
              <a:spcAft>
                <a:spcPts val="0"/>
              </a:spcAft>
              <a:buFontTx/>
              <a:buNone/>
              <a:defRPr/>
            </a:pPr>
            <a:r>
              <a:rPr lang="en-US" sz="2400" dirty="0"/>
              <a:t>Capture the design of </a:t>
            </a:r>
            <a:endParaRPr lang="en-US" sz="2400" dirty="0" smtClean="0"/>
          </a:p>
          <a:p>
            <a:pPr marL="457200" lvl="1" indent="0" eaLnBrk="1" fontAlgn="auto" hangingPunct="1">
              <a:spcAft>
                <a:spcPts val="0"/>
              </a:spcAft>
              <a:buFontTx/>
              <a:buNone/>
              <a:defRPr/>
            </a:pPr>
            <a:r>
              <a:rPr lang="en-US" sz="2400" dirty="0" smtClean="0"/>
              <a:t>each </a:t>
            </a:r>
            <a:r>
              <a:rPr lang="en-US" sz="2400" dirty="0"/>
              <a:t>2-D layer in a </a:t>
            </a:r>
            <a:endParaRPr lang="en-US" sz="2400" dirty="0" smtClean="0"/>
          </a:p>
          <a:p>
            <a:pPr marL="457200" lvl="1" indent="0" eaLnBrk="1" fontAlgn="auto" hangingPunct="1">
              <a:spcAft>
                <a:spcPts val="0"/>
              </a:spcAft>
              <a:buFontTx/>
              <a:buNone/>
              <a:defRPr/>
            </a:pPr>
            <a:r>
              <a:rPr lang="en-US" sz="2400" i="1" dirty="0" smtClean="0"/>
              <a:t>photomask</a:t>
            </a:r>
            <a:endParaRPr lang="en-US" sz="2400" i="1" dirty="0"/>
          </a:p>
          <a:p>
            <a:pPr lvl="1" eaLnBrk="1" fontAlgn="auto" hangingPunct="1">
              <a:spcAft>
                <a:spcPts val="0"/>
              </a:spcAft>
              <a:buFontTx/>
              <a:buChar char="•"/>
              <a:defRPr/>
            </a:pPr>
            <a:endParaRPr lang="en-US" sz="2400" dirty="0">
              <a:solidFill>
                <a:srgbClr val="0000FF"/>
              </a:solidFill>
            </a:endParaRPr>
          </a:p>
          <a:p>
            <a:pPr lvl="1" eaLnBrk="1" fontAlgn="auto" hangingPunct="1">
              <a:spcAft>
                <a:spcPts val="0"/>
              </a:spcAft>
              <a:buFontTx/>
              <a:buChar char="•"/>
              <a:defRPr/>
            </a:pPr>
            <a:endParaRPr lang="en-US" sz="2400" dirty="0" smtClean="0">
              <a:solidFill>
                <a:srgbClr val="0000FF"/>
              </a:solidFill>
            </a:endParaRPr>
          </a:p>
          <a:p>
            <a:pPr lvl="1" eaLnBrk="1" fontAlgn="auto" hangingPunct="1">
              <a:spcAft>
                <a:spcPts val="0"/>
              </a:spcAft>
              <a:buFontTx/>
              <a:buChar char="•"/>
              <a:defRPr/>
            </a:pPr>
            <a:endParaRPr lang="en-US" sz="2400" dirty="0">
              <a:solidFill>
                <a:srgbClr val="0000FF"/>
              </a:solidFill>
            </a:endParaRPr>
          </a:p>
          <a:p>
            <a:pPr marL="457200" lvl="1" indent="0" eaLnBrk="1" fontAlgn="auto" hangingPunct="1">
              <a:spcAft>
                <a:spcPts val="0"/>
              </a:spcAft>
              <a:buFontTx/>
              <a:buNone/>
              <a:defRPr/>
            </a:pPr>
            <a:endParaRPr lang="en-US" sz="2400" dirty="0" smtClean="0">
              <a:solidFill>
                <a:srgbClr val="0000FF"/>
              </a:solidFill>
            </a:endParaRPr>
          </a:p>
          <a:p>
            <a:pPr marL="0" indent="0" eaLnBrk="1" fontAlgn="auto" hangingPunct="1">
              <a:spcAft>
                <a:spcPts val="0"/>
              </a:spcAft>
              <a:buFontTx/>
              <a:buNone/>
              <a:defRPr/>
            </a:pPr>
            <a:endParaRPr lang="en-US" dirty="0" smtClean="0"/>
          </a:p>
        </p:txBody>
      </p:sp>
      <p:sp>
        <p:nvSpPr>
          <p:cNvPr id="24579" name="TextBox 3"/>
          <p:cNvSpPr txBox="1">
            <a:spLocks noChangeArrowheads="1"/>
          </p:cNvSpPr>
          <p:nvPr/>
        </p:nvSpPr>
        <p:spPr bwMode="auto">
          <a:xfrm>
            <a:off x="287476" y="6199188"/>
            <a:ext cx="53705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dirty="0"/>
              <a:t>Figures from </a:t>
            </a:r>
            <a:r>
              <a:rPr lang="en-US" altLang="en-US" sz="1200" dirty="0">
                <a:hlinkClick r:id="rId3"/>
              </a:rPr>
              <a:t>www.technologystudent.com/elec1/ic2.htm</a:t>
            </a:r>
            <a:r>
              <a:rPr lang="en-US" altLang="en-US" sz="1200" dirty="0"/>
              <a:t>, © 2006, V. Ryan</a:t>
            </a:r>
            <a:endParaRPr lang="en-US" altLang="en-US" sz="1600" dirty="0"/>
          </a:p>
        </p:txBody>
      </p:sp>
      <p:pic>
        <p:nvPicPr>
          <p:cNvPr id="2458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611" y="657225"/>
            <a:ext cx="2803525" cy="554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a:xfrm>
            <a:off x="114300" y="274638"/>
            <a:ext cx="8229600" cy="860425"/>
          </a:xfrm>
        </p:spPr>
        <p:txBody>
          <a:bodyPr anchor="t"/>
          <a:lstStyle/>
          <a:p>
            <a:pPr eaLnBrk="1" hangingPunct="1"/>
            <a:r>
              <a:rPr lang="en-US" altLang="en-US" sz="4800" smtClean="0">
                <a:solidFill>
                  <a:srgbClr val="2D81B7"/>
                </a:solidFill>
                <a:latin typeface="Bebas Neue"/>
                <a:ea typeface="Bebas Neue"/>
                <a:cs typeface="Bebas Neue"/>
              </a:rPr>
              <a:t>The Circuit Photomask</a:t>
            </a:r>
          </a:p>
        </p:txBody>
      </p:sp>
      <p:sp>
        <p:nvSpPr>
          <p:cNvPr id="26626" name="Rectangle 3"/>
          <p:cNvSpPr>
            <a:spLocks noGrp="1" noChangeArrowheads="1"/>
          </p:cNvSpPr>
          <p:nvPr>
            <p:ph type="body" idx="4294967295"/>
          </p:nvPr>
        </p:nvSpPr>
        <p:spPr>
          <a:xfrm>
            <a:off x="742950" y="1154113"/>
            <a:ext cx="8401050" cy="1349375"/>
          </a:xfrm>
        </p:spPr>
        <p:txBody>
          <a:bodyPr/>
          <a:lstStyle/>
          <a:p>
            <a:pPr marL="457200" lvl="1" indent="0" eaLnBrk="1" hangingPunct="1">
              <a:buFont typeface="Arial" panose="020B0604020202020204" pitchFamily="34" charset="0"/>
              <a:buNone/>
            </a:pPr>
            <a:r>
              <a:rPr lang="en-US" altLang="en-US" sz="2400" smtClean="0"/>
              <a:t>The photomask is the “master” pattern for all the circuit elements across the whole wafer for one layer</a:t>
            </a:r>
          </a:p>
          <a:p>
            <a:pPr marL="457200" lvl="1" indent="0" eaLnBrk="1" hangingPunct="1">
              <a:buFont typeface="Arial" panose="020B0604020202020204" pitchFamily="34" charset="0"/>
              <a:buNone/>
            </a:pPr>
            <a:r>
              <a:rPr lang="en-US" altLang="en-US" sz="2400" smtClean="0"/>
              <a:t>Used repeatedly to make many, many copies</a:t>
            </a:r>
          </a:p>
          <a:p>
            <a:pPr marL="0" indent="0" eaLnBrk="1" hangingPunct="1">
              <a:buFontTx/>
              <a:buNone/>
            </a:pPr>
            <a:endParaRPr lang="en-US" altLang="en-US" smtClean="0"/>
          </a:p>
        </p:txBody>
      </p:sp>
      <p:pic>
        <p:nvPicPr>
          <p:cNvPr id="26627" name="Picture 2" descr="http://www.electrooptics.com/images/features/EOOct09Lithograph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1100" y="2705100"/>
            <a:ext cx="3373438" cy="261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1"/>
          <p:cNvSpPr>
            <a:spLocks noChangeArrowheads="1"/>
          </p:cNvSpPr>
          <p:nvPr/>
        </p:nvSpPr>
        <p:spPr bwMode="auto">
          <a:xfrm>
            <a:off x="1382713" y="5603875"/>
            <a:ext cx="5511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hlinkClick r:id="rId4"/>
              </a:rPr>
              <a:t>  http://www.electrooptics.com/features/feature.php?feature_id=126</a:t>
            </a:r>
            <a:endParaRPr lang="en-US" altLang="en-US" sz="14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b5d018e2cda4605fed446b7c9243f29">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961e4213d8c7b66b40880145c223349d"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478E68-3BE2-4F54-8697-9096BF8C1EA5}">
  <ds:schemaRefs>
    <ds:schemaRef ds:uri="http://schemas.microsoft.com/sharepoint/v3/contenttype/forms"/>
  </ds:schemaRefs>
</ds:datastoreItem>
</file>

<file path=customXml/itemProps2.xml><?xml version="1.0" encoding="utf-8"?>
<ds:datastoreItem xmlns:ds="http://schemas.openxmlformats.org/officeDocument/2006/customXml" ds:itemID="{7C006D20-FB59-4E0D-B882-47253099076E}">
  <ds:schemaRefs>
    <ds:schemaRef ds:uri="http://schemas.microsoft.com/sharepoint/events"/>
  </ds:schemaRefs>
</ds:datastoreItem>
</file>

<file path=customXml/itemProps3.xml><?xml version="1.0" encoding="utf-8"?>
<ds:datastoreItem xmlns:ds="http://schemas.openxmlformats.org/officeDocument/2006/customXml" ds:itemID="{4AAC2022-7F5F-4024-B902-92A7A65499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851BC93-15C4-46D9-B31A-77087A7E87CC}">
  <ds:schemaRefs>
    <ds:schemaRef ds:uri="b92ca6bb-2566-4a78-aff9-d2aca1a4e44d"/>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9cd6257c-f053-42aa-ae13-ac1b9d227f15"/>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77</TotalTime>
  <Words>1940</Words>
  <Application>Microsoft Office PowerPoint</Application>
  <PresentationFormat>On-screen Show (4:3)</PresentationFormat>
  <Paragraphs>263</Paragraphs>
  <Slides>40</Slides>
  <Notes>35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vt:lpstr>
      <vt:lpstr>Calibri</vt:lpstr>
      <vt:lpstr>Helvetica Light</vt:lpstr>
      <vt:lpstr>Bebas</vt:lpstr>
      <vt:lpstr>Bebas Neue</vt:lpstr>
      <vt:lpstr>Wingdings</vt:lpstr>
      <vt:lpstr>Office Theme</vt:lpstr>
      <vt:lpstr>Microsoft Visio Drawing</vt:lpstr>
      <vt:lpstr>PowerPoint Presentation</vt:lpstr>
      <vt:lpstr>Overview</vt:lpstr>
      <vt:lpstr>Introduction to Photolithography</vt:lpstr>
      <vt:lpstr>Photolithography is the central technology in fabricating integrated circuits (ICs)</vt:lpstr>
      <vt:lpstr>PowerPoint Presentation</vt:lpstr>
      <vt:lpstr>PowerPoint Presentation</vt:lpstr>
      <vt:lpstr>Microfabrication Step 1: Circuit Design</vt:lpstr>
      <vt:lpstr>Microfabrication  Step 2: Mask Design</vt:lpstr>
      <vt:lpstr>The Circuit Photomask</vt:lpstr>
      <vt:lpstr>Microfabrication</vt:lpstr>
      <vt:lpstr>Making the Photomask</vt:lpstr>
      <vt:lpstr>Microfabrication Step 3: Set up Process Steps </vt:lpstr>
      <vt:lpstr>Deposition Processes</vt:lpstr>
      <vt:lpstr>Deposition Processes</vt:lpstr>
      <vt:lpstr>Deposition Processes</vt:lpstr>
      <vt:lpstr>Layer Modification</vt:lpstr>
      <vt:lpstr>Dopant introduction</vt:lpstr>
      <vt:lpstr>Dopants by ion implantation</vt:lpstr>
      <vt:lpstr>PowerPoint Presentation</vt:lpstr>
      <vt:lpstr>Microfabrication Step 4: Pattern Transfer </vt:lpstr>
      <vt:lpstr>Photolithography process schematic</vt:lpstr>
      <vt:lpstr>Applying the Photoresist to a Substrate </vt:lpstr>
      <vt:lpstr>Applying the Photoresist to a Substrate </vt:lpstr>
      <vt:lpstr>Applying the Photoresist to a Substrate </vt:lpstr>
      <vt:lpstr>Baking the Photoresist  </vt:lpstr>
      <vt:lpstr>Photoresist Exposure</vt:lpstr>
      <vt:lpstr>Photochemistry</vt:lpstr>
      <vt:lpstr>Negative and Positive Photoresists</vt:lpstr>
      <vt:lpstr>Photoresist Chemistry</vt:lpstr>
      <vt:lpstr>Photoresist Chemistry</vt:lpstr>
      <vt:lpstr>Photoresist Chemistry</vt:lpstr>
      <vt:lpstr>Developer Chemistry</vt:lpstr>
      <vt:lpstr>Optical Systems for Exposing the Photoresist</vt:lpstr>
      <vt:lpstr>Contact and Projection Systems</vt:lpstr>
      <vt:lpstr>Contact and Projection Systems</vt:lpstr>
      <vt:lpstr>Step 5:  Etching Processes</vt:lpstr>
      <vt:lpstr>Results of Etching</vt:lpstr>
      <vt:lpstr>Step 6:  Repeat</vt:lpstr>
      <vt:lpstr>An animated summary of the making of an integrated circuit can be found here: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Billie Copley</cp:lastModifiedBy>
  <cp:revision>27</cp:revision>
  <cp:lastPrinted>2014-12-09T02:09:19Z</cp:lastPrinted>
  <dcterms:created xsi:type="dcterms:W3CDTF">2018-08-28T18:20:55Z</dcterms:created>
  <dcterms:modified xsi:type="dcterms:W3CDTF">2020-03-30T18:04:06Z</dcterms:modified>
</cp:coreProperties>
</file>