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02" r:id="rId2"/>
    <p:sldMasterId id="2147483797" r:id="rId3"/>
    <p:sldMasterId id="2147483809" r:id="rId4"/>
  </p:sldMasterIdLst>
  <p:notesMasterIdLst>
    <p:notesMasterId r:id="rId21"/>
  </p:notesMasterIdLst>
  <p:handoutMasterIdLst>
    <p:handoutMasterId r:id="rId22"/>
  </p:handoutMasterIdLst>
  <p:sldIdLst>
    <p:sldId id="256" r:id="rId5"/>
    <p:sldId id="687" r:id="rId6"/>
    <p:sldId id="668" r:id="rId7"/>
    <p:sldId id="688" r:id="rId8"/>
    <p:sldId id="686" r:id="rId9"/>
    <p:sldId id="682" r:id="rId10"/>
    <p:sldId id="669" r:id="rId11"/>
    <p:sldId id="692" r:id="rId12"/>
    <p:sldId id="693" r:id="rId13"/>
    <p:sldId id="680" r:id="rId14"/>
    <p:sldId id="691" r:id="rId15"/>
    <p:sldId id="690" r:id="rId16"/>
    <p:sldId id="689" r:id="rId17"/>
    <p:sldId id="677" r:id="rId18"/>
    <p:sldId id="676" r:id="rId19"/>
    <p:sldId id="673" r:id="rId20"/>
  </p:sldIdLst>
  <p:sldSz cx="12192000" cy="6858000"/>
  <p:notesSz cx="7007225" cy="92884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6E6E6"/>
    <a:srgbClr val="FFFF47"/>
    <a:srgbClr val="A50021"/>
    <a:srgbClr val="28374A"/>
    <a:srgbClr val="6D6D6D"/>
    <a:srgbClr val="545553"/>
    <a:srgbClr val="4E4E4E"/>
    <a:srgbClr val="525252"/>
    <a:srgbClr val="626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280" autoAdjust="0"/>
  </p:normalViewPr>
  <p:slideViewPr>
    <p:cSldViewPr>
      <p:cViewPr varScale="1">
        <p:scale>
          <a:sx n="65" d="100"/>
          <a:sy n="65" d="100"/>
        </p:scale>
        <p:origin x="828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75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9139" y="0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r">
              <a:defRPr sz="1200"/>
            </a:lvl1pPr>
          </a:lstStyle>
          <a:p>
            <a:fld id="{79C316C7-E048-43B0-9DFE-BC75E95ED2E2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2428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9139" y="8822428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r">
              <a:defRPr sz="1200"/>
            </a:lvl1pPr>
          </a:lstStyle>
          <a:p>
            <a:fld id="{90B59497-8903-4ACE-A825-8CC631E47FC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8460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69139" y="0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/>
          <a:lstStyle>
            <a:lvl1pPr algn="r">
              <a:defRPr sz="1200"/>
            </a:lvl1pPr>
          </a:lstStyle>
          <a:p>
            <a:fld id="{AFF92A0B-AF83-4FAE-801C-BFA4E159E02E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1250" cy="3482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13" tIns="46557" rIns="93113" bIns="4655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23" y="4412020"/>
            <a:ext cx="5605780" cy="4179808"/>
          </a:xfrm>
          <a:prstGeom prst="rect">
            <a:avLst/>
          </a:prstGeom>
        </p:spPr>
        <p:txBody>
          <a:bodyPr vert="horz" lIns="93113" tIns="46557" rIns="93113" bIns="4655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2428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69139" y="8822428"/>
            <a:ext cx="3036464" cy="464423"/>
          </a:xfrm>
          <a:prstGeom prst="rect">
            <a:avLst/>
          </a:prstGeom>
        </p:spPr>
        <p:txBody>
          <a:bodyPr vert="horz" lIns="93113" tIns="46557" rIns="93113" bIns="46557" rtlCol="0" anchor="b"/>
          <a:lstStyle>
            <a:lvl1pPr algn="r">
              <a:defRPr sz="1200"/>
            </a:lvl1pPr>
          </a:lstStyle>
          <a:p>
            <a:fld id="{42F85A6D-EA37-4C98-920E-5EEF77E1C1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346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0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2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3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104099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http://lifestraw.com/</a:t>
            </a:r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17514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Go</a:t>
            </a:r>
            <a:r>
              <a:rPr lang="en-US" baseline="0" dirty="0"/>
              <a:t> to this website to show a ppt. slideshow “Nano Filtration in Water.”</a:t>
            </a:r>
          </a:p>
          <a:p>
            <a:r>
              <a:rPr lang="en-US" dirty="0"/>
              <a:t>http://www.slideshare.net/aqeelahamad9/nano-filtration-in-water</a:t>
            </a:r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694152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Go</a:t>
            </a:r>
            <a:r>
              <a:rPr lang="en-US" baseline="0" dirty="0"/>
              <a:t> to this website to show a ppt. slideshow “Nano Filtration in Water.”</a:t>
            </a:r>
          </a:p>
          <a:p>
            <a:r>
              <a:rPr lang="en-US" dirty="0"/>
              <a:t>http://www.slideshare.net/aqeelahamad9/nano-filtration-in-water</a:t>
            </a:r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15895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69741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India, China, Africa, Vietnam</a:t>
            </a:r>
          </a:p>
        </p:txBody>
      </p:sp>
    </p:spTree>
    <p:extLst>
      <p:ext uri="{BB962C8B-B14F-4D97-AF65-F5344CB8AC3E}">
        <p14:creationId xmlns:p14="http://schemas.microsoft.com/office/powerpoint/2010/main" val="34133363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http://www.livescience.com/24449-sandy-water-contamination-risk.html</a:t>
            </a:r>
          </a:p>
          <a:p>
            <a:r>
              <a:rPr lang="en-US" dirty="0"/>
              <a:t>http://www.nytimes.com/2009/12/08/business/energy-environment/08water.html?_r=0</a:t>
            </a:r>
          </a:p>
        </p:txBody>
      </p:sp>
    </p:spTree>
    <p:extLst>
      <p:ext uri="{BB962C8B-B14F-4D97-AF65-F5344CB8AC3E}">
        <p14:creationId xmlns:p14="http://schemas.microsoft.com/office/powerpoint/2010/main" val="3616757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http://www.cnn.com/2016/01/11/health/toxic-tap-water-flint-michigan/</a:t>
            </a:r>
          </a:p>
          <a:p>
            <a:r>
              <a:rPr lang="en-US" dirty="0"/>
              <a:t>http://www.denverpost.com/environment/ci_28595759/animas-river-contaminated-by-1-million-gallons-contaminated</a:t>
            </a:r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24592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http://www.slideshare.net/adelabuolusesan/emerging-and-re-emerging-challenges-in-water-quality-presentation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www.freedrinkingwater.com/water-education/quality-water-heavymeatal.htm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http://archive.county10.com/2015/03/24/department-of-health-norovirus-not-just-for-cruise-ships-cases-noted-in-wyoming/</a:t>
            </a:r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426743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Sets</a:t>
            </a:r>
            <a:r>
              <a:rPr lang="en-US" baseline="0" dirty="0"/>
              <a:t> of </a:t>
            </a:r>
            <a:r>
              <a:rPr lang="en-US" dirty="0"/>
              <a:t>Contaminant</a:t>
            </a:r>
            <a:r>
              <a:rPr lang="en-US" baseline="0" dirty="0"/>
              <a:t> Cards for groups of 2-3 students.</a:t>
            </a:r>
            <a:endParaRPr lang="en-US" dirty="0"/>
          </a:p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6369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944634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20206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150918863" y="0"/>
            <a:ext cx="301912338" cy="169825988"/>
          </a:xfrm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987" name="Notes Placeholder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76200" y="0"/>
            <a:ext cx="0" cy="19548440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456234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1"/>
          <p:cNvGrpSpPr>
            <a:grpSpLocks/>
          </p:cNvGrpSpPr>
          <p:nvPr/>
        </p:nvGrpSpPr>
        <p:grpSpPr bwMode="auto">
          <a:xfrm>
            <a:off x="-510117" y="0"/>
            <a:ext cx="13243984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39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33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5" name="Rectangle 34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sp>
            <p:nvSpPr>
              <p:cNvPr id="31" name="Rectangle 30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</p:grpSp>
        <p:sp>
          <p:nvSpPr>
            <p:cNvPr id="6" name="Freeform 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7" name="Freeform 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8" name="Freeform 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" name="Freeform 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1" name="Hexagon 1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2" name="Hexagon 1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3" name="Hexagon 12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4" name="Hexagon 13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5" name="Hexagon 14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6" name="Freeform 15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7" name="Hexagon 16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8" name="Hexagon 17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9" name="Hexagon 18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0" name="Hexagon 19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1" name="Hexagon 20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2" name="Hexagon 21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3" name="Hexagon 22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4" name="Hexagon 23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5" name="Hexagon 24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6" name="Freeform 25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7" name="Freeform 26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</p:grpSp>
      <p:sp>
        <p:nvSpPr>
          <p:cNvPr id="43" name="Rectangle 42"/>
          <p:cNvSpPr/>
          <p:nvPr/>
        </p:nvSpPr>
        <p:spPr>
          <a:xfrm>
            <a:off x="6081185" y="-22225"/>
            <a:ext cx="4906433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4" name="Rectangle 43"/>
          <p:cNvSpPr/>
          <p:nvPr/>
        </p:nvSpPr>
        <p:spPr>
          <a:xfrm>
            <a:off x="6199717" y="-22225"/>
            <a:ext cx="46736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5" name="Rectangle 44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6" name="Rectangle 45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11154" y="2708476"/>
            <a:ext cx="4417807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311154" y="4421081"/>
            <a:ext cx="4413071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6318251" y="1516064"/>
            <a:ext cx="2844800" cy="752475"/>
          </a:xfrm>
        </p:spPr>
        <p:txBody>
          <a:bodyPr anchor="b"/>
          <a:lstStyle>
            <a:lvl1pPr algn="l">
              <a:defRPr sz="2400" smtClean="0"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071784" y="5719764"/>
            <a:ext cx="3774016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199718" y="5719764"/>
            <a:ext cx="857249" cy="365125"/>
          </a:xfrm>
        </p:spPr>
        <p:txBody>
          <a:bodyPr/>
          <a:lstStyle>
            <a:lvl1pPr>
              <a:defRPr smtClean="0">
                <a:solidFill>
                  <a:schemeClr val="accent1"/>
                </a:solidFill>
              </a:defRPr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744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17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1030147"/>
            <a:ext cx="1979271" cy="4780344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04395" y="1030147"/>
            <a:ext cx="7231605" cy="47803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312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© Deb Newberry 2008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03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29675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55870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52924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93019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9348F-FC2A-4207-A3CF-7F62F82B9DE4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55011-2E30-4BC5-A440-19AB2FB9A0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0849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A6F33-5223-416F-8673-E99A44AF8EEA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C4EEC-F2B1-4529-ADF7-EADF109A19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717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08D71-873A-4F83-91F2-F53C1B6C74A7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D3133-35BD-40E8-A5F5-C287919BD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530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076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BF3F0-64AC-48AB-8170-E6FE6D097A56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BCC4F4-272E-42EF-8B18-35099D8E1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3477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8D07DF-9E0A-43E9-A141-A393AE7A2B3B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FB8A0E-F732-49F7-BDE8-4940DD7B97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375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98DE1-523C-4FEA-A612-97F08D3B6B0E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66F31-3525-4897-87EF-6696C37EE9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3388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6DB37-F099-402A-B091-3F545EE516CA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10F7F-357D-4992-BA6B-C5B8A75714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14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F1CEA-2AC9-44AA-B051-047F0063E545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F3B4A-A5A0-420D-B2E9-40E8A363BD3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3255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FF604-FDB3-4FEC-A75B-E30F6BD32554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15544-1351-4F24-865E-D5C50D3E6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1902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61719-02D0-43CC-AAB5-FEA02E9D6AAB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5E069-54B2-440E-89D6-C8682F5EF2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1333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CC502-0846-4394-A40E-984577D4D4F2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4B0C-D5CB-4098-B7CA-CE6234F984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7384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32554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448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194" y="2900830"/>
            <a:ext cx="8849957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8194" y="4267201"/>
            <a:ext cx="8849956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39909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7892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0C0BBA-624C-4EC6-916D-513C3A9B3C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2363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64643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941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3362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86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22658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5073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3576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099446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89888" y="2313432"/>
            <a:ext cx="4559808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313431"/>
            <a:ext cx="4559808" cy="34930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8006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377558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694224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582250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2BF85-0622-44EE-97FD-8F0E6DFDC877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06CE2B-195F-471B-A7FB-1AC136F72138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4056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7782F8-61FD-4C40-ACD2-C129A15A4155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4A416A-2C3D-4FC0-B68D-3C4348EDC8CE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22404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44BFED-A92A-44B8-8A67-82A5523D9641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D3362B-5EFA-4058-962C-086BC3F61BF4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29919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292F92-2FD0-47C7-8AA8-DCA3DC798043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BDE4F0-31C6-4CF8-8BFB-5CB3C53C97DC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4940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38F242-C932-4DB1-A49A-01DF7F447E47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73E7EA-1428-4A1C-9D72-5E3138062141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7715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984FCA-D2D6-4A83-8EBE-3CE98C614469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744FAB-9532-46B6-AFAA-4E534BFA21A8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9855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FDF3D6-EF45-49B1-8A79-1F2962056198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1A5D79-7B22-4262-9B55-890633D66C4C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172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2815" y="2316009"/>
            <a:ext cx="407619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961" y="2974695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82450" y="2316010"/>
            <a:ext cx="4074289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536" y="2974695"/>
            <a:ext cx="4559808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4035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870E35F-9175-477B-9911-CFBBD21095C7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7590ECE-D088-4B12-99A2-17D381FBF1D3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6803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9ACF21-6333-485C-A893-50E6E8D81A87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F224E-6E16-433E-B339-251514AF9B31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21606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9173B4-A37B-4D26-A89C-124963995CFB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EDBC6B-0B70-46A2-B6FB-FDFC4D9C3DAF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78611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FB87AA-9144-424E-B5F6-9F148BD3C293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C05162-0400-49F0-A241-E233EB8F5A3B}" type="slidenum">
              <a:rPr lang="en-US" altLang="en-US" smtClean="0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3461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0660" y="1027113"/>
            <a:ext cx="9366249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A4C6C6-C1A9-41AF-BC47-12F54BE7ABF5}" type="datetime1">
              <a:rPr lang="en-US" altLang="en-US" smtClean="0"/>
              <a:t>19-May-20</a:t>
            </a:fld>
            <a:endParaRPr lang="en-US" altLang="en-US" sz="180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605687D-FC52-4A7A-B802-3E53D1090173}" type="slidenum">
              <a:rPr lang="en-US" altLang="en-US"/>
              <a:pPr>
                <a:defRPr/>
              </a:pPr>
              <a:t>‹#›</a:t>
            </a:fld>
            <a:endParaRPr lang="en-US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7316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2385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785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60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-510117" y="0"/>
            <a:ext cx="13243984" cy="6858000"/>
            <a:chOff x="-382404" y="0"/>
            <a:chExt cx="9932332" cy="6858000"/>
          </a:xfrm>
        </p:grpSpPr>
        <p:grpSp>
          <p:nvGrpSpPr>
            <p:cNvPr id="6" name="Group 62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40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7" name="Rectangle 36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sp>
            <p:nvSpPr>
              <p:cNvPr id="32" name="Rectangle 31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8" name="Freeform 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" name="Freeform 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2" name="Hexagon 1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3" name="Hexagon 1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4" name="Hexagon 1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5" name="Hexagon 1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6" name="Hexagon 1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7" name="Freeform 16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8" name="Hexagon 17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9" name="Hexagon 18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0" name="Hexagon 19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1" name="Hexagon 20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2" name="Hexagon 21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3" name="Hexagon 22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4" name="Hexagon 23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5" name="Hexagon 24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6" name="Hexagon 25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7" name="Freeform 26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8" name="Freeform 27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6081185" y="-22225"/>
            <a:ext cx="4906433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5" name="Rectangle 44"/>
          <p:cNvSpPr/>
          <p:nvPr/>
        </p:nvSpPr>
        <p:spPr>
          <a:xfrm>
            <a:off x="6199717" y="-22225"/>
            <a:ext cx="46736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6" name="Rectangle 45"/>
          <p:cNvSpPr/>
          <p:nvPr/>
        </p:nvSpPr>
        <p:spPr>
          <a:xfrm>
            <a:off x="1206500" y="601664"/>
            <a:ext cx="474980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7" name="Rectangle 46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7859" y="856527"/>
            <a:ext cx="4120587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9777" y="2657435"/>
            <a:ext cx="4406096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5456" y="4136994"/>
            <a:ext cx="4398379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6189133" y="5724526"/>
            <a:ext cx="4656667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881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-510117" y="0"/>
            <a:ext cx="13243984" cy="6858000"/>
            <a:chOff x="-382404" y="0"/>
            <a:chExt cx="9932332" cy="6858000"/>
          </a:xfrm>
        </p:grpSpPr>
        <p:grpSp>
          <p:nvGrpSpPr>
            <p:cNvPr id="6" name="Group 62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40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37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34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6" name="Rectangle 35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37" name="Rectangle 36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sp>
            <p:nvSpPr>
              <p:cNvPr id="32" name="Rectangle 31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8" name="Freeform 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" name="Freeform 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0" name="Freeform 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2" name="Hexagon 1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3" name="Hexagon 1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4" name="Hexagon 1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5" name="Hexagon 1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6" name="Hexagon 1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7" name="Freeform 16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8" name="Hexagon 17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9" name="Hexagon 18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0" name="Hexagon 19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1" name="Hexagon 20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2" name="Hexagon 21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3" name="Hexagon 22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4" name="Hexagon 23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5" name="Hexagon 24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6" name="Hexagon 25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7" name="Freeform 26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28" name="Freeform 27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</p:grpSp>
      <p:sp>
        <p:nvSpPr>
          <p:cNvPr id="44" name="Rectangle 43"/>
          <p:cNvSpPr/>
          <p:nvPr/>
        </p:nvSpPr>
        <p:spPr>
          <a:xfrm>
            <a:off x="6081185" y="-22225"/>
            <a:ext cx="4906433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5" name="Rectangle 44"/>
          <p:cNvSpPr/>
          <p:nvPr/>
        </p:nvSpPr>
        <p:spPr>
          <a:xfrm>
            <a:off x="6199717" y="-22225"/>
            <a:ext cx="46736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6" name="Rectangle 45"/>
          <p:cNvSpPr/>
          <p:nvPr/>
        </p:nvSpPr>
        <p:spPr>
          <a:xfrm>
            <a:off x="1206500" y="601664"/>
            <a:ext cx="474980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47" name="Rectangle 46"/>
          <p:cNvSpPr/>
          <p:nvPr/>
        </p:nvSpPr>
        <p:spPr>
          <a:xfrm>
            <a:off x="6201833" y="6088063"/>
            <a:ext cx="46736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12565" y="2660904"/>
            <a:ext cx="4401312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0278" y="693795"/>
            <a:ext cx="4479497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12841" y="4133089"/>
            <a:ext cx="4400764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89133" y="5724526"/>
            <a:ext cx="4656667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CDAC3-4480-4DF0-9CF7-C863844BDD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329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9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406400" y="0"/>
            <a:ext cx="13243984" cy="6858000"/>
            <a:chOff x="-382404" y="0"/>
            <a:chExt cx="9932332" cy="6858000"/>
          </a:xfrm>
        </p:grpSpPr>
        <p:grpSp>
          <p:nvGrpSpPr>
            <p:cNvPr id="103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106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106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 sz="180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80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80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609600" y="333375"/>
            <a:ext cx="109728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6081185" y="-22225"/>
            <a:ext cx="4906433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71" name="Rectangle 70"/>
          <p:cNvSpPr/>
          <p:nvPr/>
        </p:nvSpPr>
        <p:spPr>
          <a:xfrm>
            <a:off x="6199717" y="-22225"/>
            <a:ext cx="46736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390652" y="1027113"/>
            <a:ext cx="936624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90652" y="2324100"/>
            <a:ext cx="9036049" cy="350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96767" y="2238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rgbClr val="FEFEFE"/>
                </a:solidFill>
                <a:latin typeface="Arial" charset="0"/>
                <a:cs typeface="Arial" charset="0"/>
              </a:defRPr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89134" y="5851526"/>
            <a:ext cx="46693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  <a:latin typeface="Arial" charset="0"/>
                <a:cs typeface="Arial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199717" y="223839"/>
            <a:ext cx="17758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rgbClr val="FEFEFE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50C0BBA-624C-4EC6-916D-513C3A9B3C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5" name="Picture 60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80"/>
          <a:stretch>
            <a:fillRect/>
          </a:stretch>
        </p:blipFill>
        <p:spPr bwMode="auto">
          <a:xfrm>
            <a:off x="711200" y="6096000"/>
            <a:ext cx="1511909" cy="360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600" y="5943313"/>
            <a:ext cx="707701" cy="5339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14" r:id="rId12"/>
    <p:sldLayoutId id="2147483775" r:id="rId13"/>
    <p:sldLayoutId id="2147483776" r:id="rId14"/>
    <p:sldLayoutId id="2147483778" r:id="rId15"/>
    <p:sldLayoutId id="2147483779" r:id="rId1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rgbClr val="28374A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28374A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28374A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28374A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28374A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rgbClr val="28374A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rgbClr val="28374A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rgbClr val="28374A"/>
          </a:solidFill>
          <a:latin typeface="+mn-lt"/>
          <a:ea typeface="+mn-ea"/>
          <a:cs typeface="+mn-cs"/>
        </a:defRPr>
      </a:lvl3pPr>
      <a:lvl4pPr marL="112395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rgbClr val="28374A"/>
          </a:solidFill>
          <a:latin typeface="+mn-lt"/>
          <a:ea typeface="+mn-ea"/>
          <a:cs typeface="+mn-cs"/>
        </a:defRPr>
      </a:lvl4pPr>
      <a:lvl5pPr marL="132556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rgbClr val="28374A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294DBFE-2338-4985-8DF2-F5FF84F5D10B}" type="datetimeFigureOut">
              <a:rPr lang="en-US"/>
              <a:pPr>
                <a:defRPr/>
              </a:pPr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340C84B-9749-49B3-8C4B-3A5B0C320B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2055" name="Picture 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80"/>
          <a:stretch>
            <a:fillRect/>
          </a:stretch>
        </p:blipFill>
        <p:spPr bwMode="auto">
          <a:xfrm>
            <a:off x="10983385" y="6556375"/>
            <a:ext cx="1119716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3E8226A-2B89-4F3E-AC23-EB1C632E4A3A}" type="datetimeFigureOut">
              <a:rPr lang="en-US" smtClean="0"/>
              <a:pPr/>
              <a:t>19-May-20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50C0BBA-624C-4EC6-916D-513C3A9B3C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8D1F6BF2-69EF-4141-9705-91D7EDE54730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9600" y="5943313"/>
            <a:ext cx="707701" cy="53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54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  <p:sldLayoutId id="2147483792" r:id="rId12"/>
    <p:sldLayoutId id="2147483793" r:id="rId13"/>
    <p:sldLayoutId id="2147483794" r:id="rId14"/>
    <p:sldLayoutId id="2147483795" r:id="rId15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C927DE6-5FE0-4ED5-87F3-F28E7EE318C2}" type="datetime1">
              <a:rPr lang="en-US" altLang="en-US" smtClean="0"/>
              <a:t>19-May-20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4CAC204-FCA2-44A0-B700-5B8A491F240E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26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4.xml"/><Relationship Id="rId5" Type="http://schemas.openxmlformats.org/officeDocument/2006/relationships/hyperlink" Target="https://sites.northwestern.edu/dichtel/2018/01/24/86-development-and-performance-characterization-of-a-polyimine-covalent-organic-framework-thin-film-composite-nanofiltration-membrane/" TargetMode="Externa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6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38.png"/><Relationship Id="rId5" Type="http://schemas.openxmlformats.org/officeDocument/2006/relationships/hyperlink" Target="http://www.scribd.com/doc/33490659/FF-NanofiltrationSlides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9.xml"/><Relationship Id="rId5" Type="http://schemas.openxmlformats.org/officeDocument/2006/relationships/hyperlink" Target="http://www.slideshare.net/aqeelahamad9/nano-filtration-in-water" TargetMode="Externa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39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7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17BDB9-41E6-4486-BC98-A1E244E61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715000" y="1143000"/>
            <a:ext cx="6422843" cy="4953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1F59D9-7D49-4CB8-B6B4-69A4D36987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38800"/>
            <a:ext cx="613246" cy="6029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8C9D79B-2033-4404-9306-DCF4664886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25" y="5727404"/>
            <a:ext cx="1849075" cy="59719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2762658-AB56-494A-AE45-FD534D7C34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54063" y="5681640"/>
            <a:ext cx="613246" cy="602927"/>
          </a:xfrm>
          <a:prstGeom prst="rect">
            <a:avLst/>
          </a:prstGeom>
        </p:spPr>
      </p:pic>
      <p:sp>
        <p:nvSpPr>
          <p:cNvPr id="19" name="Rectangle 1">
            <a:extLst>
              <a:ext uri="{FF2B5EF4-FFF2-40B4-BE49-F238E27FC236}">
                <a16:creationId xmlns:a16="http://schemas.microsoft.com/office/drawing/2014/main" id="{68A3C4F9-72C4-4C2E-822E-2C5DB899C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343400"/>
            <a:ext cx="5715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www.nano-link.org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48E2BDD-ABBC-4786-9663-7AEAE05BDD8B}"/>
              </a:ext>
            </a:extLst>
          </p:cNvPr>
          <p:cNvSpPr/>
          <p:nvPr/>
        </p:nvSpPr>
        <p:spPr>
          <a:xfrm>
            <a:off x="-1" y="2568714"/>
            <a:ext cx="52578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sz="4000" dirty="0">
                <a:ln w="28575">
                  <a:solidFill>
                    <a:schemeClr val="accent2"/>
                  </a:solidFill>
                </a:ln>
                <a:solidFill>
                  <a:srgbClr val="00B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anose="020B0A04020102020204" pitchFamily="34" charset="0"/>
                <a:ea typeface="Bebas Neue" charset="0"/>
                <a:cs typeface="Bebas Neue" charset="0"/>
              </a:rPr>
              <a:t>Versión 022519</a:t>
            </a:r>
            <a:endParaRPr lang="es-PR" sz="4000" dirty="0">
              <a:ln w="28575">
                <a:solidFill>
                  <a:schemeClr val="accent2"/>
                </a:solidFill>
              </a:ln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12" name="Shape 80">
            <a:extLst>
              <a:ext uri="{FF2B5EF4-FFF2-40B4-BE49-F238E27FC236}">
                <a16:creationId xmlns:a16="http://schemas.microsoft.com/office/drawing/2014/main" id="{47668180-777C-4DD8-B741-4A01C5907533}"/>
              </a:ext>
            </a:extLst>
          </p:cNvPr>
          <p:cNvSpPr txBox="1">
            <a:spLocks/>
          </p:cNvSpPr>
          <p:nvPr/>
        </p:nvSpPr>
        <p:spPr>
          <a:xfrm>
            <a:off x="0" y="152400"/>
            <a:ext cx="8458200" cy="1675652"/>
          </a:xfrm>
          <a:prstGeom prst="rect">
            <a:avLst/>
          </a:prstGeom>
          <a:noFill/>
          <a:ln>
            <a:noFill/>
          </a:ln>
        </p:spPr>
        <p:txBody>
          <a:bodyPr vert="horz" lIns="91425" tIns="45700" rIns="91425" bIns="45700" rtlCol="0" anchor="ctr" anchorCtr="0">
            <a:no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ct val="25000"/>
            </a:pPr>
            <a:r>
              <a:rPr lang="es-PR" sz="8000" b="1" dirty="0">
                <a:ln w="57150">
                  <a:solidFill>
                    <a:srgbClr val="00B05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Calibri"/>
                <a:cs typeface="Calibri"/>
                <a:sym typeface="Calibri"/>
              </a:rPr>
              <a:t>Nanofiltración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7F903AE-0C44-4A07-9229-62539D576923}"/>
              </a:ext>
            </a:extLst>
          </p:cNvPr>
          <p:cNvSpPr/>
          <p:nvPr/>
        </p:nvSpPr>
        <p:spPr>
          <a:xfrm>
            <a:off x="0" y="6396335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Imagen: https://sites.northwestern.edu/dichtel/2018/01/24/86-development-and-performance-characterization-of-a-polyimine-covalent-organic-framework-thin-film-composite-nanofiltration-membrane/</a:t>
            </a:r>
            <a:endParaRPr lang="es-PR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2A30A51-6F99-4561-B8FD-38EF8B15C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4E40D4-D04B-49FE-A159-7823750B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9" name="Picture 8" descr="cheese.jpg">
            <a:extLst>
              <a:ext uri="{FF2B5EF4-FFF2-40B4-BE49-F238E27FC236}">
                <a16:creationId xmlns:a16="http://schemas.microsoft.com/office/drawing/2014/main" id="{003745C9-5CD3-4479-859A-F33087B4A1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344" y="2743200"/>
            <a:ext cx="3614095" cy="3103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10" descr="34530_64.jpg">
            <a:extLst>
              <a:ext uri="{FF2B5EF4-FFF2-40B4-BE49-F238E27FC236}">
                <a16:creationId xmlns:a16="http://schemas.microsoft.com/office/drawing/2014/main" id="{F9FFB88F-AAB7-4270-96A4-BD60468B19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7096" y="2070586"/>
            <a:ext cx="3388704" cy="3611053"/>
          </a:xfrm>
          <a:prstGeom prst="rect">
            <a:avLst/>
          </a:prstGeom>
        </p:spPr>
      </p:pic>
      <p:pic>
        <p:nvPicPr>
          <p:cNvPr id="12" name="Picture 11" descr="Bilge Glass of Dirty Water by Richard Casey from Flickr.jpg">
            <a:extLst>
              <a:ext uri="{FF2B5EF4-FFF2-40B4-BE49-F238E27FC236}">
                <a16:creationId xmlns:a16="http://schemas.microsoft.com/office/drawing/2014/main" id="{126C3DB0-0903-4B84-8CD1-025F6F5491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41" y="1708604"/>
            <a:ext cx="2242890" cy="34641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Plus 8">
            <a:extLst>
              <a:ext uri="{FF2B5EF4-FFF2-40B4-BE49-F238E27FC236}">
                <a16:creationId xmlns:a16="http://schemas.microsoft.com/office/drawing/2014/main" id="{B807A054-4FFE-412A-83BD-B10189F51A6D}"/>
              </a:ext>
            </a:extLst>
          </p:cNvPr>
          <p:cNvSpPr/>
          <p:nvPr/>
        </p:nvSpPr>
        <p:spPr>
          <a:xfrm>
            <a:off x="7167974" y="3398729"/>
            <a:ext cx="1752600" cy="1792854"/>
          </a:xfrm>
          <a:prstGeom prst="mathPlus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B05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DC4064A-1BB3-4C31-A2D7-0A945074541F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0"/>
            <a:ext cx="12192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60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Diseña un modelo de un filtro mecánico</a:t>
            </a:r>
          </a:p>
        </p:txBody>
      </p:sp>
    </p:spTree>
    <p:extLst>
      <p:ext uri="{BB962C8B-B14F-4D97-AF65-F5344CB8AC3E}">
        <p14:creationId xmlns:p14="http://schemas.microsoft.com/office/powerpoint/2010/main" val="905616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2A30A51-6F99-4561-B8FD-38EF8B15C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4E40D4-D04B-49FE-A159-7823750B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1" name="Picture 10" descr="student-compound-microscope.jpg">
            <a:extLst>
              <a:ext uri="{FF2B5EF4-FFF2-40B4-BE49-F238E27FC236}">
                <a16:creationId xmlns:a16="http://schemas.microsoft.com/office/drawing/2014/main" id="{3DB9ADB9-78DB-4670-9446-6D723F114C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9" r="16398"/>
          <a:stretch/>
        </p:blipFill>
        <p:spPr>
          <a:xfrm>
            <a:off x="76200" y="0"/>
            <a:ext cx="2133600" cy="3201060"/>
          </a:xfrm>
          <a:prstGeom prst="rect">
            <a:avLst/>
          </a:prstGeom>
        </p:spPr>
      </p:pic>
      <p:pic>
        <p:nvPicPr>
          <p:cNvPr id="15" name="Picture 14" descr="giardia-cells-300x235.jpg">
            <a:extLst>
              <a:ext uri="{FF2B5EF4-FFF2-40B4-BE49-F238E27FC236}">
                <a16:creationId xmlns:a16="http://schemas.microsoft.com/office/drawing/2014/main" id="{976965CB-1CD3-43C5-9CB8-AF9CEABE10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833" y="2378280"/>
            <a:ext cx="4162367" cy="3260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15" descr="Ecoli-culture-Gstain-05.jpg">
            <a:extLst>
              <a:ext uri="{FF2B5EF4-FFF2-40B4-BE49-F238E27FC236}">
                <a16:creationId xmlns:a16="http://schemas.microsoft.com/office/drawing/2014/main" id="{8FB4393E-C3B6-49DC-82C6-F8745B0B668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378280"/>
            <a:ext cx="4115220" cy="32605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9E098BA-018F-49E8-9346-D90D3050726B}"/>
              </a:ext>
            </a:extLst>
          </p:cNvPr>
          <p:cNvSpPr/>
          <p:nvPr/>
        </p:nvSpPr>
        <p:spPr>
          <a:xfrm>
            <a:off x="2390834" y="1639669"/>
            <a:ext cx="85823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sz="3600" b="1" i="1" dirty="0">
                <a:ln w="28575">
                  <a:solidFill>
                    <a:srgbClr val="00B050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SimSun" panose="02010600030101010101" pitchFamily="2" charset="-122"/>
              </a:rPr>
              <a:t>Ejemplos</a:t>
            </a:r>
            <a:endParaRPr lang="es-PR" sz="3600" i="1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AFD464-9247-4EC2-88D1-3F98FDAA9A05}"/>
              </a:ext>
            </a:extLst>
          </p:cNvPr>
          <p:cNvSpPr/>
          <p:nvPr/>
        </p:nvSpPr>
        <p:spPr>
          <a:xfrm>
            <a:off x="2378543" y="5678269"/>
            <a:ext cx="4174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sz="3600" b="1" i="1" dirty="0" err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anose="02010600030101010101" pitchFamily="2" charset="-122"/>
              </a:rPr>
              <a:t>Giardia</a:t>
            </a:r>
            <a:endParaRPr lang="es-PR" sz="3600" b="1" i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2167228-7953-4631-9606-3602C6F68078}"/>
              </a:ext>
            </a:extLst>
          </p:cNvPr>
          <p:cNvSpPr/>
          <p:nvPr/>
        </p:nvSpPr>
        <p:spPr>
          <a:xfrm>
            <a:off x="6874343" y="5678269"/>
            <a:ext cx="41746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sz="3600" b="1" i="1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anose="02010600030101010101" pitchFamily="2" charset="-122"/>
              </a:rPr>
              <a:t>E. </a:t>
            </a:r>
            <a:r>
              <a:rPr lang="es-PR" sz="3600" b="1" i="1" dirty="0" err="1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SimSun" panose="02010600030101010101" pitchFamily="2" charset="-122"/>
              </a:rPr>
              <a:t>coli</a:t>
            </a:r>
            <a:endParaRPr lang="es-PR" sz="3600" b="1" i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D2712AF-CCFD-431F-AA2C-A8B65DA9BEEE}"/>
              </a:ext>
            </a:extLst>
          </p:cNvPr>
          <p:cNvSpPr txBox="1">
            <a:spLocks noChangeArrowheads="1"/>
          </p:cNvSpPr>
          <p:nvPr/>
        </p:nvSpPr>
        <p:spPr>
          <a:xfrm>
            <a:off x="1856509" y="-1"/>
            <a:ext cx="10259291" cy="14711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42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Busca contaminantes utilizando el microscopio óptico (de luz)</a:t>
            </a:r>
          </a:p>
        </p:txBody>
      </p:sp>
    </p:spTree>
    <p:extLst>
      <p:ext uri="{BB962C8B-B14F-4D97-AF65-F5344CB8AC3E}">
        <p14:creationId xmlns:p14="http://schemas.microsoft.com/office/powerpoint/2010/main" val="2635381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nfowars-shop_2269_46495944.jpg">
            <a:extLst>
              <a:ext uri="{FF2B5EF4-FFF2-40B4-BE49-F238E27FC236}">
                <a16:creationId xmlns:a16="http://schemas.microsoft.com/office/drawing/2014/main" id="{69F323CF-01AD-48AC-B3CE-4234A4FE8D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4" t="12445" r="10703" b="8410"/>
          <a:stretch/>
        </p:blipFill>
        <p:spPr>
          <a:xfrm rot="20830073">
            <a:off x="637818" y="2209929"/>
            <a:ext cx="3301727" cy="33333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2A30A51-6F99-4561-B8FD-38EF8B15CE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4E40D4-D04B-49FE-A159-7823750B1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07DE1C1-6F27-43C4-8E6B-3DB786A03C96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6200"/>
            <a:ext cx="44958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Probar un microfiltro de agua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AAA0BBB-B642-4CFF-A315-358440644B87}"/>
              </a:ext>
            </a:extLst>
          </p:cNvPr>
          <p:cNvSpPr/>
          <p:nvPr/>
        </p:nvSpPr>
        <p:spPr>
          <a:xfrm>
            <a:off x="103909" y="4626114"/>
            <a:ext cx="30075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>
                <a:ln w="28575">
                  <a:solidFill>
                    <a:srgbClr val="00B050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SimSun" panose="02010600030101010101" pitchFamily="2" charset="-122"/>
              </a:rPr>
              <a:t>“LifeStraw”</a:t>
            </a:r>
            <a:endParaRPr 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B4AB56-F419-46F1-AFD3-4890CD572D7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1" t="7766" r="44725"/>
          <a:stretch/>
        </p:blipFill>
        <p:spPr>
          <a:xfrm>
            <a:off x="4495800" y="0"/>
            <a:ext cx="2112608" cy="62845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956B8A9-FFA1-4E23-BE70-BC6AD00D8BA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68" t="76598" r="8518" b="10000"/>
          <a:stretch/>
        </p:blipFill>
        <p:spPr>
          <a:xfrm>
            <a:off x="6781800" y="4497572"/>
            <a:ext cx="2591832" cy="16728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AFA0A6F-1F55-4F90-90B5-138DFD4B7D3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68" t="54376" r="8518" b="32613"/>
          <a:stretch/>
        </p:blipFill>
        <p:spPr>
          <a:xfrm>
            <a:off x="9523968" y="3328879"/>
            <a:ext cx="2591832" cy="16241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E734326-36E3-4354-9DF3-5200D916C04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68" t="36598" r="8518" b="52291"/>
          <a:stretch/>
        </p:blipFill>
        <p:spPr>
          <a:xfrm>
            <a:off x="9523968" y="1090453"/>
            <a:ext cx="2591832" cy="13869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20ADD12-1011-4F5B-ADA0-F43FE1DC00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68" t="6666" r="8518" b="70069"/>
          <a:stretch/>
        </p:blipFill>
        <p:spPr>
          <a:xfrm>
            <a:off x="6883347" y="582077"/>
            <a:ext cx="2336853" cy="26183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54F005A-AE76-4880-8042-5557FACAEA74}"/>
              </a:ext>
            </a:extLst>
          </p:cNvPr>
          <p:cNvSpPr/>
          <p:nvPr/>
        </p:nvSpPr>
        <p:spPr>
          <a:xfrm>
            <a:off x="6638954" y="-83641"/>
            <a:ext cx="98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1</a:t>
            </a:r>
            <a:endParaRPr lang="es-PR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67EB671-A9D6-4F4C-BD5D-42BB743B5571}"/>
              </a:ext>
            </a:extLst>
          </p:cNvPr>
          <p:cNvSpPr/>
          <p:nvPr/>
        </p:nvSpPr>
        <p:spPr>
          <a:xfrm>
            <a:off x="9305954" y="389107"/>
            <a:ext cx="98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2</a:t>
            </a:r>
            <a:endParaRPr lang="es-PR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8785A09-7F82-40B6-93BA-406EC5B61104}"/>
              </a:ext>
            </a:extLst>
          </p:cNvPr>
          <p:cNvSpPr/>
          <p:nvPr/>
        </p:nvSpPr>
        <p:spPr>
          <a:xfrm>
            <a:off x="9305954" y="2659559"/>
            <a:ext cx="98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3</a:t>
            </a:r>
            <a:endParaRPr lang="es-PR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14C7A10-A38B-4B33-901F-BA5C66F916E9}"/>
              </a:ext>
            </a:extLst>
          </p:cNvPr>
          <p:cNvSpPr/>
          <p:nvPr/>
        </p:nvSpPr>
        <p:spPr>
          <a:xfrm>
            <a:off x="6562754" y="3802559"/>
            <a:ext cx="9810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altLang="zh-CN" sz="4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4</a:t>
            </a:r>
            <a:endParaRPr lang="es-PR" sz="4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2669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2A30A51-6F99-4561-B8FD-38EF8B15C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4E40D4-D04B-49FE-A159-7823750B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R"/>
          </a:p>
        </p:txBody>
      </p:sp>
      <p:pic>
        <p:nvPicPr>
          <p:cNvPr id="14" name="Picture 13" descr="lifestraw-in-use-cropped.jpg">
            <a:extLst>
              <a:ext uri="{FF2B5EF4-FFF2-40B4-BE49-F238E27FC236}">
                <a16:creationId xmlns:a16="http://schemas.microsoft.com/office/drawing/2014/main" id="{341D8E7D-A269-4B9D-92C8-35AEE8E8E66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41" y="2254009"/>
            <a:ext cx="3562442" cy="2971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Picture 16" descr="lifestraw-hiking.jpg">
            <a:extLst>
              <a:ext uri="{FF2B5EF4-FFF2-40B4-BE49-F238E27FC236}">
                <a16:creationId xmlns:a16="http://schemas.microsoft.com/office/drawing/2014/main" id="{378A9E9E-1AB1-4BB2-BF5D-49F8F477DBB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405" y="4068028"/>
            <a:ext cx="3562442" cy="2163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Picture 18" descr="687b9721-27fa-4367-8c6c-d7427d868d4b._CB317851679__SL300__.jpg">
            <a:extLst>
              <a:ext uri="{FF2B5EF4-FFF2-40B4-BE49-F238E27FC236}">
                <a16:creationId xmlns:a16="http://schemas.microsoft.com/office/drawing/2014/main" id="{7D32EFEB-A1E8-416D-A6F7-419E2A95AE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492" y="2057400"/>
            <a:ext cx="2774708" cy="3200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19" descr="Jim_Demonstrating.jpg">
            <a:extLst>
              <a:ext uri="{FF2B5EF4-FFF2-40B4-BE49-F238E27FC236}">
                <a16:creationId xmlns:a16="http://schemas.microsoft.com/office/drawing/2014/main" id="{272755A2-70D1-41FA-AC9F-CA39F2EAEF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00200"/>
            <a:ext cx="3562442" cy="21630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2" name="Title 1">
            <a:extLst>
              <a:ext uri="{FF2B5EF4-FFF2-40B4-BE49-F238E27FC236}">
                <a16:creationId xmlns:a16="http://schemas.microsoft.com/office/drawing/2014/main" id="{406B6344-B81E-4F56-AFAD-E195D1DBE1C2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6200"/>
            <a:ext cx="121920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kumimoji="0" lang="es-PR" altLang="zh-CN" sz="44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Personas alrededor del mundo utilizando microfiltros para el agua</a:t>
            </a:r>
          </a:p>
        </p:txBody>
      </p:sp>
    </p:spTree>
    <p:extLst>
      <p:ext uri="{BB962C8B-B14F-4D97-AF65-F5344CB8AC3E}">
        <p14:creationId xmlns:p14="http://schemas.microsoft.com/office/powerpoint/2010/main" val="2851246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E8A13A1-0CD2-4CE1-8AA4-17FADFEFF3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DDF7F57-3934-4D55-B2F6-53491C162E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6CFE358-0EBE-44EA-A6D2-140DCC53EB78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60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Filtración: De micro a nano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3626B9-FD25-40CD-A810-C1BEFBE9DA47}"/>
              </a:ext>
            </a:extLst>
          </p:cNvPr>
          <p:cNvSpPr/>
          <p:nvPr/>
        </p:nvSpPr>
        <p:spPr>
          <a:xfrm>
            <a:off x="1856508" y="5885483"/>
            <a:ext cx="9646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tabLst>
                <a:tab pos="457200" algn="l"/>
              </a:tabLst>
            </a:pPr>
            <a:r>
              <a:rPr lang="en-US" b="1" dirty="0">
                <a:ln w="0">
                  <a:solidFill>
                    <a:srgbClr val="00B05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www.scribd.com/doc/33490659/FF-NanofiltrationSlides</a:t>
            </a:r>
            <a:r>
              <a:rPr lang="en-US" b="1" dirty="0">
                <a:ln w="0">
                  <a:solidFill>
                    <a:srgbClr val="00B05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6F335A9-BD91-412A-8C0F-00F239FA1263}"/>
              </a:ext>
            </a:extLst>
          </p:cNvPr>
          <p:cNvSpPr/>
          <p:nvPr/>
        </p:nvSpPr>
        <p:spPr>
          <a:xfrm>
            <a:off x="1856508" y="5552070"/>
            <a:ext cx="96460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s-PR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Stanford Research Institute</a:t>
            </a:r>
            <a:r>
              <a:rPr lang="es-PR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Web 22 de junio de 2012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079752-0A2E-47D7-8836-12FED6D15C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0600" y="1064479"/>
            <a:ext cx="10134600" cy="4283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802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2A30A51-6F99-4561-B8FD-38EF8B15C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4E40D4-D04B-49FE-A159-7823750B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377A6E-30C7-4A5E-A687-D013321D1FA4}"/>
              </a:ext>
            </a:extLst>
          </p:cNvPr>
          <p:cNvSpPr/>
          <p:nvPr/>
        </p:nvSpPr>
        <p:spPr>
          <a:xfrm>
            <a:off x="1856508" y="5931491"/>
            <a:ext cx="96460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ctr">
              <a:spcBef>
                <a:spcPts val="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tabLst>
                <a:tab pos="457200" algn="l"/>
              </a:tabLst>
            </a:pPr>
            <a:r>
              <a:rPr lang="en-US" b="1" dirty="0">
                <a:ln w="0">
                  <a:solidFill>
                    <a:srgbClr val="00B05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www.slideshare.net/aqeelahamad9/nano-filtration-in-water</a:t>
            </a:r>
            <a:r>
              <a:rPr lang="en-US" b="1" dirty="0">
                <a:ln w="0">
                  <a:solidFill>
                    <a:srgbClr val="00B05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8D2E2D0-7D2F-422E-8A30-AAF45E375D07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6200"/>
            <a:ext cx="12192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60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Filtración: De micro a nano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B486FB-F4DD-4C61-B76C-169ABAA4E2F3}"/>
              </a:ext>
            </a:extLst>
          </p:cNvPr>
          <p:cNvSpPr/>
          <p:nvPr/>
        </p:nvSpPr>
        <p:spPr>
          <a:xfrm>
            <a:off x="1856508" y="5543490"/>
            <a:ext cx="964604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s-PR" sz="2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Diapositivas de PowerPoint adicionales en: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A807AB-BB3D-44CB-B604-9A97A735CC16}"/>
              </a:ext>
            </a:extLst>
          </p:cNvPr>
          <p:cNvSpPr/>
          <p:nvPr/>
        </p:nvSpPr>
        <p:spPr>
          <a:xfrm>
            <a:off x="379177" y="1302127"/>
            <a:ext cx="114300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Bajo costo de operación</a:t>
            </a:r>
          </a:p>
          <a:p>
            <a:pPr>
              <a:buClr>
                <a:srgbClr val="00B050"/>
              </a:buClr>
            </a:pPr>
            <a:endParaRPr lang="es-PR" sz="1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Bajo costo energético</a:t>
            </a:r>
          </a:p>
          <a:p>
            <a:pPr>
              <a:buClr>
                <a:srgbClr val="00B050"/>
              </a:buClr>
            </a:pPr>
            <a:endParaRPr lang="es-PR" sz="1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Descarga más baja y menos agua residual que lo típico</a:t>
            </a:r>
          </a:p>
          <a:p>
            <a:pPr>
              <a:buClr>
                <a:srgbClr val="00B050"/>
              </a:buClr>
            </a:pPr>
            <a:endParaRPr lang="es-PR" sz="1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Sistema de ósmosis inversa</a:t>
            </a:r>
          </a:p>
          <a:p>
            <a:pPr>
              <a:buClr>
                <a:srgbClr val="00B050"/>
              </a:buClr>
            </a:pPr>
            <a:endParaRPr lang="es-PR" sz="1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Reducción de metales pesados (remueve el 95%)</a:t>
            </a:r>
          </a:p>
          <a:p>
            <a:pPr>
              <a:buClr>
                <a:srgbClr val="00B050"/>
              </a:buClr>
            </a:pPr>
            <a:endParaRPr lang="es-PR" sz="1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Reducción de dureza del agua (“</a:t>
            </a:r>
            <a:r>
              <a:rPr lang="es-PR" sz="28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PR" sz="2800" b="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hardness</a:t>
            </a: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”)</a:t>
            </a:r>
          </a:p>
          <a:p>
            <a:pPr>
              <a:buClr>
                <a:srgbClr val="00B050"/>
              </a:buClr>
            </a:pPr>
            <a:endParaRPr lang="es-PR" sz="1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Clr>
                <a:srgbClr val="00B050"/>
              </a:buClr>
              <a:buFont typeface="Wingdings" panose="05000000000000000000" pitchFamily="2" charset="2"/>
              <a:buChar char="§"/>
            </a:pPr>
            <a:r>
              <a:rPr lang="es-PR" sz="2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Reducción / remoción de virus, bacterias y pesticidas</a:t>
            </a:r>
          </a:p>
        </p:txBody>
      </p:sp>
    </p:spTree>
    <p:extLst>
      <p:ext uri="{BB962C8B-B14F-4D97-AF65-F5344CB8AC3E}">
        <p14:creationId xmlns:p14="http://schemas.microsoft.com/office/powerpoint/2010/main" val="14034792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2A30A51-6F99-4561-B8FD-38EF8B15C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4E40D4-D04B-49FE-A159-7823750B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R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9A95C39-E7FB-427A-86B0-EDB40EE682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823" y="14290"/>
            <a:ext cx="7986353" cy="627027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9E69D8C-3DDD-4E93-BE42-FF88528A74F6}"/>
              </a:ext>
            </a:extLst>
          </p:cNvPr>
          <p:cNvSpPr/>
          <p:nvPr/>
        </p:nvSpPr>
        <p:spPr>
          <a:xfrm>
            <a:off x="0" y="6400800"/>
            <a:ext cx="12192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R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Relacionar con la nano escala</a:t>
            </a:r>
          </a:p>
        </p:txBody>
      </p:sp>
    </p:spTree>
    <p:extLst>
      <p:ext uri="{BB962C8B-B14F-4D97-AF65-F5344CB8AC3E}">
        <p14:creationId xmlns:p14="http://schemas.microsoft.com/office/powerpoint/2010/main" val="3010634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08271C6-AFC9-4B30-823F-B26F4CA3D641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0"/>
            <a:ext cx="4495800" cy="23083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32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El acceso al agua potable limpia es un problema a nivel global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048E3C-6115-4B7D-8E30-FA9B1EBB7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5681640"/>
            <a:ext cx="613246" cy="6029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8AE285-FB06-40A6-968F-2A9DB18E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pic>
        <p:nvPicPr>
          <p:cNvPr id="6" name="Picture 5" descr="Earth111Mod1Fig8.png">
            <a:extLst>
              <a:ext uri="{FF2B5EF4-FFF2-40B4-BE49-F238E27FC236}">
                <a16:creationId xmlns:a16="http://schemas.microsoft.com/office/drawing/2014/main" id="{7EBA4110-D3DE-4E75-A8EB-CE7DEA7C26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0"/>
            <a:ext cx="7696200" cy="62845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BBF4C5-2CE4-423A-9FF7-86CA6482F649}"/>
              </a:ext>
            </a:extLst>
          </p:cNvPr>
          <p:cNvSpPr txBox="1"/>
          <p:nvPr/>
        </p:nvSpPr>
        <p:spPr>
          <a:xfrm>
            <a:off x="51954" y="2438400"/>
            <a:ext cx="439189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Interpreta el mapa: Menciona 3 a 4 afirmaciones basándote en la información provista en el mapa. Incluye 1 que aplique a los Estados Unidos.</a:t>
            </a:r>
          </a:p>
        </p:txBody>
      </p:sp>
    </p:spTree>
    <p:extLst>
      <p:ext uri="{BB962C8B-B14F-4D97-AF65-F5344CB8AC3E}">
        <p14:creationId xmlns:p14="http://schemas.microsoft.com/office/powerpoint/2010/main" val="1966319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griculture-fair-to-take-root-in-red-river-delta-9436-a6.jpg">
            <a:extLst>
              <a:ext uri="{FF2B5EF4-FFF2-40B4-BE49-F238E27FC236}">
                <a16:creationId xmlns:a16="http://schemas.microsoft.com/office/drawing/2014/main" id="{7F75C386-304D-49F7-BDF8-27C5758EB5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921" y="2209733"/>
            <a:ext cx="2990479" cy="2362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Picture 13" descr="china-water-pollution.jpg">
            <a:extLst>
              <a:ext uri="{FF2B5EF4-FFF2-40B4-BE49-F238E27FC236}">
                <a16:creationId xmlns:a16="http://schemas.microsoft.com/office/drawing/2014/main" id="{7DFAC189-ADF8-43EF-99D4-536D4A50C79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6"/>
          <a:stretch/>
        </p:blipFill>
        <p:spPr>
          <a:xfrm>
            <a:off x="6248400" y="3906072"/>
            <a:ext cx="2415939" cy="2294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048E3C-6115-4B7D-8E30-FA9B1EBB7D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8AE285-FB06-40A6-968F-2A9DB18EA6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11515ADB-20FE-4F44-9E1F-25B2F74A540F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0"/>
            <a:ext cx="12192000" cy="20540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lnSpc>
                <a:spcPct val="110000"/>
              </a:lnSpc>
              <a:spcAft>
                <a:spcPts val="600"/>
              </a:spcAft>
              <a:defRPr/>
            </a:pPr>
            <a:r>
              <a:rPr lang="es-PR" altLang="zh-CN" sz="3600" b="1" spc="0" dirty="0">
                <a:ln w="28575">
                  <a:solidFill>
                    <a:srgbClr val="00B05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ea typeface="SimSun" panose="02010600030101010101" pitchFamily="2" charset="-122"/>
              </a:rPr>
              <a:t>Percepción: </a:t>
            </a:r>
            <a:r>
              <a:rPr kumimoji="0" lang="es-PR" altLang="zh-CN" sz="36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Los problemas relacionados al acceso de agua potable limpia ocurren solo en ciertas partes del mundo</a:t>
            </a:r>
          </a:p>
        </p:txBody>
      </p:sp>
      <p:pic>
        <p:nvPicPr>
          <p:cNvPr id="8" name="Picture 7" descr="o.jpg">
            <a:extLst>
              <a:ext uri="{FF2B5EF4-FFF2-40B4-BE49-F238E27FC236}">
                <a16:creationId xmlns:a16="http://schemas.microsoft.com/office/drawing/2014/main" id="{DAF470B4-D863-41F9-8362-F977A8ABC9C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06"/>
          <a:stretch/>
        </p:blipFill>
        <p:spPr>
          <a:xfrm>
            <a:off x="228600" y="2209732"/>
            <a:ext cx="3015060" cy="23622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 descr="boy-gathering-water-cir.jpg">
            <a:extLst>
              <a:ext uri="{FF2B5EF4-FFF2-40B4-BE49-F238E27FC236}">
                <a16:creationId xmlns:a16="http://schemas.microsoft.com/office/drawing/2014/main" id="{F8D52CCC-11D1-48A5-A25B-37EC5B62DB75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37"/>
          <a:stretch/>
        </p:blipFill>
        <p:spPr>
          <a:xfrm>
            <a:off x="3527661" y="3906072"/>
            <a:ext cx="2415939" cy="2294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2A95BDD-D3A4-4F90-ADE1-E3E5379C6E45}"/>
              </a:ext>
            </a:extLst>
          </p:cNvPr>
          <p:cNvSpPr txBox="1"/>
          <p:nvPr/>
        </p:nvSpPr>
        <p:spPr>
          <a:xfrm>
            <a:off x="3243660" y="2796292"/>
            <a:ext cx="5704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India - África - Vietnam - China </a:t>
            </a:r>
          </a:p>
        </p:txBody>
      </p:sp>
    </p:spTree>
    <p:extLst>
      <p:ext uri="{BB962C8B-B14F-4D97-AF65-F5344CB8AC3E}">
        <p14:creationId xmlns:p14="http://schemas.microsoft.com/office/powerpoint/2010/main" val="869323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048E3C-6115-4B7D-8E30-FA9B1EBB7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8AE285-FB06-40A6-968F-2A9DB18E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9002F43-1EA6-4C9F-87F1-955B5031E4B7}"/>
              </a:ext>
            </a:extLst>
          </p:cNvPr>
          <p:cNvSpPr txBox="1"/>
          <p:nvPr/>
        </p:nvSpPr>
        <p:spPr>
          <a:xfrm>
            <a:off x="2535382" y="6560928"/>
            <a:ext cx="22260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Gray Glacier, Torres del Paine National Park Chile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162BB68-D135-4659-9D3D-C59FE2F57A08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12192000" cy="8600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La realidad en los </a:t>
            </a:r>
            <a:r>
              <a:rPr lang="es-PR" altLang="zh-CN" b="1" spc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E</a:t>
            </a:r>
            <a:r>
              <a:rPr kumimoji="0" lang="es-PR" altLang="zh-CN" b="1" i="0" u="none" strike="noStrike" kern="1200" cap="none" spc="0" normalizeH="0" baseline="0" noProof="0" dirty="0" err="1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stados</a:t>
            </a:r>
            <a:r>
              <a:rPr kumimoji="0" lang="es-PR" altLang="zh-CN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 Unidos</a:t>
            </a:r>
          </a:p>
        </p:txBody>
      </p:sp>
      <p:pic>
        <p:nvPicPr>
          <p:cNvPr id="17" name="Picture 16" descr="AE00N41_321170W071_7929712012103000000000OL00.jpg">
            <a:extLst>
              <a:ext uri="{FF2B5EF4-FFF2-40B4-BE49-F238E27FC236}">
                <a16:creationId xmlns:a16="http://schemas.microsoft.com/office/drawing/2014/main" id="{916FF2E1-6E37-4230-84A9-A8AA8057C7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333" y="3352801"/>
            <a:ext cx="3963220" cy="2798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Picture 17" descr="tumblr_nhlzci1GZm1rkd4ido4_400.jpg">
            <a:extLst>
              <a:ext uri="{FF2B5EF4-FFF2-40B4-BE49-F238E27FC236}">
                <a16:creationId xmlns:a16="http://schemas.microsoft.com/office/drawing/2014/main" id="{74057BF1-940A-4326-9569-AB7B8269EB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1" y="2646319"/>
            <a:ext cx="3429000" cy="35046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Picture 19" descr="Screen Shot 2016-01-21 at 12.54.13 PM.png">
            <a:extLst>
              <a:ext uri="{FF2B5EF4-FFF2-40B4-BE49-F238E27FC236}">
                <a16:creationId xmlns:a16="http://schemas.microsoft.com/office/drawing/2014/main" id="{9C9B6DD3-E7C1-4615-BEDB-8932FE643F1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17483"/>
            <a:ext cx="8211789" cy="116992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Picture 20" descr="Screen Shot 2016-01-21 at 12.59.19 PM.png">
            <a:extLst>
              <a:ext uri="{FF2B5EF4-FFF2-40B4-BE49-F238E27FC236}">
                <a16:creationId xmlns:a16="http://schemas.microsoft.com/office/drawing/2014/main" id="{0E354D76-7911-4A6A-8A13-6EA7DB2F3B8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4862" y="1972591"/>
            <a:ext cx="4900162" cy="10738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49DE7E12-1097-4915-A384-33408426EDAD}"/>
              </a:ext>
            </a:extLst>
          </p:cNvPr>
          <p:cNvSpPr/>
          <p:nvPr/>
        </p:nvSpPr>
        <p:spPr>
          <a:xfrm>
            <a:off x="103909" y="3367589"/>
            <a:ext cx="231846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s-PR" sz="3200" b="1" i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“El legado tóxico dejado por Katrina”</a:t>
            </a:r>
          </a:p>
        </p:txBody>
      </p:sp>
    </p:spTree>
    <p:extLst>
      <p:ext uri="{BB962C8B-B14F-4D97-AF65-F5344CB8AC3E}">
        <p14:creationId xmlns:p14="http://schemas.microsoft.com/office/powerpoint/2010/main" val="265219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F048E3C-6115-4B7D-8E30-FA9B1EBB7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8AE285-FB06-40A6-968F-2A9DB18E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pic>
        <p:nvPicPr>
          <p:cNvPr id="7" name="Picture 6" descr="20150807__animas-river-pollution-colorado-p1.jpg">
            <a:extLst>
              <a:ext uri="{FF2B5EF4-FFF2-40B4-BE49-F238E27FC236}">
                <a16:creationId xmlns:a16="http://schemas.microsoft.com/office/drawing/2014/main" id="{2BB86076-0C69-44B5-8EC8-89CE07055D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2" y="3518422"/>
            <a:ext cx="4838208" cy="26131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 descr="160110181941-flint-fire-hydrant-exlarge-169.jpg">
            <a:extLst>
              <a:ext uri="{FF2B5EF4-FFF2-40B4-BE49-F238E27FC236}">
                <a16:creationId xmlns:a16="http://schemas.microsoft.com/office/drawing/2014/main" id="{77458715-F89B-431C-88F9-D7FE394658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29" y="2005089"/>
            <a:ext cx="3670333" cy="23942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Picture 9" descr="Screen Shot 2016-01-21 at 12.55.29 PM.png">
            <a:extLst>
              <a:ext uri="{FF2B5EF4-FFF2-40B4-BE49-F238E27FC236}">
                <a16:creationId xmlns:a16="http://schemas.microsoft.com/office/drawing/2014/main" id="{A672359E-D6FB-469A-A6C5-38D343E36C4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177" y="1905000"/>
            <a:ext cx="5095623" cy="132053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Picture 13" descr="Screen Shot 2016-01-21 at 12.55.12 PM.png">
            <a:extLst>
              <a:ext uri="{FF2B5EF4-FFF2-40B4-BE49-F238E27FC236}">
                <a16:creationId xmlns:a16="http://schemas.microsoft.com/office/drawing/2014/main" id="{D7AE45FB-65CA-4219-850C-72EC315D2F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067" y="5597313"/>
            <a:ext cx="3670333" cy="498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Screen Shot 2016-01-21 at 12.52.46 PM.png">
            <a:extLst>
              <a:ext uri="{FF2B5EF4-FFF2-40B4-BE49-F238E27FC236}">
                <a16:creationId xmlns:a16="http://schemas.microsoft.com/office/drawing/2014/main" id="{5DEC6D0B-12E3-4DD6-A148-E3C30030E68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792" y="4673380"/>
            <a:ext cx="4838208" cy="6606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28EDF85A-7751-4141-A4DE-DE2FA86BEB3D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6199"/>
            <a:ext cx="12115800" cy="132053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42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Problemas de contaminación del agua en los estados Unidos</a:t>
            </a:r>
          </a:p>
        </p:txBody>
      </p:sp>
    </p:spTree>
    <p:extLst>
      <p:ext uri="{BB962C8B-B14F-4D97-AF65-F5344CB8AC3E}">
        <p14:creationId xmlns:p14="http://schemas.microsoft.com/office/powerpoint/2010/main" val="2449621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2EB0F9-ECB5-4137-89D8-B305F012FB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904672"/>
            <a:ext cx="7086599" cy="2419928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E0495E9-D044-45CF-9C2D-00C78448B6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02554" y="5705416"/>
            <a:ext cx="613246" cy="5791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D7019D-E617-46B9-9E3B-F5FC198D51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23ED2DF-B823-47D6-A733-2F81FEC79F6C}"/>
              </a:ext>
            </a:extLst>
          </p:cNvPr>
          <p:cNvSpPr txBox="1">
            <a:spLocks noChangeArrowheads="1"/>
          </p:cNvSpPr>
          <p:nvPr/>
        </p:nvSpPr>
        <p:spPr>
          <a:xfrm>
            <a:off x="5943600" y="398207"/>
            <a:ext cx="6172200" cy="29545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40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¿Cuáles son algunos de los contaminantes comunes presentes en el agua?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C37447-7CC7-4740-A828-57A9CD2F65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1"/>
            <a:ext cx="5791200" cy="39046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94E03CE-6C69-4B43-AFD2-E5A25A87B0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7400" y="4025960"/>
            <a:ext cx="1907328" cy="212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379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A2A30A51-6F99-4561-B8FD-38EF8B15C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2554" y="5681640"/>
            <a:ext cx="613246" cy="60292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F4E40D4-D04B-49FE-A159-7823750B1F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909" y="5705416"/>
            <a:ext cx="1752600" cy="579152"/>
          </a:xfrm>
          <a:prstGeom prst="rect">
            <a:avLst/>
          </a:prstGeom>
        </p:spPr>
      </p:pic>
      <p:sp>
        <p:nvSpPr>
          <p:cNvPr id="6" name="Rectangle 17">
            <a:extLst>
              <a:ext uri="{FF2B5EF4-FFF2-40B4-BE49-F238E27FC236}">
                <a16:creationId xmlns:a16="http://schemas.microsoft.com/office/drawing/2014/main" id="{F449F819-BC9D-4A6A-A3EA-DB1FC1CAF2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PR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5EA1012-B436-46CA-81C8-A1BB36215923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-1"/>
            <a:ext cx="12191999" cy="23622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42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¿Cuál es el tamaño de los contaminantes comunes presentes en el agua que los filtros deben de remover?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7AF7BE3-1792-49E1-8FCD-078969C81C9A}"/>
              </a:ext>
            </a:extLst>
          </p:cNvPr>
          <p:cNvSpPr/>
          <p:nvPr/>
        </p:nvSpPr>
        <p:spPr>
          <a:xfrm>
            <a:off x="380999" y="2771218"/>
            <a:ext cx="1143000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rgbClr val="00B050"/>
              </a:buClr>
            </a:pPr>
            <a:r>
              <a:rPr lang="es-PR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Trabajando en pares o grupos pequeños de 3 a 4 estudiantes, organicen y ordenen, por tamaño (de mayor a menor), las tarjetas que ilustran los contaminantes en basados en sus conocimientos.</a:t>
            </a:r>
          </a:p>
        </p:txBody>
      </p:sp>
    </p:spTree>
    <p:extLst>
      <p:ext uri="{BB962C8B-B14F-4D97-AF65-F5344CB8AC3E}">
        <p14:creationId xmlns:p14="http://schemas.microsoft.com/office/powerpoint/2010/main" val="919796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49EAB93-D2B3-480B-BEB0-E4F89F29301C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76199"/>
            <a:ext cx="12192000" cy="685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40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Resumen: Patógenos presentes en el agua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EC2CF4-80D8-41A7-8052-5E806D1EA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687450"/>
              </p:ext>
            </p:extLst>
          </p:nvPr>
        </p:nvGraphicFramePr>
        <p:xfrm>
          <a:off x="0" y="1124830"/>
          <a:ext cx="12192000" cy="52759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62996548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149725178"/>
                    </a:ext>
                  </a:extLst>
                </a:gridCol>
                <a:gridCol w="1981200">
                  <a:extLst>
                    <a:ext uri="{9D8B030D-6E8A-4147-A177-3AD203B41FA5}">
                      <a16:colId xmlns:a16="http://schemas.microsoft.com/office/drawing/2014/main" val="3055306148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3541724235"/>
                    </a:ext>
                  </a:extLst>
                </a:gridCol>
                <a:gridCol w="4419600">
                  <a:extLst>
                    <a:ext uri="{9D8B030D-6E8A-4147-A177-3AD203B41FA5}">
                      <a16:colId xmlns:a16="http://schemas.microsoft.com/office/drawing/2014/main" val="900807525"/>
                    </a:ext>
                  </a:extLst>
                </a:gridCol>
              </a:tblGrid>
              <a:tr h="69070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Patógeno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Tipo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Tratado con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Ancho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¿Cómo nos afecta?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00559"/>
                  </a:ext>
                </a:extLst>
              </a:tr>
              <a:tr h="9094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E. Coli</a:t>
                      </a:r>
                      <a:endParaRPr lang="es-PR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Bacteria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Cloro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500 nm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5 a 7 días e incluyen: fiebre, nausea, vómitos, dolor estomacal y diarrea con sangre.</a:t>
                      </a:r>
                      <a:endParaRPr lang="es-PR" sz="1800" b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3461745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Giardia</a:t>
                      </a:r>
                      <a:endParaRPr lang="es-PR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Protista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Cloro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5,000 nm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5 a 7 días e incluyen: diarrea violenta, exceso de gas, dolor estomacal o abdominal y náuseas.</a:t>
                      </a:r>
                      <a:endParaRPr lang="es-PR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8367262"/>
                  </a:ext>
                </a:extLst>
              </a:tr>
              <a:tr h="7458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Cryptosporidium oocyst</a:t>
                      </a:r>
                      <a:endParaRPr lang="es-PR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Protista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Filtración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4,000 nm</a:t>
                      </a:r>
                      <a:endParaRPr lang="es-PR" sz="2000" b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10 a 14 días e incluyen: dolor estomacal y fiebre.</a:t>
                      </a:r>
                      <a:endParaRPr lang="es-P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0927076"/>
                  </a:ext>
                </a:extLst>
              </a:tr>
              <a:tr h="17535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i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Norovirus</a:t>
                      </a:r>
                      <a:endParaRPr lang="es-PR" sz="20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Virus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Cloro</a:t>
                      </a:r>
                      <a:endParaRPr lang="es-PR" sz="2000" b="1" noProof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27-38 nm</a:t>
                      </a:r>
                      <a:endParaRPr lang="es-PR" sz="2000" b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5 a 7 días e incluyen: fiebre, vómitos fuertes, diarrea acuosa y dolor abdominal. El norovirus el la causa principal de enfermedades transmitidas por alimentos en los Estados Unidos.</a:t>
                      </a:r>
                      <a:endParaRPr lang="es-PR" sz="1600" b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90360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2154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49EAB93-D2B3-480B-BEB0-E4F89F29301C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52399"/>
            <a:ext cx="12192000" cy="68580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PR" altLang="zh-CN" sz="4000" b="1" i="0" u="none" strike="noStrike" kern="1200" cap="none" spc="0" normalizeH="0" baseline="0" noProof="0" dirty="0">
                <a:ln w="6600">
                  <a:solidFill>
                    <a:prstClr val="black"/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700000" algn="tl" rotWithShape="0">
                    <a:srgbClr val="000000"/>
                  </a:outerShdw>
                </a:effectLst>
                <a:uLnTx/>
                <a:uFillTx/>
                <a:latin typeface="Arial Black" panose="020B0A0402010202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Resumen: Patógenos presentes en el agua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EC2CF4-80D8-41A7-8052-5E806D1EA3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6857660"/>
              </p:ext>
            </p:extLst>
          </p:nvPr>
        </p:nvGraphicFramePr>
        <p:xfrm>
          <a:off x="0" y="1190487"/>
          <a:ext cx="12192000" cy="54389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62996548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149725178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305530614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541724235"/>
                    </a:ext>
                  </a:extLst>
                </a:gridCol>
                <a:gridCol w="4724400">
                  <a:extLst>
                    <a:ext uri="{9D8B030D-6E8A-4147-A177-3AD203B41FA5}">
                      <a16:colId xmlns:a16="http://schemas.microsoft.com/office/drawing/2014/main" val="900807525"/>
                    </a:ext>
                  </a:extLst>
                </a:gridCol>
              </a:tblGrid>
              <a:tr h="50864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Patógeno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Tipo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Tratado con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Ancho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4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¿Cómo nos afecta?</a:t>
                      </a:r>
                      <a:endParaRPr lang="es-PR" sz="20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200559"/>
                  </a:ext>
                </a:extLst>
              </a:tr>
              <a:tr h="82290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Shigelosis (Disentería)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Bacteria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Cloro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400 nm</a:t>
                      </a:r>
                      <a:endParaRPr lang="es-PR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5 a 7 días e incluyen: diarrea, nausea, vómitos y dolor abdominal.</a:t>
                      </a:r>
                      <a:endParaRPr lang="es-PR" sz="1800" b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93461745"/>
                  </a:ext>
                </a:extLst>
              </a:tr>
              <a:tr h="115842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Hepatitis A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Virus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Cloro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 nm</a:t>
                      </a:r>
                      <a:endParaRPr lang="es-PR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5 a 7 días e incluyen: fatiga, náusea, vómitos, dolor abdominal, fiebre, dolor en las articulaciones, piel y ojos amarillentos.</a:t>
                      </a:r>
                      <a:endParaRPr lang="es-PR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8367262"/>
                  </a:ext>
                </a:extLst>
              </a:tr>
              <a:tr h="10435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Legionela 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i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(enfermedad de legionela)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Bacteria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Cloro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300-900 nm</a:t>
                      </a:r>
                      <a:endParaRPr lang="es-PR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5 a 7 días e incluyen: dolores musculares, fiebre, escalofríos, dolor de pecho, confusión, náusea, vómitos, diarrea, diarrea con sangre, náusea, vómitos, dolores, dolor abdominal y dificultad para respirar.</a:t>
                      </a:r>
                      <a:endParaRPr lang="es-P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210927076"/>
                  </a:ext>
                </a:extLst>
              </a:tr>
              <a:tr h="107244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i="1" noProof="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Campylobacter</a:t>
                      </a:r>
                      <a:endParaRPr lang="es-PR" sz="2200" b="1" i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Bacteria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PR" sz="22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Cloro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255-409 nm</a:t>
                      </a:r>
                      <a:endParaRPr lang="es-PR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s-PR" sz="22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R" sz="1800" b="1" noProof="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Los síntomas duran de 5 a 7 días e incluyen: diarrea con sangre, náusea, vómitos, dolores, dolor abdominal y fiebre.</a:t>
                      </a:r>
                      <a:endParaRPr lang="es-PR" sz="1600" b="1" noProof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903600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93365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PT Theme1">
  <a:themeElements>
    <a:clrScheme name="Custom 2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28374A"/>
      </a:accent2>
      <a:accent3>
        <a:srgbClr val="91A7AB"/>
      </a:accent3>
      <a:accent4>
        <a:srgbClr val="002060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ustom 2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28374A"/>
      </a:accent2>
      <a:accent3>
        <a:srgbClr val="91A7AB"/>
      </a:accent3>
      <a:accent4>
        <a:srgbClr val="002060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Retrospect">
  <a:themeElements>
    <a:clrScheme name="Custom 6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00B050"/>
      </a:accent1>
      <a:accent2>
        <a:srgbClr val="000000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4.xml><?xml version="1.0" encoding="utf-8"?>
<a:theme xmlns:a="http://schemas.openxmlformats.org/drawingml/2006/main" name="1_Retrospect">
  <a:themeElements>
    <a:clrScheme name="Custom 7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0B050"/>
      </a:accent1>
      <a:accent2>
        <a:srgbClr val="000000"/>
      </a:accent2>
      <a:accent3>
        <a:srgbClr val="C00000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34342"/>
    </a:dk2>
    <a:lt2>
      <a:srgbClr val="CDD7D9"/>
    </a:lt2>
    <a:accent1>
      <a:srgbClr val="797B7E"/>
    </a:accent1>
    <a:accent2>
      <a:srgbClr val="28374A"/>
    </a:accent2>
    <a:accent3>
      <a:srgbClr val="FFFFFF"/>
    </a:accent3>
    <a:accent4>
      <a:srgbClr val="000000"/>
    </a:accent4>
    <a:accent5>
      <a:srgbClr val="BEBFC0"/>
    </a:accent5>
    <a:accent6>
      <a:srgbClr val="233142"/>
    </a:accent6>
    <a:hlink>
      <a:srgbClr val="5F5F5F"/>
    </a:hlink>
    <a:folHlink>
      <a:srgbClr val="96969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 Theme1</Template>
  <TotalTime>6213</TotalTime>
  <Words>819</Words>
  <Application>Microsoft Office PowerPoint</Application>
  <PresentationFormat>Widescreen</PresentationFormat>
  <Paragraphs>116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Arial Black</vt:lpstr>
      <vt:lpstr>Calibri</vt:lpstr>
      <vt:lpstr>Calibri Light</vt:lpstr>
      <vt:lpstr>Century Gothic</vt:lpstr>
      <vt:lpstr>Wingdings</vt:lpstr>
      <vt:lpstr>Wingdings 2</vt:lpstr>
      <vt:lpstr>PPT Theme1</vt:lpstr>
      <vt:lpstr>Office Theme</vt:lpstr>
      <vt:lpstr>Retrospect</vt:lpstr>
      <vt:lpstr>1_Retrospect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Dakota County Technical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dnewb</dc:creator>
  <cp:lastModifiedBy>María Teresa Rivera</cp:lastModifiedBy>
  <cp:revision>442</cp:revision>
  <cp:lastPrinted>2012-05-16T14:33:33Z</cp:lastPrinted>
  <dcterms:created xsi:type="dcterms:W3CDTF">2011-01-18T18:54:20Z</dcterms:created>
  <dcterms:modified xsi:type="dcterms:W3CDTF">2020-05-19T19:57:56Z</dcterms:modified>
</cp:coreProperties>
</file>