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3" r:id="rId5"/>
    <p:sldMasterId id="2147483785" r:id="rId6"/>
  </p:sldMasterIdLst>
  <p:notesMasterIdLst>
    <p:notesMasterId r:id="rId24"/>
  </p:notesMasterIdLst>
  <p:handoutMasterIdLst>
    <p:handoutMasterId r:id="rId25"/>
  </p:handoutMasterIdLst>
  <p:sldIdLst>
    <p:sldId id="684" r:id="rId7"/>
    <p:sldId id="683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7" r:id="rId19"/>
    <p:sldId id="308" r:id="rId20"/>
    <p:sldId id="309" r:id="rId21"/>
    <p:sldId id="310" r:id="rId22"/>
    <p:sldId id="31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ine Jones" initials="CS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9F1F63"/>
    <a:srgbClr val="02A7DD"/>
    <a:srgbClr val="4A477C"/>
    <a:srgbClr val="02A7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0" autoAdjust="0"/>
    <p:restoredTop sz="94280" autoAdjust="0"/>
  </p:normalViewPr>
  <p:slideViewPr>
    <p:cSldViewPr>
      <p:cViewPr varScale="1">
        <p:scale>
          <a:sx n="65" d="100"/>
          <a:sy n="65" d="100"/>
        </p:scale>
        <p:origin x="142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1D88B-E83E-4D0B-8542-040DC86CA655}" type="datetimeFigureOut">
              <a:rPr lang="en-US" smtClean="0"/>
              <a:pPr/>
              <a:t>20-May-20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6103E-64A4-4635-B287-A8CE38F282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221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728300-4425-45D1-BED3-F4BA5E8EAF70}" type="datetimeFigureOut">
              <a:rPr lang="en-US" smtClean="0"/>
              <a:pPr/>
              <a:t>20-May-20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A836D9-A5EF-482A-A814-CE5F16D0F6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5437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13180813" y="0"/>
            <a:ext cx="2264362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en-US"/>
              <a:t>Images:</a:t>
            </a:r>
          </a:p>
          <a:p>
            <a:pPr>
              <a:spcBef>
                <a:spcPct val="0"/>
              </a:spcBef>
            </a:pPr>
            <a:r>
              <a:rPr lang="en-US" altLang="en-US"/>
              <a:t>Crystals:  http://newton.ex.ac.uk/research/qsystems/people/sque/images/diamond-conventional-unit-cell.gif</a:t>
            </a:r>
          </a:p>
          <a:p>
            <a:pPr>
              <a:spcBef>
                <a:spcPct val="0"/>
              </a:spcBef>
            </a:pPr>
            <a:r>
              <a:rPr lang="en-US" altLang="en-US"/>
              <a:t>Polymers: http://wordwolf.com/images/stories/collagen.png</a:t>
            </a:r>
          </a:p>
          <a:p>
            <a:pPr>
              <a:spcBef>
                <a:spcPct val="0"/>
              </a:spcBef>
            </a:pPr>
            <a:r>
              <a:rPr lang="en-US" altLang="en-US"/>
              <a:t>Proteins: http://www.ks.uiuc.edu/Research/pro_DNA/hmgd/HMGD_t.gif</a:t>
            </a:r>
          </a:p>
          <a:p>
            <a:pPr>
              <a:spcBef>
                <a:spcPct val="0"/>
              </a:spcBef>
            </a:pPr>
            <a:r>
              <a:rPr lang="en-US" altLang="en-US"/>
              <a:t>Cells: http://www.uvm.edu/~inquiryb/webquest/fa06/mvogenbe/Animal-Cell.jpg</a:t>
            </a:r>
          </a:p>
        </p:txBody>
      </p:sp>
    </p:spTree>
    <p:extLst>
      <p:ext uri="{BB962C8B-B14F-4D97-AF65-F5344CB8AC3E}">
        <p14:creationId xmlns:p14="http://schemas.microsoft.com/office/powerpoint/2010/main" val="7857616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commons.wikimedia.org</a:t>
            </a:r>
            <a:r>
              <a:rPr lang="en-US" dirty="0"/>
              <a:t>/wiki/</a:t>
            </a:r>
            <a:r>
              <a:rPr lang="en-US" dirty="0" err="1"/>
              <a:t>File:Cheek_cell_phase_contrast.jpg</a:t>
            </a:r>
            <a:endParaRPr lang="en-US" dirty="0"/>
          </a:p>
          <a:p>
            <a:r>
              <a:rPr lang="en-US" dirty="0"/>
              <a:t>http://</a:t>
            </a:r>
            <a:r>
              <a:rPr lang="en-US" dirty="0" err="1"/>
              <a:t>www.ask.com</a:t>
            </a:r>
            <a:r>
              <a:rPr lang="en-US" dirty="0"/>
              <a:t>/science/general-shape-cheek-cell-48e19b794260ed17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1702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www.microbehunter.com</a:t>
            </a:r>
            <a:r>
              <a:rPr lang="en-US" dirty="0"/>
              <a:t>/staining-of-onion-cell-nuclei/</a:t>
            </a:r>
          </a:p>
          <a:p>
            <a:r>
              <a:rPr lang="en-US" dirty="0"/>
              <a:t>http://</a:t>
            </a:r>
            <a:r>
              <a:rPr lang="en-US" dirty="0" err="1"/>
              <a:t>facultyweb.cortland.edu</a:t>
            </a:r>
            <a:r>
              <a:rPr lang="en-US" dirty="0"/>
              <a:t>/</a:t>
            </a:r>
            <a:r>
              <a:rPr lang="en-US" dirty="0" err="1"/>
              <a:t>klotz</a:t>
            </a:r>
            <a:r>
              <a:rPr lang="en-US" dirty="0"/>
              <a:t>/</a:t>
            </a:r>
            <a:r>
              <a:rPr lang="en-US" dirty="0" err="1"/>
              <a:t>GenericPage.asp?recID</a:t>
            </a:r>
            <a:r>
              <a:rPr lang="en-US" dirty="0"/>
              <a:t>=195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0682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www.britannica.com</a:t>
            </a:r>
            <a:r>
              <a:rPr lang="en-US" dirty="0"/>
              <a:t>/science/red-blood-cell</a:t>
            </a:r>
          </a:p>
          <a:p>
            <a:r>
              <a:rPr lang="en-US" dirty="0"/>
              <a:t>http://</a:t>
            </a:r>
            <a:r>
              <a:rPr lang="en-US" dirty="0" err="1"/>
              <a:t>www.scientiapress.com</a:t>
            </a:r>
            <a:r>
              <a:rPr lang="en-US" dirty="0"/>
              <a:t>/tag/red-blood-cell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9742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www.popsci.com</a:t>
            </a:r>
            <a:r>
              <a:rPr lang="en-US" dirty="0"/>
              <a:t>/disease-lurks-</a:t>
            </a:r>
            <a:r>
              <a:rPr lang="en-US" dirty="0" err="1"/>
              <a:t>dna</a:t>
            </a:r>
            <a:r>
              <a:rPr lang="en-US" dirty="0"/>
              <a:t>-more-previously-thought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288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www.stanstedlabs.com</a:t>
            </a:r>
            <a:r>
              <a:rPr lang="en-US" dirty="0"/>
              <a:t>/technical-info/what-is-legionella/</a:t>
            </a:r>
          </a:p>
          <a:p>
            <a:r>
              <a:rPr lang="en-US" dirty="0"/>
              <a:t>http://</a:t>
            </a:r>
            <a:r>
              <a:rPr lang="en-US" dirty="0" err="1"/>
              <a:t>chd.region.waterloo.on.ca</a:t>
            </a:r>
            <a:r>
              <a:rPr lang="en-US" dirty="0"/>
              <a:t>/en/</a:t>
            </a:r>
            <a:r>
              <a:rPr lang="en-US" dirty="0" err="1"/>
              <a:t>healthyLivingHealthProtection</a:t>
            </a:r>
            <a:r>
              <a:rPr lang="en-US" dirty="0"/>
              <a:t>/</a:t>
            </a:r>
            <a:r>
              <a:rPr lang="en-US" dirty="0" err="1"/>
              <a:t>legionella.asp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6144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zoonoticecology.wordpress.com</a:t>
            </a:r>
            <a:r>
              <a:rPr lang="en-US" dirty="0"/>
              <a:t>/category/campylobacter/</a:t>
            </a:r>
          </a:p>
          <a:p>
            <a:r>
              <a:rPr lang="en-US" dirty="0"/>
              <a:t>http://</a:t>
            </a:r>
            <a:r>
              <a:rPr lang="en-US" dirty="0" err="1"/>
              <a:t>ytpo.net</a:t>
            </a:r>
            <a:r>
              <a:rPr lang="en-US" dirty="0"/>
              <a:t>/viruses/</a:t>
            </a:r>
            <a:r>
              <a:rPr lang="en-US" dirty="0" err="1"/>
              <a:t>virus.php?id</a:t>
            </a:r>
            <a:r>
              <a:rPr lang="en-US" dirty="0"/>
              <a:t>=1345&amp;name=</a:t>
            </a:r>
            <a:r>
              <a:rPr lang="en-US" dirty="0" err="1"/>
              <a:t>Campylobacter&amp;limit</a:t>
            </a:r>
            <a:r>
              <a:rPr lang="en-US" dirty="0"/>
              <a:t>=1340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873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www.flickr.com</a:t>
            </a:r>
            <a:r>
              <a:rPr lang="en-US" dirty="0"/>
              <a:t>/photos/</a:t>
            </a:r>
            <a:r>
              <a:rPr lang="en-US" dirty="0" err="1"/>
              <a:t>srslyguys</a:t>
            </a:r>
            <a:r>
              <a:rPr lang="en-US" dirty="0"/>
              <a:t>/8403892410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582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www.buzzle.com</a:t>
            </a:r>
            <a:r>
              <a:rPr lang="en-US" dirty="0"/>
              <a:t>/articles/different-types-of-</a:t>
            </a:r>
            <a:r>
              <a:rPr lang="en-US" dirty="0" err="1"/>
              <a:t>soil.html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2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13180813" y="0"/>
            <a:ext cx="2264362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en-US"/>
              <a:t>Images:</a:t>
            </a:r>
          </a:p>
          <a:p>
            <a:pPr>
              <a:spcBef>
                <a:spcPct val="0"/>
              </a:spcBef>
            </a:pPr>
            <a:r>
              <a:rPr lang="en-US" altLang="en-US"/>
              <a:t>Crystals:  http://newton.ex.ac.uk/research/qsystems/people/sque/images/diamond-conventional-unit-cell.gif</a:t>
            </a:r>
          </a:p>
          <a:p>
            <a:pPr>
              <a:spcBef>
                <a:spcPct val="0"/>
              </a:spcBef>
            </a:pPr>
            <a:r>
              <a:rPr lang="en-US" altLang="en-US"/>
              <a:t>Polymers: http://wordwolf.com/images/stories/collagen.png</a:t>
            </a:r>
          </a:p>
          <a:p>
            <a:pPr>
              <a:spcBef>
                <a:spcPct val="0"/>
              </a:spcBef>
            </a:pPr>
            <a:r>
              <a:rPr lang="en-US" altLang="en-US"/>
              <a:t>Proteins: http://www.ks.uiuc.edu/Research/pro_DNA/hmgd/HMGD_t.gif</a:t>
            </a:r>
          </a:p>
          <a:p>
            <a:pPr>
              <a:spcBef>
                <a:spcPct val="0"/>
              </a:spcBef>
            </a:pPr>
            <a:r>
              <a:rPr lang="en-US" altLang="en-US"/>
              <a:t>Cells: http://www.uvm.edu/~inquiryb/webquest/fa06/mvogenbe/Animal-Cell.jpg</a:t>
            </a:r>
          </a:p>
        </p:txBody>
      </p:sp>
    </p:spTree>
    <p:extLst>
      <p:ext uri="{BB962C8B-B14F-4D97-AF65-F5344CB8AC3E}">
        <p14:creationId xmlns:p14="http://schemas.microsoft.com/office/powerpoint/2010/main" val="3623310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emedicine.medscape.com</a:t>
            </a:r>
            <a:r>
              <a:rPr lang="en-US" dirty="0"/>
              <a:t>/article/176718-overview</a:t>
            </a:r>
          </a:p>
          <a:p>
            <a:r>
              <a:rPr lang="en-US" dirty="0"/>
              <a:t>http://</a:t>
            </a:r>
            <a:r>
              <a:rPr lang="en-US" dirty="0" err="1"/>
              <a:t>www.emedmd.com</a:t>
            </a:r>
            <a:r>
              <a:rPr lang="en-US" dirty="0"/>
              <a:t>/content/giardiasis-</a:t>
            </a:r>
            <a:r>
              <a:rPr lang="en-US" dirty="0" err="1"/>
              <a:t>balantidiasis</a:t>
            </a:r>
            <a:r>
              <a:rPr lang="en-US" dirty="0"/>
              <a:t>-</a:t>
            </a:r>
            <a:r>
              <a:rPr lang="en-US" dirty="0" err="1"/>
              <a:t>isosporiasis</a:t>
            </a:r>
            <a:r>
              <a:rPr lang="en-US" dirty="0"/>
              <a:t>-and-</a:t>
            </a:r>
            <a:r>
              <a:rPr lang="en-US" dirty="0" err="1"/>
              <a:t>microsporidiosis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04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www.nutrasilver.com</a:t>
            </a:r>
            <a:r>
              <a:rPr lang="en-US" dirty="0"/>
              <a:t>/</a:t>
            </a:r>
            <a:r>
              <a:rPr lang="en-US" dirty="0" err="1"/>
              <a:t>ecoli</a:t>
            </a:r>
            <a:r>
              <a:rPr lang="en-US" dirty="0"/>
              <a:t>/</a:t>
            </a:r>
            <a:r>
              <a:rPr lang="en-US" dirty="0" err="1"/>
              <a:t>ecoli</a:t>
            </a:r>
            <a:r>
              <a:rPr lang="en-US" dirty="0"/>
              <a:t>-pictures</a:t>
            </a:r>
          </a:p>
          <a:p>
            <a:r>
              <a:rPr lang="en-US" dirty="0"/>
              <a:t>https://</a:t>
            </a:r>
            <a:r>
              <a:rPr lang="en-US" dirty="0" err="1"/>
              <a:t>news.liverpool.ac.uk</a:t>
            </a:r>
            <a:r>
              <a:rPr lang="en-US" dirty="0"/>
              <a:t>/2015/09/21/scientists-discover-how-e-coli-survives-stomach-acid/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709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www.cdc.gov</a:t>
            </a:r>
            <a:r>
              <a:rPr lang="en-US" dirty="0"/>
              <a:t>/parasites/crypto/</a:t>
            </a:r>
          </a:p>
          <a:p>
            <a:r>
              <a:rPr lang="en-US" dirty="0"/>
              <a:t>https://</a:t>
            </a:r>
            <a:r>
              <a:rPr lang="en-US" dirty="0" err="1"/>
              <a:t>microbewiki.kenyon.edu</a:t>
            </a:r>
            <a:r>
              <a:rPr lang="en-US" dirty="0"/>
              <a:t>/</a:t>
            </a:r>
            <a:r>
              <a:rPr lang="en-US" dirty="0" err="1"/>
              <a:t>index.php</a:t>
            </a:r>
            <a:r>
              <a:rPr lang="en-US" dirty="0"/>
              <a:t>/Cryptosporidium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7780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info.debgroup.com</a:t>
            </a:r>
            <a:r>
              <a:rPr lang="en-US" dirty="0"/>
              <a:t>/blog/bid/261032/Norovirus-Often-Epidemic-in-Winter-Months-with-Severe-Gastro-Infections</a:t>
            </a:r>
          </a:p>
          <a:p>
            <a:r>
              <a:rPr lang="en-US" dirty="0"/>
              <a:t>http://</a:t>
            </a:r>
            <a:r>
              <a:rPr lang="en-US" dirty="0" err="1"/>
              <a:t>www.northcarolinahealthnews.org</a:t>
            </a:r>
            <a:r>
              <a:rPr lang="en-US" dirty="0"/>
              <a:t>/2012/02/03/just-how-many-</a:t>
            </a:r>
            <a:r>
              <a:rPr lang="en-US" dirty="0" err="1"/>
              <a:t>norovirus</a:t>
            </a:r>
            <a:r>
              <a:rPr lang="en-US" dirty="0"/>
              <a:t>-cases-are-there-in-</a:t>
            </a:r>
            <a:r>
              <a:rPr lang="en-US" dirty="0" err="1"/>
              <a:t>nc</a:t>
            </a:r>
            <a:r>
              <a:rPr lang="en-US" dirty="0"/>
              <a:t>-well-never-know/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632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www.cdc.gov</a:t>
            </a:r>
            <a:r>
              <a:rPr lang="en-US" dirty="0"/>
              <a:t>/</a:t>
            </a:r>
            <a:r>
              <a:rPr lang="en-US" dirty="0" err="1"/>
              <a:t>shigella</a:t>
            </a:r>
            <a:r>
              <a:rPr lang="en-US" dirty="0"/>
              <a:t>/</a:t>
            </a:r>
          </a:p>
          <a:p>
            <a:r>
              <a:rPr lang="en-US" dirty="0"/>
              <a:t>https://</a:t>
            </a:r>
            <a:r>
              <a:rPr lang="en-US" dirty="0" err="1"/>
              <a:t>bioweb.uwlax.edu</a:t>
            </a:r>
            <a:r>
              <a:rPr lang="en-US" dirty="0"/>
              <a:t>/bio203/s2013/</a:t>
            </a:r>
            <a:r>
              <a:rPr lang="en-US" dirty="0" err="1"/>
              <a:t>ward_aman</a:t>
            </a:r>
            <a:r>
              <a:rPr lang="en-US" dirty="0"/>
              <a:t>/</a:t>
            </a:r>
            <a:r>
              <a:rPr lang="en-US" dirty="0" err="1"/>
              <a:t>classification.htm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5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www.huffingtonpost.ca</a:t>
            </a:r>
            <a:r>
              <a:rPr lang="en-US" dirty="0"/>
              <a:t>/2013/12/03/lethbridge-hepatitis-a-alert_n_4380458.html</a:t>
            </a:r>
          </a:p>
          <a:p>
            <a:r>
              <a:rPr lang="en-US" dirty="0"/>
              <a:t>http://</a:t>
            </a:r>
            <a:r>
              <a:rPr lang="en-US" dirty="0" err="1"/>
              <a:t>www.meddean.luc.edu</a:t>
            </a:r>
            <a:r>
              <a:rPr lang="en-US" dirty="0"/>
              <a:t>/lumen/</a:t>
            </a:r>
            <a:r>
              <a:rPr lang="en-US" dirty="0" err="1"/>
              <a:t>MedEd</a:t>
            </a:r>
            <a:r>
              <a:rPr lang="en-US" dirty="0"/>
              <a:t>/</a:t>
            </a:r>
            <a:r>
              <a:rPr lang="en-US" dirty="0" err="1"/>
              <a:t>orfpath</a:t>
            </a:r>
            <a:r>
              <a:rPr lang="en-US" dirty="0"/>
              <a:t>/</a:t>
            </a:r>
            <a:r>
              <a:rPr lang="en-US" dirty="0" err="1"/>
              <a:t>virhepa.htm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2792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www.minresco.com</a:t>
            </a:r>
            <a:r>
              <a:rPr lang="en-US" dirty="0"/>
              <a:t>/</a:t>
            </a:r>
            <a:r>
              <a:rPr lang="en-US" dirty="0" err="1"/>
              <a:t>dinolite</a:t>
            </a:r>
            <a:r>
              <a:rPr lang="en-US" dirty="0"/>
              <a:t>/</a:t>
            </a:r>
            <a:r>
              <a:rPr lang="en-US" dirty="0" err="1"/>
              <a:t>gallery.htm</a:t>
            </a:r>
            <a:r>
              <a:rPr lang="en-US" dirty="0"/>
              <a:t>  </a:t>
            </a:r>
          </a:p>
          <a:p>
            <a:r>
              <a:rPr lang="en-US" dirty="0"/>
              <a:t>www2.fbi.gov/</a:t>
            </a:r>
            <a:r>
              <a:rPr lang="en-US" dirty="0" err="1"/>
              <a:t>hq</a:t>
            </a:r>
            <a:r>
              <a:rPr lang="en-US" dirty="0"/>
              <a:t>/lab/</a:t>
            </a:r>
            <a:r>
              <a:rPr lang="en-US" dirty="0" err="1"/>
              <a:t>fsc</a:t>
            </a:r>
            <a:r>
              <a:rPr lang="en-US" dirty="0"/>
              <a:t>/</a:t>
            </a:r>
            <a:r>
              <a:rPr lang="en-US" dirty="0" err="1"/>
              <a:t>backissu</a:t>
            </a:r>
            <a:r>
              <a:rPr lang="en-US" dirty="0"/>
              <a:t>/jan2004/research/2004_01_research01b.htm</a:t>
            </a:r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68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BF37-9A66-8243-8E84-D4D28566A24D}" type="datetime1">
              <a:rPr lang="en-US" smtClean="0"/>
              <a:pPr/>
              <a:t>20-May-20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283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0A53D-5FA2-D045-817B-D8A1DBBCBD2B}" type="datetime1">
              <a:rPr lang="en-US" smtClean="0"/>
              <a:pPr/>
              <a:t>20-May-20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nanoteachlogo_letterhead_larg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152400"/>
            <a:ext cx="1146795" cy="63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857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DB77D-E1FA-FD4F-92BC-B47F8C32DF34}" type="datetime1">
              <a:rPr lang="en-US" smtClean="0"/>
              <a:pPr/>
              <a:t>20-May-20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nanoteachlogo_letterhead_larg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152400"/>
            <a:ext cx="1146795" cy="63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470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38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0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52BF85-0622-44EE-97FD-8F0E6DFDC877}" type="datetime1">
              <a:rPr lang="en-US" altLang="en-US" smtClean="0"/>
              <a:t>20-May-20</a:t>
            </a:fld>
            <a:endParaRPr lang="en-US" altLang="en-US" sz="135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06CE2B-195F-471B-A7FB-1AC136F72138}" type="slidenum">
              <a:rPr lang="en-US" altLang="en-US" smtClean="0"/>
              <a:pPr>
                <a:defRPr/>
              </a:pPr>
              <a:t>‹#›</a:t>
            </a:fld>
            <a:endParaRPr lang="en-US" altLang="en-US" sz="135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1095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7782F8-61FD-4C40-ACD2-C129A15A4155}" type="datetime1">
              <a:rPr lang="en-US" altLang="en-US" smtClean="0"/>
              <a:t>20-May-20</a:t>
            </a:fld>
            <a:endParaRPr lang="en-US" altLang="en-US" sz="135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A416A-2C3D-4FC0-B68D-3C4348EDC8CE}" type="slidenum">
              <a:rPr lang="en-US" altLang="en-US" smtClean="0"/>
              <a:pPr>
                <a:defRPr/>
              </a:pPr>
              <a:t>‹#›</a:t>
            </a:fld>
            <a:endParaRPr lang="en-US" altLang="en-US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5974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44BFED-A92A-44B8-8A67-82A5523D9641}" type="datetime1">
              <a:rPr lang="en-US" altLang="en-US" smtClean="0"/>
              <a:t>20-May-20</a:t>
            </a:fld>
            <a:endParaRPr lang="en-US" altLang="en-US" sz="135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D3362B-5EFA-4058-962C-086BC3F61BF4}" type="slidenum">
              <a:rPr lang="en-US" altLang="en-US" smtClean="0"/>
              <a:pPr>
                <a:defRPr/>
              </a:pPr>
              <a:t>‹#›</a:t>
            </a:fld>
            <a:endParaRPr lang="en-US" altLang="en-US" sz="135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04840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292F92-2FD0-47C7-8AA8-DCA3DC798043}" type="datetime1">
              <a:rPr lang="en-US" altLang="en-US" smtClean="0"/>
              <a:t>20-May-20</a:t>
            </a:fld>
            <a:endParaRPr lang="en-US" altLang="en-US" sz="135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BDE4F0-31C6-4CF8-8BFB-5CB3C53C97DC}" type="slidenum">
              <a:rPr lang="en-US" altLang="en-US" smtClean="0"/>
              <a:pPr>
                <a:defRPr/>
              </a:pPr>
              <a:t>‹#›</a:t>
            </a:fld>
            <a:endParaRPr lang="en-US" altLang="en-US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7027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38F242-C932-4DB1-A49A-01DF7F447E47}" type="datetime1">
              <a:rPr lang="en-US" altLang="en-US" smtClean="0"/>
              <a:t>20-May-20</a:t>
            </a:fld>
            <a:endParaRPr lang="en-US" altLang="en-US" sz="135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3E7EA-1428-4A1C-9D72-5E3138062141}" type="slidenum">
              <a:rPr lang="en-US" altLang="en-US" smtClean="0"/>
              <a:pPr>
                <a:defRPr/>
              </a:pPr>
              <a:t>‹#›</a:t>
            </a:fld>
            <a:endParaRPr lang="en-US" altLang="en-US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596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984FCA-D2D6-4A83-8EBE-3CE98C614469}" type="datetime1">
              <a:rPr lang="en-US" altLang="en-US" smtClean="0"/>
              <a:t>20-May-20</a:t>
            </a:fld>
            <a:endParaRPr lang="en-US" altLang="en-US" sz="135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744FAB-9532-46B6-AFAA-4E534BFA21A8}" type="slidenum">
              <a:rPr lang="en-US" altLang="en-US" smtClean="0"/>
              <a:pPr>
                <a:defRPr/>
              </a:pPr>
              <a:t>‹#›</a:t>
            </a:fld>
            <a:endParaRPr lang="en-US" altLang="en-US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6440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FDF3D6-EF45-49B1-8A79-1F2962056198}" type="datetime1">
              <a:rPr lang="en-US" altLang="en-US" smtClean="0"/>
              <a:t>20-May-20</a:t>
            </a:fld>
            <a:endParaRPr lang="en-US" altLang="en-US" sz="135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1A5D79-7B22-4262-9B55-890633D66C4C}" type="slidenum">
              <a:rPr lang="en-US" altLang="en-US" smtClean="0"/>
              <a:pPr>
                <a:defRPr/>
              </a:pPr>
              <a:t>‹#›</a:t>
            </a:fld>
            <a:endParaRPr lang="en-US" altLang="en-US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2344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C870E35F-9175-477B-9911-CFBBD21095C7}" type="datetime1">
              <a:rPr lang="en-US" altLang="en-US" smtClean="0"/>
              <a:t>20-May-20</a:t>
            </a:fld>
            <a:endParaRPr lang="en-US" altLang="en-US" sz="135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7590ECE-D088-4B12-99A2-17D381FBF1D3}" type="slidenum">
              <a:rPr lang="en-US" altLang="en-US" smtClean="0"/>
              <a:pPr>
                <a:defRPr/>
              </a:pPr>
              <a:t>‹#›</a:t>
            </a:fld>
            <a:endParaRPr lang="en-US" altLang="en-US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406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2A43-2AEF-484D-9FC1-F9DE0809118E}" type="datetime1">
              <a:rPr lang="en-US" smtClean="0"/>
              <a:pPr/>
              <a:t>20-May-20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2455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4948" cy="822960"/>
          </a:xfrm>
        </p:spPr>
        <p:txBody>
          <a:bodyPr lIns="91440" tIns="0" rIns="9144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3"/>
            <a:ext cx="7584948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ACF21-6333-485C-A893-50E6E8D81A87}" type="datetime1">
              <a:rPr lang="en-US" altLang="en-US" smtClean="0"/>
              <a:t>20-May-20</a:t>
            </a:fld>
            <a:endParaRPr lang="en-US" altLang="en-US" sz="135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F224E-6E16-433E-B339-251514AF9B31}" type="slidenum">
              <a:rPr lang="en-US" altLang="en-US" smtClean="0"/>
              <a:pPr>
                <a:defRPr/>
              </a:pPr>
              <a:t>‹#›</a:t>
            </a:fld>
            <a:endParaRPr lang="en-US" altLang="en-US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492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173B4-A37B-4D26-A89C-124963995CFB}" type="datetime1">
              <a:rPr lang="en-US" altLang="en-US" smtClean="0"/>
              <a:t>20-May-20</a:t>
            </a:fld>
            <a:endParaRPr lang="en-US" altLang="en-US" sz="135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EDBC6B-0B70-46A2-B6FB-FDFC4D9C3DAF}" type="slidenum">
              <a:rPr lang="en-US" altLang="en-US" smtClean="0"/>
              <a:pPr>
                <a:defRPr/>
              </a:pPr>
              <a:t>‹#›</a:t>
            </a:fld>
            <a:endParaRPr lang="en-US" altLang="en-US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7048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8"/>
            <a:ext cx="5800725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FB87AA-9144-424E-B5F6-9F148BD3C293}" type="datetime1">
              <a:rPr lang="en-US" altLang="en-US" smtClean="0"/>
              <a:t>20-May-20</a:t>
            </a:fld>
            <a:endParaRPr lang="en-US" altLang="en-US" sz="135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C05162-0400-49F0-A241-E233EB8F5A3B}" type="slidenum">
              <a:rPr lang="en-US" altLang="en-US" smtClean="0"/>
              <a:pPr>
                <a:defRPr/>
              </a:pPr>
              <a:t>‹#›</a:t>
            </a:fld>
            <a:endParaRPr lang="en-US" altLang="en-US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1471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95" y="1027113"/>
            <a:ext cx="7024687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A4C6C6-C1A9-41AF-BC47-12F54BE7ABF5}" type="datetime1">
              <a:rPr lang="en-US" altLang="en-US" smtClean="0"/>
              <a:t>20-May-20</a:t>
            </a:fld>
            <a:endParaRPr lang="en-US" altLang="en-US" sz="135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05687D-FC52-4A7A-B802-3E53D1090173}" type="slidenum">
              <a:rPr lang="en-US" altLang="en-US"/>
              <a:pPr>
                <a:defRPr/>
              </a:pPr>
              <a:t>‹#›</a:t>
            </a:fld>
            <a:endParaRPr lang="en-US" altLang="en-US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6839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737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7E51E-AFEF-9345-8324-5C3EFFCB5043}" type="datetime1">
              <a:rPr lang="en-US" smtClean="0"/>
              <a:pPr/>
              <a:t>20-May-20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nanoteachlogo_letterhead_larg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152400"/>
            <a:ext cx="1146795" cy="63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813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B93C-A6E0-8747-9B73-5D453252E3F0}" type="datetime1">
              <a:rPr lang="en-US" smtClean="0"/>
              <a:pPr/>
              <a:t>20-May-20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nanoteachlogo_letterhead_larg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152400"/>
            <a:ext cx="1146795" cy="63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113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88CED-7B03-474F-8B87-8D04F2ECBB80}" type="datetime1">
              <a:rPr lang="en-US" smtClean="0"/>
              <a:pPr/>
              <a:t>20-May-20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nanoteachlogo_letterhead_larg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152400"/>
            <a:ext cx="1146795" cy="63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667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5D8FC-5998-2C42-9523-DBAE38BB9502}" type="datetime1">
              <a:rPr lang="en-US" smtClean="0"/>
              <a:pPr/>
              <a:t>20-May-20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nanoteachlogo_letterhead_larg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152400"/>
            <a:ext cx="1146795" cy="63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136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806F-20AD-F846-9CAB-3E26D160A0CD}" type="datetime1">
              <a:rPr lang="en-US" smtClean="0"/>
              <a:pPr/>
              <a:t>20-May-20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nanoteachlogo_letterhead_larg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152400"/>
            <a:ext cx="1146795" cy="63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221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F231D-7718-604A-BD93-4AE699786E7C}" type="datetime1">
              <a:rPr lang="en-US" smtClean="0"/>
              <a:pPr/>
              <a:t>20-May-20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nanoteachlogo_letterhead_larg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152400"/>
            <a:ext cx="1146795" cy="63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55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24B8E-9BEF-0240-BCC0-CECD6BB187F5}" type="datetime1">
              <a:rPr lang="en-US" smtClean="0"/>
              <a:pPr/>
              <a:t>20-May-20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nanoteachlogo_letterhead_larg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152400"/>
            <a:ext cx="1146795" cy="63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571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16AAE-C4CF-824D-A214-94E204E3C56B}" type="datetime1">
              <a:rPr lang="en-US" smtClean="0"/>
              <a:pPr/>
              <a:t>20-May-20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59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5734"/>
            <a:ext cx="75438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C927DE6-5FE0-4ED5-87F3-F28E7EE318C2}" type="datetime1">
              <a:rPr lang="en-US" altLang="en-US" smtClean="0"/>
              <a:t>20-May-20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4CAC204-FCA2-44A0-B700-5B8A491F240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042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</p:sldLayoutIdLst>
  <p:hf sldNum="0"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Cheek_cell_phase_contrast.jp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hyperlink" Target="http://www.ask.com/science/general-shape-cheek-cell-48e19b794260ed17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behunter.com/staining-of-onion-cell-nucle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hyperlink" Target="http://facultyweb.cortland.edu/klotz/GenericPage.asp?recID=195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tannica.com/science/red-blood-ce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hyperlink" Target="http://www.scientiapress.com/tag/red-blood-cell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psci.com/disease-lurks-dna-more-previously-thought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nstedlabs.com/technical-info/what-is-legionella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hyperlink" Target="http://chd.region.waterloo.on.ca/en/healthyLivingHealthProtection/legionella.asp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zoonoticecology.wordpress.com/category/campylobacter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hyperlink" Target="http://ytpo.net/viruses/virus.php?id=1345&amp;name=Campylobacter&amp;limit=1340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srslyguys/8403892410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zzle.com/articles/different-types-of-soil.ht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medmd.com/content/giardiasis-balantidiasis-isosporiasis-and-microsporidiosis" TargetMode="External"/><Relationship Id="rId5" Type="http://schemas.openxmlformats.org/officeDocument/2006/relationships/hyperlink" Target="http://emedicine.medscape.com/article/176718-overview" TargetMode="Externa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utrasilver.com/ecoli/ecoli-picture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hyperlink" Target="https://news.liverpool.ac.uk/2015/09/21/scientists-discover-how-e-coli-survives-stomach-acid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c.gov/parasites/crypto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hyperlink" Target="https://microbewiki.kenyon.edu/index.php/Cryptosporidiu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nfo.debgroup.com/blog/bid/261032/Norovirus-Often-Epidemic-in-Winter-Months-with-Severe-Gastro-Infection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hyperlink" Target="http://www.northcarolinahealthnews.org/2012/02/03/just-how-many-norovirus-cases-are-there-in-nc-well-never-know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c.gov/shigella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hyperlink" Target="https://bioweb.uwlax.edu/bio203/s2013/ward_aman/classification.ht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ffingtonpost.ca/2013/12/03/lethbridge-hepatitis-a-alert_n_4380458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hyperlink" Target="http://www.meddean.luc.edu/lumen/MedEd/orfpath/virhepa.ht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resco.com/dinolite/gallery.ht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6915" y="5791200"/>
            <a:ext cx="459935" cy="45219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32" y="5867400"/>
            <a:ext cx="1314450" cy="434364"/>
          </a:xfrm>
          <a:prstGeom prst="rect">
            <a:avLst/>
          </a:prstGeom>
        </p:spPr>
      </p:pic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1061651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Shape 80">
            <a:extLst>
              <a:ext uri="{FF2B5EF4-FFF2-40B4-BE49-F238E27FC236}">
                <a16:creationId xmlns:a16="http://schemas.microsoft.com/office/drawing/2014/main" id="{CC972BBF-FE34-4228-9819-76B1A84A0E34}"/>
              </a:ext>
            </a:extLst>
          </p:cNvPr>
          <p:cNvSpPr txBox="1">
            <a:spLocks/>
          </p:cNvSpPr>
          <p:nvPr/>
        </p:nvSpPr>
        <p:spPr>
          <a:xfrm>
            <a:off x="0" y="304800"/>
            <a:ext cx="9143999" cy="3082636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SzPct val="25000"/>
            </a:pPr>
            <a:r>
              <a:rPr lang="es-PR" sz="6600" b="1" spc="0" dirty="0">
                <a:ln w="22225">
                  <a:solidFill>
                    <a:srgbClr val="00B05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Calibri"/>
                <a:sym typeface="Calibri"/>
              </a:rPr>
              <a:t>Tarjetas: Contaminantes en el agua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B80F6D9A-B5CE-40B6-BA73-AD4619BAE9F7}"/>
              </a:ext>
            </a:extLst>
          </p:cNvPr>
          <p:cNvSpPr txBox="1">
            <a:spLocks/>
          </p:cNvSpPr>
          <p:nvPr/>
        </p:nvSpPr>
        <p:spPr>
          <a:xfrm>
            <a:off x="0" y="3733800"/>
            <a:ext cx="9144000" cy="24384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 spc="-38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PR" sz="5400" spc="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Nanofiltración:</a:t>
            </a:r>
          </a:p>
          <a:p>
            <a:pPr algn="ctr"/>
            <a:endParaRPr lang="es-PR" sz="4400" spc="0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es-PR" sz="5400" i="1" spc="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Actividad 1</a:t>
            </a:r>
          </a:p>
        </p:txBody>
      </p:sp>
    </p:spTree>
    <p:extLst>
      <p:ext uri="{BB962C8B-B14F-4D97-AF65-F5344CB8AC3E}">
        <p14:creationId xmlns:p14="http://schemas.microsoft.com/office/powerpoint/2010/main" val="2683301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792162"/>
          </a:xfrm>
        </p:spPr>
        <p:txBody>
          <a:bodyPr>
            <a:noAutofit/>
          </a:bodyPr>
          <a:lstStyle/>
          <a:p>
            <a:pPr lvl="0"/>
            <a:r>
              <a:rPr lang="es-PR" sz="6000" kern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Célula de la mejilla</a:t>
            </a:r>
            <a:endParaRPr lang="es-PR" sz="6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280151"/>
            <a:ext cx="9144000" cy="501649"/>
          </a:xfrm>
        </p:spPr>
        <p:txBody>
          <a:bodyPr/>
          <a:lstStyle/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https://commons.wikimedia.org/wiki/File:Cheek_cell_phase_contrast.jpg</a:t>
            </a:r>
            <a:endParaRPr lang="en-US" sz="16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www.ask.com/science/general-shape-cheek-cell-48e19b794260ed17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7" name="Picture 6" descr="general-shape-cheek-cell_48e19b794260ed17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35" r="21990"/>
          <a:stretch/>
        </p:blipFill>
        <p:spPr>
          <a:xfrm>
            <a:off x="1169857" y="1524000"/>
            <a:ext cx="6831143" cy="4461164"/>
          </a:xfrm>
          <a:prstGeom prst="rect">
            <a:avLst/>
          </a:prstGeom>
        </p:spPr>
      </p:pic>
      <p:pic>
        <p:nvPicPr>
          <p:cNvPr id="5" name="Picture 4" descr="Cheek_cell_phase_contrast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0" b="12122"/>
          <a:stretch/>
        </p:blipFill>
        <p:spPr>
          <a:xfrm>
            <a:off x="228600" y="1152813"/>
            <a:ext cx="30691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722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71550"/>
          </a:xfrm>
        </p:spPr>
        <p:txBody>
          <a:bodyPr>
            <a:noAutofit/>
          </a:bodyPr>
          <a:lstStyle/>
          <a:p>
            <a:pPr lvl="0"/>
            <a:r>
              <a:rPr lang="es-PR" sz="6000" kern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Célula de la cebolla</a:t>
            </a:r>
            <a:endParaRPr lang="es-PR" sz="6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248400"/>
            <a:ext cx="9144000" cy="501649"/>
          </a:xfrm>
        </p:spPr>
        <p:txBody>
          <a:bodyPr/>
          <a:lstStyle/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www.microbehunter.com/staining-of-onion-cell-nuclei/</a:t>
            </a:r>
            <a:endParaRPr lang="en-US" sz="16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http://facultyweb.cortland.edu/klotz/GenericPage.asp?recID=195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pic>
        <p:nvPicPr>
          <p:cNvPr id="5" name="Picture 4" descr="onion1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0"/>
          <a:stretch/>
        </p:blipFill>
        <p:spPr>
          <a:xfrm>
            <a:off x="914400" y="1219200"/>
            <a:ext cx="7620000" cy="4876800"/>
          </a:xfrm>
          <a:prstGeom prst="rect">
            <a:avLst/>
          </a:prstGeom>
        </p:spPr>
      </p:pic>
      <p:pic>
        <p:nvPicPr>
          <p:cNvPr id="8" name="Picture 7" descr="Onion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971550"/>
            <a:ext cx="2667000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717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018335"/>
          </a:xfrm>
        </p:spPr>
        <p:txBody>
          <a:bodyPr>
            <a:noAutofit/>
          </a:bodyPr>
          <a:lstStyle/>
          <a:p>
            <a:pPr lvl="0"/>
            <a:r>
              <a:rPr lang="es-PR" sz="6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Glóbulos rojos</a:t>
            </a:r>
            <a:endParaRPr lang="es-PR" sz="6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248400"/>
            <a:ext cx="9144000" cy="501649"/>
          </a:xfrm>
        </p:spPr>
        <p:txBody>
          <a:bodyPr/>
          <a:lstStyle/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www.britannica.com/science/red-blood-cel</a:t>
            </a:r>
            <a:endParaRPr lang="en-US" sz="16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www.scientiapress.com/tag/red-blood-celll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Picture 3" descr="12045-004-01098020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02"/>
          <a:stretch/>
        </p:blipFill>
        <p:spPr>
          <a:xfrm>
            <a:off x="762000" y="1246935"/>
            <a:ext cx="7162800" cy="4772865"/>
          </a:xfrm>
          <a:prstGeom prst="rect">
            <a:avLst/>
          </a:prstGeom>
        </p:spPr>
      </p:pic>
      <p:pic>
        <p:nvPicPr>
          <p:cNvPr id="5" name="Picture 4" descr="tumblr_lt2inyHMe61qzcf71o1_50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018335"/>
            <a:ext cx="3011020" cy="2258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264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lvl="0"/>
            <a:r>
              <a:rPr lang="en-US" sz="6000" kern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DNA</a:t>
            </a:r>
            <a:endParaRPr lang="en-US" sz="6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00800"/>
            <a:ext cx="9144000" cy="349250"/>
          </a:xfrm>
        </p:spPr>
        <p:txBody>
          <a:bodyPr/>
          <a:lstStyle/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www.popsci.com/disease-lurks-dna-more-previously-thought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Picture 3" descr="dna-163466_128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95400"/>
            <a:ext cx="8543199" cy="4805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613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Autofit/>
          </a:bodyPr>
          <a:lstStyle/>
          <a:p>
            <a:pPr lvl="0"/>
            <a:r>
              <a:rPr lang="en-US" sz="6000" kern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Legionella</a:t>
            </a:r>
            <a:endParaRPr lang="en-US" sz="6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www.stanstedlabs.com/technical-info/what-is-legionella/</a:t>
            </a:r>
            <a:endParaRPr lang="en-US" sz="16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http://chd.region.waterloo.on.ca/en/healthyLivingHealthProtection/legionella.asp</a:t>
            </a:r>
            <a:endParaRPr lang="en-US" sz="16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legionell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47800"/>
            <a:ext cx="8255000" cy="4648200"/>
          </a:xfrm>
          <a:prstGeom prst="rect">
            <a:avLst/>
          </a:prstGeom>
        </p:spPr>
      </p:pic>
      <p:pic>
        <p:nvPicPr>
          <p:cNvPr id="5" name="Picture 4" descr="legionell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19200"/>
            <a:ext cx="2794000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153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Autofit/>
          </a:bodyPr>
          <a:lstStyle/>
          <a:p>
            <a:pPr lvl="0"/>
            <a:r>
              <a:rPr lang="en-US" sz="6000" kern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Campylobacter</a:t>
            </a:r>
            <a:endParaRPr lang="en-US" sz="6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248400"/>
            <a:ext cx="9144000" cy="501650"/>
          </a:xfrm>
        </p:spPr>
        <p:txBody>
          <a:bodyPr/>
          <a:lstStyle/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https://zoonoticecology.wordpress.com/category/campylobacter/</a:t>
            </a:r>
            <a:endParaRPr lang="en-US" sz="16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http://ytpo.net/viruses/virus.php?id=1345&amp;name=Campylobacter&amp;limit=1340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7" name="Picture 6" descr="Campy2009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447800"/>
            <a:ext cx="6096000" cy="4572000"/>
          </a:xfrm>
          <a:prstGeom prst="rect">
            <a:avLst/>
          </a:prstGeom>
        </p:spPr>
      </p:pic>
      <p:pic>
        <p:nvPicPr>
          <p:cNvPr id="4" name="Picture 3" descr="campylobacter-e136791988239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143000"/>
            <a:ext cx="289560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1158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82" y="-20782"/>
            <a:ext cx="9144000" cy="998684"/>
          </a:xfrm>
        </p:spPr>
        <p:txBody>
          <a:bodyPr>
            <a:noAutofit/>
          </a:bodyPr>
          <a:lstStyle/>
          <a:p>
            <a:pPr lvl="0"/>
            <a:r>
              <a:rPr lang="es-PR" sz="6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C</a:t>
            </a:r>
            <a:r>
              <a:rPr lang="es-PR" sz="6000" kern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afé molido</a:t>
            </a:r>
            <a:endParaRPr lang="es-PR" sz="6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7000"/>
            <a:ext cx="9164782" cy="349250"/>
          </a:xfrm>
        </p:spPr>
        <p:txBody>
          <a:bodyPr/>
          <a:lstStyle/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www.flickr.com/photos/srslyguys/8403892410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882" y="1098551"/>
            <a:ext cx="52578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3764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Autofit/>
          </a:bodyPr>
          <a:lstStyle/>
          <a:p>
            <a:pPr lvl="0"/>
            <a:r>
              <a:rPr lang="es-PR" sz="6000" kern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Tierra (suelo)</a:t>
            </a:r>
            <a:endParaRPr lang="es-PR" sz="6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501650"/>
          </a:xfrm>
        </p:spPr>
        <p:txBody>
          <a:bodyPr/>
          <a:lstStyle/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www.buzzle.com/articles/different-types-of-soil.html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Picture 3" descr="sil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066800"/>
            <a:ext cx="7821283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841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6915" y="5791200"/>
            <a:ext cx="459935" cy="45219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32" y="5867400"/>
            <a:ext cx="1314450" cy="434364"/>
          </a:xfrm>
          <a:prstGeom prst="rect">
            <a:avLst/>
          </a:prstGeom>
        </p:spPr>
      </p:pic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1061651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defRPr/>
            </a:pPr>
            <a:endParaRPr lang="es-PR" sz="1350">
              <a:solidFill>
                <a:prstClr val="black"/>
              </a:solidFill>
              <a:latin typeface="Arial" panose="020B0604020202020204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0B060C1F-A39F-4839-93A4-3C15705BF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049797"/>
            <a:ext cx="8763000" cy="45132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3093" rIns="0" bIns="-13093" numCol="1" anchor="ctr" anchorCtr="0" compatLnSpc="1">
            <a:prstTxWarp prst="textNoShape">
              <a:avLst/>
            </a:prstTxWarp>
            <a:spAutoFit/>
          </a:bodyPr>
          <a:lstStyle/>
          <a:p>
            <a:pPr marL="514350" indent="-514350" algn="just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tabLst>
                <a:tab pos="465138" algn="l"/>
              </a:tabLst>
            </a:pPr>
            <a:r>
              <a:rPr lang="es-PR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Identifique cuántos juegos (conjuntos) de tarjetas  necesita para realizar esta actividad con grupos pequeños de estudiantes. </a:t>
            </a:r>
          </a:p>
          <a:p>
            <a:pPr marL="171450" indent="-171450" algn="just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s-PR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s-PR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Imprima (a color) el PowerPoint utilizando la configuración de 4 diapositivas por página. </a:t>
            </a:r>
          </a:p>
          <a:p>
            <a:pPr marL="171450" indent="-171450" algn="just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s-PR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5138" indent="-465138" algn="just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s-PR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Corte las tarjetas por separado y haga los juegos de tarjetas para los grupos pequeños de estudiantes.</a:t>
            </a:r>
          </a:p>
          <a:p>
            <a:pPr marL="171450" indent="-171450" algn="just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s-ES" altLang="es-PR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5138" indent="-465138" algn="just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s-ES" altLang="es-PR" sz="2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Para poder utilizarlas repetidamente, es recomendable imprimir las tarjetas en cartulina (cartón) y laminarlas.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F70BB815-EC2D-43BC-BCEF-E6AE96F29846}"/>
              </a:ext>
            </a:extLst>
          </p:cNvPr>
          <p:cNvSpPr txBox="1">
            <a:spLocks/>
          </p:cNvSpPr>
          <p:nvPr/>
        </p:nvSpPr>
        <p:spPr>
          <a:xfrm>
            <a:off x="0" y="152400"/>
            <a:ext cx="9144000" cy="8382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 spc="-38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PR" sz="4400" b="1" spc="0" dirty="0">
                <a:ln w="9525">
                  <a:solidFill>
                    <a:srgbClr val="00B05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Instrucciones para imprimir</a:t>
            </a:r>
          </a:p>
        </p:txBody>
      </p:sp>
    </p:spTree>
    <p:extLst>
      <p:ext uri="{BB962C8B-B14F-4D97-AF65-F5344CB8AC3E}">
        <p14:creationId xmlns:p14="http://schemas.microsoft.com/office/powerpoint/2010/main" val="803796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685800"/>
          </a:xfrm>
        </p:spPr>
        <p:txBody>
          <a:bodyPr>
            <a:noAutofit/>
          </a:bodyPr>
          <a:lstStyle/>
          <a:p>
            <a:pPr lvl="0"/>
            <a:r>
              <a:rPr lang="en-US" sz="6000" kern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Giardia</a:t>
            </a:r>
            <a:endParaRPr lang="en-US" sz="6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6" name="Picture 5" descr="35479t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3" t="4870" r="6793" b="4589"/>
          <a:stretch/>
        </p:blipFill>
        <p:spPr>
          <a:xfrm>
            <a:off x="1295399" y="1143000"/>
            <a:ext cx="6705600" cy="5105400"/>
          </a:xfrm>
          <a:prstGeom prst="rect">
            <a:avLst/>
          </a:prstGeom>
        </p:spPr>
      </p:pic>
      <p:pic>
        <p:nvPicPr>
          <p:cNvPr id="8" name="Picture 7" descr="Giardia parasi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28600" y="838200"/>
            <a:ext cx="2540000" cy="1905000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01650"/>
          </a:xfrm>
        </p:spPr>
        <p:txBody>
          <a:bodyPr/>
          <a:lstStyle/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http://emedicine.medscape.com/article/176718-overview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www.emedmd.com/content/giardiasis-balantidiasis-isosporiasis-and-microsporidiosis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67262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8799"/>
            <a:ext cx="9144000" cy="792162"/>
          </a:xfrm>
        </p:spPr>
        <p:txBody>
          <a:bodyPr>
            <a:noAutofit/>
          </a:bodyPr>
          <a:lstStyle/>
          <a:p>
            <a:pPr lvl="0"/>
            <a:r>
              <a:rPr lang="en-US" sz="6000" kern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E. Coli </a:t>
            </a:r>
            <a:endParaRPr lang="en-US" sz="6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248400"/>
            <a:ext cx="9144000" cy="533400"/>
          </a:xfrm>
        </p:spPr>
        <p:txBody>
          <a:bodyPr/>
          <a:lstStyle/>
          <a:p>
            <a:r>
              <a:rPr lang="en-US" sz="14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www.nutrasilver.com/ecoli/ecoli-pictures</a:t>
            </a:r>
            <a:endParaRPr lang="en-US" sz="14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https://news.liverpool.ac.uk/2015/09/21/scientists-discover-how-e-coli-survives-stomach-acid/</a:t>
            </a:r>
            <a:r>
              <a:rPr lang="en-US" sz="14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1" name="Picture 10" descr="bacteria-microscop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89" y="1905000"/>
            <a:ext cx="7438911" cy="4084638"/>
          </a:xfrm>
          <a:prstGeom prst="rect">
            <a:avLst/>
          </a:prstGeom>
        </p:spPr>
      </p:pic>
      <p:pic>
        <p:nvPicPr>
          <p:cNvPr id="7" name="Picture 6" descr="eColi-bacterium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85277"/>
            <a:ext cx="2819400" cy="224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274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9144000" cy="868362"/>
          </a:xfrm>
        </p:spPr>
        <p:txBody>
          <a:bodyPr>
            <a:noAutofit/>
          </a:bodyPr>
          <a:lstStyle/>
          <a:p>
            <a:pPr lvl="0"/>
            <a:r>
              <a:rPr lang="en-US" sz="6000" kern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Cryptosporidium</a:t>
            </a:r>
            <a:endParaRPr lang="en-US" sz="6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31956"/>
            <a:ext cx="9144000" cy="602244"/>
          </a:xfrm>
        </p:spPr>
        <p:txBody>
          <a:bodyPr/>
          <a:lstStyle/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www.cdc.gov/parasites/crypto/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https://microbewiki.kenyon.edu/index.php/Cryptosporidium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sz="16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300px-CryptosporidiumParvum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6" r="4241"/>
          <a:stretch/>
        </p:blipFill>
        <p:spPr>
          <a:xfrm rot="5400000">
            <a:off x="3174645" y="1127405"/>
            <a:ext cx="4689549" cy="5400040"/>
          </a:xfrm>
          <a:prstGeom prst="rect">
            <a:avLst/>
          </a:prstGeom>
        </p:spPr>
      </p:pic>
      <p:pic>
        <p:nvPicPr>
          <p:cNvPr id="7" name="Picture 6" descr="crypto-homepage-imag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15669"/>
            <a:ext cx="4495800" cy="1984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145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868362"/>
          </a:xfrm>
        </p:spPr>
        <p:txBody>
          <a:bodyPr>
            <a:noAutofit/>
          </a:bodyPr>
          <a:lstStyle/>
          <a:p>
            <a:pPr lvl="0"/>
            <a:r>
              <a:rPr lang="es-PR" sz="6000" kern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Norovirus</a:t>
            </a:r>
            <a:endParaRPr lang="es-PR" sz="6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248400"/>
            <a:ext cx="9144000" cy="711198"/>
          </a:xfrm>
        </p:spPr>
        <p:txBody>
          <a:bodyPr/>
          <a:lstStyle/>
          <a:p>
            <a:r>
              <a:rPr lang="en-US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http://info.debgroup.com/blog/bid/261032/Norovirus-Often-Epidemic-in-Winter-Months-with-Severe-Gastro-Infections</a:t>
            </a:r>
            <a:endParaRPr lang="en-US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www.northcarolinahealthnews.org/2012/02/03/just-how-many-norovirus-cases-are-there-in-nc-well-never-know/</a:t>
            </a:r>
            <a:endParaRPr lang="en-US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CDC_Norovirus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00" r="1986" b="2324"/>
          <a:stretch/>
        </p:blipFill>
        <p:spPr>
          <a:xfrm>
            <a:off x="914400" y="1447800"/>
            <a:ext cx="7315200" cy="4648200"/>
          </a:xfrm>
          <a:prstGeom prst="rect">
            <a:avLst/>
          </a:prstGeom>
        </p:spPr>
      </p:pic>
      <p:pic>
        <p:nvPicPr>
          <p:cNvPr id="5" name="Picture 4" descr="norovirus-resized-60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1123950"/>
            <a:ext cx="2971800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97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Autofit/>
          </a:bodyPr>
          <a:lstStyle/>
          <a:p>
            <a:pPr lvl="0"/>
            <a:r>
              <a:rPr lang="en-US" sz="6000" kern="1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Shigelosis</a:t>
            </a:r>
            <a:r>
              <a:rPr lang="en-US" sz="6000" kern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 </a:t>
            </a:r>
            <a:endParaRPr lang="en-US" sz="6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261051"/>
            <a:ext cx="9144000" cy="520749"/>
          </a:xfrm>
        </p:spPr>
        <p:txBody>
          <a:bodyPr/>
          <a:lstStyle/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www.cdc.gov/shigella/</a:t>
            </a:r>
            <a:endParaRPr lang="en-US" sz="16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https://bioweb.uwlax.edu/bio203/s2013/ward_aman/classification.htm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8" t="1535" r="4598" b="3323"/>
          <a:stretch/>
        </p:blipFill>
        <p:spPr>
          <a:xfrm>
            <a:off x="1562100" y="1301725"/>
            <a:ext cx="6019800" cy="4724401"/>
          </a:xfrm>
          <a:prstGeom prst="rect">
            <a:avLst/>
          </a:prstGeom>
        </p:spPr>
      </p:pic>
      <p:pic>
        <p:nvPicPr>
          <p:cNvPr id="5" name="Picture 4" descr="shigella-1184px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10" r="37417"/>
          <a:stretch/>
        </p:blipFill>
        <p:spPr>
          <a:xfrm>
            <a:off x="5867400" y="1121165"/>
            <a:ext cx="2286000" cy="224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026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792162"/>
          </a:xfrm>
        </p:spPr>
        <p:txBody>
          <a:bodyPr>
            <a:noAutofit/>
          </a:bodyPr>
          <a:lstStyle/>
          <a:p>
            <a:pPr lvl="0"/>
            <a:r>
              <a:rPr lang="en-US" sz="6000" kern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Hepatitis </a:t>
            </a:r>
            <a:r>
              <a:rPr lang="en-US" sz="6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172201"/>
            <a:ext cx="9144000" cy="685800"/>
          </a:xfrm>
        </p:spPr>
        <p:txBody>
          <a:bodyPr/>
          <a:lstStyle/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www.huffingtonpost.ca/2013/12/03/lethbridge-hepatitis-a-alert_n_4380458.html</a:t>
            </a:r>
            <a:endParaRPr lang="en-US" sz="16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www.meddean.luc.edu/lumen/MedEd/orfpath/virhepa.htm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5" name="Picture 4" descr="fig93x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47800"/>
            <a:ext cx="6896100" cy="4572000"/>
          </a:xfrm>
          <a:prstGeom prst="rect">
            <a:avLst/>
          </a:prstGeom>
        </p:spPr>
      </p:pic>
      <p:pic>
        <p:nvPicPr>
          <p:cNvPr id="4" name="Picture 3" descr="o-HEPATITIS-A-facebook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234281"/>
            <a:ext cx="4572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020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838200"/>
          </a:xfrm>
        </p:spPr>
        <p:txBody>
          <a:bodyPr>
            <a:noAutofit/>
          </a:bodyPr>
          <a:lstStyle/>
          <a:p>
            <a:pPr lvl="0"/>
            <a:r>
              <a:rPr lang="en-US" sz="6000" kern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Cabello </a:t>
            </a:r>
            <a:r>
              <a:rPr lang="en-US" sz="6000" kern="1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humano</a:t>
            </a:r>
            <a:endParaRPr lang="en-US" sz="6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172200"/>
            <a:ext cx="9144000" cy="762000"/>
          </a:xfrm>
        </p:spPr>
        <p:txBody>
          <a:bodyPr/>
          <a:lstStyle/>
          <a:p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www.minresco.com/dinolite/gallery.htm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b="1" u="sng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u="sng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www2.fbi.gov/hq/lab/fsc/backissu/jan2004/research/2004_01_research01b.htm   </a:t>
            </a:r>
          </a:p>
          <a:p>
            <a:endParaRPr lang="en-US" sz="16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humanhair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63"/>
          <a:stretch/>
        </p:blipFill>
        <p:spPr>
          <a:xfrm>
            <a:off x="1257300" y="1457325"/>
            <a:ext cx="6858000" cy="4476750"/>
          </a:xfrm>
          <a:prstGeom prst="rect">
            <a:avLst/>
          </a:prstGeom>
        </p:spPr>
      </p:pic>
      <p:pic>
        <p:nvPicPr>
          <p:cNvPr id="7" name="Picture 6" descr="hairsamples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039380"/>
            <a:ext cx="2540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065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Retrospect">
  <a:themeElements>
    <a:clrScheme name="Custom 8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0B050"/>
      </a:accent1>
      <a:accent2>
        <a:srgbClr val="000000"/>
      </a:accent2>
      <a:accent3>
        <a:srgbClr val="C00000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92ca6bb-2566-4a78-aff9-d2aca1a4e44d">SARHDQF24KZP-291081219-177</_dlc_DocId>
    <_dlc_DocIdUrl xmlns="b92ca6bb-2566-4a78-aff9-d2aca1a4e44d">
      <Url>https://nanolink.sharepoint.com/sites/media/_layouts/15/DocIdRedir.aspx?ID=SARHDQF24KZP-291081219-177</Url>
      <Description>SARHDQF24KZP-291081219-177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FE2C8FAAF33841B889878B89DF9E37" ma:contentTypeVersion="3" ma:contentTypeDescription="Create a new document." ma:contentTypeScope="" ma:versionID="e9a3491c63ee1cf3cba7bcca2167d343">
  <xsd:schema xmlns:xsd="http://www.w3.org/2001/XMLSchema" xmlns:xs="http://www.w3.org/2001/XMLSchema" xmlns:p="http://schemas.microsoft.com/office/2006/metadata/properties" xmlns:ns2="b92ca6bb-2566-4a78-aff9-d2aca1a4e44d" xmlns:ns3="9cd6257c-f053-42aa-ae13-ac1b9d227f15" targetNamespace="http://schemas.microsoft.com/office/2006/metadata/properties" ma:root="true" ma:fieldsID="a8265bc8c9a22137b7f70b21c78dc3c7" ns2:_="" ns3:_="">
    <xsd:import namespace="b92ca6bb-2566-4a78-aff9-d2aca1a4e44d"/>
    <xsd:import namespace="9cd6257c-f053-42aa-ae13-ac1b9d227f1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2ca6bb-2566-4a78-aff9-d2aca1a4e44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d6257c-f053-42aa-ae13-ac1b9d227f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453B0-671A-4EC2-ADC2-95343B7DF7F3}">
  <ds:schemaRefs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b92ca6bb-2566-4a78-aff9-d2aca1a4e44d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9cd6257c-f053-42aa-ae13-ac1b9d227f1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E4BF18B-C40A-4AB0-BB05-9D32FDC02E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2ca6bb-2566-4a78-aff9-d2aca1a4e44d"/>
    <ds:schemaRef ds:uri="9cd6257c-f053-42aa-ae13-ac1b9d227f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D3433A3-59C0-4F78-A52E-2D12CA2C676D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AD566396-B18A-4945-B70B-55C00826CA3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4006</TotalTime>
  <Words>1035</Words>
  <Application>Microsoft Office PowerPoint</Application>
  <PresentationFormat>On-screen Show (4:3)</PresentationFormat>
  <Paragraphs>107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Calibri</vt:lpstr>
      <vt:lpstr>Wingdings</vt:lpstr>
      <vt:lpstr>Office Theme</vt:lpstr>
      <vt:lpstr>1_Retrospect</vt:lpstr>
      <vt:lpstr>PowerPoint Presentation</vt:lpstr>
      <vt:lpstr>PowerPoint Presentation</vt:lpstr>
      <vt:lpstr>Giardia</vt:lpstr>
      <vt:lpstr>E. Coli </vt:lpstr>
      <vt:lpstr>Cryptosporidium</vt:lpstr>
      <vt:lpstr>Norovirus</vt:lpstr>
      <vt:lpstr>Shigelosis </vt:lpstr>
      <vt:lpstr>Hepatitis A</vt:lpstr>
      <vt:lpstr>Cabello humano</vt:lpstr>
      <vt:lpstr>Célula de la mejilla</vt:lpstr>
      <vt:lpstr>Célula de la cebolla</vt:lpstr>
      <vt:lpstr>Glóbulos rojos</vt:lpstr>
      <vt:lpstr>DNA</vt:lpstr>
      <vt:lpstr>Legionella</vt:lpstr>
      <vt:lpstr>Campylobacter</vt:lpstr>
      <vt:lpstr>Café molido</vt:lpstr>
      <vt:lpstr>Tierra (suelo)</vt:lpstr>
    </vt:vector>
  </TitlesOfParts>
  <Company>McREL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Nicole Hess</dc:creator>
  <cp:lastModifiedBy>María Teresa Rivera</cp:lastModifiedBy>
  <cp:revision>175</cp:revision>
  <dcterms:created xsi:type="dcterms:W3CDTF">2019-03-11T20:41:58Z</dcterms:created>
  <dcterms:modified xsi:type="dcterms:W3CDTF">2020-05-20T21:45:52Z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0x010100B1FE2C8FAAF33841B889878B89DF9E37</vt:lpwstr>
  </property>
  <property fmtid="{D5CDD505-2E9C-101B-9397-08002B2CF9AE}" pid="3" name="_dlc_DocIdItemGuid">
    <vt:lpwstr>39d688e8-fa5a-42b6-aa3e-7a149a4183e7</vt:lpwstr>
  </property>
</Properties>
</file>