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3" r:id="rId5"/>
  </p:sldMasterIdLst>
  <p:notesMasterIdLst>
    <p:notesMasterId r:id="rId23"/>
  </p:notesMasterIdLst>
  <p:handoutMasterIdLst>
    <p:handoutMasterId r:id="rId24"/>
  </p:handoutMasterIdLst>
  <p:sldIdLst>
    <p:sldId id="256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7" r:id="rId18"/>
    <p:sldId id="308" r:id="rId19"/>
    <p:sldId id="309" r:id="rId20"/>
    <p:sldId id="310" r:id="rId21"/>
    <p:sldId id="311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ine Jones" initials="CS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1F63"/>
    <a:srgbClr val="02A7DD"/>
    <a:srgbClr val="4A477C"/>
    <a:srgbClr val="02A7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8" autoAdjust="0"/>
    <p:restoredTop sz="72663" autoAdjust="0"/>
  </p:normalViewPr>
  <p:slideViewPr>
    <p:cSldViewPr>
      <p:cViewPr varScale="1">
        <p:scale>
          <a:sx n="47" d="100"/>
          <a:sy n="47" d="100"/>
        </p:scale>
        <p:origin x="1155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11D88B-E83E-4D0B-8542-040DC86CA655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E6103E-64A4-4635-B287-A8CE38F282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5221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728300-4425-45D1-BED3-F4BA5E8EAF70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A836D9-A5EF-482A-A814-CE5F16D0F6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5437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www.microbehunter.com</a:t>
            </a:r>
            <a:r>
              <a:rPr lang="en-US" dirty="0" smtClean="0"/>
              <a:t>/staining-of-onion-cell-nuclei/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facultyweb.cortland.edu</a:t>
            </a:r>
            <a:r>
              <a:rPr lang="en-US" dirty="0" smtClean="0"/>
              <a:t>/</a:t>
            </a:r>
            <a:r>
              <a:rPr lang="en-US" dirty="0" err="1" smtClean="0"/>
              <a:t>klotz</a:t>
            </a:r>
            <a:r>
              <a:rPr lang="en-US" dirty="0" smtClean="0"/>
              <a:t>/</a:t>
            </a:r>
            <a:r>
              <a:rPr lang="en-US" dirty="0" err="1" smtClean="0"/>
              <a:t>GenericPage.asp?recID</a:t>
            </a:r>
            <a:r>
              <a:rPr lang="en-US" dirty="0" smtClean="0"/>
              <a:t>=195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0682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www.britannica.com</a:t>
            </a:r>
            <a:r>
              <a:rPr lang="en-US" dirty="0" smtClean="0"/>
              <a:t>/science/red-blood-cell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www.scientiapress.com</a:t>
            </a:r>
            <a:r>
              <a:rPr lang="en-US" dirty="0" smtClean="0"/>
              <a:t>/tag/red-blood-cell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9742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www.popsci.com</a:t>
            </a:r>
            <a:r>
              <a:rPr lang="en-US" dirty="0" smtClean="0"/>
              <a:t>/disease-lurks-</a:t>
            </a:r>
            <a:r>
              <a:rPr lang="en-US" dirty="0" err="1" smtClean="0"/>
              <a:t>dna</a:t>
            </a:r>
            <a:r>
              <a:rPr lang="en-US" dirty="0" smtClean="0"/>
              <a:t>-more-previously-thought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288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www.stanstedlabs.com</a:t>
            </a:r>
            <a:r>
              <a:rPr lang="en-US" dirty="0" smtClean="0"/>
              <a:t>/technical-info/what-is-legionella/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chd.region.waterloo.on.ca</a:t>
            </a:r>
            <a:r>
              <a:rPr lang="en-US" dirty="0" smtClean="0"/>
              <a:t>/en/</a:t>
            </a:r>
            <a:r>
              <a:rPr lang="en-US" dirty="0" err="1" smtClean="0"/>
              <a:t>healthyLivingHealthProtection</a:t>
            </a:r>
            <a:r>
              <a:rPr lang="en-US" dirty="0" smtClean="0"/>
              <a:t>/</a:t>
            </a:r>
            <a:r>
              <a:rPr lang="en-US" dirty="0" err="1" smtClean="0"/>
              <a:t>legionella.asp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6144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</a:t>
            </a:r>
            <a:r>
              <a:rPr lang="en-US" dirty="0" err="1" smtClean="0"/>
              <a:t>zoonoticecology.wordpress.com</a:t>
            </a:r>
            <a:r>
              <a:rPr lang="en-US" dirty="0" smtClean="0"/>
              <a:t>/category/campylobacter/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ytpo.net</a:t>
            </a:r>
            <a:r>
              <a:rPr lang="en-US" dirty="0" smtClean="0"/>
              <a:t>/viruses/</a:t>
            </a:r>
            <a:r>
              <a:rPr lang="en-US" dirty="0" err="1" smtClean="0"/>
              <a:t>virus.php?id</a:t>
            </a:r>
            <a:r>
              <a:rPr lang="en-US" dirty="0" smtClean="0"/>
              <a:t>=1345&amp;name=</a:t>
            </a:r>
            <a:r>
              <a:rPr lang="en-US" dirty="0" err="1" smtClean="0"/>
              <a:t>Campylobacter&amp;limit</a:t>
            </a:r>
            <a:r>
              <a:rPr lang="en-US" dirty="0" smtClean="0"/>
              <a:t>=1340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873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www.flickr.com</a:t>
            </a:r>
            <a:r>
              <a:rPr lang="en-US" dirty="0" smtClean="0"/>
              <a:t>/photos/</a:t>
            </a:r>
            <a:r>
              <a:rPr lang="en-US" dirty="0" err="1" smtClean="0"/>
              <a:t>srslyguys</a:t>
            </a:r>
            <a:r>
              <a:rPr lang="en-US" dirty="0" smtClean="0"/>
              <a:t>/8403892410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4582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www.buzzle.com</a:t>
            </a:r>
            <a:r>
              <a:rPr lang="en-US" dirty="0" smtClean="0"/>
              <a:t>/articles/different-types-of-</a:t>
            </a:r>
            <a:r>
              <a:rPr lang="en-US" dirty="0" err="1" smtClean="0"/>
              <a:t>soil.html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42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emedicine.medscape.com</a:t>
            </a:r>
            <a:r>
              <a:rPr lang="en-US" dirty="0" smtClean="0"/>
              <a:t>/article/176718-overview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www.emedmd.com</a:t>
            </a:r>
            <a:r>
              <a:rPr lang="en-US" dirty="0" smtClean="0"/>
              <a:t>/content/giardiasis-</a:t>
            </a:r>
            <a:r>
              <a:rPr lang="en-US" dirty="0" err="1" smtClean="0"/>
              <a:t>balantidiasis</a:t>
            </a:r>
            <a:r>
              <a:rPr lang="en-US" dirty="0" smtClean="0"/>
              <a:t>-</a:t>
            </a:r>
            <a:r>
              <a:rPr lang="en-US" dirty="0" err="1" smtClean="0"/>
              <a:t>isosporiasis</a:t>
            </a:r>
            <a:r>
              <a:rPr lang="en-US" dirty="0" smtClean="0"/>
              <a:t>-and-</a:t>
            </a:r>
            <a:r>
              <a:rPr lang="en-US" dirty="0" err="1" smtClean="0"/>
              <a:t>microsporidiosis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5043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www.nutrasilver.com</a:t>
            </a:r>
            <a:r>
              <a:rPr lang="en-US" dirty="0" smtClean="0"/>
              <a:t>/</a:t>
            </a:r>
            <a:r>
              <a:rPr lang="en-US" dirty="0" err="1" smtClean="0"/>
              <a:t>ecoli</a:t>
            </a:r>
            <a:r>
              <a:rPr lang="en-US" dirty="0" smtClean="0"/>
              <a:t>/</a:t>
            </a:r>
            <a:r>
              <a:rPr lang="en-US" dirty="0" err="1" smtClean="0"/>
              <a:t>ecoli</a:t>
            </a:r>
            <a:r>
              <a:rPr lang="en-US" dirty="0" smtClean="0"/>
              <a:t>-pictures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news.liverpool.ac.uk</a:t>
            </a:r>
            <a:r>
              <a:rPr lang="en-US" dirty="0" smtClean="0"/>
              <a:t>/2015/09/21/scientists-discover-how-e-coli-survives-stomach-acid/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7092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www.cdc.gov</a:t>
            </a:r>
            <a:r>
              <a:rPr lang="en-US" dirty="0" smtClean="0"/>
              <a:t>/parasites/crypto/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microbewiki.kenyon.edu</a:t>
            </a:r>
            <a:r>
              <a:rPr lang="en-US" dirty="0" smtClean="0"/>
              <a:t>/</a:t>
            </a:r>
            <a:r>
              <a:rPr lang="en-US" dirty="0" err="1" smtClean="0"/>
              <a:t>index.php</a:t>
            </a:r>
            <a:r>
              <a:rPr lang="en-US" dirty="0" smtClean="0"/>
              <a:t>/Cryptosporidium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778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info.debgroup.com</a:t>
            </a:r>
            <a:r>
              <a:rPr lang="en-US" dirty="0" smtClean="0"/>
              <a:t>/blog/bid/261032/Norovirus-Often-Epidemic-in-Winter-Months-with-Severe-Gastro-Infections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www.northcarolinahealthnews.org</a:t>
            </a:r>
            <a:r>
              <a:rPr lang="en-US" dirty="0" smtClean="0"/>
              <a:t>/2012/02/03/just-how-many-</a:t>
            </a:r>
            <a:r>
              <a:rPr lang="en-US" dirty="0" err="1" smtClean="0"/>
              <a:t>norovirus</a:t>
            </a:r>
            <a:r>
              <a:rPr lang="en-US" dirty="0" smtClean="0"/>
              <a:t>-cases-are-there-in-</a:t>
            </a:r>
            <a:r>
              <a:rPr lang="en-US" dirty="0" err="1" smtClean="0"/>
              <a:t>nc</a:t>
            </a:r>
            <a:r>
              <a:rPr lang="en-US" dirty="0" smtClean="0"/>
              <a:t>-well-never-know/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9632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www.cdc.gov</a:t>
            </a:r>
            <a:r>
              <a:rPr lang="en-US" dirty="0" smtClean="0"/>
              <a:t>/</a:t>
            </a:r>
            <a:r>
              <a:rPr lang="en-US" dirty="0" err="1" smtClean="0"/>
              <a:t>shigella</a:t>
            </a:r>
            <a:r>
              <a:rPr lang="en-US" dirty="0" smtClean="0"/>
              <a:t>/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bioweb.uwlax.edu</a:t>
            </a:r>
            <a:r>
              <a:rPr lang="en-US" dirty="0" smtClean="0"/>
              <a:t>/bio203/s2013/</a:t>
            </a:r>
            <a:r>
              <a:rPr lang="en-US" dirty="0" err="1" smtClean="0"/>
              <a:t>ward_aman</a:t>
            </a:r>
            <a:r>
              <a:rPr lang="en-US" dirty="0" smtClean="0"/>
              <a:t>/</a:t>
            </a:r>
            <a:r>
              <a:rPr lang="en-US" dirty="0" err="1" smtClean="0"/>
              <a:t>classification.htm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51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www.huffingtonpost.ca</a:t>
            </a:r>
            <a:r>
              <a:rPr lang="en-US" dirty="0" smtClean="0"/>
              <a:t>/2013/12/03/lethbridge-hepatitis-a-alert_n_4380458.html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www.meddean.luc.edu</a:t>
            </a:r>
            <a:r>
              <a:rPr lang="en-US" dirty="0" smtClean="0"/>
              <a:t>/lumen/</a:t>
            </a:r>
            <a:r>
              <a:rPr lang="en-US" dirty="0" err="1" smtClean="0"/>
              <a:t>MedEd</a:t>
            </a:r>
            <a:r>
              <a:rPr lang="en-US" dirty="0" smtClean="0"/>
              <a:t>/</a:t>
            </a:r>
            <a:r>
              <a:rPr lang="en-US" dirty="0" err="1" smtClean="0"/>
              <a:t>orfpath</a:t>
            </a:r>
            <a:r>
              <a:rPr lang="en-US" dirty="0" smtClean="0"/>
              <a:t>/</a:t>
            </a:r>
            <a:r>
              <a:rPr lang="en-US" dirty="0" err="1" smtClean="0"/>
              <a:t>virhepa.htm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2792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www.minresco.com</a:t>
            </a:r>
            <a:r>
              <a:rPr lang="en-US" dirty="0" smtClean="0"/>
              <a:t>/</a:t>
            </a:r>
            <a:r>
              <a:rPr lang="en-US" dirty="0" err="1" smtClean="0"/>
              <a:t>dinolite</a:t>
            </a:r>
            <a:r>
              <a:rPr lang="en-US" dirty="0" smtClean="0"/>
              <a:t>/</a:t>
            </a:r>
            <a:r>
              <a:rPr lang="en-US" dirty="0" err="1" smtClean="0"/>
              <a:t>gallery.htm</a:t>
            </a:r>
            <a:r>
              <a:rPr lang="en-US" dirty="0" smtClean="0"/>
              <a:t>  </a:t>
            </a:r>
          </a:p>
          <a:p>
            <a:r>
              <a:rPr lang="en-US" dirty="0" smtClean="0"/>
              <a:t>www2.fbi.gov/</a:t>
            </a:r>
            <a:r>
              <a:rPr lang="en-US" dirty="0" err="1" smtClean="0"/>
              <a:t>hq</a:t>
            </a:r>
            <a:r>
              <a:rPr lang="en-US" dirty="0" smtClean="0"/>
              <a:t>/lab/</a:t>
            </a:r>
            <a:r>
              <a:rPr lang="en-US" dirty="0" err="1" smtClean="0"/>
              <a:t>fsc</a:t>
            </a:r>
            <a:r>
              <a:rPr lang="en-US" dirty="0" smtClean="0"/>
              <a:t>/</a:t>
            </a:r>
            <a:r>
              <a:rPr lang="en-US" dirty="0" err="1" smtClean="0"/>
              <a:t>backissu</a:t>
            </a:r>
            <a:r>
              <a:rPr lang="en-US" dirty="0" smtClean="0"/>
              <a:t>/jan2004/research/2004_01_research01b.htm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4682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</a:t>
            </a:r>
            <a:r>
              <a:rPr lang="en-US" dirty="0" err="1" smtClean="0"/>
              <a:t>commons.wikimedia.org</a:t>
            </a:r>
            <a:r>
              <a:rPr lang="en-US" dirty="0" smtClean="0"/>
              <a:t>/wiki/</a:t>
            </a:r>
            <a:r>
              <a:rPr lang="en-US" dirty="0" err="1" smtClean="0"/>
              <a:t>File:Cheek_cell_phase_contrast.jpg</a:t>
            </a:r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www.ask.com</a:t>
            </a:r>
            <a:r>
              <a:rPr lang="en-US" dirty="0" smtClean="0"/>
              <a:t>/science/general-shape-cheek-cell-48e19b794260ed17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836D9-A5EF-482A-A814-CE5F16D0F6D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170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1BF37-9A66-8243-8E84-D4D28566A24D}" type="datetime1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1480-8B46-4C68-B453-E026B2429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283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0A53D-5FA2-D045-817B-D8A1DBBCBD2B}" type="datetime1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1480-8B46-4C68-B453-E026B24295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nanoteachlogo_letterhead_larg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48600" y="152400"/>
            <a:ext cx="1146795" cy="630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857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DB77D-E1FA-FD4F-92BC-B47F8C32DF34}" type="datetime1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1480-8B46-4C68-B453-E026B24295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nanoteachlogo_letterhead_larg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48600" y="152400"/>
            <a:ext cx="1146795" cy="630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470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2A43-2AEF-484D-9FC1-F9DE0809118E}" type="datetime1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1480-8B46-4C68-B453-E026B2429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245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7E51E-AFEF-9345-8324-5C3EFFCB5043}" type="datetime1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1480-8B46-4C68-B453-E026B24295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nanoteachlogo_letterhead_larg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48600" y="152400"/>
            <a:ext cx="1146795" cy="630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813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B93C-A6E0-8747-9B73-5D453252E3F0}" type="datetime1">
              <a:rPr lang="en-US" smtClean="0"/>
              <a:pPr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1480-8B46-4C68-B453-E026B24295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nanoteachlogo_letterhead_larg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48600" y="152400"/>
            <a:ext cx="1146795" cy="630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113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88CED-7B03-474F-8B87-8D04F2ECBB80}" type="datetime1">
              <a:rPr lang="en-US" smtClean="0"/>
              <a:pPr/>
              <a:t>3/30/2020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1480-8B46-4C68-B453-E026B24295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nanoteachlogo_letterhead_larg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48600" y="152400"/>
            <a:ext cx="1146795" cy="630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667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5D8FC-5998-2C42-9523-DBAE38BB9502}" type="datetime1">
              <a:rPr lang="en-US" smtClean="0"/>
              <a:pPr/>
              <a:t>3/30/2020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1480-8B46-4C68-B453-E026B24295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nanoteachlogo_letterhead_larg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48600" y="152400"/>
            <a:ext cx="1146795" cy="630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136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806F-20AD-F846-9CAB-3E26D160A0CD}" type="datetime1">
              <a:rPr lang="en-US" smtClean="0"/>
              <a:pPr/>
              <a:t>3/30/2020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1480-8B46-4C68-B453-E026B24295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nanoteachlogo_letterhead_larg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48600" y="152400"/>
            <a:ext cx="1146795" cy="630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221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F231D-7718-604A-BD93-4AE699786E7C}" type="datetime1">
              <a:rPr lang="en-US" smtClean="0"/>
              <a:pPr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1480-8B46-4C68-B453-E026B24295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nanoteachlogo_letterhead_larg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48600" y="152400"/>
            <a:ext cx="1146795" cy="630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55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24B8E-9BEF-0240-BCC0-CECD6BB187F5}" type="datetime1">
              <a:rPr lang="en-US" smtClean="0"/>
              <a:pPr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1480-8B46-4C68-B453-E026B24295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nanoteachlogo_letterhead_larg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48600" y="152400"/>
            <a:ext cx="1146795" cy="630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571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16AAE-C4CF-824D-A214-94E204E3C56B}" type="datetime1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C1480-8B46-4C68-B453-E026B2429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159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Cheek_cell_phase_contrast.jp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hyperlink" Target="http://www.ask.com/science/general-shape-cheek-cell-48e19b794260ed17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robehunter.com/staining-of-onion-cell-nuclei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hyperlink" Target="http://facultyweb.cortland.edu/klotz/GenericPage.asp?recID=195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itannica.com/science/red-blood-ce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hyperlink" Target="http://www.scientiapress.com/tag/red-blood-cell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psci.com/disease-lurks-dna-more-previously-thought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nstedlabs.com/technical-info/what-is-legionella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zoonoticecology.wordpress.com/category/campylobacter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hyperlink" Target="http://ytpo.net/viruses/virus.php?id=1345&amp;name=Campylobacter&amp;limit=1340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srslyguys/8403892410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zzle.com/articles/different-types-of-soil.html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medmd.com/content/giardiasis-balantidiasis-isosporiasis-and-microsporidiosis" TargetMode="External"/><Relationship Id="rId5" Type="http://schemas.openxmlformats.org/officeDocument/2006/relationships/hyperlink" Target="http://emedicine.medscape.com/article/176718-overview" TargetMode="Externa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utrasilver.com/ecoli/ecoli-picture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hyperlink" Target="https://news.liverpool.ac.uk/2015/09/21/scientists-discover-how-e-coli-survives-stomach-acid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c.gov/parasites/crypto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hyperlink" Target="https://microbewiki.kenyon.edu/index.php/Cryptosporidiu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nfo.debgroup.com/blog/bid/261032/Norovirus-Often-Epidemic-in-Winter-Months-with-Severe-Gastro-Infection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c.gov/shigella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hyperlink" Target="https://bioweb.uwlax.edu/bio203/s2013/ward_aman/classification.ht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ffingtonpost.ca/2013/12/03/lethbridge-hepatitis-a-alert_n_4380458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hyperlink" Target="http://www.meddean.luc.edu/lumen/MedEd/orfpath/virhepa.ht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resco.com/dinolite/gallery.htm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228600" y="2438400"/>
            <a:ext cx="8686800" cy="167640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9100" y="2667000"/>
            <a:ext cx="8305800" cy="24384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4600" b="1" spc="-13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Water Contaminant Cards</a:t>
            </a:r>
          </a:p>
          <a:p>
            <a:pPr>
              <a:spcBef>
                <a:spcPts val="0"/>
              </a:spcBef>
            </a:pPr>
            <a:endParaRPr lang="en-US" sz="4000" spc="-130" dirty="0" smtClean="0">
              <a:solidFill>
                <a:schemeClr val="accent1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  <a:p>
            <a:pPr>
              <a:spcBef>
                <a:spcPts val="0"/>
              </a:spcBef>
            </a:pPr>
            <a:r>
              <a:rPr lang="en-US" sz="4000" spc="-130" dirty="0" err="1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Nanofiltration</a:t>
            </a:r>
            <a:r>
              <a:rPr lang="en-US" sz="4000" spc="-13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n-US" sz="4000" spc="-13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Activity </a:t>
            </a:r>
            <a:r>
              <a:rPr lang="en-US" sz="4000" spc="-130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1</a:t>
            </a:r>
            <a:endParaRPr lang="en-US" sz="4000" spc="-130" dirty="0">
              <a:solidFill>
                <a:schemeClr val="tx1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5200" y="990600"/>
            <a:ext cx="2590800" cy="792162"/>
          </a:xfrm>
        </p:spPr>
        <p:txBody>
          <a:bodyPr>
            <a:normAutofit/>
          </a:bodyPr>
          <a:lstStyle/>
          <a:p>
            <a:pPr lvl="0" algn="l"/>
            <a:r>
              <a:rPr lang="en-US" sz="36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Cheek cell </a:t>
            </a:r>
            <a:endParaRPr lang="en-US" sz="4800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95400" y="6356351"/>
            <a:ext cx="6858000" cy="501649"/>
          </a:xfrm>
        </p:spPr>
        <p:txBody>
          <a:bodyPr/>
          <a:lstStyle/>
          <a:p>
            <a:r>
              <a:rPr lang="en-US" dirty="0">
                <a:hlinkClick r:id="rId3"/>
              </a:rPr>
              <a:t>https://commons.wikimedia.org/wiki/</a:t>
            </a:r>
            <a:r>
              <a:rPr lang="en-US" dirty="0" smtClean="0">
                <a:hlinkClick r:id="rId3"/>
              </a:rPr>
              <a:t>File:Cheek_cell_phase_contrast.jpg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www.ask.com</a:t>
            </a:r>
            <a:r>
              <a:rPr lang="en-US" dirty="0">
                <a:hlinkClick r:id="rId4"/>
              </a:rPr>
              <a:t>/science/general-shape-cheek-cell-</a:t>
            </a:r>
            <a:r>
              <a:rPr lang="en-US" dirty="0" smtClean="0">
                <a:hlinkClick r:id="rId4"/>
              </a:rPr>
              <a:t>48e19b794260ed17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" name="Picture 6" descr="general-shape-cheek-cell_48e19b794260ed17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905000"/>
            <a:ext cx="7716700" cy="4343400"/>
          </a:xfrm>
          <a:prstGeom prst="rect">
            <a:avLst/>
          </a:prstGeom>
        </p:spPr>
      </p:pic>
      <p:pic>
        <p:nvPicPr>
          <p:cNvPr id="5" name="Picture 4" descr="Cheek_cell_phase_contrast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304800"/>
            <a:ext cx="3069193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722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533400"/>
            <a:ext cx="2514600" cy="685800"/>
          </a:xfrm>
        </p:spPr>
        <p:txBody>
          <a:bodyPr>
            <a:noAutofit/>
          </a:bodyPr>
          <a:lstStyle/>
          <a:p>
            <a:pPr lvl="0" algn="l"/>
            <a:r>
              <a:rPr lang="en-US" sz="36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Onion cell</a:t>
            </a:r>
            <a:endParaRPr lang="en-US" sz="4800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48000" y="6356351"/>
            <a:ext cx="4419600" cy="501649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www.microbehunter.com</a:t>
            </a:r>
            <a:r>
              <a:rPr lang="en-US" dirty="0">
                <a:hlinkClick r:id="rId3"/>
              </a:rPr>
              <a:t>/staining-of-onion-cell-nuclei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>
                <a:hlinkClick r:id="rId4"/>
              </a:rPr>
              <a:t>http://facultyweb.cortland.edu/klotz/GenericPage.asp?recID=</a:t>
            </a:r>
            <a:r>
              <a:rPr lang="en-US" dirty="0" smtClean="0">
                <a:hlinkClick r:id="rId4"/>
              </a:rPr>
              <a:t>195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5" name="Picture 4" descr="onion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295400"/>
            <a:ext cx="7620000" cy="5080000"/>
          </a:xfrm>
          <a:prstGeom prst="rect">
            <a:avLst/>
          </a:prstGeom>
        </p:spPr>
      </p:pic>
      <p:pic>
        <p:nvPicPr>
          <p:cNvPr id="8" name="Picture 7" descr="Onion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57200"/>
            <a:ext cx="2667000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717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2895600" cy="868362"/>
          </a:xfrm>
        </p:spPr>
        <p:txBody>
          <a:bodyPr>
            <a:normAutofit/>
          </a:bodyPr>
          <a:lstStyle/>
          <a:p>
            <a:pPr lvl="0" algn="r"/>
            <a:r>
              <a:rPr lang="en-US" sz="36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Red blood </a:t>
            </a:r>
            <a:r>
              <a:rPr lang="en-US" sz="3600" b="1" dirty="0">
                <a:latin typeface="+mn-lt"/>
                <a:ea typeface="+mn-ea"/>
                <a:cs typeface="+mn-cs"/>
              </a:rPr>
              <a:t>c</a:t>
            </a:r>
            <a:r>
              <a:rPr lang="en-US" sz="36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ell</a:t>
            </a:r>
            <a:endParaRPr lang="en-US" sz="4800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14600" y="6356351"/>
            <a:ext cx="4343400" cy="501649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www.britannica.com</a:t>
            </a:r>
            <a:r>
              <a:rPr lang="en-US" dirty="0">
                <a:hlinkClick r:id="rId3"/>
              </a:rPr>
              <a:t>/science/red-blood-</a:t>
            </a:r>
            <a:r>
              <a:rPr lang="en-US" dirty="0" smtClean="0">
                <a:hlinkClick r:id="rId3"/>
              </a:rPr>
              <a:t>cel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www.scientiapress.com</a:t>
            </a:r>
            <a:r>
              <a:rPr lang="en-US" dirty="0">
                <a:hlinkClick r:id="rId4"/>
              </a:rPr>
              <a:t>/tag/red-blood-</a:t>
            </a:r>
            <a:r>
              <a:rPr lang="en-US" dirty="0" smtClean="0">
                <a:hlinkClick r:id="rId4"/>
              </a:rPr>
              <a:t>celll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12045-004-01098020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219200"/>
            <a:ext cx="7162800" cy="5056094"/>
          </a:xfrm>
          <a:prstGeom prst="rect">
            <a:avLst/>
          </a:prstGeom>
        </p:spPr>
      </p:pic>
      <p:pic>
        <p:nvPicPr>
          <p:cNvPr id="5" name="Picture 4" descr="tumblr_lt2inyHMe61qzcf71o1_500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381000"/>
            <a:ext cx="3011020" cy="2258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264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5200" y="381000"/>
            <a:ext cx="2057400" cy="944562"/>
          </a:xfrm>
        </p:spPr>
        <p:txBody>
          <a:bodyPr>
            <a:normAutofit/>
          </a:bodyPr>
          <a:lstStyle/>
          <a:p>
            <a:pPr lvl="0"/>
            <a:r>
              <a:rPr lang="en-US" sz="36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DNA</a:t>
            </a:r>
            <a:endParaRPr lang="en-US" sz="4800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828800" y="6324600"/>
            <a:ext cx="5410200" cy="349250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www.popsci.com</a:t>
            </a:r>
            <a:r>
              <a:rPr lang="en-US" dirty="0">
                <a:hlinkClick r:id="rId3"/>
              </a:rPr>
              <a:t>/disease-lurks-dna-more-previously-</a:t>
            </a:r>
            <a:r>
              <a:rPr lang="en-US" dirty="0" smtClean="0">
                <a:hlinkClick r:id="rId3"/>
              </a:rPr>
              <a:t>thought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dna-163466_128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95400"/>
            <a:ext cx="8543199" cy="4805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6139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609600"/>
            <a:ext cx="2362200" cy="868362"/>
          </a:xfrm>
        </p:spPr>
        <p:txBody>
          <a:bodyPr>
            <a:normAutofit/>
          </a:bodyPr>
          <a:lstStyle/>
          <a:p>
            <a:pPr lvl="0" algn="l"/>
            <a:r>
              <a:rPr lang="en-US" sz="36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Legionella</a:t>
            </a:r>
            <a:endParaRPr lang="en-US" sz="4800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95400" y="6297044"/>
            <a:ext cx="5943600" cy="533400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www.stanstedlabs.com</a:t>
            </a:r>
            <a:r>
              <a:rPr lang="en-US" dirty="0">
                <a:hlinkClick r:id="rId3"/>
              </a:rPr>
              <a:t>/technical-info/what-is-legionella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/>
              <a:t>http://</a:t>
            </a:r>
            <a:r>
              <a:rPr lang="en-US" dirty="0" err="1"/>
              <a:t>chd.region.waterloo.on.ca</a:t>
            </a:r>
            <a:r>
              <a:rPr lang="en-US" dirty="0"/>
              <a:t>/en/</a:t>
            </a:r>
            <a:r>
              <a:rPr lang="en-US" dirty="0" err="1"/>
              <a:t>healthyLivingHealthProtection</a:t>
            </a:r>
            <a:r>
              <a:rPr lang="en-US" dirty="0"/>
              <a:t>/</a:t>
            </a:r>
            <a:r>
              <a:rPr lang="en-US" dirty="0" err="1"/>
              <a:t>legionella.asp</a:t>
            </a:r>
            <a:endParaRPr lang="en-US" dirty="0"/>
          </a:p>
        </p:txBody>
      </p:sp>
      <p:pic>
        <p:nvPicPr>
          <p:cNvPr id="4" name="Picture 3" descr="legionell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00200"/>
            <a:ext cx="8255000" cy="4648200"/>
          </a:xfrm>
          <a:prstGeom prst="rect">
            <a:avLst/>
          </a:prstGeom>
        </p:spPr>
      </p:pic>
      <p:pic>
        <p:nvPicPr>
          <p:cNvPr id="5" name="Picture 4" descr="legionella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1000"/>
            <a:ext cx="2794000" cy="196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153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609600"/>
            <a:ext cx="3200400" cy="762000"/>
          </a:xfrm>
        </p:spPr>
        <p:txBody>
          <a:bodyPr>
            <a:normAutofit/>
          </a:bodyPr>
          <a:lstStyle/>
          <a:p>
            <a:pPr lvl="0"/>
            <a:r>
              <a:rPr lang="en-US" sz="36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Campylobacter</a:t>
            </a:r>
            <a:endParaRPr lang="en-US" sz="4800" b="1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95400" y="6248400"/>
            <a:ext cx="6781800" cy="501650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https://zoonoticecology.wordpress.com/category/campylobacter/</a:t>
            </a:r>
            <a:endParaRPr lang="en-US" dirty="0" smtClean="0"/>
          </a:p>
          <a:p>
            <a:r>
              <a:rPr lang="en-US" dirty="0">
                <a:hlinkClick r:id="rId4"/>
              </a:rPr>
              <a:t>http://ytpo.net/viruses/virus.php?id=1345&amp;name=Campylobacter&amp;limit=</a:t>
            </a:r>
            <a:r>
              <a:rPr lang="en-US" dirty="0" smtClean="0">
                <a:hlinkClick r:id="rId4"/>
              </a:rPr>
              <a:t>1340</a:t>
            </a:r>
            <a:r>
              <a:rPr lang="en-US" dirty="0" smtClean="0"/>
              <a:t> </a:t>
            </a:r>
          </a:p>
        </p:txBody>
      </p:sp>
      <p:pic>
        <p:nvPicPr>
          <p:cNvPr id="7" name="Picture 6" descr="Campy2009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447800"/>
            <a:ext cx="6096000" cy="4572000"/>
          </a:xfrm>
          <a:prstGeom prst="rect">
            <a:avLst/>
          </a:prstGeom>
        </p:spPr>
      </p:pic>
      <p:pic>
        <p:nvPicPr>
          <p:cNvPr id="4" name="Picture 3" descr="campylobacter-e136791988239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57200"/>
            <a:ext cx="2895600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1158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3200" y="2133600"/>
            <a:ext cx="2362200" cy="1020762"/>
          </a:xfrm>
        </p:spPr>
        <p:txBody>
          <a:bodyPr>
            <a:normAutofit fontScale="90000"/>
          </a:bodyPr>
          <a:lstStyle/>
          <a:p>
            <a:pPr lvl="0"/>
            <a:r>
              <a:rPr lang="en-US" sz="36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Coffee </a:t>
            </a:r>
            <a:br>
              <a:rPr lang="en-US" sz="36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36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grounds </a:t>
            </a:r>
            <a:endParaRPr lang="en-US" sz="4800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76400" y="6356351"/>
            <a:ext cx="4343400" cy="349250"/>
          </a:xfrm>
        </p:spPr>
        <p:txBody>
          <a:bodyPr/>
          <a:lstStyle/>
          <a:p>
            <a:r>
              <a:rPr lang="en-US" dirty="0">
                <a:hlinkClick r:id="rId3"/>
              </a:rPr>
              <a:t>www.flickr.com/photos/srslyguys/</a:t>
            </a:r>
            <a:r>
              <a:rPr lang="en-US" dirty="0" smtClean="0">
                <a:hlinkClick r:id="rId3"/>
              </a:rPr>
              <a:t>8403892410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57200"/>
            <a:ext cx="5791200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3764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0" y="304800"/>
            <a:ext cx="1524000" cy="685800"/>
          </a:xfrm>
        </p:spPr>
        <p:txBody>
          <a:bodyPr>
            <a:normAutofit/>
          </a:bodyPr>
          <a:lstStyle/>
          <a:p>
            <a:pPr lvl="0"/>
            <a:r>
              <a:rPr lang="en-US" sz="36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Soil</a:t>
            </a:r>
            <a:endParaRPr lang="en-US" sz="4800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33600" y="6356350"/>
            <a:ext cx="4800600" cy="501650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www.buzzle.com</a:t>
            </a:r>
            <a:r>
              <a:rPr lang="en-US" dirty="0">
                <a:hlinkClick r:id="rId3"/>
              </a:rPr>
              <a:t>/articles/different-types-of-</a:t>
            </a:r>
            <a:r>
              <a:rPr lang="en-US" dirty="0" smtClean="0">
                <a:hlinkClick r:id="rId3"/>
              </a:rPr>
              <a:t>soil.html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sil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066800"/>
            <a:ext cx="7821283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841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Printing Instructions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Decide how many sets of cards are needed for this small group activity.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Print the PowerPoint as 4 slides per page in color.* 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Cut into separate cards to make a sets for small groups. </a:t>
            </a:r>
          </a:p>
          <a:p>
            <a:pPr marL="514350" lvl="0" indent="-514350">
              <a:buFont typeface="+mj-lt"/>
              <a:buAutoNum type="arabicPeriod"/>
            </a:pP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*  For repeated use, print on card stock and  </a:t>
            </a:r>
          </a:p>
          <a:p>
            <a:pPr marL="0" lvl="0" indent="0">
              <a:buNone/>
            </a:pPr>
            <a:r>
              <a:rPr lang="en-US" dirty="0"/>
              <a:t> </a:t>
            </a:r>
            <a:r>
              <a:rPr lang="en-US" dirty="0" smtClean="0"/>
              <a:t>   laminate.</a:t>
            </a:r>
          </a:p>
        </p:txBody>
      </p:sp>
    </p:spTree>
    <p:extLst>
      <p:ext uri="{BB962C8B-B14F-4D97-AF65-F5344CB8AC3E}">
        <p14:creationId xmlns:p14="http://schemas.microsoft.com/office/powerpoint/2010/main" val="3885578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152400"/>
            <a:ext cx="1981200" cy="563562"/>
          </a:xfrm>
        </p:spPr>
        <p:txBody>
          <a:bodyPr>
            <a:noAutofit/>
          </a:bodyPr>
          <a:lstStyle/>
          <a:p>
            <a:pPr lvl="0" algn="l"/>
            <a:r>
              <a:rPr lang="en-US" sz="3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Giardia</a:t>
            </a:r>
            <a:endParaRPr lang="en-US" b="1" dirty="0"/>
          </a:p>
        </p:txBody>
      </p:sp>
      <p:pic>
        <p:nvPicPr>
          <p:cNvPr id="6" name="Picture 5" descr="35479t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762000"/>
            <a:ext cx="7936089" cy="5638800"/>
          </a:xfrm>
          <a:prstGeom prst="rect">
            <a:avLst/>
          </a:prstGeom>
        </p:spPr>
      </p:pic>
      <p:pic>
        <p:nvPicPr>
          <p:cNvPr id="8" name="Picture 7" descr="Giardia parasit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28600" y="228600"/>
            <a:ext cx="2540000" cy="1905000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0" y="6356350"/>
            <a:ext cx="7772400" cy="501650"/>
          </a:xfrm>
        </p:spPr>
        <p:txBody>
          <a:bodyPr/>
          <a:lstStyle/>
          <a:p>
            <a:r>
              <a:rPr lang="en-US" sz="1100" dirty="0">
                <a:hlinkClick r:id="rId5"/>
              </a:rPr>
              <a:t>http://emedicine.medscape.com/article/176718-</a:t>
            </a:r>
            <a:r>
              <a:rPr lang="en-US" sz="1100" dirty="0" smtClean="0">
                <a:hlinkClick r:id="rId5"/>
              </a:rPr>
              <a:t>overview</a:t>
            </a:r>
            <a:r>
              <a:rPr lang="en-US" sz="1100" dirty="0" smtClean="0"/>
              <a:t> </a:t>
            </a:r>
            <a:endParaRPr lang="en-US" sz="1100" dirty="0"/>
          </a:p>
          <a:p>
            <a:r>
              <a:rPr lang="en-US" sz="1100" dirty="0" smtClean="0">
                <a:hlinkClick r:id="rId6"/>
              </a:rPr>
              <a:t>www.emedmd.com</a:t>
            </a:r>
            <a:r>
              <a:rPr lang="en-US" sz="1100" dirty="0">
                <a:hlinkClick r:id="rId6"/>
              </a:rPr>
              <a:t>/content/giardiasis-balantidiasis-isosporiasis-and-</a:t>
            </a:r>
            <a:r>
              <a:rPr lang="en-US" sz="1100" dirty="0" smtClean="0">
                <a:hlinkClick r:id="rId6"/>
              </a:rPr>
              <a:t>microsporidiosis</a:t>
            </a:r>
            <a:r>
              <a:rPr lang="en-US" sz="1100" dirty="0" smtClean="0"/>
              <a:t> 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767262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457200"/>
            <a:ext cx="2133600" cy="792162"/>
          </a:xfrm>
        </p:spPr>
        <p:txBody>
          <a:bodyPr>
            <a:normAutofit/>
          </a:bodyPr>
          <a:lstStyle/>
          <a:p>
            <a:pPr lvl="0" algn="l"/>
            <a:r>
              <a:rPr lang="en-US" sz="36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E. Coli </a:t>
            </a:r>
            <a:endParaRPr lang="en-US" sz="4800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24600"/>
            <a:ext cx="6629400" cy="381000"/>
          </a:xfrm>
        </p:spPr>
        <p:txBody>
          <a:bodyPr/>
          <a:lstStyle/>
          <a:p>
            <a:r>
              <a:rPr lang="en-US" sz="1100" dirty="0" smtClean="0">
                <a:hlinkClick r:id="rId3"/>
              </a:rPr>
              <a:t>www.nutrasilver.com</a:t>
            </a:r>
            <a:r>
              <a:rPr lang="en-US" sz="1100" dirty="0">
                <a:hlinkClick r:id="rId3"/>
              </a:rPr>
              <a:t>/ecoli/ecoli-</a:t>
            </a:r>
            <a:r>
              <a:rPr lang="en-US" sz="1100" dirty="0" smtClean="0">
                <a:hlinkClick r:id="rId3"/>
              </a:rPr>
              <a:t>pictures</a:t>
            </a:r>
            <a:endParaRPr lang="en-US" sz="1100" dirty="0" smtClean="0"/>
          </a:p>
          <a:p>
            <a:r>
              <a:rPr lang="en-US" sz="1100" dirty="0">
                <a:hlinkClick r:id="rId4"/>
              </a:rPr>
              <a:t>https://news.liverpool.ac.uk/2015/09/21/scientists-discover-how-e-coli-survives-stomach-acid</a:t>
            </a:r>
            <a:r>
              <a:rPr lang="en-US" sz="1100" dirty="0" smtClean="0">
                <a:hlinkClick r:id="rId4"/>
              </a:rPr>
              <a:t>/</a:t>
            </a:r>
            <a:r>
              <a:rPr lang="en-US" sz="1100" dirty="0" smtClean="0"/>
              <a:t> </a:t>
            </a:r>
            <a:endParaRPr lang="en-US" sz="1100" dirty="0"/>
          </a:p>
        </p:txBody>
      </p:sp>
      <p:pic>
        <p:nvPicPr>
          <p:cNvPr id="11" name="Picture 10" descr="bacteria-microscop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95400"/>
            <a:ext cx="8881590" cy="4876800"/>
          </a:xfrm>
          <a:prstGeom prst="rect">
            <a:avLst/>
          </a:prstGeom>
        </p:spPr>
      </p:pic>
      <p:pic>
        <p:nvPicPr>
          <p:cNvPr id="7" name="Picture 6" descr="eColi-bacterium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28600"/>
            <a:ext cx="2819400" cy="224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274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438400"/>
            <a:ext cx="3657600" cy="868362"/>
          </a:xfrm>
        </p:spPr>
        <p:txBody>
          <a:bodyPr>
            <a:normAutofit/>
          </a:bodyPr>
          <a:lstStyle/>
          <a:p>
            <a:pPr lvl="0" algn="r"/>
            <a:r>
              <a:rPr lang="en-US" sz="36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Cryptosporidium</a:t>
            </a:r>
            <a:endParaRPr lang="en-US" sz="4800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2400" y="5867400"/>
            <a:ext cx="3505200" cy="762000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www.cdc.gov</a:t>
            </a:r>
            <a:r>
              <a:rPr lang="en-US" dirty="0">
                <a:hlinkClick r:id="rId3"/>
              </a:rPr>
              <a:t>/parasites/crypto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</a:p>
          <a:p>
            <a:r>
              <a:rPr lang="en-US" dirty="0">
                <a:hlinkClick r:id="rId4"/>
              </a:rPr>
              <a:t>https://microbewiki.kenyon.edu/index.php/</a:t>
            </a:r>
            <a:r>
              <a:rPr lang="en-US" dirty="0" smtClean="0">
                <a:hlinkClick r:id="rId4"/>
              </a:rPr>
              <a:t>Cryptosporidium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8" name="Picture 7" descr="300px-CryptosporidiumParvum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89224" y="919480"/>
            <a:ext cx="6477000" cy="5095240"/>
          </a:xfrm>
          <a:prstGeom prst="rect">
            <a:avLst/>
          </a:prstGeom>
        </p:spPr>
      </p:pic>
      <p:pic>
        <p:nvPicPr>
          <p:cNvPr id="7" name="Picture 6" descr="crypto-homepage-imag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478436"/>
            <a:ext cx="4495800" cy="1984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145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228600"/>
            <a:ext cx="2362200" cy="868362"/>
          </a:xfrm>
        </p:spPr>
        <p:txBody>
          <a:bodyPr>
            <a:normAutofit/>
          </a:bodyPr>
          <a:lstStyle/>
          <a:p>
            <a:pPr lvl="0" algn="r"/>
            <a:r>
              <a:rPr lang="en-US" sz="3600" b="1" kern="1200" dirty="0" err="1" smtClean="0">
                <a:effectLst/>
                <a:latin typeface="+mn-lt"/>
                <a:ea typeface="+mn-ea"/>
                <a:cs typeface="+mn-cs"/>
              </a:rPr>
              <a:t>Norovirus</a:t>
            </a:r>
            <a:endParaRPr lang="en-US" sz="4800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9600" y="6324600"/>
            <a:ext cx="8229600" cy="349249"/>
          </a:xfrm>
        </p:spPr>
        <p:txBody>
          <a:bodyPr/>
          <a:lstStyle/>
          <a:p>
            <a:r>
              <a:rPr lang="en-US" dirty="0">
                <a:hlinkClick r:id="rId3"/>
              </a:rPr>
              <a:t>http://info.debgroup.com/blog/bid/261032/Norovirus-Often-Epidemic-in-Winter-Months-with-Severe-Gastro-</a:t>
            </a:r>
            <a:r>
              <a:rPr lang="en-US" dirty="0" smtClean="0">
                <a:hlinkClick r:id="rId3"/>
              </a:rPr>
              <a:t>Infections</a:t>
            </a:r>
            <a:endParaRPr lang="en-US" dirty="0" smtClean="0"/>
          </a:p>
          <a:p>
            <a:r>
              <a:rPr lang="en-US" dirty="0" err="1" smtClean="0"/>
              <a:t>www.northcarolinahealthnews.org</a:t>
            </a:r>
            <a:r>
              <a:rPr lang="en-US" dirty="0"/>
              <a:t>/2012/02/03/just-how-many-</a:t>
            </a:r>
            <a:r>
              <a:rPr lang="en-US" dirty="0" err="1"/>
              <a:t>norovirus</a:t>
            </a:r>
            <a:r>
              <a:rPr lang="en-US" dirty="0"/>
              <a:t>-cases-are-there-in-</a:t>
            </a:r>
            <a:r>
              <a:rPr lang="en-US" dirty="0" err="1"/>
              <a:t>nc</a:t>
            </a:r>
            <a:r>
              <a:rPr lang="en-US" dirty="0"/>
              <a:t>-well-never-know/</a:t>
            </a:r>
          </a:p>
        </p:txBody>
      </p:sp>
      <p:pic>
        <p:nvPicPr>
          <p:cNvPr id="4" name="Picture 3" descr="CDC_Norovirus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066800"/>
            <a:ext cx="7463393" cy="5148848"/>
          </a:xfrm>
          <a:prstGeom prst="rect">
            <a:avLst/>
          </a:prstGeom>
        </p:spPr>
      </p:pic>
      <p:pic>
        <p:nvPicPr>
          <p:cNvPr id="5" name="Picture 4" descr="norovirus-resized-60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457200"/>
            <a:ext cx="2971800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97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381000"/>
            <a:ext cx="2590800" cy="685800"/>
          </a:xfrm>
        </p:spPr>
        <p:txBody>
          <a:bodyPr>
            <a:normAutofit/>
          </a:bodyPr>
          <a:lstStyle/>
          <a:p>
            <a:pPr lvl="0" algn="r"/>
            <a:r>
              <a:rPr lang="en-US" sz="36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Shigellosis </a:t>
            </a:r>
            <a:endParaRPr lang="en-US" sz="4800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3000" y="6356351"/>
            <a:ext cx="6172200" cy="349249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www.cdc.gov</a:t>
            </a:r>
            <a:r>
              <a:rPr lang="en-US" dirty="0">
                <a:hlinkClick r:id="rId3"/>
              </a:rPr>
              <a:t>/shigella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>
                <a:hlinkClick r:id="rId4"/>
              </a:rPr>
              <a:t>https://bioweb.uwlax.edu/bio203/s2013/ward_aman/</a:t>
            </a:r>
            <a:r>
              <a:rPr lang="en-US" dirty="0" smtClean="0">
                <a:hlinkClick r:id="rId4"/>
              </a:rPr>
              <a:t>classification.htm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219200"/>
            <a:ext cx="6629400" cy="4965651"/>
          </a:xfrm>
          <a:prstGeom prst="rect">
            <a:avLst/>
          </a:prstGeom>
        </p:spPr>
      </p:pic>
      <p:pic>
        <p:nvPicPr>
          <p:cNvPr id="5" name="Picture 4" descr="shigella-1184px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61" r="35380"/>
          <a:stretch/>
        </p:blipFill>
        <p:spPr>
          <a:xfrm>
            <a:off x="5943600" y="381000"/>
            <a:ext cx="2730314" cy="224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026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685800"/>
            <a:ext cx="2514600" cy="792162"/>
          </a:xfrm>
        </p:spPr>
        <p:txBody>
          <a:bodyPr>
            <a:normAutofit/>
          </a:bodyPr>
          <a:lstStyle/>
          <a:p>
            <a:pPr lvl="0" algn="r"/>
            <a:r>
              <a:rPr lang="en-US" sz="36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Hepatitis </a:t>
            </a:r>
            <a:r>
              <a:rPr lang="en-US" sz="3600" b="1" dirty="0" smtClean="0"/>
              <a:t>A</a:t>
            </a:r>
            <a:endParaRPr lang="en-US" sz="3600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62000" y="6356351"/>
            <a:ext cx="7391400" cy="349249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www.huffingtonpost.ca</a:t>
            </a:r>
            <a:r>
              <a:rPr lang="en-US" dirty="0">
                <a:hlinkClick r:id="rId3"/>
              </a:rPr>
              <a:t>/2013/12/03/lethbridge-hepatitis-a-alert_n_4380458.</a:t>
            </a:r>
            <a:r>
              <a:rPr lang="en-US" dirty="0" smtClean="0">
                <a:hlinkClick r:id="rId3"/>
              </a:rPr>
              <a:t>html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www.meddean.luc.edu</a:t>
            </a:r>
            <a:r>
              <a:rPr lang="en-US" dirty="0">
                <a:hlinkClick r:id="rId4"/>
              </a:rPr>
              <a:t>/lumen/MedEd/orfpath/</a:t>
            </a:r>
            <a:r>
              <a:rPr lang="en-US" dirty="0" smtClean="0">
                <a:hlinkClick r:id="rId4"/>
              </a:rPr>
              <a:t>virhepa.htm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 descr="fig93x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600200"/>
            <a:ext cx="6896100" cy="4572000"/>
          </a:xfrm>
          <a:prstGeom prst="rect">
            <a:avLst/>
          </a:prstGeom>
        </p:spPr>
      </p:pic>
      <p:pic>
        <p:nvPicPr>
          <p:cNvPr id="4" name="Picture 3" descr="o-HEPATITIS-A-facebook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04800"/>
            <a:ext cx="4572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020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28600"/>
            <a:ext cx="2590800" cy="838200"/>
          </a:xfrm>
        </p:spPr>
        <p:txBody>
          <a:bodyPr>
            <a:normAutofit/>
          </a:bodyPr>
          <a:lstStyle/>
          <a:p>
            <a:pPr lvl="0"/>
            <a:r>
              <a:rPr lang="en-US" sz="36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Human hair</a:t>
            </a:r>
            <a:endParaRPr lang="en-US" sz="4800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24000" y="6324600"/>
            <a:ext cx="6324600" cy="533400"/>
          </a:xfrm>
        </p:spPr>
        <p:txBody>
          <a:bodyPr/>
          <a:lstStyle/>
          <a:p>
            <a:r>
              <a:rPr lang="en-US" dirty="0">
                <a:hlinkClick r:id="rId3"/>
              </a:rPr>
              <a:t>www.minresco.com/dinolite/</a:t>
            </a:r>
            <a:r>
              <a:rPr lang="en-US" dirty="0" smtClean="0">
                <a:hlinkClick r:id="rId3"/>
              </a:rPr>
              <a:t>gallery.htm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 www2</a:t>
            </a:r>
            <a:r>
              <a:rPr lang="en-US" dirty="0"/>
              <a:t>.fbi.gov/</a:t>
            </a:r>
            <a:r>
              <a:rPr lang="en-US" dirty="0" err="1"/>
              <a:t>hq</a:t>
            </a:r>
            <a:r>
              <a:rPr lang="en-US" dirty="0"/>
              <a:t>/lab/</a:t>
            </a:r>
            <a:r>
              <a:rPr lang="en-US" dirty="0" err="1"/>
              <a:t>fsc</a:t>
            </a:r>
            <a:r>
              <a:rPr lang="en-US" dirty="0"/>
              <a:t>/</a:t>
            </a:r>
            <a:r>
              <a:rPr lang="en-US" dirty="0" err="1"/>
              <a:t>backissu</a:t>
            </a:r>
            <a:r>
              <a:rPr lang="en-US" dirty="0"/>
              <a:t>/jan2004/research/</a:t>
            </a:r>
            <a:r>
              <a:rPr lang="en-US" dirty="0" smtClean="0"/>
              <a:t>2004_01_research01b.htm   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 descr="humanhai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143000"/>
            <a:ext cx="6858000" cy="5143500"/>
          </a:xfrm>
          <a:prstGeom prst="rect">
            <a:avLst/>
          </a:prstGeom>
        </p:spPr>
      </p:pic>
      <p:pic>
        <p:nvPicPr>
          <p:cNvPr id="7" name="Picture 6" descr="hairsamples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04800"/>
            <a:ext cx="2540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065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FE2C8FAAF33841B889878B89DF9E37" ma:contentTypeVersion="3" ma:contentTypeDescription="Create a new document." ma:contentTypeScope="" ma:versionID="e9a3491c63ee1cf3cba7bcca2167d343">
  <xsd:schema xmlns:xsd="http://www.w3.org/2001/XMLSchema" xmlns:xs="http://www.w3.org/2001/XMLSchema" xmlns:p="http://schemas.microsoft.com/office/2006/metadata/properties" xmlns:ns2="b92ca6bb-2566-4a78-aff9-d2aca1a4e44d" xmlns:ns3="9cd6257c-f053-42aa-ae13-ac1b9d227f15" targetNamespace="http://schemas.microsoft.com/office/2006/metadata/properties" ma:root="true" ma:fieldsID="a8265bc8c9a22137b7f70b21c78dc3c7" ns2:_="" ns3:_="">
    <xsd:import namespace="b92ca6bb-2566-4a78-aff9-d2aca1a4e44d"/>
    <xsd:import namespace="9cd6257c-f053-42aa-ae13-ac1b9d227f1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2ca6bb-2566-4a78-aff9-d2aca1a4e44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d6257c-f053-42aa-ae13-ac1b9d227f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b92ca6bb-2566-4a78-aff9-d2aca1a4e44d">SARHDQF24KZP-291081219-177</_dlc_DocId>
    <_dlc_DocIdUrl xmlns="b92ca6bb-2566-4a78-aff9-d2aca1a4e44d">
      <Url>https://nanolink.sharepoint.com/sites/media/_layouts/15/DocIdRedir.aspx?ID=SARHDQF24KZP-291081219-177</Url>
      <Description>SARHDQF24KZP-291081219-177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D3433A3-59C0-4F78-A52E-2D12CA2C676D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CE4BF18B-C40A-4AB0-BB05-9D32FDC02E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92ca6bb-2566-4a78-aff9-d2aca1a4e44d"/>
    <ds:schemaRef ds:uri="9cd6257c-f053-42aa-ae13-ac1b9d227f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86453B0-671A-4EC2-ADC2-95343B7DF7F3}">
  <ds:schemaRefs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  <ds:schemaRef ds:uri="b92ca6bb-2566-4a78-aff9-d2aca1a4e44d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9cd6257c-f053-42aa-ae13-ac1b9d227f15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AD566396-B18A-4945-B70B-55C00826CA3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3732</TotalTime>
  <Words>237</Words>
  <Application>Microsoft Office PowerPoint</Application>
  <PresentationFormat>On-screen Show (4:3)</PresentationFormat>
  <Paragraphs>96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Verdana</vt:lpstr>
      <vt:lpstr>Office Theme</vt:lpstr>
      <vt:lpstr>PowerPoint Presentation</vt:lpstr>
      <vt:lpstr>Printing Instructions</vt:lpstr>
      <vt:lpstr>Giardia</vt:lpstr>
      <vt:lpstr>E. Coli </vt:lpstr>
      <vt:lpstr>Cryptosporidium</vt:lpstr>
      <vt:lpstr>Norovirus</vt:lpstr>
      <vt:lpstr>Shigellosis </vt:lpstr>
      <vt:lpstr>Hepatitis A</vt:lpstr>
      <vt:lpstr>Human hair</vt:lpstr>
      <vt:lpstr>Cheek cell </vt:lpstr>
      <vt:lpstr>Onion cell</vt:lpstr>
      <vt:lpstr>Red blood cell</vt:lpstr>
      <vt:lpstr>DNA</vt:lpstr>
      <vt:lpstr>Legionella</vt:lpstr>
      <vt:lpstr>Campylobacter</vt:lpstr>
      <vt:lpstr>Coffee  grounds </vt:lpstr>
      <vt:lpstr>Soil</vt:lpstr>
    </vt:vector>
  </TitlesOfParts>
  <Company>McREL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Nicole Hess</dc:creator>
  <cp:lastModifiedBy>Billie Copley</cp:lastModifiedBy>
  <cp:revision>162</cp:revision>
  <dcterms:created xsi:type="dcterms:W3CDTF">2019-03-11T20:41:58Z</dcterms:created>
  <dcterms:modified xsi:type="dcterms:W3CDTF">2020-03-30T16:01:13Z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0x010100B1FE2C8FAAF33841B889878B89DF9E37</vt:lpwstr>
  </property>
  <property fmtid="{D5CDD505-2E9C-101B-9397-08002B2CF9AE}" pid="3" name="_dlc_DocIdItemGuid">
    <vt:lpwstr>39d688e8-fa5a-42b6-aa3e-7a149a4183e7</vt:lpwstr>
  </property>
</Properties>
</file>