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sldIdLst>
    <p:sldId id="259" r:id="rId6"/>
    <p:sldId id="262" r:id="rId7"/>
    <p:sldId id="264" r:id="rId8"/>
    <p:sldId id="263" r:id="rId9"/>
    <p:sldId id="265" r:id="rId10"/>
    <p:sldId id="260" r:id="rId11"/>
    <p:sldId id="267" r:id="rId12"/>
    <p:sldId id="258" r:id="rId13"/>
    <p:sldId id="268" r:id="rId14"/>
    <p:sldId id="269" r:id="rId15"/>
    <p:sldId id="261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7BC"/>
    <a:srgbClr val="3CC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14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CF398-060C-1D48-A840-515D087FE7D6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99086-DE2D-644E-969B-FB17670798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9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India, China, Africa, Vietnam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24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www.livescience.com</a:t>
            </a:r>
            <a:r>
              <a:rPr lang="en-US" dirty="0" smtClean="0"/>
              <a:t>/24449-sandy-water-contamination-risk.html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www.nytimes.com</a:t>
            </a:r>
            <a:r>
              <a:rPr lang="en-US" dirty="0" smtClean="0"/>
              <a:t>/2009/12/08/business/energy-environment/08water.html?_r=0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39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www.cnn.com</a:t>
            </a:r>
            <a:r>
              <a:rPr lang="en-US" dirty="0" smtClean="0"/>
              <a:t>/2016/01/11/health/toxic-tap-water-flint-</a:t>
            </a:r>
            <a:r>
              <a:rPr lang="en-US" dirty="0" err="1" smtClean="0"/>
              <a:t>michigan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www.denverpost.com</a:t>
            </a:r>
            <a:r>
              <a:rPr lang="en-US" dirty="0" smtClean="0"/>
              <a:t>/environment/ci_28595759/animas-river-contaminated-by-1-million-gallons-contaminated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33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www.slideshare.net</a:t>
            </a:r>
            <a:r>
              <a:rPr lang="en-US" dirty="0" smtClean="0"/>
              <a:t>/</a:t>
            </a:r>
            <a:r>
              <a:rPr lang="en-US" dirty="0" err="1" smtClean="0"/>
              <a:t>adelabuolusesan</a:t>
            </a:r>
            <a:r>
              <a:rPr lang="en-US" dirty="0" smtClean="0"/>
              <a:t>/emerging-and-re-emerging-challenges-in-water-quality-presentation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/>
              <a:t>www.freedrinkingwater.com</a:t>
            </a:r>
            <a:r>
              <a:rPr lang="en-US" sz="1200" dirty="0" smtClean="0"/>
              <a:t>/water-education/quality-water-</a:t>
            </a:r>
            <a:r>
              <a:rPr lang="en-US" sz="1200" dirty="0" err="1" smtClean="0"/>
              <a:t>heavymeatal.htm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http://archive.county10.com/2015/03/24/department-of-health-norovirus-not-just-for-cruise-ships-cases-noted-in-wyoming/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5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Sets</a:t>
            </a:r>
            <a:r>
              <a:rPr lang="en-US" baseline="0" dirty="0" smtClean="0"/>
              <a:t> of </a:t>
            </a:r>
            <a:r>
              <a:rPr lang="en-US" dirty="0" smtClean="0"/>
              <a:t>Contaminant</a:t>
            </a:r>
            <a:r>
              <a:rPr lang="en-US" baseline="0" dirty="0" smtClean="0"/>
              <a:t> Cards </a:t>
            </a:r>
            <a:r>
              <a:rPr lang="en-US" baseline="0" dirty="0" err="1" smtClean="0"/>
              <a:t>fpr</a:t>
            </a:r>
            <a:r>
              <a:rPr lang="en-US" baseline="0" dirty="0" smtClean="0"/>
              <a:t> groups of 2-3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59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52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lifestraw.com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41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</a:t>
            </a:r>
            <a:r>
              <a:rPr lang="en-US" baseline="0" dirty="0" smtClean="0"/>
              <a:t> to this website to show a ppt. slideshow “Nano Filtration in Water.”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www.slideshare.net</a:t>
            </a:r>
            <a:r>
              <a:rPr lang="en-US" dirty="0" smtClean="0"/>
              <a:t>/aqeelahamad9/</a:t>
            </a:r>
            <a:r>
              <a:rPr lang="en-US" dirty="0" err="1" smtClean="0"/>
              <a:t>nano</a:t>
            </a:r>
            <a:r>
              <a:rPr lang="en-US" dirty="0" smtClean="0"/>
              <a:t>-filtration-in-water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059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</a:t>
            </a:r>
            <a:r>
              <a:rPr lang="en-US" baseline="0" dirty="0" smtClean="0"/>
              <a:t> to this website to show a ppt. slideshow “Nano Filtration in Water.”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www.slideshare.net</a:t>
            </a:r>
            <a:r>
              <a:rPr lang="en-US" dirty="0" smtClean="0"/>
              <a:t>/aqeelahamad9/</a:t>
            </a:r>
            <a:r>
              <a:rPr lang="en-US" dirty="0" err="1" smtClean="0"/>
              <a:t>nano</a:t>
            </a:r>
            <a:r>
              <a:rPr lang="en-US" dirty="0" smtClean="0"/>
              <a:t>-filtration-in-water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99086-DE2D-644E-969B-FB17670798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05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5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75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7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3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1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4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85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4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50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9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5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BDBB9-098D-DB44-B14E-622492F3814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08EED-BA93-6B48-9360-76F739F17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6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cribd.com/doc/33490659/FF-NanofiltrationSlide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lideshare.net/aqeelahamad9/nano-filtration-in-water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NanoFiltration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3336726" y="3638303"/>
            <a:ext cx="2247900" cy="71628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03779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108" y="1117900"/>
            <a:ext cx="5991808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Search for contaminants </a:t>
            </a:r>
            <a:br>
              <a:rPr lang="en-US" sz="3600" b="1" dirty="0" smtClean="0">
                <a:solidFill>
                  <a:srgbClr val="376092"/>
                </a:solidFill>
              </a:rPr>
            </a:br>
            <a:r>
              <a:rPr lang="en-US" sz="3600" b="1" dirty="0" smtClean="0">
                <a:solidFill>
                  <a:srgbClr val="376092"/>
                </a:solidFill>
              </a:rPr>
              <a:t>through the light microscope.</a:t>
            </a:r>
            <a:endParaRPr lang="en-US" sz="3600" b="1" dirty="0">
              <a:solidFill>
                <a:srgbClr val="376092"/>
              </a:solidFill>
            </a:endParaRPr>
          </a:p>
        </p:txBody>
      </p:sp>
      <p:pic>
        <p:nvPicPr>
          <p:cNvPr id="3" name="Picture 2" descr="student-compound-microsco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11" y="123915"/>
            <a:ext cx="2136985" cy="2136985"/>
          </a:xfrm>
          <a:prstGeom prst="rect">
            <a:avLst/>
          </a:prstGeom>
        </p:spPr>
      </p:pic>
      <p:pic>
        <p:nvPicPr>
          <p:cNvPr id="4" name="Picture 3" descr="giardia-cells-300x2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822" y="3709351"/>
            <a:ext cx="2778741" cy="2176680"/>
          </a:xfrm>
          <a:prstGeom prst="rect">
            <a:avLst/>
          </a:prstGeom>
        </p:spPr>
      </p:pic>
      <p:pic>
        <p:nvPicPr>
          <p:cNvPr id="5" name="Picture 4" descr="Ecoli-culture-Gstain-0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80" y="3709351"/>
            <a:ext cx="2747266" cy="2176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90413" y="3099119"/>
            <a:ext cx="144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Examples: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40108" y="5996875"/>
            <a:ext cx="85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Giardia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9444" y="6029063"/>
            <a:ext cx="75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 Coli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87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5248"/>
            <a:ext cx="4282269" cy="1347591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376092"/>
                </a:solidFill>
              </a:rPr>
              <a:t>T</a:t>
            </a:r>
            <a:r>
              <a:rPr lang="en-US" sz="4000" b="1" dirty="0" smtClean="0">
                <a:solidFill>
                  <a:srgbClr val="376092"/>
                </a:solidFill>
              </a:rPr>
              <a:t>est a </a:t>
            </a:r>
            <a:br>
              <a:rPr lang="en-US" sz="4000" b="1" dirty="0" smtClean="0">
                <a:solidFill>
                  <a:srgbClr val="376092"/>
                </a:solidFill>
              </a:rPr>
            </a:br>
            <a:r>
              <a:rPr lang="en-US" sz="4000" b="1" dirty="0" smtClean="0">
                <a:solidFill>
                  <a:srgbClr val="376092"/>
                </a:solidFill>
              </a:rPr>
              <a:t>Water </a:t>
            </a:r>
            <a:r>
              <a:rPr lang="en-US" sz="4000" b="1" dirty="0" err="1" smtClean="0">
                <a:solidFill>
                  <a:srgbClr val="376092"/>
                </a:solidFill>
              </a:rPr>
              <a:t>Microfilter</a:t>
            </a:r>
            <a:r>
              <a:rPr lang="en-US" sz="4000" b="1" dirty="0" smtClean="0">
                <a:solidFill>
                  <a:srgbClr val="376092"/>
                </a:solidFill>
              </a:rPr>
              <a:t>.</a:t>
            </a:r>
            <a:br>
              <a:rPr lang="en-US" sz="4000" b="1" dirty="0" smtClean="0">
                <a:solidFill>
                  <a:srgbClr val="376092"/>
                </a:solidFill>
              </a:rPr>
            </a:br>
            <a:r>
              <a:rPr lang="en-US" sz="3600" dirty="0"/>
              <a:t>(“</a:t>
            </a:r>
            <a:r>
              <a:rPr lang="en-US" sz="3600" dirty="0" err="1"/>
              <a:t>LifeStraw</a:t>
            </a:r>
            <a:r>
              <a:rPr lang="en-US" sz="3600" dirty="0"/>
              <a:t>”)</a:t>
            </a:r>
            <a:endParaRPr lang="en-US" sz="4000" dirty="0">
              <a:solidFill>
                <a:srgbClr val="31859C"/>
              </a:solidFill>
            </a:endParaRPr>
          </a:p>
        </p:txBody>
      </p:sp>
      <p:pic>
        <p:nvPicPr>
          <p:cNvPr id="6" name="Picture 5" descr="exp-lifestraw-diagra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588" y="270488"/>
            <a:ext cx="3197089" cy="6367646"/>
          </a:xfrm>
          <a:prstGeom prst="rect">
            <a:avLst/>
          </a:prstGeom>
        </p:spPr>
      </p:pic>
      <p:pic>
        <p:nvPicPr>
          <p:cNvPr id="7" name="Picture 6" descr="infowars-shop_2269_4649594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550" y="2741938"/>
            <a:ext cx="2756854" cy="275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58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People using water </a:t>
            </a:r>
            <a:r>
              <a:rPr lang="en-US" sz="3600" b="1" dirty="0" err="1" smtClean="0">
                <a:solidFill>
                  <a:srgbClr val="376092"/>
                </a:solidFill>
              </a:rPr>
              <a:t>microfilters</a:t>
            </a:r>
            <a:r>
              <a:rPr lang="en-US" sz="3600" b="1" dirty="0" smtClean="0">
                <a:solidFill>
                  <a:srgbClr val="376092"/>
                </a:solidFill>
              </a:rPr>
              <a:t> </a:t>
            </a:r>
            <a:br>
              <a:rPr lang="en-US" sz="3600" b="1" dirty="0" smtClean="0">
                <a:solidFill>
                  <a:srgbClr val="376092"/>
                </a:solidFill>
              </a:rPr>
            </a:br>
            <a:r>
              <a:rPr lang="en-US" sz="3600" b="1" dirty="0" smtClean="0">
                <a:solidFill>
                  <a:srgbClr val="376092"/>
                </a:solidFill>
              </a:rPr>
              <a:t>across the world</a:t>
            </a:r>
            <a:endParaRPr lang="en-US" sz="3600" b="1" dirty="0">
              <a:solidFill>
                <a:srgbClr val="376092"/>
              </a:solidFill>
            </a:endParaRPr>
          </a:p>
        </p:txBody>
      </p:sp>
      <p:pic>
        <p:nvPicPr>
          <p:cNvPr id="3" name="Picture 2" descr="lifestraw-in-use-cropp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947" y="4112755"/>
            <a:ext cx="3265003" cy="2166237"/>
          </a:xfrm>
          <a:prstGeom prst="rect">
            <a:avLst/>
          </a:prstGeom>
        </p:spPr>
      </p:pic>
      <p:pic>
        <p:nvPicPr>
          <p:cNvPr id="4" name="Picture 3" descr="lifestraw-hik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158" y="4112755"/>
            <a:ext cx="3244542" cy="2163028"/>
          </a:xfrm>
          <a:prstGeom prst="rect">
            <a:avLst/>
          </a:prstGeom>
        </p:spPr>
      </p:pic>
      <p:pic>
        <p:nvPicPr>
          <p:cNvPr id="9" name="Picture 8" descr="687b9721-27fa-4367-8c6c-d7427d868d4b._CB317851679__SL300__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947" y="1633459"/>
            <a:ext cx="2349870" cy="2349870"/>
          </a:xfrm>
          <a:prstGeom prst="rect">
            <a:avLst/>
          </a:prstGeom>
        </p:spPr>
      </p:pic>
      <p:pic>
        <p:nvPicPr>
          <p:cNvPr id="11" name="Picture 10" descr="Jim_Demonstrating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62" y="1820301"/>
            <a:ext cx="3082938" cy="216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84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3988" y="433505"/>
            <a:ext cx="481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Micro to Nano Filtration</a:t>
            </a:r>
            <a:endParaRPr lang="en-US" sz="3600" b="1" dirty="0">
              <a:solidFill>
                <a:srgbClr val="376092"/>
              </a:solidFill>
            </a:endParaRPr>
          </a:p>
        </p:txBody>
      </p:sp>
      <p:pic>
        <p:nvPicPr>
          <p:cNvPr id="7" name="Picture 6" descr="nanofiltr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428" y="1701112"/>
            <a:ext cx="6452903" cy="32062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1173" y="5839564"/>
            <a:ext cx="526607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Stanford Research Institute Web. 22 June 2012.  </a:t>
            </a:r>
            <a:r>
              <a:rPr lang="en-US" sz="1600" dirty="0" smtClean="0">
                <a:hlinkClick r:id="rId4"/>
              </a:rPr>
              <a:t>www.scribd.com</a:t>
            </a:r>
            <a:r>
              <a:rPr lang="en-US" sz="1600" dirty="0">
                <a:hlinkClick r:id="rId4"/>
              </a:rPr>
              <a:t>/doc/33490659/FF-</a:t>
            </a:r>
            <a:r>
              <a:rPr lang="en-US" sz="1600" dirty="0" smtClean="0">
                <a:hlinkClick r:id="rId4"/>
              </a:rPr>
              <a:t>NanofiltrationSlides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70824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no-filtration-in-water-supply-systems-11-6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80" y="896077"/>
            <a:ext cx="6243985" cy="46878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1172" y="5839562"/>
            <a:ext cx="59165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Additional </a:t>
            </a:r>
            <a:r>
              <a:rPr lang="en-US" sz="2000" b="1" dirty="0" err="1" smtClean="0"/>
              <a:t>powerpoint</a:t>
            </a:r>
            <a:r>
              <a:rPr lang="en-US" sz="2000" b="1" dirty="0" smtClean="0"/>
              <a:t> slides at</a:t>
            </a:r>
          </a:p>
          <a:p>
            <a:pPr algn="ctr"/>
            <a:r>
              <a:rPr lang="en-US" dirty="0">
                <a:hlinkClick r:id="rId4"/>
              </a:rPr>
              <a:t>www.slideshare.net/aqeelahamad9/nano-filtration-in-water</a:t>
            </a:r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2111" y="249746"/>
            <a:ext cx="481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Micro to Nano Filtration</a:t>
            </a:r>
            <a:endParaRPr lang="en-US" sz="36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4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Arrow Connector 41"/>
          <p:cNvCxnSpPr/>
          <p:nvPr/>
        </p:nvCxnSpPr>
        <p:spPr>
          <a:xfrm rot="16200000" flipH="1">
            <a:off x="5776452" y="3787485"/>
            <a:ext cx="278397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8" idx="2"/>
          </p:cNvCxnSpPr>
          <p:nvPr/>
        </p:nvCxnSpPr>
        <p:spPr>
          <a:xfrm rot="5400000">
            <a:off x="3106006" y="3805049"/>
            <a:ext cx="2833210" cy="141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0" idx="2"/>
            <a:endCxn id="34" idx="0"/>
          </p:cNvCxnSpPr>
          <p:nvPr/>
        </p:nvCxnSpPr>
        <p:spPr>
          <a:xfrm rot="5400000">
            <a:off x="573464" y="3811707"/>
            <a:ext cx="283241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100672" y="5227915"/>
            <a:ext cx="1778000" cy="8748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3640666" y="5227915"/>
            <a:ext cx="1778000" cy="8748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6279439" y="5227915"/>
            <a:ext cx="1778000" cy="8748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100672" y="268112"/>
            <a:ext cx="1778000" cy="8748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640666" y="268112"/>
            <a:ext cx="1778000" cy="8748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279439" y="268112"/>
            <a:ext cx="1778000" cy="8748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22996" y="382391"/>
            <a:ext cx="189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Modeling </a:t>
            </a:r>
            <a:r>
              <a:rPr lang="en-US" dirty="0" err="1" smtClean="0"/>
              <a:t>nanofiltration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4222" y="382391"/>
            <a:ext cx="1890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Modeling a Mechanical Filter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67561" y="520890"/>
            <a:ext cx="104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Card Sort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100672" y="1520610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84117" y="1634889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Distribute cards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100672" y="2764389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84117" y="2878668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Order</a:t>
            </a:r>
          </a:p>
          <a:p>
            <a:pPr algn="ctr"/>
            <a:r>
              <a:rPr lang="en-US" dirty="0" smtClean="0"/>
              <a:t>Cards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100672" y="3992056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84117" y="4106335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 New</a:t>
            </a:r>
          </a:p>
          <a:p>
            <a:pPr algn="ctr"/>
            <a:r>
              <a:rPr lang="en-US" dirty="0" smtClean="0"/>
              <a:t>Information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84117" y="5293058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Reflect &amp;</a:t>
            </a:r>
          </a:p>
          <a:p>
            <a:pPr algn="ctr"/>
            <a:r>
              <a:rPr lang="en-US" dirty="0" smtClean="0"/>
              <a:t>Reorder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640666" y="1520610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24111" y="1634889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Prepare</a:t>
            </a:r>
          </a:p>
          <a:p>
            <a:pPr algn="ctr"/>
            <a:r>
              <a:rPr lang="en-US" dirty="0" smtClean="0"/>
              <a:t>Samples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640666" y="2764389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824111" y="2878668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Make </a:t>
            </a:r>
          </a:p>
          <a:p>
            <a:pPr algn="ctr"/>
            <a:r>
              <a:rPr lang="en-US" dirty="0" smtClean="0"/>
              <a:t>Observations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640666" y="4016277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824111" y="3992056"/>
            <a:ext cx="1411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</a:t>
            </a:r>
          </a:p>
          <a:p>
            <a:pPr algn="ctr"/>
            <a:r>
              <a:rPr lang="en-US" dirty="0" smtClean="0"/>
              <a:t>Mechanical Straining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24111" y="5293058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Compare &amp;</a:t>
            </a:r>
          </a:p>
          <a:p>
            <a:pPr algn="ctr"/>
            <a:r>
              <a:rPr lang="en-US" dirty="0" smtClean="0"/>
              <a:t>Process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6279439" y="1520610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462884" y="1634889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Prepare</a:t>
            </a:r>
          </a:p>
          <a:p>
            <a:pPr algn="ctr"/>
            <a:r>
              <a:rPr lang="en-US" dirty="0" smtClean="0"/>
              <a:t>Samples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279439" y="2764389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462884" y="2878668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Treat </a:t>
            </a:r>
          </a:p>
          <a:p>
            <a:pPr algn="ctr"/>
            <a:r>
              <a:rPr lang="en-US" dirty="0" smtClean="0"/>
              <a:t>Samples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279439" y="4004167"/>
            <a:ext cx="1778000" cy="874889"/>
          </a:xfrm>
          <a:prstGeom prst="roundRect">
            <a:avLst/>
          </a:prstGeom>
          <a:solidFill>
            <a:srgbClr val="3CCD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462884" y="4118446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Make </a:t>
            </a:r>
          </a:p>
          <a:p>
            <a:pPr algn="ctr"/>
            <a:r>
              <a:rPr lang="en-US" dirty="0" smtClean="0"/>
              <a:t>Observations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62884" y="5306473"/>
            <a:ext cx="141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Compare &amp;</a:t>
            </a:r>
          </a:p>
          <a:p>
            <a:pPr algn="ctr"/>
            <a:r>
              <a:rPr lang="en-US" dirty="0" smtClean="0"/>
              <a:t>Evaluate</a:t>
            </a:r>
          </a:p>
        </p:txBody>
      </p:sp>
      <p:cxnSp>
        <p:nvCxnSpPr>
          <p:cNvPr id="45" name="Curved Connector 44"/>
          <p:cNvCxnSpPr>
            <a:stCxn id="34" idx="2"/>
            <a:endCxn id="35" idx="2"/>
          </p:cNvCxnSpPr>
          <p:nvPr/>
        </p:nvCxnSpPr>
        <p:spPr>
          <a:xfrm rot="16200000" flipH="1">
            <a:off x="3259669" y="4832807"/>
            <a:ext cx="1588" cy="2539994"/>
          </a:xfrm>
          <a:prstGeom prst="curvedConnector3">
            <a:avLst>
              <a:gd name="adj1" fmla="val 1439546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/>
          <p:nvPr/>
        </p:nvCxnSpPr>
        <p:spPr>
          <a:xfrm rot="16200000" flipH="1">
            <a:off x="5897649" y="4834395"/>
            <a:ext cx="1588" cy="2539994"/>
          </a:xfrm>
          <a:prstGeom prst="curvedConnector3">
            <a:avLst>
              <a:gd name="adj1" fmla="val 1439546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524321" y="6333447"/>
            <a:ext cx="2012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Relate to </a:t>
            </a:r>
            <a:r>
              <a:rPr lang="en-US" dirty="0" err="1" smtClean="0"/>
              <a:t>nanoscale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7238"/>
            <a:ext cx="8229600" cy="58090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376092"/>
                </a:solidFill>
              </a:rPr>
              <a:t>Access to clean drinking water is a global issue. </a:t>
            </a:r>
            <a:endParaRPr lang="en-US" b="1" dirty="0">
              <a:solidFill>
                <a:srgbClr val="376092"/>
              </a:solidFill>
            </a:endParaRPr>
          </a:p>
        </p:txBody>
      </p:sp>
      <p:pic>
        <p:nvPicPr>
          <p:cNvPr id="5" name="Picture 4" descr="Earth111Mod1Fig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31" y="2111944"/>
            <a:ext cx="7160239" cy="4455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5531" y="1001537"/>
            <a:ext cx="7160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and talk: </a:t>
            </a:r>
          </a:p>
          <a:p>
            <a:r>
              <a:rPr lang="en-US" dirty="0" smtClean="0"/>
              <a:t>What are 3-4 interpretation statements you can give for this map of data?</a:t>
            </a:r>
          </a:p>
          <a:p>
            <a:r>
              <a:rPr lang="en-US" dirty="0" smtClean="0"/>
              <a:t>Include one for the United States.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2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43" y="0"/>
            <a:ext cx="8516427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Perception: </a:t>
            </a:r>
            <a:r>
              <a:rPr lang="en-US" sz="3600" dirty="0" smtClean="0">
                <a:solidFill>
                  <a:srgbClr val="376092"/>
                </a:solidFill>
              </a:rPr>
              <a:t/>
            </a:r>
            <a:br>
              <a:rPr lang="en-US" sz="3600" dirty="0" smtClean="0">
                <a:solidFill>
                  <a:srgbClr val="376092"/>
                </a:solidFill>
              </a:rPr>
            </a:br>
            <a:r>
              <a:rPr lang="en-US" sz="3200" dirty="0" smtClean="0">
                <a:solidFill>
                  <a:srgbClr val="376092"/>
                </a:solidFill>
              </a:rPr>
              <a:t>Water issues are only in other parts of the world</a:t>
            </a:r>
            <a:endParaRPr lang="en-US" sz="3200" dirty="0">
              <a:solidFill>
                <a:srgbClr val="376092"/>
              </a:solidFill>
            </a:endParaRPr>
          </a:p>
        </p:txBody>
      </p:sp>
      <p:pic>
        <p:nvPicPr>
          <p:cNvPr id="5" name="Picture 4" descr="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32" y="1982664"/>
            <a:ext cx="3453924" cy="1986006"/>
          </a:xfrm>
          <a:prstGeom prst="rect">
            <a:avLst/>
          </a:prstGeom>
        </p:spPr>
      </p:pic>
      <p:pic>
        <p:nvPicPr>
          <p:cNvPr id="6" name="Picture 5" descr="boy-gathering-water-ci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338" y="4104732"/>
            <a:ext cx="2415939" cy="2415939"/>
          </a:xfrm>
          <a:prstGeom prst="rect">
            <a:avLst/>
          </a:prstGeom>
        </p:spPr>
      </p:pic>
      <p:pic>
        <p:nvPicPr>
          <p:cNvPr id="7" name="Picture 6" descr="agriculture-fair-to-take-root-in-red-river-delta-9436-a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338" y="1982664"/>
            <a:ext cx="3015060" cy="1986007"/>
          </a:xfrm>
          <a:prstGeom prst="rect">
            <a:avLst/>
          </a:prstGeom>
        </p:spPr>
      </p:pic>
      <p:pic>
        <p:nvPicPr>
          <p:cNvPr id="8" name="Picture 7" descr="china-water-pollutio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9" y="4104732"/>
            <a:ext cx="3206548" cy="21386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15838" y="1564445"/>
            <a:ext cx="2845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India, Vietnam, Africa,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05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472" y="151668"/>
            <a:ext cx="7016273" cy="715747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76092"/>
                </a:solidFill>
              </a:rPr>
              <a:t>Reality for the the United States </a:t>
            </a:r>
            <a:endParaRPr lang="en-US" sz="3200" b="1" dirty="0">
              <a:solidFill>
                <a:srgbClr val="376092"/>
              </a:solidFill>
            </a:endParaRPr>
          </a:p>
        </p:txBody>
      </p:sp>
      <p:pic>
        <p:nvPicPr>
          <p:cNvPr id="8" name="Picture 7" descr="AE00N41_321170W071_7929712012103000000000OL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468" y="3886714"/>
            <a:ext cx="3491291" cy="2318435"/>
          </a:xfrm>
          <a:prstGeom prst="rect">
            <a:avLst/>
          </a:prstGeom>
        </p:spPr>
      </p:pic>
      <p:pic>
        <p:nvPicPr>
          <p:cNvPr id="9" name="Picture 8" descr="tumblr_nhlzci1GZm1rkd4ido4_4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63" y="2700504"/>
            <a:ext cx="2766825" cy="3504645"/>
          </a:xfrm>
          <a:prstGeom prst="rect">
            <a:avLst/>
          </a:prstGeom>
        </p:spPr>
      </p:pic>
      <p:pic>
        <p:nvPicPr>
          <p:cNvPr id="10" name="Picture 9" descr="Screen Shot 2016-01-21 at 1.02.1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92" y="2256024"/>
            <a:ext cx="2973784" cy="444480"/>
          </a:xfrm>
          <a:prstGeom prst="rect">
            <a:avLst/>
          </a:prstGeom>
        </p:spPr>
      </p:pic>
      <p:pic>
        <p:nvPicPr>
          <p:cNvPr id="14" name="Picture 13" descr="Screen Shot 2016-01-21 at 12.54.1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92" y="742536"/>
            <a:ext cx="8211789" cy="1169929"/>
          </a:xfrm>
          <a:prstGeom prst="rect">
            <a:avLst/>
          </a:prstGeom>
        </p:spPr>
      </p:pic>
      <p:pic>
        <p:nvPicPr>
          <p:cNvPr id="16" name="Picture 15" descr="Screen Shot 2016-01-21 at 12.59.19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92" y="2695569"/>
            <a:ext cx="4900162" cy="107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18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350" y="12262"/>
            <a:ext cx="8658050" cy="97906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76092"/>
                </a:solidFill>
              </a:rPr>
              <a:t>Water contamination issues in the United States </a:t>
            </a:r>
            <a:endParaRPr lang="en-US" sz="3200" b="1" dirty="0">
              <a:solidFill>
                <a:srgbClr val="376092"/>
              </a:solidFill>
            </a:endParaRPr>
          </a:p>
        </p:txBody>
      </p:sp>
      <p:pic>
        <p:nvPicPr>
          <p:cNvPr id="5" name="Picture 4" descr="20150807__animas-river-pollution-colorado-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43" y="3906782"/>
            <a:ext cx="3414834" cy="2558515"/>
          </a:xfrm>
          <a:prstGeom prst="rect">
            <a:avLst/>
          </a:prstGeom>
        </p:spPr>
      </p:pic>
      <p:pic>
        <p:nvPicPr>
          <p:cNvPr id="7" name="Picture 6" descr="160110181941-flint-fire-hydrant-exlarge-16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16" y="1662712"/>
            <a:ext cx="3407461" cy="1913421"/>
          </a:xfrm>
          <a:prstGeom prst="rect">
            <a:avLst/>
          </a:prstGeom>
        </p:spPr>
      </p:pic>
      <p:pic>
        <p:nvPicPr>
          <p:cNvPr id="12" name="Picture 11" descr="Screen Shot 2016-01-21 at 12.55.2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377" y="4236343"/>
            <a:ext cx="5095623" cy="1320534"/>
          </a:xfrm>
          <a:prstGeom prst="rect">
            <a:avLst/>
          </a:prstGeom>
        </p:spPr>
      </p:pic>
      <p:pic>
        <p:nvPicPr>
          <p:cNvPr id="3" name="Picture 2" descr="Screen Shot 2016-01-21 at 12.55.1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60" y="2606830"/>
            <a:ext cx="3670333" cy="498687"/>
          </a:xfrm>
          <a:prstGeom prst="rect">
            <a:avLst/>
          </a:prstGeom>
        </p:spPr>
      </p:pic>
      <p:pic>
        <p:nvPicPr>
          <p:cNvPr id="4" name="Picture 3" descr="Screen Shot 2016-01-21 at 12.52.46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92" y="1946210"/>
            <a:ext cx="4838208" cy="6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0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merging-and-re-emerging-challenges-in-water-quality-presentation-8-6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44" y="304093"/>
            <a:ext cx="4236982" cy="3181057"/>
          </a:xfrm>
          <a:prstGeom prst="rect">
            <a:avLst/>
          </a:prstGeom>
        </p:spPr>
      </p:pic>
      <p:pic>
        <p:nvPicPr>
          <p:cNvPr id="2" name="Picture 1" descr="HeavyMetal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657" y="4242325"/>
            <a:ext cx="5678717" cy="21841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39278" y="1575351"/>
            <a:ext cx="33582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376092"/>
                </a:solidFill>
              </a:rPr>
              <a:t>What are some</a:t>
            </a:r>
          </a:p>
          <a:p>
            <a:pPr algn="ctr"/>
            <a:r>
              <a:rPr lang="en-US" sz="2800" b="1" dirty="0" smtClean="0">
                <a:solidFill>
                  <a:srgbClr val="376092"/>
                </a:solidFill>
              </a:rPr>
              <a:t>water contaminants?</a:t>
            </a:r>
            <a:endParaRPr lang="en-US" sz="2800" b="1" dirty="0">
              <a:solidFill>
                <a:srgbClr val="376092"/>
              </a:solidFill>
            </a:endParaRPr>
          </a:p>
        </p:txBody>
      </p:sp>
      <p:pic>
        <p:nvPicPr>
          <p:cNvPr id="7" name="Picture 6" descr="AuntSpray-shutterstock-norovirus_22971123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70" y="4584908"/>
            <a:ext cx="1456200" cy="163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632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76092"/>
                </a:solidFill>
              </a:rPr>
              <a:t>What are the sizes of common water contaminants that filters need to remove? </a:t>
            </a:r>
            <a:endParaRPr lang="en-US" sz="3200" b="1" dirty="0">
              <a:solidFill>
                <a:srgbClr val="37609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3162" y="2075600"/>
            <a:ext cx="640043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 pairs or small groups, </a:t>
            </a:r>
          </a:p>
          <a:p>
            <a:pPr algn="ctr"/>
            <a:r>
              <a:rPr lang="en-US" sz="2400" dirty="0" smtClean="0"/>
              <a:t>sort the cards from smallest to largest contaminant based on your current knowledge.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34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104601"/>
              </p:ext>
            </p:extLst>
          </p:nvPr>
        </p:nvGraphicFramePr>
        <p:xfrm>
          <a:off x="1390547" y="805457"/>
          <a:ext cx="6505126" cy="588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3" imgW="7111738" imgH="6438663" progId="Word.Document.12">
                  <p:embed/>
                </p:oleObj>
              </mc:Choice>
              <mc:Fallback>
                <p:oleObj name="Document" r:id="rId3" imgW="7111738" imgH="6438663" progId="Word.Document.12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547" y="805457"/>
                        <a:ext cx="6505126" cy="5889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54246" y="185874"/>
            <a:ext cx="5064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376092"/>
                </a:solidFill>
              </a:rPr>
              <a:t>Summary of water pathogens</a:t>
            </a:r>
            <a:endParaRPr lang="en-US" sz="28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4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344" y="1679222"/>
            <a:ext cx="4551704" cy="1138656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376092"/>
                </a:solidFill>
              </a:rPr>
              <a:t>Design a model </a:t>
            </a:r>
            <a:br>
              <a:rPr lang="en-US" sz="3600" b="1" dirty="0" smtClean="0">
                <a:solidFill>
                  <a:srgbClr val="376092"/>
                </a:solidFill>
              </a:rPr>
            </a:br>
            <a:r>
              <a:rPr lang="en-US" sz="3600" b="1" dirty="0" smtClean="0">
                <a:solidFill>
                  <a:srgbClr val="376092"/>
                </a:solidFill>
              </a:rPr>
              <a:t>of a mechanical water filter</a:t>
            </a:r>
            <a:endParaRPr lang="en-US" sz="3600" b="1" dirty="0">
              <a:solidFill>
                <a:srgbClr val="376092"/>
              </a:solidFill>
            </a:endParaRPr>
          </a:p>
        </p:txBody>
      </p:sp>
      <p:pic>
        <p:nvPicPr>
          <p:cNvPr id="4" name="Picture 3" descr="chee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306" y="3683764"/>
            <a:ext cx="2764400" cy="2076371"/>
          </a:xfrm>
          <a:prstGeom prst="rect">
            <a:avLst/>
          </a:prstGeom>
        </p:spPr>
      </p:pic>
      <p:pic>
        <p:nvPicPr>
          <p:cNvPr id="5" name="Picture 4" descr="34530_6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004" y="3683764"/>
            <a:ext cx="2133600" cy="2133600"/>
          </a:xfrm>
          <a:prstGeom prst="rect">
            <a:avLst/>
          </a:prstGeom>
        </p:spPr>
      </p:pic>
      <p:pic>
        <p:nvPicPr>
          <p:cNvPr id="7" name="Picture 6" descr="Bilge Glass of Dirty Water by Richard Casey from Flick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28" y="1094645"/>
            <a:ext cx="1778172" cy="2273567"/>
          </a:xfrm>
          <a:prstGeom prst="rect">
            <a:avLst/>
          </a:prstGeom>
        </p:spPr>
      </p:pic>
      <p:sp>
        <p:nvSpPr>
          <p:cNvPr id="9" name="Plus 8"/>
          <p:cNvSpPr/>
          <p:nvPr/>
        </p:nvSpPr>
        <p:spPr>
          <a:xfrm>
            <a:off x="4569096" y="4491713"/>
            <a:ext cx="627573" cy="62009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52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SARHDQF24KZP-291081219-185</_dlc_DocId>
    <_dlc_DocIdUrl xmlns="b92ca6bb-2566-4a78-aff9-d2aca1a4e44d">
      <Url>https://nanolink.sharepoint.com/sites/media/_layouts/15/DocIdRedir.aspx?ID=SARHDQF24KZP-291081219-185</Url>
      <Description>SARHDQF24KZP-291081219-185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5" ma:contentTypeDescription="Create a new document." ma:contentTypeScope="" ma:versionID="4192508281689630b014e0c25f38fb21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11172bc8778fcf2af6298c908c897a8c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3DCB76-131F-40B9-8113-C67A33A11415}">
  <ds:schemaRefs>
    <ds:schemaRef ds:uri="b92ca6bb-2566-4a78-aff9-d2aca1a4e44d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9cd6257c-f053-42aa-ae13-ac1b9d227f15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E73259-8956-4AE0-8DE2-DEABEF8299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C30978-EA30-409F-85F3-748886A5C16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4EBF705-EB80-4BCC-BAD0-17155B3DBB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309</Words>
  <Application>Microsoft Office PowerPoint</Application>
  <PresentationFormat>On-screen Show (4:3)</PresentationFormat>
  <Paragraphs>77</Paragraphs>
  <Slides>15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Office Theme</vt:lpstr>
      <vt:lpstr>Document</vt:lpstr>
      <vt:lpstr>NanoFiltration</vt:lpstr>
      <vt:lpstr>PowerPoint Presentation</vt:lpstr>
      <vt:lpstr>Perception:  Water issues are only in other parts of the world</vt:lpstr>
      <vt:lpstr>Reality for the the United States </vt:lpstr>
      <vt:lpstr>Water contamination issues in the United States </vt:lpstr>
      <vt:lpstr>PowerPoint Presentation</vt:lpstr>
      <vt:lpstr>What are the sizes of common water contaminants that filters need to remove? </vt:lpstr>
      <vt:lpstr>PowerPoint Presentation</vt:lpstr>
      <vt:lpstr>Design a model  of a mechanical water filter</vt:lpstr>
      <vt:lpstr>Search for contaminants  through the light microscope.</vt:lpstr>
      <vt:lpstr>Test a  Water Microfilter. (“LifeStraw”)</vt:lpstr>
      <vt:lpstr>People using water microfilters  across the world</vt:lpstr>
      <vt:lpstr>PowerPoint Presentation</vt:lpstr>
      <vt:lpstr>PowerPoint Presentation</vt:lpstr>
      <vt:lpstr>PowerPoint Presentation</vt:lpstr>
    </vt:vector>
  </TitlesOfParts>
  <Company>McREL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NanoFiltration</dc:title>
  <dc:creator>Laura Arndt</dc:creator>
  <cp:lastModifiedBy>Billie Copley</cp:lastModifiedBy>
  <cp:revision>33</cp:revision>
  <dcterms:created xsi:type="dcterms:W3CDTF">2019-03-12T20:10:50Z</dcterms:created>
  <dcterms:modified xsi:type="dcterms:W3CDTF">2020-03-30T16:02:22Z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5e4c3c1f-d883-4943-bf5b-38cb21a124ee</vt:lpwstr>
  </property>
</Properties>
</file>