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17"/>
  </p:notesMasterIdLst>
  <p:sldIdLst>
    <p:sldId id="278" r:id="rId6"/>
    <p:sldId id="279" r:id="rId7"/>
    <p:sldId id="261" r:id="rId8"/>
    <p:sldId id="262" r:id="rId9"/>
    <p:sldId id="263" r:id="rId10"/>
    <p:sldId id="270" r:id="rId11"/>
    <p:sldId id="272" r:id="rId12"/>
    <p:sldId id="259" r:id="rId13"/>
    <p:sldId id="273" r:id="rId14"/>
    <p:sldId id="276" r:id="rId15"/>
    <p:sldId id="27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81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83" autoAdjust="0"/>
    <p:restoredTop sz="94764" autoAdjust="0"/>
  </p:normalViewPr>
  <p:slideViewPr>
    <p:cSldViewPr snapToGrid="0" snapToObjects="1">
      <p:cViewPr varScale="1">
        <p:scale>
          <a:sx n="61" d="100"/>
          <a:sy n="61" d="100"/>
        </p:scale>
        <p:origin x="1485"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9EE2EE-C5A0-AA46-AAAC-6F2AEB8F0640}" type="datetimeFigureOut">
              <a:rPr lang="en-US" smtClean="0"/>
              <a:pPr/>
              <a:t>3/30/2020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01AA05-7460-B34B-ABDE-3CC58F2AE31F}" type="slidenum">
              <a:rPr lang="en-US" smtClean="0"/>
              <a:pPr/>
              <a:t>‹#›</a:t>
            </a:fld>
            <a:endParaRPr lang="en-US"/>
          </a:p>
        </p:txBody>
      </p:sp>
    </p:spTree>
    <p:extLst>
      <p:ext uri="{BB962C8B-B14F-4D97-AF65-F5344CB8AC3E}">
        <p14:creationId xmlns:p14="http://schemas.microsoft.com/office/powerpoint/2010/main" val="40013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21736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Conventional Lab</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Explains the conventional equipment found in </a:t>
            </a:r>
            <a:r>
              <a:rPr lang="en-US" sz="1200" kern="1200" dirty="0" err="1" smtClean="0">
                <a:solidFill>
                  <a:schemeClr val="tx1"/>
                </a:solidFill>
                <a:latin typeface="+mn-lt"/>
                <a:ea typeface="+mn-ea"/>
                <a:cs typeface="+mn-cs"/>
              </a:rPr>
              <a:t>nanoprocessing</a:t>
            </a:r>
            <a:r>
              <a:rPr lang="en-US" sz="1200" kern="1200" dirty="0" smtClean="0">
                <a:solidFill>
                  <a:schemeClr val="tx1"/>
                </a:solidFill>
                <a:latin typeface="+mn-lt"/>
                <a:ea typeface="+mn-ea"/>
                <a:cs typeface="+mn-cs"/>
              </a:rPr>
              <a:t>:</a:t>
            </a:r>
          </a:p>
          <a:p>
            <a:pPr lvl="0"/>
            <a:r>
              <a:rPr lang="en-US" sz="1200" kern="1200" dirty="0" smtClean="0">
                <a:solidFill>
                  <a:schemeClr val="tx1"/>
                </a:solidFill>
                <a:latin typeface="+mn-lt"/>
                <a:ea typeface="+mn-ea"/>
                <a:cs typeface="+mn-cs"/>
              </a:rPr>
              <a:t>Ultra fine micro-grinder – reduces the particle size of the materials) by 60%</a:t>
            </a:r>
          </a:p>
          <a:p>
            <a:pPr lvl="0"/>
            <a:r>
              <a:rPr lang="en-US" sz="1200" kern="1200" dirty="0" err="1" smtClean="0">
                <a:solidFill>
                  <a:schemeClr val="tx1"/>
                </a:solidFill>
                <a:latin typeface="+mn-lt"/>
                <a:ea typeface="+mn-ea"/>
                <a:cs typeface="+mn-cs"/>
              </a:rPr>
              <a:t>Cryo</a:t>
            </a:r>
            <a:r>
              <a:rPr lang="en-US" sz="1200" kern="1200" dirty="0" smtClean="0">
                <a:solidFill>
                  <a:schemeClr val="tx1"/>
                </a:solidFill>
                <a:latin typeface="+mn-lt"/>
                <a:ea typeface="+mn-ea"/>
                <a:cs typeface="+mn-cs"/>
              </a:rPr>
              <a:t> (freeze) chamber – used for freezing material (makes it easier to crush)</a:t>
            </a:r>
          </a:p>
          <a:p>
            <a:pPr lvl="0"/>
            <a:r>
              <a:rPr lang="en-US" sz="1200" kern="1200" dirty="0" err="1" smtClean="0">
                <a:solidFill>
                  <a:schemeClr val="tx1"/>
                </a:solidFill>
                <a:latin typeface="+mn-lt"/>
                <a:ea typeface="+mn-ea"/>
                <a:cs typeface="+mn-cs"/>
              </a:rPr>
              <a:t>Tensometer</a:t>
            </a:r>
            <a:r>
              <a:rPr lang="en-US" sz="1200" kern="1200" dirty="0" smtClean="0">
                <a:solidFill>
                  <a:schemeClr val="tx1"/>
                </a:solidFill>
                <a:latin typeface="+mn-lt"/>
                <a:ea typeface="+mn-ea"/>
                <a:cs typeface="+mn-cs"/>
              </a:rPr>
              <a:t> – used for tensile testing, the most fundamental mechanical test performed on materials, with results normally reported in </a:t>
            </a:r>
            <a:r>
              <a:rPr lang="en-US" sz="1200" kern="1200" dirty="0" err="1" smtClean="0">
                <a:solidFill>
                  <a:schemeClr val="tx1"/>
                </a:solidFill>
                <a:latin typeface="+mn-lt"/>
                <a:ea typeface="+mn-ea"/>
                <a:cs typeface="+mn-cs"/>
              </a:rPr>
              <a:t>Pascals</a:t>
            </a:r>
            <a:r>
              <a:rPr lang="en-US" sz="1200" kern="1200" dirty="0" smtClean="0">
                <a:solidFill>
                  <a:schemeClr val="tx1"/>
                </a:solidFill>
                <a:latin typeface="+mn-lt"/>
                <a:ea typeface="+mn-ea"/>
                <a:cs typeface="+mn-cs"/>
              </a:rPr>
              <a:t> (a unit of pressure). Related topics: Hooke’s law, Young’s modulus (elasticity), and the stress-strain curve. </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3</a:t>
            </a:fld>
            <a:endParaRPr lang="en-US"/>
          </a:p>
        </p:txBody>
      </p:sp>
    </p:spTree>
    <p:extLst>
      <p:ext uri="{BB962C8B-B14F-4D97-AF65-F5344CB8AC3E}">
        <p14:creationId xmlns:p14="http://schemas.microsoft.com/office/powerpoint/2010/main" val="2108160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Kitchen Lab</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Explains equipment to be used in the </a:t>
            </a:r>
            <a:r>
              <a:rPr lang="en-US" sz="1200" kern="1200" dirty="0" err="1" smtClean="0">
                <a:solidFill>
                  <a:schemeClr val="tx1"/>
                </a:solidFill>
                <a:latin typeface="+mn-lt"/>
                <a:ea typeface="+mn-ea"/>
                <a:cs typeface="+mn-cs"/>
              </a:rPr>
              <a:t>Nanocrete</a:t>
            </a:r>
            <a:r>
              <a:rPr lang="en-US" sz="1200" kern="1200" dirty="0" smtClean="0">
                <a:solidFill>
                  <a:schemeClr val="tx1"/>
                </a:solidFill>
                <a:latin typeface="+mn-lt"/>
                <a:ea typeface="+mn-ea"/>
                <a:cs typeface="+mn-cs"/>
              </a:rPr>
              <a:t> module:</a:t>
            </a:r>
          </a:p>
          <a:p>
            <a:pPr lvl="0"/>
            <a:r>
              <a:rPr lang="en-US" sz="1200" kern="1200" dirty="0" smtClean="0">
                <a:solidFill>
                  <a:schemeClr val="tx1"/>
                </a:solidFill>
                <a:latin typeface="+mn-lt"/>
                <a:ea typeface="+mn-ea"/>
                <a:cs typeface="+mn-cs"/>
              </a:rPr>
              <a:t>Coffee grinder to reduce the size of the material</a:t>
            </a:r>
          </a:p>
          <a:p>
            <a:pPr lvl="0"/>
            <a:r>
              <a:rPr lang="en-US" sz="1200" kern="1200" dirty="0" smtClean="0">
                <a:solidFill>
                  <a:schemeClr val="tx1"/>
                </a:solidFill>
                <a:latin typeface="+mn-lt"/>
                <a:ea typeface="+mn-ea"/>
                <a:cs typeface="+mn-cs"/>
              </a:rPr>
              <a:t>Testing scenario (for tensile strength testing)</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4</a:t>
            </a:fld>
            <a:endParaRPr lang="en-US"/>
          </a:p>
        </p:txBody>
      </p:sp>
    </p:spTree>
    <p:extLst>
      <p:ext uri="{BB962C8B-B14F-4D97-AF65-F5344CB8AC3E}">
        <p14:creationId xmlns:p14="http://schemas.microsoft.com/office/powerpoint/2010/main" val="513184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Tensile Testing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Introduces possible testing observations.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5</a:t>
            </a:fld>
            <a:endParaRPr lang="en-US"/>
          </a:p>
        </p:txBody>
      </p:sp>
    </p:spTree>
    <p:extLst>
      <p:ext uri="{BB962C8B-B14F-4D97-AF65-F5344CB8AC3E}">
        <p14:creationId xmlns:p14="http://schemas.microsoft.com/office/powerpoint/2010/main" val="796926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Analysis/Conclusions?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Discusses the </a:t>
            </a:r>
            <a:r>
              <a:rPr lang="en-US" sz="1200" kern="1200" dirty="0" err="1" smtClean="0">
                <a:solidFill>
                  <a:schemeClr val="tx1"/>
                </a:solidFill>
                <a:latin typeface="+mn-lt"/>
                <a:ea typeface="+mn-ea"/>
                <a:cs typeface="+mn-cs"/>
              </a:rPr>
              <a:t>nano</a:t>
            </a:r>
            <a:r>
              <a:rPr lang="en-US" sz="1200" kern="1200" dirty="0" smtClean="0">
                <a:solidFill>
                  <a:schemeClr val="tx1"/>
                </a:solidFill>
                <a:latin typeface="+mn-lt"/>
                <a:ea typeface="+mn-ea"/>
                <a:cs typeface="+mn-cs"/>
              </a:rPr>
              <a:t>-effect observations.</a:t>
            </a:r>
          </a:p>
          <a:p>
            <a:r>
              <a:rPr lang="en-US" sz="1200" kern="1200" dirty="0" smtClean="0">
                <a:solidFill>
                  <a:schemeClr val="tx1"/>
                </a:solidFill>
                <a:latin typeface="+mn-lt"/>
                <a:ea typeface="+mn-ea"/>
                <a:cs typeface="+mn-cs"/>
              </a:rPr>
              <a:t>Discuss the scale bars and the measurements achieved by micro-grinding the </a:t>
            </a:r>
            <a:r>
              <a:rPr lang="en-US" sz="1200" kern="1200" dirty="0" err="1" smtClean="0">
                <a:solidFill>
                  <a:schemeClr val="tx1"/>
                </a:solidFill>
                <a:latin typeface="+mn-lt"/>
                <a:ea typeface="+mn-ea"/>
                <a:cs typeface="+mn-cs"/>
              </a:rPr>
              <a:t>Perlite</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There is a question on the evaluation that requires conversion of the two measurements in the electro micrograph to nanometers. Discuss that our particle is not at the </a:t>
            </a:r>
            <a:r>
              <a:rPr lang="en-US" sz="1200" b="1" kern="1200" dirty="0" err="1" smtClean="0">
                <a:solidFill>
                  <a:schemeClr val="tx1"/>
                </a:solidFill>
                <a:latin typeface="+mn-lt"/>
                <a:ea typeface="+mn-ea"/>
                <a:cs typeface="+mn-cs"/>
              </a:rPr>
              <a:t>nanolevel</a:t>
            </a:r>
            <a:r>
              <a:rPr lang="en-US" sz="1200" b="1" kern="1200" dirty="0" smtClean="0">
                <a:solidFill>
                  <a:schemeClr val="tx1"/>
                </a:solidFill>
                <a:latin typeface="+mn-lt"/>
                <a:ea typeface="+mn-ea"/>
                <a:cs typeface="+mn-cs"/>
              </a:rPr>
              <a:t>, but it is 1-one thousandth away and significantly reduced from the bulk aggregate. </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6</a:t>
            </a:fld>
            <a:endParaRPr lang="en-US"/>
          </a:p>
        </p:txBody>
      </p:sp>
    </p:spTree>
    <p:extLst>
      <p:ext uri="{BB962C8B-B14F-4D97-AF65-F5344CB8AC3E}">
        <p14:creationId xmlns:p14="http://schemas.microsoft.com/office/powerpoint/2010/main" val="87876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The </a:t>
            </a:r>
            <a:r>
              <a:rPr lang="en-US" sz="1200" b="1" kern="1200" dirty="0" err="1" smtClean="0">
                <a:solidFill>
                  <a:schemeClr val="tx1"/>
                </a:solidFill>
                <a:latin typeface="+mn-lt"/>
                <a:ea typeface="+mn-ea"/>
                <a:cs typeface="+mn-cs"/>
              </a:rPr>
              <a:t>Nanomechanism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Discusses the possible </a:t>
            </a:r>
            <a:r>
              <a:rPr lang="en-US" sz="1200" kern="1200" dirty="0" err="1" smtClean="0">
                <a:solidFill>
                  <a:schemeClr val="tx1"/>
                </a:solidFill>
                <a:latin typeface="+mn-lt"/>
                <a:ea typeface="+mn-ea"/>
                <a:cs typeface="+mn-cs"/>
              </a:rPr>
              <a:t>nano</a:t>
            </a:r>
            <a:r>
              <a:rPr lang="en-US" sz="1200" kern="1200" dirty="0" smtClean="0">
                <a:solidFill>
                  <a:schemeClr val="tx1"/>
                </a:solidFill>
                <a:latin typeface="+mn-lt"/>
                <a:ea typeface="+mn-ea"/>
                <a:cs typeface="+mn-cs"/>
              </a:rPr>
              <a:t>-effect observations.</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7</a:t>
            </a:fld>
            <a:endParaRPr lang="en-US"/>
          </a:p>
        </p:txBody>
      </p:sp>
    </p:spTree>
    <p:extLst>
      <p:ext uri="{BB962C8B-B14F-4D97-AF65-F5344CB8AC3E}">
        <p14:creationId xmlns:p14="http://schemas.microsoft.com/office/powerpoint/2010/main" val="1621338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Where’s the Nanotechnology?</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is background information; it can be used to reinforce what was learned during the activities. </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8</a:t>
            </a:fld>
            <a:endParaRPr lang="en-US"/>
          </a:p>
        </p:txBody>
      </p:sp>
    </p:spTree>
    <p:extLst>
      <p:ext uri="{BB962C8B-B14F-4D97-AF65-F5344CB8AC3E}">
        <p14:creationId xmlns:p14="http://schemas.microsoft.com/office/powerpoint/2010/main" val="220311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a:t>
            </a:r>
            <a:r>
              <a:rPr lang="en-US" sz="1200" b="1" kern="1200" dirty="0" err="1" smtClean="0">
                <a:solidFill>
                  <a:schemeClr val="tx1"/>
                </a:solidFill>
                <a:latin typeface="+mn-lt"/>
                <a:ea typeface="+mn-ea"/>
                <a:cs typeface="+mn-cs"/>
              </a:rPr>
              <a:t>Nanocrete</a:t>
            </a:r>
            <a:r>
              <a:rPr lang="en-US" sz="1200" b="1" kern="1200" dirty="0" smtClean="0">
                <a:solidFill>
                  <a:schemeClr val="tx1"/>
                </a:solidFill>
                <a:latin typeface="+mn-lt"/>
                <a:ea typeface="+mn-ea"/>
                <a:cs typeface="+mn-cs"/>
              </a:rPr>
              <a:t> Terms to Know</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Use this slide as a primer or for review of terminology encountered in the module. Add terms as needed. </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9</a:t>
            </a:fld>
            <a:endParaRPr lang="en-US"/>
          </a:p>
        </p:txBody>
      </p:sp>
    </p:spTree>
    <p:extLst>
      <p:ext uri="{BB962C8B-B14F-4D97-AF65-F5344CB8AC3E}">
        <p14:creationId xmlns:p14="http://schemas.microsoft.com/office/powerpoint/2010/main" val="506245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a:t>
            </a:r>
            <a:r>
              <a:rPr lang="en-US" sz="1200" b="1" kern="1200" dirty="0" err="1" smtClean="0">
                <a:solidFill>
                  <a:schemeClr val="tx1"/>
                </a:solidFill>
                <a:latin typeface="+mn-lt"/>
                <a:ea typeface="+mn-ea"/>
                <a:cs typeface="+mn-cs"/>
              </a:rPr>
              <a:t>Nanocrete</a:t>
            </a:r>
            <a:r>
              <a:rPr lang="en-US" sz="1200" b="1" kern="1200" dirty="0" smtClean="0">
                <a:solidFill>
                  <a:schemeClr val="tx1"/>
                </a:solidFill>
                <a:latin typeface="+mn-lt"/>
                <a:ea typeface="+mn-ea"/>
                <a:cs typeface="+mn-cs"/>
              </a:rPr>
              <a:t>…What’s the Future?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Concludes the module </a:t>
            </a:r>
            <a:r>
              <a:rPr lang="en-US" sz="1200" kern="1200" smtClean="0">
                <a:solidFill>
                  <a:schemeClr val="tx1"/>
                </a:solidFill>
                <a:latin typeface="+mn-lt"/>
                <a:ea typeface="+mn-ea"/>
                <a:cs typeface="+mn-cs"/>
              </a:rPr>
              <a:t>or  initiates </a:t>
            </a:r>
            <a:r>
              <a:rPr lang="en-US" sz="1200" kern="1200" dirty="0" smtClean="0">
                <a:solidFill>
                  <a:schemeClr val="tx1"/>
                </a:solidFill>
                <a:latin typeface="+mn-lt"/>
                <a:ea typeface="+mn-ea"/>
                <a:cs typeface="+mn-cs"/>
              </a:rPr>
              <a:t>further research/study about </a:t>
            </a:r>
            <a:r>
              <a:rPr lang="en-US" sz="1200" kern="1200" dirty="0" err="1" smtClean="0">
                <a:solidFill>
                  <a:schemeClr val="tx1"/>
                </a:solidFill>
                <a:latin typeface="+mn-lt"/>
                <a:ea typeface="+mn-ea"/>
                <a:cs typeface="+mn-cs"/>
              </a:rPr>
              <a:t>Nanocrete</a:t>
            </a:r>
            <a:r>
              <a:rPr lang="en-US" sz="1200" kern="1200" dirty="0" smtClean="0">
                <a:solidFill>
                  <a:schemeClr val="tx1"/>
                </a:solidFill>
                <a:latin typeface="+mn-lt"/>
                <a:ea typeface="+mn-ea"/>
                <a:cs typeface="+mn-cs"/>
              </a:rPr>
              <a:t>. </a:t>
            </a:r>
          </a:p>
          <a:p>
            <a:pPr lvl="0"/>
            <a:r>
              <a:rPr lang="en-US" sz="1200" kern="1200" dirty="0" smtClean="0">
                <a:solidFill>
                  <a:schemeClr val="tx1"/>
                </a:solidFill>
                <a:latin typeface="+mn-lt"/>
                <a:ea typeface="+mn-ea"/>
                <a:cs typeface="+mn-cs"/>
              </a:rPr>
              <a:t>Concrete is unique in construction in that it is the only material exclusive to the concrete industry (it’s their business) and is therefore the beneficiary of a large proportion of the research and development money available from the industry. </a:t>
            </a:r>
          </a:p>
          <a:p>
            <a:pPr lvl="0"/>
            <a:r>
              <a:rPr lang="en-US" sz="1200" kern="1200" dirty="0" smtClean="0">
                <a:solidFill>
                  <a:schemeClr val="tx1"/>
                </a:solidFill>
                <a:latin typeface="+mn-lt"/>
                <a:ea typeface="+mn-ea"/>
                <a:cs typeface="+mn-cs"/>
              </a:rPr>
              <a:t>Discuss jobs/areas of future study in this technical area. News feeds are a good source for this information. Some of the most promising areas for research/employment are listed on the slide. Go over each one, concluding with the most current/exciting developments in construction/defense/aerospace/medicine/etc. regarding the content covered in this module. </a:t>
            </a:r>
          </a:p>
          <a:p>
            <a:pPr lvl="0"/>
            <a:r>
              <a:rPr lang="en-US" sz="1200" kern="1200" dirty="0" smtClean="0">
                <a:solidFill>
                  <a:schemeClr val="tx1"/>
                </a:solidFill>
                <a:latin typeface="+mn-lt"/>
                <a:ea typeface="+mn-ea"/>
                <a:cs typeface="+mn-cs"/>
              </a:rPr>
              <a:t>Example: during development of this module, new advancements included those reported in the referenced articles: “How nanotechnology can change the concrete world” and “Waterless concrete for the moon.” Imagine… building your concrete house on the moon!</a:t>
            </a:r>
          </a:p>
          <a:p>
            <a:endParaRPr lang="en-US" dirty="0"/>
          </a:p>
        </p:txBody>
      </p:sp>
      <p:sp>
        <p:nvSpPr>
          <p:cNvPr id="4" name="Slide Number Placeholder 3"/>
          <p:cNvSpPr>
            <a:spLocks noGrp="1"/>
          </p:cNvSpPr>
          <p:nvPr>
            <p:ph type="sldNum" sz="quarter" idx="10"/>
          </p:nvPr>
        </p:nvSpPr>
        <p:spPr/>
        <p:txBody>
          <a:bodyPr/>
          <a:lstStyle/>
          <a:p>
            <a:fld id="{5701AA05-7460-B34B-ABDE-3CC58F2AE31F}" type="slidenum">
              <a:rPr lang="en-US" smtClean="0"/>
              <a:pPr/>
              <a:t>10</a:t>
            </a:fld>
            <a:endParaRPr lang="en-US"/>
          </a:p>
        </p:txBody>
      </p:sp>
    </p:spTree>
    <p:extLst>
      <p:ext uri="{BB962C8B-B14F-4D97-AF65-F5344CB8AC3E}">
        <p14:creationId xmlns:p14="http://schemas.microsoft.com/office/powerpoint/2010/main" val="133203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p:spPr>
        <p:txBody>
          <a:bodyPr/>
          <a:lstStyle/>
          <a:p>
            <a:endParaRPr lang="en-US"/>
          </a:p>
        </p:txBody>
      </p:sp>
      <p:sp>
        <p:nvSpPr>
          <p:cNvPr id="13" name="Рисунок 2"/>
          <p:cNvSpPr>
            <a:spLocks noGrp="1"/>
          </p:cNvSpPr>
          <p:nvPr>
            <p:ph type="pic" sz="quarter" idx="11"/>
          </p:nvPr>
        </p:nvSpPr>
        <p:spPr>
          <a:xfrm>
            <a:off x="4152186" y="2312742"/>
            <a:ext cx="1597224" cy="2129632"/>
          </a:xfrm>
        </p:spPr>
        <p:txBody>
          <a:bodyPr/>
          <a:lstStyle/>
          <a:p>
            <a:endParaRPr lang="en-US"/>
          </a:p>
        </p:txBody>
      </p:sp>
      <p:sp>
        <p:nvSpPr>
          <p:cNvPr id="14" name="Рисунок 2"/>
          <p:cNvSpPr>
            <a:spLocks noGrp="1"/>
          </p:cNvSpPr>
          <p:nvPr>
            <p:ph type="pic" sz="quarter" idx="12"/>
          </p:nvPr>
        </p:nvSpPr>
        <p:spPr>
          <a:xfrm>
            <a:off x="5982619" y="2312742"/>
            <a:ext cx="1597224" cy="2129632"/>
          </a:xfrm>
        </p:spPr>
        <p:txBody>
          <a:bodyPr/>
          <a:lstStyle/>
          <a:p>
            <a:endParaRPr lang="en-US"/>
          </a:p>
        </p:txBody>
      </p:sp>
      <p:sp>
        <p:nvSpPr>
          <p:cNvPr id="5" name="Shape 26"/>
          <p:cNvSpPr>
            <a:spLocks noGrp="1"/>
          </p:cNvSpPr>
          <p:nvPr>
            <p:ph type="sldNum" sz="quarter" idx="2"/>
          </p:nvPr>
        </p:nvSpPr>
        <p:spPr>
          <a:xfrm>
            <a:off x="161726" y="303682"/>
            <a:ext cx="327509" cy="24765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818090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92E0D-5F76-7448-98E6-50DC5142197B}"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92E0D-5F76-7448-98E6-50DC5142197B}" type="datetimeFigureOut">
              <a:rPr lang="en-US" smtClean="0"/>
              <a:pPr/>
              <a:t>3/30/2020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92E0D-5F76-7448-98E6-50DC5142197B}" type="datetimeFigureOut">
              <a:rPr lang="en-US" smtClean="0"/>
              <a:pPr/>
              <a:t>3/30/2020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92E0D-5F76-7448-98E6-50DC5142197B}" type="datetimeFigureOut">
              <a:rPr lang="en-US" smtClean="0"/>
              <a:pPr/>
              <a:t>3/30/2020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92E0D-5F76-7448-98E6-50DC5142197B}"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92E0D-5F76-7448-98E6-50DC5142197B}"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92E0D-5F76-7448-98E6-50DC5142197B}" type="datetimeFigureOut">
              <a:rPr lang="en-US" smtClean="0"/>
              <a:pPr/>
              <a:t>3/30/2020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2EEE48-A31C-F844-9E8E-C7ED300673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0" y="0"/>
            <a:ext cx="9144000" cy="6858000"/>
          </a:xfrm>
          <a:prstGeom prst="rect">
            <a:avLst/>
          </a:prstGeom>
          <a:solidFill>
            <a:srgbClr val="272727"/>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1125"/>
          </a:p>
        </p:txBody>
      </p:sp>
      <p:sp>
        <p:nvSpPr>
          <p:cNvPr id="90" name="Shape 90"/>
          <p:cNvSpPr/>
          <p:nvPr/>
        </p:nvSpPr>
        <p:spPr>
          <a:xfrm>
            <a:off x="1765803" y="3822319"/>
            <a:ext cx="5285439" cy="883000"/>
          </a:xfrm>
          <a:prstGeom prst="rect">
            <a:avLst/>
          </a:prstGeom>
          <a:ln w="3175">
            <a:miter lim="400000"/>
          </a:ln>
          <a:extLst>
            <a:ext uri="{C572A759-6A51-4108-AA02-DFA0A04FC94B}">
              <ma14:wrappingTextBoxFlag xmlns:ma14="http://schemas.microsoft.com/office/mac/drawingml/2011/main" xmlns="" val="1"/>
            </a:ext>
          </a:extLst>
        </p:spPr>
        <p:txBody>
          <a:bodyPr lIns="14288" tIns="14288" rIns="14288" bIns="14288" anchor="ctr">
            <a:spAutoFit/>
          </a:bodyPr>
          <a:lstStyle/>
          <a:p>
            <a:pPr>
              <a:lnSpc>
                <a:spcPct val="80000"/>
              </a:lnSpc>
              <a:defRPr sz="18500">
                <a:solidFill>
                  <a:srgbClr val="F6F5F3"/>
                </a:solidFill>
                <a:latin typeface="Bebas"/>
                <a:ea typeface="Bebas"/>
                <a:cs typeface="Bebas"/>
                <a:sym typeface="Bebas"/>
              </a:defRPr>
            </a:pPr>
            <a:endParaRPr sz="6938" dirty="0">
              <a:solidFill>
                <a:srgbClr val="C7A57F"/>
              </a:solidFill>
            </a:endParaRPr>
          </a:p>
        </p:txBody>
      </p:sp>
      <p:sp>
        <p:nvSpPr>
          <p:cNvPr id="9" name="Shape 99"/>
          <p:cNvSpPr/>
          <p:nvPr/>
        </p:nvSpPr>
        <p:spPr>
          <a:xfrm>
            <a:off x="1231340" y="2172867"/>
            <a:ext cx="6681319" cy="1284583"/>
          </a:xfrm>
          <a:prstGeom prst="rect">
            <a:avLst/>
          </a:prstGeom>
          <a:ln w="3175">
            <a:miter lim="400000"/>
          </a:ln>
          <a:extLst>
            <a:ext uri="{C572A759-6A51-4108-AA02-DFA0A04FC94B}">
              <ma14:wrappingTextBoxFlag xmlns:ma14="http://schemas.microsoft.com/office/mac/drawingml/2011/main" xmlns="" val="1"/>
            </a:ext>
          </a:extLst>
        </p:spPr>
        <p:txBody>
          <a:bodyPr wrap="square" lIns="14288" tIns="14288" rIns="14288" bIns="14288" anchor="ctr">
            <a:spAutoFit/>
          </a:bodyPr>
          <a:lstStyle/>
          <a:p>
            <a:pPr algn="ctr">
              <a:lnSpc>
                <a:spcPct val="80000"/>
              </a:lnSpc>
              <a:defRPr sz="15500">
                <a:solidFill>
                  <a:srgbClr val="F6F5F3"/>
                </a:solidFill>
                <a:latin typeface="Bebas"/>
                <a:ea typeface="Bebas"/>
                <a:cs typeface="Bebas"/>
                <a:sym typeface="Bebas"/>
              </a:defRPr>
            </a:pPr>
            <a:r>
              <a:rPr lang="en-US" sz="7200" dirty="0" err="1" smtClean="0">
                <a:solidFill>
                  <a:srgbClr val="208CCC"/>
                </a:solidFill>
                <a:latin typeface="Bebas"/>
              </a:rPr>
              <a:t>Nanocrete</a:t>
            </a:r>
            <a:endParaRPr lang="en-US" sz="7200" dirty="0">
              <a:solidFill>
                <a:srgbClr val="208CCC"/>
              </a:solidFill>
              <a:latin typeface="Bebas"/>
            </a:endParaRPr>
          </a:p>
          <a:p>
            <a:pPr algn="ctr"/>
            <a:r>
              <a:rPr lang="en-US" sz="2400" dirty="0">
                <a:solidFill>
                  <a:schemeClr val="bg1"/>
                </a:solidFill>
                <a:latin typeface="Bebas Neue" charset="0"/>
                <a:ea typeface="Bebas Neue" charset="0"/>
                <a:cs typeface="Bebas Neue" charset="0"/>
              </a:rPr>
              <a:t>Background </a:t>
            </a:r>
            <a:r>
              <a:rPr lang="en-US" sz="2400" dirty="0" smtClean="0">
                <a:solidFill>
                  <a:schemeClr val="bg1"/>
                </a:solidFill>
                <a:latin typeface="Bebas Neue" charset="0"/>
                <a:ea typeface="Bebas Neue" charset="0"/>
                <a:cs typeface="Bebas Neue" charset="0"/>
              </a:rPr>
              <a:t>Information</a:t>
            </a:r>
            <a:endParaRPr lang="en-US" sz="2400" dirty="0">
              <a:solidFill>
                <a:schemeClr val="bg1">
                  <a:lumMod val="75000"/>
                </a:schemeClr>
              </a:solidFill>
              <a:latin typeface="Bebas Neue" charset="0"/>
              <a:ea typeface="Bebas Neue" charset="0"/>
              <a:cs typeface="Bebas Neue"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3789583"/>
            <a:ext cx="1920606" cy="5945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248400"/>
            <a:ext cx="402677" cy="403398"/>
          </a:xfrm>
          <a:prstGeom prst="rect">
            <a:avLst/>
          </a:prstGeom>
        </p:spPr>
      </p:pic>
    </p:spTree>
    <p:extLst>
      <p:ext uri="{BB962C8B-B14F-4D97-AF65-F5344CB8AC3E}">
        <p14:creationId xmlns:p14="http://schemas.microsoft.com/office/powerpoint/2010/main" val="976631121"/>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5100" y="0"/>
            <a:ext cx="9309100"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sz="4800" dirty="0" err="1" smtClean="0">
                <a:solidFill>
                  <a:srgbClr val="2D81B7"/>
                </a:solidFill>
                <a:latin typeface="Bebas Neue" charset="0"/>
                <a:ea typeface="Bebas Neue" charset="0"/>
                <a:cs typeface="Bebas Neue" charset="0"/>
              </a:rPr>
              <a:t>Nanocrete</a:t>
            </a:r>
            <a:r>
              <a:rPr lang="en-US" sz="4800" dirty="0" smtClean="0">
                <a:solidFill>
                  <a:srgbClr val="2D81B7"/>
                </a:solidFill>
                <a:latin typeface="Bebas Neue" charset="0"/>
                <a:ea typeface="Bebas Neue" charset="0"/>
                <a:cs typeface="Bebas Neue" charset="0"/>
              </a:rPr>
              <a:t>… What’s the Future? </a:t>
            </a:r>
            <a:endParaRPr lang="en-US" sz="4800" dirty="0">
              <a:solidFill>
                <a:srgbClr val="2D81B7"/>
              </a:solidFill>
              <a:latin typeface="Bebas Neue" charset="0"/>
              <a:ea typeface="Bebas Neue" charset="0"/>
              <a:cs typeface="Bebas Neue" charset="0"/>
            </a:endParaRPr>
          </a:p>
        </p:txBody>
      </p:sp>
      <p:pic>
        <p:nvPicPr>
          <p:cNvPr id="4" name="Picture 3" descr="Waterless-Concrete-Building_medium.jpg"/>
          <p:cNvPicPr>
            <a:picLocks noChangeAspect="1"/>
          </p:cNvPicPr>
          <p:nvPr/>
        </p:nvPicPr>
        <p:blipFill>
          <a:blip r:embed="rId3"/>
          <a:stretch>
            <a:fillRect/>
          </a:stretch>
        </p:blipFill>
        <p:spPr>
          <a:xfrm>
            <a:off x="3987800" y="1670050"/>
            <a:ext cx="4699000" cy="3517900"/>
          </a:xfrm>
          <a:prstGeom prst="rect">
            <a:avLst/>
          </a:prstGeom>
        </p:spPr>
      </p:pic>
      <p:sp>
        <p:nvSpPr>
          <p:cNvPr id="5" name="TextBox 4"/>
          <p:cNvSpPr txBox="1"/>
          <p:nvPr/>
        </p:nvSpPr>
        <p:spPr>
          <a:xfrm>
            <a:off x="5481488" y="5262602"/>
            <a:ext cx="3222056" cy="523220"/>
          </a:xfrm>
          <a:prstGeom prst="rect">
            <a:avLst/>
          </a:prstGeom>
          <a:noFill/>
        </p:spPr>
        <p:txBody>
          <a:bodyPr wrap="none" rtlCol="0">
            <a:spAutoFit/>
          </a:bodyPr>
          <a:lstStyle/>
          <a:p>
            <a:pPr algn="r"/>
            <a:r>
              <a:rPr lang="en-US" sz="1400" dirty="0" smtClean="0">
                <a:solidFill>
                  <a:srgbClr val="FFFFFF"/>
                </a:solidFill>
              </a:rPr>
              <a:t>Waterless Concrete Building on the Moon</a:t>
            </a:r>
          </a:p>
          <a:p>
            <a:pPr algn="r"/>
            <a:r>
              <a:rPr lang="en-US" sz="1400" dirty="0" smtClean="0">
                <a:solidFill>
                  <a:srgbClr val="FFFFFF"/>
                </a:solidFill>
              </a:rPr>
              <a:t> Credit: NASA</a:t>
            </a:r>
            <a:endParaRPr lang="en-US" sz="1400" dirty="0">
              <a:solidFill>
                <a:srgbClr val="FFFFFF"/>
              </a:solidFill>
            </a:endParaRPr>
          </a:p>
        </p:txBody>
      </p:sp>
      <p:sp>
        <p:nvSpPr>
          <p:cNvPr id="3" name="Content Placeholder 2"/>
          <p:cNvSpPr>
            <a:spLocks noGrp="1"/>
          </p:cNvSpPr>
          <p:nvPr>
            <p:ph idx="1"/>
          </p:nvPr>
        </p:nvSpPr>
        <p:spPr>
          <a:xfrm>
            <a:off x="473944" y="1670050"/>
            <a:ext cx="8229600" cy="4525963"/>
          </a:xfrm>
        </p:spPr>
        <p:txBody>
          <a:bodyPr/>
          <a:lstStyle/>
          <a:p>
            <a:r>
              <a:rPr lang="en-US" dirty="0" smtClean="0">
                <a:solidFill>
                  <a:schemeClr val="bg1"/>
                </a:solidFill>
              </a:rPr>
              <a:t>Civil Engineering</a:t>
            </a:r>
          </a:p>
          <a:p>
            <a:r>
              <a:rPr lang="en-US" dirty="0" smtClean="0">
                <a:solidFill>
                  <a:schemeClr val="bg1"/>
                </a:solidFill>
              </a:rPr>
              <a:t>Structural engineering</a:t>
            </a:r>
          </a:p>
          <a:p>
            <a:r>
              <a:rPr lang="en-US" dirty="0" smtClean="0">
                <a:solidFill>
                  <a:schemeClr val="bg1"/>
                </a:solidFill>
              </a:rPr>
              <a:t>Architecture</a:t>
            </a:r>
          </a:p>
          <a:p>
            <a:r>
              <a:rPr lang="en-US" dirty="0" smtClean="0">
                <a:solidFill>
                  <a:schemeClr val="bg1"/>
                </a:solidFill>
              </a:rPr>
              <a:t>Mechanical engineering</a:t>
            </a:r>
          </a:p>
          <a:p>
            <a:r>
              <a:rPr lang="en-US" dirty="0" smtClean="0">
                <a:solidFill>
                  <a:schemeClr val="bg1"/>
                </a:solidFill>
              </a:rPr>
              <a:t>Aerospace!</a:t>
            </a:r>
          </a:p>
          <a:p>
            <a:pPr>
              <a:buNone/>
            </a:pPr>
            <a:endParaRPr lang="en-US"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ecision 3"/>
          <p:cNvSpPr/>
          <p:nvPr/>
        </p:nvSpPr>
        <p:spPr>
          <a:xfrm>
            <a:off x="1188318" y="169935"/>
            <a:ext cx="1888774" cy="1194112"/>
          </a:xfrm>
          <a:prstGeom prst="flowChartDecision">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578871" y="443826"/>
            <a:ext cx="1265678" cy="646331"/>
          </a:xfrm>
          <a:prstGeom prst="rect">
            <a:avLst/>
          </a:prstGeom>
          <a:noFill/>
        </p:spPr>
        <p:txBody>
          <a:bodyPr wrap="none" rtlCol="0">
            <a:spAutoFit/>
          </a:bodyPr>
          <a:lstStyle/>
          <a:p>
            <a:pPr algn="ctr"/>
            <a:r>
              <a:rPr lang="en-US" dirty="0" smtClean="0"/>
              <a:t>Pre-Activity</a:t>
            </a:r>
          </a:p>
          <a:p>
            <a:pPr algn="ctr"/>
            <a:r>
              <a:rPr lang="en-US" dirty="0" smtClean="0"/>
              <a:t>Set-up</a:t>
            </a:r>
            <a:endParaRPr lang="en-US" dirty="0"/>
          </a:p>
        </p:txBody>
      </p:sp>
      <p:sp>
        <p:nvSpPr>
          <p:cNvPr id="9" name="TextBox 8"/>
          <p:cNvSpPr txBox="1"/>
          <p:nvPr/>
        </p:nvSpPr>
        <p:spPr>
          <a:xfrm>
            <a:off x="683033" y="1809233"/>
            <a:ext cx="3057354" cy="923330"/>
          </a:xfrm>
          <a:prstGeom prst="rect">
            <a:avLst/>
          </a:prstGeom>
          <a:noFill/>
        </p:spPr>
        <p:txBody>
          <a:bodyPr wrap="square" rtlCol="0">
            <a:spAutoFit/>
          </a:bodyPr>
          <a:lstStyle/>
          <a:p>
            <a:pPr algn="ctr"/>
            <a:r>
              <a:rPr lang="en-US" dirty="0" smtClean="0"/>
              <a:t>Introduce topics: Concrete, composite, Nanotechnology used in processing </a:t>
            </a:r>
            <a:endParaRPr lang="en-US" dirty="0"/>
          </a:p>
        </p:txBody>
      </p:sp>
      <p:sp>
        <p:nvSpPr>
          <p:cNvPr id="11" name="Alternate Process 10"/>
          <p:cNvSpPr/>
          <p:nvPr/>
        </p:nvSpPr>
        <p:spPr>
          <a:xfrm>
            <a:off x="5481127" y="4962432"/>
            <a:ext cx="2807227" cy="1270524"/>
          </a:xfrm>
          <a:prstGeom prst="flowChartAlternateProcess">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Process 11"/>
          <p:cNvSpPr/>
          <p:nvPr/>
        </p:nvSpPr>
        <p:spPr>
          <a:xfrm>
            <a:off x="716691" y="1698329"/>
            <a:ext cx="2872819" cy="1213198"/>
          </a:xfrm>
          <a:prstGeom prst="flowChartProcess">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6293412" y="1668954"/>
            <a:ext cx="1287532" cy="646331"/>
          </a:xfrm>
          <a:prstGeom prst="rect">
            <a:avLst/>
          </a:prstGeom>
          <a:noFill/>
        </p:spPr>
        <p:txBody>
          <a:bodyPr wrap="none" rtlCol="0">
            <a:spAutoFit/>
          </a:bodyPr>
          <a:lstStyle/>
          <a:p>
            <a:pPr algn="ctr"/>
            <a:r>
              <a:rPr lang="en-US" dirty="0" err="1" smtClean="0"/>
              <a:t>Nano</a:t>
            </a:r>
            <a:r>
              <a:rPr lang="en-US" dirty="0" smtClean="0"/>
              <a:t>-Effect</a:t>
            </a:r>
          </a:p>
          <a:p>
            <a:pPr algn="ctr"/>
            <a:r>
              <a:rPr lang="en-US" dirty="0" smtClean="0"/>
              <a:t>Set-up</a:t>
            </a:r>
            <a:endParaRPr lang="en-US" dirty="0"/>
          </a:p>
        </p:txBody>
      </p:sp>
      <p:sp>
        <p:nvSpPr>
          <p:cNvPr id="15" name="Decision 14"/>
          <p:cNvSpPr/>
          <p:nvPr/>
        </p:nvSpPr>
        <p:spPr>
          <a:xfrm>
            <a:off x="5906929" y="1395063"/>
            <a:ext cx="1888774" cy="1194112"/>
          </a:xfrm>
          <a:prstGeom prst="flowChartDecision">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5517775" y="2902317"/>
            <a:ext cx="2724753" cy="1477328"/>
          </a:xfrm>
          <a:prstGeom prst="rect">
            <a:avLst/>
          </a:prstGeom>
          <a:noFill/>
        </p:spPr>
        <p:txBody>
          <a:bodyPr wrap="square" rtlCol="0">
            <a:spAutoFit/>
          </a:bodyPr>
          <a:lstStyle/>
          <a:p>
            <a:pPr algn="ctr"/>
            <a:r>
              <a:rPr lang="en-US" dirty="0" smtClean="0"/>
              <a:t>Learners perform tensile test on the </a:t>
            </a:r>
            <a:r>
              <a:rPr lang="en-US" dirty="0" err="1" smtClean="0"/>
              <a:t>nanoparticle</a:t>
            </a:r>
            <a:r>
              <a:rPr lang="en-US" dirty="0" smtClean="0"/>
              <a:t> sample and the bulk sample and record results using a camera</a:t>
            </a:r>
            <a:endParaRPr lang="en-US" dirty="0"/>
          </a:p>
        </p:txBody>
      </p:sp>
      <p:sp>
        <p:nvSpPr>
          <p:cNvPr id="17" name="Process 16"/>
          <p:cNvSpPr/>
          <p:nvPr/>
        </p:nvSpPr>
        <p:spPr>
          <a:xfrm>
            <a:off x="5427936" y="2967541"/>
            <a:ext cx="2872819" cy="1399010"/>
          </a:xfrm>
          <a:prstGeom prst="flowChartProcess">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5517775" y="4962432"/>
            <a:ext cx="2807227" cy="1200329"/>
          </a:xfrm>
          <a:prstGeom prst="rect">
            <a:avLst/>
          </a:prstGeom>
          <a:noFill/>
        </p:spPr>
        <p:txBody>
          <a:bodyPr wrap="square" rtlCol="0">
            <a:spAutoFit/>
          </a:bodyPr>
          <a:lstStyle/>
          <a:p>
            <a:pPr algn="ctr"/>
            <a:r>
              <a:rPr lang="en-US" dirty="0" smtClean="0"/>
              <a:t>Discuss and illustrate the </a:t>
            </a:r>
            <a:r>
              <a:rPr lang="en-US" dirty="0" err="1" smtClean="0"/>
              <a:t>nanomechanism</a:t>
            </a:r>
            <a:r>
              <a:rPr lang="en-US" dirty="0" smtClean="0"/>
              <a:t> that took place (hydration, surface area)</a:t>
            </a:r>
            <a:endParaRPr lang="en-US" dirty="0"/>
          </a:p>
        </p:txBody>
      </p:sp>
      <p:sp>
        <p:nvSpPr>
          <p:cNvPr id="26" name="TextBox 25"/>
          <p:cNvSpPr txBox="1"/>
          <p:nvPr/>
        </p:nvSpPr>
        <p:spPr>
          <a:xfrm>
            <a:off x="557725" y="5333594"/>
            <a:ext cx="3057354" cy="1200329"/>
          </a:xfrm>
          <a:prstGeom prst="rect">
            <a:avLst/>
          </a:prstGeom>
          <a:noFill/>
        </p:spPr>
        <p:txBody>
          <a:bodyPr wrap="square" rtlCol="0">
            <a:spAutoFit/>
          </a:bodyPr>
          <a:lstStyle/>
          <a:p>
            <a:pPr algn="ctr"/>
            <a:r>
              <a:rPr lang="en-US" dirty="0" smtClean="0"/>
              <a:t>Learners work in teams to process and create a </a:t>
            </a:r>
            <a:r>
              <a:rPr lang="en-US" dirty="0" err="1" smtClean="0"/>
              <a:t>nano</a:t>
            </a:r>
            <a:r>
              <a:rPr lang="en-US" dirty="0" smtClean="0"/>
              <a:t>-particle based </a:t>
            </a:r>
            <a:r>
              <a:rPr lang="en-US" dirty="0" err="1" smtClean="0"/>
              <a:t>cementitious</a:t>
            </a:r>
            <a:r>
              <a:rPr lang="en-US" dirty="0" smtClean="0"/>
              <a:t> material</a:t>
            </a:r>
            <a:endParaRPr lang="en-US" dirty="0"/>
          </a:p>
        </p:txBody>
      </p:sp>
      <p:sp>
        <p:nvSpPr>
          <p:cNvPr id="28" name="Decision 27"/>
          <p:cNvSpPr/>
          <p:nvPr/>
        </p:nvSpPr>
        <p:spPr>
          <a:xfrm>
            <a:off x="962702" y="3379101"/>
            <a:ext cx="2380797" cy="1329684"/>
          </a:xfrm>
          <a:prstGeom prst="flowChartDecision">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1515583" y="3761333"/>
            <a:ext cx="1392253" cy="646331"/>
          </a:xfrm>
          <a:prstGeom prst="rect">
            <a:avLst/>
          </a:prstGeom>
          <a:noFill/>
        </p:spPr>
        <p:txBody>
          <a:bodyPr wrap="none" rtlCol="0">
            <a:spAutoFit/>
          </a:bodyPr>
          <a:lstStyle/>
          <a:p>
            <a:pPr algn="ctr"/>
            <a:r>
              <a:rPr lang="en-US" dirty="0" err="1" smtClean="0"/>
              <a:t>Nanosizing</a:t>
            </a:r>
            <a:r>
              <a:rPr lang="en-US" dirty="0" smtClean="0"/>
              <a:t> It</a:t>
            </a:r>
          </a:p>
          <a:p>
            <a:pPr algn="ctr"/>
            <a:r>
              <a:rPr lang="en-US" dirty="0" smtClean="0"/>
              <a:t>Set-up</a:t>
            </a:r>
            <a:endParaRPr lang="en-US" dirty="0"/>
          </a:p>
        </p:txBody>
      </p:sp>
      <p:sp>
        <p:nvSpPr>
          <p:cNvPr id="30" name="TextBox 29"/>
          <p:cNvSpPr txBox="1"/>
          <p:nvPr/>
        </p:nvSpPr>
        <p:spPr>
          <a:xfrm>
            <a:off x="3615079" y="116787"/>
            <a:ext cx="2699139" cy="369332"/>
          </a:xfrm>
          <a:prstGeom prst="rect">
            <a:avLst/>
          </a:prstGeom>
          <a:noFill/>
        </p:spPr>
        <p:txBody>
          <a:bodyPr wrap="square" rtlCol="0">
            <a:spAutoFit/>
          </a:bodyPr>
          <a:lstStyle/>
          <a:p>
            <a:pPr algn="ctr"/>
            <a:r>
              <a:rPr lang="en-US" dirty="0" smtClean="0"/>
              <a:t>Review Big Ideas</a:t>
            </a:r>
            <a:endParaRPr lang="en-US" dirty="0"/>
          </a:p>
        </p:txBody>
      </p:sp>
      <p:sp>
        <p:nvSpPr>
          <p:cNvPr id="31" name="Alternate Process 30"/>
          <p:cNvSpPr/>
          <p:nvPr/>
        </p:nvSpPr>
        <p:spPr>
          <a:xfrm>
            <a:off x="3780502" y="116787"/>
            <a:ext cx="2327502" cy="469411"/>
          </a:xfrm>
          <a:prstGeom prst="flowChartAlternateProcess">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Process 32"/>
          <p:cNvSpPr/>
          <p:nvPr/>
        </p:nvSpPr>
        <p:spPr>
          <a:xfrm>
            <a:off x="716691" y="5296531"/>
            <a:ext cx="2872819" cy="1237392"/>
          </a:xfrm>
          <a:prstGeom prst="flowChartProcess">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Elbow Connector 36"/>
          <p:cNvCxnSpPr>
            <a:stCxn id="31" idx="1"/>
            <a:endCxn id="4" idx="3"/>
          </p:cNvCxnSpPr>
          <p:nvPr/>
        </p:nvCxnSpPr>
        <p:spPr>
          <a:xfrm rot="10800000" flipV="1">
            <a:off x="3077092" y="351493"/>
            <a:ext cx="703410" cy="41549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4" idx="2"/>
            <a:endCxn id="12" idx="0"/>
          </p:cNvCxnSpPr>
          <p:nvPr/>
        </p:nvCxnSpPr>
        <p:spPr>
          <a:xfrm>
            <a:off x="2132705" y="1364047"/>
            <a:ext cx="20396" cy="33428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a:endCxn id="28" idx="0"/>
          </p:cNvCxnSpPr>
          <p:nvPr/>
        </p:nvCxnSpPr>
        <p:spPr>
          <a:xfrm rot="16200000" flipH="1">
            <a:off x="1922028" y="3148028"/>
            <a:ext cx="462144" cy="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endCxn id="33" idx="0"/>
          </p:cNvCxnSpPr>
          <p:nvPr/>
        </p:nvCxnSpPr>
        <p:spPr>
          <a:xfrm rot="16200000" flipH="1">
            <a:off x="1859226" y="5002656"/>
            <a:ext cx="587748" cy="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9" name="Elbow Connector 78"/>
          <p:cNvCxnSpPr>
            <a:stCxn id="33" idx="3"/>
            <a:endCxn id="15" idx="1"/>
          </p:cNvCxnSpPr>
          <p:nvPr/>
        </p:nvCxnSpPr>
        <p:spPr>
          <a:xfrm flipV="1">
            <a:off x="3589510" y="1992119"/>
            <a:ext cx="2317419" cy="392310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a:stCxn id="15" idx="2"/>
            <a:endCxn id="17" idx="0"/>
          </p:cNvCxnSpPr>
          <p:nvPr/>
        </p:nvCxnSpPr>
        <p:spPr>
          <a:xfrm>
            <a:off x="6851316" y="2589175"/>
            <a:ext cx="13030" cy="37836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a:endCxn id="24" idx="0"/>
          </p:cNvCxnSpPr>
          <p:nvPr/>
        </p:nvCxnSpPr>
        <p:spPr>
          <a:xfrm rot="5400000">
            <a:off x="6657102" y="4698140"/>
            <a:ext cx="528580" cy="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6951"/>
            <a:ext cx="8229600" cy="1143000"/>
          </a:xfrm>
        </p:spPr>
        <p:txBody>
          <a:bodyPr>
            <a:noAutofit/>
          </a:bodyPr>
          <a:lstStyle/>
          <a:p>
            <a:r>
              <a:rPr lang="en-US" sz="7200" dirty="0" smtClean="0">
                <a:solidFill>
                  <a:srgbClr val="2D81B7"/>
                </a:solidFill>
                <a:latin typeface="Bebas Neue" charset="0"/>
                <a:ea typeface="Bebas Neue" charset="0"/>
                <a:cs typeface="Bebas Neue" charset="0"/>
              </a:rPr>
              <a:t>Overview</a:t>
            </a:r>
            <a:endParaRPr lang="en-US" sz="72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a:xfrm>
            <a:off x="457200" y="2403513"/>
            <a:ext cx="8229600" cy="1981200"/>
          </a:xfrm>
        </p:spPr>
        <p:txBody>
          <a:bodyPr>
            <a:normAutofit/>
          </a:bodyPr>
          <a:lstStyle/>
          <a:p>
            <a:pPr marL="0" lvl="0" indent="0" algn="ctr">
              <a:buNone/>
            </a:pPr>
            <a:r>
              <a:rPr lang="en-US" sz="2800" dirty="0"/>
              <a:t>In </a:t>
            </a:r>
            <a:r>
              <a:rPr lang="en-US" sz="2800" dirty="0" smtClean="0"/>
              <a:t>today’s lesson we will turn the </a:t>
            </a:r>
            <a:r>
              <a:rPr lang="en-US" sz="2800" dirty="0"/>
              <a:t>most common &amp; most used </a:t>
            </a:r>
            <a:r>
              <a:rPr lang="en-US" sz="2800" dirty="0" smtClean="0"/>
              <a:t>materials into </a:t>
            </a:r>
            <a:r>
              <a:rPr lang="en-US" sz="2800" dirty="0"/>
              <a:t>a </a:t>
            </a:r>
            <a:r>
              <a:rPr lang="en-US" sz="2800" dirty="0" err="1"/>
              <a:t>Nanocomposite</a:t>
            </a:r>
            <a:endParaRPr lang="en-US" sz="2800" dirty="0"/>
          </a:p>
          <a:p>
            <a:pPr marL="0" indent="0" algn="ctr">
              <a:buNone/>
            </a:pPr>
            <a:endParaRPr lang="en-US" sz="2800" dirty="0"/>
          </a:p>
          <a:p>
            <a:pPr marL="0" indent="0" algn="ctr">
              <a:buNone/>
            </a:pPr>
            <a:endParaRPr lang="en-US" altLang="en-US" sz="2800" dirty="0">
              <a:latin typeface="Arial" panose="020B0604020202020204" pitchFamily="34" charset="0"/>
              <a:cs typeface="Arial" panose="020B0604020202020204" pitchFamily="34" charset="0"/>
            </a:endParaRPr>
          </a:p>
        </p:txBody>
      </p:sp>
      <p:cxnSp>
        <p:nvCxnSpPr>
          <p:cNvPr id="5" name="Straight Connector 4"/>
          <p:cNvCxnSpPr/>
          <p:nvPr/>
        </p:nvCxnSpPr>
        <p:spPr>
          <a:xfrm>
            <a:off x="4038600" y="1946313"/>
            <a:ext cx="10668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076699" y="6199562"/>
            <a:ext cx="1467068" cy="523220"/>
          </a:xfrm>
          <a:prstGeom prst="rect">
            <a:avLst/>
          </a:prstGeom>
          <a:noFill/>
        </p:spPr>
        <p:txBody>
          <a:bodyPr wrap="none" rtlCol="0">
            <a:spAutoFit/>
          </a:bodyPr>
          <a:lstStyle/>
          <a:p>
            <a:pPr algn="r"/>
            <a:r>
              <a:rPr lang="en-US" sz="1400" dirty="0" smtClean="0"/>
              <a:t>Concrete pumper</a:t>
            </a:r>
          </a:p>
          <a:p>
            <a:pPr algn="r"/>
            <a:r>
              <a:rPr lang="en-US" sz="1400" dirty="0" smtClean="0"/>
              <a:t>Credit: </a:t>
            </a:r>
            <a:r>
              <a:rPr lang="en-US" sz="1400" dirty="0" err="1" smtClean="0"/>
              <a:t>AllMix</a:t>
            </a:r>
            <a:r>
              <a:rPr lang="en-US" sz="1400" dirty="0" smtClean="0"/>
              <a:t> UK</a:t>
            </a:r>
            <a:endParaRPr lang="en-US" sz="1400" dirty="0"/>
          </a:p>
        </p:txBody>
      </p:sp>
      <p:pic>
        <p:nvPicPr>
          <p:cNvPr id="9" name="Picture 8" descr="concrete.jpg"/>
          <p:cNvPicPr>
            <a:picLocks noChangeAspect="1"/>
          </p:cNvPicPr>
          <p:nvPr/>
        </p:nvPicPr>
        <p:blipFill>
          <a:blip r:embed="rId2"/>
          <a:stretch>
            <a:fillRect/>
          </a:stretch>
        </p:blipFill>
        <p:spPr>
          <a:xfrm>
            <a:off x="2763873" y="3488135"/>
            <a:ext cx="4092721" cy="2711427"/>
          </a:xfrm>
          <a:prstGeom prst="rect">
            <a:avLst/>
          </a:prstGeom>
        </p:spPr>
      </p:pic>
    </p:spTree>
    <p:extLst>
      <p:ext uri="{BB962C8B-B14F-4D97-AF65-F5344CB8AC3E}">
        <p14:creationId xmlns:p14="http://schemas.microsoft.com/office/powerpoint/2010/main" val="656958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In a Conventional Lab</a:t>
            </a:r>
            <a:endParaRPr lang="en-US" sz="4800" dirty="0">
              <a:solidFill>
                <a:srgbClr val="2D81B7"/>
              </a:solidFill>
              <a:latin typeface="Bebas Neue" charset="0"/>
              <a:ea typeface="Bebas Neue" charset="0"/>
              <a:cs typeface="Bebas Neue" charset="0"/>
            </a:endParaRPr>
          </a:p>
        </p:txBody>
      </p:sp>
      <p:sp>
        <p:nvSpPr>
          <p:cNvPr id="3" name="Text Placeholder 2"/>
          <p:cNvSpPr>
            <a:spLocks noGrp="1"/>
          </p:cNvSpPr>
          <p:nvPr>
            <p:ph type="body" idx="1"/>
          </p:nvPr>
        </p:nvSpPr>
        <p:spPr/>
        <p:txBody>
          <a:bodyPr/>
          <a:lstStyle/>
          <a:p>
            <a:r>
              <a:rPr lang="en-US" dirty="0" smtClean="0"/>
              <a:t>This nanotechnology…</a:t>
            </a:r>
            <a:endParaRPr lang="en-US" dirty="0"/>
          </a:p>
        </p:txBody>
      </p:sp>
      <p:sp>
        <p:nvSpPr>
          <p:cNvPr id="4" name="Content Placeholder 3"/>
          <p:cNvSpPr>
            <a:spLocks noGrp="1"/>
          </p:cNvSpPr>
          <p:nvPr>
            <p:ph sz="half" idx="2"/>
          </p:nvPr>
        </p:nvSpPr>
        <p:spPr/>
        <p:txBody>
          <a:bodyPr>
            <a:normAutofit/>
          </a:bodyPr>
          <a:lstStyle/>
          <a:p>
            <a:r>
              <a:rPr lang="en-US" dirty="0" err="1" smtClean="0"/>
              <a:t>Cryo</a:t>
            </a:r>
            <a:r>
              <a:rPr lang="en-US" dirty="0" smtClean="0"/>
              <a:t>-crushing</a:t>
            </a:r>
          </a:p>
          <a:p>
            <a:r>
              <a:rPr lang="en-US" dirty="0" smtClean="0"/>
              <a:t>Micro-grinding</a:t>
            </a:r>
          </a:p>
          <a:p>
            <a:r>
              <a:rPr lang="en-US" dirty="0" smtClean="0"/>
              <a:t>Powder milling</a:t>
            </a:r>
          </a:p>
          <a:p>
            <a:endParaRPr lang="en-US" dirty="0" smtClean="0"/>
          </a:p>
        </p:txBody>
      </p:sp>
      <p:sp>
        <p:nvSpPr>
          <p:cNvPr id="5" name="Text Placeholder 4"/>
          <p:cNvSpPr>
            <a:spLocks noGrp="1"/>
          </p:cNvSpPr>
          <p:nvPr>
            <p:ph type="body" sz="quarter" idx="3"/>
          </p:nvPr>
        </p:nvSpPr>
        <p:spPr/>
        <p:txBody>
          <a:bodyPr>
            <a:normAutofit fontScale="92500" lnSpcReduction="20000"/>
          </a:bodyPr>
          <a:lstStyle/>
          <a:p>
            <a:r>
              <a:rPr lang="en-US" dirty="0" smtClean="0"/>
              <a:t>Is normally achieved using equipment &amp; supplies like this…</a:t>
            </a:r>
            <a:endParaRPr lang="en-US" dirty="0"/>
          </a:p>
        </p:txBody>
      </p:sp>
      <p:sp>
        <p:nvSpPr>
          <p:cNvPr id="7" name="TextBox 6"/>
          <p:cNvSpPr txBox="1"/>
          <p:nvPr/>
        </p:nvSpPr>
        <p:spPr>
          <a:xfrm>
            <a:off x="4949825" y="6126163"/>
            <a:ext cx="3187779" cy="523220"/>
          </a:xfrm>
          <a:prstGeom prst="rect">
            <a:avLst/>
          </a:prstGeom>
          <a:noFill/>
        </p:spPr>
        <p:txBody>
          <a:bodyPr wrap="none" rtlCol="0">
            <a:spAutoFit/>
          </a:bodyPr>
          <a:lstStyle/>
          <a:p>
            <a:pPr algn="r"/>
            <a:r>
              <a:rPr lang="en-US" sz="1400" dirty="0" smtClean="0"/>
              <a:t>Powder mill</a:t>
            </a:r>
          </a:p>
          <a:p>
            <a:pPr algn="r"/>
            <a:r>
              <a:rPr lang="en-US" sz="1400" dirty="0" smtClean="0"/>
              <a:t>Credit: Shanghai </a:t>
            </a:r>
            <a:r>
              <a:rPr lang="en-US" sz="1400" dirty="0" err="1" smtClean="0"/>
              <a:t>Clirik</a:t>
            </a:r>
            <a:r>
              <a:rPr lang="en-US" sz="1400" dirty="0" smtClean="0"/>
              <a:t> Machinery Co., Ltd</a:t>
            </a:r>
            <a:endParaRPr lang="en-US" sz="1400" dirty="0"/>
          </a:p>
        </p:txBody>
      </p:sp>
      <p:pic>
        <p:nvPicPr>
          <p:cNvPr id="8" name="Picture 7" descr="1-13051311440B40.jpg"/>
          <p:cNvPicPr>
            <a:picLocks noChangeAspect="1"/>
          </p:cNvPicPr>
          <p:nvPr/>
        </p:nvPicPr>
        <p:blipFill>
          <a:blip r:embed="rId3"/>
          <a:stretch>
            <a:fillRect/>
          </a:stretch>
        </p:blipFill>
        <p:spPr>
          <a:xfrm>
            <a:off x="4548188" y="2174875"/>
            <a:ext cx="3951288" cy="39512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In a “Kitchen Lab”</a:t>
            </a:r>
            <a:endParaRPr lang="en-US" sz="4800" dirty="0">
              <a:solidFill>
                <a:srgbClr val="2D81B7"/>
              </a:solidFill>
              <a:latin typeface="Bebas Neue" charset="0"/>
              <a:ea typeface="Bebas Neue" charset="0"/>
              <a:cs typeface="Bebas Neue" charset="0"/>
            </a:endParaRPr>
          </a:p>
        </p:txBody>
      </p:sp>
      <p:sp>
        <p:nvSpPr>
          <p:cNvPr id="3" name="Text Placeholder 2"/>
          <p:cNvSpPr>
            <a:spLocks noGrp="1"/>
          </p:cNvSpPr>
          <p:nvPr>
            <p:ph type="body" idx="1"/>
          </p:nvPr>
        </p:nvSpPr>
        <p:spPr/>
        <p:txBody>
          <a:bodyPr/>
          <a:lstStyle/>
          <a:p>
            <a:r>
              <a:rPr lang="en-US" dirty="0" smtClean="0"/>
              <a:t>This nanotechnology…</a:t>
            </a:r>
            <a:endParaRPr lang="en-US" dirty="0"/>
          </a:p>
        </p:txBody>
      </p:sp>
      <p:sp>
        <p:nvSpPr>
          <p:cNvPr id="4" name="Content Placeholder 3"/>
          <p:cNvSpPr>
            <a:spLocks noGrp="1"/>
          </p:cNvSpPr>
          <p:nvPr>
            <p:ph sz="half" idx="2"/>
          </p:nvPr>
        </p:nvSpPr>
        <p:spPr/>
        <p:txBody>
          <a:bodyPr/>
          <a:lstStyle/>
          <a:p>
            <a:r>
              <a:rPr lang="en-US" dirty="0" err="1" smtClean="0"/>
              <a:t>Cryo</a:t>
            </a:r>
            <a:r>
              <a:rPr lang="en-US" dirty="0" smtClean="0"/>
              <a:t>-crushing</a:t>
            </a:r>
          </a:p>
          <a:p>
            <a:r>
              <a:rPr lang="en-US" dirty="0" smtClean="0"/>
              <a:t>Micro-grinding</a:t>
            </a:r>
          </a:p>
          <a:p>
            <a:r>
              <a:rPr lang="en-US" dirty="0" smtClean="0"/>
              <a:t>Powder milling</a:t>
            </a:r>
          </a:p>
        </p:txBody>
      </p:sp>
      <p:sp>
        <p:nvSpPr>
          <p:cNvPr id="5" name="Text Placeholder 4"/>
          <p:cNvSpPr>
            <a:spLocks noGrp="1"/>
          </p:cNvSpPr>
          <p:nvPr>
            <p:ph type="body" sz="quarter" idx="3"/>
          </p:nvPr>
        </p:nvSpPr>
        <p:spPr/>
        <p:txBody>
          <a:bodyPr>
            <a:normAutofit fontScale="85000" lnSpcReduction="20000"/>
          </a:bodyPr>
          <a:lstStyle/>
          <a:p>
            <a:r>
              <a:rPr lang="en-US" dirty="0" smtClean="0"/>
              <a:t>Can be achieved (emulated) using equipment &amp; supplies like this…</a:t>
            </a:r>
            <a:endParaRPr lang="en-US" dirty="0"/>
          </a:p>
        </p:txBody>
      </p:sp>
      <p:pic>
        <p:nvPicPr>
          <p:cNvPr id="11" name="Content Placeholder 10" descr="Screen Shot 2014-06-02 at 12.39.22 PM.png"/>
          <p:cNvPicPr>
            <a:picLocks noGrp="1" noChangeAspect="1"/>
          </p:cNvPicPr>
          <p:nvPr>
            <p:ph sz="quarter" idx="4"/>
          </p:nvPr>
        </p:nvPicPr>
        <p:blipFill>
          <a:blip r:embed="rId3"/>
          <a:srcRect l="21966" t="4068" r="9763"/>
          <a:stretch>
            <a:fillRect/>
          </a:stretch>
        </p:blipFill>
        <p:spPr>
          <a:xfrm>
            <a:off x="5524500" y="2505074"/>
            <a:ext cx="1905000" cy="401532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Tensile Testing</a:t>
            </a:r>
            <a:endParaRPr lang="en-US" sz="4800" dirty="0">
              <a:solidFill>
                <a:srgbClr val="2D81B7"/>
              </a:solidFill>
              <a:latin typeface="Bebas Neue" charset="0"/>
              <a:ea typeface="Bebas Neue" charset="0"/>
              <a:cs typeface="Bebas Neue" charset="0"/>
            </a:endParaRPr>
          </a:p>
        </p:txBody>
      </p:sp>
      <p:graphicFrame>
        <p:nvGraphicFramePr>
          <p:cNvPr id="9" name="Content Placeholder 8"/>
          <p:cNvGraphicFramePr>
            <a:graphicFrameLocks noGrp="1"/>
          </p:cNvGraphicFramePr>
          <p:nvPr>
            <p:ph idx="1"/>
          </p:nvPr>
        </p:nvGraphicFramePr>
        <p:xfrm>
          <a:off x="457200" y="1257300"/>
          <a:ext cx="8229600" cy="2595880"/>
        </p:xfrm>
        <a:graphic>
          <a:graphicData uri="http://schemas.openxmlformats.org/drawingml/2006/table">
            <a:tbl>
              <a:tblPr firstRow="1" bandRow="1">
                <a:tableStyleId>{073A0DAA-6AF3-43AB-8588-CEC1D06C72B9}</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endParaRPr lang="en-US" dirty="0"/>
                    </a:p>
                  </a:txBody>
                  <a:tcPr/>
                </a:tc>
                <a:tc>
                  <a:txBody>
                    <a:bodyPr/>
                    <a:lstStyle/>
                    <a:p>
                      <a:r>
                        <a:rPr lang="en-US" dirty="0" err="1" smtClean="0"/>
                        <a:t>Perlite</a:t>
                      </a:r>
                      <a:endParaRPr lang="en-US" dirty="0"/>
                    </a:p>
                  </a:txBody>
                  <a:tcPr/>
                </a:tc>
                <a:tc>
                  <a:txBody>
                    <a:bodyPr/>
                    <a:lstStyle/>
                    <a:p>
                      <a:r>
                        <a:rPr lang="en-US" dirty="0" err="1" smtClean="0"/>
                        <a:t>NanoPerlite</a:t>
                      </a:r>
                      <a:endParaRPr lang="en-US" dirty="0"/>
                    </a:p>
                  </a:txBody>
                  <a:tcPr/>
                </a:tc>
                <a:extLst>
                  <a:ext uri="{0D108BD9-81ED-4DB2-BD59-A6C34878D82A}">
                    <a16:rowId xmlns:a16="http://schemas.microsoft.com/office/drawing/2014/main" val="10000"/>
                  </a:ext>
                </a:extLst>
              </a:tr>
              <a:tr h="370840">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370840">
                <a:tc>
                  <a:txBody>
                    <a:bodyPr/>
                    <a:lstStyle/>
                    <a:p>
                      <a:r>
                        <a:rPr lang="en-US" dirty="0" smtClean="0"/>
                        <a:t>Mass (cured)</a:t>
                      </a:r>
                      <a:endParaRPr lang="en-US" dirty="0"/>
                    </a:p>
                  </a:txBody>
                  <a:tcPr/>
                </a:tc>
                <a:tc>
                  <a:txBody>
                    <a:bodyPr/>
                    <a:lstStyle/>
                    <a:p>
                      <a:r>
                        <a:rPr lang="en-US" dirty="0" smtClean="0"/>
                        <a:t>152 </a:t>
                      </a:r>
                      <a:r>
                        <a:rPr lang="en-US" dirty="0" err="1" smtClean="0"/>
                        <a:t>g</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147 </a:t>
                      </a:r>
                      <a:r>
                        <a:rPr lang="en-US" dirty="0" err="1" smtClean="0"/>
                        <a:t>g</a:t>
                      </a:r>
                      <a:endParaRPr lang="en-US" dirty="0" smtClean="0"/>
                    </a:p>
                  </a:txBody>
                  <a:tcPr/>
                </a:tc>
                <a:extLst>
                  <a:ext uri="{0D108BD9-81ED-4DB2-BD59-A6C34878D82A}">
                    <a16:rowId xmlns:a16="http://schemas.microsoft.com/office/drawing/2014/main" val="10002"/>
                  </a:ext>
                </a:extLst>
              </a:tr>
              <a:tr h="370840">
                <a:tc>
                  <a:txBody>
                    <a:bodyPr/>
                    <a:lstStyle/>
                    <a:p>
                      <a:r>
                        <a:rPr lang="en-US" dirty="0" smtClean="0"/>
                        <a:t>Cure Time</a:t>
                      </a:r>
                      <a:endParaRPr lang="en-US" dirty="0"/>
                    </a:p>
                  </a:txBody>
                  <a:tcPr/>
                </a:tc>
                <a:tc>
                  <a:txBody>
                    <a:bodyPr/>
                    <a:lstStyle/>
                    <a:p>
                      <a:r>
                        <a:rPr lang="en-US" dirty="0" smtClean="0"/>
                        <a:t>6 days</a:t>
                      </a:r>
                      <a:endParaRPr lang="en-US" dirty="0"/>
                    </a:p>
                  </a:txBody>
                  <a:tcPr/>
                </a:tc>
                <a:tc>
                  <a:txBody>
                    <a:bodyPr/>
                    <a:lstStyle/>
                    <a:p>
                      <a:r>
                        <a:rPr lang="en-US" dirty="0" smtClean="0"/>
                        <a:t>6 days</a:t>
                      </a:r>
                      <a:endParaRPr lang="en-US" dirty="0"/>
                    </a:p>
                  </a:txBody>
                  <a:tcPr/>
                </a:tc>
                <a:extLst>
                  <a:ext uri="{0D108BD9-81ED-4DB2-BD59-A6C34878D82A}">
                    <a16:rowId xmlns:a16="http://schemas.microsoft.com/office/drawing/2014/main" val="10003"/>
                  </a:ext>
                </a:extLst>
              </a:tr>
              <a:tr h="370840">
                <a:tc>
                  <a:txBody>
                    <a:bodyPr/>
                    <a:lstStyle/>
                    <a:p>
                      <a:r>
                        <a:rPr lang="en-US" dirty="0" smtClean="0"/>
                        <a:t>Load (to failure)</a:t>
                      </a:r>
                      <a:endParaRPr lang="en-US" dirty="0"/>
                    </a:p>
                  </a:txBody>
                  <a:tcPr/>
                </a:tc>
                <a:tc>
                  <a:txBody>
                    <a:bodyPr/>
                    <a:lstStyle/>
                    <a:p>
                      <a:r>
                        <a:rPr lang="en-US" dirty="0" smtClean="0"/>
                        <a:t>36 Lbs.</a:t>
                      </a:r>
                      <a:endParaRPr lang="en-US" dirty="0"/>
                    </a:p>
                  </a:txBody>
                  <a:tcPr/>
                </a:tc>
                <a:tc>
                  <a:txBody>
                    <a:bodyPr/>
                    <a:lstStyle/>
                    <a:p>
                      <a:r>
                        <a:rPr lang="en-US" dirty="0" smtClean="0"/>
                        <a:t>43 Lbs</a:t>
                      </a:r>
                    </a:p>
                  </a:txBody>
                  <a:tcPr/>
                </a:tc>
                <a:extLst>
                  <a:ext uri="{0D108BD9-81ED-4DB2-BD59-A6C34878D82A}">
                    <a16:rowId xmlns:a16="http://schemas.microsoft.com/office/drawing/2014/main" val="10004"/>
                  </a:ext>
                </a:extLst>
              </a:tr>
              <a:tr h="370840">
                <a:tc>
                  <a:txBody>
                    <a:bodyPr/>
                    <a:lstStyle/>
                    <a:p>
                      <a:endParaRPr lang="en-US" dirty="0"/>
                    </a:p>
                  </a:txBody>
                  <a:tcPr/>
                </a:tc>
                <a:tc>
                  <a:txBody>
                    <a:bodyPr/>
                    <a:lstStyle/>
                    <a:p>
                      <a:endParaRPr lang="en-US" dirty="0"/>
                    </a:p>
                  </a:txBody>
                  <a:tcPr/>
                </a:tc>
                <a:tc>
                  <a:txBody>
                    <a:bodyPr/>
                    <a:lstStyle/>
                    <a:p>
                      <a:endParaRPr lang="en-US" dirty="0" smtClean="0"/>
                    </a:p>
                  </a:txBody>
                  <a:tcPr/>
                </a:tc>
                <a:extLst>
                  <a:ext uri="{0D108BD9-81ED-4DB2-BD59-A6C34878D82A}">
                    <a16:rowId xmlns:a16="http://schemas.microsoft.com/office/drawing/2014/main" val="10005"/>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Mix ratio</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6:4:4</a:t>
                      </a:r>
                    </a:p>
                  </a:txBody>
                  <a:tcPr/>
                </a:tc>
                <a:tc>
                  <a:txBody>
                    <a:bodyPr/>
                    <a:lstStyle/>
                    <a:p>
                      <a:r>
                        <a:rPr lang="en-US" dirty="0" smtClean="0"/>
                        <a:t>6:4:4</a:t>
                      </a:r>
                      <a:endParaRPr lang="en-US" dirty="0"/>
                    </a:p>
                  </a:txBody>
                  <a:tcPr/>
                </a:tc>
                <a:extLst>
                  <a:ext uri="{0D108BD9-81ED-4DB2-BD59-A6C34878D82A}">
                    <a16:rowId xmlns:a16="http://schemas.microsoft.com/office/drawing/2014/main" val="10006"/>
                  </a:ext>
                </a:extLst>
              </a:tr>
            </a:tbl>
          </a:graphicData>
        </a:graphic>
      </p:graphicFrame>
      <p:pic>
        <p:nvPicPr>
          <p:cNvPr id="11" name="Picture 10" descr="Screen Shot 2014-05-27 at 7.23.47 AM.png"/>
          <p:cNvPicPr>
            <a:picLocks noChangeAspect="1"/>
          </p:cNvPicPr>
          <p:nvPr/>
        </p:nvPicPr>
        <p:blipFill>
          <a:blip r:embed="rId3">
            <a:alphaModFix amt="50000"/>
          </a:blip>
          <a:stretch>
            <a:fillRect/>
          </a:stretch>
        </p:blipFill>
        <p:spPr>
          <a:xfrm>
            <a:off x="4725614" y="4013518"/>
            <a:ext cx="3961186" cy="2686050"/>
          </a:xfrm>
          <a:prstGeom prst="rect">
            <a:avLst/>
          </a:prstGeom>
        </p:spPr>
      </p:pic>
      <p:sp>
        <p:nvSpPr>
          <p:cNvPr id="10" name="TextBox 9"/>
          <p:cNvSpPr txBox="1"/>
          <p:nvPr/>
        </p:nvSpPr>
        <p:spPr>
          <a:xfrm>
            <a:off x="241300" y="4013518"/>
            <a:ext cx="5143500" cy="2308324"/>
          </a:xfrm>
          <a:prstGeom prst="rect">
            <a:avLst/>
          </a:prstGeom>
          <a:noFill/>
        </p:spPr>
        <p:txBody>
          <a:bodyPr wrap="square" rtlCol="0">
            <a:spAutoFit/>
          </a:bodyPr>
          <a:lstStyle/>
          <a:p>
            <a:r>
              <a:rPr lang="en-US" dirty="0" smtClean="0"/>
              <a:t>Subsequent testing achieved similar results</a:t>
            </a:r>
          </a:p>
          <a:p>
            <a:r>
              <a:rPr lang="en-US" dirty="0" smtClean="0"/>
              <a:t>Rules:</a:t>
            </a:r>
          </a:p>
          <a:p>
            <a:pPr lvl="1">
              <a:buFont typeface="Arial"/>
              <a:buChar char="•"/>
            </a:pPr>
            <a:r>
              <a:rPr lang="en-US" dirty="0" smtClean="0"/>
              <a:t>Excessive water decreases concrete strength… </a:t>
            </a:r>
            <a:r>
              <a:rPr lang="en-US" b="1" dirty="0" smtClean="0"/>
              <a:t>PROPER</a:t>
            </a:r>
            <a:r>
              <a:rPr lang="en-US" dirty="0" smtClean="0"/>
              <a:t> amount enables flow &amp; workability. </a:t>
            </a:r>
          </a:p>
          <a:p>
            <a:pPr lvl="1">
              <a:buFont typeface="Arial"/>
              <a:buChar char="•"/>
            </a:pPr>
            <a:r>
              <a:rPr lang="en-US" dirty="0" smtClean="0"/>
              <a:t>Cure time affects everything… </a:t>
            </a:r>
            <a:r>
              <a:rPr lang="en-US" b="1" dirty="0" smtClean="0"/>
              <a:t>PROPER</a:t>
            </a:r>
            <a:r>
              <a:rPr lang="en-US" dirty="0" smtClean="0"/>
              <a:t> curing improves ALL properties of concrete. </a:t>
            </a:r>
          </a:p>
          <a:p>
            <a:pPr lvl="1">
              <a:buFont typeface="Arial"/>
              <a:buChar char="•"/>
            </a:pPr>
            <a:r>
              <a:rPr lang="en-US" dirty="0" smtClean="0"/>
              <a:t>Concrete hardens as time passes, and with age… fractures and cracks.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738"/>
            <a:ext cx="8229600" cy="1143000"/>
          </a:xfrm>
        </p:spPr>
        <p:txBody>
          <a:bodyPr>
            <a:normAutofit/>
          </a:bodyPr>
          <a:lstStyle/>
          <a:p>
            <a:r>
              <a:rPr lang="en-US" sz="4800" dirty="0" smtClean="0">
                <a:solidFill>
                  <a:srgbClr val="2D81B7"/>
                </a:solidFill>
                <a:latin typeface="Bebas Neue" charset="0"/>
                <a:ea typeface="Bebas Neue" charset="0"/>
                <a:cs typeface="Bebas Neue" charset="0"/>
              </a:rPr>
              <a:t>Analysis/Conclusions?</a:t>
            </a:r>
            <a:endParaRPr lang="en-US" sz="4800" dirty="0">
              <a:solidFill>
                <a:srgbClr val="2D81B7"/>
              </a:solidFill>
              <a:latin typeface="Bebas Neue" charset="0"/>
              <a:ea typeface="Bebas Neue" charset="0"/>
              <a:cs typeface="Bebas Neue" charset="0"/>
            </a:endParaRPr>
          </a:p>
        </p:txBody>
      </p:sp>
      <p:sp>
        <p:nvSpPr>
          <p:cNvPr id="3" name="Text Placeholder 2"/>
          <p:cNvSpPr>
            <a:spLocks noGrp="1"/>
          </p:cNvSpPr>
          <p:nvPr>
            <p:ph type="body" idx="1"/>
          </p:nvPr>
        </p:nvSpPr>
        <p:spPr>
          <a:xfrm>
            <a:off x="457200" y="992188"/>
            <a:ext cx="4040188" cy="639762"/>
          </a:xfrm>
        </p:spPr>
        <p:txBody>
          <a:bodyPr/>
          <a:lstStyle/>
          <a:p>
            <a:r>
              <a:rPr lang="en-US" dirty="0" err="1" smtClean="0"/>
              <a:t>Perlite</a:t>
            </a:r>
            <a:r>
              <a:rPr lang="en-US" dirty="0" smtClean="0"/>
              <a:t> “</a:t>
            </a:r>
            <a:r>
              <a:rPr lang="en-US" dirty="0" err="1" smtClean="0"/>
              <a:t>nanosized</a:t>
            </a:r>
            <a:r>
              <a:rPr lang="en-US" dirty="0" smtClean="0"/>
              <a:t>”</a:t>
            </a:r>
            <a:endParaRPr lang="en-US" dirty="0"/>
          </a:p>
        </p:txBody>
      </p:sp>
      <p:sp>
        <p:nvSpPr>
          <p:cNvPr id="4" name="Content Placeholder 3"/>
          <p:cNvSpPr>
            <a:spLocks noGrp="1"/>
          </p:cNvSpPr>
          <p:nvPr>
            <p:ph sz="half" idx="2"/>
          </p:nvPr>
        </p:nvSpPr>
        <p:spPr>
          <a:xfrm>
            <a:off x="457200" y="1631949"/>
            <a:ext cx="4040188" cy="5075817"/>
          </a:xfrm>
        </p:spPr>
        <p:txBody>
          <a:bodyPr>
            <a:normAutofit/>
          </a:bodyPr>
          <a:lstStyle/>
          <a:p>
            <a:r>
              <a:rPr lang="en-US" sz="1600" dirty="0" smtClean="0"/>
              <a:t>Although the aggregate (crushed </a:t>
            </a:r>
            <a:r>
              <a:rPr lang="en-US" sz="1600" dirty="0" err="1" smtClean="0"/>
              <a:t>Perlite</a:t>
            </a:r>
            <a:r>
              <a:rPr lang="en-US" sz="1600" dirty="0" smtClean="0"/>
              <a:t>) could only be reduced to an average of 25μm (using our “kitchen lab” methods), the material was changed significantly and results achieved were in line with predictions and/or the desired </a:t>
            </a:r>
            <a:r>
              <a:rPr lang="en-US" sz="1600" dirty="0" err="1" smtClean="0"/>
              <a:t>nano</a:t>
            </a:r>
            <a:r>
              <a:rPr lang="en-US" sz="1600" dirty="0" smtClean="0"/>
              <a:t> effect: a light, yet strong </a:t>
            </a:r>
            <a:r>
              <a:rPr lang="en-US" sz="1600" dirty="0" err="1" smtClean="0"/>
              <a:t>nano</a:t>
            </a:r>
            <a:r>
              <a:rPr lang="en-US" sz="1600" dirty="0" smtClean="0"/>
              <a:t> composite. </a:t>
            </a:r>
          </a:p>
          <a:p>
            <a:r>
              <a:rPr lang="en-US" sz="1600" dirty="0" smtClean="0"/>
              <a:t>Surface area to volume</a:t>
            </a:r>
          </a:p>
          <a:p>
            <a:pPr lvl="1"/>
            <a:r>
              <a:rPr lang="en-US" sz="1400" dirty="0" smtClean="0"/>
              <a:t>Fine particles fill voids between cement grains</a:t>
            </a:r>
          </a:p>
          <a:p>
            <a:pPr lvl="1"/>
            <a:r>
              <a:rPr lang="en-US" sz="1400" dirty="0" smtClean="0"/>
              <a:t>Fine particles dispersed better</a:t>
            </a:r>
          </a:p>
          <a:p>
            <a:r>
              <a:rPr lang="en-US" sz="1600" dirty="0" smtClean="0"/>
              <a:t>Priorities of forces</a:t>
            </a:r>
          </a:p>
          <a:p>
            <a:pPr marL="742950" lvl="2" indent="-342900"/>
            <a:r>
              <a:rPr lang="en-US" sz="1400" dirty="0" smtClean="0"/>
              <a:t>Contact Zone – Hydration increases (a good thing) because dispersed, more reactivity</a:t>
            </a:r>
          </a:p>
          <a:p>
            <a:r>
              <a:rPr lang="en-US" sz="1600" dirty="0" smtClean="0"/>
              <a:t>Extend activity by varying:</a:t>
            </a:r>
          </a:p>
          <a:p>
            <a:pPr lvl="1"/>
            <a:r>
              <a:rPr lang="en-US" sz="1400" dirty="0" smtClean="0"/>
              <a:t>Curing conditions</a:t>
            </a:r>
          </a:p>
          <a:p>
            <a:pPr lvl="1"/>
            <a:r>
              <a:rPr lang="en-US" sz="1400" dirty="0" smtClean="0"/>
              <a:t>Curing time</a:t>
            </a:r>
          </a:p>
          <a:p>
            <a:pPr lvl="1"/>
            <a:r>
              <a:rPr lang="en-US" sz="1400" dirty="0" smtClean="0"/>
              <a:t>Mix</a:t>
            </a:r>
          </a:p>
          <a:p>
            <a:pPr lvl="1"/>
            <a:endParaRPr lang="en-US" sz="1400" dirty="0"/>
          </a:p>
        </p:txBody>
      </p:sp>
      <p:pic>
        <p:nvPicPr>
          <p:cNvPr id="10" name="Picture 9" descr="Image(x600).jpg"/>
          <p:cNvPicPr>
            <a:picLocks noChangeAspect="1"/>
          </p:cNvPicPr>
          <p:nvPr/>
        </p:nvPicPr>
        <p:blipFill>
          <a:blip r:embed="rId3"/>
          <a:stretch>
            <a:fillRect/>
          </a:stretch>
        </p:blipFill>
        <p:spPr>
          <a:xfrm>
            <a:off x="5624535" y="4250009"/>
            <a:ext cx="2859936" cy="2457757"/>
          </a:xfrm>
          <a:prstGeom prst="rect">
            <a:avLst/>
          </a:prstGeom>
        </p:spPr>
      </p:pic>
      <p:pic>
        <p:nvPicPr>
          <p:cNvPr id="11" name="Picture 10" descr="Image(x60).jpg"/>
          <p:cNvPicPr>
            <a:picLocks noChangeAspect="1"/>
          </p:cNvPicPr>
          <p:nvPr/>
        </p:nvPicPr>
        <p:blipFill>
          <a:blip r:embed="rId4"/>
          <a:stretch>
            <a:fillRect/>
          </a:stretch>
        </p:blipFill>
        <p:spPr>
          <a:xfrm>
            <a:off x="5624536" y="1825992"/>
            <a:ext cx="2820674" cy="2424017"/>
          </a:xfrm>
          <a:prstGeom prst="rect">
            <a:avLst/>
          </a:prstGeom>
        </p:spPr>
      </p:pic>
      <p:cxnSp>
        <p:nvCxnSpPr>
          <p:cNvPr id="15" name="Straight Arrow Connector 14"/>
          <p:cNvCxnSpPr/>
          <p:nvPr/>
        </p:nvCxnSpPr>
        <p:spPr>
          <a:xfrm>
            <a:off x="5670265" y="3638696"/>
            <a:ext cx="2774944" cy="5917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6916457" y="6131873"/>
            <a:ext cx="248491" cy="23751"/>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343183" y="5719447"/>
            <a:ext cx="1062712" cy="369332"/>
          </a:xfrm>
          <a:prstGeom prst="rect">
            <a:avLst/>
          </a:prstGeom>
          <a:noFill/>
        </p:spPr>
        <p:txBody>
          <a:bodyPr wrap="square" rtlCol="0">
            <a:spAutoFit/>
          </a:bodyPr>
          <a:lstStyle/>
          <a:p>
            <a:r>
              <a:rPr lang="en-US" dirty="0" smtClean="0">
                <a:solidFill>
                  <a:srgbClr val="FF0000"/>
                </a:solidFill>
              </a:rPr>
              <a:t>23.4μm</a:t>
            </a:r>
            <a:endParaRPr lang="en-US" dirty="0">
              <a:solidFill>
                <a:srgbClr val="FF0000"/>
              </a:solidFill>
            </a:endParaRPr>
          </a:p>
        </p:txBody>
      </p:sp>
      <p:sp>
        <p:nvSpPr>
          <p:cNvPr id="24" name="TextBox 23"/>
          <p:cNvSpPr txBox="1"/>
          <p:nvPr/>
        </p:nvSpPr>
        <p:spPr>
          <a:xfrm>
            <a:off x="6683753" y="3245739"/>
            <a:ext cx="1121341" cy="369332"/>
          </a:xfrm>
          <a:prstGeom prst="rect">
            <a:avLst/>
          </a:prstGeom>
          <a:noFill/>
        </p:spPr>
        <p:txBody>
          <a:bodyPr wrap="square" rtlCol="0">
            <a:spAutoFit/>
          </a:bodyPr>
          <a:lstStyle/>
          <a:p>
            <a:r>
              <a:rPr lang="en-US" dirty="0" smtClean="0">
                <a:solidFill>
                  <a:srgbClr val="FF0000"/>
                </a:solidFill>
              </a:rPr>
              <a:t>2.92mm</a:t>
            </a:r>
            <a:endParaRPr lang="en-US" dirty="0">
              <a:solidFill>
                <a:srgbClr val="FF0000"/>
              </a:solidFill>
            </a:endParaRPr>
          </a:p>
        </p:txBody>
      </p:sp>
      <p:sp>
        <p:nvSpPr>
          <p:cNvPr id="14" name="TextBox 13"/>
          <p:cNvSpPr txBox="1"/>
          <p:nvPr/>
        </p:nvSpPr>
        <p:spPr>
          <a:xfrm>
            <a:off x="5925485" y="1201738"/>
            <a:ext cx="2351926" cy="400110"/>
          </a:xfrm>
          <a:prstGeom prst="rect">
            <a:avLst/>
          </a:prstGeom>
          <a:noFill/>
        </p:spPr>
        <p:txBody>
          <a:bodyPr wrap="none" rtlCol="0">
            <a:spAutoFit/>
          </a:bodyPr>
          <a:lstStyle/>
          <a:p>
            <a:pPr algn="ctr"/>
            <a:r>
              <a:rPr lang="en-US" sz="1000" dirty="0" smtClean="0"/>
              <a:t>Photomicrography provided by </a:t>
            </a:r>
            <a:r>
              <a:rPr lang="en-US" sz="1000" dirty="0" err="1" smtClean="0"/>
              <a:t>Nano</a:t>
            </a:r>
            <a:r>
              <a:rPr lang="en-US" sz="1000" dirty="0" smtClean="0"/>
              <a:t>-Link</a:t>
            </a:r>
          </a:p>
          <a:p>
            <a:pPr algn="ctr"/>
            <a:r>
              <a:rPr lang="en-US" sz="1000" dirty="0" smtClean="0"/>
              <a:t>Electron Micrographs</a:t>
            </a:r>
            <a:endParaRPr lang="en-US" sz="1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The </a:t>
            </a:r>
            <a:r>
              <a:rPr lang="en-US" sz="4800" dirty="0" err="1" smtClean="0">
                <a:solidFill>
                  <a:srgbClr val="2D81B7"/>
                </a:solidFill>
                <a:latin typeface="Bebas Neue" charset="0"/>
                <a:ea typeface="Bebas Neue" charset="0"/>
                <a:cs typeface="Bebas Neue" charset="0"/>
              </a:rPr>
              <a:t>Nanomechanism</a:t>
            </a:r>
            <a:endParaRPr lang="en-US" sz="4800" dirty="0">
              <a:solidFill>
                <a:srgbClr val="2D81B7"/>
              </a:solidFill>
              <a:latin typeface="Bebas Neue" charset="0"/>
              <a:ea typeface="Bebas Neue" charset="0"/>
              <a:cs typeface="Bebas Neue" charset="0"/>
            </a:endParaRPr>
          </a:p>
        </p:txBody>
      </p:sp>
      <p:sp>
        <p:nvSpPr>
          <p:cNvPr id="7" name="Content Placeholder 6"/>
          <p:cNvSpPr>
            <a:spLocks noGrp="1"/>
          </p:cNvSpPr>
          <p:nvPr>
            <p:ph idx="1"/>
          </p:nvPr>
        </p:nvSpPr>
        <p:spPr/>
        <p:txBody>
          <a:bodyPr>
            <a:normAutofit fontScale="92500" lnSpcReduction="10000"/>
          </a:bodyPr>
          <a:lstStyle/>
          <a:p>
            <a:r>
              <a:rPr lang="en-US" dirty="0" smtClean="0"/>
              <a:t>The </a:t>
            </a:r>
            <a:r>
              <a:rPr lang="en-US" dirty="0" err="1" smtClean="0"/>
              <a:t>nanomechanism</a:t>
            </a:r>
            <a:r>
              <a:rPr lang="en-US" dirty="0" smtClean="0"/>
              <a:t> is a principle/system that can explain the </a:t>
            </a:r>
            <a:r>
              <a:rPr lang="en-US" dirty="0" err="1" smtClean="0"/>
              <a:t>nano</a:t>
            </a:r>
            <a:r>
              <a:rPr lang="en-US" dirty="0" smtClean="0"/>
              <a:t>-effect (in this case, particle to particle contact and enhanced hydration) observed.</a:t>
            </a:r>
          </a:p>
          <a:p>
            <a:pPr lvl="1"/>
            <a:r>
              <a:rPr lang="en-US" dirty="0" smtClean="0">
                <a:solidFill>
                  <a:srgbClr val="FF0000"/>
                </a:solidFill>
              </a:rPr>
              <a:t>View model/explanation of hydration. Hydration of Cement, National Science Foundation - video</a:t>
            </a:r>
          </a:p>
          <a:p>
            <a:pPr lvl="2"/>
            <a:r>
              <a:rPr lang="en-US" dirty="0" smtClean="0">
                <a:solidFill>
                  <a:srgbClr val="FF0000"/>
                </a:solidFill>
              </a:rPr>
              <a:t>https://archive.org/details/gov.fhwa.ttp.vh-438</a:t>
            </a:r>
          </a:p>
          <a:p>
            <a:pPr lvl="1"/>
            <a:r>
              <a:rPr lang="en-US" dirty="0" smtClean="0">
                <a:solidFill>
                  <a:srgbClr val="FF0000"/>
                </a:solidFill>
              </a:rPr>
              <a:t>Refer to the SEM of increase surface area to volume. </a:t>
            </a:r>
          </a:p>
          <a:p>
            <a:pPr lvl="1"/>
            <a:r>
              <a:rPr lang="en-US" dirty="0" smtClean="0">
                <a:solidFill>
                  <a:srgbClr val="FF0000"/>
                </a:solidFill>
              </a:rPr>
              <a:t>Describe how cement particles might react with the </a:t>
            </a:r>
            <a:r>
              <a:rPr lang="en-US" dirty="0" err="1" smtClean="0">
                <a:solidFill>
                  <a:srgbClr val="FF0000"/>
                </a:solidFill>
              </a:rPr>
              <a:t>nanosized</a:t>
            </a:r>
            <a:r>
              <a:rPr lang="en-US" dirty="0" smtClean="0">
                <a:solidFill>
                  <a:srgbClr val="FF0000"/>
                </a:solidFill>
              </a:rPr>
              <a:t> particle i.e.: more surface area</a:t>
            </a:r>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solidFill>
                  <a:srgbClr val="2D81B7"/>
                </a:solidFill>
                <a:latin typeface="Bebas Neue" charset="0"/>
                <a:ea typeface="Bebas Neue" charset="0"/>
                <a:cs typeface="Bebas Neue" charset="0"/>
              </a:rPr>
              <a:t>Where’s the Nanotechnology?</a:t>
            </a:r>
            <a:endParaRPr lang="en-US" sz="4800" dirty="0">
              <a:solidFill>
                <a:srgbClr val="2D81B7"/>
              </a:solidFill>
              <a:latin typeface="Bebas Neue" charset="0"/>
              <a:ea typeface="Bebas Neue" charset="0"/>
              <a:cs typeface="Bebas Neue" charset="0"/>
            </a:endParaRPr>
          </a:p>
        </p:txBody>
      </p:sp>
      <p:sp>
        <p:nvSpPr>
          <p:cNvPr id="4" name="Content Placeholder 3"/>
          <p:cNvSpPr>
            <a:spLocks noGrp="1"/>
          </p:cNvSpPr>
          <p:nvPr>
            <p:ph idx="1"/>
          </p:nvPr>
        </p:nvSpPr>
        <p:spPr/>
        <p:txBody>
          <a:bodyPr>
            <a:noAutofit/>
          </a:bodyPr>
          <a:lstStyle/>
          <a:p>
            <a:pPr>
              <a:buNone/>
            </a:pPr>
            <a:r>
              <a:rPr lang="en-US" b="1" dirty="0" err="1" smtClean="0"/>
              <a:t>Nanocrete</a:t>
            </a:r>
            <a:endParaRPr lang="en-US" b="1" dirty="0" smtClean="0"/>
          </a:p>
          <a:p>
            <a:r>
              <a:rPr lang="en-US" sz="2000" b="1" dirty="0" err="1" smtClean="0"/>
              <a:t>Nanoprocesses</a:t>
            </a:r>
            <a:r>
              <a:rPr lang="en-US" sz="2000" dirty="0" smtClean="0"/>
              <a:t>: </a:t>
            </a:r>
            <a:r>
              <a:rPr lang="en-US" sz="1800" dirty="0" smtClean="0"/>
              <a:t>Grinding and Crushing one component, </a:t>
            </a:r>
            <a:r>
              <a:rPr lang="en-US" sz="1800" dirty="0" err="1" smtClean="0"/>
              <a:t>Perlite</a:t>
            </a:r>
            <a:r>
              <a:rPr lang="en-US" sz="1800" dirty="0" smtClean="0"/>
              <a:t> (the aggregate), to reduce its size</a:t>
            </a:r>
          </a:p>
          <a:p>
            <a:r>
              <a:rPr lang="en-US" sz="2000" b="1" dirty="0" smtClean="0"/>
              <a:t>Material Processing: </a:t>
            </a:r>
            <a:r>
              <a:rPr lang="en-US" sz="1800" dirty="0" smtClean="0"/>
              <a:t>Mix ratios for components, hydration, curing, slump testing</a:t>
            </a:r>
          </a:p>
          <a:p>
            <a:r>
              <a:rPr lang="en-US" sz="2000" b="1" dirty="0" smtClean="0"/>
              <a:t>Material Properties:</a:t>
            </a:r>
            <a:endParaRPr lang="en-US" sz="2000" dirty="0" smtClean="0"/>
          </a:p>
          <a:p>
            <a:pPr lvl="1"/>
            <a:r>
              <a:rPr lang="en-US" sz="1800" dirty="0" smtClean="0"/>
              <a:t>Tensile test consistently yields positive results: a strong, light </a:t>
            </a:r>
            <a:r>
              <a:rPr lang="en-US" sz="1800" dirty="0" err="1" smtClean="0"/>
              <a:t>nanocomposite</a:t>
            </a:r>
            <a:endParaRPr lang="en-US" sz="1800" dirty="0" smtClean="0"/>
          </a:p>
          <a:p>
            <a:pPr lvl="1"/>
            <a:r>
              <a:rPr lang="en-US" sz="1800" dirty="0" smtClean="0"/>
              <a:t>Slump, flow, density</a:t>
            </a:r>
          </a:p>
          <a:p>
            <a:r>
              <a:rPr lang="en-US" sz="2000" b="1" dirty="0" err="1" smtClean="0"/>
              <a:t>Nanoconcepts</a:t>
            </a:r>
            <a:r>
              <a:rPr lang="en-US" sz="2000" b="1" dirty="0" smtClean="0"/>
              <a:t>:</a:t>
            </a:r>
          </a:p>
          <a:p>
            <a:pPr lvl="1"/>
            <a:r>
              <a:rPr lang="en-US" sz="1800" dirty="0" smtClean="0"/>
              <a:t>Sense of Scale – pre and post-crushed </a:t>
            </a:r>
            <a:r>
              <a:rPr lang="en-US" sz="1800" dirty="0" err="1" smtClean="0"/>
              <a:t>Perlite</a:t>
            </a:r>
            <a:endParaRPr lang="en-US" sz="1800" dirty="0" smtClean="0"/>
          </a:p>
          <a:p>
            <a:pPr lvl="1"/>
            <a:r>
              <a:rPr lang="en-US" sz="1800" dirty="0" smtClean="0"/>
              <a:t>Surface Area to Volume Ratio – wasted air space removed, dispersion</a:t>
            </a:r>
          </a:p>
          <a:p>
            <a:pPr lvl="1"/>
            <a:r>
              <a:rPr lang="en-US" sz="1800" dirty="0" smtClean="0"/>
              <a:t>Priority of Forces – </a:t>
            </a:r>
            <a:r>
              <a:rPr lang="en-US" sz="1800" dirty="0" err="1" smtClean="0"/>
              <a:t>Hydration@smaller</a:t>
            </a:r>
            <a:r>
              <a:rPr lang="en-US" sz="1800" dirty="0" smtClean="0"/>
              <a:t> size particle, Hydrogen bonds, van </a:t>
            </a:r>
            <a:r>
              <a:rPr lang="en-US" sz="1800" dirty="0" err="1" smtClean="0"/>
              <a:t>der</a:t>
            </a:r>
            <a:r>
              <a:rPr lang="en-US" sz="1800" dirty="0" smtClean="0"/>
              <a:t> Waals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800" dirty="0" err="1" smtClean="0">
                <a:solidFill>
                  <a:srgbClr val="2D81B7"/>
                </a:solidFill>
                <a:latin typeface="Bebas Neue" charset="0"/>
                <a:ea typeface="Bebas Neue" charset="0"/>
                <a:cs typeface="Bebas Neue" charset="0"/>
              </a:rPr>
              <a:t>Nanocrete</a:t>
            </a:r>
            <a:r>
              <a:rPr lang="en-US" sz="4800" dirty="0" smtClean="0">
                <a:solidFill>
                  <a:srgbClr val="2D81B7"/>
                </a:solidFill>
                <a:latin typeface="Bebas Neue" charset="0"/>
                <a:ea typeface="Bebas Neue" charset="0"/>
                <a:cs typeface="Bebas Neue" charset="0"/>
              </a:rPr>
              <a:t> Terms to Know</a:t>
            </a:r>
            <a:endParaRPr lang="en-US" sz="4800" dirty="0">
              <a:solidFill>
                <a:srgbClr val="2D81B7"/>
              </a:solidFill>
              <a:latin typeface="Bebas Neue" charset="0"/>
              <a:ea typeface="Bebas Neue" charset="0"/>
              <a:cs typeface="Bebas Neue" charset="0"/>
            </a:endParaRPr>
          </a:p>
        </p:txBody>
      </p:sp>
      <p:sp>
        <p:nvSpPr>
          <p:cNvPr id="8" name="Content Placeholder 7"/>
          <p:cNvSpPr>
            <a:spLocks noGrp="1"/>
          </p:cNvSpPr>
          <p:nvPr>
            <p:ph idx="1"/>
          </p:nvPr>
        </p:nvSpPr>
        <p:spPr/>
        <p:txBody>
          <a:bodyPr>
            <a:normAutofit fontScale="40000" lnSpcReduction="20000"/>
          </a:bodyPr>
          <a:lstStyle/>
          <a:p>
            <a:r>
              <a:rPr lang="en-US" b="1" dirty="0" err="1" smtClean="0"/>
              <a:t>Cementitious</a:t>
            </a:r>
            <a:r>
              <a:rPr lang="en-US" b="1" dirty="0" smtClean="0"/>
              <a:t> – </a:t>
            </a:r>
            <a:r>
              <a:rPr lang="en-US" dirty="0" smtClean="0"/>
              <a:t>being of/like cement</a:t>
            </a:r>
          </a:p>
          <a:p>
            <a:r>
              <a:rPr lang="en-US" b="1" dirty="0" smtClean="0"/>
              <a:t>Mix ratio or Mix design</a:t>
            </a:r>
            <a:r>
              <a:rPr lang="en-US" dirty="0" smtClean="0"/>
              <a:t>: Always reported as </a:t>
            </a:r>
            <a:r>
              <a:rPr lang="en-US" dirty="0" err="1" smtClean="0"/>
              <a:t>aggregate:water:cement</a:t>
            </a:r>
            <a:r>
              <a:rPr lang="en-US" dirty="0" smtClean="0"/>
              <a:t> in terms of units, e.g.: 3:2:1 is a common mix design for bulk concrete (units can vary). </a:t>
            </a:r>
          </a:p>
          <a:p>
            <a:pPr lvl="0"/>
            <a:r>
              <a:rPr lang="en-US" b="1" dirty="0" smtClean="0"/>
              <a:t>Concrete</a:t>
            </a:r>
            <a:r>
              <a:rPr lang="en-US" dirty="0" smtClean="0"/>
              <a:t> and </a:t>
            </a:r>
            <a:r>
              <a:rPr lang="en-US" b="1" dirty="0" smtClean="0"/>
              <a:t>cement</a:t>
            </a:r>
            <a:r>
              <a:rPr lang="en-US" dirty="0" smtClean="0"/>
              <a:t> are very different.  Cement consists of a mixture of oxides of calcium, silicon and aluminum. Portland cement and similar materials are made by heating limestone (a source of calcium) with clay and grinding this product (called clinker) with a source of sulfate (most commonly gypsum). </a:t>
            </a:r>
          </a:p>
          <a:p>
            <a:pPr lvl="0"/>
            <a:r>
              <a:rPr lang="en-US" b="1" dirty="0" smtClean="0"/>
              <a:t>Constituents - </a:t>
            </a:r>
            <a:r>
              <a:rPr lang="en-US" dirty="0" smtClean="0"/>
              <a:t>Cement is only one constituent of concrete. Other constituents are water and aggregate.</a:t>
            </a:r>
          </a:p>
          <a:p>
            <a:pPr lvl="0"/>
            <a:r>
              <a:rPr lang="en-US" b="1" dirty="0" smtClean="0"/>
              <a:t>Micro-grinding and powder milling</a:t>
            </a:r>
            <a:r>
              <a:rPr lang="en-US" dirty="0" smtClean="0"/>
              <a:t> are </a:t>
            </a:r>
            <a:r>
              <a:rPr lang="en-US" dirty="0" err="1" smtClean="0"/>
              <a:t>nano</a:t>
            </a:r>
            <a:r>
              <a:rPr lang="en-US" dirty="0" smtClean="0"/>
              <a:t>-processes used to reduce a material.</a:t>
            </a:r>
          </a:p>
          <a:p>
            <a:r>
              <a:rPr lang="en-US" b="1" dirty="0" smtClean="0"/>
              <a:t>Admixtures</a:t>
            </a:r>
            <a:r>
              <a:rPr lang="en-US" dirty="0" smtClean="0"/>
              <a:t> in the form of powder or fluids can be added to the concrete to give it certain characteristics not obtainable with plain concrete mixes. </a:t>
            </a:r>
          </a:p>
          <a:p>
            <a:r>
              <a:rPr lang="en-US" b="1" dirty="0" smtClean="0"/>
              <a:t>Viscosity – </a:t>
            </a:r>
            <a:r>
              <a:rPr lang="en-US" dirty="0" smtClean="0"/>
              <a:t>resistance to flow</a:t>
            </a:r>
          </a:p>
          <a:p>
            <a:pPr lvl="0"/>
            <a:r>
              <a:rPr lang="en-US" b="1" dirty="0" smtClean="0"/>
              <a:t>Curing &amp; Hydration</a:t>
            </a:r>
            <a:r>
              <a:rPr lang="en-US" dirty="0" smtClean="0"/>
              <a:t>: Concrete solidifies and hardens after mixing with water and placement due to a chemical process known as hydration. The water reacts with the cement, which bonds the other components together, eventually creating a stone-like material. The reactions are highly exothermic (meaning heat generating) and care must be taken that the build-up in heat does not affect the integrity of the material.</a:t>
            </a:r>
          </a:p>
          <a:p>
            <a:pPr lvl="0"/>
            <a:r>
              <a:rPr lang="en-US" b="1" dirty="0" smtClean="0"/>
              <a:t>Workability</a:t>
            </a:r>
            <a:r>
              <a:rPr lang="en-US" dirty="0" smtClean="0"/>
              <a:t> is the ability of a fresh (plastic) concrete mix to fill the form/mold properly (with vibration). Workability depends on water content, aggregate (shape and size distribution), </a:t>
            </a:r>
            <a:r>
              <a:rPr lang="en-US" dirty="0" err="1" smtClean="0"/>
              <a:t>cementitious</a:t>
            </a:r>
            <a:r>
              <a:rPr lang="en-US" dirty="0" smtClean="0"/>
              <a:t> content, and age (level of hydration). Raising the water content or adding chemical admixtures increases concrete workability. Excessive water leads to increased bleeding (surface water) and/or segregation of aggregates (when the cement and aggregates start to separate), with the resulting concrete having reduced quality.</a:t>
            </a:r>
          </a:p>
          <a:p>
            <a:pPr lvl="0"/>
            <a:r>
              <a:rPr lang="en-US" b="1" dirty="0" smtClean="0"/>
              <a:t>Slump </a:t>
            </a:r>
            <a:r>
              <a:rPr lang="en-US" dirty="0" smtClean="0"/>
              <a:t>is the</a:t>
            </a:r>
            <a:r>
              <a:rPr lang="en-US" b="1" dirty="0" smtClean="0"/>
              <a:t> </a:t>
            </a:r>
            <a:r>
              <a:rPr lang="en-US" dirty="0" smtClean="0"/>
              <a:t>capacity of a concrete to deform under its own weight without any restraint, except from the friction of the surface. </a:t>
            </a:r>
          </a:p>
          <a:p>
            <a:r>
              <a:rPr lang="en-US" b="1" dirty="0" smtClean="0"/>
              <a:t>Hydration Mechanics – </a:t>
            </a:r>
            <a:r>
              <a:rPr lang="en-US" dirty="0" smtClean="0"/>
              <a:t>process of removing water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SARHDQF24KZP-291081219-48</_dlc_DocId>
    <_dlc_DocIdUrl xmlns="b92ca6bb-2566-4a78-aff9-d2aca1a4e44d">
      <Url>https://nanolink.sharepoint.com/sites/media/_layouts/15/DocIdRedir.aspx?ID=SARHDQF24KZP-291081219-48</Url>
      <Description>SARHDQF24KZP-291081219-48</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F5F4EE-175A-41B7-A060-D4AD9055AF9A}">
  <ds:schemaRefs>
    <ds:schemaRef ds:uri="http://schemas.microsoft.com/sharepoint/events"/>
  </ds:schemaRefs>
</ds:datastoreItem>
</file>

<file path=customXml/itemProps2.xml><?xml version="1.0" encoding="utf-8"?>
<ds:datastoreItem xmlns:ds="http://schemas.openxmlformats.org/officeDocument/2006/customXml" ds:itemID="{8BA58725-22EB-4239-A13B-7CC10B9186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9E98465-9736-4A04-A202-5DA2AAA2C86D}">
  <ds:schemaRefs>
    <ds:schemaRef ds:uri="b92ca6bb-2566-4a78-aff9-d2aca1a4e44d"/>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9cd6257c-f053-42aa-ae13-ac1b9d227f15"/>
    <ds:schemaRef ds:uri="http://www.w3.org/XML/1998/namespace"/>
  </ds:schemaRefs>
</ds:datastoreItem>
</file>

<file path=customXml/itemProps4.xml><?xml version="1.0" encoding="utf-8"?>
<ds:datastoreItem xmlns:ds="http://schemas.openxmlformats.org/officeDocument/2006/customXml" ds:itemID="{15D6D49C-E859-4EA6-89B6-4125E09590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74625</TotalTime>
  <Words>1298</Words>
  <Application>Microsoft Office PowerPoint</Application>
  <PresentationFormat>On-screen Show (4:3)</PresentationFormat>
  <Paragraphs>141</Paragraphs>
  <Slides>11</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Bebas</vt:lpstr>
      <vt:lpstr>Bebas Neue</vt:lpstr>
      <vt:lpstr>Calibri</vt:lpstr>
      <vt:lpstr>Helvetica Light</vt:lpstr>
      <vt:lpstr>Office Theme</vt:lpstr>
      <vt:lpstr>PowerPoint Presentation</vt:lpstr>
      <vt:lpstr>Overview</vt:lpstr>
      <vt:lpstr>In a Conventional Lab</vt:lpstr>
      <vt:lpstr>In a “Kitchen Lab”</vt:lpstr>
      <vt:lpstr>Tensile Testing</vt:lpstr>
      <vt:lpstr>Analysis/Conclusions?</vt:lpstr>
      <vt:lpstr>The Nanomechanism</vt:lpstr>
      <vt:lpstr>Where’s the Nanotechnology?</vt:lpstr>
      <vt:lpstr>Nanocrete Terms to Know</vt:lpstr>
      <vt:lpstr>Nanocrete… What’s the Future? </vt:lpstr>
      <vt:lpstr>PowerPoint Presentation</vt:lpstr>
    </vt:vector>
  </TitlesOfParts>
  <Company>BehaveHeuristics,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Nanoizing Materials</dc:title>
  <dc:creator>Kim Grady</dc:creator>
  <cp:lastModifiedBy>Billie Copley</cp:lastModifiedBy>
  <cp:revision>116</cp:revision>
  <cp:lastPrinted>2014-06-04T14:27:17Z</cp:lastPrinted>
  <dcterms:created xsi:type="dcterms:W3CDTF">2017-03-21T15:38:44Z</dcterms:created>
  <dcterms:modified xsi:type="dcterms:W3CDTF">2020-03-30T15:52:10Z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dc80a002-6bf0-4c9e-ad64-525fbd1ab4e0</vt:lpwstr>
  </property>
</Properties>
</file>