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notesSlides/notesSlide6.xml" ContentType="application/vnd.openxmlformats-officedocument.presentationml.notesSlide+xml"/>
  <Override PartName="/ppt/theme/themeOverride2.xml" ContentType="application/vnd.openxmlformats-officedocument.themeOverride+xml"/>
  <Override PartName="/ppt/notesSlides/notesSlide7.xml" ContentType="application/vnd.openxmlformats-officedocument.presentationml.notesSlide+xml"/>
  <Override PartName="/ppt/theme/themeOverride3.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4.xml" ContentType="application/vnd.openxmlformats-officedocument.themeOverride+xml"/>
  <Override PartName="/ppt/notesSlides/notesSlide10.xml" ContentType="application/vnd.openxmlformats-officedocument.presentationml.notesSlide+xml"/>
  <Override PartName="/ppt/theme/themeOverride5.xml" ContentType="application/vnd.openxmlformats-officedocument.themeOverr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702" r:id="rId2"/>
    <p:sldMasterId id="2147483797" r:id="rId3"/>
    <p:sldMasterId id="2147483809" r:id="rId4"/>
  </p:sldMasterIdLst>
  <p:notesMasterIdLst>
    <p:notesMasterId r:id="rId20"/>
  </p:notesMasterIdLst>
  <p:handoutMasterIdLst>
    <p:handoutMasterId r:id="rId21"/>
  </p:handoutMasterIdLst>
  <p:sldIdLst>
    <p:sldId id="256" r:id="rId5"/>
    <p:sldId id="522" r:id="rId6"/>
    <p:sldId id="661" r:id="rId7"/>
    <p:sldId id="662" r:id="rId8"/>
    <p:sldId id="568" r:id="rId9"/>
    <p:sldId id="428" r:id="rId10"/>
    <p:sldId id="659" r:id="rId11"/>
    <p:sldId id="660" r:id="rId12"/>
    <p:sldId id="658" r:id="rId13"/>
    <p:sldId id="663" r:id="rId14"/>
    <p:sldId id="656" r:id="rId15"/>
    <p:sldId id="439" r:id="rId16"/>
    <p:sldId id="664" r:id="rId17"/>
    <p:sldId id="441" r:id="rId18"/>
    <p:sldId id="655" r:id="rId19"/>
  </p:sldIdLst>
  <p:sldSz cx="12192000" cy="6858000"/>
  <p:notesSz cx="7007225" cy="92884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A50021"/>
    <a:srgbClr val="28374A"/>
    <a:srgbClr val="6D6D6D"/>
    <a:srgbClr val="545553"/>
    <a:srgbClr val="4E4E4E"/>
    <a:srgbClr val="525252"/>
    <a:srgbClr val="6262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0" autoAdjust="0"/>
    <p:restoredTop sz="94280" autoAdjust="0"/>
  </p:normalViewPr>
  <p:slideViewPr>
    <p:cSldViewPr>
      <p:cViewPr varScale="1">
        <p:scale>
          <a:sx n="69" d="100"/>
          <a:sy n="69" d="100"/>
        </p:scale>
        <p:origin x="576" y="72"/>
      </p:cViewPr>
      <p:guideLst>
        <p:guide orient="horz" pos="2160"/>
        <p:guide pos="3840"/>
      </p:guideLst>
    </p:cSldViewPr>
  </p:slideViewPr>
  <p:outlineViewPr>
    <p:cViewPr>
      <p:scale>
        <a:sx n="33" d="100"/>
        <a:sy n="33" d="100"/>
      </p:scale>
      <p:origin x="0" y="-17552"/>
    </p:cViewPr>
  </p:outlineViewPr>
  <p:notesTextViewPr>
    <p:cViewPr>
      <p:scale>
        <a:sx n="100" d="100"/>
        <a:sy n="100" d="100"/>
      </p:scale>
      <p:origin x="0" y="0"/>
    </p:cViewPr>
  </p:notesTextViewPr>
  <p:sorterViewPr>
    <p:cViewPr>
      <p:scale>
        <a:sx n="60" d="100"/>
        <a:sy n="6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6464" cy="464423"/>
          </a:xfrm>
          <a:prstGeom prst="rect">
            <a:avLst/>
          </a:prstGeom>
        </p:spPr>
        <p:txBody>
          <a:bodyPr vert="horz" lIns="93113" tIns="46557" rIns="93113" bIns="46557" rtlCol="0"/>
          <a:lstStyle>
            <a:lvl1pPr algn="l">
              <a:defRPr sz="1200"/>
            </a:lvl1pPr>
          </a:lstStyle>
          <a:p>
            <a:endParaRPr lang="en-US"/>
          </a:p>
        </p:txBody>
      </p:sp>
      <p:sp>
        <p:nvSpPr>
          <p:cNvPr id="3" name="Date Placeholder 2"/>
          <p:cNvSpPr>
            <a:spLocks noGrp="1"/>
          </p:cNvSpPr>
          <p:nvPr>
            <p:ph type="dt" sz="quarter" idx="1"/>
          </p:nvPr>
        </p:nvSpPr>
        <p:spPr>
          <a:xfrm>
            <a:off x="3969139" y="0"/>
            <a:ext cx="3036464" cy="464423"/>
          </a:xfrm>
          <a:prstGeom prst="rect">
            <a:avLst/>
          </a:prstGeom>
        </p:spPr>
        <p:txBody>
          <a:bodyPr vert="horz" lIns="93113" tIns="46557" rIns="93113" bIns="46557" rtlCol="0"/>
          <a:lstStyle>
            <a:lvl1pPr algn="r">
              <a:defRPr sz="1200"/>
            </a:lvl1pPr>
          </a:lstStyle>
          <a:p>
            <a:fld id="{79C316C7-E048-43B0-9DFE-BC75E95ED2E2}" type="datetimeFigureOut">
              <a:rPr lang="en-US" smtClean="0"/>
              <a:pPr/>
              <a:t>21-May-20</a:t>
            </a:fld>
            <a:endParaRPr lang="en-US"/>
          </a:p>
        </p:txBody>
      </p:sp>
      <p:sp>
        <p:nvSpPr>
          <p:cNvPr id="4" name="Footer Placeholder 3"/>
          <p:cNvSpPr>
            <a:spLocks noGrp="1"/>
          </p:cNvSpPr>
          <p:nvPr>
            <p:ph type="ftr" sz="quarter" idx="2"/>
          </p:nvPr>
        </p:nvSpPr>
        <p:spPr>
          <a:xfrm>
            <a:off x="0" y="8822428"/>
            <a:ext cx="3036464" cy="464423"/>
          </a:xfrm>
          <a:prstGeom prst="rect">
            <a:avLst/>
          </a:prstGeom>
        </p:spPr>
        <p:txBody>
          <a:bodyPr vert="horz" lIns="93113" tIns="46557" rIns="93113" bIns="46557" rtlCol="0" anchor="b"/>
          <a:lstStyle>
            <a:lvl1pPr algn="l">
              <a:defRPr sz="1200"/>
            </a:lvl1pPr>
          </a:lstStyle>
          <a:p>
            <a:endParaRPr lang="en-US"/>
          </a:p>
        </p:txBody>
      </p:sp>
      <p:sp>
        <p:nvSpPr>
          <p:cNvPr id="5" name="Slide Number Placeholder 4"/>
          <p:cNvSpPr>
            <a:spLocks noGrp="1"/>
          </p:cNvSpPr>
          <p:nvPr>
            <p:ph type="sldNum" sz="quarter" idx="3"/>
          </p:nvPr>
        </p:nvSpPr>
        <p:spPr>
          <a:xfrm>
            <a:off x="3969139" y="8822428"/>
            <a:ext cx="3036464" cy="464423"/>
          </a:xfrm>
          <a:prstGeom prst="rect">
            <a:avLst/>
          </a:prstGeom>
        </p:spPr>
        <p:txBody>
          <a:bodyPr vert="horz" lIns="93113" tIns="46557" rIns="93113" bIns="46557" rtlCol="0" anchor="b"/>
          <a:lstStyle>
            <a:lvl1pPr algn="r">
              <a:defRPr sz="1200"/>
            </a:lvl1pPr>
          </a:lstStyle>
          <a:p>
            <a:fld id="{90B59497-8903-4ACE-A825-8CC631E47FCD}" type="slidenum">
              <a:rPr lang="en-US" smtClean="0"/>
              <a:pPr/>
              <a:t>‹#›</a:t>
            </a:fld>
            <a:endParaRPr lang="en-US"/>
          </a:p>
        </p:txBody>
      </p:sp>
    </p:spTree>
    <p:extLst>
      <p:ext uri="{BB962C8B-B14F-4D97-AF65-F5344CB8AC3E}">
        <p14:creationId xmlns:p14="http://schemas.microsoft.com/office/powerpoint/2010/main" val="6698460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6464" cy="464423"/>
          </a:xfrm>
          <a:prstGeom prst="rect">
            <a:avLst/>
          </a:prstGeom>
        </p:spPr>
        <p:txBody>
          <a:bodyPr vert="horz" lIns="93113" tIns="46557" rIns="93113" bIns="46557" rtlCol="0"/>
          <a:lstStyle>
            <a:lvl1pPr algn="l">
              <a:defRPr sz="1200"/>
            </a:lvl1pPr>
          </a:lstStyle>
          <a:p>
            <a:endParaRPr lang="en-US"/>
          </a:p>
        </p:txBody>
      </p:sp>
      <p:sp>
        <p:nvSpPr>
          <p:cNvPr id="3" name="Date Placeholder 2"/>
          <p:cNvSpPr>
            <a:spLocks noGrp="1"/>
          </p:cNvSpPr>
          <p:nvPr>
            <p:ph type="dt" idx="1"/>
          </p:nvPr>
        </p:nvSpPr>
        <p:spPr>
          <a:xfrm>
            <a:off x="3969139" y="0"/>
            <a:ext cx="3036464" cy="464423"/>
          </a:xfrm>
          <a:prstGeom prst="rect">
            <a:avLst/>
          </a:prstGeom>
        </p:spPr>
        <p:txBody>
          <a:bodyPr vert="horz" lIns="93113" tIns="46557" rIns="93113" bIns="46557" rtlCol="0"/>
          <a:lstStyle>
            <a:lvl1pPr algn="r">
              <a:defRPr sz="1200"/>
            </a:lvl1pPr>
          </a:lstStyle>
          <a:p>
            <a:fld id="{AFF92A0B-AF83-4FAE-801C-BFA4E159E02E}" type="datetimeFigureOut">
              <a:rPr lang="en-US" smtClean="0"/>
              <a:pPr/>
              <a:t>21-May-20</a:t>
            </a:fld>
            <a:endParaRPr lang="en-US"/>
          </a:p>
        </p:txBody>
      </p:sp>
      <p:sp>
        <p:nvSpPr>
          <p:cNvPr id="4" name="Slide Image Placeholder 3"/>
          <p:cNvSpPr>
            <a:spLocks noGrp="1" noRot="1" noChangeAspect="1"/>
          </p:cNvSpPr>
          <p:nvPr>
            <p:ph type="sldImg" idx="2"/>
          </p:nvPr>
        </p:nvSpPr>
        <p:spPr>
          <a:xfrm>
            <a:off x="407988" y="696913"/>
            <a:ext cx="6191250" cy="3482975"/>
          </a:xfrm>
          <a:prstGeom prst="rect">
            <a:avLst/>
          </a:prstGeom>
          <a:noFill/>
          <a:ln w="12700">
            <a:solidFill>
              <a:prstClr val="black"/>
            </a:solidFill>
          </a:ln>
        </p:spPr>
        <p:txBody>
          <a:bodyPr vert="horz" lIns="93113" tIns="46557" rIns="93113" bIns="46557" rtlCol="0" anchor="ctr"/>
          <a:lstStyle/>
          <a:p>
            <a:endParaRPr lang="en-US"/>
          </a:p>
        </p:txBody>
      </p:sp>
      <p:sp>
        <p:nvSpPr>
          <p:cNvPr id="5" name="Notes Placeholder 4"/>
          <p:cNvSpPr>
            <a:spLocks noGrp="1"/>
          </p:cNvSpPr>
          <p:nvPr>
            <p:ph type="body" sz="quarter" idx="3"/>
          </p:nvPr>
        </p:nvSpPr>
        <p:spPr>
          <a:xfrm>
            <a:off x="700723" y="4412020"/>
            <a:ext cx="5605780" cy="4179808"/>
          </a:xfrm>
          <a:prstGeom prst="rect">
            <a:avLst/>
          </a:prstGeom>
        </p:spPr>
        <p:txBody>
          <a:bodyPr vert="horz" lIns="93113" tIns="46557" rIns="93113" bIns="4655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2428"/>
            <a:ext cx="3036464" cy="464423"/>
          </a:xfrm>
          <a:prstGeom prst="rect">
            <a:avLst/>
          </a:prstGeom>
        </p:spPr>
        <p:txBody>
          <a:bodyPr vert="horz" lIns="93113" tIns="46557" rIns="93113" bIns="46557" rtlCol="0" anchor="b"/>
          <a:lstStyle>
            <a:lvl1pPr algn="l">
              <a:defRPr sz="1200"/>
            </a:lvl1pPr>
          </a:lstStyle>
          <a:p>
            <a:endParaRPr lang="en-US"/>
          </a:p>
        </p:txBody>
      </p:sp>
      <p:sp>
        <p:nvSpPr>
          <p:cNvPr id="7" name="Slide Number Placeholder 6"/>
          <p:cNvSpPr>
            <a:spLocks noGrp="1"/>
          </p:cNvSpPr>
          <p:nvPr>
            <p:ph type="sldNum" sz="quarter" idx="5"/>
          </p:nvPr>
        </p:nvSpPr>
        <p:spPr>
          <a:xfrm>
            <a:off x="3969139" y="8822428"/>
            <a:ext cx="3036464" cy="464423"/>
          </a:xfrm>
          <a:prstGeom prst="rect">
            <a:avLst/>
          </a:prstGeom>
        </p:spPr>
        <p:txBody>
          <a:bodyPr vert="horz" lIns="93113" tIns="46557" rIns="93113" bIns="46557" rtlCol="0" anchor="b"/>
          <a:lstStyle>
            <a:lvl1pPr algn="r">
              <a:defRPr sz="1200"/>
            </a:lvl1pPr>
          </a:lstStyle>
          <a:p>
            <a:fld id="{42F85A6D-EA37-4C98-920E-5EEF77E1C101}" type="slidenum">
              <a:rPr lang="en-US" smtClean="0"/>
              <a:pPr/>
              <a:t>‹#›</a:t>
            </a:fld>
            <a:endParaRPr lang="en-US"/>
          </a:p>
        </p:txBody>
      </p:sp>
    </p:spTree>
    <p:extLst>
      <p:ext uri="{BB962C8B-B14F-4D97-AF65-F5344CB8AC3E}">
        <p14:creationId xmlns:p14="http://schemas.microsoft.com/office/powerpoint/2010/main" val="4064346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themeOverride" Target="../theme/themeOverride5.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hemeOverride" Target="../theme/themeOverride2.xml"/><Relationship Id="rId4" Type="http://schemas.openxmlformats.org/officeDocument/2006/relationships/hyperlink" Target="http://en.wikipedia.org/wiki/Hydrogen_ion" TargetMode="Externa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hemeOverride" Target="../theme/themeOverr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p:sp>
      <p:sp>
        <p:nvSpPr>
          <p:cNvPr id="71683" name="Notes Placeholder 2"/>
          <p:cNvSpPr>
            <a:spLocks noGrp="1"/>
          </p:cNvSpPr>
          <p:nvPr>
            <p:ph type="body" idx="1"/>
          </p:nvPr>
        </p:nvSpPr>
        <p:spPr bwMode="auto">
          <a:xfrm>
            <a:off x="700088" y="4493617"/>
            <a:ext cx="5607050" cy="42575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71684"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5B86B1AA-CE14-49E9-B0AF-E2BBD52BAEC5}" type="datetime1">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21-May-20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7168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C34E030D-9CCB-4073-B6DE-2FBDBC1B5A02}" type="slidenum">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Tree>
    <p:extLst>
      <p:ext uri="{BB962C8B-B14F-4D97-AF65-F5344CB8AC3E}">
        <p14:creationId xmlns:p14="http://schemas.microsoft.com/office/powerpoint/2010/main" val="32070234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kern="1200" dirty="0">
                <a:solidFill>
                  <a:schemeClr val="tx1"/>
                </a:solidFill>
                <a:latin typeface="+mn-lt"/>
                <a:ea typeface="+mn-ea"/>
                <a:cs typeface="+mn-cs"/>
              </a:rPr>
              <a:t>Title: Worksheet EXAMPLE for Characterizing a Nanomaterial</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This is a student handout; modify as needed. </a:t>
            </a:r>
          </a:p>
          <a:p>
            <a:pPr>
              <a:spcBef>
                <a:spcPct val="0"/>
              </a:spcBef>
            </a:pPr>
            <a:endParaRPr lang="en-US" altLang="en-US" dirty="0"/>
          </a:p>
        </p:txBody>
      </p:sp>
    </p:spTree>
    <p:extLst>
      <p:ext uri="{BB962C8B-B14F-4D97-AF65-F5344CB8AC3E}">
        <p14:creationId xmlns:p14="http://schemas.microsoft.com/office/powerpoint/2010/main" val="2641811569"/>
      </p:ext>
    </p:extLst>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Title: Nanocellulose…What’s the Future?</a:t>
            </a:r>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Concludes the module or to initiate further research/study about Nanocellulose. </a:t>
            </a:r>
          </a:p>
          <a:p>
            <a:r>
              <a:rPr lang="en-US" sz="1200" kern="1200" dirty="0">
                <a:solidFill>
                  <a:schemeClr val="tx1"/>
                </a:solidFill>
                <a:latin typeface="+mn-lt"/>
                <a:ea typeface="+mn-ea"/>
                <a:cs typeface="+mn-cs"/>
              </a:rPr>
              <a:t> </a:t>
            </a:r>
          </a:p>
          <a:p>
            <a:pPr lvl="0"/>
            <a:r>
              <a:rPr lang="en-US" sz="1200" kern="1200" dirty="0">
                <a:solidFill>
                  <a:schemeClr val="tx1"/>
                </a:solidFill>
                <a:latin typeface="+mn-lt"/>
                <a:ea typeface="+mn-ea"/>
                <a:cs typeface="+mn-cs"/>
              </a:rPr>
              <a:t>Jobs/areas of future study in this technical area. News feeds are a good source for this information. The wide use of cellulose makes it a material for many areas from health care to construction.  Some of the most promising areas for research/employment are listed in the following section. </a:t>
            </a:r>
          </a:p>
          <a:p>
            <a:endParaRPr lang="es-PR" dirty="0"/>
          </a:p>
        </p:txBody>
      </p:sp>
      <p:sp>
        <p:nvSpPr>
          <p:cNvPr id="4" name="Slide Number Placeholder 3"/>
          <p:cNvSpPr>
            <a:spLocks noGrp="1"/>
          </p:cNvSpPr>
          <p:nvPr>
            <p:ph type="sldNum" sz="quarter" idx="5"/>
          </p:nvPr>
        </p:nvSpPr>
        <p:spPr/>
        <p:txBody>
          <a:bodyPr/>
          <a:lstStyle/>
          <a:p>
            <a:fld id="{42F85A6D-EA37-4C98-920E-5EEF77E1C101}" type="slidenum">
              <a:rPr lang="en-US" smtClean="0"/>
              <a:pPr/>
              <a:t>14</a:t>
            </a:fld>
            <a:endParaRPr lang="en-US"/>
          </a:p>
        </p:txBody>
      </p:sp>
    </p:spTree>
    <p:extLst>
      <p:ext uri="{BB962C8B-B14F-4D97-AF65-F5344CB8AC3E}">
        <p14:creationId xmlns:p14="http://schemas.microsoft.com/office/powerpoint/2010/main" val="1975968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p:sp>
      <p:sp>
        <p:nvSpPr>
          <p:cNvPr id="71683" name="Notes Placeholder 2"/>
          <p:cNvSpPr>
            <a:spLocks noGrp="1"/>
          </p:cNvSpPr>
          <p:nvPr>
            <p:ph type="body" idx="1"/>
          </p:nvPr>
        </p:nvSpPr>
        <p:spPr bwMode="auto">
          <a:xfrm>
            <a:off x="700088" y="4493617"/>
            <a:ext cx="5607050" cy="42575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t>Title: In a Conventional Lab</a:t>
            </a:r>
          </a:p>
          <a:p>
            <a:r>
              <a:rPr lang="en-US" dirty="0"/>
              <a:t>Explains the conventional equipment found in </a:t>
            </a:r>
            <a:r>
              <a:rPr lang="en-US" dirty="0" err="1"/>
              <a:t>nanoprocessing</a:t>
            </a:r>
            <a:r>
              <a:rPr lang="en-US" dirty="0"/>
              <a:t> cellulose:</a:t>
            </a:r>
          </a:p>
          <a:p>
            <a:r>
              <a:rPr lang="en-US" dirty="0"/>
              <a:t>Pulps are difficult to degrade; the trick is to separate (liberate) the cellulose molecule from lignin. Lignin has been called the “cement” it’s what holds everything together within the plant cell wall. Generally, mechanical processes that beat/agitate the bulk material (recycled paper) to separate the fibers are used. Many processes have been identified for producing micro or nanofibers. These processes include </a:t>
            </a:r>
            <a:r>
              <a:rPr lang="en-US" dirty="0" err="1"/>
              <a:t>cryocrushing</a:t>
            </a:r>
            <a:r>
              <a:rPr lang="en-US" dirty="0"/>
              <a:t> (feed material is frozen using liquid nitrogen prior to high impact forces being applied), homogenization, </a:t>
            </a:r>
            <a:r>
              <a:rPr lang="en-US" dirty="0" err="1"/>
              <a:t>microfluidization</a:t>
            </a:r>
            <a:r>
              <a:rPr lang="en-US" dirty="0"/>
              <a:t> (using extreme pressure to emulsify a fluid), and micro-grinding. </a:t>
            </a:r>
          </a:p>
          <a:p>
            <a:endParaRPr lang="en-US" dirty="0"/>
          </a:p>
          <a:p>
            <a:r>
              <a:rPr lang="en-US" dirty="0"/>
              <a:t>Typical equipment used to separate the fibrils from the cell wall:</a:t>
            </a:r>
          </a:p>
          <a:p>
            <a:r>
              <a:rPr lang="en-US" dirty="0"/>
              <a:t>•	The ultra-fine friction grinder “</a:t>
            </a:r>
            <a:r>
              <a:rPr lang="en-US" dirty="0" err="1"/>
              <a:t>Supermasscolloider</a:t>
            </a:r>
            <a:r>
              <a:rPr lang="en-US" dirty="0"/>
              <a:t>” destroys fiber wall structure very efficiently to liberate cellulose microfibrils. </a:t>
            </a:r>
          </a:p>
          <a:p>
            <a:r>
              <a:rPr lang="en-US" dirty="0"/>
              <a:t>•	The homogenizer is also used for this purpose (particularly in paper recycling,) but is less effective.</a:t>
            </a:r>
          </a:p>
          <a:p>
            <a:endParaRPr lang="en-US" dirty="0"/>
          </a:p>
          <a:p>
            <a:r>
              <a:rPr lang="en-US" dirty="0"/>
              <a:t>Because pulp is difficult to degrade, harsh chemicals (such as acids) are required. </a:t>
            </a:r>
          </a:p>
          <a:p>
            <a:endParaRPr lang="en-US" altLang="en-US" dirty="0"/>
          </a:p>
        </p:txBody>
      </p:sp>
      <p:sp>
        <p:nvSpPr>
          <p:cNvPr id="71684"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5B86B1AA-CE14-49E9-B0AF-E2BBD52BAEC5}" type="datetime1">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21-May-20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7168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C34E030D-9CCB-4073-B6DE-2FBDBC1B5A02}" type="slidenum">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Tree>
    <p:extLst>
      <p:ext uri="{BB962C8B-B14F-4D97-AF65-F5344CB8AC3E}">
        <p14:creationId xmlns:p14="http://schemas.microsoft.com/office/powerpoint/2010/main" val="1874872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p:sp>
      <p:sp>
        <p:nvSpPr>
          <p:cNvPr id="71683" name="Notes Placeholder 2"/>
          <p:cNvSpPr>
            <a:spLocks noGrp="1"/>
          </p:cNvSpPr>
          <p:nvPr>
            <p:ph type="body" idx="1"/>
          </p:nvPr>
        </p:nvSpPr>
        <p:spPr bwMode="auto">
          <a:xfrm>
            <a:off x="700088" y="4493617"/>
            <a:ext cx="5607050" cy="42575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kern="1200" dirty="0">
                <a:solidFill>
                  <a:schemeClr val="tx1"/>
                </a:solidFill>
                <a:latin typeface="+mn-lt"/>
                <a:ea typeface="+mn-ea"/>
                <a:cs typeface="+mn-cs"/>
              </a:rPr>
              <a:t>Title: In a Kitchen Lab</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Explains equipment to be used in the Nanocellulose module:</a:t>
            </a:r>
          </a:p>
          <a:p>
            <a:r>
              <a:rPr lang="en-US" sz="1200" kern="1200" dirty="0">
                <a:solidFill>
                  <a:schemeClr val="tx1"/>
                </a:solidFill>
                <a:latin typeface="+mn-lt"/>
                <a:ea typeface="+mn-ea"/>
                <a:cs typeface="+mn-cs"/>
              </a:rPr>
              <a:t>In</a:t>
            </a:r>
            <a:r>
              <a:rPr lang="en-US" sz="1200" kern="1200" baseline="0" dirty="0">
                <a:solidFill>
                  <a:schemeClr val="tx1"/>
                </a:solidFill>
                <a:latin typeface="+mn-lt"/>
                <a:ea typeface="+mn-ea"/>
                <a:cs typeface="+mn-cs"/>
              </a:rPr>
              <a:t> the activity, we are </a:t>
            </a:r>
            <a:r>
              <a:rPr lang="en-US" sz="1200" kern="1200" dirty="0">
                <a:solidFill>
                  <a:schemeClr val="tx1"/>
                </a:solidFill>
                <a:latin typeface="+mn-lt"/>
                <a:ea typeface="+mn-ea"/>
                <a:cs typeface="+mn-cs"/>
              </a:rPr>
              <a:t>emulating a </a:t>
            </a:r>
            <a:r>
              <a:rPr lang="en-US" sz="1200" kern="1200" dirty="0" err="1">
                <a:solidFill>
                  <a:schemeClr val="tx1"/>
                </a:solidFill>
                <a:latin typeface="+mn-lt"/>
                <a:ea typeface="+mn-ea"/>
                <a:cs typeface="+mn-cs"/>
              </a:rPr>
              <a:t>nanoprocess</a:t>
            </a:r>
            <a:r>
              <a:rPr lang="en-US" sz="1200" kern="1200" dirty="0">
                <a:solidFill>
                  <a:schemeClr val="tx1"/>
                </a:solidFill>
                <a:latin typeface="+mn-lt"/>
                <a:ea typeface="+mn-ea"/>
                <a:cs typeface="+mn-cs"/>
              </a:rPr>
              <a:t> (fibrillation) being used to change cellulose. </a:t>
            </a:r>
          </a:p>
          <a:p>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As it turns out the process for creating micro/nanofibers is almost identical to that of paper making. We will use simple equipment found in our kitchen to emulate the </a:t>
            </a:r>
            <a:r>
              <a:rPr lang="en-US" sz="1200" kern="1200" dirty="0" err="1">
                <a:solidFill>
                  <a:schemeClr val="tx1"/>
                </a:solidFill>
                <a:latin typeface="+mn-lt"/>
                <a:ea typeface="+mn-ea"/>
                <a:cs typeface="+mn-cs"/>
              </a:rPr>
              <a:t>nanoprocess</a:t>
            </a:r>
            <a:r>
              <a:rPr lang="en-US" sz="1200" kern="1200" dirty="0">
                <a:solidFill>
                  <a:schemeClr val="tx1"/>
                </a:solidFill>
                <a:latin typeface="+mn-lt"/>
                <a:ea typeface="+mn-ea"/>
                <a:cs typeface="+mn-cs"/>
              </a:rPr>
              <a:t> and technology used to create nanofibers, plus a screening and pressing process used in paper recycling to create our nanocomposite. </a:t>
            </a:r>
          </a:p>
          <a:p>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Decades ago, researchers discovered that enzymes might be useful in processing cellulose. Enzymes are less harmful than acids in the processing (but care still needs to be used). Only recently have they been explored in the treatment of pulp and paper. The process is called fibrillation; adding the enzyme increases the inter-fiber bonding and literally pulls the fibers apart.</a:t>
            </a:r>
          </a:p>
          <a:p>
            <a:endParaRPr lang="en-US" altLang="en-US" dirty="0"/>
          </a:p>
        </p:txBody>
      </p:sp>
      <p:sp>
        <p:nvSpPr>
          <p:cNvPr id="71684"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5B86B1AA-CE14-49E9-B0AF-E2BBD52BAEC5}" type="datetime1">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21-May-20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7168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C34E030D-9CCB-4073-B6DE-2FBDBC1B5A02}" type="slidenum">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Tree>
    <p:extLst>
      <p:ext uri="{BB962C8B-B14F-4D97-AF65-F5344CB8AC3E}">
        <p14:creationId xmlns:p14="http://schemas.microsoft.com/office/powerpoint/2010/main" val="1000633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p:sp>
      <p:sp>
        <p:nvSpPr>
          <p:cNvPr id="71683" name="Notes Placeholder 2"/>
          <p:cNvSpPr>
            <a:spLocks noGrp="1"/>
          </p:cNvSpPr>
          <p:nvPr>
            <p:ph type="body" idx="1"/>
          </p:nvPr>
        </p:nvSpPr>
        <p:spPr bwMode="auto">
          <a:xfrm>
            <a:off x="700088" y="4493617"/>
            <a:ext cx="5607050" cy="42575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kern="1200" dirty="0">
                <a:solidFill>
                  <a:schemeClr val="tx1"/>
                </a:solidFill>
                <a:latin typeface="+mn-lt"/>
                <a:ea typeface="+mn-ea"/>
                <a:cs typeface="+mn-cs"/>
              </a:rPr>
              <a:t>Title: Nanocellulose Test</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Results presented here were</a:t>
            </a:r>
            <a:r>
              <a:rPr lang="en-US" sz="1200" kern="1200" baseline="0" dirty="0">
                <a:solidFill>
                  <a:schemeClr val="tx1"/>
                </a:solidFill>
                <a:latin typeface="+mn-lt"/>
                <a:ea typeface="+mn-ea"/>
                <a:cs typeface="+mn-cs"/>
              </a:rPr>
              <a:t> formed during making this module. Modify with your data and u</a:t>
            </a:r>
            <a:r>
              <a:rPr lang="en-US" sz="1200" kern="1200" dirty="0">
                <a:solidFill>
                  <a:schemeClr val="tx1"/>
                </a:solidFill>
                <a:latin typeface="+mn-lt"/>
                <a:ea typeface="+mn-ea"/>
                <a:cs typeface="+mn-cs"/>
              </a:rPr>
              <a:t>se this slide to review team results and findings.</a:t>
            </a:r>
          </a:p>
          <a:p>
            <a:endParaRPr lang="en-US" altLang="en-US" dirty="0"/>
          </a:p>
        </p:txBody>
      </p:sp>
      <p:sp>
        <p:nvSpPr>
          <p:cNvPr id="71684"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5B86B1AA-CE14-49E9-B0AF-E2BBD52BAEC5}" type="datetime1">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21-May-20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7168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C34E030D-9CCB-4073-B6DE-2FBDBC1B5A02}" type="slidenum">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Tree>
    <p:extLst>
      <p:ext uri="{BB962C8B-B14F-4D97-AF65-F5344CB8AC3E}">
        <p14:creationId xmlns:p14="http://schemas.microsoft.com/office/powerpoint/2010/main" val="2466414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kern="1200" dirty="0">
                <a:solidFill>
                  <a:schemeClr val="tx1"/>
                </a:solidFill>
                <a:latin typeface="+mn-lt"/>
                <a:ea typeface="+mn-ea"/>
                <a:cs typeface="+mn-cs"/>
              </a:rPr>
              <a:t>Title: Analysis/Conclusions?</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Discusses the scale bars on the SEM image and the measurements achieved by fibrillation. Not quite nanoscale, but…there is a difference between the samples. NOTE that further processing and equipment is needed to achieve nanocrystals.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There is a question on the evaluation that requires conversion of the two measurements in the electro micrograph to nanometers. Discuss that our particle is not at the </a:t>
            </a:r>
            <a:r>
              <a:rPr lang="en-US" sz="1200" b="1" kern="1200" dirty="0" err="1">
                <a:solidFill>
                  <a:schemeClr val="tx1"/>
                </a:solidFill>
                <a:latin typeface="+mn-lt"/>
                <a:ea typeface="+mn-ea"/>
                <a:cs typeface="+mn-cs"/>
              </a:rPr>
              <a:t>nanolevel</a:t>
            </a:r>
            <a:r>
              <a:rPr lang="en-US" sz="1200" b="1" kern="1200" dirty="0">
                <a:solidFill>
                  <a:schemeClr val="tx1"/>
                </a:solidFill>
                <a:latin typeface="+mn-lt"/>
                <a:ea typeface="+mn-ea"/>
                <a:cs typeface="+mn-cs"/>
              </a:rPr>
              <a:t>, but it is 1-one thousandth away and significantly reduced from the bulk aggregate. </a:t>
            </a:r>
          </a:p>
          <a:p>
            <a:pPr>
              <a:spcBef>
                <a:spcPct val="0"/>
              </a:spcBef>
            </a:pPr>
            <a:endParaRPr lang="en-US" altLang="en-US" dirty="0"/>
          </a:p>
        </p:txBody>
      </p:sp>
    </p:spTree>
    <p:extLst>
      <p:ext uri="{BB962C8B-B14F-4D97-AF65-F5344CB8AC3E}">
        <p14:creationId xmlns:p14="http://schemas.microsoft.com/office/powerpoint/2010/main" val="702591759"/>
      </p:ext>
    </p:extLst>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kern="1200" dirty="0">
                <a:solidFill>
                  <a:schemeClr val="tx1"/>
                </a:solidFill>
                <a:latin typeface="+mn-lt"/>
                <a:ea typeface="+mn-ea"/>
                <a:cs typeface="+mn-cs"/>
              </a:rPr>
              <a:t>Title: The </a:t>
            </a:r>
            <a:r>
              <a:rPr lang="en-US" sz="1200" b="1" kern="1200" dirty="0" err="1">
                <a:solidFill>
                  <a:schemeClr val="tx1"/>
                </a:solidFill>
                <a:latin typeface="+mn-lt"/>
                <a:ea typeface="+mn-ea"/>
                <a:cs typeface="+mn-cs"/>
              </a:rPr>
              <a:t>Nanomechanism</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Discusses the nanoscale effect observations.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Usually hydrolysis is a chemical process in which a molecule of water is added to a substance. Sometimes this addition causes both substance and water molecule to split into two parts. In such reactions, one fragment of the target molecule (or parent molecule) gains a </a:t>
            </a:r>
            <a:r>
              <a:rPr lang="en-US" sz="1200" kern="1200" dirty="0">
                <a:solidFill>
                  <a:schemeClr val="tx1"/>
                </a:solidFill>
                <a:latin typeface="+mn-lt"/>
                <a:ea typeface="+mn-ea"/>
                <a:cs typeface="+mn-cs"/>
                <a:hlinkClick r:id="rId4"/>
              </a:rPr>
              <a:t>hydrogen ion.</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A.K.A Enzymatic binding and degradation. </a:t>
            </a:r>
            <a:endParaRPr lang="en-US" dirty="0"/>
          </a:p>
          <a:p>
            <a:pPr>
              <a:spcBef>
                <a:spcPct val="0"/>
              </a:spcBef>
            </a:pPr>
            <a:endParaRPr lang="en-US" altLang="en-US" dirty="0"/>
          </a:p>
        </p:txBody>
      </p:sp>
    </p:spTree>
    <p:extLst>
      <p:ext uri="{BB962C8B-B14F-4D97-AF65-F5344CB8AC3E}">
        <p14:creationId xmlns:p14="http://schemas.microsoft.com/office/powerpoint/2010/main" val="1312987713"/>
      </p:ext>
    </p:extLst>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kern="1200" dirty="0">
                <a:solidFill>
                  <a:schemeClr val="tx1"/>
                </a:solidFill>
                <a:latin typeface="+mn-lt"/>
                <a:ea typeface="+mn-ea"/>
                <a:cs typeface="+mn-cs"/>
              </a:rPr>
              <a:t>Title: Where’s the Nanotechnology?</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This is background information; it can be used to reinforce what was learned and emulated during the activities; use it as a primer for the quiz. </a:t>
            </a:r>
          </a:p>
          <a:p>
            <a:endParaRPr lang="en-US" sz="1200" kern="1200" dirty="0">
              <a:solidFill>
                <a:schemeClr val="tx1"/>
              </a:solidFill>
              <a:latin typeface="+mn-lt"/>
              <a:ea typeface="+mn-ea"/>
              <a:cs typeface="+mn-cs"/>
            </a:endParaRPr>
          </a:p>
          <a:p>
            <a:pPr>
              <a:spcBef>
                <a:spcPct val="0"/>
              </a:spcBef>
            </a:pPr>
            <a:endParaRPr lang="en-US" altLang="en-US" dirty="0"/>
          </a:p>
        </p:txBody>
      </p:sp>
    </p:spTree>
    <p:extLst>
      <p:ext uri="{BB962C8B-B14F-4D97-AF65-F5344CB8AC3E}">
        <p14:creationId xmlns:p14="http://schemas.microsoft.com/office/powerpoint/2010/main" val="31748762"/>
      </p:ext>
    </p:extLst>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Title: Nanocellulose Terms to Know</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Use this slide as a primer or for review of terminology encountered in the module. Add terms as needed. Can be a handout.</a:t>
            </a:r>
          </a:p>
          <a:p>
            <a:r>
              <a:rPr lang="en-US" sz="1200" kern="1200" dirty="0">
                <a:solidFill>
                  <a:schemeClr val="tx1"/>
                </a:solidFill>
                <a:latin typeface="+mn-lt"/>
                <a:ea typeface="+mn-ea"/>
                <a:cs typeface="+mn-cs"/>
              </a:rPr>
              <a:t>Suggested definitions:</a:t>
            </a:r>
          </a:p>
          <a:p>
            <a:r>
              <a:rPr lang="en-US" sz="1200" kern="1200" dirty="0">
                <a:solidFill>
                  <a:schemeClr val="tx1"/>
                </a:solidFill>
                <a:latin typeface="+mn-lt"/>
                <a:ea typeface="+mn-ea"/>
                <a:cs typeface="+mn-cs"/>
              </a:rPr>
              <a:t> </a:t>
            </a:r>
          </a:p>
          <a:p>
            <a:pPr lvl="0"/>
            <a:r>
              <a:rPr lang="en-US" sz="1200" kern="1200" dirty="0">
                <a:solidFill>
                  <a:schemeClr val="tx1"/>
                </a:solidFill>
                <a:latin typeface="+mn-lt"/>
                <a:ea typeface="+mn-ea"/>
                <a:cs typeface="+mn-cs"/>
              </a:rPr>
              <a:t>Nanoscience is the ability to observe, manipulate and measure things at the atomic and molecular level.</a:t>
            </a:r>
          </a:p>
          <a:p>
            <a:pPr lvl="0"/>
            <a:r>
              <a:rPr lang="en-US" sz="1200" kern="1200" dirty="0">
                <a:solidFill>
                  <a:schemeClr val="tx1"/>
                </a:solidFill>
                <a:latin typeface="+mn-lt"/>
                <a:ea typeface="+mn-ea"/>
                <a:cs typeface="+mn-cs"/>
              </a:rPr>
              <a:t>Nanotechnology is the ability to use what is learned from nanoscience to create, modify or improve things on a basic level. </a:t>
            </a:r>
          </a:p>
          <a:p>
            <a:pPr lvl="0"/>
            <a:r>
              <a:rPr lang="en-US" sz="1200" kern="1200" dirty="0">
                <a:solidFill>
                  <a:schemeClr val="tx1"/>
                </a:solidFill>
                <a:latin typeface="+mn-lt"/>
                <a:ea typeface="+mn-ea"/>
                <a:cs typeface="+mn-cs"/>
              </a:rPr>
              <a:t>Nanocomposite – having one or more constituents with nano dimensions 100nm or smaller.</a:t>
            </a:r>
          </a:p>
          <a:p>
            <a:endParaRPr lang="es-PR" dirty="0"/>
          </a:p>
        </p:txBody>
      </p:sp>
      <p:sp>
        <p:nvSpPr>
          <p:cNvPr id="4" name="Slide Number Placeholder 3"/>
          <p:cNvSpPr>
            <a:spLocks noGrp="1"/>
          </p:cNvSpPr>
          <p:nvPr>
            <p:ph type="sldNum" sz="quarter" idx="5"/>
          </p:nvPr>
        </p:nvSpPr>
        <p:spPr/>
        <p:txBody>
          <a:bodyPr/>
          <a:lstStyle/>
          <a:p>
            <a:fld id="{42F85A6D-EA37-4C98-920E-5EEF77E1C101}" type="slidenum">
              <a:rPr lang="en-US" smtClean="0"/>
              <a:pPr/>
              <a:t>9</a:t>
            </a:fld>
            <a:endParaRPr lang="en-US"/>
          </a:p>
        </p:txBody>
      </p:sp>
    </p:spTree>
    <p:extLst>
      <p:ext uri="{BB962C8B-B14F-4D97-AF65-F5344CB8AC3E}">
        <p14:creationId xmlns:p14="http://schemas.microsoft.com/office/powerpoint/2010/main" val="3565616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345098104"/>
      </p:ext>
    </p:extLst>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61"/>
          <p:cNvGrpSpPr>
            <a:grpSpLocks/>
          </p:cNvGrpSpPr>
          <p:nvPr/>
        </p:nvGrpSpPr>
        <p:grpSpPr bwMode="auto">
          <a:xfrm>
            <a:off x="-510117" y="0"/>
            <a:ext cx="13243984" cy="6858000"/>
            <a:chOff x="-382404" y="0"/>
            <a:chExt cx="9932332" cy="6858000"/>
          </a:xfrm>
        </p:grpSpPr>
        <p:grpSp>
          <p:nvGrpSpPr>
            <p:cNvPr id="5" name="Group 44"/>
            <p:cNvGrpSpPr>
              <a:grpSpLocks/>
            </p:cNvGrpSpPr>
            <p:nvPr/>
          </p:nvGrpSpPr>
          <p:grpSpPr bwMode="auto">
            <a:xfrm>
              <a:off x="0" y="0"/>
              <a:ext cx="9144000" cy="6858000"/>
              <a:chOff x="0" y="0"/>
              <a:chExt cx="9144000" cy="6858000"/>
            </a:xfrm>
          </p:grpSpPr>
          <p:grpSp>
            <p:nvGrpSpPr>
              <p:cNvPr id="28" name="Group 4"/>
              <p:cNvGrpSpPr>
                <a:grpSpLocks/>
              </p:cNvGrpSpPr>
              <p:nvPr/>
            </p:nvGrpSpPr>
            <p:grpSpPr bwMode="auto">
              <a:xfrm>
                <a:off x="0" y="0"/>
                <a:ext cx="2514600" cy="6858000"/>
                <a:chOff x="0" y="0"/>
                <a:chExt cx="2514600" cy="6858000"/>
              </a:xfrm>
            </p:grpSpPr>
            <p:sp>
              <p:nvSpPr>
                <p:cNvPr id="40" name="Rectangle 39"/>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1"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2"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29" name="Group 5"/>
              <p:cNvGrpSpPr>
                <a:grpSpLocks/>
              </p:cNvGrpSpPr>
              <p:nvPr/>
            </p:nvGrpSpPr>
            <p:grpSpPr bwMode="auto">
              <a:xfrm>
                <a:off x="422910" y="0"/>
                <a:ext cx="2514600" cy="6858000"/>
                <a:chOff x="0" y="0"/>
                <a:chExt cx="2514600" cy="6858000"/>
              </a:xfrm>
            </p:grpSpPr>
            <p:sp>
              <p:nvSpPr>
                <p:cNvPr id="37" name="Rectangle 36"/>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8" name="Rectangle 37"/>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9" name="Rectangle 38"/>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30" name="Group 9"/>
              <p:cNvGrpSpPr>
                <a:grpSpLocks/>
              </p:cNvGrpSpPr>
              <p:nvPr/>
            </p:nvGrpSpPr>
            <p:grpSpPr bwMode="auto">
              <a:xfrm rot="10800000">
                <a:off x="6629400" y="0"/>
                <a:ext cx="2514600" cy="6858000"/>
                <a:chOff x="0" y="0"/>
                <a:chExt cx="2514600" cy="6858000"/>
              </a:xfrm>
            </p:grpSpPr>
            <p:sp>
              <p:nvSpPr>
                <p:cNvPr id="34" name="Rectangle 33"/>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5" name="Rectangle 34"/>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6" name="Rectangle 35"/>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31" name="Rectangle 30"/>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2" name="Rectangle 31"/>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3" name="Rectangle 32"/>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6" name="Freeform 5"/>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7" name="Freeform 6"/>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8" name="Freeform 7"/>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9" name="Freeform 8"/>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0" name="Freeform 9"/>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1" name="Hexagon 10"/>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2" name="Hexagon 11"/>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3" name="Hexagon 12"/>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4" name="Hexagon 13"/>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5" name="Hexagon 14"/>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6" name="Freeform 15"/>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7" name="Hexagon 16"/>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8" name="Hexagon 17"/>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9" name="Hexagon 18"/>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0" name="Hexagon 19"/>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1" name="Hexagon 20"/>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2" name="Hexagon 21"/>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3" name="Hexagon 22"/>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4" name="Hexagon 23"/>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5" name="Hexagon 24"/>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6" name="Freeform 25"/>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7" name="Freeform 26"/>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43" name="Rectangle 42"/>
          <p:cNvSpPr/>
          <p:nvPr/>
        </p:nvSpPr>
        <p:spPr>
          <a:xfrm>
            <a:off x="6081185" y="-22225"/>
            <a:ext cx="4906433"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4" name="Rectangle 43"/>
          <p:cNvSpPr/>
          <p:nvPr/>
        </p:nvSpPr>
        <p:spPr>
          <a:xfrm>
            <a:off x="6199717" y="-22225"/>
            <a:ext cx="4673600" cy="23129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5" name="Rectangle 44"/>
          <p:cNvSpPr/>
          <p:nvPr/>
        </p:nvSpPr>
        <p:spPr>
          <a:xfrm>
            <a:off x="6201833" y="6088063"/>
            <a:ext cx="46736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6" name="Rectangle 45"/>
          <p:cNvSpPr/>
          <p:nvPr/>
        </p:nvSpPr>
        <p:spPr>
          <a:xfrm>
            <a:off x="6201833" y="6088063"/>
            <a:ext cx="46736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n-US"/>
              <a:t>Click to edit Master title style</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7" name="Date Placeholder 3"/>
          <p:cNvSpPr>
            <a:spLocks noGrp="1"/>
          </p:cNvSpPr>
          <p:nvPr>
            <p:ph type="dt" sz="half" idx="10"/>
          </p:nvPr>
        </p:nvSpPr>
        <p:spPr>
          <a:xfrm>
            <a:off x="6318251" y="1516064"/>
            <a:ext cx="2844800" cy="752475"/>
          </a:xfrm>
        </p:spPr>
        <p:txBody>
          <a:bodyPr anchor="b"/>
          <a:lstStyle>
            <a:lvl1pPr algn="l">
              <a:defRPr sz="2400" smtClean="0"/>
            </a:lvl1pPr>
          </a:lstStyle>
          <a:p>
            <a:fld id="{33E8226A-2B89-4F3E-AC23-EB1C632E4A3A}" type="datetimeFigureOut">
              <a:rPr lang="en-US" smtClean="0"/>
              <a:pPr/>
              <a:t>21-May-20</a:t>
            </a:fld>
            <a:endParaRPr lang="en-US"/>
          </a:p>
        </p:txBody>
      </p:sp>
      <p:sp>
        <p:nvSpPr>
          <p:cNvPr id="48" name="Footer Placeholder 4"/>
          <p:cNvSpPr>
            <a:spLocks noGrp="1"/>
          </p:cNvSpPr>
          <p:nvPr>
            <p:ph type="ftr" sz="quarter" idx="11"/>
          </p:nvPr>
        </p:nvSpPr>
        <p:spPr>
          <a:xfrm>
            <a:off x="7071784" y="5719764"/>
            <a:ext cx="3774016" cy="365125"/>
          </a:xfrm>
        </p:spPr>
        <p:txBody>
          <a:bodyPr>
            <a:normAutofit/>
          </a:bodyPr>
          <a:lstStyle>
            <a:lvl1pPr>
              <a:defRPr>
                <a:solidFill>
                  <a:schemeClr val="accent1"/>
                </a:solidFill>
              </a:defRPr>
            </a:lvl1pPr>
          </a:lstStyle>
          <a:p>
            <a:endParaRPr lang="en-US"/>
          </a:p>
        </p:txBody>
      </p:sp>
      <p:sp>
        <p:nvSpPr>
          <p:cNvPr id="49" name="Slide Number Placeholder 5"/>
          <p:cNvSpPr>
            <a:spLocks noGrp="1"/>
          </p:cNvSpPr>
          <p:nvPr>
            <p:ph type="sldNum" sz="quarter" idx="12"/>
          </p:nvPr>
        </p:nvSpPr>
        <p:spPr>
          <a:xfrm>
            <a:off x="6199718" y="5719764"/>
            <a:ext cx="857249" cy="365125"/>
          </a:xfrm>
        </p:spPr>
        <p:txBody>
          <a:bodyPr/>
          <a:lstStyle>
            <a:lvl1pPr>
              <a:defRPr smtClean="0">
                <a:solidFill>
                  <a:schemeClr val="accent1"/>
                </a:solidFill>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3817744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33E8226A-2B89-4F3E-AC23-EB1C632E4A3A}" type="datetimeFigureOut">
              <a:rPr lang="en-US" smtClean="0"/>
              <a:pPr/>
              <a:t>21-May-20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109017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33E8226A-2B89-4F3E-AC23-EB1C632E4A3A}" type="datetimeFigureOut">
              <a:rPr lang="en-US" smtClean="0"/>
              <a:pPr/>
              <a:t>21-May-20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2036631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9"/>
            <a:ext cx="109728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r>
              <a:rPr lang="en-US"/>
              <a:t>© Deb Newberry 2008</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4428034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7296752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8558702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852924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693019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B819348F-FC2A-4207-A3CF-7F62F82B9DE4}" type="datetimeFigureOut">
              <a:rPr lang="en-US"/>
              <a:pPr>
                <a:defRPr/>
              </a:pPr>
              <a:t>21-May-20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655011-2E30-4BC5-A440-19AB2FB9A00B}" type="slidenum">
              <a:rPr lang="en-US"/>
              <a:pPr>
                <a:defRPr/>
              </a:pPr>
              <a:t>‹#›</a:t>
            </a:fld>
            <a:endParaRPr lang="en-US"/>
          </a:p>
        </p:txBody>
      </p:sp>
    </p:spTree>
    <p:extLst>
      <p:ext uri="{BB962C8B-B14F-4D97-AF65-F5344CB8AC3E}">
        <p14:creationId xmlns:p14="http://schemas.microsoft.com/office/powerpoint/2010/main" val="12180849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947A6F33-5223-416F-8673-E99A44AF8EEA}" type="datetimeFigureOut">
              <a:rPr lang="en-US"/>
              <a:pPr>
                <a:defRPr/>
              </a:pPr>
              <a:t>21-May-20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81C4EEC-F2B1-4529-ADF7-EADF109A19E0}" type="slidenum">
              <a:rPr lang="en-US"/>
              <a:pPr>
                <a:defRPr/>
              </a:pPr>
              <a:t>‹#›</a:t>
            </a:fld>
            <a:endParaRPr lang="en-US"/>
          </a:p>
        </p:txBody>
      </p:sp>
    </p:spTree>
    <p:extLst>
      <p:ext uri="{BB962C8B-B14F-4D97-AF65-F5344CB8AC3E}">
        <p14:creationId xmlns:p14="http://schemas.microsoft.com/office/powerpoint/2010/main" val="4687170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BC408D71-873A-4F83-91F2-F53C1B6C74A7}" type="datetimeFigureOut">
              <a:rPr lang="en-US"/>
              <a:pPr>
                <a:defRPr/>
              </a:pPr>
              <a:t>21-May-20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F6D3133-35BD-40E8-A5F5-C287919BD228}" type="slidenum">
              <a:rPr lang="en-US"/>
              <a:pPr>
                <a:defRPr/>
              </a:pPr>
              <a:t>‹#›</a:t>
            </a:fld>
            <a:endParaRPr lang="en-US"/>
          </a:p>
        </p:txBody>
      </p:sp>
    </p:spTree>
    <p:extLst>
      <p:ext uri="{BB962C8B-B14F-4D97-AF65-F5344CB8AC3E}">
        <p14:creationId xmlns:p14="http://schemas.microsoft.com/office/powerpoint/2010/main" val="2560530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33E8226A-2B89-4F3E-AC23-EB1C632E4A3A}" type="datetimeFigureOut">
              <a:rPr lang="en-US" smtClean="0"/>
              <a:pPr/>
              <a:t>21-May-20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37468076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40DBF3F0-64AC-48AB-8170-E6FE6D097A56}" type="datetimeFigureOut">
              <a:rPr lang="en-US"/>
              <a:pPr>
                <a:defRPr/>
              </a:pPr>
              <a:t>21-May-20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2BCC4F4-272E-42EF-8B18-35099D8E19E5}" type="slidenum">
              <a:rPr lang="en-US"/>
              <a:pPr>
                <a:defRPr/>
              </a:pPr>
              <a:t>‹#›</a:t>
            </a:fld>
            <a:endParaRPr lang="en-US"/>
          </a:p>
        </p:txBody>
      </p:sp>
    </p:spTree>
    <p:extLst>
      <p:ext uri="{BB962C8B-B14F-4D97-AF65-F5344CB8AC3E}">
        <p14:creationId xmlns:p14="http://schemas.microsoft.com/office/powerpoint/2010/main" val="5773477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258D07DF-9E0A-43E9-A141-A393AE7A2B3B}" type="datetimeFigureOut">
              <a:rPr lang="en-US"/>
              <a:pPr>
                <a:defRPr/>
              </a:pPr>
              <a:t>21-May-20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5FB8A0E-F732-49F7-BDE8-4940DD7B9793}" type="slidenum">
              <a:rPr lang="en-US"/>
              <a:pPr>
                <a:defRPr/>
              </a:pPr>
              <a:t>‹#›</a:t>
            </a:fld>
            <a:endParaRPr lang="en-US"/>
          </a:p>
        </p:txBody>
      </p:sp>
    </p:spTree>
    <p:extLst>
      <p:ext uri="{BB962C8B-B14F-4D97-AF65-F5344CB8AC3E}">
        <p14:creationId xmlns:p14="http://schemas.microsoft.com/office/powerpoint/2010/main" val="14043754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F8C98DE1-523C-4FEA-A612-97F08D3B6B0E}" type="datetimeFigureOut">
              <a:rPr lang="en-US"/>
              <a:pPr>
                <a:defRPr/>
              </a:pPr>
              <a:t>21-May-20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B966F31-3525-4897-87EF-6696C37EE969}" type="slidenum">
              <a:rPr lang="en-US"/>
              <a:pPr>
                <a:defRPr/>
              </a:pPr>
              <a:t>‹#›</a:t>
            </a:fld>
            <a:endParaRPr lang="en-US"/>
          </a:p>
        </p:txBody>
      </p:sp>
    </p:spTree>
    <p:extLst>
      <p:ext uri="{BB962C8B-B14F-4D97-AF65-F5344CB8AC3E}">
        <p14:creationId xmlns:p14="http://schemas.microsoft.com/office/powerpoint/2010/main" val="36603388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246DB37-F099-402A-B091-3F545EE516CA}" type="datetimeFigureOut">
              <a:rPr lang="en-US"/>
              <a:pPr>
                <a:defRPr/>
              </a:pPr>
              <a:t>21-May-20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3F10F7F-357D-4992-BA6B-C5B8A7571480}" type="slidenum">
              <a:rPr lang="en-US"/>
              <a:pPr>
                <a:defRPr/>
              </a:pPr>
              <a:t>‹#›</a:t>
            </a:fld>
            <a:endParaRPr lang="en-US"/>
          </a:p>
        </p:txBody>
      </p:sp>
    </p:spTree>
    <p:extLst>
      <p:ext uri="{BB962C8B-B14F-4D97-AF65-F5344CB8AC3E}">
        <p14:creationId xmlns:p14="http://schemas.microsoft.com/office/powerpoint/2010/main" val="27421404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FDF1CEA-2AC9-44AA-B051-047F0063E545}" type="datetimeFigureOut">
              <a:rPr lang="en-US"/>
              <a:pPr>
                <a:defRPr/>
              </a:pPr>
              <a:t>21-May-20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57F3B4A-A5A0-420D-B2E9-40E8A363BD3B}" type="slidenum">
              <a:rPr lang="en-US"/>
              <a:pPr>
                <a:defRPr/>
              </a:pPr>
              <a:t>‹#›</a:t>
            </a:fld>
            <a:endParaRPr lang="en-US"/>
          </a:p>
        </p:txBody>
      </p:sp>
    </p:spTree>
    <p:extLst>
      <p:ext uri="{BB962C8B-B14F-4D97-AF65-F5344CB8AC3E}">
        <p14:creationId xmlns:p14="http://schemas.microsoft.com/office/powerpoint/2010/main" val="4413255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13FF604-FDB3-4FEC-A75B-E30F6BD32554}" type="datetimeFigureOut">
              <a:rPr lang="en-US"/>
              <a:pPr>
                <a:defRPr/>
              </a:pPr>
              <a:t>21-May-20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D515544-1351-4F24-865E-D5C50D3E66F6}" type="slidenum">
              <a:rPr lang="en-US"/>
              <a:pPr>
                <a:defRPr/>
              </a:pPr>
              <a:t>‹#›</a:t>
            </a:fld>
            <a:endParaRPr lang="en-US"/>
          </a:p>
        </p:txBody>
      </p:sp>
    </p:spTree>
    <p:extLst>
      <p:ext uri="{BB962C8B-B14F-4D97-AF65-F5344CB8AC3E}">
        <p14:creationId xmlns:p14="http://schemas.microsoft.com/office/powerpoint/2010/main" val="16941902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1F761719-02D0-43CC-AAB5-FEA02E9D6AAB}" type="datetimeFigureOut">
              <a:rPr lang="en-US"/>
              <a:pPr>
                <a:defRPr/>
              </a:pPr>
              <a:t>21-May-20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95E069-54B2-440E-89D6-C8682F5EF228}" type="slidenum">
              <a:rPr lang="en-US"/>
              <a:pPr>
                <a:defRPr/>
              </a:pPr>
              <a:t>‹#›</a:t>
            </a:fld>
            <a:endParaRPr lang="en-US"/>
          </a:p>
        </p:txBody>
      </p:sp>
    </p:spTree>
    <p:extLst>
      <p:ext uri="{BB962C8B-B14F-4D97-AF65-F5344CB8AC3E}">
        <p14:creationId xmlns:p14="http://schemas.microsoft.com/office/powerpoint/2010/main" val="8851333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AACC502-0846-4394-A40E-984577D4D4F2}" type="datetimeFigureOut">
              <a:rPr lang="en-US"/>
              <a:pPr>
                <a:defRPr/>
              </a:pPr>
              <a:t>21-May-20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C694B0C-D5CB-4098-B7CA-CE6234F98464}" type="slidenum">
              <a:rPr lang="en-US"/>
              <a:pPr>
                <a:defRPr/>
              </a:pPr>
              <a:t>‹#›</a:t>
            </a:fld>
            <a:endParaRPr lang="en-US"/>
          </a:p>
        </p:txBody>
      </p:sp>
    </p:spTree>
    <p:extLst>
      <p:ext uri="{BB962C8B-B14F-4D97-AF65-F5344CB8AC3E}">
        <p14:creationId xmlns:p14="http://schemas.microsoft.com/office/powerpoint/2010/main" val="32077384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3E8226A-2B89-4F3E-AC23-EB1C632E4A3A}" type="datetimeFigureOut">
              <a:rPr lang="en-US" smtClean="0"/>
              <a:pPr/>
              <a:t>21-May-20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32554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E8226A-2B89-4F3E-AC23-EB1C632E4A3A}" type="datetimeFigureOut">
              <a:rPr lang="en-US" smtClean="0"/>
              <a:pPr/>
              <a:t>21-May-20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2379448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lstStyle>
            <a:lvl1pPr algn="l">
              <a:defRPr sz="4000" b="0" cap="none" baseline="0"/>
            </a:lvl1pPr>
          </a:lstStyle>
          <a:p>
            <a:r>
              <a:rPr lang="en-US"/>
              <a:t>Click to edit Master title style</a:t>
            </a:r>
            <a:endParaRPr lang="en-US" dirty="0"/>
          </a:p>
        </p:txBody>
      </p:sp>
      <p:sp>
        <p:nvSpPr>
          <p:cNvPr id="3" name="Text Placeholder 2"/>
          <p:cNvSpPr>
            <a:spLocks noGrp="1"/>
          </p:cNvSpPr>
          <p:nvPr>
            <p:ph type="body" idx="1"/>
          </p:nvPr>
        </p:nvSpPr>
        <p:spPr>
          <a:xfrm>
            <a:off x="1678194" y="4267201"/>
            <a:ext cx="8849956" cy="1520413"/>
          </a:xfrm>
        </p:spPr>
        <p:txBody>
          <a:bodyPr/>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33E8226A-2B89-4F3E-AC23-EB1C632E4A3A}" type="datetimeFigureOut">
              <a:rPr lang="en-US" smtClean="0"/>
              <a:pPr/>
              <a:t>21-May-20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4623990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3E8226A-2B89-4F3E-AC23-EB1C632E4A3A}" type="datetimeFigureOut">
              <a:rPr lang="en-US" smtClean="0"/>
              <a:pPr/>
              <a:t>21-May-20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67892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3E8226A-2B89-4F3E-AC23-EB1C632E4A3A}" type="datetimeFigureOut">
              <a:rPr lang="en-US" smtClean="0"/>
              <a:pPr/>
              <a:t>21-May-20</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450C0BBA-624C-4EC6-916D-513C3A9B3CDB}" type="slidenum">
              <a:rPr lang="en-US" smtClean="0"/>
              <a:pPr>
                <a:defRPr/>
              </a:pPr>
              <a:t>‹#›</a:t>
            </a:fld>
            <a:endParaRPr lang="en-US"/>
          </a:p>
        </p:txBody>
      </p:sp>
    </p:spTree>
    <p:extLst>
      <p:ext uri="{BB962C8B-B14F-4D97-AF65-F5344CB8AC3E}">
        <p14:creationId xmlns:p14="http://schemas.microsoft.com/office/powerpoint/2010/main" val="27552363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E8226A-2B89-4F3E-AC23-EB1C632E4A3A}" type="datetimeFigureOut">
              <a:rPr lang="en-US" smtClean="0"/>
              <a:pPr/>
              <a:t>21-May-20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13796464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3E8226A-2B89-4F3E-AC23-EB1C632E4A3A}" type="datetimeFigureOut">
              <a:rPr lang="en-US" smtClean="0"/>
              <a:pPr/>
              <a:t>21-May-20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20827941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3E8226A-2B89-4F3E-AC23-EB1C632E4A3A}" type="datetimeFigureOut">
              <a:rPr lang="en-US" smtClean="0"/>
              <a:pPr/>
              <a:t>21-May-20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42543362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3E8226A-2B89-4F3E-AC23-EB1C632E4A3A}" type="datetimeFigureOut">
              <a:rPr lang="en-US" smtClean="0"/>
              <a:pPr/>
              <a:t>21-May-20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3887686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3E8226A-2B89-4F3E-AC23-EB1C632E4A3A}" type="datetimeFigureOut">
              <a:rPr lang="en-US" smtClean="0"/>
              <a:pPr/>
              <a:t>21-May-20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11872265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E8226A-2B89-4F3E-AC23-EB1C632E4A3A}" type="datetimeFigureOut">
              <a:rPr lang="en-US" smtClean="0"/>
              <a:pPr/>
              <a:t>21-May-20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27875073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E8226A-2B89-4F3E-AC23-EB1C632E4A3A}" type="datetimeFigureOut">
              <a:rPr lang="en-US" smtClean="0"/>
              <a:pPr/>
              <a:t>21-May-20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31493576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099446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3"/>
          </p:nvPr>
        </p:nvSpPr>
        <p:spPr>
          <a:xfrm>
            <a:off x="1389888" y="2313432"/>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5"/>
          </p:nvPr>
        </p:nvSpPr>
        <p:spPr/>
        <p:txBody>
          <a:bodyPr/>
          <a:lstStyle>
            <a:lvl1pPr>
              <a:defRPr/>
            </a:lvl1pPr>
          </a:lstStyle>
          <a:p>
            <a:fld id="{33E8226A-2B89-4F3E-AC23-EB1C632E4A3A}" type="datetimeFigureOut">
              <a:rPr lang="en-US" smtClean="0"/>
              <a:pPr/>
              <a:t>21-May-20</a:t>
            </a:fld>
            <a:endParaRPr lang="en-US"/>
          </a:p>
        </p:txBody>
      </p:sp>
      <p:sp>
        <p:nvSpPr>
          <p:cNvPr id="6" name="Footer Placeholder 4"/>
          <p:cNvSpPr>
            <a:spLocks noGrp="1"/>
          </p:cNvSpPr>
          <p:nvPr>
            <p:ph type="ftr" sz="quarter" idx="16"/>
          </p:nvPr>
        </p:nvSpPr>
        <p:spPr/>
        <p:txBody>
          <a:bodyPr/>
          <a:lstStyle>
            <a:lvl1pPr>
              <a:defRPr/>
            </a:lvl1pPr>
          </a:lstStyle>
          <a:p>
            <a:endParaRPr lang="en-US"/>
          </a:p>
        </p:txBody>
      </p:sp>
      <p:sp>
        <p:nvSpPr>
          <p:cNvPr id="7" name="Slide Number Placeholder 5"/>
          <p:cNvSpPr>
            <a:spLocks noGrp="1"/>
          </p:cNvSpPr>
          <p:nvPr>
            <p:ph type="sldNum" sz="quarter" idx="17"/>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33408006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3377558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6694224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5822509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9752BF85-0622-44EE-97FD-8F0E6DFDC877}" type="datetime1">
              <a:rPr lang="en-US" altLang="en-US" smtClean="0"/>
              <a:t>21-May-20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B06CE2B-195F-471B-A7FB-1AC136F72138}" type="slidenum">
              <a:rPr lang="en-US" altLang="en-US" smtClean="0"/>
              <a:pPr>
                <a:defRPr/>
              </a:pPr>
              <a:t>‹#›</a:t>
            </a:fld>
            <a:endParaRPr lang="en-US" altLang="en-US" sz="1800">
              <a:solidFill>
                <a:schemeClr val="tx1"/>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540568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777782F8-61FD-4C40-ACD2-C129A15A4155}" type="datetime1">
              <a:rPr lang="en-US" altLang="en-US" smtClean="0"/>
              <a:t>21-May-20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14A416A-2C3D-4FC0-B68D-3C4348EDC8CE}"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315622404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5C44BFED-A92A-44B8-8A67-82A5523D9641}" type="datetime1">
              <a:rPr lang="en-US" altLang="en-US" smtClean="0"/>
              <a:t>21-May-20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9D3362B-5EFA-4058-962C-086BC3F61BF4}" type="slidenum">
              <a:rPr lang="en-US" altLang="en-US" smtClean="0"/>
              <a:pPr>
                <a:defRPr/>
              </a:pPr>
              <a:t>‹#›</a:t>
            </a:fld>
            <a:endParaRPr lang="en-US" altLang="en-US" sz="1800">
              <a:solidFill>
                <a:schemeClr val="tx1"/>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2991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81292F92-2FD0-47C7-8AA8-DCA3DC798043}" type="datetime1">
              <a:rPr lang="en-US" altLang="en-US" smtClean="0"/>
              <a:t>21-May-20</a:t>
            </a:fld>
            <a:endParaRPr lang="en-US" altLang="en-US" sz="1800">
              <a:solidFill>
                <a:schemeClr val="tx1"/>
              </a:solidFill>
            </a:endParaRPr>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BBDE4F0-31C6-4CF8-8BFB-5CB3C53C97DC}"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66749405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2E38F242-C932-4DB1-A49A-01DF7F447E47}" type="datetime1">
              <a:rPr lang="en-US" altLang="en-US" smtClean="0"/>
              <a:t>21-May-20</a:t>
            </a:fld>
            <a:endParaRPr lang="en-US" altLang="en-US" sz="1800">
              <a:solidFill>
                <a:schemeClr val="tx1"/>
              </a:solidFill>
            </a:endParaRPr>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7A73E7EA-1428-4A1C-9D72-5E3138062141}"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4947715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35984FCA-D2D6-4A83-8EBE-3CE98C614469}" type="datetime1">
              <a:rPr lang="en-US" altLang="en-US" smtClean="0"/>
              <a:t>21-May-20</a:t>
            </a:fld>
            <a:endParaRPr lang="en-US" altLang="en-US" sz="1800">
              <a:solidFill>
                <a:schemeClr val="tx1"/>
              </a:solidFill>
            </a:endParaRPr>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B0744FAB-9532-46B6-AFAA-4E534BFA21A8}"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13898559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fld id="{9EFDF3D6-EF45-49B1-8A79-1F2962056198}" type="datetime1">
              <a:rPr lang="en-US" altLang="en-US" smtClean="0"/>
              <a:t>21-May-20</a:t>
            </a:fld>
            <a:endParaRPr lang="en-US" altLang="en-US" sz="1800">
              <a:solidFill>
                <a:schemeClr val="tx1"/>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n-US"/>
          </a:p>
        </p:txBody>
      </p:sp>
      <p:sp>
        <p:nvSpPr>
          <p:cNvPr id="9" name="Slide Number Placeholder 8"/>
          <p:cNvSpPr>
            <a:spLocks noGrp="1"/>
          </p:cNvSpPr>
          <p:nvPr>
            <p:ph type="sldNum" sz="quarter" idx="12"/>
          </p:nvPr>
        </p:nvSpPr>
        <p:spPr/>
        <p:txBody>
          <a:bodyPr/>
          <a:lstStyle/>
          <a:p>
            <a:pPr>
              <a:defRPr/>
            </a:pPr>
            <a:fld id="{361A5D79-7B22-4262-9B55-890633D66C4C}"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63817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fld id="{33E8226A-2B89-4F3E-AC23-EB1C632E4A3A}" type="datetimeFigureOut">
              <a:rPr lang="en-US" smtClean="0"/>
              <a:pPr/>
              <a:t>21-May-20</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137940354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pPr>
              <a:defRPr/>
            </a:pPr>
            <a:fld id="{C870E35F-9175-477B-9911-CFBBD21095C7}" type="datetime1">
              <a:rPr lang="en-US" altLang="en-US" smtClean="0"/>
              <a:t>21-May-20</a:t>
            </a:fld>
            <a:endParaRPr lang="en-US" altLang="en-US" sz="1800">
              <a:solidFill>
                <a:schemeClr val="tx1"/>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77590ECE-D088-4B12-99A2-17D381FBF1D3}"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5316803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379ACF21-6333-485C-A893-50E6E8D81A87}" type="datetime1">
              <a:rPr lang="en-US" altLang="en-US" smtClean="0"/>
              <a:t>21-May-20</a:t>
            </a:fld>
            <a:endParaRPr lang="en-US" altLang="en-US" sz="1800">
              <a:solidFill>
                <a:schemeClr val="tx1"/>
              </a:solidFill>
            </a:endParaRPr>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2DF224E-6E16-433E-B339-251514AF9B31}"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37121606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449173B4-A37B-4D26-A89C-124963995CFB}" type="datetime1">
              <a:rPr lang="en-US" altLang="en-US" smtClean="0"/>
              <a:t>21-May-20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BEDBC6B-0B70-46A2-B6FB-FDFC4D9C3DAF}"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354786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D9FB87AA-9144-424E-B5F6-9F148BD3C293}" type="datetime1">
              <a:rPr lang="en-US" altLang="en-US" smtClean="0"/>
              <a:t>21-May-20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5C05162-0400-49F0-A241-E233EB8F5A3B}"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2323461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90660" y="1027113"/>
            <a:ext cx="9366249"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smtClean="0"/>
            </a:lvl1pPr>
          </a:lstStyle>
          <a:p>
            <a:pPr>
              <a:defRPr/>
            </a:pPr>
            <a:fld id="{B5A4C6C6-C1A9-41AF-BC47-12F54BE7ABF5}" type="datetime1">
              <a:rPr lang="en-US" altLang="en-US" smtClean="0"/>
              <a:t>21-May-20</a:t>
            </a:fld>
            <a:endParaRPr lang="en-US" altLang="en-US" sz="1800">
              <a:solidFill>
                <a:schemeClr val="tx1"/>
              </a:solidFill>
            </a:endParaRPr>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mtClean="0"/>
            </a:lvl1pPr>
          </a:lstStyle>
          <a:p>
            <a:pPr>
              <a:defRPr/>
            </a:pPr>
            <a:fld id="{E605687D-FC52-4A7A-B802-3E53D1090173}" type="slidenum">
              <a:rPr lang="en-US" altLang="en-US"/>
              <a:pPr>
                <a:defRPr/>
              </a:pPr>
              <a:t>‹#›</a:t>
            </a:fld>
            <a:endParaRPr lang="en-US" altLang="en-US" sz="1800">
              <a:solidFill>
                <a:schemeClr val="tx1"/>
              </a:solidFill>
            </a:endParaRPr>
          </a:p>
        </p:txBody>
      </p:sp>
    </p:spTree>
    <p:extLst>
      <p:ext uri="{BB962C8B-B14F-4D97-AF65-F5344CB8AC3E}">
        <p14:creationId xmlns:p14="http://schemas.microsoft.com/office/powerpoint/2010/main" val="336273166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2385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33E8226A-2B89-4F3E-AC23-EB1C632E4A3A}" type="datetimeFigureOut">
              <a:rPr lang="en-US" smtClean="0"/>
              <a:pPr/>
              <a:t>21-May-20</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2527785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33E8226A-2B89-4F3E-AC23-EB1C632E4A3A}" type="datetimeFigureOut">
              <a:rPr lang="en-US" smtClean="0"/>
              <a:pPr/>
              <a:t>21-May-20</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3431460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5" name="Group 61"/>
          <p:cNvGrpSpPr>
            <a:grpSpLocks/>
          </p:cNvGrpSpPr>
          <p:nvPr/>
        </p:nvGrpSpPr>
        <p:grpSpPr bwMode="auto">
          <a:xfrm>
            <a:off x="-510117" y="0"/>
            <a:ext cx="13243984" cy="6858000"/>
            <a:chOff x="-382404" y="0"/>
            <a:chExt cx="9932332" cy="6858000"/>
          </a:xfrm>
        </p:grpSpPr>
        <p:grpSp>
          <p:nvGrpSpPr>
            <p:cNvPr id="6" name="Group 62"/>
            <p:cNvGrpSpPr>
              <a:grpSpLocks/>
            </p:cNvGrpSpPr>
            <p:nvPr/>
          </p:nvGrpSpPr>
          <p:grpSpPr bwMode="auto">
            <a:xfrm>
              <a:off x="0" y="0"/>
              <a:ext cx="9144000" cy="6858000"/>
              <a:chOff x="0" y="0"/>
              <a:chExt cx="9144000" cy="6858000"/>
            </a:xfrm>
          </p:grpSpPr>
          <p:grpSp>
            <p:nvGrpSpPr>
              <p:cNvPr id="29" name="Group 4"/>
              <p:cNvGrpSpPr>
                <a:grpSpLocks/>
              </p:cNvGrpSpPr>
              <p:nvPr/>
            </p:nvGrpSpPr>
            <p:grpSpPr bwMode="auto">
              <a:xfrm>
                <a:off x="0" y="0"/>
                <a:ext cx="2514600" cy="6858000"/>
                <a:chOff x="0" y="0"/>
                <a:chExt cx="2514600" cy="6858000"/>
              </a:xfrm>
            </p:grpSpPr>
            <p:sp>
              <p:nvSpPr>
                <p:cNvPr id="41" name="Rectangle 40"/>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30" name="Group 5"/>
              <p:cNvGrpSpPr>
                <a:grpSpLocks/>
              </p:cNvGrpSpPr>
              <p:nvPr/>
            </p:nvGrpSpPr>
            <p:grpSpPr bwMode="auto">
              <a:xfrm>
                <a:off x="422910" y="0"/>
                <a:ext cx="2514600" cy="6858000"/>
                <a:chOff x="0" y="0"/>
                <a:chExt cx="2514600" cy="6858000"/>
              </a:xfrm>
            </p:grpSpPr>
            <p:sp>
              <p:nvSpPr>
                <p:cNvPr id="38" name="Rectangle 37"/>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9" name="Rectangle 38"/>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0" name="Rectangle 39"/>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31" name="Group 9"/>
              <p:cNvGrpSpPr>
                <a:grpSpLocks/>
              </p:cNvGrpSpPr>
              <p:nvPr/>
            </p:nvGrpSpPr>
            <p:grpSpPr bwMode="auto">
              <a:xfrm rot="10800000">
                <a:off x="6629400" y="0"/>
                <a:ext cx="2514600" cy="6858000"/>
                <a:chOff x="0" y="0"/>
                <a:chExt cx="2514600" cy="6858000"/>
              </a:xfrm>
            </p:grpSpPr>
            <p:sp>
              <p:nvSpPr>
                <p:cNvPr id="35" name="Rectangle 34"/>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6" name="Rectangle 35"/>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7" name="Rectangle 36"/>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32" name="Rectangle 31"/>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3" name="Rectangle 32"/>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4" name="Rectangle 33"/>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7" name="Freeform 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8" name="Freeform 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9" name="Freeform 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0" name="Freeform 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1" name="Freeform 1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2" name="Hexagon 1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3" name="Hexagon 1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4" name="Hexagon 1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5" name="Hexagon 1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6" name="Hexagon 1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7" name="Freeform 16"/>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8" name="Hexagon 17"/>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9" name="Hexagon 18"/>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0" name="Hexagon 19"/>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1" name="Hexagon 20"/>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2" name="Hexagon 21"/>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3" name="Hexagon 22"/>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4" name="Hexagon 23"/>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5" name="Hexagon 24"/>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6" name="Hexagon 25"/>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7" name="Freeform 26"/>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8" name="Freeform 27"/>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44" name="Rectangle 43"/>
          <p:cNvSpPr/>
          <p:nvPr/>
        </p:nvSpPr>
        <p:spPr>
          <a:xfrm>
            <a:off x="6081185" y="-22225"/>
            <a:ext cx="4906433"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5" name="Rectangle 44"/>
          <p:cNvSpPr/>
          <p:nvPr/>
        </p:nvSpPr>
        <p:spPr>
          <a:xfrm>
            <a:off x="6199717" y="-22225"/>
            <a:ext cx="46736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6" name="Rectangle 45"/>
          <p:cNvSpPr/>
          <p:nvPr/>
        </p:nvSpPr>
        <p:spPr>
          <a:xfrm>
            <a:off x="1206500" y="601664"/>
            <a:ext cx="4749800" cy="564832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7" name="Rectangle 46"/>
          <p:cNvSpPr/>
          <p:nvPr/>
        </p:nvSpPr>
        <p:spPr>
          <a:xfrm>
            <a:off x="6201833" y="6088063"/>
            <a:ext cx="46736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6319777" y="2657435"/>
            <a:ext cx="4406096" cy="1463153"/>
          </a:xfrm>
        </p:spPr>
        <p:txBody>
          <a:bodyPr>
            <a:normAutofit/>
          </a:bodyPr>
          <a:lstStyle>
            <a:lvl1pPr algn="l">
              <a:defRPr sz="2800" b="0"/>
            </a:lvl1pPr>
          </a:lstStyle>
          <a:p>
            <a:r>
              <a:rPr lang="en-US"/>
              <a:t>Click to edit Master title style</a:t>
            </a:r>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8" name="Date Placeholder 4"/>
          <p:cNvSpPr>
            <a:spLocks noGrp="1"/>
          </p:cNvSpPr>
          <p:nvPr>
            <p:ph type="dt" sz="half" idx="10"/>
          </p:nvPr>
        </p:nvSpPr>
        <p:spPr/>
        <p:txBody>
          <a:bodyPr/>
          <a:lstStyle>
            <a:lvl1pPr>
              <a:defRPr/>
            </a:lvl1pPr>
          </a:lstStyle>
          <a:p>
            <a:fld id="{33E8226A-2B89-4F3E-AC23-EB1C632E4A3A}" type="datetimeFigureOut">
              <a:rPr lang="en-US" smtClean="0"/>
              <a:pPr/>
              <a:t>21-May-20</a:t>
            </a:fld>
            <a:endParaRPr lang="en-US"/>
          </a:p>
        </p:txBody>
      </p:sp>
      <p:sp>
        <p:nvSpPr>
          <p:cNvPr id="49" name="Slide Number Placeholder 6"/>
          <p:cNvSpPr>
            <a:spLocks noGrp="1"/>
          </p:cNvSpPr>
          <p:nvPr>
            <p:ph type="sldNum" sz="quarter" idx="11"/>
          </p:nvPr>
        </p:nvSpPr>
        <p:spPr/>
        <p:txBody>
          <a:bodyPr/>
          <a:lstStyle>
            <a:lvl1pPr>
              <a:defRPr/>
            </a:lvl1pPr>
          </a:lstStyle>
          <a:p>
            <a:fld id="{8FCCDAC3-4480-4DF0-9CF7-C863844BDD4A}" type="slidenum">
              <a:rPr lang="en-US" smtClean="0"/>
              <a:pPr/>
              <a:t>‹#›</a:t>
            </a:fld>
            <a:endParaRPr lang="en-US"/>
          </a:p>
        </p:txBody>
      </p:sp>
      <p:sp>
        <p:nvSpPr>
          <p:cNvPr id="50" name="Footer Placeholder 5"/>
          <p:cNvSpPr>
            <a:spLocks noGrp="1"/>
          </p:cNvSpPr>
          <p:nvPr>
            <p:ph type="ftr" sz="quarter" idx="12"/>
          </p:nvPr>
        </p:nvSpPr>
        <p:spPr>
          <a:xfrm>
            <a:off x="6189133" y="5724526"/>
            <a:ext cx="4656667" cy="365125"/>
          </a:xfrm>
        </p:spPr>
        <p:txBody>
          <a:bodyPr>
            <a:normAutofit/>
          </a:bodyPr>
          <a:lstStyle>
            <a:lvl1pPr>
              <a:defRPr/>
            </a:lvl1pPr>
          </a:lstStyle>
          <a:p>
            <a:endParaRPr lang="en-US"/>
          </a:p>
        </p:txBody>
      </p:sp>
    </p:spTree>
    <p:extLst>
      <p:ext uri="{BB962C8B-B14F-4D97-AF65-F5344CB8AC3E}">
        <p14:creationId xmlns:p14="http://schemas.microsoft.com/office/powerpoint/2010/main" val="2826881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5" name="Group 61"/>
          <p:cNvGrpSpPr>
            <a:grpSpLocks/>
          </p:cNvGrpSpPr>
          <p:nvPr/>
        </p:nvGrpSpPr>
        <p:grpSpPr bwMode="auto">
          <a:xfrm>
            <a:off x="-510117" y="0"/>
            <a:ext cx="13243984" cy="6858000"/>
            <a:chOff x="-382404" y="0"/>
            <a:chExt cx="9932332" cy="6858000"/>
          </a:xfrm>
        </p:grpSpPr>
        <p:grpSp>
          <p:nvGrpSpPr>
            <p:cNvPr id="6" name="Group 62"/>
            <p:cNvGrpSpPr>
              <a:grpSpLocks/>
            </p:cNvGrpSpPr>
            <p:nvPr/>
          </p:nvGrpSpPr>
          <p:grpSpPr bwMode="auto">
            <a:xfrm>
              <a:off x="0" y="0"/>
              <a:ext cx="9144000" cy="6858000"/>
              <a:chOff x="0" y="0"/>
              <a:chExt cx="9144000" cy="6858000"/>
            </a:xfrm>
          </p:grpSpPr>
          <p:grpSp>
            <p:nvGrpSpPr>
              <p:cNvPr id="29" name="Group 4"/>
              <p:cNvGrpSpPr>
                <a:grpSpLocks/>
              </p:cNvGrpSpPr>
              <p:nvPr/>
            </p:nvGrpSpPr>
            <p:grpSpPr bwMode="auto">
              <a:xfrm>
                <a:off x="0" y="0"/>
                <a:ext cx="2514600" cy="6858000"/>
                <a:chOff x="0" y="0"/>
                <a:chExt cx="2514600" cy="6858000"/>
              </a:xfrm>
            </p:grpSpPr>
            <p:sp>
              <p:nvSpPr>
                <p:cNvPr id="41" name="Rectangle 40"/>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30" name="Group 5"/>
              <p:cNvGrpSpPr>
                <a:grpSpLocks/>
              </p:cNvGrpSpPr>
              <p:nvPr/>
            </p:nvGrpSpPr>
            <p:grpSpPr bwMode="auto">
              <a:xfrm>
                <a:off x="422910" y="0"/>
                <a:ext cx="2514600" cy="6858000"/>
                <a:chOff x="0" y="0"/>
                <a:chExt cx="2514600" cy="6858000"/>
              </a:xfrm>
            </p:grpSpPr>
            <p:sp>
              <p:nvSpPr>
                <p:cNvPr id="38" name="Rectangle 37"/>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9" name="Rectangle 38"/>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0" name="Rectangle 39"/>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31" name="Group 9"/>
              <p:cNvGrpSpPr>
                <a:grpSpLocks/>
              </p:cNvGrpSpPr>
              <p:nvPr/>
            </p:nvGrpSpPr>
            <p:grpSpPr bwMode="auto">
              <a:xfrm rot="10800000">
                <a:off x="6629400" y="0"/>
                <a:ext cx="2514600" cy="6858000"/>
                <a:chOff x="0" y="0"/>
                <a:chExt cx="2514600" cy="6858000"/>
              </a:xfrm>
            </p:grpSpPr>
            <p:sp>
              <p:nvSpPr>
                <p:cNvPr id="35" name="Rectangle 34"/>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6" name="Rectangle 35"/>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7" name="Rectangle 36"/>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32" name="Rectangle 31"/>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3" name="Rectangle 32"/>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4" name="Rectangle 33"/>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7" name="Freeform 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8" name="Freeform 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9" name="Freeform 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0" name="Freeform 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1" name="Freeform 1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2" name="Hexagon 1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3" name="Hexagon 1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4" name="Hexagon 1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5" name="Hexagon 1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6" name="Hexagon 1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7" name="Freeform 16"/>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8" name="Hexagon 17"/>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9" name="Hexagon 18"/>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0" name="Hexagon 19"/>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1" name="Hexagon 20"/>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2" name="Hexagon 21"/>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3" name="Hexagon 22"/>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4" name="Hexagon 23"/>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5" name="Hexagon 24"/>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6" name="Hexagon 25"/>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7" name="Freeform 26"/>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8" name="Freeform 27"/>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44" name="Rectangle 43"/>
          <p:cNvSpPr/>
          <p:nvPr/>
        </p:nvSpPr>
        <p:spPr>
          <a:xfrm>
            <a:off x="6081185" y="-22225"/>
            <a:ext cx="4906433"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5" name="Rectangle 44"/>
          <p:cNvSpPr/>
          <p:nvPr/>
        </p:nvSpPr>
        <p:spPr>
          <a:xfrm>
            <a:off x="6199717" y="-22225"/>
            <a:ext cx="46736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6" name="Rectangle 45"/>
          <p:cNvSpPr/>
          <p:nvPr/>
        </p:nvSpPr>
        <p:spPr>
          <a:xfrm>
            <a:off x="1206500" y="601664"/>
            <a:ext cx="4749800" cy="564832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7" name="Rectangle 46"/>
          <p:cNvSpPr/>
          <p:nvPr/>
        </p:nvSpPr>
        <p:spPr>
          <a:xfrm>
            <a:off x="6201833" y="6088063"/>
            <a:ext cx="46736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 name="Title 1"/>
          <p:cNvSpPr>
            <a:spLocks noGrp="1"/>
          </p:cNvSpPr>
          <p:nvPr>
            <p:ph type="title"/>
          </p:nvPr>
        </p:nvSpPr>
        <p:spPr>
          <a:xfrm>
            <a:off x="6312565" y="2660904"/>
            <a:ext cx="4401312" cy="1463040"/>
          </a:xfrm>
        </p:spPr>
        <p:txBody>
          <a:bodyPr>
            <a:normAutofit/>
          </a:bodyPr>
          <a:lstStyle>
            <a:lvl1pPr algn="l">
              <a:defRPr sz="2800" b="0"/>
            </a:lvl1pPr>
          </a:lstStyle>
          <a:p>
            <a:r>
              <a:rPr lang="en-US"/>
              <a:t>Click to edit Master title style</a:t>
            </a:r>
          </a:p>
        </p:txBody>
      </p:sp>
      <p:sp>
        <p:nvSpPr>
          <p:cNvPr id="3" name="Picture Placeholder 2"/>
          <p:cNvSpPr>
            <a:spLocks noGrp="1"/>
          </p:cNvSpPr>
          <p:nvPr>
            <p:ph type="pic" idx="1"/>
          </p:nvPr>
        </p:nvSpPr>
        <p:spPr>
          <a:xfrm>
            <a:off x="1340278" y="693795"/>
            <a:ext cx="4479497" cy="5468112"/>
          </a:xfrm>
        </p:spPr>
        <p:txBody>
          <a:bodyPr rtlCol="0">
            <a:normAutofit/>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8" name="Date Placeholder 4"/>
          <p:cNvSpPr>
            <a:spLocks noGrp="1"/>
          </p:cNvSpPr>
          <p:nvPr>
            <p:ph type="dt" sz="half" idx="10"/>
          </p:nvPr>
        </p:nvSpPr>
        <p:spPr/>
        <p:txBody>
          <a:bodyPr/>
          <a:lstStyle>
            <a:lvl1pPr>
              <a:defRPr/>
            </a:lvl1pPr>
          </a:lstStyle>
          <a:p>
            <a:fld id="{33E8226A-2B89-4F3E-AC23-EB1C632E4A3A}" type="datetimeFigureOut">
              <a:rPr lang="en-US" smtClean="0"/>
              <a:pPr/>
              <a:t>21-May-20</a:t>
            </a:fld>
            <a:endParaRPr lang="en-US"/>
          </a:p>
        </p:txBody>
      </p:sp>
      <p:sp>
        <p:nvSpPr>
          <p:cNvPr id="49" name="Footer Placeholder 5"/>
          <p:cNvSpPr>
            <a:spLocks noGrp="1"/>
          </p:cNvSpPr>
          <p:nvPr>
            <p:ph type="ftr" sz="quarter" idx="11"/>
          </p:nvPr>
        </p:nvSpPr>
        <p:spPr>
          <a:xfrm>
            <a:off x="6189133" y="5724526"/>
            <a:ext cx="4656667" cy="365125"/>
          </a:xfrm>
        </p:spPr>
        <p:txBody>
          <a:bodyPr>
            <a:normAutofit/>
          </a:bodyPr>
          <a:lstStyle>
            <a:lvl1pPr>
              <a:defRPr/>
            </a:lvl1pPr>
          </a:lstStyle>
          <a:p>
            <a:endParaRPr lang="en-US"/>
          </a:p>
        </p:txBody>
      </p:sp>
      <p:sp>
        <p:nvSpPr>
          <p:cNvPr id="50" name="Slide Number Placeholder 6"/>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1048329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image" Target="../media/image2.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image" Target="../media/image3.jpeg"/><Relationship Id="rId2" Type="http://schemas.openxmlformats.org/officeDocument/2006/relationships/slideLayout" Target="../slideLayouts/slideLayout29.xml"/><Relationship Id="rId16" Type="http://schemas.openxmlformats.org/officeDocument/2006/relationships/theme" Target="../theme/theme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grpSp>
        <p:nvGrpSpPr>
          <p:cNvPr id="1026" name="Group 41"/>
          <p:cNvGrpSpPr>
            <a:grpSpLocks/>
          </p:cNvGrpSpPr>
          <p:nvPr/>
        </p:nvGrpSpPr>
        <p:grpSpPr bwMode="auto">
          <a:xfrm>
            <a:off x="-406400" y="0"/>
            <a:ext cx="13243984" cy="6858000"/>
            <a:chOff x="-382404" y="0"/>
            <a:chExt cx="9932332" cy="6858000"/>
          </a:xfrm>
        </p:grpSpPr>
        <p:grpSp>
          <p:nvGrpSpPr>
            <p:cNvPr id="1036" name="Group 44"/>
            <p:cNvGrpSpPr>
              <a:grpSpLocks/>
            </p:cNvGrpSpPr>
            <p:nvPr/>
          </p:nvGrpSpPr>
          <p:grpSpPr bwMode="auto">
            <a:xfrm>
              <a:off x="0" y="0"/>
              <a:ext cx="9144000" cy="6858000"/>
              <a:chOff x="0" y="0"/>
              <a:chExt cx="9144000" cy="6858000"/>
            </a:xfrm>
          </p:grpSpPr>
          <p:grpSp>
            <p:nvGrpSpPr>
              <p:cNvPr id="1059" name="Group 4"/>
              <p:cNvGrpSpPr>
                <a:grpSpLocks/>
              </p:cNvGrpSpPr>
              <p:nvPr/>
            </p:nvGrpSpPr>
            <p:grpSpPr bwMode="auto">
              <a:xfrm>
                <a:off x="0" y="0"/>
                <a:ext cx="2514600" cy="6858000"/>
                <a:chOff x="0" y="0"/>
                <a:chExt cx="2514600" cy="6858000"/>
              </a:xfrm>
            </p:grpSpPr>
            <p:sp>
              <p:nvSpPr>
                <p:cNvPr id="113" name="Rectangle 112"/>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14"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15"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1060" name="Group 5"/>
              <p:cNvGrpSpPr>
                <a:grpSpLocks/>
              </p:cNvGrpSpPr>
              <p:nvPr/>
            </p:nvGrpSpPr>
            <p:grpSpPr bwMode="auto">
              <a:xfrm>
                <a:off x="422910" y="0"/>
                <a:ext cx="2514600" cy="6858000"/>
                <a:chOff x="0" y="0"/>
                <a:chExt cx="2514600" cy="6858000"/>
              </a:xfrm>
            </p:grpSpPr>
            <p:sp>
              <p:nvSpPr>
                <p:cNvPr id="110" name="Rectangle 109"/>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11" name="Rectangle 110"/>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12" name="Rectangle 111"/>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1061" name="Group 9"/>
              <p:cNvGrpSpPr>
                <a:grpSpLocks/>
              </p:cNvGrpSpPr>
              <p:nvPr/>
            </p:nvGrpSpPr>
            <p:grpSpPr bwMode="auto">
              <a:xfrm rot="10800000">
                <a:off x="6629400" y="0"/>
                <a:ext cx="2514600" cy="6858000"/>
                <a:chOff x="0" y="0"/>
                <a:chExt cx="2514600" cy="6858000"/>
              </a:xfrm>
            </p:grpSpPr>
            <p:sp>
              <p:nvSpPr>
                <p:cNvPr id="107" name="Rectangle 106"/>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8" name="Rectangle 107"/>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9" name="Rectangle 108"/>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104" name="Rectangle 103"/>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5" name="Rectangle 104"/>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6" name="Rectangle 105"/>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44" name="Freeform 43"/>
            <p:cNvSpPr/>
            <p:nvPr/>
          </p:nvSpPr>
          <p:spPr>
            <a:xfrm>
              <a:off x="-12540" y="5035550"/>
              <a:ext cx="9144983"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45" name="Freeform 44"/>
            <p:cNvSpPr/>
            <p:nvPr/>
          </p:nvSpPr>
          <p:spPr>
            <a:xfrm>
              <a:off x="-12540" y="3467100"/>
              <a:ext cx="9144983"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46" name="Freeform 45"/>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47" name="Freeform 46"/>
            <p:cNvSpPr/>
            <p:nvPr/>
          </p:nvSpPr>
          <p:spPr>
            <a:xfrm>
              <a:off x="-12540" y="5284788"/>
              <a:ext cx="9144983"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49" name="Freeform 48"/>
            <p:cNvSpPr/>
            <p:nvPr/>
          </p:nvSpPr>
          <p:spPr>
            <a:xfrm>
              <a:off x="2136793" y="5132388"/>
              <a:ext cx="6982951"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50" name="Hexagon 49"/>
            <p:cNvSpPr/>
            <p:nvPr/>
          </p:nvSpPr>
          <p:spPr>
            <a:xfrm rot="1800000">
              <a:off x="2995573" y="2859088"/>
              <a:ext cx="160168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1" name="Hexagon 50"/>
            <p:cNvSpPr/>
            <p:nvPr/>
          </p:nvSpPr>
          <p:spPr>
            <a:xfrm rot="1800000">
              <a:off x="3719425"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2" name="Hexagon 51"/>
            <p:cNvSpPr/>
            <p:nvPr/>
          </p:nvSpPr>
          <p:spPr>
            <a:xfrm rot="1800000">
              <a:off x="3728949" y="15922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3" name="Hexagon 52"/>
            <p:cNvSpPr/>
            <p:nvPr/>
          </p:nvSpPr>
          <p:spPr>
            <a:xfrm rot="1800000">
              <a:off x="2976524" y="325438"/>
              <a:ext cx="1601682"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4" name="Hexagon 53"/>
            <p:cNvSpPr/>
            <p:nvPr/>
          </p:nvSpPr>
          <p:spPr>
            <a:xfrm rot="1800000">
              <a:off x="4462326" y="5383213"/>
              <a:ext cx="1601682"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5" name="Freeform 54"/>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6" name="Hexagon 55"/>
            <p:cNvSpPr/>
            <p:nvPr/>
          </p:nvSpPr>
          <p:spPr>
            <a:xfrm rot="1800000">
              <a:off x="23969" y="540226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7" name="Hexagon 56"/>
            <p:cNvSpPr/>
            <p:nvPr/>
          </p:nvSpPr>
          <p:spPr>
            <a:xfrm rot="1800000">
              <a:off x="52542" y="28495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8" name="Hexagon 57"/>
            <p:cNvSpPr/>
            <p:nvPr/>
          </p:nvSpPr>
          <p:spPr>
            <a:xfrm rot="1800000">
              <a:off x="776394"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9" name="Hexagon 58"/>
            <p:cNvSpPr/>
            <p:nvPr/>
          </p:nvSpPr>
          <p:spPr>
            <a:xfrm rot="1800000">
              <a:off x="1509771" y="54117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60" name="Hexagon 59"/>
            <p:cNvSpPr/>
            <p:nvPr/>
          </p:nvSpPr>
          <p:spPr>
            <a:xfrm rot="1800000">
              <a:off x="1528820" y="2859088"/>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95" name="Hexagon 94"/>
            <p:cNvSpPr/>
            <p:nvPr/>
          </p:nvSpPr>
          <p:spPr>
            <a:xfrm rot="1800000">
              <a:off x="795443" y="15636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96" name="Hexagon 95"/>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97" name="Hexagon 96"/>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98" name="Hexagon 97"/>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99" name="Freeform 98"/>
            <p:cNvSpPr/>
            <p:nvPr/>
          </p:nvSpPr>
          <p:spPr>
            <a:xfrm rot="1800000">
              <a:off x="8306997" y="4056063"/>
              <a:ext cx="1242931"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0" name="Freeform 99"/>
            <p:cNvSpPr/>
            <p:nvPr/>
          </p:nvSpPr>
          <p:spPr>
            <a:xfrm rot="1800000">
              <a:off x="8306997"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66" name="Rectangle 65"/>
          <p:cNvSpPr/>
          <p:nvPr/>
        </p:nvSpPr>
        <p:spPr>
          <a:xfrm>
            <a:off x="609600" y="333375"/>
            <a:ext cx="10972800" cy="6186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schemeClr val="accent6">
                  <a:lumMod val="50000"/>
                </a:schemeClr>
              </a:solidFill>
            </a:endParaRPr>
          </a:p>
        </p:txBody>
      </p:sp>
      <p:sp>
        <p:nvSpPr>
          <p:cNvPr id="70" name="Rectangle 69"/>
          <p:cNvSpPr/>
          <p:nvPr/>
        </p:nvSpPr>
        <p:spPr>
          <a:xfrm>
            <a:off x="6081185" y="-22225"/>
            <a:ext cx="4906433" cy="700088"/>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71" name="Rectangle 70"/>
          <p:cNvSpPr/>
          <p:nvPr/>
        </p:nvSpPr>
        <p:spPr>
          <a:xfrm>
            <a:off x="6199717" y="-22225"/>
            <a:ext cx="46736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30" name="Title Placeholder 1"/>
          <p:cNvSpPr>
            <a:spLocks noGrp="1"/>
          </p:cNvSpPr>
          <p:nvPr>
            <p:ph type="title"/>
          </p:nvPr>
        </p:nvSpPr>
        <p:spPr bwMode="auto">
          <a:xfrm>
            <a:off x="1390652" y="1027113"/>
            <a:ext cx="9366249"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31" name="Text Placeholder 2"/>
          <p:cNvSpPr>
            <a:spLocks noGrp="1"/>
          </p:cNvSpPr>
          <p:nvPr>
            <p:ph type="body" idx="1"/>
          </p:nvPr>
        </p:nvSpPr>
        <p:spPr bwMode="auto">
          <a:xfrm>
            <a:off x="1390652" y="2324100"/>
            <a:ext cx="9036049" cy="350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996767" y="223839"/>
            <a:ext cx="2844800" cy="365125"/>
          </a:xfrm>
          <a:prstGeom prst="rect">
            <a:avLst/>
          </a:prstGeom>
        </p:spPr>
        <p:txBody>
          <a:bodyPr vert="horz" lIns="91440" tIns="45720" rIns="91440" bIns="45720" rtlCol="0" anchor="ctr"/>
          <a:lstStyle>
            <a:lvl1pPr algn="r">
              <a:defRPr sz="1200" smtClean="0">
                <a:solidFill>
                  <a:srgbClr val="FEFEFE"/>
                </a:solidFill>
                <a:latin typeface="Arial" charset="0"/>
                <a:cs typeface="Arial" charset="0"/>
              </a:defRPr>
            </a:lvl1pPr>
          </a:lstStyle>
          <a:p>
            <a:fld id="{33E8226A-2B89-4F3E-AC23-EB1C632E4A3A}" type="datetimeFigureOut">
              <a:rPr lang="en-US" smtClean="0"/>
              <a:pPr/>
              <a:t>21-May-20</a:t>
            </a:fld>
            <a:endParaRPr lang="en-US"/>
          </a:p>
        </p:txBody>
      </p:sp>
      <p:sp>
        <p:nvSpPr>
          <p:cNvPr id="5" name="Footer Placeholder 4"/>
          <p:cNvSpPr>
            <a:spLocks noGrp="1"/>
          </p:cNvSpPr>
          <p:nvPr>
            <p:ph type="ftr" sz="quarter" idx="3"/>
          </p:nvPr>
        </p:nvSpPr>
        <p:spPr>
          <a:xfrm>
            <a:off x="6189134" y="5851526"/>
            <a:ext cx="4669367" cy="365125"/>
          </a:xfrm>
          <a:prstGeom prst="rect">
            <a:avLst/>
          </a:prstGeom>
        </p:spPr>
        <p:txBody>
          <a:bodyPr vert="horz" lIns="91440" tIns="45720" rIns="91440" bIns="45720" rtlCol="0" anchor="ctr"/>
          <a:lstStyle>
            <a:lvl1pPr algn="r">
              <a:defRPr sz="1200">
                <a:solidFill>
                  <a:schemeClr val="accent1"/>
                </a:solidFill>
                <a:latin typeface="Arial" charset="0"/>
                <a:cs typeface="Arial" charset="0"/>
              </a:defRPr>
            </a:lvl1pPr>
          </a:lstStyle>
          <a:p>
            <a:endParaRPr lang="en-US" dirty="0"/>
          </a:p>
        </p:txBody>
      </p:sp>
      <p:sp>
        <p:nvSpPr>
          <p:cNvPr id="6" name="Slide Number Placeholder 5"/>
          <p:cNvSpPr>
            <a:spLocks noGrp="1"/>
          </p:cNvSpPr>
          <p:nvPr>
            <p:ph type="sldNum" sz="quarter" idx="4"/>
          </p:nvPr>
        </p:nvSpPr>
        <p:spPr>
          <a:xfrm>
            <a:off x="6199717" y="223839"/>
            <a:ext cx="1775883" cy="365125"/>
          </a:xfrm>
          <a:prstGeom prst="rect">
            <a:avLst/>
          </a:prstGeom>
        </p:spPr>
        <p:txBody>
          <a:bodyPr vert="horz" lIns="91440" tIns="45720" rIns="91440" bIns="45720" rtlCol="0" anchor="ctr"/>
          <a:lstStyle>
            <a:lvl1pPr algn="l">
              <a:defRPr sz="1200" smtClean="0">
                <a:solidFill>
                  <a:srgbClr val="FEFEFE"/>
                </a:solidFill>
                <a:latin typeface="Arial" charset="0"/>
                <a:cs typeface="Arial" charset="0"/>
              </a:defRPr>
            </a:lvl1pPr>
          </a:lstStyle>
          <a:p>
            <a:pPr>
              <a:defRPr/>
            </a:pPr>
            <a:fld id="{450C0BBA-624C-4EC6-916D-513C3A9B3CDB}" type="slidenum">
              <a:rPr lang="en-US"/>
              <a:pPr>
                <a:defRPr/>
              </a:pPr>
              <a:t>‹#›</a:t>
            </a:fld>
            <a:endParaRPr lang="en-US"/>
          </a:p>
        </p:txBody>
      </p:sp>
      <p:pic>
        <p:nvPicPr>
          <p:cNvPr id="1035" name="Picture 60"/>
          <p:cNvPicPr>
            <a:picLocks noChangeAspect="1" noChangeArrowheads="1"/>
          </p:cNvPicPr>
          <p:nvPr/>
        </p:nvPicPr>
        <p:blipFill>
          <a:blip r:embed="rId18" cstate="print">
            <a:extLst>
              <a:ext uri="{28A0092B-C50C-407E-A947-70E740481C1C}">
                <a14:useLocalDpi xmlns:a14="http://schemas.microsoft.com/office/drawing/2010/main" val="0"/>
              </a:ext>
            </a:extLst>
          </a:blip>
          <a:srcRect b="33780"/>
          <a:stretch>
            <a:fillRect/>
          </a:stretch>
        </p:blipFill>
        <p:spPr bwMode="auto">
          <a:xfrm>
            <a:off x="711200" y="6096000"/>
            <a:ext cx="1511909" cy="360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60"/>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0769600" y="5943313"/>
            <a:ext cx="707701" cy="533974"/>
          </a:xfrm>
          <a:prstGeom prst="rect">
            <a:avLst/>
          </a:prstGeom>
        </p:spPr>
      </p:pic>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714" r:id="rId12"/>
    <p:sldLayoutId id="2147483775" r:id="rId13"/>
    <p:sldLayoutId id="2147483776" r:id="rId14"/>
    <p:sldLayoutId id="2147483778" r:id="rId15"/>
    <p:sldLayoutId id="2147483779" r:id="rId16"/>
  </p:sldLayoutIdLst>
  <p:txStyles>
    <p:titleStyle>
      <a:lvl1pPr algn="l" rtl="0" eaLnBrk="1" fontAlgn="base" hangingPunct="1">
        <a:spcBef>
          <a:spcPct val="0"/>
        </a:spcBef>
        <a:spcAft>
          <a:spcPct val="0"/>
        </a:spcAft>
        <a:defRPr sz="2800" b="1" kern="1200">
          <a:solidFill>
            <a:srgbClr val="28374A"/>
          </a:solidFill>
          <a:latin typeface="+mj-lt"/>
          <a:ea typeface="+mj-ea"/>
          <a:cs typeface="+mj-cs"/>
        </a:defRPr>
      </a:lvl1pPr>
      <a:lvl2pPr algn="l" rtl="0" eaLnBrk="1" fontAlgn="base" hangingPunct="1">
        <a:spcBef>
          <a:spcPct val="0"/>
        </a:spcBef>
        <a:spcAft>
          <a:spcPct val="0"/>
        </a:spcAft>
        <a:defRPr sz="4000">
          <a:solidFill>
            <a:srgbClr val="28374A"/>
          </a:solidFill>
          <a:latin typeface="Century Gothic" pitchFamily="34" charset="0"/>
        </a:defRPr>
      </a:lvl2pPr>
      <a:lvl3pPr algn="l" rtl="0" eaLnBrk="1" fontAlgn="base" hangingPunct="1">
        <a:spcBef>
          <a:spcPct val="0"/>
        </a:spcBef>
        <a:spcAft>
          <a:spcPct val="0"/>
        </a:spcAft>
        <a:defRPr sz="4000">
          <a:solidFill>
            <a:srgbClr val="28374A"/>
          </a:solidFill>
          <a:latin typeface="Century Gothic" pitchFamily="34" charset="0"/>
        </a:defRPr>
      </a:lvl3pPr>
      <a:lvl4pPr algn="l" rtl="0" eaLnBrk="1" fontAlgn="base" hangingPunct="1">
        <a:spcBef>
          <a:spcPct val="0"/>
        </a:spcBef>
        <a:spcAft>
          <a:spcPct val="0"/>
        </a:spcAft>
        <a:defRPr sz="4000">
          <a:solidFill>
            <a:srgbClr val="28374A"/>
          </a:solidFill>
          <a:latin typeface="Century Gothic" pitchFamily="34" charset="0"/>
        </a:defRPr>
      </a:lvl4pPr>
      <a:lvl5pPr algn="l" rtl="0" eaLnBrk="1" fontAlgn="base" hangingPunct="1">
        <a:spcBef>
          <a:spcPct val="0"/>
        </a:spcBef>
        <a:spcAft>
          <a:spcPct val="0"/>
        </a:spcAft>
        <a:defRPr sz="4000">
          <a:solidFill>
            <a:srgbClr val="28374A"/>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3050" algn="l" rtl="0" eaLnBrk="1" fontAlgn="base" hangingPunct="1">
        <a:spcBef>
          <a:spcPct val="20000"/>
        </a:spcBef>
        <a:spcAft>
          <a:spcPct val="0"/>
        </a:spcAft>
        <a:buClr>
          <a:schemeClr val="accent1"/>
        </a:buClr>
        <a:buSzPct val="76000"/>
        <a:buFont typeface="Wingdings 2" pitchFamily="18" charset="2"/>
        <a:buChar char=""/>
        <a:defRPr sz="2400" kern="1200">
          <a:solidFill>
            <a:srgbClr val="28374A"/>
          </a:solidFill>
          <a:latin typeface="+mn-lt"/>
          <a:ea typeface="+mn-ea"/>
          <a:cs typeface="+mn-cs"/>
        </a:defRPr>
      </a:lvl1pPr>
      <a:lvl2pPr marL="639763" indent="-273050" algn="l" rtl="0" eaLnBrk="1" fontAlgn="base" hangingPunct="1">
        <a:spcBef>
          <a:spcPct val="20000"/>
        </a:spcBef>
        <a:spcAft>
          <a:spcPct val="0"/>
        </a:spcAft>
        <a:buClr>
          <a:schemeClr val="accent1"/>
        </a:buClr>
        <a:buSzPct val="76000"/>
        <a:buFont typeface="Wingdings 2" pitchFamily="18" charset="2"/>
        <a:buChar char=""/>
        <a:defRPr sz="2200" kern="1200">
          <a:solidFill>
            <a:srgbClr val="28374A"/>
          </a:solidFill>
          <a:latin typeface="+mn-lt"/>
          <a:ea typeface="+mn-ea"/>
          <a:cs typeface="+mn-cs"/>
        </a:defRPr>
      </a:lvl2pPr>
      <a:lvl3pPr marL="914400" indent="-228600" algn="l" rtl="0" eaLnBrk="1" fontAlgn="base" hangingPunct="1">
        <a:spcBef>
          <a:spcPct val="20000"/>
        </a:spcBef>
        <a:spcAft>
          <a:spcPct val="0"/>
        </a:spcAft>
        <a:buClr>
          <a:schemeClr val="accent1"/>
        </a:buClr>
        <a:buSzPct val="76000"/>
        <a:buFont typeface="Wingdings 2" pitchFamily="18" charset="2"/>
        <a:buChar char=""/>
        <a:defRPr sz="2000" kern="1200">
          <a:solidFill>
            <a:srgbClr val="28374A"/>
          </a:solidFill>
          <a:latin typeface="+mn-lt"/>
          <a:ea typeface="+mn-ea"/>
          <a:cs typeface="+mn-cs"/>
        </a:defRPr>
      </a:lvl3pPr>
      <a:lvl4pPr marL="1123950" indent="-228600" algn="l" rtl="0" eaLnBrk="1" fontAlgn="base" hangingPunct="1">
        <a:spcBef>
          <a:spcPct val="20000"/>
        </a:spcBef>
        <a:spcAft>
          <a:spcPct val="0"/>
        </a:spcAft>
        <a:buClr>
          <a:schemeClr val="accent1"/>
        </a:buClr>
        <a:buSzPct val="76000"/>
        <a:buFont typeface="Wingdings 2" pitchFamily="18" charset="2"/>
        <a:buChar char=""/>
        <a:defRPr kern="1200">
          <a:solidFill>
            <a:srgbClr val="28374A"/>
          </a:solidFill>
          <a:latin typeface="+mn-lt"/>
          <a:ea typeface="+mn-ea"/>
          <a:cs typeface="+mn-cs"/>
        </a:defRPr>
      </a:lvl4pPr>
      <a:lvl5pPr marL="1325563" indent="-228600" algn="l" rtl="0" eaLnBrk="1" fontAlgn="base" hangingPunct="1">
        <a:spcBef>
          <a:spcPct val="20000"/>
        </a:spcBef>
        <a:spcAft>
          <a:spcPct val="0"/>
        </a:spcAft>
        <a:buClr>
          <a:schemeClr val="accent1"/>
        </a:buClr>
        <a:buSzPct val="76000"/>
        <a:buFont typeface="Wingdings 2" pitchFamily="18" charset="2"/>
        <a:buChar char=""/>
        <a:defRPr sz="1600" kern="1200">
          <a:solidFill>
            <a:srgbClr val="28374A"/>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smtClean="0">
                <a:solidFill>
                  <a:schemeClr val="tx1">
                    <a:tint val="75000"/>
                  </a:schemeClr>
                </a:solidFill>
                <a:latin typeface="Arial" charset="0"/>
                <a:cs typeface="Arial" charset="0"/>
              </a:defRPr>
            </a:lvl1pPr>
          </a:lstStyle>
          <a:p>
            <a:pPr>
              <a:defRPr/>
            </a:pPr>
            <a:fld id="{7294DBFE-2338-4985-8DF2-F5FF84F5D10B}" type="datetimeFigureOut">
              <a:rPr lang="en-US"/>
              <a:pPr>
                <a:defRPr/>
              </a:pPr>
              <a:t>21-May-20</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cs typeface="Arial" charset="0"/>
              </a:defRPr>
            </a:lvl1pPr>
          </a:lstStyle>
          <a:p>
            <a:pPr>
              <a:defRPr/>
            </a:pPr>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smtClean="0">
                <a:solidFill>
                  <a:schemeClr val="tx1">
                    <a:tint val="75000"/>
                  </a:schemeClr>
                </a:solidFill>
                <a:latin typeface="Arial" charset="0"/>
                <a:cs typeface="Arial" charset="0"/>
              </a:defRPr>
            </a:lvl1pPr>
          </a:lstStyle>
          <a:p>
            <a:pPr>
              <a:defRPr/>
            </a:pPr>
            <a:fld id="{6340C84B-9749-49B3-8C4B-3A5B0C320B4B}" type="slidenum">
              <a:rPr lang="en-US"/>
              <a:pPr>
                <a:defRPr/>
              </a:pPr>
              <a:t>‹#›</a:t>
            </a:fld>
            <a:endParaRPr lang="en-US"/>
          </a:p>
        </p:txBody>
      </p:sp>
      <p:pic>
        <p:nvPicPr>
          <p:cNvPr id="2055" name="Picture 6"/>
          <p:cNvPicPr>
            <a:picLocks noChangeAspect="1" noChangeArrowheads="1"/>
          </p:cNvPicPr>
          <p:nvPr/>
        </p:nvPicPr>
        <p:blipFill>
          <a:blip r:embed="rId13" cstate="print">
            <a:extLst>
              <a:ext uri="{28A0092B-C50C-407E-A947-70E740481C1C}">
                <a14:useLocalDpi xmlns:a14="http://schemas.microsoft.com/office/drawing/2010/main" val="0"/>
              </a:ext>
            </a:extLst>
          </a:blip>
          <a:srcRect b="33780"/>
          <a:stretch>
            <a:fillRect/>
          </a:stretch>
        </p:blipFill>
        <p:spPr bwMode="auto">
          <a:xfrm>
            <a:off x="10983385" y="6556375"/>
            <a:ext cx="1119716"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3E8226A-2B89-4F3E-AC23-EB1C632E4A3A}" type="datetimeFigureOut">
              <a:rPr lang="en-US" smtClean="0"/>
              <a:pPr/>
              <a:t>21-May-20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a:defRPr/>
            </a:pPr>
            <a:fld id="{450C0BBA-624C-4EC6-916D-513C3A9B3CDB}" type="slidenum">
              <a:rPr lang="en-US" smtClean="0"/>
              <a:pPr>
                <a:defRPr/>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8D1F6BF2-69EF-4141-9705-91D7EDE54730}"/>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0769600" y="5943313"/>
            <a:ext cx="707701" cy="533974"/>
          </a:xfrm>
          <a:prstGeom prst="rect">
            <a:avLst/>
          </a:prstGeom>
        </p:spPr>
      </p:pic>
    </p:spTree>
    <p:extLst>
      <p:ext uri="{BB962C8B-B14F-4D97-AF65-F5344CB8AC3E}">
        <p14:creationId xmlns:p14="http://schemas.microsoft.com/office/powerpoint/2010/main" val="2581545478"/>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792" r:id="rId12"/>
    <p:sldLayoutId id="2147483793" r:id="rId13"/>
    <p:sldLayoutId id="2147483794" r:id="rId14"/>
    <p:sldLayoutId id="2147483795" r:id="rId15"/>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pPr>
              <a:defRPr/>
            </a:pPr>
            <a:fld id="{AC927DE6-5FE0-4ED5-87F3-F28E7EE318C2}" type="datetime1">
              <a:rPr lang="en-US" altLang="en-US" smtClean="0"/>
              <a:t>21-May-20</a:t>
            </a:fld>
            <a:endParaRPr lang="en-US"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a:defRPr/>
            </a:pPr>
            <a:fld id="{C4CAC204-FCA2-44A0-B700-5B8A491F240E}" type="slidenum">
              <a:rPr lang="en-US" altLang="en-US" smtClean="0"/>
              <a:pPr>
                <a:defRPr/>
              </a:pPr>
              <a:t>‹#›</a:t>
            </a:fld>
            <a:endParaRPr lang="en-US"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426759"/>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 id="2147483821" r:id="rId12"/>
    <p:sldLayoutId id="2147483822" r:id="rId13"/>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4.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9.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9.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49.xml"/><Relationship Id="rId5"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9.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9.xml"/><Relationship Id="rId5" Type="http://schemas.openxmlformats.org/officeDocument/2006/relationships/image" Target="../media/image8.jpe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49.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9.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9.xml"/><Relationship Id="rId5" Type="http://schemas.openxmlformats.org/officeDocument/2006/relationships/image" Target="../media/image14.tiff"/><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9.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9.xml"/><Relationship Id="rId5" Type="http://schemas.openxmlformats.org/officeDocument/2006/relationships/image" Target="../media/image17.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9.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4.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4D27A47-91B6-4E04-A774-EF27A7C6FD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457200"/>
            <a:ext cx="6096000" cy="4850516"/>
          </a:xfrm>
          <a:prstGeom prst="rect">
            <a:avLst/>
          </a:prstGeom>
          <a:ln>
            <a:noFill/>
          </a:ln>
          <a:effectLst>
            <a:softEdge rad="112500"/>
          </a:effectLst>
        </p:spPr>
      </p:pic>
      <p:sp>
        <p:nvSpPr>
          <p:cNvPr id="8" name="Shape 80">
            <a:extLst>
              <a:ext uri="{FF2B5EF4-FFF2-40B4-BE49-F238E27FC236}">
                <a16:creationId xmlns:a16="http://schemas.microsoft.com/office/drawing/2014/main" id="{D971A54E-D6C0-49A1-9FDD-F9E024D67C5C}"/>
              </a:ext>
            </a:extLst>
          </p:cNvPr>
          <p:cNvSpPr txBox="1">
            <a:spLocks/>
          </p:cNvSpPr>
          <p:nvPr/>
        </p:nvSpPr>
        <p:spPr>
          <a:xfrm>
            <a:off x="0" y="457200"/>
            <a:ext cx="12192000" cy="4850516"/>
          </a:xfrm>
          <a:prstGeom prst="rect">
            <a:avLst/>
          </a:prstGeom>
          <a:noFill/>
          <a:ln>
            <a:noFill/>
          </a:ln>
        </p:spPr>
        <p:txBody>
          <a:bodyPr vert="horz" lIns="91425" tIns="45700" rIns="91425" bIns="45700" rtlCol="0" anchor="ctr" anchorCtr="0">
            <a:noAutofit/>
            <a:scene3d>
              <a:camera prst="orthographicFront"/>
              <a:lightRig rig="threePt" dir="t"/>
            </a:scene3d>
            <a:sp3d extrusionH="57150">
              <a:bevelT h="25400" prst="softRound"/>
            </a:sp3d>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lnSpc>
                <a:spcPct val="100000"/>
              </a:lnSpc>
              <a:spcBef>
                <a:spcPts val="0"/>
              </a:spcBef>
              <a:buClr>
                <a:schemeClr val="dk1"/>
              </a:buClr>
              <a:buSzPct val="25000"/>
            </a:pPr>
            <a:r>
              <a:rPr lang="es-PR" sz="11500" b="1" dirty="0">
                <a:ln w="22225">
                  <a:solidFill>
                    <a:schemeClr val="tx1"/>
                  </a:solidFill>
                  <a:prstDash val="solid"/>
                </a:ln>
                <a:solidFill>
                  <a:schemeClr val="accent1">
                    <a:lumMod val="75000"/>
                  </a:schemeClr>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Nano-celulosa</a:t>
            </a:r>
          </a:p>
        </p:txBody>
      </p:sp>
      <p:pic>
        <p:nvPicPr>
          <p:cNvPr id="6" name="Picture 5">
            <a:extLst>
              <a:ext uri="{FF2B5EF4-FFF2-40B4-BE49-F238E27FC236}">
                <a16:creationId xmlns:a16="http://schemas.microsoft.com/office/drawing/2014/main" id="{741F59D9-7D49-4CB8-B6B4-69A4D369877E}"/>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7" name="Picture 6">
            <a:extLst>
              <a:ext uri="{FF2B5EF4-FFF2-40B4-BE49-F238E27FC236}">
                <a16:creationId xmlns:a16="http://schemas.microsoft.com/office/drawing/2014/main" id="{E8C9D79B-2033-4404-9306-DCF466488606}"/>
              </a:ext>
            </a:extLst>
          </p:cNvPr>
          <p:cNvPicPr>
            <a:picLocks noChangeAspect="1"/>
          </p:cNvPicPr>
          <p:nvPr/>
        </p:nvPicPr>
        <p:blipFill>
          <a:blip r:embed="rId4"/>
          <a:stretch>
            <a:fillRect/>
          </a:stretch>
        </p:blipFill>
        <p:spPr>
          <a:xfrm>
            <a:off x="124691" y="5687372"/>
            <a:ext cx="1849075" cy="597196"/>
          </a:xfrm>
          <a:prstGeom prst="rect">
            <a:avLst/>
          </a:prstGeom>
        </p:spPr>
      </p:pic>
      <p:sp>
        <p:nvSpPr>
          <p:cNvPr id="9" name="Rectangle 1">
            <a:extLst>
              <a:ext uri="{FF2B5EF4-FFF2-40B4-BE49-F238E27FC236}">
                <a16:creationId xmlns:a16="http://schemas.microsoft.com/office/drawing/2014/main" id="{7C9E36B5-1871-46FC-A2C0-4F2A2A73A170}"/>
              </a:ext>
            </a:extLst>
          </p:cNvPr>
          <p:cNvSpPr>
            <a:spLocks noChangeArrowheads="1"/>
          </p:cNvSpPr>
          <p:nvPr/>
        </p:nvSpPr>
        <p:spPr bwMode="auto">
          <a:xfrm>
            <a:off x="3103333" y="5638800"/>
            <a:ext cx="61930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lightRig rig="threePt" dir="t"/>
            </a:scene3d>
            <a:sp3d extrusionH="57150">
              <a:bevelT w="50800" h="38100" prst="riblet"/>
            </a:sp3d>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defTabSz="914400" eaLnBrk="0" fontAlgn="base" hangingPunct="0">
              <a:spcBef>
                <a:spcPct val="0"/>
              </a:spcBef>
              <a:spcAft>
                <a:spcPct val="0"/>
              </a:spcAft>
            </a:pPr>
            <a:r>
              <a:rPr lang="en-US" altLang="en-US" sz="3600" b="1" dirty="0">
                <a:solidFill>
                  <a:schemeClr val="accent1">
                    <a:lumMod val="75000"/>
                  </a:schemeClr>
                </a:solidFill>
                <a:effectLst>
                  <a:outerShdw blurRad="38100" dist="38100" dir="2700000" algn="tl">
                    <a:srgbClr val="000000">
                      <a:alpha val="43137"/>
                    </a:srgbClr>
                  </a:outerShdw>
                </a:effectLst>
                <a:cs typeface="Arial" panose="020B0604020202020204" pitchFamily="34" charset="0"/>
              </a:rPr>
              <a:t>www.nano-link.org</a:t>
            </a:r>
          </a:p>
        </p:txBody>
      </p:sp>
      <p:sp>
        <p:nvSpPr>
          <p:cNvPr id="2" name="Rectangle 1">
            <a:extLst>
              <a:ext uri="{FF2B5EF4-FFF2-40B4-BE49-F238E27FC236}">
                <a16:creationId xmlns:a16="http://schemas.microsoft.com/office/drawing/2014/main" id="{634A3138-5CA3-42FF-A47E-F43AD922F60D}"/>
              </a:ext>
            </a:extLst>
          </p:cNvPr>
          <p:cNvSpPr/>
          <p:nvPr/>
        </p:nvSpPr>
        <p:spPr>
          <a:xfrm>
            <a:off x="3048000" y="4343400"/>
            <a:ext cx="6096000" cy="646331"/>
          </a:xfrm>
          <a:prstGeom prst="rect">
            <a:avLst/>
          </a:prstGeom>
        </p:spPr>
        <p:txBody>
          <a:bodyPr wrap="square">
            <a:spAutoFit/>
          </a:bodyPr>
          <a:lstStyle/>
          <a:p>
            <a:pPr algn="ctr"/>
            <a:r>
              <a:rPr lang="es-PR" sz="3600" b="1" dirty="0">
                <a:ln w="3175">
                  <a:solidFill>
                    <a:schemeClr val="tx1"/>
                  </a:solidFill>
                </a:ln>
                <a:solidFill>
                  <a:schemeClr val="bg1"/>
                </a:solidFill>
                <a:effectLst>
                  <a:outerShdw blurRad="38100" dist="38100" dir="2700000" algn="tl">
                    <a:srgbClr val="000000">
                      <a:alpha val="43137"/>
                    </a:srgbClr>
                  </a:outerShdw>
                </a:effectLst>
                <a:latin typeface="Arial Black" panose="020B0A04020102020204" pitchFamily="34" charset="0"/>
                <a:ea typeface="Bebas Neue" charset="0"/>
                <a:cs typeface="Bebas Neue" charset="0"/>
              </a:rPr>
              <a:t>Versión 051417.2</a:t>
            </a:r>
            <a:endParaRPr lang="es-PR" sz="3600" b="1" dirty="0">
              <a:ln w="3175">
                <a:solidFill>
                  <a:schemeClr val="tx1"/>
                </a:solidFill>
              </a:ln>
              <a:solidFill>
                <a:schemeClr val="bg1"/>
              </a:solidFill>
              <a:effectLst>
                <a:outerShdw blurRad="38100" dist="38100" dir="2700000" algn="tl">
                  <a:srgbClr val="000000">
                    <a:alpha val="43137"/>
                  </a:srgbClr>
                </a:outerShdw>
              </a:effectLst>
              <a:latin typeface="Arial Black" panose="020B0A040201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E27C5D-BAD9-4A90-A897-6DB7100F2713}"/>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16" name="Picture 15">
            <a:extLst>
              <a:ext uri="{FF2B5EF4-FFF2-40B4-BE49-F238E27FC236}">
                <a16:creationId xmlns:a16="http://schemas.microsoft.com/office/drawing/2014/main" id="{208229B7-6D65-4F5E-A4A4-EE606C632396}"/>
              </a:ext>
            </a:extLst>
          </p:cNvPr>
          <p:cNvPicPr>
            <a:picLocks noChangeAspect="1"/>
          </p:cNvPicPr>
          <p:nvPr/>
        </p:nvPicPr>
        <p:blipFill>
          <a:blip r:embed="rId4"/>
          <a:stretch>
            <a:fillRect/>
          </a:stretch>
        </p:blipFill>
        <p:spPr>
          <a:xfrm>
            <a:off x="124691" y="5687372"/>
            <a:ext cx="1849075" cy="597196"/>
          </a:xfrm>
          <a:prstGeom prst="rect">
            <a:avLst/>
          </a:prstGeom>
        </p:spPr>
      </p:pic>
      <p:sp>
        <p:nvSpPr>
          <p:cNvPr id="3" name="Rectangle 2">
            <a:extLst>
              <a:ext uri="{FF2B5EF4-FFF2-40B4-BE49-F238E27FC236}">
                <a16:creationId xmlns:a16="http://schemas.microsoft.com/office/drawing/2014/main" id="{A301F07A-ECEF-4C10-BDE9-711BFC1D43F6}"/>
              </a:ext>
            </a:extLst>
          </p:cNvPr>
          <p:cNvSpPr/>
          <p:nvPr/>
        </p:nvSpPr>
        <p:spPr>
          <a:xfrm>
            <a:off x="121062" y="1195339"/>
            <a:ext cx="11942618" cy="4443461"/>
          </a:xfrm>
          <a:prstGeom prst="rect">
            <a:avLst/>
          </a:prstGeom>
        </p:spPr>
        <p:txBody>
          <a:bodyPr wrap="square">
            <a:spAutoFit/>
          </a:bodyPr>
          <a:lstStyle/>
          <a:p>
            <a:pPr marL="342900"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800" b="1"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Compuesto (“composite”)</a:t>
            </a:r>
            <a:r>
              <a:rPr lang="es-ES" sz="28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 – </a:t>
            </a:r>
            <a:r>
              <a:rPr lang="es-ES" sz="24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La combinación de dos o más materiales que exhiben propiedades mejoradas a la de sus componentes de forma individual.  Un ejemplo es el ala de un avión, típicamente construida con capas pegadas de madera, espuma y fibras de vidrio.</a:t>
            </a:r>
          </a:p>
          <a:p>
            <a:pPr algn="just">
              <a:lnSpc>
                <a:spcPct val="107000"/>
              </a:lnSpc>
              <a:buClr>
                <a:srgbClr val="C00000"/>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ES" sz="5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800" b="1"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Madera como compuesto</a:t>
            </a:r>
            <a:r>
              <a:rPr lang="es-ES" sz="28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 – </a:t>
            </a:r>
            <a:r>
              <a:rPr lang="es-ES" sz="24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Sus principales componentes son la celulosa y la lignina. </a:t>
            </a:r>
          </a:p>
          <a:p>
            <a:pPr algn="just">
              <a:lnSpc>
                <a:spcPct val="107000"/>
              </a:lnSpc>
              <a:buClr>
                <a:srgbClr val="C00000"/>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ES" sz="5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800" b="1"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Nanocompuesto (“</a:t>
            </a:r>
            <a:r>
              <a:rPr lang="es-ES" sz="2800" b="1" i="1" dirty="0" err="1">
                <a:solidFill>
                  <a:schemeClr val="accent1">
                    <a:lumMod val="50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nanocomposite</a:t>
            </a:r>
            <a:r>
              <a:rPr lang="es-ES" sz="2800" b="1"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 </a:t>
            </a:r>
            <a:r>
              <a:rPr lang="es-ES" sz="28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a:t>
            </a:r>
            <a:r>
              <a:rPr lang="es-ES" sz="32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 </a:t>
            </a:r>
            <a:r>
              <a:rPr lang="es-ES" sz="24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Contiene uno o más componentes en la nano escala. Ejemplos: materiales con por lo menos una de sus dimensiones en el rango de los 100 nm.  Estos aditivos a nano escala típicamente son partículas o fibras como nanotubos.</a:t>
            </a:r>
          </a:p>
        </p:txBody>
      </p:sp>
      <p:sp>
        <p:nvSpPr>
          <p:cNvPr id="8" name="Title 1">
            <a:extLst>
              <a:ext uri="{FF2B5EF4-FFF2-40B4-BE49-F238E27FC236}">
                <a16:creationId xmlns:a16="http://schemas.microsoft.com/office/drawing/2014/main" id="{85BFE83E-9A47-44AC-BEC1-904DB1C8CF71}"/>
              </a:ext>
            </a:extLst>
          </p:cNvPr>
          <p:cNvSpPr txBox="1">
            <a:spLocks noChangeArrowheads="1"/>
          </p:cNvSpPr>
          <p:nvPr/>
        </p:nvSpPr>
        <p:spPr>
          <a:xfrm>
            <a:off x="0" y="0"/>
            <a:ext cx="12192000" cy="990600"/>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5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Conceptos que debes conocer</a:t>
            </a:r>
          </a:p>
        </p:txBody>
      </p:sp>
    </p:spTree>
    <p:extLst>
      <p:ext uri="{BB962C8B-B14F-4D97-AF65-F5344CB8AC3E}">
        <p14:creationId xmlns:p14="http://schemas.microsoft.com/office/powerpoint/2010/main" val="2647192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7F15151-9351-4AFE-AB8C-511AAE486EA6}"/>
              </a:ext>
            </a:extLst>
          </p:cNvPr>
          <p:cNvPicPr>
            <a:picLocks noChangeAspect="1"/>
          </p:cNvPicPr>
          <p:nvPr/>
        </p:nvPicPr>
        <p:blipFill>
          <a:blip r:embed="rId2"/>
          <a:stretch>
            <a:fillRect/>
          </a:stretch>
        </p:blipFill>
        <p:spPr>
          <a:xfrm>
            <a:off x="11454063" y="5681640"/>
            <a:ext cx="613246" cy="602927"/>
          </a:xfrm>
          <a:prstGeom prst="rect">
            <a:avLst/>
          </a:prstGeom>
        </p:spPr>
      </p:pic>
      <p:pic>
        <p:nvPicPr>
          <p:cNvPr id="8" name="Picture 7">
            <a:extLst>
              <a:ext uri="{FF2B5EF4-FFF2-40B4-BE49-F238E27FC236}">
                <a16:creationId xmlns:a16="http://schemas.microsoft.com/office/drawing/2014/main" id="{27F3AA50-3DE0-4989-89D5-AD2191D1EEE4}"/>
              </a:ext>
            </a:extLst>
          </p:cNvPr>
          <p:cNvPicPr>
            <a:picLocks noChangeAspect="1"/>
          </p:cNvPicPr>
          <p:nvPr/>
        </p:nvPicPr>
        <p:blipFill>
          <a:blip r:embed="rId3"/>
          <a:stretch>
            <a:fillRect/>
          </a:stretch>
        </p:blipFill>
        <p:spPr>
          <a:xfrm>
            <a:off x="124691" y="5687372"/>
            <a:ext cx="1849075" cy="597196"/>
          </a:xfrm>
          <a:prstGeom prst="rect">
            <a:avLst/>
          </a:prstGeom>
        </p:spPr>
      </p:pic>
      <p:sp>
        <p:nvSpPr>
          <p:cNvPr id="10" name="Title 1">
            <a:extLst>
              <a:ext uri="{FF2B5EF4-FFF2-40B4-BE49-F238E27FC236}">
                <a16:creationId xmlns:a16="http://schemas.microsoft.com/office/drawing/2014/main" id="{34C827B1-9955-4133-9691-9F2BA31D0F3E}"/>
              </a:ext>
            </a:extLst>
          </p:cNvPr>
          <p:cNvSpPr txBox="1">
            <a:spLocks noChangeArrowheads="1"/>
          </p:cNvSpPr>
          <p:nvPr/>
        </p:nvSpPr>
        <p:spPr>
          <a:xfrm>
            <a:off x="0" y="0"/>
            <a:ext cx="12192000" cy="990600"/>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5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Conceptos que debes conocer</a:t>
            </a:r>
          </a:p>
        </p:txBody>
      </p:sp>
      <p:sp>
        <p:nvSpPr>
          <p:cNvPr id="2" name="Rectangle 1">
            <a:extLst>
              <a:ext uri="{FF2B5EF4-FFF2-40B4-BE49-F238E27FC236}">
                <a16:creationId xmlns:a16="http://schemas.microsoft.com/office/drawing/2014/main" id="{05B5A9B6-A693-4C33-9F3A-6CA4B9E7C455}"/>
              </a:ext>
            </a:extLst>
          </p:cNvPr>
          <p:cNvSpPr/>
          <p:nvPr/>
        </p:nvSpPr>
        <p:spPr>
          <a:xfrm>
            <a:off x="124691" y="1066800"/>
            <a:ext cx="11942618" cy="4739824"/>
          </a:xfrm>
          <a:prstGeom prst="rect">
            <a:avLst/>
          </a:prstGeom>
        </p:spPr>
        <p:txBody>
          <a:bodyPr wrap="square">
            <a:spAutoFit/>
          </a:bodyPr>
          <a:lstStyle/>
          <a:p>
            <a:pPr marL="342900"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800" b="1"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Materia prima</a:t>
            </a:r>
            <a:r>
              <a:rPr lang="es-ES" sz="32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 </a:t>
            </a:r>
            <a:r>
              <a:rPr lang="es-ES" sz="28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a:t>
            </a:r>
            <a:r>
              <a:rPr lang="es-ES" sz="32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 </a:t>
            </a:r>
            <a:r>
              <a:rPr lang="es-ES" sz="24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Material de donde las fibras son extraídas (típicamente madera o periódico reciclado).</a:t>
            </a:r>
          </a:p>
          <a:p>
            <a:pPr algn="just">
              <a:lnSpc>
                <a:spcPct val="107000"/>
              </a:lnSpc>
              <a:buClr>
                <a:srgbClr val="C00000"/>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PR" sz="300" b="1"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800" b="1"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Viscosidad</a:t>
            </a:r>
            <a:r>
              <a:rPr lang="es-ES" sz="28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 – </a:t>
            </a:r>
            <a:r>
              <a:rPr lang="es-ES" sz="24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Es la resistencia que tiene un fluido a fluir.</a:t>
            </a:r>
            <a:endParaRPr lang="es-PR" sz="2400" b="1"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buClr>
                <a:srgbClr val="C00000"/>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ES" sz="300" b="1"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800" b="1"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Fibrilación</a:t>
            </a:r>
            <a:r>
              <a:rPr lang="es-ES" sz="28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 – </a:t>
            </a:r>
            <a:r>
              <a:rPr lang="es-ES" sz="24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Proceso utilizado para desintegrar un material en sus componentes.</a:t>
            </a:r>
            <a:endParaRPr lang="es-PR" sz="24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7000"/>
              </a:lnSpc>
              <a:buClr>
                <a:srgbClr val="C00000"/>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PR" sz="300" b="1"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800" b="1"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Enzima</a:t>
            </a:r>
            <a:r>
              <a:rPr lang="es-ES" sz="28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 – </a:t>
            </a:r>
            <a:r>
              <a:rPr lang="es-PR" sz="24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Proteína que cataliza una reacción química para descomponer un material o para sintetizar compuestos químicos más complejos</a:t>
            </a:r>
            <a:r>
              <a:rPr lang="en-US" sz="24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a:t>
            </a:r>
            <a:endParaRPr lang="es-PR" sz="2400" b="1"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buClr>
                <a:srgbClr val="C00000"/>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PR" sz="300" b="1"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800" b="1"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Nano-fibrillas</a:t>
            </a:r>
            <a:r>
              <a:rPr lang="es-ES" sz="28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 – </a:t>
            </a:r>
            <a:r>
              <a:rPr lang="es-PR"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pueden ser de 5 a 20 nm de ancho y oscilar entre 10 nm y varios micrómetros de longitud; esto es aproximadamente 1,000 veces más pequeño que las fibras de celulosa convencionales. </a:t>
            </a:r>
            <a:endParaRPr lang="es-PR" sz="2400" b="1"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34478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7F15151-9351-4AFE-AB8C-511AAE486EA6}"/>
              </a:ext>
            </a:extLst>
          </p:cNvPr>
          <p:cNvPicPr>
            <a:picLocks noChangeAspect="1"/>
          </p:cNvPicPr>
          <p:nvPr/>
        </p:nvPicPr>
        <p:blipFill>
          <a:blip r:embed="rId2"/>
          <a:stretch>
            <a:fillRect/>
          </a:stretch>
        </p:blipFill>
        <p:spPr>
          <a:xfrm>
            <a:off x="11454063" y="5681640"/>
            <a:ext cx="613246" cy="602927"/>
          </a:xfrm>
          <a:prstGeom prst="rect">
            <a:avLst/>
          </a:prstGeom>
        </p:spPr>
      </p:pic>
      <p:pic>
        <p:nvPicPr>
          <p:cNvPr id="8" name="Picture 7">
            <a:extLst>
              <a:ext uri="{FF2B5EF4-FFF2-40B4-BE49-F238E27FC236}">
                <a16:creationId xmlns:a16="http://schemas.microsoft.com/office/drawing/2014/main" id="{27F3AA50-3DE0-4989-89D5-AD2191D1EEE4}"/>
              </a:ext>
            </a:extLst>
          </p:cNvPr>
          <p:cNvPicPr>
            <a:picLocks noChangeAspect="1"/>
          </p:cNvPicPr>
          <p:nvPr/>
        </p:nvPicPr>
        <p:blipFill>
          <a:blip r:embed="rId3"/>
          <a:stretch>
            <a:fillRect/>
          </a:stretch>
        </p:blipFill>
        <p:spPr>
          <a:xfrm>
            <a:off x="124691" y="5687372"/>
            <a:ext cx="1849075" cy="597196"/>
          </a:xfrm>
          <a:prstGeom prst="rect">
            <a:avLst/>
          </a:prstGeom>
        </p:spPr>
      </p:pic>
      <p:sp>
        <p:nvSpPr>
          <p:cNvPr id="10" name="Title 1">
            <a:extLst>
              <a:ext uri="{FF2B5EF4-FFF2-40B4-BE49-F238E27FC236}">
                <a16:creationId xmlns:a16="http://schemas.microsoft.com/office/drawing/2014/main" id="{34C827B1-9955-4133-9691-9F2BA31D0F3E}"/>
              </a:ext>
            </a:extLst>
          </p:cNvPr>
          <p:cNvSpPr txBox="1">
            <a:spLocks noChangeArrowheads="1"/>
          </p:cNvSpPr>
          <p:nvPr/>
        </p:nvSpPr>
        <p:spPr>
          <a:xfrm>
            <a:off x="0" y="0"/>
            <a:ext cx="12192000" cy="990600"/>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5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Conceptos que debes conocer</a:t>
            </a:r>
          </a:p>
        </p:txBody>
      </p:sp>
      <p:sp>
        <p:nvSpPr>
          <p:cNvPr id="5" name="Rectangle 4">
            <a:extLst>
              <a:ext uri="{FF2B5EF4-FFF2-40B4-BE49-F238E27FC236}">
                <a16:creationId xmlns:a16="http://schemas.microsoft.com/office/drawing/2014/main" id="{BDAD88C5-A22A-4431-9E4A-87AB76CE6CA5}"/>
              </a:ext>
            </a:extLst>
          </p:cNvPr>
          <p:cNvSpPr/>
          <p:nvPr/>
        </p:nvSpPr>
        <p:spPr>
          <a:xfrm>
            <a:off x="62346" y="1143000"/>
            <a:ext cx="12053454" cy="4558684"/>
          </a:xfrm>
          <a:prstGeom prst="rect">
            <a:avLst/>
          </a:prstGeom>
        </p:spPr>
        <p:txBody>
          <a:bodyPr wrap="square">
            <a:spAutoFit/>
          </a:bodyPr>
          <a:lstStyle/>
          <a:p>
            <a:pPr marL="285750" indent="-28575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800" b="1" i="1" dirty="0">
                <a:solidFill>
                  <a:schemeClr val="accent1">
                    <a:lumMod val="50000"/>
                  </a:schemeClr>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Hidrólisis enzimática </a:t>
            </a:r>
            <a:r>
              <a:rPr lang="es-ES" sz="2400" b="1" dirty="0">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Degradación de un compuesto en sus componentes. En este caso: lignina y moléculas de glucosa. El proceso resulta en un aumento en el contacto fibra con fibra (enlaces). </a:t>
            </a:r>
          </a:p>
          <a:p>
            <a:pPr algn="just">
              <a:lnSpc>
                <a:spcPct val="107000"/>
              </a:lnSpc>
              <a:buClr>
                <a:srgbClr val="C00000"/>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PR" sz="500" b="1"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marL="285750" indent="-28575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800" b="1" i="1" dirty="0">
                <a:solidFill>
                  <a:schemeClr val="accent1">
                    <a:lumMod val="50000"/>
                  </a:schemeClr>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Catalizador</a:t>
            </a:r>
            <a:r>
              <a:rPr lang="es-ES" sz="2400" b="1" dirty="0">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 </a:t>
            </a:r>
            <a:r>
              <a:rPr lang="es-PR" sz="2400" b="1" dirty="0">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Agente que aumenta el ritmo de una reacción (química </a:t>
            </a:r>
            <a:r>
              <a:rPr lang="en-US" sz="2400" b="1" dirty="0">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molecular).</a:t>
            </a:r>
            <a:endParaRPr lang="es-PR" sz="2400" b="1"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algn="just">
              <a:lnSpc>
                <a:spcPct val="107000"/>
              </a:lnSpc>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PR" sz="500" b="1"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marL="285750" indent="-28575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800" b="1" i="1" dirty="0">
                <a:solidFill>
                  <a:schemeClr val="accent1">
                    <a:lumMod val="50000"/>
                  </a:schemeClr>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Permeabilidad </a:t>
            </a:r>
            <a:r>
              <a:rPr lang="es-ES" sz="2400" b="1" dirty="0">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Propiedad del material que se refiere a la cantidad de agua que puede “entrar”. Algunos términos similares son solubilidad y porosidad. </a:t>
            </a:r>
            <a:endParaRPr lang="es-PR" sz="2400" b="1"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algn="just">
              <a:lnSpc>
                <a:spcPct val="107000"/>
              </a:lnSpc>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PR" sz="500" b="1"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marL="285750" indent="-28575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800" b="1" i="1" dirty="0">
                <a:solidFill>
                  <a:schemeClr val="accent1">
                    <a:lumMod val="50000"/>
                  </a:schemeClr>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Morfología (tratamiento) </a:t>
            </a:r>
            <a:r>
              <a:rPr lang="es-ES" sz="2400" b="1" dirty="0">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Se refiere al cambio en tamaño, alineación y composición (liberación) cuando la lignina y las moléculas de glucosa son separadas. </a:t>
            </a:r>
            <a:endParaRPr lang="es-PR" sz="2400" b="1"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748885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B893D99-69E2-4DEF-8051-61982EB27F0B}"/>
              </a:ext>
            </a:extLst>
          </p:cNvPr>
          <p:cNvPicPr>
            <a:picLocks noChangeAspect="1"/>
          </p:cNvPicPr>
          <p:nvPr/>
        </p:nvPicPr>
        <p:blipFill>
          <a:blip r:embed="rId3"/>
          <a:stretch>
            <a:fillRect/>
          </a:stretch>
        </p:blipFill>
        <p:spPr>
          <a:xfrm>
            <a:off x="2438400" y="3716167"/>
            <a:ext cx="4591050" cy="2532233"/>
          </a:xfrm>
          <a:prstGeom prst="rect">
            <a:avLst/>
          </a:prstGeom>
        </p:spPr>
      </p:pic>
      <p:pic>
        <p:nvPicPr>
          <p:cNvPr id="15" name="Picture 14">
            <a:extLst>
              <a:ext uri="{FF2B5EF4-FFF2-40B4-BE49-F238E27FC236}">
                <a16:creationId xmlns:a16="http://schemas.microsoft.com/office/drawing/2014/main" id="{FAE27C5D-BAD9-4A90-A897-6DB7100F2713}"/>
              </a:ext>
            </a:extLst>
          </p:cNvPr>
          <p:cNvPicPr>
            <a:picLocks noChangeAspect="1"/>
          </p:cNvPicPr>
          <p:nvPr/>
        </p:nvPicPr>
        <p:blipFill>
          <a:blip r:embed="rId4"/>
          <a:stretch>
            <a:fillRect/>
          </a:stretch>
        </p:blipFill>
        <p:spPr>
          <a:xfrm>
            <a:off x="11488279" y="92662"/>
            <a:ext cx="613246" cy="602927"/>
          </a:xfrm>
          <a:prstGeom prst="rect">
            <a:avLst/>
          </a:prstGeom>
        </p:spPr>
      </p:pic>
      <p:pic>
        <p:nvPicPr>
          <p:cNvPr id="16" name="Picture 15">
            <a:extLst>
              <a:ext uri="{FF2B5EF4-FFF2-40B4-BE49-F238E27FC236}">
                <a16:creationId xmlns:a16="http://schemas.microsoft.com/office/drawing/2014/main" id="{208229B7-6D65-4F5E-A4A4-EE606C632396}"/>
              </a:ext>
            </a:extLst>
          </p:cNvPr>
          <p:cNvPicPr>
            <a:picLocks noChangeAspect="1"/>
          </p:cNvPicPr>
          <p:nvPr/>
        </p:nvPicPr>
        <p:blipFill>
          <a:blip r:embed="rId5"/>
          <a:stretch>
            <a:fillRect/>
          </a:stretch>
        </p:blipFill>
        <p:spPr>
          <a:xfrm>
            <a:off x="124691" y="5687372"/>
            <a:ext cx="1849075" cy="597196"/>
          </a:xfrm>
          <a:prstGeom prst="rect">
            <a:avLst/>
          </a:prstGeom>
        </p:spPr>
      </p:pic>
      <p:graphicFrame>
        <p:nvGraphicFramePr>
          <p:cNvPr id="6" name="Table 5">
            <a:extLst>
              <a:ext uri="{FF2B5EF4-FFF2-40B4-BE49-F238E27FC236}">
                <a16:creationId xmlns:a16="http://schemas.microsoft.com/office/drawing/2014/main" id="{D9D7F3AD-B1A7-48E9-A577-1592461D74F1}"/>
              </a:ext>
            </a:extLst>
          </p:cNvPr>
          <p:cNvGraphicFramePr>
            <a:graphicFrameLocks noGrp="1"/>
          </p:cNvGraphicFramePr>
          <p:nvPr>
            <p:extLst>
              <p:ext uri="{D42A27DB-BD31-4B8C-83A1-F6EECF244321}">
                <p14:modId xmlns:p14="http://schemas.microsoft.com/office/powerpoint/2010/main" val="1641649771"/>
              </p:ext>
            </p:extLst>
          </p:nvPr>
        </p:nvGraphicFramePr>
        <p:xfrm>
          <a:off x="232250" y="841027"/>
          <a:ext cx="6625752" cy="2716611"/>
        </p:xfrm>
        <a:graphic>
          <a:graphicData uri="http://schemas.openxmlformats.org/drawingml/2006/table">
            <a:tbl>
              <a:tblPr firstRow="1" bandRow="1">
                <a:tableStyleId>{5940675A-B579-460E-94D1-54222C63F5DA}</a:tableStyleId>
              </a:tblPr>
              <a:tblGrid>
                <a:gridCol w="2819398">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gridCol w="990600">
                  <a:extLst>
                    <a:ext uri="{9D8B030D-6E8A-4147-A177-3AD203B41FA5}">
                      <a16:colId xmlns:a16="http://schemas.microsoft.com/office/drawing/2014/main" val="20003"/>
                    </a:ext>
                  </a:extLst>
                </a:gridCol>
                <a:gridCol w="986954">
                  <a:extLst>
                    <a:ext uri="{9D8B030D-6E8A-4147-A177-3AD203B41FA5}">
                      <a16:colId xmlns:a16="http://schemas.microsoft.com/office/drawing/2014/main" val="20004"/>
                    </a:ext>
                  </a:extLst>
                </a:gridCol>
              </a:tblGrid>
              <a:tr h="279400">
                <a:tc>
                  <a:txBody>
                    <a:bodyPr/>
                    <a:lstStyle/>
                    <a:p>
                      <a:pPr algn="ctr"/>
                      <a:r>
                        <a:rPr lang="es-PR" sz="1400" b="1" noProof="0">
                          <a:effectLst>
                            <a:outerShdw blurRad="38100" dist="38100" dir="2700000" algn="tl">
                              <a:srgbClr val="000000">
                                <a:alpha val="43137"/>
                              </a:srgbClr>
                            </a:outerShdw>
                          </a:effectLst>
                        </a:rPr>
                        <a:t>Observación de muestra</a:t>
                      </a:r>
                    </a:p>
                    <a:p>
                      <a:pPr algn="ctr"/>
                      <a:endParaRPr lang="es-PR" sz="500" b="1" noProof="0">
                        <a:effectLst>
                          <a:outerShdw blurRad="38100" dist="38100" dir="2700000" algn="tl">
                            <a:srgbClr val="000000">
                              <a:alpha val="43137"/>
                            </a:srgbClr>
                          </a:outerShdw>
                        </a:effectLst>
                      </a:endParaRPr>
                    </a:p>
                    <a:p>
                      <a:pPr algn="l"/>
                      <a:r>
                        <a:rPr lang="es-PR" sz="1400" b="1" baseline="0" noProof="0">
                          <a:effectLst>
                            <a:outerShdw blurRad="38100" dist="38100" dir="2700000" algn="tl">
                              <a:srgbClr val="000000">
                                <a:alpha val="43137"/>
                              </a:srgbClr>
                            </a:outerShdw>
                          </a:effectLst>
                        </a:rPr>
                        <a:t>Realizada para:</a:t>
                      </a:r>
                      <a:endParaRPr lang="es-PR" sz="1400" b="1" noProof="0">
                        <a:effectLst>
                          <a:outerShdw blurRad="38100" dist="38100" dir="2700000" algn="tl">
                            <a:srgbClr val="000000">
                              <a:alpha val="43137"/>
                            </a:srgbClr>
                          </a:outerShdw>
                        </a:effectLst>
                      </a:endParaRPr>
                    </a:p>
                  </a:txBody>
                  <a:tcPr/>
                </a:tc>
                <a:tc>
                  <a:txBody>
                    <a:bodyPr/>
                    <a:lstStyle/>
                    <a:p>
                      <a:pPr algn="ctr"/>
                      <a:r>
                        <a:rPr lang="en-US" sz="1400" b="1" dirty="0">
                          <a:effectLst>
                            <a:outerShdw blurRad="38100" dist="38100" dir="2700000" algn="tl">
                              <a:srgbClr val="000000">
                                <a:alpha val="43137"/>
                              </a:srgbClr>
                            </a:outerShdw>
                          </a:effectLst>
                        </a:rPr>
                        <a:t>0</a:t>
                      </a:r>
                    </a:p>
                  </a:txBody>
                  <a:tcPr anchor="ctr"/>
                </a:tc>
                <a:tc>
                  <a:txBody>
                    <a:bodyPr/>
                    <a:lstStyle/>
                    <a:p>
                      <a:pPr algn="ctr"/>
                      <a:r>
                        <a:rPr lang="en-US" sz="1400" b="1" dirty="0">
                          <a:effectLst>
                            <a:outerShdw blurRad="38100" dist="38100" dir="2700000" algn="tl">
                              <a:srgbClr val="000000">
                                <a:alpha val="43137"/>
                              </a:srgbClr>
                            </a:outerShdw>
                          </a:effectLst>
                        </a:rPr>
                        <a:t>2</a:t>
                      </a:r>
                    </a:p>
                  </a:txBody>
                  <a:tcPr anchor="ctr"/>
                </a:tc>
                <a:tc>
                  <a:txBody>
                    <a:bodyPr/>
                    <a:lstStyle/>
                    <a:p>
                      <a:pPr algn="ctr"/>
                      <a:r>
                        <a:rPr lang="en-US" sz="1400" b="1" dirty="0">
                          <a:effectLst>
                            <a:outerShdw blurRad="38100" dist="38100" dir="2700000" algn="tl">
                              <a:srgbClr val="000000">
                                <a:alpha val="43137"/>
                              </a:srgbClr>
                            </a:outerShdw>
                          </a:effectLst>
                        </a:rPr>
                        <a:t>4</a:t>
                      </a:r>
                    </a:p>
                  </a:txBody>
                  <a:tcPr anchor="ctr"/>
                </a:tc>
                <a:tc>
                  <a:txBody>
                    <a:bodyPr/>
                    <a:lstStyle/>
                    <a:p>
                      <a:pPr algn="ctr"/>
                      <a:r>
                        <a:rPr lang="en-US" sz="1400" b="1" dirty="0">
                          <a:effectLst>
                            <a:outerShdw blurRad="38100" dist="38100" dir="2700000" algn="tl">
                              <a:srgbClr val="000000">
                                <a:alpha val="43137"/>
                              </a:srgbClr>
                            </a:outerShdw>
                          </a:effectLst>
                        </a:rPr>
                        <a:t>6</a:t>
                      </a:r>
                    </a:p>
                  </a:txBody>
                  <a:tcPr anchor="ctr"/>
                </a:tc>
                <a:extLst>
                  <a:ext uri="{0D108BD9-81ED-4DB2-BD59-A6C34878D82A}">
                    <a16:rowId xmlns:a16="http://schemas.microsoft.com/office/drawing/2014/main" val="10000"/>
                  </a:ext>
                </a:extLst>
              </a:tr>
              <a:tr h="329011">
                <a:tc>
                  <a:txBody>
                    <a:bodyPr/>
                    <a:lstStyle/>
                    <a:p>
                      <a:r>
                        <a:rPr lang="es-PR" sz="1400" b="1" noProof="0">
                          <a:effectLst>
                            <a:outerShdw blurRad="38100" dist="38100" dir="2700000" algn="tl">
                              <a:srgbClr val="000000">
                                <a:alpha val="43137"/>
                              </a:srgbClr>
                            </a:outerShdw>
                          </a:effectLst>
                        </a:rPr>
                        <a:t>Color</a:t>
                      </a:r>
                    </a:p>
                  </a:txBody>
                  <a:tcPr/>
                </a:tc>
                <a:tc>
                  <a:txBody>
                    <a:bodyPr/>
                    <a:lstStyle/>
                    <a:p>
                      <a:endParaRPr lang="en-US" sz="1200" b="1" dirty="0">
                        <a:effectLst>
                          <a:outerShdw blurRad="38100" dist="38100" dir="2700000" algn="tl">
                            <a:srgbClr val="000000">
                              <a:alpha val="43137"/>
                            </a:srgbClr>
                          </a:outerShdw>
                        </a:effectLst>
                      </a:endParaRPr>
                    </a:p>
                  </a:txBody>
                  <a:tcPr/>
                </a:tc>
                <a:tc>
                  <a:txBody>
                    <a:bodyPr/>
                    <a:lstStyle/>
                    <a:p>
                      <a:endParaRPr lang="en-US" sz="1200" b="1" dirty="0">
                        <a:effectLst>
                          <a:outerShdw blurRad="38100" dist="38100" dir="2700000" algn="tl">
                            <a:srgbClr val="000000">
                              <a:alpha val="43137"/>
                            </a:srgbClr>
                          </a:outerShdw>
                        </a:effectLst>
                      </a:endParaRPr>
                    </a:p>
                  </a:txBody>
                  <a:tcPr/>
                </a:tc>
                <a:tc>
                  <a:txBody>
                    <a:bodyPr/>
                    <a:lstStyle/>
                    <a:p>
                      <a:endParaRPr lang="en-US" sz="1200" b="1">
                        <a:effectLst>
                          <a:outerShdw blurRad="38100" dist="38100" dir="2700000" algn="tl">
                            <a:srgbClr val="000000">
                              <a:alpha val="43137"/>
                            </a:srgbClr>
                          </a:outerShdw>
                        </a:effectLst>
                      </a:endParaRPr>
                    </a:p>
                  </a:txBody>
                  <a:tcPr/>
                </a:tc>
                <a:tc>
                  <a:txBody>
                    <a:bodyPr/>
                    <a:lstStyle/>
                    <a:p>
                      <a:endParaRPr lang="en-US" sz="1200" b="1">
                        <a:effectLst>
                          <a:outerShdw blurRad="38100" dist="38100" dir="2700000" algn="tl">
                            <a:srgbClr val="000000">
                              <a:alpha val="43137"/>
                            </a:srgbClr>
                          </a:outerShdw>
                        </a:effectLst>
                      </a:endParaRPr>
                    </a:p>
                  </a:txBody>
                  <a:tcPr/>
                </a:tc>
                <a:extLst>
                  <a:ext uri="{0D108BD9-81ED-4DB2-BD59-A6C34878D82A}">
                    <a16:rowId xmlns:a16="http://schemas.microsoft.com/office/drawing/2014/main" val="10001"/>
                  </a:ext>
                </a:extLst>
              </a:tr>
              <a:tr h="330200">
                <a:tc>
                  <a:txBody>
                    <a:bodyPr/>
                    <a:lstStyle/>
                    <a:p>
                      <a:r>
                        <a:rPr lang="es-PR" sz="1400" b="1" noProof="0">
                          <a:effectLst>
                            <a:outerShdw blurRad="38100" dist="38100" dir="2700000" algn="tl">
                              <a:srgbClr val="000000">
                                <a:alpha val="43137"/>
                              </a:srgbClr>
                            </a:outerShdw>
                          </a:effectLst>
                        </a:rPr>
                        <a:t>Olor</a:t>
                      </a:r>
                    </a:p>
                  </a:txBody>
                  <a:tcPr/>
                </a:tc>
                <a:tc>
                  <a:txBody>
                    <a:bodyPr/>
                    <a:lstStyle/>
                    <a:p>
                      <a:endParaRPr lang="en-US" sz="1200" b="1" dirty="0">
                        <a:effectLst>
                          <a:outerShdw blurRad="38100" dist="38100" dir="2700000" algn="tl">
                            <a:srgbClr val="000000">
                              <a:alpha val="43137"/>
                            </a:srgbClr>
                          </a:outerShdw>
                        </a:effectLst>
                      </a:endParaRPr>
                    </a:p>
                  </a:txBody>
                  <a:tcPr/>
                </a:tc>
                <a:tc>
                  <a:txBody>
                    <a:bodyPr/>
                    <a:lstStyle/>
                    <a:p>
                      <a:endParaRPr lang="en-US" sz="1200" b="1" dirty="0">
                        <a:effectLst>
                          <a:outerShdw blurRad="38100" dist="38100" dir="2700000" algn="tl">
                            <a:srgbClr val="000000">
                              <a:alpha val="43137"/>
                            </a:srgbClr>
                          </a:outerShdw>
                        </a:effectLst>
                      </a:endParaRPr>
                    </a:p>
                  </a:txBody>
                  <a:tcPr/>
                </a:tc>
                <a:tc>
                  <a:txBody>
                    <a:bodyPr/>
                    <a:lstStyle/>
                    <a:p>
                      <a:endParaRPr lang="en-US" sz="1200" b="1">
                        <a:effectLst>
                          <a:outerShdw blurRad="38100" dist="38100" dir="2700000" algn="tl">
                            <a:srgbClr val="000000">
                              <a:alpha val="43137"/>
                            </a:srgbClr>
                          </a:outerShdw>
                        </a:effectLst>
                      </a:endParaRPr>
                    </a:p>
                  </a:txBody>
                  <a:tcPr/>
                </a:tc>
                <a:tc>
                  <a:txBody>
                    <a:bodyPr/>
                    <a:lstStyle/>
                    <a:p>
                      <a:endParaRPr lang="en-US" sz="1200" b="1">
                        <a:effectLst>
                          <a:outerShdw blurRad="38100" dist="38100" dir="2700000" algn="tl">
                            <a:srgbClr val="000000">
                              <a:alpha val="43137"/>
                            </a:srgbClr>
                          </a:outerShdw>
                        </a:effectLst>
                      </a:endParaRPr>
                    </a:p>
                  </a:txBody>
                  <a:tcPr/>
                </a:tc>
                <a:extLst>
                  <a:ext uri="{0D108BD9-81ED-4DB2-BD59-A6C34878D82A}">
                    <a16:rowId xmlns:a16="http://schemas.microsoft.com/office/drawing/2014/main" val="10002"/>
                  </a:ext>
                </a:extLst>
              </a:tr>
              <a:tr h="292100">
                <a:tc>
                  <a:txBody>
                    <a:bodyPr/>
                    <a:lstStyle/>
                    <a:p>
                      <a:r>
                        <a:rPr lang="es-PR" sz="1400" b="1" noProof="0" dirty="0">
                          <a:effectLst>
                            <a:outerShdw blurRad="38100" dist="38100" dir="2700000" algn="tl">
                              <a:srgbClr val="000000">
                                <a:alpha val="43137"/>
                              </a:srgbClr>
                            </a:outerShdw>
                          </a:effectLst>
                        </a:rPr>
                        <a:t>Estado</a:t>
                      </a:r>
                    </a:p>
                  </a:txBody>
                  <a:tcPr/>
                </a:tc>
                <a:tc>
                  <a:txBody>
                    <a:bodyPr/>
                    <a:lstStyle/>
                    <a:p>
                      <a:endParaRPr lang="en-US" sz="1200" b="1" dirty="0">
                        <a:effectLst>
                          <a:outerShdw blurRad="38100" dist="38100" dir="2700000" algn="tl">
                            <a:srgbClr val="000000">
                              <a:alpha val="43137"/>
                            </a:srgbClr>
                          </a:outerShdw>
                        </a:effectLst>
                      </a:endParaRPr>
                    </a:p>
                  </a:txBody>
                  <a:tcPr/>
                </a:tc>
                <a:tc>
                  <a:txBody>
                    <a:bodyPr/>
                    <a:lstStyle/>
                    <a:p>
                      <a:endParaRPr lang="en-US" sz="1200" b="1" dirty="0">
                        <a:effectLst>
                          <a:outerShdw blurRad="38100" dist="38100" dir="2700000" algn="tl">
                            <a:srgbClr val="000000">
                              <a:alpha val="43137"/>
                            </a:srgbClr>
                          </a:outerShdw>
                        </a:effectLst>
                      </a:endParaRPr>
                    </a:p>
                  </a:txBody>
                  <a:tcPr/>
                </a:tc>
                <a:tc>
                  <a:txBody>
                    <a:bodyPr/>
                    <a:lstStyle/>
                    <a:p>
                      <a:endParaRPr lang="en-US" sz="1200" b="1" dirty="0">
                        <a:effectLst>
                          <a:outerShdw blurRad="38100" dist="38100" dir="2700000" algn="tl">
                            <a:srgbClr val="000000">
                              <a:alpha val="43137"/>
                            </a:srgbClr>
                          </a:outerShdw>
                        </a:effectLst>
                      </a:endParaRPr>
                    </a:p>
                  </a:txBody>
                  <a:tcPr/>
                </a:tc>
                <a:tc>
                  <a:txBody>
                    <a:bodyPr/>
                    <a:lstStyle/>
                    <a:p>
                      <a:endParaRPr lang="en-US" sz="1200" b="1" dirty="0">
                        <a:effectLst>
                          <a:outerShdw blurRad="38100" dist="38100" dir="2700000" algn="tl">
                            <a:srgbClr val="000000">
                              <a:alpha val="43137"/>
                            </a:srgbClr>
                          </a:outerShdw>
                        </a:effectLst>
                      </a:endParaRPr>
                    </a:p>
                  </a:txBody>
                  <a:tcPr/>
                </a:tc>
                <a:extLst>
                  <a:ext uri="{0D108BD9-81ED-4DB2-BD59-A6C34878D82A}">
                    <a16:rowId xmlns:a16="http://schemas.microsoft.com/office/drawing/2014/main" val="10003"/>
                  </a:ext>
                </a:extLst>
              </a:tr>
              <a:tr h="330200">
                <a:tc>
                  <a:txBody>
                    <a:bodyPr/>
                    <a:lstStyle/>
                    <a:p>
                      <a:endParaRPr lang="en-US" sz="1200" dirty="0"/>
                    </a:p>
                  </a:txBody>
                  <a:tcPr/>
                </a:tc>
                <a:tc>
                  <a:txBody>
                    <a:bodyPr/>
                    <a:lstStyle/>
                    <a:p>
                      <a:endParaRPr lang="en-US" sz="1200" dirty="0"/>
                    </a:p>
                  </a:txBody>
                  <a:tcPr/>
                </a:tc>
                <a:tc>
                  <a:txBody>
                    <a:bodyPr/>
                    <a:lstStyle/>
                    <a:p>
                      <a:endParaRPr lang="en-US" sz="120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10004"/>
                  </a:ext>
                </a:extLst>
              </a:tr>
              <a:tr h="24248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10005"/>
                  </a:ext>
                </a:extLst>
              </a:tr>
              <a:tr h="2413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10006"/>
                  </a:ext>
                </a:extLst>
              </a:tr>
              <a:tr h="2794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10007"/>
                  </a:ext>
                </a:extLst>
              </a:tr>
            </a:tbl>
          </a:graphicData>
        </a:graphic>
      </p:graphicFrame>
      <p:sp>
        <p:nvSpPr>
          <p:cNvPr id="7" name="TextBox 6">
            <a:extLst>
              <a:ext uri="{FF2B5EF4-FFF2-40B4-BE49-F238E27FC236}">
                <a16:creationId xmlns:a16="http://schemas.microsoft.com/office/drawing/2014/main" id="{3B182B73-0689-4918-9AB3-6A1CEDD87245}"/>
              </a:ext>
            </a:extLst>
          </p:cNvPr>
          <p:cNvSpPr txBox="1"/>
          <p:nvPr/>
        </p:nvSpPr>
        <p:spPr>
          <a:xfrm>
            <a:off x="0" y="4240221"/>
            <a:ext cx="2438400" cy="830997"/>
          </a:xfrm>
          <a:prstGeom prst="rect">
            <a:avLst/>
          </a:prstGeom>
          <a:noFill/>
        </p:spPr>
        <p:txBody>
          <a:bodyPr wrap="square" rtlCol="0">
            <a:spAutoFit/>
          </a:bodyPr>
          <a:lstStyle/>
          <a:p>
            <a:pPr algn="ctr"/>
            <a:r>
              <a:rPr lang="es-PR" sz="2350" b="1" dirty="0">
                <a:solidFill>
                  <a:srgbClr val="002060"/>
                </a:solidFill>
                <a:effectLst>
                  <a:outerShdw blurRad="38100" dist="38100" dir="2700000" algn="tl">
                    <a:srgbClr val="000000">
                      <a:alpha val="43137"/>
                    </a:srgbClr>
                  </a:outerShdw>
                </a:effectLst>
              </a:rPr>
              <a:t>Caracterización del material</a:t>
            </a:r>
          </a:p>
        </p:txBody>
      </p:sp>
      <p:sp>
        <p:nvSpPr>
          <p:cNvPr id="9" name="TextBox 8">
            <a:extLst>
              <a:ext uri="{FF2B5EF4-FFF2-40B4-BE49-F238E27FC236}">
                <a16:creationId xmlns:a16="http://schemas.microsoft.com/office/drawing/2014/main" id="{327D5A15-8DC0-4825-835F-5CD9A8C6A92F}"/>
              </a:ext>
            </a:extLst>
          </p:cNvPr>
          <p:cNvSpPr txBox="1"/>
          <p:nvPr/>
        </p:nvSpPr>
        <p:spPr>
          <a:xfrm>
            <a:off x="7010400" y="841027"/>
            <a:ext cx="4949349" cy="461665"/>
          </a:xfrm>
          <a:prstGeom prst="rect">
            <a:avLst/>
          </a:prstGeom>
          <a:noFill/>
        </p:spPr>
        <p:txBody>
          <a:bodyPr wrap="square" rtlCol="0">
            <a:spAutoFit/>
          </a:bodyPr>
          <a:lstStyle/>
          <a:p>
            <a:pPr algn="ctr"/>
            <a:r>
              <a:rPr lang="en-US" sz="2400" b="1" dirty="0">
                <a:solidFill>
                  <a:srgbClr val="002060"/>
                </a:solidFill>
                <a:effectLst>
                  <a:outerShdw blurRad="38100" dist="38100" dir="2700000" algn="tl">
                    <a:srgbClr val="000000">
                      <a:alpha val="43137"/>
                    </a:srgbClr>
                  </a:outerShdw>
                </a:effectLst>
              </a:rPr>
              <a:t>Example Material Properties</a:t>
            </a:r>
          </a:p>
        </p:txBody>
      </p:sp>
      <p:graphicFrame>
        <p:nvGraphicFramePr>
          <p:cNvPr id="10" name="Table 9">
            <a:extLst>
              <a:ext uri="{FF2B5EF4-FFF2-40B4-BE49-F238E27FC236}">
                <a16:creationId xmlns:a16="http://schemas.microsoft.com/office/drawing/2014/main" id="{C6F4DB7F-4D79-47F2-8B4D-40C7BAC0A3AA}"/>
              </a:ext>
            </a:extLst>
          </p:cNvPr>
          <p:cNvGraphicFramePr>
            <a:graphicFrameLocks noGrp="1"/>
          </p:cNvGraphicFramePr>
          <p:nvPr>
            <p:extLst>
              <p:ext uri="{D42A27DB-BD31-4B8C-83A1-F6EECF244321}">
                <p14:modId xmlns:p14="http://schemas.microsoft.com/office/powerpoint/2010/main" val="3636323431"/>
              </p:ext>
            </p:extLst>
          </p:nvPr>
        </p:nvGraphicFramePr>
        <p:xfrm>
          <a:off x="7090250" y="1432560"/>
          <a:ext cx="4949350" cy="2987040"/>
        </p:xfrm>
        <a:graphic>
          <a:graphicData uri="http://schemas.openxmlformats.org/drawingml/2006/table">
            <a:tbl>
              <a:tblPr firstRow="1" bandRow="1">
                <a:tableStyleId>{5940675A-B579-460E-94D1-54222C63F5DA}</a:tableStyleId>
              </a:tblPr>
              <a:tblGrid>
                <a:gridCol w="1473018">
                  <a:extLst>
                    <a:ext uri="{9D8B030D-6E8A-4147-A177-3AD203B41FA5}">
                      <a16:colId xmlns:a16="http://schemas.microsoft.com/office/drawing/2014/main" val="20000"/>
                    </a:ext>
                  </a:extLst>
                </a:gridCol>
                <a:gridCol w="1001657">
                  <a:extLst>
                    <a:ext uri="{9D8B030D-6E8A-4147-A177-3AD203B41FA5}">
                      <a16:colId xmlns:a16="http://schemas.microsoft.com/office/drawing/2014/main" val="20001"/>
                    </a:ext>
                  </a:extLst>
                </a:gridCol>
                <a:gridCol w="687408">
                  <a:extLst>
                    <a:ext uri="{9D8B030D-6E8A-4147-A177-3AD203B41FA5}">
                      <a16:colId xmlns:a16="http://schemas.microsoft.com/office/drawing/2014/main" val="20002"/>
                    </a:ext>
                  </a:extLst>
                </a:gridCol>
                <a:gridCol w="1787267">
                  <a:extLst>
                    <a:ext uri="{9D8B030D-6E8A-4147-A177-3AD203B41FA5}">
                      <a16:colId xmlns:a16="http://schemas.microsoft.com/office/drawing/2014/main" val="20003"/>
                    </a:ext>
                  </a:extLst>
                </a:gridCol>
              </a:tblGrid>
              <a:tr h="239699">
                <a:tc gridSpan="2">
                  <a:txBody>
                    <a:bodyPr/>
                    <a:lstStyle/>
                    <a:p>
                      <a:pPr marL="0" marR="0" indent="0" algn="ctr" defTabSz="457200" rtl="0" eaLnBrk="1" fontAlgn="auto" latinLnBrk="0" hangingPunct="1">
                        <a:lnSpc>
                          <a:spcPct val="100000"/>
                        </a:lnSpc>
                        <a:spcBef>
                          <a:spcPts val="0"/>
                        </a:spcBef>
                        <a:spcAft>
                          <a:spcPts val="0"/>
                        </a:spcAft>
                        <a:buClrTx/>
                        <a:buSzTx/>
                        <a:buFont typeface="Arial"/>
                        <a:buNone/>
                        <a:tabLst/>
                        <a:defRPr/>
                      </a:pPr>
                      <a:r>
                        <a:rPr lang="en-US" sz="1600" b="1" i="1" noProof="0" dirty="0">
                          <a:effectLst>
                            <a:outerShdw blurRad="38100" dist="38100" dir="2700000" algn="tl">
                              <a:srgbClr val="000000">
                                <a:alpha val="43137"/>
                              </a:srgbClr>
                            </a:outerShdw>
                          </a:effectLst>
                        </a:rPr>
                        <a:t>F</a:t>
                      </a:r>
                      <a:r>
                        <a:rPr lang="es-PR" sz="1600" b="1" i="1" noProof="0" dirty="0" err="1">
                          <a:effectLst>
                            <a:outerShdw blurRad="38100" dist="38100" dir="2700000" algn="tl">
                              <a:srgbClr val="000000">
                                <a:alpha val="43137"/>
                              </a:srgbClr>
                            </a:outerShdw>
                          </a:effectLst>
                        </a:rPr>
                        <a:t>ísica</a:t>
                      </a:r>
                      <a:endParaRPr lang="es-PR" sz="1600" b="1" i="1" noProof="0" dirty="0">
                        <a:effectLst>
                          <a:outerShdw blurRad="38100" dist="38100" dir="2700000" algn="tl">
                            <a:srgbClr val="000000">
                              <a:alpha val="43137"/>
                            </a:srgbClr>
                          </a:outerShdw>
                        </a:effectLst>
                      </a:endParaRPr>
                    </a:p>
                  </a:txBody>
                  <a:tcPr/>
                </a:tc>
                <a:tc hMerge="1">
                  <a:txBody>
                    <a:bodyPr/>
                    <a:lstStyle/>
                    <a:p>
                      <a:endParaRPr lang="en-US"/>
                    </a:p>
                  </a:txBody>
                  <a:tcPr/>
                </a:tc>
                <a:tc gridSpan="2">
                  <a:txBody>
                    <a:bodyPr/>
                    <a:lstStyle/>
                    <a:p>
                      <a:pPr marL="0" marR="0" indent="0" algn="ctr" defTabSz="457200" rtl="0" eaLnBrk="1" fontAlgn="auto" latinLnBrk="0" hangingPunct="1">
                        <a:lnSpc>
                          <a:spcPct val="100000"/>
                        </a:lnSpc>
                        <a:spcBef>
                          <a:spcPts val="0"/>
                        </a:spcBef>
                        <a:spcAft>
                          <a:spcPts val="0"/>
                        </a:spcAft>
                        <a:buClrTx/>
                        <a:buSzTx/>
                        <a:buFont typeface="Arial"/>
                        <a:buNone/>
                        <a:tabLst/>
                        <a:defRPr/>
                      </a:pPr>
                      <a:r>
                        <a:rPr lang="en-US" sz="1600" b="1" i="1" noProof="0" dirty="0">
                          <a:effectLst>
                            <a:outerShdw blurRad="38100" dist="38100" dir="2700000" algn="tl">
                              <a:srgbClr val="000000">
                                <a:alpha val="43137"/>
                              </a:srgbClr>
                            </a:outerShdw>
                          </a:effectLst>
                        </a:rPr>
                        <a:t>Q</a:t>
                      </a:r>
                      <a:r>
                        <a:rPr lang="es-PR" sz="1600" b="1" i="1" noProof="0" dirty="0" err="1">
                          <a:effectLst>
                            <a:outerShdw blurRad="38100" dist="38100" dir="2700000" algn="tl">
                              <a:srgbClr val="000000">
                                <a:alpha val="43137"/>
                              </a:srgbClr>
                            </a:outerShdw>
                          </a:effectLst>
                        </a:rPr>
                        <a:t>uímica</a:t>
                      </a:r>
                      <a:endParaRPr lang="es-PR" sz="1600" b="1" i="1" noProof="0" dirty="0">
                        <a:effectLst>
                          <a:outerShdw blurRad="38100" dist="38100" dir="2700000" algn="tl">
                            <a:srgbClr val="000000">
                              <a:alpha val="43137"/>
                            </a:srgbClr>
                          </a:outerShdw>
                        </a:effectLst>
                      </a:endParaRPr>
                    </a:p>
                  </a:txBody>
                  <a:tcPr/>
                </a:tc>
                <a:tc hMerge="1">
                  <a:txBody>
                    <a:bodyPr/>
                    <a:lstStyle/>
                    <a:p>
                      <a:endParaRPr lang="en-US"/>
                    </a:p>
                  </a:txBody>
                  <a:tcPr/>
                </a:tc>
                <a:extLst>
                  <a:ext uri="{0D108BD9-81ED-4DB2-BD59-A6C34878D82A}">
                    <a16:rowId xmlns:a16="http://schemas.microsoft.com/office/drawing/2014/main" val="10000"/>
                  </a:ext>
                </a:extLst>
              </a:tr>
              <a:tr h="370840">
                <a:tc gridSpan="2">
                  <a:txBody>
                    <a:bodyPr/>
                    <a:lstStyle/>
                    <a:p>
                      <a:pPr marL="174625" indent="-174625">
                        <a:buClr>
                          <a:srgbClr val="C00000"/>
                        </a:buClr>
                        <a:buFont typeface="Wingdings" panose="05000000000000000000" pitchFamily="2" charset="2"/>
                        <a:buChar char="§"/>
                      </a:pPr>
                      <a:r>
                        <a:rPr lang="es-PR" sz="1400" b="1" noProof="0" dirty="0">
                          <a:effectLst/>
                        </a:rPr>
                        <a:t>Densidad</a:t>
                      </a:r>
                    </a:p>
                    <a:p>
                      <a:pPr marL="174625" indent="-174625">
                        <a:buClr>
                          <a:srgbClr val="C00000"/>
                        </a:buClr>
                        <a:buFont typeface="Wingdings" panose="05000000000000000000" pitchFamily="2" charset="2"/>
                        <a:buChar char="§"/>
                      </a:pPr>
                      <a:r>
                        <a:rPr lang="es-PR" sz="1400" b="1" noProof="0" dirty="0">
                          <a:effectLst/>
                        </a:rPr>
                        <a:t>Termal</a:t>
                      </a:r>
                    </a:p>
                    <a:p>
                      <a:pPr marL="174625" indent="-174625">
                        <a:buClr>
                          <a:srgbClr val="C00000"/>
                        </a:buClr>
                        <a:buFont typeface="Wingdings" panose="05000000000000000000" pitchFamily="2" charset="2"/>
                        <a:buChar char="§"/>
                      </a:pPr>
                      <a:r>
                        <a:rPr lang="es-PR" sz="1400" b="1" noProof="0" dirty="0">
                          <a:effectLst/>
                        </a:rPr>
                        <a:t>Eléctrica</a:t>
                      </a:r>
                    </a:p>
                    <a:p>
                      <a:pPr marL="174625" indent="-174625">
                        <a:buClr>
                          <a:srgbClr val="C00000"/>
                        </a:buClr>
                        <a:buFont typeface="Wingdings" panose="05000000000000000000" pitchFamily="2" charset="2"/>
                        <a:buChar char="§"/>
                      </a:pPr>
                      <a:r>
                        <a:rPr lang="es-PR" sz="1400" b="1" noProof="0" dirty="0">
                          <a:effectLst/>
                        </a:rPr>
                        <a:t>Magnética</a:t>
                      </a:r>
                    </a:p>
                  </a:txBody>
                  <a:tcPr/>
                </a:tc>
                <a:tc hMerge="1">
                  <a:txBody>
                    <a:bodyPr/>
                    <a:lstStyle/>
                    <a:p>
                      <a:endParaRPr lang="en-US"/>
                    </a:p>
                  </a:txBody>
                  <a:tcPr/>
                </a:tc>
                <a:tc gridSpan="2">
                  <a:txBody>
                    <a:bodyPr/>
                    <a:lstStyle/>
                    <a:p>
                      <a:pPr marL="166688" indent="-166688">
                        <a:buClr>
                          <a:srgbClr val="C00000"/>
                        </a:buClr>
                        <a:buFont typeface="Wingdings" panose="05000000000000000000" pitchFamily="2" charset="2"/>
                        <a:buChar char="§"/>
                      </a:pPr>
                      <a:r>
                        <a:rPr lang="es-PR" sz="1400" b="1" noProof="0" dirty="0">
                          <a:effectLst/>
                        </a:rPr>
                        <a:t>Oxidación</a:t>
                      </a:r>
                    </a:p>
                    <a:p>
                      <a:pPr marL="166688" indent="-166688">
                        <a:buClr>
                          <a:srgbClr val="C00000"/>
                        </a:buClr>
                        <a:buFont typeface="Wingdings" panose="05000000000000000000" pitchFamily="2" charset="2"/>
                        <a:buChar char="§"/>
                      </a:pPr>
                      <a:r>
                        <a:rPr lang="es-PR" sz="1400" b="1" noProof="0" dirty="0">
                          <a:effectLst/>
                        </a:rPr>
                        <a:t>Corrosión</a:t>
                      </a:r>
                    </a:p>
                  </a:txBody>
                  <a:tcPr/>
                </a:tc>
                <a:tc hMerge="1">
                  <a:txBody>
                    <a:bodyPr/>
                    <a:lstStyle/>
                    <a:p>
                      <a:endParaRPr lang="en-US"/>
                    </a:p>
                  </a:txBody>
                  <a:tcPr/>
                </a:tc>
                <a:extLst>
                  <a:ext uri="{0D108BD9-81ED-4DB2-BD59-A6C34878D82A}">
                    <a16:rowId xmlns:a16="http://schemas.microsoft.com/office/drawing/2014/main" val="10001"/>
                  </a:ext>
                </a:extLst>
              </a:tr>
              <a:tr h="209219">
                <a:tc gridSpan="4">
                  <a:txBody>
                    <a:bodyPr/>
                    <a:lstStyle/>
                    <a:p>
                      <a:pPr algn="ctr"/>
                      <a:r>
                        <a:rPr lang="es-PR" sz="1600" b="1" noProof="0" dirty="0">
                          <a:effectLst>
                            <a:outerShdw blurRad="38100" dist="38100" dir="2700000" algn="tl">
                              <a:srgbClr val="000000">
                                <a:alpha val="43137"/>
                              </a:srgbClr>
                            </a:outerShdw>
                          </a:effectLst>
                        </a:rPr>
                        <a:t>Mecánica</a:t>
                      </a:r>
                    </a:p>
                  </a:txBody>
                  <a:tcPr/>
                </a:tc>
                <a:tc hMerge="1">
                  <a:txBody>
                    <a:bodyPr/>
                    <a:lstStyle/>
                    <a:p>
                      <a:endParaRPr lang="en-US"/>
                    </a:p>
                  </a:txBody>
                  <a:tcPr/>
                </a:tc>
                <a:tc hMerge="1">
                  <a:txBody>
                    <a:bodyPr/>
                    <a:lstStyle/>
                    <a:p>
                      <a:pPr algn="ctr"/>
                      <a:endParaRPr lang="en-US" sz="1200" dirty="0"/>
                    </a:p>
                  </a:txBody>
                  <a:tcPr/>
                </a:tc>
                <a:tc hMerge="1">
                  <a:txBody>
                    <a:bodyPr/>
                    <a:lstStyle/>
                    <a:p>
                      <a:endParaRPr lang="en-US"/>
                    </a:p>
                  </a:txBody>
                  <a:tcPr/>
                </a:tc>
                <a:extLst>
                  <a:ext uri="{0D108BD9-81ED-4DB2-BD59-A6C34878D82A}">
                    <a16:rowId xmlns:a16="http://schemas.microsoft.com/office/drawing/2014/main" val="10002"/>
                  </a:ext>
                </a:extLst>
              </a:tr>
              <a:tr h="370840">
                <a:tc>
                  <a:txBody>
                    <a:bodyPr/>
                    <a:lstStyle/>
                    <a:p>
                      <a:pPr marL="166688" indent="-166688">
                        <a:buClr>
                          <a:srgbClr val="C00000"/>
                        </a:buClr>
                        <a:buFont typeface="Wingdings" panose="05000000000000000000" pitchFamily="2" charset="2"/>
                        <a:buChar char="§"/>
                      </a:pPr>
                      <a:r>
                        <a:rPr lang="es-PR" sz="1400" b="1" noProof="0" dirty="0">
                          <a:effectLst/>
                        </a:rPr>
                        <a:t>Tensión</a:t>
                      </a:r>
                    </a:p>
                    <a:p>
                      <a:pPr marL="166688" indent="-166688">
                        <a:buClr>
                          <a:srgbClr val="C00000"/>
                        </a:buClr>
                        <a:buFont typeface="Wingdings" panose="05000000000000000000" pitchFamily="2" charset="2"/>
                        <a:buChar char="§"/>
                      </a:pPr>
                      <a:r>
                        <a:rPr lang="es-PR" sz="1400" b="1" noProof="0" dirty="0">
                          <a:effectLst/>
                        </a:rPr>
                        <a:t>Compresión</a:t>
                      </a:r>
                    </a:p>
                    <a:p>
                      <a:pPr marL="166688" indent="-166688">
                        <a:buClr>
                          <a:srgbClr val="C00000"/>
                        </a:buClr>
                        <a:buFont typeface="Wingdings" panose="05000000000000000000" pitchFamily="2" charset="2"/>
                        <a:buChar char="§"/>
                      </a:pPr>
                      <a:r>
                        <a:rPr lang="es-PR" sz="1400" b="1" noProof="0" dirty="0">
                          <a:effectLst/>
                        </a:rPr>
                        <a:t>Resistencia al corte</a:t>
                      </a:r>
                    </a:p>
                    <a:p>
                      <a:pPr marL="166688" indent="-166688">
                        <a:buClr>
                          <a:srgbClr val="C00000"/>
                        </a:buClr>
                        <a:buFont typeface="Wingdings" panose="05000000000000000000" pitchFamily="2" charset="2"/>
                        <a:buChar char="§"/>
                      </a:pPr>
                      <a:r>
                        <a:rPr lang="es-PR" sz="1400" b="1" noProof="0" dirty="0">
                          <a:effectLst/>
                        </a:rPr>
                        <a:t>Ductilidad</a:t>
                      </a:r>
                    </a:p>
                    <a:p>
                      <a:pPr marL="166688" indent="-166688">
                        <a:buClr>
                          <a:srgbClr val="C00000"/>
                        </a:buClr>
                        <a:buFont typeface="Wingdings" panose="05000000000000000000" pitchFamily="2" charset="2"/>
                        <a:buChar char="§"/>
                      </a:pPr>
                      <a:r>
                        <a:rPr lang="es-PR" sz="1400" b="1" noProof="0" dirty="0">
                          <a:effectLst/>
                        </a:rPr>
                        <a:t>Fragilidad</a:t>
                      </a:r>
                    </a:p>
                  </a:txBody>
                  <a:tcPr/>
                </a:tc>
                <a:tc gridSpan="2">
                  <a:txBody>
                    <a:bodyPr/>
                    <a:lstStyle/>
                    <a:p>
                      <a:pPr marL="166688" indent="-166688">
                        <a:buClr>
                          <a:srgbClr val="C00000"/>
                        </a:buClr>
                        <a:buFont typeface="Wingdings" panose="05000000000000000000" pitchFamily="2" charset="2"/>
                        <a:buChar char="§"/>
                      </a:pPr>
                      <a:r>
                        <a:rPr lang="es-PR" sz="1400" b="1" noProof="0" dirty="0">
                          <a:effectLst/>
                        </a:rPr>
                        <a:t>Dureza</a:t>
                      </a:r>
                    </a:p>
                    <a:p>
                      <a:pPr marL="166688" indent="-166688">
                        <a:buClr>
                          <a:srgbClr val="C00000"/>
                        </a:buClr>
                        <a:buFont typeface="Wingdings" panose="05000000000000000000" pitchFamily="2" charset="2"/>
                        <a:buChar char="§"/>
                      </a:pPr>
                      <a:r>
                        <a:rPr lang="es-PR" sz="1400" b="1" noProof="0" dirty="0">
                          <a:effectLst/>
                        </a:rPr>
                        <a:t>Deslizamiento</a:t>
                      </a:r>
                    </a:p>
                    <a:p>
                      <a:pPr marL="166688" indent="-166688">
                        <a:buClr>
                          <a:srgbClr val="C00000"/>
                        </a:buClr>
                        <a:buFont typeface="Wingdings" panose="05000000000000000000" pitchFamily="2" charset="2"/>
                        <a:buChar char="§"/>
                      </a:pPr>
                      <a:r>
                        <a:rPr lang="es-PR" sz="1400" b="1" noProof="0" dirty="0">
                          <a:effectLst/>
                        </a:rPr>
                        <a:t>Firmeza</a:t>
                      </a:r>
                    </a:p>
                    <a:p>
                      <a:pPr marL="166688" indent="-166688">
                        <a:buClr>
                          <a:srgbClr val="C00000"/>
                        </a:buClr>
                        <a:buFont typeface="Wingdings" panose="05000000000000000000" pitchFamily="2" charset="2"/>
                        <a:buChar char="§"/>
                      </a:pPr>
                      <a:r>
                        <a:rPr lang="es-PR" sz="1400" b="1" noProof="0" dirty="0">
                          <a:effectLst/>
                        </a:rPr>
                        <a:t>Fatiga</a:t>
                      </a:r>
                    </a:p>
                    <a:p>
                      <a:pPr marL="166688" indent="-166688">
                        <a:buClr>
                          <a:srgbClr val="C00000"/>
                        </a:buClr>
                        <a:buFont typeface="Wingdings" panose="05000000000000000000" pitchFamily="2" charset="2"/>
                        <a:buChar char="§"/>
                      </a:pPr>
                      <a:r>
                        <a:rPr lang="es-PR" sz="1400" b="1" noProof="0" dirty="0">
                          <a:effectLst/>
                        </a:rPr>
                        <a:t>Punto de fusión</a:t>
                      </a:r>
                    </a:p>
                  </a:txBody>
                  <a:tcPr/>
                </a:tc>
                <a:tc hMerge="1">
                  <a:txBody>
                    <a:bodyPr/>
                    <a:lstStyle/>
                    <a:p>
                      <a:pPr algn="ctr"/>
                      <a:endParaRPr lang="en-US" sz="1200" dirty="0"/>
                    </a:p>
                  </a:txBody>
                  <a:tcPr/>
                </a:tc>
                <a:tc>
                  <a:txBody>
                    <a:bodyPr/>
                    <a:lstStyle/>
                    <a:p>
                      <a:pPr marL="166688" indent="-166688">
                        <a:buClr>
                          <a:srgbClr val="C00000"/>
                        </a:buClr>
                        <a:buFont typeface="Wingdings" panose="05000000000000000000" pitchFamily="2" charset="2"/>
                        <a:buChar char="§"/>
                      </a:pPr>
                      <a:r>
                        <a:rPr lang="es-PR" sz="1400" b="1" noProof="0" dirty="0">
                          <a:effectLst/>
                        </a:rPr>
                        <a:t>Fuerza</a:t>
                      </a:r>
                    </a:p>
                    <a:p>
                      <a:pPr marL="166688" indent="-166688">
                        <a:buClr>
                          <a:srgbClr val="C00000"/>
                        </a:buClr>
                        <a:buFont typeface="Wingdings" panose="05000000000000000000" pitchFamily="2" charset="2"/>
                        <a:buChar char="§"/>
                      </a:pPr>
                      <a:r>
                        <a:rPr lang="es-PR" sz="1400" b="1" noProof="0" dirty="0">
                          <a:effectLst/>
                        </a:rPr>
                        <a:t>Peso específico</a:t>
                      </a:r>
                    </a:p>
                    <a:p>
                      <a:pPr marL="166688" indent="-166688">
                        <a:buClr>
                          <a:srgbClr val="C00000"/>
                        </a:buClr>
                        <a:buFont typeface="Wingdings" panose="05000000000000000000" pitchFamily="2" charset="2"/>
                        <a:buChar char="§"/>
                      </a:pPr>
                      <a:r>
                        <a:rPr lang="es-PR" sz="1400" b="1" noProof="0" dirty="0">
                          <a:effectLst/>
                        </a:rPr>
                        <a:t>Elasticidad</a:t>
                      </a:r>
                    </a:p>
                    <a:p>
                      <a:pPr marL="166688" indent="-166688">
                        <a:buClr>
                          <a:srgbClr val="C00000"/>
                        </a:buClr>
                        <a:buFont typeface="Wingdings" panose="05000000000000000000" pitchFamily="2" charset="2"/>
                        <a:buChar char="§"/>
                      </a:pPr>
                      <a:r>
                        <a:rPr lang="es-PR" sz="1400" b="1" noProof="0" dirty="0">
                          <a:effectLst/>
                        </a:rPr>
                        <a:t>Solubilidad</a:t>
                      </a:r>
                    </a:p>
                    <a:p>
                      <a:pPr marL="166688" indent="-166688">
                        <a:buClr>
                          <a:srgbClr val="C00000"/>
                        </a:buClr>
                        <a:buFont typeface="Wingdings" panose="05000000000000000000" pitchFamily="2" charset="2"/>
                        <a:buChar char="§"/>
                      </a:pPr>
                      <a:r>
                        <a:rPr lang="es-PR" sz="1400" b="1" noProof="0" dirty="0">
                          <a:effectLst/>
                        </a:rPr>
                        <a:t>Lustre</a:t>
                      </a:r>
                    </a:p>
                  </a:txBody>
                  <a:tcPr/>
                </a:tc>
                <a:extLst>
                  <a:ext uri="{0D108BD9-81ED-4DB2-BD59-A6C34878D82A}">
                    <a16:rowId xmlns:a16="http://schemas.microsoft.com/office/drawing/2014/main" val="10003"/>
                  </a:ext>
                </a:extLst>
              </a:tr>
            </a:tbl>
          </a:graphicData>
        </a:graphic>
      </p:graphicFrame>
      <p:sp>
        <p:nvSpPr>
          <p:cNvPr id="11" name="TextBox 10">
            <a:extLst>
              <a:ext uri="{FF2B5EF4-FFF2-40B4-BE49-F238E27FC236}">
                <a16:creationId xmlns:a16="http://schemas.microsoft.com/office/drawing/2014/main" id="{48CA7515-A916-4CD1-9073-A9B95D1D60EB}"/>
              </a:ext>
            </a:extLst>
          </p:cNvPr>
          <p:cNvSpPr txBox="1"/>
          <p:nvPr/>
        </p:nvSpPr>
        <p:spPr>
          <a:xfrm>
            <a:off x="1" y="0"/>
            <a:ext cx="11488278" cy="646331"/>
          </a:xfrm>
          <a:prstGeom prst="rect">
            <a:avLst/>
          </a:prstGeom>
          <a:noFill/>
        </p:spPr>
        <p:txBody>
          <a:bodyPr wrap="square" rtlCol="0">
            <a:spAutoFit/>
          </a:bodyPr>
          <a:lstStyle/>
          <a:p>
            <a:pPr algn="ctr"/>
            <a:r>
              <a:rPr lang="es-PR" sz="3600" b="1" dirty="0">
                <a:solidFill>
                  <a:srgbClr val="C00000"/>
                </a:solidFill>
                <a:effectLst>
                  <a:outerShdw blurRad="38100" dist="38100" dir="2700000" algn="tl">
                    <a:srgbClr val="000000">
                      <a:alpha val="43137"/>
                    </a:srgbClr>
                  </a:outerShdw>
                </a:effectLst>
                <a:latin typeface="Bebas Neue" charset="0"/>
                <a:ea typeface="Bebas Neue" charset="0"/>
                <a:cs typeface="Bebas Neue" charset="0"/>
              </a:rPr>
              <a:t>Hoja de trabajo – Ejemplo – Caracterizar un nanomaterial</a:t>
            </a:r>
          </a:p>
        </p:txBody>
      </p:sp>
      <p:sp>
        <p:nvSpPr>
          <p:cNvPr id="26" name="TextBox 25">
            <a:extLst>
              <a:ext uri="{FF2B5EF4-FFF2-40B4-BE49-F238E27FC236}">
                <a16:creationId xmlns:a16="http://schemas.microsoft.com/office/drawing/2014/main" id="{A238A081-8676-472F-9F08-67DBA2453616}"/>
              </a:ext>
            </a:extLst>
          </p:cNvPr>
          <p:cNvSpPr txBox="1"/>
          <p:nvPr/>
        </p:nvSpPr>
        <p:spPr>
          <a:xfrm>
            <a:off x="7204612" y="4589502"/>
            <a:ext cx="4834987" cy="461665"/>
          </a:xfrm>
          <a:prstGeom prst="rect">
            <a:avLst/>
          </a:prstGeom>
          <a:noFill/>
        </p:spPr>
        <p:txBody>
          <a:bodyPr wrap="square" rtlCol="0">
            <a:spAutoFit/>
          </a:bodyPr>
          <a:lstStyle/>
          <a:p>
            <a:pPr algn="ctr"/>
            <a:r>
              <a:rPr lang="es-PR" sz="2400" b="1" dirty="0">
                <a:solidFill>
                  <a:srgbClr val="C00000"/>
                </a:solidFill>
                <a:effectLst>
                  <a:outerShdw blurRad="38100" dist="38100" dir="2700000" algn="tl">
                    <a:srgbClr val="000000">
                      <a:alpha val="43137"/>
                    </a:srgbClr>
                  </a:outerShdw>
                </a:effectLst>
              </a:rPr>
              <a:t>Clasificación del material</a:t>
            </a:r>
          </a:p>
        </p:txBody>
      </p:sp>
      <p:sp>
        <p:nvSpPr>
          <p:cNvPr id="27" name="TextBox 26">
            <a:extLst>
              <a:ext uri="{FF2B5EF4-FFF2-40B4-BE49-F238E27FC236}">
                <a16:creationId xmlns:a16="http://schemas.microsoft.com/office/drawing/2014/main" id="{23F99B6B-DE93-485D-8782-EEBC26CED01D}"/>
              </a:ext>
            </a:extLst>
          </p:cNvPr>
          <p:cNvSpPr txBox="1"/>
          <p:nvPr/>
        </p:nvSpPr>
        <p:spPr>
          <a:xfrm>
            <a:off x="7162800" y="5498068"/>
            <a:ext cx="774571" cy="369332"/>
          </a:xfrm>
          <a:prstGeom prst="rect">
            <a:avLst/>
          </a:prstGeom>
          <a:noFill/>
        </p:spPr>
        <p:txBody>
          <a:bodyPr wrap="none" rtlCol="0">
            <a:spAutoFit/>
          </a:bodyPr>
          <a:lstStyle/>
          <a:p>
            <a:r>
              <a:rPr lang="es-PR" b="1" dirty="0">
                <a:effectLst>
                  <a:outerShdw blurRad="38100" dist="38100" dir="2700000" algn="tl">
                    <a:srgbClr val="000000">
                      <a:alpha val="43137"/>
                    </a:srgbClr>
                  </a:outerShdw>
                </a:effectLst>
              </a:rPr>
              <a:t>Metal</a:t>
            </a:r>
          </a:p>
        </p:txBody>
      </p:sp>
      <p:sp>
        <p:nvSpPr>
          <p:cNvPr id="28" name="TextBox 27">
            <a:extLst>
              <a:ext uri="{FF2B5EF4-FFF2-40B4-BE49-F238E27FC236}">
                <a16:creationId xmlns:a16="http://schemas.microsoft.com/office/drawing/2014/main" id="{4E0D9C26-1A2F-4A52-A8DB-8158E283C891}"/>
              </a:ext>
            </a:extLst>
          </p:cNvPr>
          <p:cNvSpPr txBox="1"/>
          <p:nvPr/>
        </p:nvSpPr>
        <p:spPr>
          <a:xfrm>
            <a:off x="8001000" y="5498068"/>
            <a:ext cx="1300356" cy="369332"/>
          </a:xfrm>
          <a:prstGeom prst="rect">
            <a:avLst/>
          </a:prstGeom>
          <a:noFill/>
        </p:spPr>
        <p:txBody>
          <a:bodyPr wrap="none" rtlCol="0">
            <a:spAutoFit/>
          </a:bodyPr>
          <a:lstStyle/>
          <a:p>
            <a:r>
              <a:rPr lang="es-PR" b="1" dirty="0">
                <a:effectLst>
                  <a:outerShdw blurRad="38100" dist="38100" dir="2700000" algn="tl">
                    <a:srgbClr val="000000">
                      <a:alpha val="43137"/>
                    </a:srgbClr>
                  </a:outerShdw>
                </a:effectLst>
              </a:rPr>
              <a:t>Polímeros</a:t>
            </a:r>
          </a:p>
        </p:txBody>
      </p:sp>
      <p:sp>
        <p:nvSpPr>
          <p:cNvPr id="29" name="TextBox 28">
            <a:extLst>
              <a:ext uri="{FF2B5EF4-FFF2-40B4-BE49-F238E27FC236}">
                <a16:creationId xmlns:a16="http://schemas.microsoft.com/office/drawing/2014/main" id="{D80DFDE8-7CEB-4BA1-A956-B1B6093C209A}"/>
              </a:ext>
            </a:extLst>
          </p:cNvPr>
          <p:cNvSpPr txBox="1"/>
          <p:nvPr/>
        </p:nvSpPr>
        <p:spPr>
          <a:xfrm>
            <a:off x="9392548" y="5498068"/>
            <a:ext cx="1351652" cy="369332"/>
          </a:xfrm>
          <a:prstGeom prst="rect">
            <a:avLst/>
          </a:prstGeom>
          <a:noFill/>
        </p:spPr>
        <p:txBody>
          <a:bodyPr wrap="none" rtlCol="0">
            <a:spAutoFit/>
          </a:bodyPr>
          <a:lstStyle/>
          <a:p>
            <a:r>
              <a:rPr lang="es-PR" b="1" dirty="0">
                <a:effectLst>
                  <a:outerShdw blurRad="38100" dist="38100" dir="2700000" algn="tl">
                    <a:srgbClr val="000000">
                      <a:alpha val="43137"/>
                    </a:srgbClr>
                  </a:outerShdw>
                </a:effectLst>
              </a:rPr>
              <a:t>Cerámicas</a:t>
            </a:r>
          </a:p>
        </p:txBody>
      </p:sp>
      <p:sp>
        <p:nvSpPr>
          <p:cNvPr id="30" name="TextBox 29">
            <a:extLst>
              <a:ext uri="{FF2B5EF4-FFF2-40B4-BE49-F238E27FC236}">
                <a16:creationId xmlns:a16="http://schemas.microsoft.com/office/drawing/2014/main" id="{7ADAE8F5-6EA0-436D-BECC-41E2502D2936}"/>
              </a:ext>
            </a:extLst>
          </p:cNvPr>
          <p:cNvSpPr txBox="1"/>
          <p:nvPr/>
        </p:nvSpPr>
        <p:spPr>
          <a:xfrm>
            <a:off x="10686460" y="5498068"/>
            <a:ext cx="1582484" cy="584775"/>
          </a:xfrm>
          <a:prstGeom prst="rect">
            <a:avLst/>
          </a:prstGeom>
          <a:noFill/>
        </p:spPr>
        <p:txBody>
          <a:bodyPr wrap="none" rtlCol="0">
            <a:spAutoFit/>
          </a:bodyPr>
          <a:lstStyle/>
          <a:p>
            <a:r>
              <a:rPr lang="es-PR" b="1" dirty="0">
                <a:effectLst>
                  <a:outerShdw blurRad="38100" dist="38100" dir="2700000" algn="tl">
                    <a:srgbClr val="000000">
                      <a:alpha val="43137"/>
                    </a:srgbClr>
                  </a:outerShdw>
                </a:effectLst>
              </a:rPr>
              <a:t>Compuestos</a:t>
            </a:r>
          </a:p>
          <a:p>
            <a:pPr algn="ctr"/>
            <a:r>
              <a:rPr lang="es-PR" sz="1400" b="1" dirty="0">
                <a:solidFill>
                  <a:srgbClr val="C00000"/>
                </a:solidFill>
                <a:effectLst>
                  <a:outerShdw blurRad="38100" dist="38100" dir="2700000" algn="tl">
                    <a:srgbClr val="000000">
                      <a:alpha val="43137"/>
                    </a:srgbClr>
                  </a:outerShdw>
                </a:effectLst>
              </a:rPr>
              <a:t>“Composites”</a:t>
            </a:r>
          </a:p>
        </p:txBody>
      </p:sp>
      <p:cxnSp>
        <p:nvCxnSpPr>
          <p:cNvPr id="31" name="Elbow Connector 25">
            <a:extLst>
              <a:ext uri="{FF2B5EF4-FFF2-40B4-BE49-F238E27FC236}">
                <a16:creationId xmlns:a16="http://schemas.microsoft.com/office/drawing/2014/main" id="{7E1F1547-5A8A-4676-BF23-6BFAEB0549D7}"/>
              </a:ext>
            </a:extLst>
          </p:cNvPr>
          <p:cNvCxnSpPr>
            <a:cxnSpLocks/>
            <a:stCxn id="26" idx="2"/>
            <a:endCxn id="27" idx="0"/>
          </p:cNvCxnSpPr>
          <p:nvPr/>
        </p:nvCxnSpPr>
        <p:spPr>
          <a:xfrm rot="5400000">
            <a:off x="8362646" y="4238607"/>
            <a:ext cx="446901" cy="2072020"/>
          </a:xfrm>
          <a:prstGeom prst="bentConnector3">
            <a:avLst>
              <a:gd name="adj1" fmla="val 50000"/>
            </a:avLst>
          </a:prstGeom>
          <a:ln w="38100"/>
        </p:spPr>
        <p:style>
          <a:lnRef idx="2">
            <a:schemeClr val="dk1"/>
          </a:lnRef>
          <a:fillRef idx="0">
            <a:schemeClr val="dk1"/>
          </a:fillRef>
          <a:effectRef idx="1">
            <a:schemeClr val="dk1"/>
          </a:effectRef>
          <a:fontRef idx="minor">
            <a:schemeClr val="tx1"/>
          </a:fontRef>
        </p:style>
      </p:cxnSp>
      <p:cxnSp>
        <p:nvCxnSpPr>
          <p:cNvPr id="32" name="Elbow Connector 29">
            <a:extLst>
              <a:ext uri="{FF2B5EF4-FFF2-40B4-BE49-F238E27FC236}">
                <a16:creationId xmlns:a16="http://schemas.microsoft.com/office/drawing/2014/main" id="{7EC4C6EA-92D9-46A6-BF85-48E0DBE69594}"/>
              </a:ext>
            </a:extLst>
          </p:cNvPr>
          <p:cNvCxnSpPr>
            <a:cxnSpLocks/>
            <a:stCxn id="26" idx="2"/>
            <a:endCxn id="30" idx="0"/>
          </p:cNvCxnSpPr>
          <p:nvPr/>
        </p:nvCxnSpPr>
        <p:spPr>
          <a:xfrm rot="16200000" flipH="1">
            <a:off x="10326454" y="4346819"/>
            <a:ext cx="446901" cy="1855596"/>
          </a:xfrm>
          <a:prstGeom prst="bentConnector3">
            <a:avLst>
              <a:gd name="adj1" fmla="val 50000"/>
            </a:avLst>
          </a:prstGeom>
          <a:ln w="38100"/>
        </p:spPr>
        <p:style>
          <a:lnRef idx="2">
            <a:schemeClr val="dk1"/>
          </a:lnRef>
          <a:fillRef idx="0">
            <a:schemeClr val="dk1"/>
          </a:fillRef>
          <a:effectRef idx="1">
            <a:schemeClr val="dk1"/>
          </a:effectRef>
          <a:fontRef idx="minor">
            <a:schemeClr val="tx1"/>
          </a:fontRef>
        </p:style>
      </p:cxnSp>
      <p:cxnSp>
        <p:nvCxnSpPr>
          <p:cNvPr id="33" name="Elbow Connector 31">
            <a:extLst>
              <a:ext uri="{FF2B5EF4-FFF2-40B4-BE49-F238E27FC236}">
                <a16:creationId xmlns:a16="http://schemas.microsoft.com/office/drawing/2014/main" id="{C1C1F992-76FB-4314-8F79-95064CAD4B12}"/>
              </a:ext>
            </a:extLst>
          </p:cNvPr>
          <p:cNvCxnSpPr>
            <a:cxnSpLocks/>
            <a:stCxn id="26" idx="2"/>
            <a:endCxn id="28" idx="0"/>
          </p:cNvCxnSpPr>
          <p:nvPr/>
        </p:nvCxnSpPr>
        <p:spPr>
          <a:xfrm rot="5400000">
            <a:off x="8913192" y="4789153"/>
            <a:ext cx="446901" cy="970928"/>
          </a:xfrm>
          <a:prstGeom prst="bentConnector3">
            <a:avLst>
              <a:gd name="adj1" fmla="val 50000"/>
            </a:avLst>
          </a:prstGeom>
          <a:ln w="38100"/>
        </p:spPr>
        <p:style>
          <a:lnRef idx="2">
            <a:schemeClr val="dk1"/>
          </a:lnRef>
          <a:fillRef idx="0">
            <a:schemeClr val="dk1"/>
          </a:fillRef>
          <a:effectRef idx="1">
            <a:schemeClr val="dk1"/>
          </a:effectRef>
          <a:fontRef idx="minor">
            <a:schemeClr val="tx1"/>
          </a:fontRef>
        </p:style>
      </p:cxnSp>
      <p:cxnSp>
        <p:nvCxnSpPr>
          <p:cNvPr id="34" name="Elbow Connector 39">
            <a:extLst>
              <a:ext uri="{FF2B5EF4-FFF2-40B4-BE49-F238E27FC236}">
                <a16:creationId xmlns:a16="http://schemas.microsoft.com/office/drawing/2014/main" id="{B62E34AD-CFB8-4244-92B2-D00666F7BD3C}"/>
              </a:ext>
            </a:extLst>
          </p:cNvPr>
          <p:cNvCxnSpPr>
            <a:cxnSpLocks/>
            <a:stCxn id="26" idx="2"/>
            <a:endCxn id="29" idx="0"/>
          </p:cNvCxnSpPr>
          <p:nvPr/>
        </p:nvCxnSpPr>
        <p:spPr>
          <a:xfrm rot="16200000" flipH="1">
            <a:off x="9621790" y="5051483"/>
            <a:ext cx="446901" cy="446268"/>
          </a:xfrm>
          <a:prstGeom prst="bentConnector3">
            <a:avLst>
              <a:gd name="adj1" fmla="val 50000"/>
            </a:avLst>
          </a:prstGeom>
          <a:ln w="38100"/>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7290531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5BE98F7-5376-44C8-9507-C51351FE5305}"/>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16" name="Picture 15">
            <a:extLst>
              <a:ext uri="{FF2B5EF4-FFF2-40B4-BE49-F238E27FC236}">
                <a16:creationId xmlns:a16="http://schemas.microsoft.com/office/drawing/2014/main" id="{98812864-71EE-4E0A-AA05-AA5E4F5F1819}"/>
              </a:ext>
            </a:extLst>
          </p:cNvPr>
          <p:cNvPicPr>
            <a:picLocks noChangeAspect="1"/>
          </p:cNvPicPr>
          <p:nvPr/>
        </p:nvPicPr>
        <p:blipFill>
          <a:blip r:embed="rId4"/>
          <a:stretch>
            <a:fillRect/>
          </a:stretch>
        </p:blipFill>
        <p:spPr>
          <a:xfrm>
            <a:off x="124691" y="5687372"/>
            <a:ext cx="1849075" cy="597196"/>
          </a:xfrm>
          <a:prstGeom prst="rect">
            <a:avLst/>
          </a:prstGeom>
        </p:spPr>
      </p:pic>
      <p:sp>
        <p:nvSpPr>
          <p:cNvPr id="17" name="Title 1">
            <a:extLst>
              <a:ext uri="{FF2B5EF4-FFF2-40B4-BE49-F238E27FC236}">
                <a16:creationId xmlns:a16="http://schemas.microsoft.com/office/drawing/2014/main" id="{32501C6B-5CD0-4837-A5CA-8E2B100E179A}"/>
              </a:ext>
            </a:extLst>
          </p:cNvPr>
          <p:cNvSpPr txBox="1">
            <a:spLocks noChangeArrowheads="1"/>
          </p:cNvSpPr>
          <p:nvPr/>
        </p:nvSpPr>
        <p:spPr>
          <a:xfrm>
            <a:off x="0" y="-1"/>
            <a:ext cx="12192000" cy="1066799"/>
          </a:xfrm>
          <a:prstGeom prst="rect">
            <a:avLst/>
          </a:prstGeom>
        </p:spPr>
        <p:txBody>
          <a:bodyPr vert="horz" lIns="91440" tIns="45720" rIns="91440" bIns="45720" rtlCol="0" anchor="ctr">
            <a:normAutofit/>
            <a:scene3d>
              <a:camera prst="orthographicFront"/>
              <a:lightRig rig="harsh" dir="t"/>
            </a:scene3d>
            <a:sp3d extrusionH="57150" prstMaterial="matte">
              <a:bevelT w="63500" h="12700" prst="angle"/>
              <a:contourClr>
                <a:schemeClr val="bg1">
                  <a:lumMod val="65000"/>
                </a:schemeClr>
              </a:contourClr>
            </a:sp3d>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6000" b="1" i="0" u="none" strike="noStrike" kern="1200" spc="0" normalizeH="0" baseline="0" dirty="0">
                <a:ln/>
                <a:solidFill>
                  <a:schemeClr val="accent3"/>
                </a:solidFill>
                <a:effectLst>
                  <a:outerShdw blurRad="38100" dist="38100" dir="2700000" algn="tl">
                    <a:srgbClr val="000000">
                      <a:alpha val="43137"/>
                    </a:srgbClr>
                  </a:outerShdw>
                </a:effectLst>
                <a:uLnTx/>
                <a:uFillTx/>
                <a:latin typeface="Arial Black" panose="020B0A04020102020204"/>
                <a:ea typeface="SimSun" panose="02010600030101010101" pitchFamily="2" charset="-122"/>
                <a:cs typeface="+mj-cs"/>
              </a:rPr>
              <a:t>Nano-concreto en el futuro</a:t>
            </a:r>
          </a:p>
        </p:txBody>
      </p:sp>
      <p:sp>
        <p:nvSpPr>
          <p:cNvPr id="4" name="Rectangle 1">
            <a:extLst>
              <a:ext uri="{FF2B5EF4-FFF2-40B4-BE49-F238E27FC236}">
                <a16:creationId xmlns:a16="http://schemas.microsoft.com/office/drawing/2014/main" id="{EAE8712C-FBF7-4D80-8F31-DC633E8CF4E3}"/>
              </a:ext>
            </a:extLst>
          </p:cNvPr>
          <p:cNvSpPr>
            <a:spLocks noChangeArrowheads="1"/>
          </p:cNvSpPr>
          <p:nvPr/>
        </p:nvSpPr>
        <p:spPr bwMode="auto">
          <a:xfrm>
            <a:off x="128566" y="1319761"/>
            <a:ext cx="11938743" cy="4242839"/>
          </a:xfrm>
          <a:prstGeom prst="rect">
            <a:avLst/>
          </a:prstGeom>
          <a:noFill/>
          <a:ln>
            <a:noFill/>
          </a:ln>
          <a:effectLst/>
        </p:spPr>
        <p:txBody>
          <a:bodyPr vert="horz" wrap="square" lIns="0" tIns="-17457" rIns="0" bIns="-17457"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
                <a:srgbClr val="C00000"/>
              </a:buClr>
              <a:buSzTx/>
              <a:buFont typeface="Wingdings" panose="05000000000000000000" pitchFamily="2" charset="2"/>
              <a:buChar char="§"/>
              <a:tabLst/>
            </a:pPr>
            <a:r>
              <a:rPr kumimoji="0" lang="es-ES" altLang="es-PR" sz="27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El Servicio Forestal de EE. UU. Produce 1 tonelada de nano-celulosa por día.</a:t>
            </a:r>
          </a:p>
          <a:p>
            <a:pPr marR="0" lvl="0" algn="l" defTabSz="914400" rtl="0" eaLnBrk="0" fontAlgn="base" latinLnBrk="0" hangingPunct="0">
              <a:lnSpc>
                <a:spcPct val="100000"/>
              </a:lnSpc>
              <a:spcBef>
                <a:spcPct val="0"/>
              </a:spcBef>
              <a:spcAft>
                <a:spcPct val="0"/>
              </a:spcAft>
              <a:buClr>
                <a:srgbClr val="C00000"/>
              </a:buClr>
              <a:buSzTx/>
              <a:tabLst/>
            </a:pPr>
            <a:endParaRPr kumimoji="0" lang="es-ES" altLang="es-PR" sz="10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
                <a:srgbClr val="C00000"/>
              </a:buClr>
              <a:buSzTx/>
              <a:buFont typeface="Wingdings" panose="05000000000000000000" pitchFamily="2" charset="2"/>
              <a:buChar char="§"/>
              <a:tabLst/>
            </a:pPr>
            <a:r>
              <a:rPr kumimoji="0" lang="es-ES" altLang="es-PR" sz="2700" b="1" i="1"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clientes incluyen: </a:t>
            </a:r>
          </a:p>
          <a:p>
            <a:pPr marR="0" lvl="0" algn="l" defTabSz="914400" rtl="0" eaLnBrk="0" fontAlgn="base" latinLnBrk="0" hangingPunct="0">
              <a:lnSpc>
                <a:spcPct val="100000"/>
              </a:lnSpc>
              <a:spcBef>
                <a:spcPct val="0"/>
              </a:spcBef>
              <a:spcAft>
                <a:spcPct val="0"/>
              </a:spcAft>
              <a:buClr>
                <a:srgbClr val="C00000"/>
              </a:buClr>
              <a:buSzTx/>
              <a:tabLst/>
            </a:pPr>
            <a:endParaRPr lang="es-ES" altLang="es-PR" sz="1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
                <a:srgbClr val="C00000"/>
              </a:buClr>
              <a:buSzTx/>
              <a:buFont typeface="Wingdings" panose="05000000000000000000" pitchFamily="2" charset="2"/>
              <a:buChar char="§"/>
              <a:tabLst/>
            </a:pPr>
            <a:r>
              <a:rPr kumimoji="0" lang="es-ES" altLang="es-PR" sz="27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Tecnología informática - pantallas flexibles. </a:t>
            </a:r>
          </a:p>
          <a:p>
            <a:pPr marR="0" lvl="0" algn="l" defTabSz="914400" rtl="0" eaLnBrk="0" fontAlgn="base" latinLnBrk="0" hangingPunct="0">
              <a:lnSpc>
                <a:spcPct val="100000"/>
              </a:lnSpc>
              <a:spcBef>
                <a:spcPct val="0"/>
              </a:spcBef>
              <a:spcAft>
                <a:spcPct val="0"/>
              </a:spcAft>
              <a:buClr>
                <a:srgbClr val="C00000"/>
              </a:buClr>
              <a:buSzTx/>
              <a:tabLst/>
            </a:pPr>
            <a:endParaRPr lang="es-ES" altLang="es-PR" sz="5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
                <a:srgbClr val="C00000"/>
              </a:buClr>
              <a:buSzTx/>
              <a:buFont typeface="Wingdings" panose="05000000000000000000" pitchFamily="2" charset="2"/>
              <a:buChar char="§"/>
              <a:tabLst/>
            </a:pPr>
            <a:r>
              <a:rPr kumimoji="0" lang="es-ES" altLang="es-PR" sz="27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Industria de la salud - capas finas antimicrobianas súper absorbentes. </a:t>
            </a:r>
          </a:p>
          <a:p>
            <a:pPr marR="0" lvl="0" algn="l" defTabSz="914400" rtl="0" eaLnBrk="0" fontAlgn="base" latinLnBrk="0" hangingPunct="0">
              <a:lnSpc>
                <a:spcPct val="100000"/>
              </a:lnSpc>
              <a:spcBef>
                <a:spcPct val="0"/>
              </a:spcBef>
              <a:spcAft>
                <a:spcPct val="0"/>
              </a:spcAft>
              <a:buClr>
                <a:srgbClr val="C00000"/>
              </a:buClr>
              <a:buSzTx/>
              <a:tabLst/>
            </a:pPr>
            <a:endParaRPr kumimoji="0" lang="es-ES" altLang="es-PR" sz="5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
                <a:srgbClr val="C00000"/>
              </a:buClr>
              <a:buSzTx/>
              <a:buFont typeface="Wingdings" panose="05000000000000000000" pitchFamily="2" charset="2"/>
              <a:buChar char="§"/>
              <a:tabLst/>
            </a:pPr>
            <a:r>
              <a:rPr lang="es-ES" altLang="es-PR" sz="27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Manufactura</a:t>
            </a:r>
            <a:r>
              <a:rPr kumimoji="0" lang="es-ES" altLang="es-PR" sz="27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 - </a:t>
            </a:r>
            <a:r>
              <a:rPr kumimoji="0" lang="es-ES" altLang="es-PR" sz="2700" b="1" i="0" u="none" strike="noStrike" cap="none" normalizeH="0" baseline="0" dirty="0" err="1">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aerogeles</a:t>
            </a:r>
            <a:r>
              <a:rPr kumimoji="0" lang="es-ES" altLang="es-PR" sz="27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 para espumas, moldeo por inyección, como fibra de refuerzo. </a:t>
            </a:r>
          </a:p>
          <a:p>
            <a:pPr marR="0" lvl="0" algn="l" defTabSz="914400" rtl="0" eaLnBrk="0" fontAlgn="base" latinLnBrk="0" hangingPunct="0">
              <a:lnSpc>
                <a:spcPct val="100000"/>
              </a:lnSpc>
              <a:spcBef>
                <a:spcPct val="0"/>
              </a:spcBef>
              <a:spcAft>
                <a:spcPct val="0"/>
              </a:spcAft>
              <a:buClr>
                <a:srgbClr val="C00000"/>
              </a:buClr>
              <a:buSzTx/>
              <a:tabLst/>
            </a:pPr>
            <a:endParaRPr kumimoji="0" lang="es-ES" altLang="es-PR" sz="5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
                <a:srgbClr val="C00000"/>
              </a:buClr>
              <a:buSzTx/>
              <a:buFont typeface="Wingdings" panose="05000000000000000000" pitchFamily="2" charset="2"/>
              <a:buChar char="§"/>
              <a:tabLst/>
            </a:pPr>
            <a:r>
              <a:rPr kumimoji="0" lang="es-ES" altLang="es-PR" sz="27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Alimentos - “relleno” bajo en calorías que se encuentra en los alimentos procesados ​​(por ejemplo, “</a:t>
            </a:r>
            <a:r>
              <a:rPr kumimoji="0" lang="es-ES" altLang="es-PR" sz="2700" b="1" i="0" u="none" strike="noStrike" cap="none" normalizeH="0" baseline="0" dirty="0" err="1">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Eggo</a:t>
            </a:r>
            <a:r>
              <a:rPr kumimoji="0" lang="es-ES" altLang="es-PR" sz="27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 wafles”). </a:t>
            </a:r>
          </a:p>
        </p:txBody>
      </p:sp>
    </p:spTree>
    <p:extLst>
      <p:ext uri="{BB962C8B-B14F-4D97-AF65-F5344CB8AC3E}">
        <p14:creationId xmlns:p14="http://schemas.microsoft.com/office/powerpoint/2010/main" val="41940277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0" name="Elbow Connector 32">
            <a:extLst>
              <a:ext uri="{FF2B5EF4-FFF2-40B4-BE49-F238E27FC236}">
                <a16:creationId xmlns:a16="http://schemas.microsoft.com/office/drawing/2014/main" id="{0CBDB9DD-7377-480C-9A50-DEF8EAE82BBA}"/>
              </a:ext>
            </a:extLst>
          </p:cNvPr>
          <p:cNvCxnSpPr/>
          <p:nvPr/>
        </p:nvCxnSpPr>
        <p:spPr>
          <a:xfrm rot="5400000">
            <a:off x="3651476" y="1491456"/>
            <a:ext cx="393700" cy="1588"/>
          </a:xfrm>
          <a:prstGeom prst="bentConnector3">
            <a:avLst>
              <a:gd name="adj1" fmla="val 50000"/>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9" name="Elbow Connector 32">
            <a:extLst>
              <a:ext uri="{FF2B5EF4-FFF2-40B4-BE49-F238E27FC236}">
                <a16:creationId xmlns:a16="http://schemas.microsoft.com/office/drawing/2014/main" id="{9100F300-8BB3-486C-B1B0-B1F3789DE0CB}"/>
              </a:ext>
            </a:extLst>
          </p:cNvPr>
          <p:cNvCxnSpPr/>
          <p:nvPr/>
        </p:nvCxnSpPr>
        <p:spPr>
          <a:xfrm rot="5400000">
            <a:off x="3575276" y="3155156"/>
            <a:ext cx="393700" cy="1588"/>
          </a:xfrm>
          <a:prstGeom prst="bentConnector3">
            <a:avLst>
              <a:gd name="adj1" fmla="val 50000"/>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1" name="Rectangle 20">
            <a:extLst>
              <a:ext uri="{FF2B5EF4-FFF2-40B4-BE49-F238E27FC236}">
                <a16:creationId xmlns:a16="http://schemas.microsoft.com/office/drawing/2014/main" id="{D0DD5C06-167F-41CF-A97E-92F3351DA42E}"/>
              </a:ext>
            </a:extLst>
          </p:cNvPr>
          <p:cNvSpPr/>
          <p:nvPr/>
        </p:nvSpPr>
        <p:spPr>
          <a:xfrm>
            <a:off x="2210195" y="1752600"/>
            <a:ext cx="3161732" cy="1294030"/>
          </a:xfrm>
          <a:prstGeom prst="rect">
            <a:avLst/>
          </a:prstGeom>
          <a:solidFill>
            <a:schemeClr val="accent2"/>
          </a:solidFill>
          <a:ln w="381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cxnSp>
        <p:nvCxnSpPr>
          <p:cNvPr id="68" name="Elbow Connector 32">
            <a:extLst>
              <a:ext uri="{FF2B5EF4-FFF2-40B4-BE49-F238E27FC236}">
                <a16:creationId xmlns:a16="http://schemas.microsoft.com/office/drawing/2014/main" id="{35F8D951-16E8-49A1-8F40-597FC3A185FB}"/>
              </a:ext>
            </a:extLst>
          </p:cNvPr>
          <p:cNvCxnSpPr/>
          <p:nvPr/>
        </p:nvCxnSpPr>
        <p:spPr>
          <a:xfrm rot="5400000">
            <a:off x="3649888" y="4679156"/>
            <a:ext cx="393700" cy="1588"/>
          </a:xfrm>
          <a:prstGeom prst="bentConnector3">
            <a:avLst>
              <a:gd name="adj1" fmla="val 50000"/>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1" name="Rectangle 50">
            <a:extLst>
              <a:ext uri="{FF2B5EF4-FFF2-40B4-BE49-F238E27FC236}">
                <a16:creationId xmlns:a16="http://schemas.microsoft.com/office/drawing/2014/main" id="{93516BDA-DAC2-4489-B8A0-074F0B9D84B2}"/>
              </a:ext>
            </a:extLst>
          </p:cNvPr>
          <p:cNvSpPr/>
          <p:nvPr/>
        </p:nvSpPr>
        <p:spPr>
          <a:xfrm>
            <a:off x="2209800" y="4888478"/>
            <a:ext cx="3161732" cy="1276123"/>
          </a:xfrm>
          <a:prstGeom prst="rect">
            <a:avLst/>
          </a:prstGeom>
          <a:solidFill>
            <a:schemeClr val="accent2"/>
          </a:solidFill>
          <a:ln w="381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9" name="Diamond 48">
            <a:extLst>
              <a:ext uri="{FF2B5EF4-FFF2-40B4-BE49-F238E27FC236}">
                <a16:creationId xmlns:a16="http://schemas.microsoft.com/office/drawing/2014/main" id="{9C4D473C-30DE-4E0F-9C78-6B704F1A9180}"/>
              </a:ext>
            </a:extLst>
          </p:cNvPr>
          <p:cNvSpPr/>
          <p:nvPr/>
        </p:nvSpPr>
        <p:spPr>
          <a:xfrm>
            <a:off x="2475933" y="62814"/>
            <a:ext cx="2692399" cy="1384986"/>
          </a:xfrm>
          <a:prstGeom prst="diamond">
            <a:avLst/>
          </a:prstGeom>
          <a:solidFill>
            <a:schemeClr val="accent2"/>
          </a:solidFill>
          <a:ln w="381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b="1">
              <a:solidFill>
                <a:srgbClr val="2D81B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cxnSp>
        <p:nvCxnSpPr>
          <p:cNvPr id="55" name="Elbow Connector 26">
            <a:extLst>
              <a:ext uri="{FF2B5EF4-FFF2-40B4-BE49-F238E27FC236}">
                <a16:creationId xmlns:a16="http://schemas.microsoft.com/office/drawing/2014/main" id="{39F39FD1-A02F-4843-A221-04051EB38BFE}"/>
              </a:ext>
            </a:extLst>
          </p:cNvPr>
          <p:cNvCxnSpPr>
            <a:cxnSpLocks/>
            <a:stCxn id="20" idx="1"/>
            <a:endCxn id="49" idx="3"/>
          </p:cNvCxnSpPr>
          <p:nvPr/>
        </p:nvCxnSpPr>
        <p:spPr>
          <a:xfrm rot="10800000" flipV="1">
            <a:off x="5168332" y="590033"/>
            <a:ext cx="3139880" cy="165273"/>
          </a:xfrm>
          <a:prstGeom prst="bentConnector3">
            <a:avLst>
              <a:gd name="adj1" fmla="val 50000"/>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1" name="Elbow Connector 32">
            <a:extLst>
              <a:ext uri="{FF2B5EF4-FFF2-40B4-BE49-F238E27FC236}">
                <a16:creationId xmlns:a16="http://schemas.microsoft.com/office/drawing/2014/main" id="{DECED3A4-FEE5-4CE3-94F7-9B38625865E8}"/>
              </a:ext>
            </a:extLst>
          </p:cNvPr>
          <p:cNvCxnSpPr/>
          <p:nvPr/>
        </p:nvCxnSpPr>
        <p:spPr>
          <a:xfrm rot="5400000">
            <a:off x="9178957" y="2786856"/>
            <a:ext cx="393700" cy="1588"/>
          </a:xfrm>
          <a:prstGeom prst="bentConnector3">
            <a:avLst>
              <a:gd name="adj1" fmla="val 50000"/>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4" name="Rounded Rectangle 5">
            <a:extLst>
              <a:ext uri="{FF2B5EF4-FFF2-40B4-BE49-F238E27FC236}">
                <a16:creationId xmlns:a16="http://schemas.microsoft.com/office/drawing/2014/main" id="{5D12059C-C49D-4A80-B151-6692D1554BC4}"/>
              </a:ext>
            </a:extLst>
          </p:cNvPr>
          <p:cNvSpPr/>
          <p:nvPr/>
        </p:nvSpPr>
        <p:spPr>
          <a:xfrm>
            <a:off x="8308213" y="76199"/>
            <a:ext cx="2057400" cy="1063079"/>
          </a:xfrm>
          <a:prstGeom prst="roundRect">
            <a:avLst/>
          </a:prstGeom>
          <a:solidFill>
            <a:schemeClr val="accent2"/>
          </a:solidFill>
          <a:ln w="3810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b="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50" name="Diamond 49">
            <a:extLst>
              <a:ext uri="{FF2B5EF4-FFF2-40B4-BE49-F238E27FC236}">
                <a16:creationId xmlns:a16="http://schemas.microsoft.com/office/drawing/2014/main" id="{E9C43B24-0C7D-476B-85F9-02CD2C347DCF}"/>
              </a:ext>
            </a:extLst>
          </p:cNvPr>
          <p:cNvSpPr/>
          <p:nvPr/>
        </p:nvSpPr>
        <p:spPr>
          <a:xfrm>
            <a:off x="7807127" y="1303693"/>
            <a:ext cx="3161732" cy="1421143"/>
          </a:xfrm>
          <a:prstGeom prst="diamond">
            <a:avLst/>
          </a:prstGeom>
          <a:solidFill>
            <a:schemeClr val="accent2"/>
          </a:solidFill>
          <a:ln w="3810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52" name="Rounded Rectangle 20">
            <a:extLst>
              <a:ext uri="{FF2B5EF4-FFF2-40B4-BE49-F238E27FC236}">
                <a16:creationId xmlns:a16="http://schemas.microsoft.com/office/drawing/2014/main" id="{D133FBFD-506A-4462-8686-1E0ADDCF1A8E}"/>
              </a:ext>
            </a:extLst>
          </p:cNvPr>
          <p:cNvSpPr/>
          <p:nvPr/>
        </p:nvSpPr>
        <p:spPr>
          <a:xfrm>
            <a:off x="7508478" y="5026977"/>
            <a:ext cx="3616722" cy="1138550"/>
          </a:xfrm>
          <a:prstGeom prst="roundRect">
            <a:avLst/>
          </a:prstGeom>
          <a:solidFill>
            <a:schemeClr val="accent2"/>
          </a:solidFill>
          <a:ln w="3810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b="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cxnSp>
        <p:nvCxnSpPr>
          <p:cNvPr id="60" name="Elbow Connector 32">
            <a:extLst>
              <a:ext uri="{FF2B5EF4-FFF2-40B4-BE49-F238E27FC236}">
                <a16:creationId xmlns:a16="http://schemas.microsoft.com/office/drawing/2014/main" id="{18405BE6-54FE-48DA-AB74-43D5231F5E24}"/>
              </a:ext>
            </a:extLst>
          </p:cNvPr>
          <p:cNvCxnSpPr/>
          <p:nvPr/>
        </p:nvCxnSpPr>
        <p:spPr>
          <a:xfrm rot="5400000">
            <a:off x="9102757" y="4831556"/>
            <a:ext cx="393700" cy="1588"/>
          </a:xfrm>
          <a:prstGeom prst="bentConnector3">
            <a:avLst>
              <a:gd name="adj1" fmla="val 50000"/>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8" name="Rectangle 47">
            <a:extLst>
              <a:ext uri="{FF2B5EF4-FFF2-40B4-BE49-F238E27FC236}">
                <a16:creationId xmlns:a16="http://schemas.microsoft.com/office/drawing/2014/main" id="{C15FFE2A-CB17-4CE3-A4E1-E6D1A6C1AE3B}"/>
              </a:ext>
            </a:extLst>
          </p:cNvPr>
          <p:cNvSpPr/>
          <p:nvPr/>
        </p:nvSpPr>
        <p:spPr>
          <a:xfrm>
            <a:off x="7600950" y="3048000"/>
            <a:ext cx="3483372" cy="1655813"/>
          </a:xfrm>
          <a:prstGeom prst="rect">
            <a:avLst/>
          </a:prstGeom>
          <a:solidFill>
            <a:schemeClr val="accent2"/>
          </a:solidFill>
          <a:ln w="3810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b="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2" name="Title 1">
            <a:extLst>
              <a:ext uri="{FF2B5EF4-FFF2-40B4-BE49-F238E27FC236}">
                <a16:creationId xmlns:a16="http://schemas.microsoft.com/office/drawing/2014/main" id="{B1ADDC86-1FD4-4C6D-91D8-2357BB549B0E}"/>
              </a:ext>
            </a:extLst>
          </p:cNvPr>
          <p:cNvSpPr txBox="1">
            <a:spLocks noChangeArrowheads="1"/>
          </p:cNvSpPr>
          <p:nvPr/>
        </p:nvSpPr>
        <p:spPr>
          <a:xfrm>
            <a:off x="76200" y="76199"/>
            <a:ext cx="1649951" cy="6324601"/>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i="0" u="none" strike="noStrike" kern="1200" spc="0" normalizeH="0" baseline="0" dirty="0">
                <a:ln w="38100">
                  <a:solidFill>
                    <a:schemeClr val="tx1"/>
                  </a:solidFill>
                </a:ln>
                <a:solidFill>
                  <a:srgbClr val="C00000"/>
                </a:solidFill>
                <a:uLnTx/>
                <a:uFillTx/>
                <a:latin typeface="Arial Black" panose="020B0A04020102020204"/>
                <a:ea typeface="SimSun" panose="02010600030101010101" pitchFamily="2" charset="-122"/>
                <a:cs typeface="+mj-cs"/>
              </a:rPr>
              <a:t>F</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i="0" u="none" strike="noStrike" kern="1200" spc="0" normalizeH="0" baseline="0" dirty="0">
                <a:ln w="38100">
                  <a:solidFill>
                    <a:schemeClr val="tx1"/>
                  </a:solidFill>
                </a:ln>
                <a:solidFill>
                  <a:srgbClr val="C00000"/>
                </a:solidFill>
                <a:uLnTx/>
                <a:uFillTx/>
                <a:latin typeface="Arial Black" panose="020B0A04020102020204"/>
                <a:ea typeface="SimSun" panose="02010600030101010101" pitchFamily="2" charset="-122"/>
                <a:cs typeface="+mj-cs"/>
              </a:rPr>
              <a:t>L</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i="0" u="none" strike="noStrike" kern="1200" spc="0" normalizeH="0" baseline="0" dirty="0">
                <a:ln w="38100">
                  <a:solidFill>
                    <a:schemeClr val="tx1"/>
                  </a:solidFill>
                </a:ln>
                <a:solidFill>
                  <a:srgbClr val="C00000"/>
                </a:solidFill>
                <a:uLnTx/>
                <a:uFillTx/>
                <a:latin typeface="Arial Black" panose="020B0A04020102020204"/>
                <a:ea typeface="SimSun" panose="02010600030101010101" pitchFamily="2" charset="-122"/>
                <a:cs typeface="+mj-cs"/>
              </a:rPr>
              <a:t>U</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i="0" u="none" strike="noStrike" kern="1200" spc="0" normalizeH="0" baseline="0" dirty="0">
                <a:ln w="38100">
                  <a:solidFill>
                    <a:schemeClr val="tx1"/>
                  </a:solidFill>
                </a:ln>
                <a:solidFill>
                  <a:srgbClr val="C00000"/>
                </a:solidFill>
                <a:uLnTx/>
                <a:uFillTx/>
                <a:latin typeface="Arial Black" panose="020B0A04020102020204"/>
                <a:ea typeface="SimSun" panose="02010600030101010101" pitchFamily="2" charset="-122"/>
                <a:cs typeface="+mj-cs"/>
              </a:rPr>
              <a:t>J</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i="0" u="none" strike="noStrike" kern="1200" spc="0" normalizeH="0" baseline="0" dirty="0">
                <a:ln w="38100">
                  <a:solidFill>
                    <a:schemeClr val="tx1"/>
                  </a:solidFill>
                </a:ln>
                <a:solidFill>
                  <a:srgbClr val="C00000"/>
                </a:solidFill>
                <a:uLnTx/>
                <a:uFillTx/>
                <a:latin typeface="Arial Black" panose="020B0A04020102020204"/>
                <a:ea typeface="SimSun" panose="02010600030101010101" pitchFamily="2" charset="-122"/>
                <a:cs typeface="+mj-cs"/>
              </a:rPr>
              <a:t>O</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i="0" u="none" strike="noStrike" kern="1200" spc="0" normalizeH="0" baseline="0" dirty="0">
                <a:ln w="38100">
                  <a:solidFill>
                    <a:schemeClr val="tx1"/>
                  </a:solidFill>
                </a:ln>
                <a:solidFill>
                  <a:srgbClr val="C00000"/>
                </a:solidFill>
                <a:uLnTx/>
                <a:uFillTx/>
                <a:latin typeface="Arial Black" panose="020B0A04020102020204"/>
                <a:ea typeface="SimSun" panose="02010600030101010101" pitchFamily="2" charset="-122"/>
                <a:cs typeface="+mj-cs"/>
              </a:rPr>
              <a:t>G</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i="0" u="none" strike="noStrike" kern="1200" spc="0" normalizeH="0" baseline="0" dirty="0">
                <a:ln w="38100">
                  <a:solidFill>
                    <a:schemeClr val="tx1"/>
                  </a:solidFill>
                </a:ln>
                <a:solidFill>
                  <a:srgbClr val="C00000"/>
                </a:solidFill>
                <a:uLnTx/>
                <a:uFillTx/>
                <a:latin typeface="Arial Black" panose="020B0A04020102020204"/>
                <a:ea typeface="SimSun" panose="02010600030101010101" pitchFamily="2" charset="-122"/>
                <a:cs typeface="+mj-cs"/>
              </a:rPr>
              <a:t>R</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i="0" u="none" strike="noStrike" kern="1200" spc="0" normalizeH="0" baseline="0" dirty="0">
                <a:ln w="38100">
                  <a:solidFill>
                    <a:schemeClr val="tx1"/>
                  </a:solidFill>
                </a:ln>
                <a:solidFill>
                  <a:srgbClr val="C00000"/>
                </a:solidFill>
                <a:uLnTx/>
                <a:uFillTx/>
                <a:latin typeface="Arial Black" panose="020B0A04020102020204"/>
                <a:ea typeface="SimSun" panose="02010600030101010101" pitchFamily="2" charset="-122"/>
                <a:cs typeface="+mj-cs"/>
              </a:rPr>
              <a:t>A</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i="0" u="none" strike="noStrike" kern="1200" spc="0" normalizeH="0" baseline="0" dirty="0">
                <a:ln w="38100">
                  <a:solidFill>
                    <a:schemeClr val="tx1"/>
                  </a:solidFill>
                </a:ln>
                <a:solidFill>
                  <a:srgbClr val="C00000"/>
                </a:solidFill>
                <a:uLnTx/>
                <a:uFillTx/>
                <a:latin typeface="Arial Black" panose="020B0A04020102020204"/>
                <a:ea typeface="SimSun" panose="02010600030101010101" pitchFamily="2" charset="-122"/>
                <a:cs typeface="+mj-cs"/>
              </a:rPr>
              <a:t>M</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i="0" u="none" strike="noStrike" kern="1200" spc="0" normalizeH="0" baseline="0" dirty="0">
                <a:ln w="38100">
                  <a:solidFill>
                    <a:schemeClr val="tx1"/>
                  </a:solidFill>
                </a:ln>
                <a:solidFill>
                  <a:srgbClr val="C00000"/>
                </a:solidFill>
                <a:uLnTx/>
                <a:uFillTx/>
                <a:latin typeface="Arial Black" panose="020B0A04020102020204"/>
                <a:ea typeface="SimSun" panose="02010600030101010101" pitchFamily="2" charset="-122"/>
                <a:cs typeface="+mj-cs"/>
              </a:rPr>
              <a:t>A</a:t>
            </a:r>
          </a:p>
        </p:txBody>
      </p:sp>
      <p:pic>
        <p:nvPicPr>
          <p:cNvPr id="43" name="Picture 42">
            <a:extLst>
              <a:ext uri="{FF2B5EF4-FFF2-40B4-BE49-F238E27FC236}">
                <a16:creationId xmlns:a16="http://schemas.microsoft.com/office/drawing/2014/main" id="{5322EE1A-F78D-4EB8-8EF2-CBEA0E3EF5BC}"/>
              </a:ext>
            </a:extLst>
          </p:cNvPr>
          <p:cNvPicPr>
            <a:picLocks noChangeAspect="1"/>
          </p:cNvPicPr>
          <p:nvPr/>
        </p:nvPicPr>
        <p:blipFill>
          <a:blip r:embed="rId2"/>
          <a:stretch>
            <a:fillRect/>
          </a:stretch>
        </p:blipFill>
        <p:spPr>
          <a:xfrm>
            <a:off x="5562600" y="5762824"/>
            <a:ext cx="1739401" cy="561775"/>
          </a:xfrm>
          <a:prstGeom prst="rect">
            <a:avLst/>
          </a:prstGeom>
        </p:spPr>
      </p:pic>
      <p:pic>
        <p:nvPicPr>
          <p:cNvPr id="44" name="Picture 43">
            <a:extLst>
              <a:ext uri="{FF2B5EF4-FFF2-40B4-BE49-F238E27FC236}">
                <a16:creationId xmlns:a16="http://schemas.microsoft.com/office/drawing/2014/main" id="{C6A0FF14-976B-436A-9B8C-703482DB1D5F}"/>
              </a:ext>
            </a:extLst>
          </p:cNvPr>
          <p:cNvPicPr>
            <a:picLocks noChangeAspect="1"/>
          </p:cNvPicPr>
          <p:nvPr/>
        </p:nvPicPr>
        <p:blipFill>
          <a:blip r:embed="rId3"/>
          <a:stretch>
            <a:fillRect/>
          </a:stretch>
        </p:blipFill>
        <p:spPr>
          <a:xfrm>
            <a:off x="11430000" y="5721673"/>
            <a:ext cx="613246" cy="602927"/>
          </a:xfrm>
          <a:prstGeom prst="rect">
            <a:avLst/>
          </a:prstGeom>
          <a:solidFill>
            <a:schemeClr val="tx1"/>
          </a:solidFill>
          <a:ln>
            <a:noFill/>
          </a:ln>
        </p:spPr>
      </p:pic>
      <p:sp>
        <p:nvSpPr>
          <p:cNvPr id="20" name="TextBox 19">
            <a:extLst>
              <a:ext uri="{FF2B5EF4-FFF2-40B4-BE49-F238E27FC236}">
                <a16:creationId xmlns:a16="http://schemas.microsoft.com/office/drawing/2014/main" id="{091CD34D-B50C-40E7-8052-6FAE35A90655}"/>
              </a:ext>
            </a:extLst>
          </p:cNvPr>
          <p:cNvSpPr txBox="1"/>
          <p:nvPr/>
        </p:nvSpPr>
        <p:spPr>
          <a:xfrm>
            <a:off x="8308212" y="128369"/>
            <a:ext cx="2057400" cy="923330"/>
          </a:xfrm>
          <a:prstGeom prst="rect">
            <a:avLst/>
          </a:prstGeom>
          <a:noFill/>
          <a:ln w="12700">
            <a:noFill/>
          </a:ln>
        </p:spPr>
        <p:txBody>
          <a:bodyPr wrap="square" rtlCol="0">
            <a:spAutoFit/>
          </a:bodyPr>
          <a:lstStyle/>
          <a:p>
            <a:pPr algn="ctr"/>
            <a:r>
              <a:rPr lang="es-PR"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Repaso de conceptos de nanociencia</a:t>
            </a:r>
          </a:p>
        </p:txBody>
      </p:sp>
      <p:sp>
        <p:nvSpPr>
          <p:cNvPr id="22" name="Diamond 21">
            <a:extLst>
              <a:ext uri="{FF2B5EF4-FFF2-40B4-BE49-F238E27FC236}">
                <a16:creationId xmlns:a16="http://schemas.microsoft.com/office/drawing/2014/main" id="{60FE922B-F9B5-4E42-8458-97FF373D594D}"/>
              </a:ext>
            </a:extLst>
          </p:cNvPr>
          <p:cNvSpPr/>
          <p:nvPr/>
        </p:nvSpPr>
        <p:spPr>
          <a:xfrm>
            <a:off x="2305411" y="3403600"/>
            <a:ext cx="2989921" cy="1168400"/>
          </a:xfrm>
          <a:prstGeom prst="diamond">
            <a:avLst/>
          </a:prstGeom>
          <a:solidFill>
            <a:schemeClr val="accent2"/>
          </a:solidFill>
          <a:ln w="381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26336AF2-8234-4AF6-951A-1AE5F043C476}"/>
              </a:ext>
            </a:extLst>
          </p:cNvPr>
          <p:cNvSpPr txBox="1"/>
          <p:nvPr/>
        </p:nvSpPr>
        <p:spPr>
          <a:xfrm>
            <a:off x="2905294" y="448270"/>
            <a:ext cx="1856638" cy="646331"/>
          </a:xfrm>
          <a:prstGeom prst="rect">
            <a:avLst/>
          </a:prstGeom>
          <a:noFill/>
        </p:spPr>
        <p:txBody>
          <a:bodyPr wrap="square" rtlCol="0">
            <a:spAutoFit/>
          </a:bodyPr>
          <a:lstStyle/>
          <a:p>
            <a:pPr algn="ctr"/>
            <a:r>
              <a:rPr lang="es-PR"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Pre-Actividad Preparativos</a:t>
            </a:r>
          </a:p>
        </p:txBody>
      </p:sp>
      <p:sp>
        <p:nvSpPr>
          <p:cNvPr id="35" name="TextBox 34">
            <a:extLst>
              <a:ext uri="{FF2B5EF4-FFF2-40B4-BE49-F238E27FC236}">
                <a16:creationId xmlns:a16="http://schemas.microsoft.com/office/drawing/2014/main" id="{7272FD34-A5BE-43BA-8758-923B3CEE1F01}"/>
              </a:ext>
            </a:extLst>
          </p:cNvPr>
          <p:cNvSpPr txBox="1"/>
          <p:nvPr/>
        </p:nvSpPr>
        <p:spPr>
          <a:xfrm>
            <a:off x="2305409" y="1771471"/>
            <a:ext cx="2986747" cy="1200329"/>
          </a:xfrm>
          <a:prstGeom prst="rect">
            <a:avLst/>
          </a:prstGeom>
          <a:noFill/>
        </p:spPr>
        <p:txBody>
          <a:bodyPr wrap="square" rtlCol="0">
            <a:spAutoFit/>
          </a:bodyPr>
          <a:lstStyle/>
          <a:p>
            <a:pPr algn="ctr"/>
            <a:r>
              <a:rPr lang="es-PR" b="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Introducción de conceptos: nano-fibra de celulosa, nanotecnología utilizada en el proceso</a:t>
            </a:r>
          </a:p>
        </p:txBody>
      </p:sp>
      <p:sp>
        <p:nvSpPr>
          <p:cNvPr id="36" name="TextBox 35">
            <a:extLst>
              <a:ext uri="{FF2B5EF4-FFF2-40B4-BE49-F238E27FC236}">
                <a16:creationId xmlns:a16="http://schemas.microsoft.com/office/drawing/2014/main" id="{939BC1D1-FA36-4DBC-94C2-BE70632676B0}"/>
              </a:ext>
            </a:extLst>
          </p:cNvPr>
          <p:cNvSpPr txBox="1"/>
          <p:nvPr/>
        </p:nvSpPr>
        <p:spPr>
          <a:xfrm>
            <a:off x="2819400" y="3620869"/>
            <a:ext cx="1941558" cy="646331"/>
          </a:xfrm>
          <a:prstGeom prst="rect">
            <a:avLst/>
          </a:prstGeom>
          <a:noFill/>
        </p:spPr>
        <p:txBody>
          <a:bodyPr wrap="none" rtlCol="0">
            <a:spAutoFit/>
          </a:bodyPr>
          <a:lstStyle/>
          <a:p>
            <a:pPr algn="ctr"/>
            <a:r>
              <a:rPr lang="es-PR"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Preparativos</a:t>
            </a:r>
          </a:p>
          <a:p>
            <a:pPr algn="ctr"/>
            <a:r>
              <a:rPr lang="es-PR"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Nano-reducción</a:t>
            </a:r>
          </a:p>
        </p:txBody>
      </p:sp>
      <p:sp>
        <p:nvSpPr>
          <p:cNvPr id="37" name="TextBox 36">
            <a:extLst>
              <a:ext uri="{FF2B5EF4-FFF2-40B4-BE49-F238E27FC236}">
                <a16:creationId xmlns:a16="http://schemas.microsoft.com/office/drawing/2014/main" id="{55C19DFE-5436-4FCD-9750-6724F79C489B}"/>
              </a:ext>
            </a:extLst>
          </p:cNvPr>
          <p:cNvSpPr txBox="1"/>
          <p:nvPr/>
        </p:nvSpPr>
        <p:spPr>
          <a:xfrm>
            <a:off x="2305410" y="4953000"/>
            <a:ext cx="3000911" cy="1200329"/>
          </a:xfrm>
          <a:prstGeom prst="rect">
            <a:avLst/>
          </a:prstGeom>
          <a:noFill/>
        </p:spPr>
        <p:txBody>
          <a:bodyPr wrap="square" rtlCol="0">
            <a:spAutoFit/>
          </a:bodyPr>
          <a:lstStyle/>
          <a:p>
            <a:pPr algn="ctr"/>
            <a:r>
              <a:rPr lang="es-PR"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estudiantes trabajan en grupo para procesar y producir papel con nano-fibras de celulosa</a:t>
            </a:r>
          </a:p>
        </p:txBody>
      </p:sp>
      <p:sp>
        <p:nvSpPr>
          <p:cNvPr id="45" name="TextBox 44">
            <a:extLst>
              <a:ext uri="{FF2B5EF4-FFF2-40B4-BE49-F238E27FC236}">
                <a16:creationId xmlns:a16="http://schemas.microsoft.com/office/drawing/2014/main" id="{C36CBD7B-54E9-42EA-AF6C-83C6A62C0716}"/>
              </a:ext>
            </a:extLst>
          </p:cNvPr>
          <p:cNvSpPr txBox="1"/>
          <p:nvPr/>
        </p:nvSpPr>
        <p:spPr>
          <a:xfrm>
            <a:off x="8586587" y="1676400"/>
            <a:ext cx="1582486" cy="646331"/>
          </a:xfrm>
          <a:prstGeom prst="rect">
            <a:avLst/>
          </a:prstGeom>
          <a:noFill/>
          <a:ln>
            <a:noFill/>
          </a:ln>
        </p:spPr>
        <p:txBody>
          <a:bodyPr wrap="none" rtlCol="0">
            <a:spAutoFit/>
          </a:bodyPr>
          <a:lstStyle/>
          <a:p>
            <a:pPr algn="ctr"/>
            <a:r>
              <a:rPr lang="es-PR"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Preparativos</a:t>
            </a:r>
          </a:p>
          <a:p>
            <a:pPr algn="ctr"/>
            <a:r>
              <a:rPr lang="es-PR"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Nano-efecto</a:t>
            </a:r>
          </a:p>
        </p:txBody>
      </p:sp>
      <p:sp>
        <p:nvSpPr>
          <p:cNvPr id="46" name="TextBox 45">
            <a:extLst>
              <a:ext uri="{FF2B5EF4-FFF2-40B4-BE49-F238E27FC236}">
                <a16:creationId xmlns:a16="http://schemas.microsoft.com/office/drawing/2014/main" id="{C3D19B7D-8475-4685-B767-C1CB0693FCF2}"/>
              </a:ext>
            </a:extLst>
          </p:cNvPr>
          <p:cNvSpPr txBox="1"/>
          <p:nvPr/>
        </p:nvSpPr>
        <p:spPr>
          <a:xfrm>
            <a:off x="7698613" y="3170872"/>
            <a:ext cx="3333269" cy="1477328"/>
          </a:xfrm>
          <a:prstGeom prst="rect">
            <a:avLst/>
          </a:prstGeom>
          <a:noFill/>
        </p:spPr>
        <p:txBody>
          <a:bodyPr wrap="square" rtlCol="0">
            <a:spAutoFit/>
          </a:bodyPr>
          <a:lstStyle/>
          <a:p>
            <a:pPr algn="ctr"/>
            <a:r>
              <a:rPr lang="es-PR" b="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estudiantes observan y anotan los cambios en las propiedades de cada muestra de papel con   nano-fibras</a:t>
            </a:r>
          </a:p>
        </p:txBody>
      </p:sp>
      <p:sp>
        <p:nvSpPr>
          <p:cNvPr id="47" name="TextBox 46">
            <a:extLst>
              <a:ext uri="{FF2B5EF4-FFF2-40B4-BE49-F238E27FC236}">
                <a16:creationId xmlns:a16="http://schemas.microsoft.com/office/drawing/2014/main" id="{E528F643-105F-4561-ABDE-ABAFAFBCDCE0}"/>
              </a:ext>
            </a:extLst>
          </p:cNvPr>
          <p:cNvSpPr txBox="1"/>
          <p:nvPr/>
        </p:nvSpPr>
        <p:spPr>
          <a:xfrm>
            <a:off x="7619656" y="5096470"/>
            <a:ext cx="3429344" cy="923330"/>
          </a:xfrm>
          <a:prstGeom prst="rect">
            <a:avLst/>
          </a:prstGeom>
          <a:noFill/>
        </p:spPr>
        <p:txBody>
          <a:bodyPr wrap="square" rtlCol="0">
            <a:spAutoFit/>
          </a:bodyPr>
          <a:lstStyle/>
          <a:p>
            <a:pPr algn="ctr"/>
            <a:r>
              <a:rPr lang="es-PR"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Discusión e ilustración de los          nano-mecanismos      (hidrólisis enzimática)</a:t>
            </a:r>
          </a:p>
        </p:txBody>
      </p:sp>
      <p:cxnSp>
        <p:nvCxnSpPr>
          <p:cNvPr id="57" name="Elbow Connector 30">
            <a:extLst>
              <a:ext uri="{FF2B5EF4-FFF2-40B4-BE49-F238E27FC236}">
                <a16:creationId xmlns:a16="http://schemas.microsoft.com/office/drawing/2014/main" id="{E3F1C180-A03C-4C93-A7BD-735B23E1F074}"/>
              </a:ext>
            </a:extLst>
          </p:cNvPr>
          <p:cNvCxnSpPr>
            <a:cxnSpLocks/>
            <a:stCxn id="51" idx="3"/>
            <a:endCxn id="50" idx="1"/>
          </p:cNvCxnSpPr>
          <p:nvPr/>
        </p:nvCxnSpPr>
        <p:spPr>
          <a:xfrm flipV="1">
            <a:off x="5371532" y="2014265"/>
            <a:ext cx="2435595" cy="3512275"/>
          </a:xfrm>
          <a:prstGeom prst="bentConnector3">
            <a:avLst>
              <a:gd name="adj1" fmla="val 50000"/>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54012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Date Placeholder 3"/>
          <p:cNvSpPr>
            <a:spLocks noGrp="1" noChangeArrowheads="1"/>
          </p:cNvSpPr>
          <p:nvPr/>
        </p:nvSpPr>
        <p:spPr bwMode="auto">
          <a:xfrm>
            <a:off x="6816425" y="5928569"/>
            <a:ext cx="3241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2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sp>
        <p:nvSpPr>
          <p:cNvPr id="70660" name="Rectangle 3"/>
          <p:cNvSpPr>
            <a:spLocks noGrp="1" noChangeArrowheads="1"/>
          </p:cNvSpPr>
          <p:nvPr>
            <p:ph type="body" idx="4294967295"/>
          </p:nvPr>
        </p:nvSpPr>
        <p:spPr>
          <a:xfrm>
            <a:off x="484228" y="1219200"/>
            <a:ext cx="5709435" cy="4191000"/>
          </a:xfrm>
        </p:spPr>
        <p:txBody>
          <a:bodyPr>
            <a:noAutofit/>
          </a:bodyPr>
          <a:lstStyle/>
          <a:p>
            <a:pPr marL="0" indent="0" algn="ctr" eaLnBrk="1" hangingPunct="1">
              <a:lnSpc>
                <a:spcPct val="100000"/>
              </a:lnSpc>
              <a:spcBef>
                <a:spcPts val="0"/>
              </a:spcBef>
              <a:spcAft>
                <a:spcPts val="0"/>
              </a:spcAft>
              <a:buClr>
                <a:schemeClr val="accent3"/>
              </a:buClr>
              <a:buNone/>
            </a:pPr>
            <a:r>
              <a:rPr lang="es-PR" altLang="zh-CN" sz="40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Durante la actividad de hoy estaremos convirtiendo unos de los materiales más comunes y utilizados en un nanocompuesto (“</a:t>
            </a:r>
            <a:r>
              <a:rPr lang="es-PR" altLang="zh-CN" sz="4000" b="1" dirty="0" err="1">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nanocomposite</a:t>
            </a:r>
            <a:r>
              <a:rPr lang="es-PR" altLang="zh-CN" sz="40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a:t>
            </a:r>
            <a:endParaRPr lang="es-PR" altLang="zh-CN" sz="40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p:txBody>
      </p:sp>
      <p:pic>
        <p:nvPicPr>
          <p:cNvPr id="5" name="Picture 4">
            <a:extLst>
              <a:ext uri="{FF2B5EF4-FFF2-40B4-BE49-F238E27FC236}">
                <a16:creationId xmlns:a16="http://schemas.microsoft.com/office/drawing/2014/main" id="{911F1C94-49C7-4CB9-908E-0C2191B70F7A}"/>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6" name="Picture 5">
            <a:extLst>
              <a:ext uri="{FF2B5EF4-FFF2-40B4-BE49-F238E27FC236}">
                <a16:creationId xmlns:a16="http://schemas.microsoft.com/office/drawing/2014/main" id="{E29208F0-A6BC-4871-BBDF-FC9AA760AB85}"/>
              </a:ext>
            </a:extLst>
          </p:cNvPr>
          <p:cNvPicPr>
            <a:picLocks noChangeAspect="1"/>
          </p:cNvPicPr>
          <p:nvPr/>
        </p:nvPicPr>
        <p:blipFill>
          <a:blip r:embed="rId4"/>
          <a:stretch>
            <a:fillRect/>
          </a:stretch>
        </p:blipFill>
        <p:spPr>
          <a:xfrm>
            <a:off x="124691" y="5687372"/>
            <a:ext cx="1849075" cy="597196"/>
          </a:xfrm>
          <a:prstGeom prst="rect">
            <a:avLst/>
          </a:prstGeom>
        </p:spPr>
      </p:pic>
      <p:sp>
        <p:nvSpPr>
          <p:cNvPr id="8" name="Title 1">
            <a:extLst>
              <a:ext uri="{FF2B5EF4-FFF2-40B4-BE49-F238E27FC236}">
                <a16:creationId xmlns:a16="http://schemas.microsoft.com/office/drawing/2014/main" id="{78BD467E-9599-47B2-A2D9-19531F236AEA}"/>
              </a:ext>
            </a:extLst>
          </p:cNvPr>
          <p:cNvSpPr txBox="1">
            <a:spLocks noChangeArrowheads="1"/>
          </p:cNvSpPr>
          <p:nvPr/>
        </p:nvSpPr>
        <p:spPr>
          <a:xfrm>
            <a:off x="-18872" y="76200"/>
            <a:ext cx="6495873" cy="898846"/>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PR" altLang="zh-CN" sz="6000" b="1" spc="0" dirty="0">
                <a:ln w="13462">
                  <a:solidFill>
                    <a:prstClr val="white"/>
                  </a:solidFill>
                  <a:prstDash val="solid"/>
                </a:ln>
                <a:solidFill>
                  <a:prstClr val="black"/>
                </a:solidFill>
                <a:effectLst>
                  <a:outerShdw dist="38100" dir="2700000" algn="bl" rotWithShape="0">
                    <a:srgbClr val="C00000"/>
                  </a:outerShdw>
                </a:effectLst>
                <a:latin typeface="Arial Black" panose="020B0A04020102020204"/>
                <a:ea typeface="SimSun" panose="02010600030101010101" pitchFamily="2" charset="-122"/>
              </a:rPr>
              <a:t>Visión general</a:t>
            </a:r>
            <a:endParaRPr kumimoji="0" lang="es-PR" altLang="zh-CN" sz="6000" b="1" i="0" u="none" strike="noStrike" kern="1200" cap="none" spc="0" normalizeH="0" baseline="0" dirty="0">
              <a:ln w="13462">
                <a:solidFill>
                  <a:prstClr val="white"/>
                </a:solidFill>
                <a:prstDash val="solid"/>
              </a:ln>
              <a:solidFill>
                <a:prstClr val="black"/>
              </a:solidFill>
              <a:effectLst>
                <a:outerShdw dist="38100" dir="2700000" algn="bl" rotWithShape="0">
                  <a:srgbClr val="C00000"/>
                </a:outerShdw>
              </a:effectLst>
              <a:uLnTx/>
              <a:uFillTx/>
              <a:latin typeface="Arial Black" panose="020B0A04020102020204"/>
              <a:ea typeface="SimSun" panose="02010600030101010101" pitchFamily="2" charset="-122"/>
              <a:cs typeface="+mj-cs"/>
            </a:endParaRPr>
          </a:p>
        </p:txBody>
      </p:sp>
      <p:pic>
        <p:nvPicPr>
          <p:cNvPr id="9" name="Picture 8" descr="FluffyCellulose.jpg">
            <a:extLst>
              <a:ext uri="{FF2B5EF4-FFF2-40B4-BE49-F238E27FC236}">
                <a16:creationId xmlns:a16="http://schemas.microsoft.com/office/drawing/2014/main" id="{26B0FD89-DD6D-4E88-BBCA-F39C0FBBCCC9}"/>
              </a:ext>
            </a:extLst>
          </p:cNvPr>
          <p:cNvPicPr>
            <a:picLocks noChangeAspect="1"/>
          </p:cNvPicPr>
          <p:nvPr/>
        </p:nvPicPr>
        <p:blipFill>
          <a:blip r:embed="rId5"/>
          <a:stretch>
            <a:fillRect/>
          </a:stretch>
        </p:blipFill>
        <p:spPr>
          <a:xfrm>
            <a:off x="6477001" y="533400"/>
            <a:ext cx="5257799" cy="4073860"/>
          </a:xfrm>
          <a:prstGeom prst="rect">
            <a:avLst/>
          </a:prstGeom>
          <a:ln>
            <a:noFill/>
          </a:ln>
          <a:effectLst>
            <a:softEdge rad="112500"/>
          </a:effectLst>
        </p:spPr>
      </p:pic>
      <p:sp>
        <p:nvSpPr>
          <p:cNvPr id="10" name="TextBox 9">
            <a:extLst>
              <a:ext uri="{FF2B5EF4-FFF2-40B4-BE49-F238E27FC236}">
                <a16:creationId xmlns:a16="http://schemas.microsoft.com/office/drawing/2014/main" id="{E75889D8-D36B-4EB2-B472-99685EC6089A}"/>
              </a:ext>
            </a:extLst>
          </p:cNvPr>
          <p:cNvSpPr txBox="1"/>
          <p:nvPr/>
        </p:nvSpPr>
        <p:spPr>
          <a:xfrm>
            <a:off x="6553200" y="4648200"/>
            <a:ext cx="5154572" cy="1569660"/>
          </a:xfrm>
          <a:prstGeom prst="rect">
            <a:avLst/>
          </a:prstGeom>
          <a:noFill/>
        </p:spPr>
        <p:txBody>
          <a:bodyPr wrap="square" rtlCol="0">
            <a:spAutoFit/>
          </a:bodyPr>
          <a:lstStyle/>
          <a:p>
            <a:pPr algn="ctr"/>
            <a:r>
              <a:rPr lang="es-PR" sz="3200" b="1" dirty="0">
                <a:ln w="0"/>
                <a:solidFill>
                  <a:srgbClr val="0070C0"/>
                </a:solidFill>
                <a:effectLst>
                  <a:outerShdw blurRad="38100" dist="19050" dir="2700000" algn="tl" rotWithShape="0">
                    <a:schemeClr val="dk1">
                      <a:alpha val="40000"/>
                    </a:schemeClr>
                  </a:outerShdw>
                </a:effectLst>
              </a:rPr>
              <a:t>Celulosa</a:t>
            </a:r>
          </a:p>
          <a:p>
            <a:pPr algn="ctr"/>
            <a:r>
              <a:rPr lang="es-PR" sz="3200" b="1" dirty="0">
                <a:ln w="0"/>
                <a:solidFill>
                  <a:srgbClr val="0070C0"/>
                </a:solidFill>
                <a:effectLst>
                  <a:outerShdw blurRad="38100" dist="19050" dir="2700000" algn="tl" rotWithShape="0">
                    <a:schemeClr val="dk1">
                      <a:alpha val="40000"/>
                    </a:schemeClr>
                  </a:outerShdw>
                </a:effectLst>
              </a:rPr>
              <a:t>Presente en todas las células vegetales</a:t>
            </a:r>
          </a:p>
        </p:txBody>
      </p:sp>
    </p:spTree>
    <p:extLst>
      <p:ext uri="{BB962C8B-B14F-4D97-AF65-F5344CB8AC3E}">
        <p14:creationId xmlns:p14="http://schemas.microsoft.com/office/powerpoint/2010/main" val="2861714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Date Placeholder 3"/>
          <p:cNvSpPr>
            <a:spLocks noGrp="1" noChangeArrowheads="1"/>
          </p:cNvSpPr>
          <p:nvPr/>
        </p:nvSpPr>
        <p:spPr bwMode="auto">
          <a:xfrm>
            <a:off x="6816425" y="5928569"/>
            <a:ext cx="3241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2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sp>
        <p:nvSpPr>
          <p:cNvPr id="70660" name="Rectangle 3"/>
          <p:cNvSpPr>
            <a:spLocks noGrp="1" noChangeArrowheads="1"/>
          </p:cNvSpPr>
          <p:nvPr>
            <p:ph type="body" idx="4294967295"/>
          </p:nvPr>
        </p:nvSpPr>
        <p:spPr>
          <a:xfrm>
            <a:off x="304800" y="2151398"/>
            <a:ext cx="5856792" cy="3258802"/>
          </a:xfrm>
        </p:spPr>
        <p:txBody>
          <a:bodyPr>
            <a:noAutofit/>
          </a:bodyPr>
          <a:lstStyle/>
          <a:p>
            <a:pPr marL="457200" indent="-346075" eaLnBrk="1" hangingPunct="1">
              <a:lnSpc>
                <a:spcPct val="100000"/>
              </a:lnSpc>
              <a:spcBef>
                <a:spcPts val="0"/>
              </a:spcBef>
              <a:spcAft>
                <a:spcPts val="0"/>
              </a:spcAft>
              <a:buClr>
                <a:schemeClr val="accent3"/>
              </a:buClr>
              <a:buFont typeface="Wingdings" panose="05000000000000000000" pitchFamily="2" charset="2"/>
              <a:buChar char="§"/>
            </a:pPr>
            <a:r>
              <a:rPr lang="es-PR" altLang="zh-CN" sz="28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Emulsificación</a:t>
            </a:r>
          </a:p>
          <a:p>
            <a:pPr marL="457200" indent="-346075" eaLnBrk="1" hangingPunct="1">
              <a:lnSpc>
                <a:spcPct val="100000"/>
              </a:lnSpc>
              <a:spcBef>
                <a:spcPts val="0"/>
              </a:spcBef>
              <a:spcAft>
                <a:spcPts val="0"/>
              </a:spcAft>
              <a:buClr>
                <a:schemeClr val="accent3"/>
              </a:buClr>
              <a:buNone/>
            </a:pPr>
            <a:endParaRPr lang="es-PR" altLang="zh-CN" sz="8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a:p>
            <a:pPr marL="457200" indent="-346075" eaLnBrk="1" hangingPunct="1">
              <a:lnSpc>
                <a:spcPct val="100000"/>
              </a:lnSpc>
              <a:spcBef>
                <a:spcPts val="0"/>
              </a:spcBef>
              <a:spcAft>
                <a:spcPts val="0"/>
              </a:spcAft>
              <a:buClr>
                <a:schemeClr val="accent3"/>
              </a:buClr>
              <a:buFont typeface="Wingdings" panose="05000000000000000000" pitchFamily="2" charset="2"/>
              <a:buChar char="§"/>
            </a:pPr>
            <a:r>
              <a:rPr lang="es-PR" altLang="zh-CN" sz="28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Fibrilación</a:t>
            </a:r>
          </a:p>
          <a:p>
            <a:pPr marL="457200" indent="-346075" eaLnBrk="1" hangingPunct="1">
              <a:lnSpc>
                <a:spcPct val="100000"/>
              </a:lnSpc>
              <a:spcBef>
                <a:spcPts val="0"/>
              </a:spcBef>
              <a:spcAft>
                <a:spcPts val="0"/>
              </a:spcAft>
              <a:buClr>
                <a:schemeClr val="accent3"/>
              </a:buClr>
              <a:buNone/>
            </a:pPr>
            <a:endParaRPr lang="es-PR" altLang="zh-CN" sz="8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a:p>
            <a:pPr marL="457200" indent="-346075" eaLnBrk="1" hangingPunct="1">
              <a:lnSpc>
                <a:spcPct val="100000"/>
              </a:lnSpc>
              <a:spcBef>
                <a:spcPts val="0"/>
              </a:spcBef>
              <a:spcAft>
                <a:spcPts val="0"/>
              </a:spcAft>
              <a:buClr>
                <a:schemeClr val="accent3"/>
              </a:buClr>
              <a:buFont typeface="Wingdings" panose="05000000000000000000" pitchFamily="2" charset="2"/>
              <a:buChar char="§"/>
            </a:pPr>
            <a:r>
              <a:rPr lang="es-PR" altLang="zh-CN" sz="28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Molienda criogénica</a:t>
            </a:r>
          </a:p>
          <a:p>
            <a:pPr marL="457200" indent="-346075" eaLnBrk="1" hangingPunct="1">
              <a:lnSpc>
                <a:spcPct val="100000"/>
              </a:lnSpc>
              <a:spcBef>
                <a:spcPts val="0"/>
              </a:spcBef>
              <a:spcAft>
                <a:spcPts val="0"/>
              </a:spcAft>
              <a:buClr>
                <a:schemeClr val="accent3"/>
              </a:buClr>
              <a:buNone/>
            </a:pPr>
            <a:endParaRPr lang="es-PR" altLang="zh-CN" sz="8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a:p>
            <a:pPr marL="457200" indent="-346075">
              <a:lnSpc>
                <a:spcPct val="100000"/>
              </a:lnSpc>
              <a:spcBef>
                <a:spcPts val="0"/>
              </a:spcBef>
              <a:spcAft>
                <a:spcPts val="0"/>
              </a:spcAft>
              <a:buClr>
                <a:schemeClr val="accent3"/>
              </a:buClr>
              <a:buFont typeface="Wingdings" panose="05000000000000000000" pitchFamily="2" charset="2"/>
              <a:buChar char="§"/>
            </a:pPr>
            <a:r>
              <a:rPr lang="es-PR" altLang="zh-CN" sz="28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Homogenización</a:t>
            </a:r>
          </a:p>
          <a:p>
            <a:pPr marL="457200" indent="-346075">
              <a:lnSpc>
                <a:spcPct val="100000"/>
              </a:lnSpc>
              <a:spcBef>
                <a:spcPts val="0"/>
              </a:spcBef>
              <a:spcAft>
                <a:spcPts val="0"/>
              </a:spcAft>
              <a:buClr>
                <a:schemeClr val="accent3"/>
              </a:buClr>
              <a:buNone/>
            </a:pPr>
            <a:endParaRPr lang="es-PR" altLang="zh-CN" sz="8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a:p>
            <a:pPr marL="457200" indent="-346075">
              <a:lnSpc>
                <a:spcPct val="100000"/>
              </a:lnSpc>
              <a:spcBef>
                <a:spcPts val="0"/>
              </a:spcBef>
              <a:spcAft>
                <a:spcPts val="0"/>
              </a:spcAft>
              <a:buClr>
                <a:schemeClr val="accent3"/>
              </a:buClr>
              <a:buFont typeface="Wingdings" panose="05000000000000000000" pitchFamily="2" charset="2"/>
              <a:buChar char="§"/>
            </a:pPr>
            <a:r>
              <a:rPr lang="es-PR" altLang="zh-CN" sz="28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Micro fluidización</a:t>
            </a:r>
          </a:p>
          <a:p>
            <a:pPr marL="457200" indent="-346075">
              <a:lnSpc>
                <a:spcPct val="100000"/>
              </a:lnSpc>
              <a:spcBef>
                <a:spcPts val="0"/>
              </a:spcBef>
              <a:spcAft>
                <a:spcPts val="0"/>
              </a:spcAft>
              <a:buClr>
                <a:schemeClr val="accent3"/>
              </a:buClr>
              <a:buNone/>
            </a:pPr>
            <a:endParaRPr lang="es-PR" altLang="zh-CN" sz="8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a:p>
            <a:pPr marL="457200" indent="-346075">
              <a:lnSpc>
                <a:spcPct val="100000"/>
              </a:lnSpc>
              <a:spcBef>
                <a:spcPts val="0"/>
              </a:spcBef>
              <a:spcAft>
                <a:spcPts val="0"/>
              </a:spcAft>
              <a:buClr>
                <a:schemeClr val="accent3"/>
              </a:buClr>
              <a:buFont typeface="Wingdings" panose="05000000000000000000" pitchFamily="2" charset="2"/>
              <a:buChar char="§"/>
            </a:pPr>
            <a:r>
              <a:rPr lang="es-PR" altLang="zh-CN" sz="28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Micro pulverización (molienda)</a:t>
            </a:r>
            <a:endParaRPr lang="es-PR" altLang="zh-CN" sz="24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endParaRPr lang="es-PR" altLang="zh-CN" sz="24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p:txBody>
      </p:sp>
      <p:pic>
        <p:nvPicPr>
          <p:cNvPr id="5" name="Picture 4">
            <a:extLst>
              <a:ext uri="{FF2B5EF4-FFF2-40B4-BE49-F238E27FC236}">
                <a16:creationId xmlns:a16="http://schemas.microsoft.com/office/drawing/2014/main" id="{911F1C94-49C7-4CB9-908E-0C2191B70F7A}"/>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6" name="Picture 5">
            <a:extLst>
              <a:ext uri="{FF2B5EF4-FFF2-40B4-BE49-F238E27FC236}">
                <a16:creationId xmlns:a16="http://schemas.microsoft.com/office/drawing/2014/main" id="{E29208F0-A6BC-4871-BBDF-FC9AA760AB85}"/>
              </a:ext>
            </a:extLst>
          </p:cNvPr>
          <p:cNvPicPr>
            <a:picLocks noChangeAspect="1"/>
          </p:cNvPicPr>
          <p:nvPr/>
        </p:nvPicPr>
        <p:blipFill>
          <a:blip r:embed="rId4"/>
          <a:stretch>
            <a:fillRect/>
          </a:stretch>
        </p:blipFill>
        <p:spPr>
          <a:xfrm>
            <a:off x="124691" y="5687372"/>
            <a:ext cx="1849075" cy="597196"/>
          </a:xfrm>
          <a:prstGeom prst="rect">
            <a:avLst/>
          </a:prstGeom>
        </p:spPr>
      </p:pic>
      <p:sp>
        <p:nvSpPr>
          <p:cNvPr id="12" name="Rectangle 3">
            <a:extLst>
              <a:ext uri="{FF2B5EF4-FFF2-40B4-BE49-F238E27FC236}">
                <a16:creationId xmlns:a16="http://schemas.microsoft.com/office/drawing/2014/main" id="{BD3A2BB6-6ADB-456C-A312-F914449F8332}"/>
              </a:ext>
            </a:extLst>
          </p:cNvPr>
          <p:cNvSpPr txBox="1">
            <a:spLocks noChangeArrowheads="1"/>
          </p:cNvSpPr>
          <p:nvPr/>
        </p:nvSpPr>
        <p:spPr>
          <a:xfrm>
            <a:off x="6629400" y="5392476"/>
            <a:ext cx="4636237" cy="81119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lnSpc>
                <a:spcPct val="100000"/>
              </a:lnSpc>
              <a:spcBef>
                <a:spcPts val="0"/>
              </a:spcBef>
              <a:spcAft>
                <a:spcPts val="0"/>
              </a:spcAft>
              <a:buClr>
                <a:schemeClr val="accent3"/>
              </a:buClr>
              <a:buNone/>
            </a:pPr>
            <a:r>
              <a:rPr lang="es-PR" altLang="zh-CN" b="1" i="1" dirty="0">
                <a:solidFill>
                  <a:srgbClr val="C00000"/>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Los procesos de nano-tecnología se obtienen utilizando equipo como este.</a:t>
            </a:r>
          </a:p>
        </p:txBody>
      </p:sp>
      <p:sp>
        <p:nvSpPr>
          <p:cNvPr id="15" name="Title 1">
            <a:extLst>
              <a:ext uri="{FF2B5EF4-FFF2-40B4-BE49-F238E27FC236}">
                <a16:creationId xmlns:a16="http://schemas.microsoft.com/office/drawing/2014/main" id="{D0F912AC-6439-470B-93C4-0582529F2816}"/>
              </a:ext>
            </a:extLst>
          </p:cNvPr>
          <p:cNvSpPr txBox="1">
            <a:spLocks noChangeArrowheads="1"/>
          </p:cNvSpPr>
          <p:nvPr/>
        </p:nvSpPr>
        <p:spPr>
          <a:xfrm>
            <a:off x="9587" y="91754"/>
            <a:ext cx="7610413" cy="898846"/>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6000" b="1" i="0" u="none" strike="noStrike" kern="1200" cap="none" spc="0" normalizeH="0" baseline="0" dirty="0">
                <a:ln w="13462">
                  <a:solidFill>
                    <a:prstClr val="white"/>
                  </a:solidFill>
                  <a:prstDash val="solid"/>
                </a:ln>
                <a:solidFill>
                  <a:prstClr val="black"/>
                </a:solidFill>
                <a:effectLst>
                  <a:outerShdw dist="38100" dir="2700000" algn="bl" rotWithShape="0">
                    <a:srgbClr val="C00000"/>
                  </a:outerShdw>
                </a:effectLst>
                <a:uLnTx/>
                <a:uFillTx/>
                <a:latin typeface="Arial Black" panose="020B0A04020102020204"/>
                <a:ea typeface="SimSun" panose="02010600030101010101" pitchFamily="2" charset="-122"/>
                <a:cs typeface="+mj-cs"/>
              </a:rPr>
              <a:t>Laboratorio        </a:t>
            </a:r>
          </a:p>
        </p:txBody>
      </p:sp>
      <p:pic>
        <p:nvPicPr>
          <p:cNvPr id="13" name="Picture 12" descr="Apapermill.jpg">
            <a:extLst>
              <a:ext uri="{FF2B5EF4-FFF2-40B4-BE49-F238E27FC236}">
                <a16:creationId xmlns:a16="http://schemas.microsoft.com/office/drawing/2014/main" id="{B675E6F2-17D8-4AA2-ACFC-22BD7EA99762}"/>
              </a:ext>
            </a:extLst>
          </p:cNvPr>
          <p:cNvPicPr>
            <a:picLocks noChangeAspect="1"/>
          </p:cNvPicPr>
          <p:nvPr/>
        </p:nvPicPr>
        <p:blipFill>
          <a:blip r:embed="rId5"/>
          <a:stretch>
            <a:fillRect/>
          </a:stretch>
        </p:blipFill>
        <p:spPr>
          <a:xfrm>
            <a:off x="7797764" y="381000"/>
            <a:ext cx="3644899" cy="2427560"/>
          </a:xfrm>
          <a:prstGeom prst="rect">
            <a:avLst/>
          </a:prstGeom>
          <a:ln>
            <a:noFill/>
          </a:ln>
          <a:effectLst>
            <a:outerShdw blurRad="190500" algn="tl" rotWithShape="0">
              <a:srgbClr val="000000">
                <a:alpha val="70000"/>
              </a:srgbClr>
            </a:outerShdw>
          </a:effectLst>
        </p:spPr>
      </p:pic>
      <p:pic>
        <p:nvPicPr>
          <p:cNvPr id="17" name="Picture 16" descr="Screen Shot 2014-05-31 at 10.18.00 AM.png">
            <a:extLst>
              <a:ext uri="{FF2B5EF4-FFF2-40B4-BE49-F238E27FC236}">
                <a16:creationId xmlns:a16="http://schemas.microsoft.com/office/drawing/2014/main" id="{1549360E-E0DF-4C8B-B661-03C902D90AD0}"/>
              </a:ext>
            </a:extLst>
          </p:cNvPr>
          <p:cNvPicPr>
            <a:picLocks noChangeAspect="1"/>
          </p:cNvPicPr>
          <p:nvPr/>
        </p:nvPicPr>
        <p:blipFill>
          <a:blip r:embed="rId6"/>
          <a:stretch>
            <a:fillRect/>
          </a:stretch>
        </p:blipFill>
        <p:spPr>
          <a:xfrm>
            <a:off x="6553200" y="1984375"/>
            <a:ext cx="2489128" cy="2774961"/>
          </a:xfrm>
          <a:prstGeom prst="rect">
            <a:avLst/>
          </a:prstGeom>
          <a:ln>
            <a:noFill/>
          </a:ln>
          <a:effectLst>
            <a:outerShdw blurRad="190500" algn="tl" rotWithShape="0">
              <a:srgbClr val="000000">
                <a:alpha val="70000"/>
              </a:srgbClr>
            </a:outerShdw>
          </a:effectLst>
        </p:spPr>
      </p:pic>
      <p:pic>
        <p:nvPicPr>
          <p:cNvPr id="18" name="Picture 17" descr="Screen Shot 2014-06-01 at 3.15.52 PM.png">
            <a:extLst>
              <a:ext uri="{FF2B5EF4-FFF2-40B4-BE49-F238E27FC236}">
                <a16:creationId xmlns:a16="http://schemas.microsoft.com/office/drawing/2014/main" id="{57435165-BD21-4A60-A2B2-6A5357E3A0A5}"/>
              </a:ext>
            </a:extLst>
          </p:cNvPr>
          <p:cNvPicPr>
            <a:picLocks noChangeAspect="1"/>
          </p:cNvPicPr>
          <p:nvPr/>
        </p:nvPicPr>
        <p:blipFill>
          <a:blip r:embed="rId7"/>
          <a:stretch>
            <a:fillRect/>
          </a:stretch>
        </p:blipFill>
        <p:spPr>
          <a:xfrm>
            <a:off x="9461500" y="3441700"/>
            <a:ext cx="2349500" cy="1816100"/>
          </a:xfrm>
          <a:prstGeom prst="rect">
            <a:avLst/>
          </a:prstGeom>
          <a:ln>
            <a:noFill/>
          </a:ln>
          <a:effectLst>
            <a:outerShdw blurRad="190500" algn="tl" rotWithShape="0">
              <a:srgbClr val="000000">
                <a:alpha val="70000"/>
              </a:srgbClr>
            </a:outerShdw>
          </a:effectLst>
        </p:spPr>
      </p:pic>
      <p:sp>
        <p:nvSpPr>
          <p:cNvPr id="20" name="Rectangle 3">
            <a:extLst>
              <a:ext uri="{FF2B5EF4-FFF2-40B4-BE49-F238E27FC236}">
                <a16:creationId xmlns:a16="http://schemas.microsoft.com/office/drawing/2014/main" id="{2663A67A-96C7-478E-8209-827FFCFFA3F1}"/>
              </a:ext>
            </a:extLst>
          </p:cNvPr>
          <p:cNvSpPr txBox="1">
            <a:spLocks noChangeArrowheads="1"/>
          </p:cNvSpPr>
          <p:nvPr/>
        </p:nvSpPr>
        <p:spPr>
          <a:xfrm>
            <a:off x="221127" y="1295400"/>
            <a:ext cx="5856792" cy="81119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lnSpc>
                <a:spcPct val="100000"/>
              </a:lnSpc>
              <a:spcBef>
                <a:spcPts val="0"/>
              </a:spcBef>
              <a:spcAft>
                <a:spcPts val="0"/>
              </a:spcAft>
              <a:buClr>
                <a:schemeClr val="accent3"/>
              </a:buClr>
              <a:buNone/>
            </a:pPr>
            <a:r>
              <a:rPr lang="es-PR" altLang="zh-CN" sz="3600" b="1" i="1" dirty="0">
                <a:solidFill>
                  <a:srgbClr val="C00000"/>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Nanotecnología</a:t>
            </a:r>
          </a:p>
        </p:txBody>
      </p:sp>
    </p:spTree>
    <p:extLst>
      <p:ext uri="{BB962C8B-B14F-4D97-AF65-F5344CB8AC3E}">
        <p14:creationId xmlns:p14="http://schemas.microsoft.com/office/powerpoint/2010/main" val="1195279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Date Placeholder 3"/>
          <p:cNvSpPr>
            <a:spLocks noGrp="1" noChangeArrowheads="1"/>
          </p:cNvSpPr>
          <p:nvPr/>
        </p:nvSpPr>
        <p:spPr bwMode="auto">
          <a:xfrm>
            <a:off x="6816425" y="5928569"/>
            <a:ext cx="3241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2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pic>
        <p:nvPicPr>
          <p:cNvPr id="5" name="Picture 4">
            <a:extLst>
              <a:ext uri="{FF2B5EF4-FFF2-40B4-BE49-F238E27FC236}">
                <a16:creationId xmlns:a16="http://schemas.microsoft.com/office/drawing/2014/main" id="{911F1C94-49C7-4CB9-908E-0C2191B70F7A}"/>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6" name="Picture 5">
            <a:extLst>
              <a:ext uri="{FF2B5EF4-FFF2-40B4-BE49-F238E27FC236}">
                <a16:creationId xmlns:a16="http://schemas.microsoft.com/office/drawing/2014/main" id="{E29208F0-A6BC-4871-BBDF-FC9AA760AB85}"/>
              </a:ext>
            </a:extLst>
          </p:cNvPr>
          <p:cNvPicPr>
            <a:picLocks noChangeAspect="1"/>
          </p:cNvPicPr>
          <p:nvPr/>
        </p:nvPicPr>
        <p:blipFill>
          <a:blip r:embed="rId4"/>
          <a:stretch>
            <a:fillRect/>
          </a:stretch>
        </p:blipFill>
        <p:spPr>
          <a:xfrm>
            <a:off x="124691" y="5687372"/>
            <a:ext cx="1849075" cy="597196"/>
          </a:xfrm>
          <a:prstGeom prst="rect">
            <a:avLst/>
          </a:prstGeom>
        </p:spPr>
      </p:pic>
      <p:sp>
        <p:nvSpPr>
          <p:cNvPr id="14" name="Rectangle 3">
            <a:extLst>
              <a:ext uri="{FF2B5EF4-FFF2-40B4-BE49-F238E27FC236}">
                <a16:creationId xmlns:a16="http://schemas.microsoft.com/office/drawing/2014/main" id="{D667F75D-81A7-421F-A8DB-FA5A3B8D08B2}"/>
              </a:ext>
            </a:extLst>
          </p:cNvPr>
          <p:cNvSpPr txBox="1">
            <a:spLocks noChangeArrowheads="1"/>
          </p:cNvSpPr>
          <p:nvPr/>
        </p:nvSpPr>
        <p:spPr>
          <a:xfrm>
            <a:off x="5943600" y="5522566"/>
            <a:ext cx="5649826" cy="762001"/>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C00000"/>
              </a:buClr>
              <a:buSzPct val="100000"/>
              <a:buFont typeface="Calibri" panose="020F0502020204030204" pitchFamily="34" charset="0"/>
              <a:buNone/>
              <a:tabLst/>
              <a:defRPr/>
            </a:pPr>
            <a:r>
              <a:rPr kumimoji="0" lang="es-PR" altLang="zh-CN" b="1" i="1"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Podemos emular los procesos de nanotecnología con equipos como este.</a:t>
            </a:r>
          </a:p>
        </p:txBody>
      </p:sp>
      <p:sp>
        <p:nvSpPr>
          <p:cNvPr id="16" name="Title 1">
            <a:extLst>
              <a:ext uri="{FF2B5EF4-FFF2-40B4-BE49-F238E27FC236}">
                <a16:creationId xmlns:a16="http://schemas.microsoft.com/office/drawing/2014/main" id="{3F86BC3D-6BB5-4084-98A5-16B16DB47373}"/>
              </a:ext>
            </a:extLst>
          </p:cNvPr>
          <p:cNvSpPr txBox="1">
            <a:spLocks noChangeArrowheads="1"/>
          </p:cNvSpPr>
          <p:nvPr/>
        </p:nvSpPr>
        <p:spPr>
          <a:xfrm>
            <a:off x="0" y="76200"/>
            <a:ext cx="8430998" cy="898846"/>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6000" b="1" i="0" u="none" strike="noStrike" kern="1200" cap="none" spc="0" normalizeH="0" baseline="0" noProof="0" dirty="0">
                <a:ln w="13462">
                  <a:solidFill>
                    <a:prstClr val="white"/>
                  </a:solidFill>
                  <a:prstDash val="solid"/>
                </a:ln>
                <a:solidFill>
                  <a:prstClr val="black"/>
                </a:solidFill>
                <a:effectLst>
                  <a:outerShdw dist="38100" dir="2700000" algn="bl" rotWithShape="0">
                    <a:srgbClr val="C00000"/>
                  </a:outerShdw>
                </a:effectLst>
                <a:uLnTx/>
                <a:uFillTx/>
                <a:latin typeface="Arial Black" panose="020B0A04020102020204"/>
                <a:ea typeface="SimSun" panose="02010600030101010101" pitchFamily="2" charset="-122"/>
                <a:cs typeface="+mj-cs"/>
              </a:rPr>
              <a:t>Laboratorio casero</a:t>
            </a:r>
          </a:p>
        </p:txBody>
      </p:sp>
      <p:pic>
        <p:nvPicPr>
          <p:cNvPr id="13" name="Picture 12" descr="IMG_5508.jpg">
            <a:extLst>
              <a:ext uri="{FF2B5EF4-FFF2-40B4-BE49-F238E27FC236}">
                <a16:creationId xmlns:a16="http://schemas.microsoft.com/office/drawing/2014/main" id="{40677819-7C3E-4E56-9A1C-56EF9E897478}"/>
              </a:ext>
            </a:extLst>
          </p:cNvPr>
          <p:cNvPicPr>
            <a:picLocks noChangeAspect="1"/>
          </p:cNvPicPr>
          <p:nvPr/>
        </p:nvPicPr>
        <p:blipFill>
          <a:blip r:embed="rId5"/>
          <a:srcRect t="16875" b="7875"/>
          <a:stretch>
            <a:fillRect/>
          </a:stretch>
        </p:blipFill>
        <p:spPr>
          <a:xfrm>
            <a:off x="6400800" y="1536701"/>
            <a:ext cx="3434346" cy="3873499"/>
          </a:xfrm>
          <a:prstGeom prst="rect">
            <a:avLst/>
          </a:prstGeom>
          <a:ln>
            <a:noFill/>
          </a:ln>
          <a:effectLst>
            <a:softEdge rad="112500"/>
          </a:effectLst>
        </p:spPr>
      </p:pic>
      <p:pic>
        <p:nvPicPr>
          <p:cNvPr id="17" name="Picture 16" descr="Screen Shot 2014-06-02 at 12.37.58 PM.png">
            <a:extLst>
              <a:ext uri="{FF2B5EF4-FFF2-40B4-BE49-F238E27FC236}">
                <a16:creationId xmlns:a16="http://schemas.microsoft.com/office/drawing/2014/main" id="{3C2D6694-657B-48CD-9945-81143292FD6B}"/>
              </a:ext>
            </a:extLst>
          </p:cNvPr>
          <p:cNvPicPr>
            <a:picLocks noChangeAspect="1"/>
          </p:cNvPicPr>
          <p:nvPr/>
        </p:nvPicPr>
        <p:blipFill>
          <a:blip r:embed="rId6"/>
          <a:srcRect l="26966" r="18876"/>
          <a:stretch>
            <a:fillRect/>
          </a:stretch>
        </p:blipFill>
        <p:spPr>
          <a:xfrm>
            <a:off x="10134406" y="214648"/>
            <a:ext cx="1836467" cy="3873500"/>
          </a:xfrm>
          <a:prstGeom prst="rect">
            <a:avLst/>
          </a:prstGeom>
          <a:ln>
            <a:noFill/>
          </a:ln>
          <a:effectLst>
            <a:softEdge rad="112500"/>
          </a:effectLst>
        </p:spPr>
      </p:pic>
      <p:sp>
        <p:nvSpPr>
          <p:cNvPr id="18" name="Rectangle 3">
            <a:extLst>
              <a:ext uri="{FF2B5EF4-FFF2-40B4-BE49-F238E27FC236}">
                <a16:creationId xmlns:a16="http://schemas.microsoft.com/office/drawing/2014/main" id="{EA459FC5-A63D-4231-B14C-5EA8AFB3495C}"/>
              </a:ext>
            </a:extLst>
          </p:cNvPr>
          <p:cNvSpPr txBox="1">
            <a:spLocks noChangeArrowheads="1"/>
          </p:cNvSpPr>
          <p:nvPr/>
        </p:nvSpPr>
        <p:spPr>
          <a:xfrm>
            <a:off x="304800" y="1905000"/>
            <a:ext cx="5856792" cy="3258802"/>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46075">
              <a:lnSpc>
                <a:spcPct val="100000"/>
              </a:lnSpc>
              <a:spcBef>
                <a:spcPts val="0"/>
              </a:spcBef>
              <a:spcAft>
                <a:spcPts val="0"/>
              </a:spcAft>
              <a:buClr>
                <a:schemeClr val="accent3"/>
              </a:buClr>
              <a:buFont typeface="Wingdings" panose="05000000000000000000" pitchFamily="2" charset="2"/>
              <a:buChar char="§"/>
            </a:pPr>
            <a:r>
              <a:rPr lang="es-PR" altLang="zh-CN" sz="28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Emulsificación</a:t>
            </a:r>
          </a:p>
          <a:p>
            <a:pPr marL="457200" indent="-346075">
              <a:lnSpc>
                <a:spcPct val="100000"/>
              </a:lnSpc>
              <a:spcBef>
                <a:spcPts val="0"/>
              </a:spcBef>
              <a:spcAft>
                <a:spcPts val="0"/>
              </a:spcAft>
              <a:buClr>
                <a:schemeClr val="accent3"/>
              </a:buClr>
              <a:buFont typeface="Calibri" panose="020F0502020204030204" pitchFamily="34" charset="0"/>
              <a:buNone/>
            </a:pPr>
            <a:endParaRPr lang="es-PR" altLang="zh-CN" sz="4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a:p>
            <a:pPr marL="457200" indent="-346075">
              <a:lnSpc>
                <a:spcPct val="100000"/>
              </a:lnSpc>
              <a:spcBef>
                <a:spcPts val="0"/>
              </a:spcBef>
              <a:spcAft>
                <a:spcPts val="0"/>
              </a:spcAft>
              <a:buClr>
                <a:schemeClr val="accent3"/>
              </a:buClr>
              <a:buFont typeface="Wingdings" panose="05000000000000000000" pitchFamily="2" charset="2"/>
              <a:buChar char="§"/>
            </a:pPr>
            <a:r>
              <a:rPr lang="es-PR" altLang="zh-CN" sz="28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Fibrilación</a:t>
            </a:r>
          </a:p>
          <a:p>
            <a:pPr marL="457200" indent="-346075">
              <a:lnSpc>
                <a:spcPct val="100000"/>
              </a:lnSpc>
              <a:spcBef>
                <a:spcPts val="0"/>
              </a:spcBef>
              <a:spcAft>
                <a:spcPts val="0"/>
              </a:spcAft>
              <a:buClr>
                <a:schemeClr val="accent3"/>
              </a:buClr>
              <a:buFont typeface="Calibri" panose="020F0502020204030204" pitchFamily="34" charset="0"/>
              <a:buNone/>
            </a:pPr>
            <a:endParaRPr lang="es-PR" altLang="zh-CN" sz="4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a:p>
            <a:pPr marL="457200" indent="-346075">
              <a:lnSpc>
                <a:spcPct val="100000"/>
              </a:lnSpc>
              <a:spcBef>
                <a:spcPts val="0"/>
              </a:spcBef>
              <a:spcAft>
                <a:spcPts val="0"/>
              </a:spcAft>
              <a:buClr>
                <a:schemeClr val="accent3"/>
              </a:buClr>
              <a:buFont typeface="Wingdings" panose="05000000000000000000" pitchFamily="2" charset="2"/>
              <a:buChar char="§"/>
            </a:pPr>
            <a:r>
              <a:rPr lang="es-PR" altLang="zh-CN" sz="28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Molienda criogénica</a:t>
            </a:r>
          </a:p>
          <a:p>
            <a:pPr marL="457200" indent="-346075">
              <a:lnSpc>
                <a:spcPct val="100000"/>
              </a:lnSpc>
              <a:spcBef>
                <a:spcPts val="0"/>
              </a:spcBef>
              <a:spcAft>
                <a:spcPts val="0"/>
              </a:spcAft>
              <a:buClr>
                <a:schemeClr val="accent3"/>
              </a:buClr>
              <a:buFont typeface="Calibri" panose="020F0502020204030204" pitchFamily="34" charset="0"/>
              <a:buNone/>
            </a:pPr>
            <a:endParaRPr lang="es-PR" altLang="zh-CN" sz="4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a:p>
            <a:pPr marL="457200" indent="-346075">
              <a:lnSpc>
                <a:spcPct val="100000"/>
              </a:lnSpc>
              <a:spcBef>
                <a:spcPts val="0"/>
              </a:spcBef>
              <a:spcAft>
                <a:spcPts val="0"/>
              </a:spcAft>
              <a:buClr>
                <a:schemeClr val="accent3"/>
              </a:buClr>
              <a:buFont typeface="Wingdings" panose="05000000000000000000" pitchFamily="2" charset="2"/>
              <a:buChar char="§"/>
            </a:pPr>
            <a:r>
              <a:rPr lang="es-PR" altLang="zh-CN" sz="28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Homogenización</a:t>
            </a:r>
          </a:p>
          <a:p>
            <a:pPr marL="457200" indent="-346075">
              <a:lnSpc>
                <a:spcPct val="100000"/>
              </a:lnSpc>
              <a:spcBef>
                <a:spcPts val="0"/>
              </a:spcBef>
              <a:spcAft>
                <a:spcPts val="0"/>
              </a:spcAft>
              <a:buClr>
                <a:schemeClr val="accent3"/>
              </a:buClr>
              <a:buFont typeface="Calibri" panose="020F0502020204030204" pitchFamily="34" charset="0"/>
              <a:buNone/>
            </a:pPr>
            <a:endParaRPr lang="es-PR" altLang="zh-CN" sz="4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a:p>
            <a:pPr marL="457200" indent="-346075">
              <a:lnSpc>
                <a:spcPct val="100000"/>
              </a:lnSpc>
              <a:spcBef>
                <a:spcPts val="0"/>
              </a:spcBef>
              <a:spcAft>
                <a:spcPts val="0"/>
              </a:spcAft>
              <a:buClr>
                <a:schemeClr val="accent3"/>
              </a:buClr>
              <a:buFont typeface="Wingdings" panose="05000000000000000000" pitchFamily="2" charset="2"/>
              <a:buChar char="§"/>
            </a:pPr>
            <a:r>
              <a:rPr lang="es-PR" altLang="zh-CN" sz="28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Micro fluidización</a:t>
            </a:r>
          </a:p>
          <a:p>
            <a:pPr marL="457200" indent="-346075">
              <a:lnSpc>
                <a:spcPct val="100000"/>
              </a:lnSpc>
              <a:spcBef>
                <a:spcPts val="0"/>
              </a:spcBef>
              <a:spcAft>
                <a:spcPts val="0"/>
              </a:spcAft>
              <a:buClr>
                <a:schemeClr val="accent3"/>
              </a:buClr>
              <a:buFont typeface="Calibri" panose="020F0502020204030204" pitchFamily="34" charset="0"/>
              <a:buNone/>
            </a:pPr>
            <a:endParaRPr lang="es-PR" altLang="zh-CN" sz="4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a:p>
            <a:pPr marL="457200" indent="-346075">
              <a:lnSpc>
                <a:spcPct val="100000"/>
              </a:lnSpc>
              <a:spcBef>
                <a:spcPts val="0"/>
              </a:spcBef>
              <a:spcAft>
                <a:spcPts val="0"/>
              </a:spcAft>
              <a:buClr>
                <a:schemeClr val="accent3"/>
              </a:buClr>
              <a:buFont typeface="Wingdings" panose="05000000000000000000" pitchFamily="2" charset="2"/>
              <a:buChar char="§"/>
            </a:pPr>
            <a:r>
              <a:rPr lang="es-PR" altLang="zh-CN" sz="28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Micro pulverización (molienda)</a:t>
            </a:r>
            <a:endParaRPr lang="es-PR" altLang="zh-CN" sz="24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a:p>
            <a:pPr marL="234950" indent="-234950">
              <a:lnSpc>
                <a:spcPct val="100000"/>
              </a:lnSpc>
              <a:spcBef>
                <a:spcPts val="0"/>
              </a:spcBef>
              <a:spcAft>
                <a:spcPts val="0"/>
              </a:spcAft>
              <a:buClr>
                <a:schemeClr val="accent3"/>
              </a:buClr>
              <a:buFont typeface="Wingdings" panose="05000000000000000000" pitchFamily="2" charset="2"/>
              <a:buChar char="§"/>
            </a:pPr>
            <a:endParaRPr lang="es-PR" altLang="zh-CN" sz="24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p:txBody>
      </p:sp>
      <p:sp>
        <p:nvSpPr>
          <p:cNvPr id="19" name="Rectangle 3">
            <a:extLst>
              <a:ext uri="{FF2B5EF4-FFF2-40B4-BE49-F238E27FC236}">
                <a16:creationId xmlns:a16="http://schemas.microsoft.com/office/drawing/2014/main" id="{9FA7FF41-0F0F-4ED4-A845-94DAEE9CA9F0}"/>
              </a:ext>
            </a:extLst>
          </p:cNvPr>
          <p:cNvSpPr txBox="1">
            <a:spLocks noChangeArrowheads="1"/>
          </p:cNvSpPr>
          <p:nvPr/>
        </p:nvSpPr>
        <p:spPr>
          <a:xfrm>
            <a:off x="221127" y="1143000"/>
            <a:ext cx="5940465" cy="655026"/>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lnSpc>
                <a:spcPct val="100000"/>
              </a:lnSpc>
              <a:spcBef>
                <a:spcPts val="0"/>
              </a:spcBef>
              <a:spcAft>
                <a:spcPts val="0"/>
              </a:spcAft>
              <a:buClr>
                <a:schemeClr val="accent3"/>
              </a:buClr>
              <a:buNone/>
            </a:pPr>
            <a:r>
              <a:rPr lang="es-PR" altLang="zh-CN" sz="3600" b="1" i="1" dirty="0">
                <a:solidFill>
                  <a:srgbClr val="C00000"/>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Nanotecnología</a:t>
            </a:r>
          </a:p>
        </p:txBody>
      </p:sp>
      <p:sp>
        <p:nvSpPr>
          <p:cNvPr id="21" name="Rectangle 3">
            <a:extLst>
              <a:ext uri="{FF2B5EF4-FFF2-40B4-BE49-F238E27FC236}">
                <a16:creationId xmlns:a16="http://schemas.microsoft.com/office/drawing/2014/main" id="{E283279F-1BB5-428E-BAF0-16674A9E26D8}"/>
              </a:ext>
            </a:extLst>
          </p:cNvPr>
          <p:cNvSpPr txBox="1">
            <a:spLocks noChangeArrowheads="1"/>
          </p:cNvSpPr>
          <p:nvPr/>
        </p:nvSpPr>
        <p:spPr>
          <a:xfrm>
            <a:off x="155535" y="4831374"/>
            <a:ext cx="5940465" cy="655026"/>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lnSpc>
                <a:spcPct val="100000"/>
              </a:lnSpc>
              <a:spcBef>
                <a:spcPts val="0"/>
              </a:spcBef>
              <a:spcAft>
                <a:spcPts val="0"/>
              </a:spcAft>
              <a:buClr>
                <a:schemeClr val="accent3"/>
              </a:buClr>
              <a:buNone/>
            </a:pPr>
            <a:r>
              <a:rPr lang="es-PR" altLang="zh-CN" sz="2800" b="1" i="1" dirty="0">
                <a:solidFill>
                  <a:srgbClr val="002060"/>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Nanotecnología</a:t>
            </a:r>
          </a:p>
        </p:txBody>
      </p:sp>
      <p:sp>
        <p:nvSpPr>
          <p:cNvPr id="2" name="Rectangle 1">
            <a:extLst>
              <a:ext uri="{FF2B5EF4-FFF2-40B4-BE49-F238E27FC236}">
                <a16:creationId xmlns:a16="http://schemas.microsoft.com/office/drawing/2014/main" id="{4F2BBBB4-7E0A-4E90-8E15-2E4AE263D815}"/>
              </a:ext>
            </a:extLst>
          </p:cNvPr>
          <p:cNvSpPr/>
          <p:nvPr/>
        </p:nvSpPr>
        <p:spPr>
          <a:xfrm>
            <a:off x="2133612" y="5410200"/>
            <a:ext cx="2895588" cy="907941"/>
          </a:xfrm>
          <a:prstGeom prst="rect">
            <a:avLst/>
          </a:prstGeom>
        </p:spPr>
        <p:txBody>
          <a:bodyPr wrap="square">
            <a:spAutoFit/>
          </a:bodyPr>
          <a:lstStyle/>
          <a:p>
            <a:pPr marL="457200" indent="-346075">
              <a:lnSpc>
                <a:spcPct val="100000"/>
              </a:lnSpc>
              <a:spcBef>
                <a:spcPts val="0"/>
              </a:spcBef>
              <a:spcAft>
                <a:spcPts val="0"/>
              </a:spcAft>
              <a:buClr>
                <a:schemeClr val="accent3"/>
              </a:buClr>
              <a:buFont typeface="Wingdings" panose="05000000000000000000" pitchFamily="2" charset="2"/>
              <a:buChar char="§"/>
            </a:pPr>
            <a:r>
              <a:rPr lang="es-PR" altLang="zh-CN" sz="24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Cribado</a:t>
            </a:r>
          </a:p>
          <a:p>
            <a:pPr marL="457200" indent="-346075">
              <a:lnSpc>
                <a:spcPct val="100000"/>
              </a:lnSpc>
              <a:spcBef>
                <a:spcPts val="0"/>
              </a:spcBef>
              <a:spcAft>
                <a:spcPts val="0"/>
              </a:spcAft>
              <a:buClr>
                <a:schemeClr val="accent3"/>
              </a:buClr>
              <a:buFont typeface="Calibri" panose="020F0502020204030204" pitchFamily="34" charset="0"/>
              <a:buNone/>
            </a:pPr>
            <a:endParaRPr lang="es-PR" altLang="zh-CN" sz="5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a:p>
            <a:pPr marL="457200" indent="-346075">
              <a:lnSpc>
                <a:spcPct val="100000"/>
              </a:lnSpc>
              <a:spcBef>
                <a:spcPts val="0"/>
              </a:spcBef>
              <a:spcAft>
                <a:spcPts val="0"/>
              </a:spcAft>
              <a:buClr>
                <a:schemeClr val="accent3"/>
              </a:buClr>
              <a:buFont typeface="Wingdings" panose="05000000000000000000" pitchFamily="2" charset="2"/>
              <a:buChar char="§"/>
            </a:pPr>
            <a:r>
              <a:rPr lang="es-PR" altLang="zh-CN" sz="24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Prensado</a:t>
            </a:r>
          </a:p>
        </p:txBody>
      </p:sp>
    </p:spTree>
    <p:extLst>
      <p:ext uri="{BB962C8B-B14F-4D97-AF65-F5344CB8AC3E}">
        <p14:creationId xmlns:p14="http://schemas.microsoft.com/office/powerpoint/2010/main" val="55214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FAFD3D5-599C-4E53-A1AA-FFF5655FBC23}"/>
              </a:ext>
            </a:extLst>
          </p:cNvPr>
          <p:cNvSpPr txBox="1">
            <a:spLocks noChangeArrowheads="1"/>
          </p:cNvSpPr>
          <p:nvPr/>
        </p:nvSpPr>
        <p:spPr>
          <a:xfrm>
            <a:off x="-13852" y="76200"/>
            <a:ext cx="12205851" cy="68580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Prueba: Celulosa</a:t>
            </a:r>
          </a:p>
        </p:txBody>
      </p:sp>
      <p:sp>
        <p:nvSpPr>
          <p:cNvPr id="11" name="Rectangle 10">
            <a:extLst>
              <a:ext uri="{FF2B5EF4-FFF2-40B4-BE49-F238E27FC236}">
                <a16:creationId xmlns:a16="http://schemas.microsoft.com/office/drawing/2014/main" id="{E2912095-2D84-4781-8B29-2D338167BF19}"/>
              </a:ext>
            </a:extLst>
          </p:cNvPr>
          <p:cNvSpPr/>
          <p:nvPr/>
        </p:nvSpPr>
        <p:spPr>
          <a:xfrm>
            <a:off x="0" y="3200400"/>
            <a:ext cx="8839200" cy="3032305"/>
          </a:xfrm>
          <a:prstGeom prst="rect">
            <a:avLst/>
          </a:prstGeom>
        </p:spPr>
        <p:txBody>
          <a:bodyPr wrap="square">
            <a:spAutoFit/>
          </a:bodyPr>
          <a:lstStyle/>
          <a:p>
            <a:pPr marL="342900"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0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Resultados que se han reportado (las condiciones pudieron variar).</a:t>
            </a:r>
          </a:p>
          <a:p>
            <a:pPr marL="342900"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0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Reglas:</a:t>
            </a:r>
          </a:p>
          <a:p>
            <a:pPr marL="800100" lvl="1"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0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El ambiente puede influenciar el tiempo de secado*</a:t>
            </a:r>
          </a:p>
          <a:p>
            <a:pPr marL="800100" lvl="1"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0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No se conoce la proporción de mezcla perfecta o los límites de lo que puede ser añadido.</a:t>
            </a:r>
          </a:p>
          <a:p>
            <a:pPr marL="800100" lvl="1"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0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Materia prima 1:9 (agregado húmedo : agua 1 unidad = 1 oz + agente de fibrilación 1 unidad = 1 cucharada)</a:t>
            </a:r>
          </a:p>
          <a:p>
            <a:pPr marL="800100" lvl="1"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0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Estándares de consistencia: solo disminución en la viscosidad de la pulpa final.</a:t>
            </a:r>
          </a:p>
        </p:txBody>
      </p:sp>
      <p:sp>
        <p:nvSpPr>
          <p:cNvPr id="70658" name="Date Placeholder 3"/>
          <p:cNvSpPr>
            <a:spLocks noGrp="1" noChangeArrowheads="1"/>
          </p:cNvSpPr>
          <p:nvPr/>
        </p:nvSpPr>
        <p:spPr bwMode="auto">
          <a:xfrm>
            <a:off x="6816425" y="5928569"/>
            <a:ext cx="3241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2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pic>
        <p:nvPicPr>
          <p:cNvPr id="5" name="Picture 4">
            <a:extLst>
              <a:ext uri="{FF2B5EF4-FFF2-40B4-BE49-F238E27FC236}">
                <a16:creationId xmlns:a16="http://schemas.microsoft.com/office/drawing/2014/main" id="{911F1C94-49C7-4CB9-908E-0C2191B70F7A}"/>
              </a:ext>
            </a:extLst>
          </p:cNvPr>
          <p:cNvPicPr>
            <a:picLocks noChangeAspect="1"/>
          </p:cNvPicPr>
          <p:nvPr/>
        </p:nvPicPr>
        <p:blipFill>
          <a:blip r:embed="rId3"/>
          <a:stretch>
            <a:fillRect/>
          </a:stretch>
        </p:blipFill>
        <p:spPr>
          <a:xfrm>
            <a:off x="11302306" y="2392391"/>
            <a:ext cx="613246" cy="602927"/>
          </a:xfrm>
          <a:prstGeom prst="rect">
            <a:avLst/>
          </a:prstGeom>
        </p:spPr>
      </p:pic>
      <p:pic>
        <p:nvPicPr>
          <p:cNvPr id="6" name="Picture 5">
            <a:extLst>
              <a:ext uri="{FF2B5EF4-FFF2-40B4-BE49-F238E27FC236}">
                <a16:creationId xmlns:a16="http://schemas.microsoft.com/office/drawing/2014/main" id="{E29208F0-A6BC-4871-BBDF-FC9AA760AB85}"/>
              </a:ext>
            </a:extLst>
          </p:cNvPr>
          <p:cNvPicPr>
            <a:picLocks noChangeAspect="1"/>
          </p:cNvPicPr>
          <p:nvPr/>
        </p:nvPicPr>
        <p:blipFill>
          <a:blip r:embed="rId4"/>
          <a:stretch>
            <a:fillRect/>
          </a:stretch>
        </p:blipFill>
        <p:spPr>
          <a:xfrm>
            <a:off x="10758680" y="5886071"/>
            <a:ext cx="1314678" cy="438529"/>
          </a:xfrm>
          <a:prstGeom prst="rect">
            <a:avLst/>
          </a:prstGeom>
        </p:spPr>
      </p:pic>
      <p:graphicFrame>
        <p:nvGraphicFramePr>
          <p:cNvPr id="12" name="Content Placeholder 8">
            <a:extLst>
              <a:ext uri="{FF2B5EF4-FFF2-40B4-BE49-F238E27FC236}">
                <a16:creationId xmlns:a16="http://schemas.microsoft.com/office/drawing/2014/main" id="{FC3EC915-B909-435E-8EA6-15C3E28BEF79}"/>
              </a:ext>
            </a:extLst>
          </p:cNvPr>
          <p:cNvGraphicFramePr>
            <a:graphicFrameLocks/>
          </p:cNvGraphicFramePr>
          <p:nvPr>
            <p:extLst>
              <p:ext uri="{D42A27DB-BD31-4B8C-83A1-F6EECF244321}">
                <p14:modId xmlns:p14="http://schemas.microsoft.com/office/powerpoint/2010/main" val="870799493"/>
              </p:ext>
            </p:extLst>
          </p:nvPr>
        </p:nvGraphicFramePr>
        <p:xfrm>
          <a:off x="1017022" y="966436"/>
          <a:ext cx="6602978" cy="1945983"/>
        </p:xfrm>
        <a:graphic>
          <a:graphicData uri="http://schemas.openxmlformats.org/drawingml/2006/table">
            <a:tbl>
              <a:tblPr firstRow="1" bandRow="1">
                <a:tableStyleId>{073A0DAA-6AF3-43AB-8588-CEC1D06C72B9}</a:tableStyleId>
              </a:tblPr>
              <a:tblGrid>
                <a:gridCol w="3125736">
                  <a:extLst>
                    <a:ext uri="{9D8B030D-6E8A-4147-A177-3AD203B41FA5}">
                      <a16:colId xmlns:a16="http://schemas.microsoft.com/office/drawing/2014/main" val="20000"/>
                    </a:ext>
                  </a:extLst>
                </a:gridCol>
                <a:gridCol w="1779054">
                  <a:extLst>
                    <a:ext uri="{9D8B030D-6E8A-4147-A177-3AD203B41FA5}">
                      <a16:colId xmlns:a16="http://schemas.microsoft.com/office/drawing/2014/main" val="20001"/>
                    </a:ext>
                  </a:extLst>
                </a:gridCol>
                <a:gridCol w="1698188">
                  <a:extLst>
                    <a:ext uri="{9D8B030D-6E8A-4147-A177-3AD203B41FA5}">
                      <a16:colId xmlns:a16="http://schemas.microsoft.com/office/drawing/2014/main" val="20002"/>
                    </a:ext>
                  </a:extLst>
                </a:gridCol>
              </a:tblGrid>
              <a:tr h="425141">
                <a:tc>
                  <a:txBody>
                    <a:bodyPr/>
                    <a:lstStyle/>
                    <a:p>
                      <a:endParaRPr lang="en-US" sz="2000" b="1" dirty="0">
                        <a:effectLst>
                          <a:outerShdw blurRad="38100" dist="38100" dir="2700000" algn="tl">
                            <a:srgbClr val="000000">
                              <a:alpha val="43137"/>
                            </a:srgbClr>
                          </a:outerShdw>
                        </a:effectLst>
                        <a:latin typeface="+mn-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gridSpan="2">
                  <a:txBody>
                    <a:bodyPr/>
                    <a:lstStyle/>
                    <a:p>
                      <a:pPr algn="ctr"/>
                      <a:r>
                        <a:rPr lang="es-PR" sz="2000" b="1" noProof="0" dirty="0">
                          <a:effectLst>
                            <a:outerShdw blurRad="38100" dist="38100" dir="2700000" algn="tl">
                              <a:srgbClr val="000000">
                                <a:alpha val="43137"/>
                              </a:srgbClr>
                            </a:outerShdw>
                          </a:effectLst>
                          <a:latin typeface="+mn-lt"/>
                        </a:rPr>
                        <a:t>Celulosa</a:t>
                      </a:r>
                      <a:r>
                        <a:rPr lang="en-US" sz="2000" b="1" noProof="0" dirty="0">
                          <a:effectLst>
                            <a:outerShdw blurRad="38100" dist="38100" dir="2700000" algn="tl">
                              <a:srgbClr val="000000">
                                <a:alpha val="43137"/>
                              </a:srgbClr>
                            </a:outerShdw>
                          </a:effectLst>
                          <a:latin typeface="+mn-lt"/>
                        </a:rPr>
                        <a:t>  </a:t>
                      </a:r>
                      <a:r>
                        <a:rPr lang="es-PR" sz="2000" b="1" noProof="0" dirty="0">
                          <a:effectLst>
                            <a:outerShdw blurRad="38100" dist="38100" dir="2700000" algn="tl">
                              <a:srgbClr val="000000">
                                <a:alpha val="43137"/>
                              </a:srgbClr>
                            </a:outerShdw>
                          </a:effectLst>
                          <a:latin typeface="+mn-lt"/>
                        </a:rPr>
                        <a:t>Fibrilada</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s-PR" sz="2000" b="1" noProof="0" dirty="0">
                        <a:effectLst>
                          <a:outerShdw blurRad="38100" dist="38100" dir="2700000" algn="tl">
                            <a:srgbClr val="000000">
                              <a:alpha val="43137"/>
                            </a:srgbClr>
                          </a:outerShdw>
                        </a:effectLst>
                        <a:latin typeface="+mn-lt"/>
                      </a:endParaRPr>
                    </a:p>
                  </a:txBody>
                  <a:tcPr/>
                </a:tc>
                <a:extLst>
                  <a:ext uri="{0D108BD9-81ED-4DB2-BD59-A6C34878D82A}">
                    <a16:rowId xmlns:a16="http://schemas.microsoft.com/office/drawing/2014/main" val="10000"/>
                  </a:ext>
                </a:extLst>
              </a:tr>
              <a:tr h="425141">
                <a:tc>
                  <a:txBody>
                    <a:bodyPr/>
                    <a:lstStyle/>
                    <a:p>
                      <a:r>
                        <a:rPr lang="es-PR" sz="2000" b="1" noProof="0" dirty="0">
                          <a:effectLst>
                            <a:outerShdw blurRad="38100" dist="38100" dir="2700000" algn="tl">
                              <a:srgbClr val="000000">
                                <a:alpha val="43137"/>
                              </a:srgbClr>
                            </a:outerShdw>
                          </a:effectLst>
                          <a:latin typeface="+mn-lt"/>
                        </a:rPr>
                        <a:t>Masa (en seco)</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r>
                        <a:rPr lang="en-US" sz="2000" b="1" noProof="0" dirty="0">
                          <a:effectLst>
                            <a:outerShdw blurRad="38100" dist="38100" dir="2700000" algn="tl">
                              <a:srgbClr val="000000">
                                <a:alpha val="43137"/>
                              </a:srgbClr>
                            </a:outerShdw>
                          </a:effectLst>
                          <a:latin typeface="+mn-lt"/>
                        </a:rPr>
                        <a:t>.</a:t>
                      </a:r>
                      <a:r>
                        <a:rPr lang="es-PR" sz="2000" b="1" noProof="0" dirty="0">
                          <a:effectLst>
                            <a:outerShdw blurRad="38100" dist="38100" dir="2700000" algn="tl">
                              <a:srgbClr val="000000">
                                <a:alpha val="43137"/>
                              </a:srgbClr>
                            </a:outerShdw>
                          </a:effectLst>
                          <a:latin typeface="+mn-lt"/>
                        </a:rPr>
                        <a:t>4 oz</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b="1" noProof="0" dirty="0">
                          <a:effectLst>
                            <a:outerShdw blurRad="38100" dist="38100" dir="2700000" algn="tl">
                              <a:srgbClr val="000000">
                                <a:alpha val="43137"/>
                              </a:srgbClr>
                            </a:outerShdw>
                          </a:effectLst>
                          <a:latin typeface="+mn-lt"/>
                        </a:rPr>
                        <a:t>.</a:t>
                      </a:r>
                      <a:r>
                        <a:rPr lang="es-PR" sz="2000" b="1" noProof="0" dirty="0">
                          <a:effectLst>
                            <a:outerShdw blurRad="38100" dist="38100" dir="2700000" algn="tl">
                              <a:srgbClr val="000000">
                                <a:alpha val="43137"/>
                              </a:srgbClr>
                            </a:outerShdw>
                          </a:effectLst>
                          <a:latin typeface="+mn-lt"/>
                        </a:rPr>
                        <a:t>7 oz</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425141">
                <a:tc>
                  <a:txBody>
                    <a:bodyPr/>
                    <a:lstStyle/>
                    <a:p>
                      <a:r>
                        <a:rPr lang="es-PR" sz="2000" b="1" noProof="0" dirty="0">
                          <a:effectLst>
                            <a:outerShdw blurRad="38100" dist="38100" dir="2700000" algn="tl">
                              <a:srgbClr val="000000">
                                <a:alpha val="43137"/>
                              </a:srgbClr>
                            </a:outerShdw>
                          </a:effectLst>
                          <a:latin typeface="+mn-lt"/>
                        </a:rPr>
                        <a:t>Tiempo de secado*</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PR" sz="1800" b="1" noProof="0" dirty="0">
                          <a:effectLst>
                            <a:outerShdw blurRad="38100" dist="38100" dir="2700000" algn="tl">
                              <a:srgbClr val="000000">
                                <a:alpha val="43137"/>
                              </a:srgbClr>
                            </a:outerShdw>
                          </a:effectLst>
                          <a:latin typeface="+mn-lt"/>
                        </a:rPr>
                        <a:t>5 días</a:t>
                      </a:r>
                    </a:p>
                    <a:p>
                      <a:r>
                        <a:rPr lang="es-PR" sz="1800" b="1" noProof="0" dirty="0">
                          <a:effectLst>
                            <a:outerShdw blurRad="38100" dist="38100" dir="2700000" algn="tl">
                              <a:srgbClr val="000000">
                                <a:alpha val="43137"/>
                              </a:srgbClr>
                            </a:outerShdw>
                          </a:effectLst>
                          <a:latin typeface="+mn-lt"/>
                        </a:rPr>
                        <a:t>Remover en 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PR" sz="2000" b="1" noProof="0" dirty="0">
                          <a:effectLst>
                            <a:outerShdw blurRad="38100" dist="38100" dir="2700000" algn="tl">
                              <a:srgbClr val="000000">
                                <a:alpha val="43137"/>
                              </a:srgbClr>
                            </a:outerShdw>
                          </a:effectLst>
                          <a:latin typeface="+mn-lt"/>
                        </a:rPr>
                        <a:t>5 días</a:t>
                      </a:r>
                    </a:p>
                    <a:p>
                      <a:r>
                        <a:rPr lang="es-PR" sz="1800" b="1" noProof="0" dirty="0">
                          <a:effectLst>
                            <a:outerShdw blurRad="38100" dist="38100" dir="2700000" algn="tl">
                              <a:srgbClr val="000000">
                                <a:alpha val="43137"/>
                              </a:srgbClr>
                            </a:outerShdw>
                          </a:effectLst>
                          <a:latin typeface="+mn-lt"/>
                        </a:rPr>
                        <a:t>Remover en 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42514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PR" sz="2000" b="1" noProof="0" dirty="0">
                          <a:effectLst>
                            <a:outerShdw blurRad="38100" dist="38100" dir="2700000" algn="tl">
                              <a:srgbClr val="000000">
                                <a:alpha val="43137"/>
                              </a:srgbClr>
                            </a:outerShdw>
                          </a:effectLst>
                          <a:latin typeface="+mn-lt"/>
                        </a:rPr>
                        <a:t>Proporción de mezcla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b="1" dirty="0">
                          <a:effectLst>
                            <a:outerShdw blurRad="38100" dist="38100" dir="2700000" algn="tl">
                              <a:srgbClr val="000000">
                                <a:alpha val="43137"/>
                              </a:srgbClr>
                            </a:outerShdw>
                          </a:effectLst>
                          <a:latin typeface="+mn-lt"/>
                        </a:rPr>
                        <a:t>1:9:0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000" b="1" dirty="0">
                          <a:effectLst>
                            <a:outerShdw blurRad="38100" dist="38100" dir="2700000" algn="tl">
                              <a:srgbClr val="000000">
                                <a:alpha val="43137"/>
                              </a:srgbClr>
                            </a:outerShdw>
                          </a:effectLst>
                          <a:latin typeface="+mn-lt"/>
                        </a:rPr>
                        <a:t>1:9:2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bl>
          </a:graphicData>
        </a:graphic>
      </p:graphicFrame>
      <p:pic>
        <p:nvPicPr>
          <p:cNvPr id="13" name="Picture 12" descr="A9RhWUZYS3.tiff">
            <a:extLst>
              <a:ext uri="{FF2B5EF4-FFF2-40B4-BE49-F238E27FC236}">
                <a16:creationId xmlns:a16="http://schemas.microsoft.com/office/drawing/2014/main" id="{80EDE639-165E-4DC6-97E2-96CBCC8420DD}"/>
              </a:ext>
            </a:extLst>
          </p:cNvPr>
          <p:cNvPicPr>
            <a:picLocks noChangeAspect="1"/>
          </p:cNvPicPr>
          <p:nvPr/>
        </p:nvPicPr>
        <p:blipFill>
          <a:blip r:embed="rId5">
            <a:alphaModFix amt="30000"/>
          </a:blip>
          <a:stretch>
            <a:fillRect/>
          </a:stretch>
        </p:blipFill>
        <p:spPr>
          <a:xfrm>
            <a:off x="8965850" y="3164979"/>
            <a:ext cx="2949702" cy="23214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15" name="Content Placeholder 8">
            <a:extLst>
              <a:ext uri="{FF2B5EF4-FFF2-40B4-BE49-F238E27FC236}">
                <a16:creationId xmlns:a16="http://schemas.microsoft.com/office/drawing/2014/main" id="{800309F1-1D16-4C0D-B31B-C9EFAF2BD02B}"/>
              </a:ext>
            </a:extLst>
          </p:cNvPr>
          <p:cNvGraphicFramePr>
            <a:graphicFrameLocks/>
          </p:cNvGraphicFramePr>
          <p:nvPr>
            <p:extLst>
              <p:ext uri="{D42A27DB-BD31-4B8C-83A1-F6EECF244321}">
                <p14:modId xmlns:p14="http://schemas.microsoft.com/office/powerpoint/2010/main" val="2871813256"/>
              </p:ext>
            </p:extLst>
          </p:nvPr>
        </p:nvGraphicFramePr>
        <p:xfrm>
          <a:off x="7620000" y="966435"/>
          <a:ext cx="3478778" cy="1945983"/>
        </p:xfrm>
        <a:graphic>
          <a:graphicData uri="http://schemas.openxmlformats.org/drawingml/2006/table">
            <a:tbl>
              <a:tblPr firstRow="1" bandRow="1">
                <a:tableStyleId>{073A0DAA-6AF3-43AB-8588-CEC1D06C72B9}</a:tableStyleId>
              </a:tblPr>
              <a:tblGrid>
                <a:gridCol w="1752600">
                  <a:extLst>
                    <a:ext uri="{9D8B030D-6E8A-4147-A177-3AD203B41FA5}">
                      <a16:colId xmlns:a16="http://schemas.microsoft.com/office/drawing/2014/main" val="20000"/>
                    </a:ext>
                  </a:extLst>
                </a:gridCol>
                <a:gridCol w="1726178">
                  <a:extLst>
                    <a:ext uri="{9D8B030D-6E8A-4147-A177-3AD203B41FA5}">
                      <a16:colId xmlns:a16="http://schemas.microsoft.com/office/drawing/2014/main" val="20001"/>
                    </a:ext>
                  </a:extLst>
                </a:gridCol>
              </a:tblGrid>
              <a:tr h="425141">
                <a:tc gridSpan="2">
                  <a:txBody>
                    <a:bodyPr/>
                    <a:lstStyle/>
                    <a:p>
                      <a:endParaRPr lang="en-US" sz="2000" b="1" dirty="0">
                        <a:effectLst>
                          <a:outerShdw blurRad="38100" dist="38100" dir="2700000" algn="tl">
                            <a:srgbClr val="000000">
                              <a:alpha val="43137"/>
                            </a:srgbClr>
                          </a:outerShdw>
                        </a:effectLst>
                        <a:latin typeface="+mn-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s-PR" sz="2000" b="1" noProof="0" dirty="0">
                        <a:effectLst>
                          <a:outerShdw blurRad="38100" dist="38100" dir="2700000" algn="tl">
                            <a:srgbClr val="000000">
                              <a:alpha val="43137"/>
                            </a:srgbClr>
                          </a:outerShdw>
                        </a:effectLst>
                        <a:latin typeface="+mn-lt"/>
                      </a:endParaRPr>
                    </a:p>
                  </a:txBody>
                  <a:tcPr/>
                </a:tc>
                <a:extLst>
                  <a:ext uri="{0D108BD9-81ED-4DB2-BD59-A6C34878D82A}">
                    <a16:rowId xmlns:a16="http://schemas.microsoft.com/office/drawing/2014/main" val="10000"/>
                  </a:ext>
                </a:extLst>
              </a:tr>
              <a:tr h="425141">
                <a:tc>
                  <a:txBody>
                    <a:bodyPr/>
                    <a:lstStyle/>
                    <a:p>
                      <a:r>
                        <a:rPr lang="en-US" sz="2000" b="1" noProof="0" dirty="0">
                          <a:effectLst>
                            <a:outerShdw blurRad="38100" dist="38100" dir="2700000" algn="tl">
                              <a:srgbClr val="000000">
                                <a:alpha val="43137"/>
                              </a:srgbClr>
                            </a:outerShdw>
                          </a:effectLst>
                          <a:latin typeface="+mn-lt"/>
                        </a:rPr>
                        <a:t>.</a:t>
                      </a:r>
                      <a:r>
                        <a:rPr lang="es-PR" sz="2000" b="1" noProof="0" dirty="0">
                          <a:effectLst>
                            <a:outerShdw blurRad="38100" dist="38100" dir="2700000" algn="tl">
                              <a:srgbClr val="000000">
                                <a:alpha val="43137"/>
                              </a:srgbClr>
                            </a:outerShdw>
                          </a:effectLst>
                          <a:latin typeface="+mn-lt"/>
                        </a:rPr>
                        <a:t>8 oz</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r>
                        <a:rPr lang="en-US" sz="2000" b="1" noProof="0" dirty="0">
                          <a:effectLst>
                            <a:outerShdw blurRad="38100" dist="38100" dir="2700000" algn="tl">
                              <a:srgbClr val="000000">
                                <a:alpha val="43137"/>
                              </a:srgbClr>
                            </a:outerShdw>
                          </a:effectLst>
                          <a:latin typeface="+mn-lt"/>
                        </a:rPr>
                        <a:t>1</a:t>
                      </a:r>
                      <a:r>
                        <a:rPr lang="es-PR" sz="2000" b="1" noProof="0" dirty="0">
                          <a:effectLst>
                            <a:outerShdw blurRad="38100" dist="38100" dir="2700000" algn="tl">
                              <a:srgbClr val="000000">
                                <a:alpha val="43137"/>
                              </a:srgbClr>
                            </a:outerShdw>
                          </a:effectLst>
                          <a:latin typeface="+mn-lt"/>
                        </a:rPr>
                        <a:t> oz</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425141">
                <a:tc>
                  <a:txBody>
                    <a:bodyPr/>
                    <a:lstStyle/>
                    <a:p>
                      <a:r>
                        <a:rPr lang="es-PR" sz="1800" b="1" noProof="0" dirty="0">
                          <a:effectLst>
                            <a:outerShdw blurRad="38100" dist="38100" dir="2700000" algn="tl">
                              <a:srgbClr val="000000">
                                <a:alpha val="43137"/>
                              </a:srgbClr>
                            </a:outerShdw>
                          </a:effectLst>
                          <a:latin typeface="+mn-lt"/>
                        </a:rPr>
                        <a:t>5 días</a:t>
                      </a:r>
                    </a:p>
                    <a:p>
                      <a:r>
                        <a:rPr lang="es-PR" sz="1800" b="1" noProof="0" dirty="0">
                          <a:effectLst>
                            <a:outerShdw blurRad="38100" dist="38100" dir="2700000" algn="tl">
                              <a:srgbClr val="000000">
                                <a:alpha val="43137"/>
                              </a:srgbClr>
                            </a:outerShdw>
                          </a:effectLst>
                          <a:latin typeface="+mn-lt"/>
                        </a:rPr>
                        <a:t>Remover en 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PR" sz="2000" b="1" noProof="0">
                          <a:effectLst>
                            <a:outerShdw blurRad="38100" dist="38100" dir="2700000" algn="tl">
                              <a:srgbClr val="000000">
                                <a:alpha val="43137"/>
                              </a:srgbClr>
                            </a:outerShdw>
                          </a:effectLst>
                          <a:latin typeface="+mn-lt"/>
                        </a:rPr>
                        <a:t>5 días</a:t>
                      </a:r>
                    </a:p>
                    <a:p>
                      <a:r>
                        <a:rPr lang="es-PR" sz="1800" b="1" noProof="0">
                          <a:effectLst>
                            <a:outerShdw blurRad="38100" dist="38100" dir="2700000" algn="tl">
                              <a:srgbClr val="000000">
                                <a:alpha val="43137"/>
                              </a:srgbClr>
                            </a:outerShdw>
                          </a:effectLst>
                          <a:latin typeface="+mn-lt"/>
                        </a:rPr>
                        <a:t>Remover en 1</a:t>
                      </a:r>
                      <a:endParaRPr lang="es-PR" sz="1800" b="1" noProof="0" dirty="0">
                        <a:effectLst>
                          <a:outerShdw blurRad="38100" dist="38100" dir="2700000" algn="tl">
                            <a:srgbClr val="000000">
                              <a:alpha val="43137"/>
                            </a:srgbClr>
                          </a:outerShdw>
                        </a:effectLst>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42514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b="1" dirty="0">
                          <a:effectLst>
                            <a:outerShdw blurRad="38100" dist="38100" dir="2700000" algn="tl">
                              <a:srgbClr val="000000">
                                <a:alpha val="43137"/>
                              </a:srgbClr>
                            </a:outerShdw>
                          </a:effectLst>
                          <a:latin typeface="+mn-lt"/>
                        </a:rPr>
                        <a:t>1:9:4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b="1" dirty="0">
                          <a:effectLst>
                            <a:outerShdw blurRad="38100" dist="38100" dir="2700000" algn="tl">
                              <a:srgbClr val="000000">
                                <a:alpha val="43137"/>
                              </a:srgbClr>
                            </a:outerShdw>
                          </a:effectLst>
                          <a:latin typeface="+mn-lt"/>
                        </a:rPr>
                        <a:t>1:9:6</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525288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E27C5D-BAD9-4A90-A897-6DB7100F2713}"/>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16" name="Picture 15">
            <a:extLst>
              <a:ext uri="{FF2B5EF4-FFF2-40B4-BE49-F238E27FC236}">
                <a16:creationId xmlns:a16="http://schemas.microsoft.com/office/drawing/2014/main" id="{208229B7-6D65-4F5E-A4A4-EE606C632396}"/>
              </a:ext>
            </a:extLst>
          </p:cNvPr>
          <p:cNvPicPr>
            <a:picLocks noChangeAspect="1"/>
          </p:cNvPicPr>
          <p:nvPr/>
        </p:nvPicPr>
        <p:blipFill>
          <a:blip r:embed="rId4"/>
          <a:stretch>
            <a:fillRect/>
          </a:stretch>
        </p:blipFill>
        <p:spPr>
          <a:xfrm>
            <a:off x="124691" y="5687372"/>
            <a:ext cx="1849075" cy="597196"/>
          </a:xfrm>
          <a:prstGeom prst="rect">
            <a:avLst/>
          </a:prstGeom>
        </p:spPr>
      </p:pic>
      <p:sp>
        <p:nvSpPr>
          <p:cNvPr id="28" name="Title 1">
            <a:extLst>
              <a:ext uri="{FF2B5EF4-FFF2-40B4-BE49-F238E27FC236}">
                <a16:creationId xmlns:a16="http://schemas.microsoft.com/office/drawing/2014/main" id="{2F2E6723-B25F-4AC0-B7DB-167E1BA7E99E}"/>
              </a:ext>
            </a:extLst>
          </p:cNvPr>
          <p:cNvSpPr txBox="1">
            <a:spLocks noChangeArrowheads="1"/>
          </p:cNvSpPr>
          <p:nvPr/>
        </p:nvSpPr>
        <p:spPr>
          <a:xfrm>
            <a:off x="9587" y="54415"/>
            <a:ext cx="8679520" cy="707585"/>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b="1" i="0" u="none" strike="noStrike" kern="1200" cap="none" spc="0" normalizeH="0" baseline="0" dirty="0">
                <a:ln w="13462">
                  <a:solidFill>
                    <a:prstClr val="white"/>
                  </a:solidFill>
                  <a:prstDash val="solid"/>
                </a:ln>
                <a:solidFill>
                  <a:prstClr val="black"/>
                </a:solidFill>
                <a:effectLst>
                  <a:outerShdw dist="38100" dir="2700000" algn="bl" rotWithShape="0">
                    <a:srgbClr val="C00000"/>
                  </a:outerShdw>
                </a:effectLst>
                <a:uLnTx/>
                <a:uFillTx/>
                <a:latin typeface="Arial Black" panose="020B0A04020102020204"/>
                <a:ea typeface="SimSun" panose="02010600030101010101" pitchFamily="2" charset="-122"/>
                <a:cs typeface="+mj-cs"/>
              </a:rPr>
              <a:t>Análisis - Conclusiones</a:t>
            </a:r>
          </a:p>
        </p:txBody>
      </p:sp>
      <p:sp>
        <p:nvSpPr>
          <p:cNvPr id="37" name="Rectangle 36">
            <a:extLst>
              <a:ext uri="{FF2B5EF4-FFF2-40B4-BE49-F238E27FC236}">
                <a16:creationId xmlns:a16="http://schemas.microsoft.com/office/drawing/2014/main" id="{BAC83234-5DE7-4630-A97D-CB4CB4D212FC}"/>
              </a:ext>
            </a:extLst>
          </p:cNvPr>
          <p:cNvSpPr/>
          <p:nvPr/>
        </p:nvSpPr>
        <p:spPr>
          <a:xfrm>
            <a:off x="9587" y="915416"/>
            <a:ext cx="8679520" cy="4874476"/>
          </a:xfrm>
          <a:prstGeom prst="rect">
            <a:avLst/>
          </a:prstGeom>
        </p:spPr>
        <p:txBody>
          <a:bodyPr wrap="square">
            <a:spAutoFit/>
          </a:bodyPr>
          <a:lstStyle/>
          <a:p>
            <a:pPr marL="342900"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175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Es muy difícil medir las propiedades de forma experimental, pero el material (papel) cambió significativamente y los resultados obtenidos concuerdan con las predicciones o el efecto a nano escala deseado: fibras en la sustancia (al estar húmeda) y estados variados de rigidez al estar seco.</a:t>
            </a:r>
          </a:p>
          <a:p>
            <a:pPr algn="just">
              <a:lnSpc>
                <a:spcPct val="107000"/>
              </a:lnSpc>
              <a:buClr>
                <a:srgbClr val="C00000"/>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ES" sz="3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175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Ideas fundamentales destacadas:</a:t>
            </a:r>
          </a:p>
          <a:p>
            <a:pPr algn="just">
              <a:lnSpc>
                <a:spcPct val="107000"/>
              </a:lnSpc>
              <a:buClr>
                <a:srgbClr val="C00000"/>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ES" sz="3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endParaRPr>
          </a:p>
          <a:p>
            <a:pPr marL="234950" lvl="1" indent="234950" algn="just">
              <a:buClr>
                <a:srgbClr val="C00000"/>
              </a:buClr>
              <a:buFont typeface="Wingdings" panose="05000000000000000000" pitchFamily="2" charset="2"/>
              <a:buChar char="§"/>
            </a:pPr>
            <a:r>
              <a:rPr lang="es-PR" sz="1750" b="1" i="1" dirty="0">
                <a:solidFill>
                  <a:schemeClr val="accent1">
                    <a:lumMod val="50000"/>
                  </a:schemeClr>
                </a:solidFill>
                <a:effectLst>
                  <a:outerShdw blurRad="38100" dist="38100" dir="2700000" algn="tl">
                    <a:srgbClr val="000000">
                      <a:alpha val="43137"/>
                    </a:srgbClr>
                  </a:outerShdw>
                </a:effectLst>
              </a:rPr>
              <a:t>Sentido de escala:</a:t>
            </a:r>
            <a:r>
              <a:rPr lang="es-PR" sz="1750" b="1" dirty="0">
                <a:effectLst>
                  <a:outerShdw blurRad="38100" dist="38100" dir="2700000" algn="tl">
                    <a:srgbClr val="000000">
                      <a:alpha val="43137"/>
                    </a:srgbClr>
                  </a:outerShdw>
                </a:effectLst>
              </a:rPr>
              <a:t> diferencias entre las muestras. </a:t>
            </a:r>
            <a:r>
              <a:rPr lang="es-PR" sz="1750" b="1" i="1" dirty="0">
                <a:effectLst>
                  <a:outerShdw blurRad="38100" dist="38100" dir="2700000" algn="tl">
                    <a:srgbClr val="000000">
                      <a:alpha val="43137"/>
                    </a:srgbClr>
                  </a:outerShdw>
                </a:effectLst>
              </a:rPr>
              <a:t>Puntos a señalar: </a:t>
            </a:r>
            <a:r>
              <a:rPr lang="es-PR" sz="1750" b="1" dirty="0">
                <a:effectLst>
                  <a:outerShdw blurRad="38100" dist="38100" dir="2700000" algn="tl">
                    <a:srgbClr val="000000">
                      <a:alpha val="43137"/>
                    </a:srgbClr>
                  </a:outerShdw>
                </a:effectLst>
              </a:rPr>
              <a:t>las fibras de celulosa miden </a:t>
            </a:r>
            <a:r>
              <a:rPr lang="es-PR" sz="175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micrómetros ancho (cabello humano) y un milímetro de largo. Las nano-fibras de celulosa son aproximadamente 1,000 veces más pequeñas que las fibras. Los nano-cristales de celulosa miden 3 nm de ancho y 500 nm de largo (aproximadamente 1/1000 el grosor de un grano de arena).</a:t>
            </a:r>
          </a:p>
          <a:p>
            <a:pPr marL="234950" lvl="1" algn="just">
              <a:buClr>
                <a:srgbClr val="C00000"/>
              </a:buClr>
            </a:pPr>
            <a:endParaRPr lang="es-PR" sz="300" b="1" dirty="0">
              <a:effectLst>
                <a:outerShdw blurRad="38100" dist="38100" dir="2700000" algn="tl">
                  <a:srgbClr val="000000">
                    <a:alpha val="43137"/>
                  </a:srgbClr>
                </a:outerShdw>
              </a:effectLst>
            </a:endParaRPr>
          </a:p>
          <a:p>
            <a:pPr marL="234950" lvl="1" indent="234950" algn="just">
              <a:buClr>
                <a:srgbClr val="C00000"/>
              </a:buClr>
              <a:buFont typeface="Wingdings" panose="05000000000000000000" pitchFamily="2" charset="2"/>
              <a:buChar char="§"/>
            </a:pPr>
            <a:r>
              <a:rPr lang="es-PR" sz="1750" b="1" i="1" dirty="0">
                <a:solidFill>
                  <a:schemeClr val="accent1">
                    <a:lumMod val="50000"/>
                  </a:schemeClr>
                </a:solidFill>
                <a:effectLst>
                  <a:outerShdw blurRad="38100" dist="38100" dir="2700000" algn="tl">
                    <a:srgbClr val="000000">
                      <a:alpha val="43137"/>
                    </a:srgbClr>
                  </a:outerShdw>
                </a:effectLst>
              </a:rPr>
              <a:t>Relación área de superficie a volumen:</a:t>
            </a:r>
            <a:r>
              <a:rPr lang="es-PR" sz="1750" b="1" dirty="0">
                <a:effectLst>
                  <a:outerShdw blurRad="38100" dist="38100" dir="2700000" algn="tl">
                    <a:srgbClr val="000000">
                      <a:alpha val="43137"/>
                    </a:srgbClr>
                  </a:outerShdw>
                </a:effectLst>
              </a:rPr>
              <a:t> fibras extraídas o liberadas.</a:t>
            </a:r>
          </a:p>
          <a:p>
            <a:pPr marL="234950" lvl="1" algn="just">
              <a:buClr>
                <a:srgbClr val="C00000"/>
              </a:buClr>
            </a:pPr>
            <a:endParaRPr lang="es-PR" sz="300" b="1" dirty="0">
              <a:effectLst>
                <a:outerShdw blurRad="38100" dist="38100" dir="2700000" algn="tl">
                  <a:srgbClr val="000000">
                    <a:alpha val="43137"/>
                  </a:srgbClr>
                </a:outerShdw>
              </a:effectLst>
            </a:endParaRPr>
          </a:p>
          <a:p>
            <a:pPr marL="692150" lvl="2" indent="234950" algn="just">
              <a:buClr>
                <a:srgbClr val="C00000"/>
              </a:buClr>
              <a:buFont typeface="Wingdings" panose="05000000000000000000" pitchFamily="2" charset="2"/>
              <a:buChar char="§"/>
            </a:pPr>
            <a:r>
              <a:rPr lang="es-PR" sz="1750" b="1" i="1" dirty="0">
                <a:solidFill>
                  <a:schemeClr val="accent1">
                    <a:lumMod val="50000"/>
                  </a:schemeClr>
                </a:solidFill>
                <a:effectLst>
                  <a:outerShdw blurRad="38100" dist="38100" dir="2700000" algn="tl">
                    <a:srgbClr val="000000">
                      <a:alpha val="43137"/>
                    </a:srgbClr>
                  </a:outerShdw>
                </a:effectLst>
              </a:rPr>
              <a:t>Morfología (tratamiento):</a:t>
            </a:r>
            <a:r>
              <a:rPr lang="es-PR" sz="1750" b="1" dirty="0">
                <a:effectLst>
                  <a:outerShdw blurRad="38100" dist="38100" dir="2700000" algn="tl">
                    <a:srgbClr val="000000">
                      <a:alpha val="43137"/>
                    </a:srgbClr>
                  </a:outerShdw>
                </a:effectLst>
              </a:rPr>
              <a:t> caracterización vía SEM (por sus siglas en inglés), ya que es un aspecto crítico en el entendimiento de la morfología.</a:t>
            </a:r>
          </a:p>
          <a:p>
            <a:pPr marL="234950" lvl="1" algn="just">
              <a:buClr>
                <a:srgbClr val="C00000"/>
              </a:buClr>
            </a:pPr>
            <a:endParaRPr lang="es-PR" sz="300" b="1" dirty="0">
              <a:effectLst>
                <a:outerShdw blurRad="38100" dist="38100" dir="2700000" algn="tl">
                  <a:srgbClr val="000000">
                    <a:alpha val="43137"/>
                  </a:srgbClr>
                </a:outerShdw>
              </a:effectLst>
            </a:endParaRPr>
          </a:p>
          <a:p>
            <a:pPr marL="234950" lvl="1" indent="234950" algn="just">
              <a:buClr>
                <a:srgbClr val="C00000"/>
              </a:buClr>
              <a:buFont typeface="Wingdings" panose="05000000000000000000" pitchFamily="2" charset="2"/>
              <a:buChar char="§"/>
            </a:pPr>
            <a:r>
              <a:rPr lang="es-PR" sz="1750" b="1" i="1" dirty="0">
                <a:solidFill>
                  <a:schemeClr val="accent1">
                    <a:lumMod val="50000"/>
                  </a:schemeClr>
                </a:solidFill>
                <a:effectLst>
                  <a:outerShdw blurRad="38100" dist="38100" dir="2700000" algn="tl">
                    <a:srgbClr val="000000">
                      <a:alpha val="43137"/>
                    </a:srgbClr>
                  </a:outerShdw>
                </a:effectLst>
              </a:rPr>
              <a:t>Auto ensamblaje:</a:t>
            </a:r>
            <a:r>
              <a:rPr lang="es-PR" sz="1750" b="1" dirty="0">
                <a:effectLst>
                  <a:outerShdw blurRad="38100" dist="38100" dir="2700000" algn="tl">
                    <a:srgbClr val="000000">
                      <a:alpha val="43137"/>
                    </a:srgbClr>
                  </a:outerShdw>
                </a:effectLst>
              </a:rPr>
              <a:t> orientación de las fibras, fibras de madera -  microfibrillas a nano-fibrillas.</a:t>
            </a:r>
            <a:endParaRPr lang="es-PR" sz="1750" dirty="0"/>
          </a:p>
        </p:txBody>
      </p:sp>
      <p:pic>
        <p:nvPicPr>
          <p:cNvPr id="18" name="Content Placeholder 6" descr="100xSample1.jpg">
            <a:extLst>
              <a:ext uri="{FF2B5EF4-FFF2-40B4-BE49-F238E27FC236}">
                <a16:creationId xmlns:a16="http://schemas.microsoft.com/office/drawing/2014/main" id="{61E063B6-FE7C-48BC-80EF-169370A98617}"/>
              </a:ext>
            </a:extLst>
          </p:cNvPr>
          <p:cNvPicPr>
            <a:picLocks noChangeAspect="1"/>
          </p:cNvPicPr>
          <p:nvPr/>
        </p:nvPicPr>
        <p:blipFill>
          <a:blip r:embed="rId5"/>
          <a:srcRect t="-6902" b="-6902"/>
          <a:stretch>
            <a:fillRect/>
          </a:stretch>
        </p:blipFill>
        <p:spPr>
          <a:xfrm>
            <a:off x="8753348" y="-107890"/>
            <a:ext cx="3378200" cy="3303867"/>
          </a:xfrm>
          <a:prstGeom prst="rect">
            <a:avLst/>
          </a:prstGeom>
        </p:spPr>
      </p:pic>
      <p:pic>
        <p:nvPicPr>
          <p:cNvPr id="19" name="Content Placeholder 7" descr="100xSample3.jpg">
            <a:extLst>
              <a:ext uri="{FF2B5EF4-FFF2-40B4-BE49-F238E27FC236}">
                <a16:creationId xmlns:a16="http://schemas.microsoft.com/office/drawing/2014/main" id="{70E37DD9-FBF6-4B08-98F7-31DE1DBAB664}"/>
              </a:ext>
            </a:extLst>
          </p:cNvPr>
          <p:cNvPicPr>
            <a:picLocks noChangeAspect="1"/>
          </p:cNvPicPr>
          <p:nvPr/>
        </p:nvPicPr>
        <p:blipFill>
          <a:blip r:embed="rId6"/>
          <a:srcRect t="-6879" b="-6879"/>
          <a:stretch>
            <a:fillRect/>
          </a:stretch>
        </p:blipFill>
        <p:spPr>
          <a:xfrm>
            <a:off x="8753347" y="2590800"/>
            <a:ext cx="3378201" cy="3302570"/>
          </a:xfrm>
          <a:prstGeom prst="rect">
            <a:avLst/>
          </a:prstGeom>
        </p:spPr>
      </p:pic>
      <p:sp>
        <p:nvSpPr>
          <p:cNvPr id="20" name="TextBox 19">
            <a:extLst>
              <a:ext uri="{FF2B5EF4-FFF2-40B4-BE49-F238E27FC236}">
                <a16:creationId xmlns:a16="http://schemas.microsoft.com/office/drawing/2014/main" id="{2F5CB9DD-86D6-4155-9589-738A25FFDB39}"/>
              </a:ext>
            </a:extLst>
          </p:cNvPr>
          <p:cNvSpPr txBox="1"/>
          <p:nvPr/>
        </p:nvSpPr>
        <p:spPr>
          <a:xfrm>
            <a:off x="8753346" y="5783048"/>
            <a:ext cx="2700716" cy="461665"/>
          </a:xfrm>
          <a:prstGeom prst="rect">
            <a:avLst/>
          </a:prstGeom>
          <a:noFill/>
        </p:spPr>
        <p:txBody>
          <a:bodyPr wrap="square" rtlCol="0">
            <a:spAutoFit/>
          </a:bodyPr>
          <a:lstStyle/>
          <a:p>
            <a:pPr algn="ctr"/>
            <a:r>
              <a:rPr lang="es-PR" sz="1200" b="1" dirty="0">
                <a:solidFill>
                  <a:srgbClr val="C00000"/>
                </a:solidFill>
                <a:effectLst>
                  <a:outerShdw blurRad="38100" dist="38100" dir="2700000" algn="tl">
                    <a:srgbClr val="000000">
                      <a:alpha val="43137"/>
                    </a:srgbClr>
                  </a:outerShdw>
                </a:effectLst>
              </a:rPr>
              <a:t>Fotomicrografía provista por </a:t>
            </a:r>
          </a:p>
          <a:p>
            <a:pPr algn="ctr"/>
            <a:r>
              <a:rPr lang="es-PR" sz="1200" b="1" dirty="0">
                <a:solidFill>
                  <a:srgbClr val="C00000"/>
                </a:solidFill>
                <a:effectLst>
                  <a:outerShdw blurRad="38100" dist="38100" dir="2700000" algn="tl">
                    <a:srgbClr val="000000">
                      <a:alpha val="43137"/>
                    </a:srgbClr>
                  </a:outerShdw>
                </a:effectLst>
              </a:rPr>
              <a:t>“</a:t>
            </a:r>
            <a:r>
              <a:rPr lang="en-US" sz="1200" b="1" dirty="0">
                <a:solidFill>
                  <a:srgbClr val="C00000"/>
                </a:solidFill>
                <a:effectLst>
                  <a:outerShdw blurRad="38100" dist="38100" dir="2700000" algn="tl">
                    <a:srgbClr val="000000">
                      <a:alpha val="43137"/>
                    </a:srgbClr>
                  </a:outerShdw>
                </a:effectLst>
              </a:rPr>
              <a:t>Nano-Link Electron Micrographs</a:t>
            </a:r>
            <a:r>
              <a:rPr lang="es-PR" sz="1200" b="1" dirty="0">
                <a:solidFill>
                  <a:srgbClr val="C00000"/>
                </a:solidFill>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3922509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E27C5D-BAD9-4A90-A897-6DB7100F2713}"/>
              </a:ext>
            </a:extLst>
          </p:cNvPr>
          <p:cNvPicPr>
            <a:picLocks noChangeAspect="1"/>
          </p:cNvPicPr>
          <p:nvPr/>
        </p:nvPicPr>
        <p:blipFill>
          <a:blip r:embed="rId3"/>
          <a:stretch>
            <a:fillRect/>
          </a:stretch>
        </p:blipFill>
        <p:spPr>
          <a:xfrm>
            <a:off x="11506200" y="5681641"/>
            <a:ext cx="613246" cy="602927"/>
          </a:xfrm>
          <a:prstGeom prst="rect">
            <a:avLst/>
          </a:prstGeom>
        </p:spPr>
      </p:pic>
      <p:pic>
        <p:nvPicPr>
          <p:cNvPr id="16" name="Picture 15">
            <a:extLst>
              <a:ext uri="{FF2B5EF4-FFF2-40B4-BE49-F238E27FC236}">
                <a16:creationId xmlns:a16="http://schemas.microsoft.com/office/drawing/2014/main" id="{208229B7-6D65-4F5E-A4A4-EE606C632396}"/>
              </a:ext>
            </a:extLst>
          </p:cNvPr>
          <p:cNvPicPr>
            <a:picLocks noChangeAspect="1"/>
          </p:cNvPicPr>
          <p:nvPr/>
        </p:nvPicPr>
        <p:blipFill>
          <a:blip r:embed="rId4"/>
          <a:stretch>
            <a:fillRect/>
          </a:stretch>
        </p:blipFill>
        <p:spPr>
          <a:xfrm>
            <a:off x="124691" y="5687372"/>
            <a:ext cx="1849075" cy="597196"/>
          </a:xfrm>
          <a:prstGeom prst="rect">
            <a:avLst/>
          </a:prstGeom>
        </p:spPr>
      </p:pic>
      <p:sp>
        <p:nvSpPr>
          <p:cNvPr id="5" name="Title 1">
            <a:extLst>
              <a:ext uri="{FF2B5EF4-FFF2-40B4-BE49-F238E27FC236}">
                <a16:creationId xmlns:a16="http://schemas.microsoft.com/office/drawing/2014/main" id="{75D6548D-87B7-47C4-973B-11AA2AD21997}"/>
              </a:ext>
            </a:extLst>
          </p:cNvPr>
          <p:cNvSpPr txBox="1">
            <a:spLocks noChangeArrowheads="1"/>
          </p:cNvSpPr>
          <p:nvPr/>
        </p:nvSpPr>
        <p:spPr>
          <a:xfrm>
            <a:off x="0" y="-1"/>
            <a:ext cx="12192000" cy="1066799"/>
          </a:xfrm>
          <a:prstGeom prst="rect">
            <a:avLst/>
          </a:prstGeom>
        </p:spPr>
        <p:txBody>
          <a:bodyPr vert="horz" lIns="91440" tIns="45720" rIns="91440" bIns="45720" rtlCol="0" anchor="ctr">
            <a:normAutofit/>
            <a:scene3d>
              <a:camera prst="orthographicFront"/>
              <a:lightRig rig="harsh" dir="t"/>
            </a:scene3d>
            <a:sp3d extrusionH="57150" prstMaterial="matte">
              <a:bevelT w="63500" h="12700" prst="angle"/>
              <a:contourClr>
                <a:schemeClr val="bg1">
                  <a:lumMod val="65000"/>
                </a:schemeClr>
              </a:contourClr>
            </a:sp3d>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PR" altLang="zh-CN" sz="5400" b="1" spc="0" dirty="0">
                <a:ln/>
                <a:solidFill>
                  <a:schemeClr val="accent3"/>
                </a:solidFill>
                <a:effectLst>
                  <a:outerShdw blurRad="38100" dist="38100" dir="2700000" algn="tl">
                    <a:srgbClr val="000000">
                      <a:alpha val="43137"/>
                    </a:srgbClr>
                  </a:outerShdw>
                </a:effectLst>
                <a:latin typeface="Arial Black" panose="020B0A04020102020204"/>
                <a:ea typeface="SimSun" panose="02010600030101010101" pitchFamily="2" charset="-122"/>
              </a:rPr>
              <a:t>Nano-mecanismo</a:t>
            </a:r>
            <a:endParaRPr kumimoji="0" lang="es-PR" altLang="zh-CN" sz="5400" b="1" i="0" u="none" strike="noStrike" kern="1200" spc="0" normalizeH="0" baseline="0" dirty="0">
              <a:ln/>
              <a:solidFill>
                <a:schemeClr val="accent3"/>
              </a:solidFill>
              <a:effectLst>
                <a:outerShdw blurRad="38100" dist="38100" dir="2700000" algn="tl">
                  <a:srgbClr val="000000">
                    <a:alpha val="43137"/>
                  </a:srgbClr>
                </a:outerShdw>
              </a:effectLst>
              <a:uLnTx/>
              <a:uFillTx/>
              <a:latin typeface="Arial Black" panose="020B0A04020102020204"/>
              <a:ea typeface="SimSun" panose="02010600030101010101" pitchFamily="2" charset="-122"/>
              <a:cs typeface="+mj-cs"/>
            </a:endParaRPr>
          </a:p>
        </p:txBody>
      </p:sp>
      <p:sp>
        <p:nvSpPr>
          <p:cNvPr id="6" name="Content Placeholder 3">
            <a:extLst>
              <a:ext uri="{FF2B5EF4-FFF2-40B4-BE49-F238E27FC236}">
                <a16:creationId xmlns:a16="http://schemas.microsoft.com/office/drawing/2014/main" id="{26D03111-91E7-49C0-9535-160BA4BBA393}"/>
              </a:ext>
            </a:extLst>
          </p:cNvPr>
          <p:cNvSpPr txBox="1">
            <a:spLocks/>
          </p:cNvSpPr>
          <p:nvPr/>
        </p:nvSpPr>
        <p:spPr>
          <a:xfrm>
            <a:off x="152400" y="1371600"/>
            <a:ext cx="6553200" cy="4267200"/>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234950" indent="-234950" algn="just">
              <a:buClr>
                <a:srgbClr val="C00000"/>
              </a:buClr>
              <a:buFont typeface="Wingdings" panose="05000000000000000000" pitchFamily="2" charset="2"/>
              <a:buChar char="§"/>
            </a:pPr>
            <a:r>
              <a:rPr lang="es-PR" sz="32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nano-mecanismo se refiere al principio o sistema que explica el efecto observado en la nano escala. </a:t>
            </a:r>
          </a:p>
          <a:p>
            <a:pPr marL="234950" indent="-234950">
              <a:buClr>
                <a:srgbClr val="C00000"/>
              </a:buClr>
              <a:buFont typeface="Wingdings" panose="05000000000000000000" pitchFamily="2" charset="2"/>
              <a:buChar char="§"/>
            </a:pPr>
            <a:r>
              <a:rPr lang="es-PR" sz="32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En este caso, el efecto en la nano escala es la extracción o liberación de las fibrillas y la rigidez observada en el papel.</a:t>
            </a:r>
          </a:p>
        </p:txBody>
      </p:sp>
      <p:pic>
        <p:nvPicPr>
          <p:cNvPr id="2" name="Picture 1">
            <a:extLst>
              <a:ext uri="{FF2B5EF4-FFF2-40B4-BE49-F238E27FC236}">
                <a16:creationId xmlns:a16="http://schemas.microsoft.com/office/drawing/2014/main" id="{C89C4086-9802-495B-8CD0-7456936DA98D}"/>
              </a:ext>
            </a:extLst>
          </p:cNvPr>
          <p:cNvPicPr>
            <a:picLocks noChangeAspect="1"/>
          </p:cNvPicPr>
          <p:nvPr/>
        </p:nvPicPr>
        <p:blipFill>
          <a:blip r:embed="rId5"/>
          <a:stretch>
            <a:fillRect/>
          </a:stretch>
        </p:blipFill>
        <p:spPr>
          <a:xfrm>
            <a:off x="7162800" y="1349419"/>
            <a:ext cx="4424571" cy="342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Content Placeholder 3">
            <a:extLst>
              <a:ext uri="{FF2B5EF4-FFF2-40B4-BE49-F238E27FC236}">
                <a16:creationId xmlns:a16="http://schemas.microsoft.com/office/drawing/2014/main" id="{B74151A0-D4AE-4604-89C9-CB5627D57F10}"/>
              </a:ext>
            </a:extLst>
          </p:cNvPr>
          <p:cNvSpPr txBox="1">
            <a:spLocks/>
          </p:cNvSpPr>
          <p:nvPr/>
        </p:nvSpPr>
        <p:spPr>
          <a:xfrm>
            <a:off x="7162800" y="5005623"/>
            <a:ext cx="4424571" cy="1239984"/>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buClr>
                <a:srgbClr val="C00000"/>
              </a:buClr>
              <a:buNone/>
            </a:pPr>
            <a:r>
              <a:rPr lang="es-PR" sz="25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nano-mecanismo es la hidrólisis enzimática para la degradación de celulosa.</a:t>
            </a:r>
          </a:p>
        </p:txBody>
      </p:sp>
    </p:spTree>
    <p:extLst>
      <p:ext uri="{BB962C8B-B14F-4D97-AF65-F5344CB8AC3E}">
        <p14:creationId xmlns:p14="http://schemas.microsoft.com/office/powerpoint/2010/main" val="2394516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E27C5D-BAD9-4A90-A897-6DB7100F2713}"/>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16" name="Picture 15">
            <a:extLst>
              <a:ext uri="{FF2B5EF4-FFF2-40B4-BE49-F238E27FC236}">
                <a16:creationId xmlns:a16="http://schemas.microsoft.com/office/drawing/2014/main" id="{208229B7-6D65-4F5E-A4A4-EE606C632396}"/>
              </a:ext>
            </a:extLst>
          </p:cNvPr>
          <p:cNvPicPr>
            <a:picLocks noChangeAspect="1"/>
          </p:cNvPicPr>
          <p:nvPr/>
        </p:nvPicPr>
        <p:blipFill>
          <a:blip r:embed="rId4"/>
          <a:stretch>
            <a:fillRect/>
          </a:stretch>
        </p:blipFill>
        <p:spPr>
          <a:xfrm>
            <a:off x="124691" y="5687372"/>
            <a:ext cx="1849075" cy="597196"/>
          </a:xfrm>
          <a:prstGeom prst="rect">
            <a:avLst/>
          </a:prstGeom>
        </p:spPr>
      </p:pic>
      <p:sp>
        <p:nvSpPr>
          <p:cNvPr id="5" name="Title 1">
            <a:extLst>
              <a:ext uri="{FF2B5EF4-FFF2-40B4-BE49-F238E27FC236}">
                <a16:creationId xmlns:a16="http://schemas.microsoft.com/office/drawing/2014/main" id="{75D6548D-87B7-47C4-973B-11AA2AD21997}"/>
              </a:ext>
            </a:extLst>
          </p:cNvPr>
          <p:cNvSpPr txBox="1">
            <a:spLocks noChangeArrowheads="1"/>
          </p:cNvSpPr>
          <p:nvPr/>
        </p:nvSpPr>
        <p:spPr>
          <a:xfrm>
            <a:off x="0" y="-1"/>
            <a:ext cx="12192000" cy="1066799"/>
          </a:xfrm>
          <a:prstGeom prst="rect">
            <a:avLst/>
          </a:prstGeom>
        </p:spPr>
        <p:txBody>
          <a:bodyPr vert="horz" lIns="91440" tIns="45720" rIns="91440" bIns="45720" rtlCol="0" anchor="ctr">
            <a:normAutofit/>
            <a:scene3d>
              <a:camera prst="orthographicFront"/>
              <a:lightRig rig="harsh" dir="t"/>
            </a:scene3d>
            <a:sp3d extrusionH="57150" prstMaterial="matte">
              <a:bevelT w="63500" h="12700" prst="angle"/>
              <a:contourClr>
                <a:schemeClr val="bg1">
                  <a:lumMod val="65000"/>
                </a:schemeClr>
              </a:contourClr>
            </a:sp3d>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PR" altLang="zh-CN" sz="5400" b="1" spc="0" dirty="0">
                <a:ln/>
                <a:solidFill>
                  <a:schemeClr val="accent3"/>
                </a:solidFill>
                <a:effectLst>
                  <a:outerShdw blurRad="38100" dist="38100" dir="2700000" algn="tl">
                    <a:srgbClr val="000000">
                      <a:alpha val="43137"/>
                    </a:srgbClr>
                  </a:outerShdw>
                </a:effectLst>
                <a:latin typeface="Arial Black" panose="020B0A04020102020204"/>
                <a:ea typeface="SimSun" panose="02010600030101010101" pitchFamily="2" charset="-122"/>
              </a:rPr>
              <a:t>N</a:t>
            </a:r>
            <a:r>
              <a:rPr kumimoji="0" lang="es-PR" altLang="zh-CN" sz="5400" b="1" i="0" u="none" strike="noStrike" kern="1200" spc="0" normalizeH="0" baseline="0" dirty="0">
                <a:ln/>
                <a:solidFill>
                  <a:schemeClr val="accent3"/>
                </a:solidFill>
                <a:effectLst>
                  <a:outerShdw blurRad="38100" dist="38100" dir="2700000" algn="tl">
                    <a:srgbClr val="000000">
                      <a:alpha val="43137"/>
                    </a:srgbClr>
                  </a:outerShdw>
                </a:effectLst>
                <a:uLnTx/>
                <a:uFillTx/>
                <a:latin typeface="Arial Black" panose="020B0A04020102020204"/>
                <a:ea typeface="SimSun" panose="02010600030101010101" pitchFamily="2" charset="-122"/>
                <a:cs typeface="+mj-cs"/>
              </a:rPr>
              <a:t>anotecnología</a:t>
            </a:r>
            <a:r>
              <a:rPr lang="es-PR" altLang="zh-CN" sz="5400" b="1" spc="0" dirty="0">
                <a:ln/>
                <a:solidFill>
                  <a:schemeClr val="accent3"/>
                </a:solidFill>
                <a:effectLst>
                  <a:outerShdw blurRad="38100" dist="38100" dir="2700000" algn="tl">
                    <a:srgbClr val="000000">
                      <a:alpha val="43137"/>
                    </a:srgbClr>
                  </a:outerShdw>
                </a:effectLst>
                <a:latin typeface="Arial Black" panose="020B0A04020102020204"/>
                <a:ea typeface="SimSun" panose="02010600030101010101" pitchFamily="2" charset="-122"/>
              </a:rPr>
              <a:t> en la celulosa</a:t>
            </a:r>
            <a:endParaRPr kumimoji="0" lang="es-PR" altLang="zh-CN" sz="5400" b="1" i="0" u="none" strike="noStrike" kern="1200" spc="0" normalizeH="0" baseline="0" dirty="0">
              <a:ln/>
              <a:solidFill>
                <a:schemeClr val="accent3"/>
              </a:solidFill>
              <a:effectLst>
                <a:outerShdw blurRad="38100" dist="38100" dir="2700000" algn="tl">
                  <a:srgbClr val="000000">
                    <a:alpha val="43137"/>
                  </a:srgbClr>
                </a:outerShdw>
              </a:effectLst>
              <a:uLnTx/>
              <a:uFillTx/>
              <a:latin typeface="Arial Black" panose="020B0A04020102020204"/>
              <a:ea typeface="SimSun" panose="02010600030101010101" pitchFamily="2" charset="-122"/>
              <a:cs typeface="+mj-cs"/>
            </a:endParaRPr>
          </a:p>
        </p:txBody>
      </p:sp>
      <p:sp>
        <p:nvSpPr>
          <p:cNvPr id="6" name="Content Placeholder 3">
            <a:extLst>
              <a:ext uri="{FF2B5EF4-FFF2-40B4-BE49-F238E27FC236}">
                <a16:creationId xmlns:a16="http://schemas.microsoft.com/office/drawing/2014/main" id="{26D03111-91E7-49C0-9535-160BA4BBA393}"/>
              </a:ext>
            </a:extLst>
          </p:cNvPr>
          <p:cNvSpPr txBox="1">
            <a:spLocks/>
          </p:cNvSpPr>
          <p:nvPr/>
        </p:nvSpPr>
        <p:spPr>
          <a:xfrm>
            <a:off x="0" y="1219200"/>
            <a:ext cx="5895109" cy="4343400"/>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234950" indent="-234950">
              <a:buClr>
                <a:schemeClr val="accent1">
                  <a:lumMod val="50000"/>
                </a:schemeClr>
              </a:buClr>
              <a:buFont typeface="Wingdings" panose="05000000000000000000" pitchFamily="2" charset="2"/>
              <a:buChar char="§"/>
            </a:pPr>
            <a:r>
              <a:rPr lang="es-PR" sz="2100" b="1" i="1" dirty="0">
                <a:solidFill>
                  <a:srgbClr val="C00000"/>
                </a:solidFill>
                <a:effectLst>
                  <a:outerShdw blurRad="38100" dist="38100" dir="2700000" algn="tl">
                    <a:srgbClr val="000000">
                      <a:alpha val="43137"/>
                    </a:srgbClr>
                  </a:outerShdw>
                </a:effectLst>
              </a:rPr>
              <a:t>Nano-procesos</a:t>
            </a:r>
            <a:r>
              <a:rPr lang="es-PR" sz="2100" b="1" dirty="0">
                <a:solidFill>
                  <a:schemeClr val="tx1"/>
                </a:solidFill>
                <a:effectLst>
                  <a:outerShdw blurRad="38100" dist="38100" dir="2700000" algn="tl">
                    <a:srgbClr val="000000">
                      <a:alpha val="43137"/>
                    </a:srgbClr>
                  </a:outerShdw>
                </a:effectLst>
              </a:rPr>
              <a:t>: Emulsificación, fibrilación de la madera o pulpa del papel para producir una sustancia similar al gel (las fibras de celulosa y la lignina son separadas).</a:t>
            </a:r>
          </a:p>
          <a:p>
            <a:pPr marL="234950" indent="-234950">
              <a:buClr>
                <a:schemeClr val="accent1">
                  <a:lumMod val="50000"/>
                </a:schemeClr>
              </a:buClr>
              <a:buFont typeface="Wingdings" panose="05000000000000000000" pitchFamily="2" charset="2"/>
              <a:buChar char="§"/>
            </a:pPr>
            <a:r>
              <a:rPr lang="es-PR" sz="2100" b="1" i="1" dirty="0">
                <a:solidFill>
                  <a:srgbClr val="C00000"/>
                </a:solidFill>
                <a:effectLst>
                  <a:outerShdw blurRad="38100" dist="38100" dir="2700000" algn="tl">
                    <a:srgbClr val="000000">
                      <a:alpha val="43137"/>
                    </a:srgbClr>
                  </a:outerShdw>
                </a:effectLst>
              </a:rPr>
              <a:t>Procesamiento del material</a:t>
            </a:r>
            <a:r>
              <a:rPr lang="es-PR" sz="2100" b="1" dirty="0">
                <a:solidFill>
                  <a:schemeClr val="tx1"/>
                </a:solidFill>
                <a:effectLst>
                  <a:outerShdw blurRad="38100" dist="38100" dir="2700000" algn="tl">
                    <a:srgbClr val="000000">
                      <a:alpha val="43137"/>
                    </a:srgbClr>
                  </a:outerShdw>
                </a:effectLst>
              </a:rPr>
              <a:t>: Se procesa la celulosa a base de agua, coagulación, prensado y secado (producir papel).</a:t>
            </a:r>
          </a:p>
          <a:p>
            <a:pPr marL="234950" indent="-234950">
              <a:buClr>
                <a:schemeClr val="accent1">
                  <a:lumMod val="50000"/>
                </a:schemeClr>
              </a:buClr>
              <a:buFont typeface="Wingdings" panose="05000000000000000000" pitchFamily="2" charset="2"/>
              <a:buChar char="§"/>
            </a:pPr>
            <a:r>
              <a:rPr lang="es-PR" sz="2100" b="1" i="1" dirty="0">
                <a:solidFill>
                  <a:srgbClr val="C00000"/>
                </a:solidFill>
                <a:effectLst>
                  <a:outerShdw blurRad="38100" dist="38100" dir="2700000" algn="tl">
                    <a:srgbClr val="000000">
                      <a:alpha val="43137"/>
                    </a:srgbClr>
                  </a:outerShdw>
                </a:effectLst>
              </a:rPr>
              <a:t>Propiedades del material</a:t>
            </a:r>
            <a:r>
              <a:rPr lang="es-PR" sz="2100" b="1" dirty="0">
                <a:solidFill>
                  <a:schemeClr val="tx1"/>
                </a:solidFill>
                <a:effectLst>
                  <a:outerShdw blurRad="38100" dist="38100" dir="2700000" algn="tl">
                    <a:srgbClr val="000000">
                      <a:alpha val="43137"/>
                    </a:srgbClr>
                  </a:outerShdw>
                </a:effectLst>
              </a:rPr>
              <a:t>:</a:t>
            </a:r>
          </a:p>
          <a:p>
            <a:pPr marL="457200" lvl="1" indent="-222250">
              <a:buClr>
                <a:srgbClr val="C00000"/>
              </a:buClr>
              <a:buFont typeface="Wingdings" panose="05000000000000000000" pitchFamily="2" charset="2"/>
              <a:buChar char="§"/>
            </a:pPr>
            <a:r>
              <a:rPr lang="es-PR" sz="2100" b="1" dirty="0">
                <a:solidFill>
                  <a:schemeClr val="tx1"/>
                </a:solidFill>
                <a:effectLst>
                  <a:outerShdw blurRad="38100" dist="38100" dir="2700000" algn="tl">
                    <a:srgbClr val="000000">
                      <a:alpha val="43137"/>
                    </a:srgbClr>
                  </a:outerShdw>
                </a:effectLst>
              </a:rPr>
              <a:t>Caracterización general, clasificación, pruebas. </a:t>
            </a:r>
          </a:p>
          <a:p>
            <a:pPr marL="457200" lvl="1" indent="-222250">
              <a:buClr>
                <a:srgbClr val="C00000"/>
              </a:buClr>
              <a:buFont typeface="Wingdings" panose="05000000000000000000" pitchFamily="2" charset="2"/>
              <a:buChar char="§"/>
            </a:pPr>
            <a:r>
              <a:rPr lang="es-PR" sz="2100" b="1" dirty="0">
                <a:solidFill>
                  <a:schemeClr val="tx1"/>
                </a:solidFill>
                <a:effectLst>
                  <a:outerShdw blurRad="38100" dist="38100" dir="2700000" algn="tl">
                    <a:srgbClr val="000000">
                      <a:alpha val="43137"/>
                    </a:srgbClr>
                  </a:outerShdw>
                </a:effectLst>
              </a:rPr>
              <a:t>Monitoreo de morfología (pulpa de madera a fibrilla a cristal) – SEM.</a:t>
            </a:r>
          </a:p>
        </p:txBody>
      </p:sp>
      <p:sp>
        <p:nvSpPr>
          <p:cNvPr id="2" name="Rectangle 1">
            <a:extLst>
              <a:ext uri="{FF2B5EF4-FFF2-40B4-BE49-F238E27FC236}">
                <a16:creationId xmlns:a16="http://schemas.microsoft.com/office/drawing/2014/main" id="{30C4CBE6-0140-4BD4-A310-FCF4B4B73DEE}"/>
              </a:ext>
            </a:extLst>
          </p:cNvPr>
          <p:cNvSpPr/>
          <p:nvPr/>
        </p:nvSpPr>
        <p:spPr>
          <a:xfrm>
            <a:off x="6096001" y="1143000"/>
            <a:ext cx="6096000" cy="4708981"/>
          </a:xfrm>
          <a:prstGeom prst="rect">
            <a:avLst/>
          </a:prstGeom>
        </p:spPr>
        <p:txBody>
          <a:bodyPr wrap="square">
            <a:spAutoFit/>
          </a:bodyPr>
          <a:lstStyle/>
          <a:p>
            <a:pPr marL="234950" indent="-234950">
              <a:buClr>
                <a:schemeClr val="accent1">
                  <a:lumMod val="50000"/>
                </a:schemeClr>
              </a:buClr>
              <a:buFont typeface="Wingdings" panose="05000000000000000000" pitchFamily="2" charset="2"/>
              <a:buChar char="§"/>
            </a:pPr>
            <a:r>
              <a:rPr lang="es-PR" sz="2300" b="1" i="1" dirty="0">
                <a:solidFill>
                  <a:srgbClr val="C00000"/>
                </a:solidFill>
                <a:effectLst>
                  <a:outerShdw blurRad="38100" dist="38100" dir="2700000" algn="tl">
                    <a:srgbClr val="000000">
                      <a:alpha val="43137"/>
                    </a:srgbClr>
                  </a:outerShdw>
                </a:effectLst>
              </a:rPr>
              <a:t>Nano-mecanismo</a:t>
            </a:r>
            <a:r>
              <a:rPr lang="es-PR" sz="2300" b="1" dirty="0">
                <a:effectLst>
                  <a:outerShdw blurRad="38100" dist="38100" dir="2700000" algn="tl">
                    <a:srgbClr val="000000">
                      <a:alpha val="43137"/>
                    </a:srgbClr>
                  </a:outerShdw>
                </a:effectLst>
              </a:rPr>
              <a:t>:</a:t>
            </a:r>
            <a:endParaRPr lang="es-PR" sz="1200" b="1" dirty="0">
              <a:effectLst>
                <a:outerShdw blurRad="38100" dist="38100" dir="2700000" algn="tl">
                  <a:srgbClr val="000000">
                    <a:alpha val="43137"/>
                  </a:srgbClr>
                </a:outerShdw>
              </a:effectLst>
            </a:endParaRPr>
          </a:p>
          <a:p>
            <a:pPr lvl="1" indent="-222250">
              <a:buClr>
                <a:srgbClr val="C00000"/>
              </a:buClr>
              <a:buFont typeface="Wingdings" panose="05000000000000000000" pitchFamily="2" charset="2"/>
              <a:buChar char="§"/>
            </a:pPr>
            <a:r>
              <a:rPr lang="es-PR" sz="2300" b="1" dirty="0">
                <a:effectLst>
                  <a:outerShdw blurRad="38100" dist="38100" dir="2700000" algn="tl">
                    <a:srgbClr val="000000">
                      <a:alpha val="43137"/>
                    </a:srgbClr>
                  </a:outerShdw>
                </a:effectLst>
              </a:rPr>
              <a:t>Hidrólisis enzimática</a:t>
            </a:r>
          </a:p>
          <a:p>
            <a:pPr>
              <a:buClr>
                <a:schemeClr val="accent1">
                  <a:lumMod val="50000"/>
                </a:schemeClr>
              </a:buClr>
            </a:pPr>
            <a:endParaRPr lang="es-PR" sz="1200" b="1" i="1" dirty="0">
              <a:solidFill>
                <a:srgbClr val="C00000"/>
              </a:solidFill>
              <a:effectLst>
                <a:outerShdw blurRad="38100" dist="38100" dir="2700000" algn="tl">
                  <a:srgbClr val="000000">
                    <a:alpha val="43137"/>
                  </a:srgbClr>
                </a:outerShdw>
              </a:effectLst>
            </a:endParaRPr>
          </a:p>
          <a:p>
            <a:pPr marL="234950" indent="-234950">
              <a:buClr>
                <a:schemeClr val="accent1">
                  <a:lumMod val="50000"/>
                </a:schemeClr>
              </a:buClr>
              <a:buFont typeface="Wingdings" panose="05000000000000000000" pitchFamily="2" charset="2"/>
              <a:buChar char="§"/>
            </a:pPr>
            <a:r>
              <a:rPr lang="es-PR" sz="2400" b="1" i="1" dirty="0">
                <a:solidFill>
                  <a:srgbClr val="C00000"/>
                </a:solidFill>
                <a:effectLst>
                  <a:outerShdw blurRad="38100" dist="38100" dir="2700000" algn="tl">
                    <a:srgbClr val="000000">
                      <a:alpha val="43137"/>
                    </a:srgbClr>
                  </a:outerShdw>
                </a:effectLst>
              </a:rPr>
              <a:t>Conceptos de nanociencia</a:t>
            </a:r>
            <a:r>
              <a:rPr lang="es-PR" sz="2400" b="1" dirty="0">
                <a:effectLst>
                  <a:outerShdw blurRad="38100" dist="38100" dir="2700000" algn="tl">
                    <a:srgbClr val="000000">
                      <a:alpha val="43137"/>
                    </a:srgbClr>
                  </a:outerShdw>
                </a:effectLst>
              </a:rPr>
              <a:t>:</a:t>
            </a:r>
          </a:p>
          <a:p>
            <a:pPr>
              <a:buClr>
                <a:schemeClr val="accent1">
                  <a:lumMod val="50000"/>
                </a:schemeClr>
              </a:buClr>
            </a:pPr>
            <a:endParaRPr lang="es-PR" sz="500" b="1" dirty="0">
              <a:effectLst>
                <a:outerShdw blurRad="38100" dist="38100" dir="2700000" algn="tl">
                  <a:srgbClr val="000000">
                    <a:alpha val="43137"/>
                  </a:srgbClr>
                </a:outerShdw>
              </a:effectLst>
            </a:endParaRPr>
          </a:p>
          <a:p>
            <a:pPr marL="234950" lvl="1" indent="234950">
              <a:buClr>
                <a:srgbClr val="C00000"/>
              </a:buClr>
              <a:buFont typeface="Wingdings" panose="05000000000000000000" pitchFamily="2" charset="2"/>
              <a:buChar char="§"/>
            </a:pPr>
            <a:r>
              <a:rPr lang="es-PR" sz="2200" b="1" i="1" dirty="0">
                <a:solidFill>
                  <a:schemeClr val="accent1">
                    <a:lumMod val="50000"/>
                  </a:schemeClr>
                </a:solidFill>
                <a:effectLst>
                  <a:outerShdw blurRad="38100" dist="38100" dir="2700000" algn="tl">
                    <a:srgbClr val="000000">
                      <a:alpha val="43137"/>
                    </a:srgbClr>
                  </a:outerShdw>
                </a:effectLst>
              </a:rPr>
              <a:t>Sentido de escala:</a:t>
            </a:r>
            <a:r>
              <a:rPr lang="es-PR" sz="2100" b="1" dirty="0">
                <a:effectLst>
                  <a:outerShdw blurRad="38100" dist="38100" dir="2700000" algn="tl">
                    <a:srgbClr val="000000">
                      <a:alpha val="43137"/>
                    </a:srgbClr>
                  </a:outerShdw>
                </a:effectLst>
              </a:rPr>
              <a:t> fibra vs. nano-fibra.</a:t>
            </a:r>
          </a:p>
          <a:p>
            <a:pPr marL="234950" lvl="1">
              <a:buClr>
                <a:srgbClr val="C00000"/>
              </a:buClr>
            </a:pPr>
            <a:endParaRPr lang="es-PR" sz="500" b="1" dirty="0">
              <a:effectLst>
                <a:outerShdw blurRad="38100" dist="38100" dir="2700000" algn="tl">
                  <a:srgbClr val="000000">
                    <a:alpha val="43137"/>
                  </a:srgbClr>
                </a:outerShdw>
              </a:effectLst>
            </a:endParaRPr>
          </a:p>
          <a:p>
            <a:pPr marL="234950" lvl="1" indent="234950">
              <a:buClr>
                <a:srgbClr val="C00000"/>
              </a:buClr>
              <a:buFont typeface="Wingdings" panose="05000000000000000000" pitchFamily="2" charset="2"/>
              <a:buChar char="§"/>
            </a:pPr>
            <a:r>
              <a:rPr lang="es-PR" sz="2200" b="1" i="1" dirty="0">
                <a:solidFill>
                  <a:schemeClr val="accent1">
                    <a:lumMod val="50000"/>
                  </a:schemeClr>
                </a:solidFill>
                <a:effectLst>
                  <a:outerShdw blurRad="38100" dist="38100" dir="2700000" algn="tl">
                    <a:srgbClr val="000000">
                      <a:alpha val="43137"/>
                    </a:srgbClr>
                  </a:outerShdw>
                </a:effectLst>
              </a:rPr>
              <a:t>Relación área de superficie a volumen:</a:t>
            </a:r>
            <a:r>
              <a:rPr lang="es-PR" sz="2100" b="1" dirty="0">
                <a:effectLst>
                  <a:outerShdw blurRad="38100" dist="38100" dir="2700000" algn="tl">
                    <a:srgbClr val="000000">
                      <a:alpha val="43137"/>
                    </a:srgbClr>
                  </a:outerShdw>
                </a:effectLst>
              </a:rPr>
              <a:t>   </a:t>
            </a:r>
          </a:p>
          <a:p>
            <a:pPr marL="234950" lvl="1">
              <a:buClr>
                <a:srgbClr val="C00000"/>
              </a:buClr>
            </a:pPr>
            <a:r>
              <a:rPr lang="es-PR" sz="2100" b="1" dirty="0">
                <a:effectLst>
                  <a:outerShdw blurRad="38100" dist="38100" dir="2700000" algn="tl">
                    <a:srgbClr val="000000">
                      <a:alpha val="43137"/>
                    </a:srgbClr>
                  </a:outerShdw>
                </a:effectLst>
              </a:rPr>
              <a:t>   fibras extraídas, más contacto.</a:t>
            </a:r>
          </a:p>
          <a:p>
            <a:pPr marL="234950" lvl="1">
              <a:buClr>
                <a:srgbClr val="C00000"/>
              </a:buClr>
            </a:pPr>
            <a:endParaRPr lang="es-PR" sz="500" b="1" dirty="0">
              <a:effectLst>
                <a:outerShdw blurRad="38100" dist="38100" dir="2700000" algn="tl">
                  <a:srgbClr val="000000">
                    <a:alpha val="43137"/>
                  </a:srgbClr>
                </a:outerShdw>
              </a:effectLst>
            </a:endParaRPr>
          </a:p>
          <a:p>
            <a:pPr marL="234950" lvl="1" indent="234950">
              <a:buClr>
                <a:srgbClr val="C00000"/>
              </a:buClr>
              <a:buFont typeface="Wingdings" panose="05000000000000000000" pitchFamily="2" charset="2"/>
              <a:buChar char="§"/>
            </a:pPr>
            <a:r>
              <a:rPr lang="es-PR" sz="2200" b="1" i="1" dirty="0">
                <a:solidFill>
                  <a:schemeClr val="accent1">
                    <a:lumMod val="50000"/>
                  </a:schemeClr>
                </a:solidFill>
                <a:effectLst>
                  <a:outerShdw blurRad="38100" dist="38100" dir="2700000" algn="tl">
                    <a:srgbClr val="000000">
                      <a:alpha val="43137"/>
                    </a:srgbClr>
                  </a:outerShdw>
                </a:effectLst>
              </a:rPr>
              <a:t>Naturaleza y estructura de la materia:</a:t>
            </a:r>
            <a:r>
              <a:rPr lang="es-PR" sz="2100" b="1" dirty="0">
                <a:effectLst>
                  <a:outerShdw blurRad="38100" dist="38100" dir="2700000" algn="tl">
                    <a:srgbClr val="000000">
                      <a:alpha val="43137"/>
                    </a:srgbClr>
                  </a:outerShdw>
                </a:effectLst>
              </a:rPr>
              <a:t> </a:t>
            </a:r>
          </a:p>
          <a:p>
            <a:pPr marL="234950" lvl="1">
              <a:buClr>
                <a:srgbClr val="C00000"/>
              </a:buClr>
            </a:pPr>
            <a:r>
              <a:rPr lang="es-PR" sz="2100" b="1" dirty="0">
                <a:effectLst>
                  <a:outerShdw blurRad="38100" dist="38100" dir="2700000" algn="tl">
                    <a:srgbClr val="000000">
                      <a:alpha val="43137"/>
                    </a:srgbClr>
                  </a:outerShdw>
                </a:effectLst>
              </a:rPr>
              <a:t>   celulosa (glucosa) y enzima (proteína).</a:t>
            </a:r>
          </a:p>
          <a:p>
            <a:pPr marL="234950" lvl="1">
              <a:buClr>
                <a:srgbClr val="C00000"/>
              </a:buClr>
            </a:pPr>
            <a:endParaRPr lang="es-PR" sz="500" b="1" dirty="0">
              <a:effectLst>
                <a:outerShdw blurRad="38100" dist="38100" dir="2700000" algn="tl">
                  <a:srgbClr val="000000">
                    <a:alpha val="43137"/>
                  </a:srgbClr>
                </a:outerShdw>
              </a:effectLst>
            </a:endParaRPr>
          </a:p>
          <a:p>
            <a:pPr marL="234950" lvl="1" indent="234950">
              <a:buClr>
                <a:srgbClr val="C00000"/>
              </a:buClr>
              <a:buFont typeface="Wingdings" panose="05000000000000000000" pitchFamily="2" charset="2"/>
              <a:buChar char="§"/>
            </a:pPr>
            <a:r>
              <a:rPr lang="es-PR" sz="2200" b="1" i="1" dirty="0">
                <a:solidFill>
                  <a:schemeClr val="accent1">
                    <a:lumMod val="50000"/>
                  </a:schemeClr>
                </a:solidFill>
                <a:effectLst>
                  <a:outerShdw blurRad="38100" dist="38100" dir="2700000" algn="tl">
                    <a:srgbClr val="000000">
                      <a:alpha val="43137"/>
                    </a:srgbClr>
                  </a:outerShdw>
                </a:effectLst>
              </a:rPr>
              <a:t>Auto ensamblaje:</a:t>
            </a:r>
            <a:r>
              <a:rPr lang="es-PR" sz="2100" b="1" dirty="0">
                <a:effectLst>
                  <a:outerShdw blurRad="38100" dist="38100" dir="2700000" algn="tl">
                    <a:srgbClr val="000000">
                      <a:alpha val="43137"/>
                    </a:srgbClr>
                  </a:outerShdw>
                </a:effectLst>
              </a:rPr>
              <a:t> orientación de las </a:t>
            </a:r>
          </a:p>
          <a:p>
            <a:pPr marL="234950" lvl="1">
              <a:buClr>
                <a:srgbClr val="C00000"/>
              </a:buClr>
            </a:pPr>
            <a:r>
              <a:rPr lang="es-PR" sz="2100" b="1" dirty="0">
                <a:effectLst>
                  <a:outerShdw blurRad="38100" dist="38100" dir="2700000" algn="tl">
                    <a:srgbClr val="000000">
                      <a:alpha val="43137"/>
                    </a:srgbClr>
                  </a:outerShdw>
                </a:effectLst>
              </a:rPr>
              <a:t>   fibras (morfología, tratamiento).</a:t>
            </a:r>
            <a:endParaRPr lang="es-PR" sz="2100" dirty="0"/>
          </a:p>
          <a:p>
            <a:pPr marL="234950" lvl="1">
              <a:buClr>
                <a:srgbClr val="C00000"/>
              </a:buClr>
            </a:pPr>
            <a:endParaRPr lang="es-PR" sz="500" b="1" dirty="0">
              <a:effectLst>
                <a:outerShdw blurRad="38100" dist="38100" dir="2700000" algn="tl">
                  <a:srgbClr val="000000">
                    <a:alpha val="43137"/>
                  </a:srgbClr>
                </a:outerShdw>
              </a:effectLst>
            </a:endParaRPr>
          </a:p>
          <a:p>
            <a:pPr marL="234950" lvl="1" indent="234950">
              <a:buClr>
                <a:srgbClr val="C00000"/>
              </a:buClr>
              <a:buFont typeface="Wingdings" panose="05000000000000000000" pitchFamily="2" charset="2"/>
              <a:buChar char="§"/>
            </a:pPr>
            <a:r>
              <a:rPr lang="es-PR" sz="2200" b="1" i="1" dirty="0">
                <a:solidFill>
                  <a:schemeClr val="accent1">
                    <a:lumMod val="50000"/>
                  </a:schemeClr>
                </a:solidFill>
                <a:effectLst>
                  <a:outerShdw blurRad="38100" dist="38100" dir="2700000" algn="tl">
                    <a:srgbClr val="000000">
                      <a:alpha val="43137"/>
                    </a:srgbClr>
                  </a:outerShdw>
                </a:effectLst>
              </a:rPr>
              <a:t>Herramientas en nanociencia:</a:t>
            </a:r>
            <a:r>
              <a:rPr lang="es-PR" sz="2100" b="1" dirty="0">
                <a:effectLst>
                  <a:outerShdw blurRad="38100" dist="38100" dir="2700000" algn="tl">
                    <a:srgbClr val="000000">
                      <a:alpha val="43137"/>
                    </a:srgbClr>
                  </a:outerShdw>
                </a:effectLst>
              </a:rPr>
              <a:t> fibrilación, </a:t>
            </a:r>
          </a:p>
          <a:p>
            <a:pPr marL="234950" lvl="1">
              <a:buClr>
                <a:srgbClr val="C00000"/>
              </a:buClr>
            </a:pPr>
            <a:r>
              <a:rPr lang="es-PR" sz="2100" b="1" dirty="0">
                <a:effectLst>
                  <a:outerShdw blurRad="38100" dist="38100" dir="2700000" algn="tl">
                    <a:srgbClr val="000000">
                      <a:alpha val="43137"/>
                    </a:srgbClr>
                  </a:outerShdw>
                </a:effectLst>
              </a:rPr>
              <a:t>   SEM (por sus siglas en inglés).</a:t>
            </a:r>
            <a:endParaRPr lang="es-PR" sz="2100" dirty="0"/>
          </a:p>
        </p:txBody>
      </p:sp>
    </p:spTree>
    <p:extLst>
      <p:ext uri="{BB962C8B-B14F-4D97-AF65-F5344CB8AC3E}">
        <p14:creationId xmlns:p14="http://schemas.microsoft.com/office/powerpoint/2010/main" val="33756962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7F15151-9351-4AFE-AB8C-511AAE486EA6}"/>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8" name="Picture 7">
            <a:extLst>
              <a:ext uri="{FF2B5EF4-FFF2-40B4-BE49-F238E27FC236}">
                <a16:creationId xmlns:a16="http://schemas.microsoft.com/office/drawing/2014/main" id="{27F3AA50-3DE0-4989-89D5-AD2191D1EEE4}"/>
              </a:ext>
            </a:extLst>
          </p:cNvPr>
          <p:cNvPicPr>
            <a:picLocks noChangeAspect="1"/>
          </p:cNvPicPr>
          <p:nvPr/>
        </p:nvPicPr>
        <p:blipFill>
          <a:blip r:embed="rId4"/>
          <a:stretch>
            <a:fillRect/>
          </a:stretch>
        </p:blipFill>
        <p:spPr>
          <a:xfrm>
            <a:off x="124691" y="5687372"/>
            <a:ext cx="1849075" cy="597196"/>
          </a:xfrm>
          <a:prstGeom prst="rect">
            <a:avLst/>
          </a:prstGeom>
        </p:spPr>
      </p:pic>
      <p:sp>
        <p:nvSpPr>
          <p:cNvPr id="10" name="Title 1">
            <a:extLst>
              <a:ext uri="{FF2B5EF4-FFF2-40B4-BE49-F238E27FC236}">
                <a16:creationId xmlns:a16="http://schemas.microsoft.com/office/drawing/2014/main" id="{34C827B1-9955-4133-9691-9F2BA31D0F3E}"/>
              </a:ext>
            </a:extLst>
          </p:cNvPr>
          <p:cNvSpPr txBox="1">
            <a:spLocks noChangeArrowheads="1"/>
          </p:cNvSpPr>
          <p:nvPr/>
        </p:nvSpPr>
        <p:spPr>
          <a:xfrm>
            <a:off x="0" y="0"/>
            <a:ext cx="12192000" cy="990600"/>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5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Conceptos que debes conocer</a:t>
            </a:r>
          </a:p>
        </p:txBody>
      </p:sp>
      <p:sp>
        <p:nvSpPr>
          <p:cNvPr id="2" name="Rectangle 1">
            <a:extLst>
              <a:ext uri="{FF2B5EF4-FFF2-40B4-BE49-F238E27FC236}">
                <a16:creationId xmlns:a16="http://schemas.microsoft.com/office/drawing/2014/main" id="{BCA872FF-2258-4463-9E8C-1EAAED9CD1C0}"/>
              </a:ext>
            </a:extLst>
          </p:cNvPr>
          <p:cNvSpPr/>
          <p:nvPr/>
        </p:nvSpPr>
        <p:spPr>
          <a:xfrm>
            <a:off x="124691" y="1156354"/>
            <a:ext cx="11942618" cy="4438716"/>
          </a:xfrm>
          <a:prstGeom prst="rect">
            <a:avLst/>
          </a:prstGeom>
        </p:spPr>
        <p:txBody>
          <a:bodyPr wrap="square">
            <a:spAutoFit/>
          </a:bodyPr>
          <a:lstStyle/>
          <a:p>
            <a:pPr marL="342900"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800" b="1"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Polímero biológico</a:t>
            </a:r>
            <a:r>
              <a:rPr lang="es-E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ES" sz="28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a:t>
            </a:r>
            <a:r>
              <a:rPr lang="es-E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ES" sz="2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Consiste de cadenas largas de glucosa y se encuentra en la paredes celulares de las células vegetales (plantas) y células bacterianas (bacteria). La celulosa es un ejemplo. La celulosa está compuesta de lignina y glucosa.</a:t>
            </a:r>
          </a:p>
          <a:p>
            <a:pPr algn="just">
              <a:lnSpc>
                <a:spcPct val="107000"/>
              </a:lnSpc>
              <a:buClr>
                <a:srgbClr val="C00000"/>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PR" sz="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800" b="1"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Glucosa </a:t>
            </a:r>
            <a:r>
              <a:rPr lang="es-ES" sz="28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 </a:t>
            </a:r>
            <a:r>
              <a:rPr lang="en-US" sz="26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Un </a:t>
            </a:r>
            <a:r>
              <a:rPr lang="es-PR" sz="26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azúcar</a:t>
            </a:r>
            <a:r>
              <a:rPr lang="en-US" sz="26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a:t>
            </a:r>
            <a:endParaRPr lang="es-PR" sz="2600" b="1"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buClr>
                <a:srgbClr val="C00000"/>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PR" sz="800" b="1"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800" b="1"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Lignina</a:t>
            </a:r>
            <a:r>
              <a:rPr lang="es-ES" sz="28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 – </a:t>
            </a:r>
            <a:r>
              <a:rPr lang="es-PR" sz="26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En uno de los componentes de celulosa, actúa como el “cemento” que mantiene todo unido en la pared celular de las células vegetales (plantas</a:t>
            </a:r>
            <a:r>
              <a:rPr lang="en-US" sz="26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a:t>
            </a:r>
            <a:endParaRPr lang="es-PR" sz="2600" b="1"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buClr>
                <a:srgbClr val="C00000"/>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PR" sz="800" b="1"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07000"/>
              </a:lnSpc>
              <a:buClr>
                <a:srgbClr val="C00000"/>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800" b="1"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Fibrilación</a:t>
            </a:r>
            <a:r>
              <a:rPr lang="es-ES" sz="28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 – </a:t>
            </a:r>
            <a:r>
              <a:rPr lang="es-ES" sz="26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Es un nano-proceso utilizado para extraer (liberar) fibras.</a:t>
            </a:r>
          </a:p>
        </p:txBody>
      </p:sp>
    </p:spTree>
    <p:extLst>
      <p:ext uri="{BB962C8B-B14F-4D97-AF65-F5344CB8AC3E}">
        <p14:creationId xmlns:p14="http://schemas.microsoft.com/office/powerpoint/2010/main" val="37026982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PT Theme1">
  <a:themeElements>
    <a:clrScheme name="Custom 2">
      <a:dk1>
        <a:srgbClr val="000000"/>
      </a:dk1>
      <a:lt1>
        <a:srgbClr val="FFFFFF"/>
      </a:lt1>
      <a:dk2>
        <a:srgbClr val="434342"/>
      </a:dk2>
      <a:lt2>
        <a:srgbClr val="CDD7D9"/>
      </a:lt2>
      <a:accent1>
        <a:srgbClr val="797B7E"/>
      </a:accent1>
      <a:accent2>
        <a:srgbClr val="28374A"/>
      </a:accent2>
      <a:accent3>
        <a:srgbClr val="91A7AB"/>
      </a:accent3>
      <a:accent4>
        <a:srgbClr val="002060"/>
      </a:accent4>
      <a:accent5>
        <a:srgbClr val="C2AD8D"/>
      </a:accent5>
      <a:accent6>
        <a:srgbClr val="506E94"/>
      </a:accent6>
      <a:hlink>
        <a:srgbClr val="5F5F5F"/>
      </a:hlink>
      <a:folHlink>
        <a:srgbClr val="969696"/>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Custom 2">
      <a:dk1>
        <a:srgbClr val="000000"/>
      </a:dk1>
      <a:lt1>
        <a:srgbClr val="FFFFFF"/>
      </a:lt1>
      <a:dk2>
        <a:srgbClr val="434342"/>
      </a:dk2>
      <a:lt2>
        <a:srgbClr val="CDD7D9"/>
      </a:lt2>
      <a:accent1>
        <a:srgbClr val="797B7E"/>
      </a:accent1>
      <a:accent2>
        <a:srgbClr val="28374A"/>
      </a:accent2>
      <a:accent3>
        <a:srgbClr val="91A7AB"/>
      </a:accent3>
      <a:accent4>
        <a:srgbClr val="002060"/>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Retrospect">
  <a:themeElements>
    <a:clrScheme name="Custom 3">
      <a:dk1>
        <a:sysClr val="windowText" lastClr="000000"/>
      </a:dk1>
      <a:lt1>
        <a:sysClr val="window" lastClr="FFFFFF"/>
      </a:lt1>
      <a:dk2>
        <a:srgbClr val="696464"/>
      </a:dk2>
      <a:lt2>
        <a:srgbClr val="E9E5DC"/>
      </a:lt2>
      <a:accent1>
        <a:srgbClr val="0070C0"/>
      </a:accent1>
      <a:accent2>
        <a:srgbClr val="000000"/>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4.xml><?xml version="1.0" encoding="utf-8"?>
<a:theme xmlns:a="http://schemas.openxmlformats.org/drawingml/2006/main" name="1_Retrospect">
  <a:themeElements>
    <a:clrScheme name="Custom 4">
      <a:dk1>
        <a:sysClr val="windowText" lastClr="000000"/>
      </a:dk1>
      <a:lt1>
        <a:sysClr val="window" lastClr="FFFFFF"/>
      </a:lt1>
      <a:dk2>
        <a:srgbClr val="17406D"/>
      </a:dk2>
      <a:lt2>
        <a:srgbClr val="DBEFF9"/>
      </a:lt2>
      <a:accent1>
        <a:srgbClr val="0070C0"/>
      </a:accent1>
      <a:accent2>
        <a:srgbClr val="000000"/>
      </a:accent2>
      <a:accent3>
        <a:srgbClr val="C00000"/>
      </a:accent3>
      <a:accent4>
        <a:srgbClr val="10CF9B"/>
      </a:accent4>
      <a:accent5>
        <a:srgbClr val="7CCA62"/>
      </a:accent5>
      <a:accent6>
        <a:srgbClr val="A5C249"/>
      </a:accent6>
      <a:hlink>
        <a:srgbClr val="F49100"/>
      </a:hlink>
      <a:folHlink>
        <a:srgbClr val="85DFD0"/>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2.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3.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4.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5.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docProps/app.xml><?xml version="1.0" encoding="utf-8"?>
<Properties xmlns="http://schemas.openxmlformats.org/officeDocument/2006/extended-properties" xmlns:vt="http://schemas.openxmlformats.org/officeDocument/2006/docPropsVTypes">
  <Template>PPT Theme1</Template>
  <TotalTime>3900</TotalTime>
  <Words>2049</Words>
  <Application>Microsoft Office PowerPoint</Application>
  <PresentationFormat>Widescreen</PresentationFormat>
  <Paragraphs>270</Paragraphs>
  <Slides>15</Slides>
  <Notes>11</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15</vt:i4>
      </vt:variant>
    </vt:vector>
  </HeadingPairs>
  <TitlesOfParts>
    <vt:vector size="27" baseType="lpstr">
      <vt:lpstr>Arial</vt:lpstr>
      <vt:lpstr>Arial Black</vt:lpstr>
      <vt:lpstr>Bebas Neue</vt:lpstr>
      <vt:lpstr>Calibri</vt:lpstr>
      <vt:lpstr>Calibri Light</vt:lpstr>
      <vt:lpstr>Century Gothic</vt:lpstr>
      <vt:lpstr>Wingdings</vt:lpstr>
      <vt:lpstr>Wingdings 2</vt:lpstr>
      <vt:lpstr>PPT Theme1</vt:lpstr>
      <vt:lpstr>Office Theme</vt:lpstr>
      <vt:lpstr>Retrospect</vt:lpstr>
      <vt:lpstr>1_Retrospect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Dakota County Technical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dnewb</dc:creator>
  <cp:lastModifiedBy>María Teresa Rivera</cp:lastModifiedBy>
  <cp:revision>286</cp:revision>
  <cp:lastPrinted>2012-05-16T14:33:33Z</cp:lastPrinted>
  <dcterms:created xsi:type="dcterms:W3CDTF">2011-01-18T18:54:20Z</dcterms:created>
  <dcterms:modified xsi:type="dcterms:W3CDTF">2020-05-21T21:03:58Z</dcterms:modified>
</cp:coreProperties>
</file>