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2" r:id="rId2"/>
    <p:sldMasterId id="2147483797" r:id="rId3"/>
    <p:sldMasterId id="2147483809" r:id="rId4"/>
  </p:sldMasterIdLst>
  <p:notesMasterIdLst>
    <p:notesMasterId r:id="rId24"/>
  </p:notesMasterIdLst>
  <p:handoutMasterIdLst>
    <p:handoutMasterId r:id="rId25"/>
  </p:handoutMasterIdLst>
  <p:sldIdLst>
    <p:sldId id="256" r:id="rId5"/>
    <p:sldId id="522" r:id="rId6"/>
    <p:sldId id="664" r:id="rId7"/>
    <p:sldId id="665" r:id="rId8"/>
    <p:sldId id="666" r:id="rId9"/>
    <p:sldId id="667" r:id="rId10"/>
    <p:sldId id="668" r:id="rId11"/>
    <p:sldId id="669" r:id="rId12"/>
    <p:sldId id="670" r:id="rId13"/>
    <p:sldId id="671" r:id="rId14"/>
    <p:sldId id="672" r:id="rId15"/>
    <p:sldId id="673" r:id="rId16"/>
    <p:sldId id="675" r:id="rId17"/>
    <p:sldId id="676" r:id="rId18"/>
    <p:sldId id="678" r:id="rId19"/>
    <p:sldId id="681" r:id="rId20"/>
    <p:sldId id="679" r:id="rId21"/>
    <p:sldId id="680" r:id="rId22"/>
    <p:sldId id="682" r:id="rId23"/>
  </p:sldIdLst>
  <p:sldSz cx="12192000" cy="6858000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47"/>
    <a:srgbClr val="A50021"/>
    <a:srgbClr val="28374A"/>
    <a:srgbClr val="6D6D6D"/>
    <a:srgbClr val="545553"/>
    <a:srgbClr val="4E4E4E"/>
    <a:srgbClr val="525252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75461" autoAdjust="0"/>
  </p:normalViewPr>
  <p:slideViewPr>
    <p:cSldViewPr>
      <p:cViewPr varScale="1">
        <p:scale>
          <a:sx n="51" d="100"/>
          <a:sy n="51" d="100"/>
        </p:scale>
        <p:origin x="149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79C316C7-E048-43B0-9DFE-BC75E95ED2E2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0B59497-8903-4ACE-A825-8CC631E47F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46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AFF92A0B-AF83-4FAE-801C-BFA4E159E02E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42F85A6D-EA37-4C98-920E-5EEF77E1C1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4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0088" y="4493617"/>
            <a:ext cx="5607050" cy="425753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B86B1AA-CE14-49E9-B0AF-E2BBD52BAEC5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19-May-20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C34E030D-9CCB-4073-B6DE-2FBDBC1B5A02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023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2562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9741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5213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3915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9486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13662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7433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1595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8325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5484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4872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4118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5247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3336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6369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1501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67972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7" name="Freeform 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Hexagon 1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Freeform 15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Hexagon 16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Freeform 25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4" name="Rectangle 43"/>
          <p:cNvSpPr/>
          <p:nvPr/>
        </p:nvSpPr>
        <p:spPr>
          <a:xfrm>
            <a:off x="6199717" y="-22225"/>
            <a:ext cx="46736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251" y="1516064"/>
            <a:ext cx="28448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784" y="5719764"/>
            <a:ext cx="377401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9718" y="5719764"/>
            <a:ext cx="857249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31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Deb Newberry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3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9675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5870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2924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30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9348F-FC2A-4207-A3CF-7F62F82B9DE4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55011-2E30-4BC5-A440-19AB2FB9A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84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6F33-5223-416F-8673-E99A44AF8EEA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4EEC-F2B1-4529-ADF7-EADF109A1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17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08D71-873A-4F83-91F2-F53C1B6C74A7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3133-35BD-40E8-A5F5-C287919BD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3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07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F3F0-64AC-48AB-8170-E6FE6D097A56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C4F4-272E-42EF-8B18-35099D8E1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7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D07DF-9E0A-43E9-A141-A393AE7A2B3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8A0E-F732-49F7-BDE8-4940DD7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7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8DE1-523C-4FEA-A612-97F08D3B6B0E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66F31-3525-4897-87EF-6696C37EE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38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6DB37-F099-402A-B091-3F545EE516CA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0F7F-357D-4992-BA6B-C5B8A7571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40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1CEA-2AC9-44AA-B051-047F0063E545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F3B4A-A5A0-420D-B2E9-40E8A363B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25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F604-FDB3-4FEC-A75B-E30F6BD32554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5544-1351-4F24-865E-D5C50D3E6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90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1719-02D0-43CC-AAB5-FEA02E9D6AA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E069-54B2-440E-89D6-C8682F5EF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33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C502-0846-4394-A40E-984577D4D4F2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94B0C-D5CB-4098-B7CA-CE6234F98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38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255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4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99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789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36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46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941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36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86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265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073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576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944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00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77558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9422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582250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2BF85-0622-44EE-97FD-8F0E6DFDC87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6CE2B-195F-471B-A7FB-1AC136F7213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4056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782F8-61FD-4C40-ACD2-C129A15A4155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A416A-2C3D-4FC0-B68D-3C4348EDC8CE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24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4BFED-A92A-44B8-8A67-82A5523D9641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3362B-5EFA-4058-962C-086BC3F61BF4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991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92F92-2FD0-47C7-8AA8-DCA3DC798043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E4F0-31C6-4CF8-8BFB-5CB3C53C97D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40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8F242-C932-4DB1-A49A-01DF7F447E4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3E7EA-1428-4A1C-9D72-5E313806214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715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4FCA-D2D6-4A83-8EBE-3CE98C614469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44FAB-9532-46B6-AFAA-4E534BFA21A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855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DF3D6-EF45-49B1-8A79-1F2962056198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A5D79-7B22-4262-9B55-890633D66C4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7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035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870E35F-9175-477B-9911-CFBBD21095C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590ECE-D088-4B12-99A2-17D381FBF1D3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803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ACF21-6333-485C-A893-50E6E8D81A8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224E-6E16-433E-B339-251514AF9B3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60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173B4-A37B-4D26-A89C-124963995CFB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DBC6B-0B70-46A2-B6FB-FDFC4D9C3DAF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861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B87AA-9144-424E-B5F6-9F148BD3C293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05162-0400-49F0-A241-E233EB8F5A3B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46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60" y="1027113"/>
            <a:ext cx="936624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4C6C6-C1A9-41AF-BC47-12F54BE7ABF5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05687D-FC52-4A7A-B802-3E53D1090173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316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3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8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6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8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2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4" r:id="rId12"/>
    <p:sldLayoutId id="2147483775" r:id="rId13"/>
    <p:sldLayoutId id="2147483776" r:id="rId14"/>
    <p:sldLayoutId id="2147483778" r:id="rId15"/>
    <p:sldLayoutId id="2147483779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94DBFE-2338-4985-8DF2-F5FF84F5D10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40C84B-9749-49B3-8C4B-3A5B0C320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10983385" y="6556375"/>
            <a:ext cx="1119716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D1F6BF2-69EF-4141-9705-91D7EDE5473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4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792" r:id="rId12"/>
    <p:sldLayoutId id="2147483793" r:id="rId13"/>
    <p:sldLayoutId id="2147483794" r:id="rId14"/>
    <p:sldLayoutId id="2147483795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927DE6-5FE0-4ED5-87F3-F28E7EE318C2}" type="datetime1">
              <a:rPr lang="en-US" altLang="en-US" smtClean="0"/>
              <a:t>19-May-20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CAC204-FCA2-44A0-B700-5B8A491F2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2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dataphysics-instruments.com/knowledge/understanding-interfaces/surfactants-cmc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6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9.jp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4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0">
            <a:extLst>
              <a:ext uri="{FF2B5EF4-FFF2-40B4-BE49-F238E27FC236}">
                <a16:creationId xmlns:a16="http://schemas.microsoft.com/office/drawing/2014/main" id="{D971A54E-D6C0-49A1-9FDD-F9E024D67C5C}"/>
              </a:ext>
            </a:extLst>
          </p:cNvPr>
          <p:cNvSpPr txBox="1">
            <a:spLocks/>
          </p:cNvSpPr>
          <p:nvPr/>
        </p:nvSpPr>
        <p:spPr>
          <a:xfrm>
            <a:off x="5186131" y="524097"/>
            <a:ext cx="6696537" cy="130179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PR" sz="11500" b="1" dirty="0">
                <a:ln w="571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Micelas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1F59D9-7D49-4CB8-B6B4-69A4D3698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0823" y="5493073"/>
            <a:ext cx="613246" cy="602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9D79B-2033-4404-9306-DCF466488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483087"/>
            <a:ext cx="1849075" cy="597196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7C9E36B5-1871-46FC-A2C0-4F2A2A73A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9855" y="3295207"/>
            <a:ext cx="49705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www.nano-link.org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A3138-5CA3-42FF-A47E-F43AD922F60D}"/>
              </a:ext>
            </a:extLst>
          </p:cNvPr>
          <p:cNvSpPr/>
          <p:nvPr/>
        </p:nvSpPr>
        <p:spPr>
          <a:xfrm>
            <a:off x="5562599" y="2316592"/>
            <a:ext cx="594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28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ebas Neue" charset="0"/>
                <a:cs typeface="Bebas Neue" charset="0"/>
              </a:rPr>
              <a:t>Versión 010919</a:t>
            </a:r>
            <a:endParaRPr lang="es-PR" sz="28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Picture 2" descr="C:\Users\lseidman\Documents\BIOLINK\logo 2011.jpg">
            <a:extLst>
              <a:ext uri="{FF2B5EF4-FFF2-40B4-BE49-F238E27FC236}">
                <a16:creationId xmlns:a16="http://schemas.microsoft.com/office/drawing/2014/main" id="{8E6EB5D5-9C80-41F2-BB5D-FE5C80C2A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107" y="4458488"/>
            <a:ext cx="3317283" cy="163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372E7AA-B83C-4ED3-82E9-2CA13DB87E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250" b="6432"/>
          <a:stretch/>
        </p:blipFill>
        <p:spPr>
          <a:xfrm rot="20582955" flipH="1">
            <a:off x="213084" y="169726"/>
            <a:ext cx="5105400" cy="53588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B5A576-AF2D-4967-B64F-DD07C1880484}"/>
              </a:ext>
            </a:extLst>
          </p:cNvPr>
          <p:cNvSpPr/>
          <p:nvPr/>
        </p:nvSpPr>
        <p:spPr>
          <a:xfrm>
            <a:off x="1" y="6553200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Imagen: https://www.dataphysics-instruments.com/knowledge/understanding-interfaces/surfactants-cmc/</a:t>
            </a:r>
            <a:endParaRPr lang="es-P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2518F4-3D6E-45B4-86C1-7C1EF222F4B0}"/>
              </a:ext>
            </a:extLst>
          </p:cNvPr>
          <p:cNvSpPr/>
          <p:nvPr/>
        </p:nvSpPr>
        <p:spPr>
          <a:xfrm>
            <a:off x="0" y="2667000"/>
            <a:ext cx="304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4"/>
            <a:ext cx="12191999" cy="1444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kumimoji="0" lang="es-PR" altLang="zh-CN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La importancia del agua en los sistemas biológicas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905000"/>
            <a:ext cx="7897092" cy="36576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vida evolucionó en el océano; toda la vida en la Tierra se basa en agua.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seres humanos son 50-70% agua.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Típicamente las células son 70% agua.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 lo tanto, al estudiar biología, es necesario entender cómo las sustancias químicas interactúan con el agua.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endParaRPr lang="es-PR" sz="3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pic>
        <p:nvPicPr>
          <p:cNvPr id="9" name="Picture 2" descr="C:\Users\lseidman\AppData\Local\Microsoft\Windows\Temporary Internet Files\Content.IE5\SX3OO45O\MP900414053[1].jpg">
            <a:extLst>
              <a:ext uri="{FF2B5EF4-FFF2-40B4-BE49-F238E27FC236}">
                <a16:creationId xmlns:a16="http://schemas.microsoft.com/office/drawing/2014/main" id="{9BF58E44-2EFA-42C7-AE52-1E473FE37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958" y="2286595"/>
            <a:ext cx="3657242" cy="2818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375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888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Hidrofílico e Hidrofóbico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pic>
        <p:nvPicPr>
          <p:cNvPr id="7" name="Picture 2" descr="C:\Users\lseidman\AppData\Local\Microsoft\Windows\Temporary Internet Files\Content.IE5\PWJFNKA7\MP900390198[1].jpg">
            <a:extLst>
              <a:ext uri="{FF2B5EF4-FFF2-40B4-BE49-F238E27FC236}">
                <a16:creationId xmlns:a16="http://schemas.microsoft.com/office/drawing/2014/main" id="{A978BB0C-E01E-41BE-864E-673260A96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642" y="1808531"/>
            <a:ext cx="4298535" cy="3393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E1FC546-A3F4-4501-B465-00687720EA30}"/>
              </a:ext>
            </a:extLst>
          </p:cNvPr>
          <p:cNvSpPr txBox="1">
            <a:spLocks/>
          </p:cNvSpPr>
          <p:nvPr/>
        </p:nvSpPr>
        <p:spPr>
          <a:xfrm>
            <a:off x="103908" y="1676400"/>
            <a:ext cx="7058892" cy="36576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compuestos que son hidrofílicos se disuelven rápidamente en el ambiente acuoso de las células, la sangre y el intestino.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compuestos hidrofóbicos no se disuelven en el ambiente acuoso de los organismos.</a:t>
            </a:r>
          </a:p>
        </p:txBody>
      </p:sp>
    </p:spTree>
    <p:extLst>
      <p:ext uri="{BB962C8B-B14F-4D97-AF65-F5344CB8AC3E}">
        <p14:creationId xmlns:p14="http://schemas.microsoft.com/office/powerpoint/2010/main" val="4271482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Administración de medicamentos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9" y="1066800"/>
            <a:ext cx="11859491" cy="4638616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Uno de los retos mayores es garantizar que el medicamento llegue a un sitio específico dentro de un paciente.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 ejemplo, un medicamento que se toma por vía oral: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medicamentos hidrofóbicos pasan por el intestino sin absorberse, ya que no interactúan con el ambiente acuoso del intestino.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Adicional, el intestino está lleno de enzimas que descomponen el alimento ingerido. El mismo mecanismo que digiere el alimento también descomponen los medicamentos ingeridos.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5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medicamentos hidrofóbicos que se inyectan o se administran por vía intravenosa no se disuelven en la sangre, por lo tanto, no se transportan rápidamente en el cuerpo.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410672-D97C-47CE-94BB-659AA18DABD6}"/>
              </a:ext>
            </a:extLst>
          </p:cNvPr>
          <p:cNvSpPr/>
          <p:nvPr/>
        </p:nvSpPr>
        <p:spPr>
          <a:xfrm>
            <a:off x="0" y="6488668"/>
            <a:ext cx="12191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Drug delivery</a:t>
            </a:r>
            <a:r>
              <a:rPr lang="es-PR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”: administración o transporte de medicamentos, fármacos o drogas.</a:t>
            </a:r>
            <a:endParaRPr lang="es-P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34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143000"/>
            <a:ext cx="11859491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 micelas se pueden utilizar para solucionar la problemática de la administración de medicamentos. Los medicamentos pueden empaquetarse en el interior de las micelas, como las grasas o aceites pueden empaquetarse en el interior de las micelas de detergente durante el lavado de ropa.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medicamentos empaquetados en las micelas: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marR="0" lvl="0" indent="522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 </a:t>
            </a:r>
            <a:r>
              <a:rPr lang="es-PR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descomponen por las enzimas en el intestino.</a:t>
            </a:r>
          </a:p>
          <a:p>
            <a:pPr marL="623888" marR="0" lvl="0" indent="522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 transportan rápidamente hacia las células que recubren </a:t>
            </a:r>
          </a:p>
          <a:p>
            <a:pPr marL="623888" marR="0" lvl="0" indent="522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r>
              <a:rPr kumimoji="0" lang="es-P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intestino y pasan directo al cuerpo.</a:t>
            </a:r>
          </a:p>
          <a:p>
            <a:pPr marL="623888" marR="0" lvl="0" indent="522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transportan rápidamente en la sangre.</a:t>
            </a:r>
          </a:p>
          <a:p>
            <a:pPr marL="623888" marR="0" lvl="0" indent="522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Pueden ser dirigidas a sitios específicos en </a:t>
            </a:r>
            <a:r>
              <a:rPr lang="es-PR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kumimoji="0" lang="es-P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paciente.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s-PR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2" descr="C:\Users\lseidman\AppData\Local\Microsoft\Windows\Temporary Internet Files\Content.IE5\PWJFNKA7\MP900448394[1].jpg">
            <a:extLst>
              <a:ext uri="{FF2B5EF4-FFF2-40B4-BE49-F238E27FC236}">
                <a16:creationId xmlns:a16="http://schemas.microsoft.com/office/drawing/2014/main" id="{10C6C159-6437-4E2B-AF3B-E3A7D258E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976" y="2833072"/>
            <a:ext cx="1674577" cy="25118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584579B-910D-43C8-A7AC-58E23731510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Administración de medicamentos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5C69EF-6273-4DDC-A516-5F42EC71F7F0}"/>
              </a:ext>
            </a:extLst>
          </p:cNvPr>
          <p:cNvSpPr/>
          <p:nvPr/>
        </p:nvSpPr>
        <p:spPr>
          <a:xfrm>
            <a:off x="1856508" y="5476738"/>
            <a:ext cx="9646045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>
              <a:buClr>
                <a:srgbClr val="00B0F0"/>
              </a:buClr>
              <a:buSzPct val="100000"/>
              <a:defRPr/>
            </a:pPr>
            <a:r>
              <a:rPr lang="es-PR" sz="22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Aunque algunos medicamentos son administrados a través de micelas, no todos los medicamentos son administrados así.</a:t>
            </a:r>
            <a:endParaRPr lang="es-P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21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990600"/>
            <a:ext cx="12011892" cy="22098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 sales biliares permiten que los ácidos grasos formen micelas.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Así, el intestino absorbe los ácidos grasos que el cuerpo necesita.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 micelas también permiten que el intestino absorba vitaminas solubles en grasa (A, D, E y K) que están empaquetadas en las micelas. 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0C55D03-476A-4719-89A6-152EB72F0CF6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947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es-PR" altLang="zh-CN" sz="3800" b="1" spc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Otra a</a:t>
            </a:r>
            <a:r>
              <a:rPr kumimoji="0" lang="es-PR" altLang="zh-CN" sz="3800" b="1" u="none" strike="noStrike" kern="1200" spc="0" normalizeH="0" baseline="0" noProof="0" dirty="0" err="1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plicación</a:t>
            </a:r>
            <a:r>
              <a:rPr kumimoji="0" lang="es-PR" altLang="zh-CN" sz="38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de las micelas en la biología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511F7B-40A8-4AF3-8E85-1F44736144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460" y="3054018"/>
            <a:ext cx="2830566" cy="2331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7FC48AA-1D8A-439C-9886-7282AAF88DA2}"/>
              </a:ext>
            </a:extLst>
          </p:cNvPr>
          <p:cNvSpPr/>
          <p:nvPr/>
        </p:nvSpPr>
        <p:spPr>
          <a:xfrm>
            <a:off x="8294634" y="5558135"/>
            <a:ext cx="28305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es-PR" sz="2400" b="1" dirty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Hígado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B04D5D-828A-4F50-8925-08E5520E633F}"/>
              </a:ext>
            </a:extLst>
          </p:cNvPr>
          <p:cNvSpPr/>
          <p:nvPr/>
        </p:nvSpPr>
        <p:spPr>
          <a:xfrm>
            <a:off x="76200" y="6487180"/>
            <a:ext cx="1203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Imagen: “Stock Photography and Stock Footage Royalty Free Images”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4B98C7A-02C1-434E-8830-A86564A6880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895600"/>
            <a:ext cx="8001000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38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Sales biliares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8E859C8-A0C3-4F1A-88DB-6A51ADECAB80}"/>
              </a:ext>
            </a:extLst>
          </p:cNvPr>
          <p:cNvSpPr txBox="1">
            <a:spLocks/>
          </p:cNvSpPr>
          <p:nvPr/>
        </p:nvSpPr>
        <p:spPr>
          <a:xfrm>
            <a:off x="76200" y="3886200"/>
            <a:ext cx="7772400" cy="187708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 la ausencia de sales biliares y las micelas resultantes, nutrientes importantes (lípidos y vitaminas) pasan a través del intestino sin ser absorbidos y se eliminan (se excretan). </a:t>
            </a:r>
          </a:p>
        </p:txBody>
      </p:sp>
    </p:spTree>
    <p:extLst>
      <p:ext uri="{BB962C8B-B14F-4D97-AF65-F5344CB8AC3E}">
        <p14:creationId xmlns:p14="http://schemas.microsoft.com/office/powerpoint/2010/main" val="1596908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13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Concentración Crítica de Micelas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66254" y="1371600"/>
            <a:ext cx="11859491" cy="41910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 </a:t>
            </a:r>
            <a:r>
              <a:rPr kumimoji="0" lang="es-PR" sz="3200" b="1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concentración crítica de micelas (CCM) </a:t>
            </a:r>
            <a:r>
              <a:rPr kumimoji="0" lang="es-P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 la concentración a la que las moléculas de detergente (u otras moléculas que forman micelas) se ensamblan espontáneamente, formando micelas, cuando son colocadas en agua.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concentraciones por debajo de la CCM las moléculas de detergente existen en el agua como moléculas individuales. </a:t>
            </a:r>
            <a:endParaRPr kumimoji="0" lang="es-P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558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13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CCM y la administración de medicamentos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66254" y="1371600"/>
            <a:ext cx="11859491" cy="41910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algunas micelas, si la CCM está por debajo de lo que es óptimo, el agente que forma las micelas se desorganiza y no puede mantener la cubierta alrededor del medicamento.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kumimoji="0" lang="es-P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 la administración de medicamentos, es importante que la CCM sea lo más baja posible para que las micelas no se dispersen cuando se diluyan en el cuerpo</a:t>
            </a:r>
            <a:r>
              <a:rPr lang="es-PR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s-P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0758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Actividad de laboratorio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295400"/>
            <a:ext cx="11859492" cy="4267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 esta actividad de laboratorio experimentarás, con un sistema, la formación de micelas como un científico podría experimentar al diseñar un sistema de administración de medicamentos.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lugar de utilizar un medicamento, utilizarás un colorante que es visible y puede detectarse rápidamente.</a:t>
            </a: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Adicional, utilizarás un detergente que forma micelas cuando está presente en concentraciones sobre su CCM.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279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Experimento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371600"/>
            <a:ext cx="11859491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experimento (básico) te permitirá estimar la CCM de tu sistema.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Una vez hayas estimado la CCM, si el tiempo lo permite, puedes tratar de modificar la CCM.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factores que pueden influenciar la CCM son: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Temperatura</a:t>
            </a:r>
          </a:p>
          <a:p>
            <a:pPr marL="2743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Sales añadidas</a:t>
            </a:r>
          </a:p>
          <a:p>
            <a:pPr marL="2743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tipo de detergente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746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Preparativos para el experimento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66253" y="1143000"/>
            <a:ext cx="11859491" cy="43434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r>
              <a:rPr kumimoji="0" lang="es-PR" sz="26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Lee el módulo cuidadosamente.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9144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i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Planifica el trabajo:</a:t>
            </a:r>
          </a:p>
          <a:p>
            <a:pPr marL="4572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materiales se necesitan?</a:t>
            </a: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¿Cómo se rotularán los vasos de laboratorio?</a:t>
            </a: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¿Cómo se rotularán los tubos de ensayo?</a:t>
            </a: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¿Cuántos papeles de filtro se necesitan?</a:t>
            </a: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¿Cómo se medirá el detergente?</a:t>
            </a:r>
          </a:p>
          <a:p>
            <a:pPr marL="13716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¿Cómo se medirá la cantidad de color en las muestras?</a:t>
            </a:r>
          </a:p>
          <a:p>
            <a:pPr marL="9144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r>
              <a:rPr lang="es-PR" sz="2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instructor puede proveer instrucciones adicionales para preparar la actividad de laboratorio.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lang="es-PR" sz="3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lang="es-PR" sz="3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s-PR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50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 noChangeArrowheads="1"/>
          </p:cNvSpPr>
          <p:nvPr/>
        </p:nvSpPr>
        <p:spPr bwMode="auto">
          <a:xfrm>
            <a:off x="6816425" y="5928569"/>
            <a:ext cx="3241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1F1C94-49C7-4CB9-908E-0C2191B7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9208F0-A6BC-4871-BBDF-FC9AA760A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3F86BC3D-6BB5-4084-98A5-16B16DB47373}"/>
              </a:ext>
            </a:extLst>
          </p:cNvPr>
          <p:cNvSpPr txBox="1">
            <a:spLocks noChangeArrowheads="1"/>
          </p:cNvSpPr>
          <p:nvPr/>
        </p:nvSpPr>
        <p:spPr>
          <a:xfrm>
            <a:off x="-27710" y="76200"/>
            <a:ext cx="12219709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altLang="zh-CN" sz="6000" b="1" spc="0" dirty="0">
                <a:ln w="2857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Visión general</a:t>
            </a:r>
            <a:endParaRPr kumimoji="0" lang="es-PR" altLang="zh-CN" sz="6000" b="1" i="0" u="none" strike="noStrike" kern="1200" spc="0" normalizeH="0" baseline="0" dirty="0">
              <a:ln w="28575">
                <a:solidFill>
                  <a:srgbClr val="00B0F0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 Black" panose="020B0A04020102020204"/>
              <a:ea typeface="SimSun" panose="02010600030101010101" pitchFamily="2" charset="-122"/>
              <a:cs typeface="+mj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EE9AC70-ADDB-4942-9BFB-FE8AA8352DC4}"/>
              </a:ext>
            </a:extLst>
          </p:cNvPr>
          <p:cNvSpPr txBox="1">
            <a:spLocks/>
          </p:cNvSpPr>
          <p:nvPr/>
        </p:nvSpPr>
        <p:spPr>
          <a:xfrm>
            <a:off x="609601" y="1524000"/>
            <a:ext cx="5029199" cy="385284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Sustancias hidrofílicas versus hidrofóbicas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Micelas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Cómo trabajan los detergentes</a:t>
            </a:r>
            <a:endParaRPr kumimoji="0" lang="es-P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Sistemas biológicos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0FA4E9E-63E0-446E-A45F-AE06AD022154}"/>
              </a:ext>
            </a:extLst>
          </p:cNvPr>
          <p:cNvSpPr txBox="1">
            <a:spLocks/>
          </p:cNvSpPr>
          <p:nvPr/>
        </p:nvSpPr>
        <p:spPr>
          <a:xfrm>
            <a:off x="5715000" y="1524000"/>
            <a:ext cx="5818909" cy="48768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Cómo se utilizan las micelas en la administración de medicamentos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Otras aplicaciones de las micelas en biología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Concentración crítica de micelas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laboratorio</a:t>
            </a:r>
          </a:p>
        </p:txBody>
      </p:sp>
    </p:spTree>
    <p:extLst>
      <p:ext uri="{BB962C8B-B14F-4D97-AF65-F5344CB8AC3E}">
        <p14:creationId xmlns:p14="http://schemas.microsoft.com/office/powerpoint/2010/main" val="286171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09490"/>
            <a:ext cx="12191999" cy="781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4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Materiales hidrofílicos vs. hidrofóbicos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0" y="1524000"/>
            <a:ext cx="3424013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Algunos compuestos se disuelven rápidamente en agua; estos compuestos son </a:t>
            </a:r>
            <a:r>
              <a:rPr kumimoji="0" lang="es-PR" sz="3000" b="1" i="1" u="sng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hidrofílicos</a:t>
            </a: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(“les gusta el agua”).</a:t>
            </a:r>
            <a:r>
              <a:rPr lang="en-US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PR" sz="3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C:\Users\lseidman\AppData\Local\Microsoft\Windows\Temporary Internet Files\Content.IE5\PWJFNKA7\MP900386993[1].jpg">
            <a:extLst>
              <a:ext uri="{FF2B5EF4-FFF2-40B4-BE49-F238E27FC236}">
                <a16:creationId xmlns:a16="http://schemas.microsoft.com/office/drawing/2014/main" id="{EEBC822C-A969-4856-A16D-5D2934FE4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94742"/>
            <a:ext cx="2140761" cy="2639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lseidman\AppData\Local\Microsoft\Windows\Temporary Internet Files\Content.IE5\PWJFNKA7\MP900387852[1].jpg">
            <a:extLst>
              <a:ext uri="{FF2B5EF4-FFF2-40B4-BE49-F238E27FC236}">
                <a16:creationId xmlns:a16="http://schemas.microsoft.com/office/drawing/2014/main" id="{E0B72BD5-2205-4CA6-997B-4B10061E09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1" t="9228" r="8252" b="5720"/>
          <a:stretch/>
        </p:blipFill>
        <p:spPr bwMode="auto">
          <a:xfrm>
            <a:off x="9680448" y="2694742"/>
            <a:ext cx="2130552" cy="2639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6B1A069-9BAF-44C3-9DE3-115AE5C7F066}"/>
              </a:ext>
            </a:extLst>
          </p:cNvPr>
          <p:cNvSpPr/>
          <p:nvPr/>
        </p:nvSpPr>
        <p:spPr>
          <a:xfrm>
            <a:off x="3429000" y="1524000"/>
            <a:ext cx="2521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en-US" sz="2800" b="1" i="1" dirty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PR" sz="2800" b="1" i="1" dirty="0" err="1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PR" sz="2800" b="1" i="1" dirty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ejemplo: sal de mesa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D2D2715-8EBA-495C-9F1B-A21AA235371E}"/>
              </a:ext>
            </a:extLst>
          </p:cNvPr>
          <p:cNvSpPr txBox="1">
            <a:spLocks/>
          </p:cNvSpPr>
          <p:nvPr/>
        </p:nvSpPr>
        <p:spPr>
          <a:xfrm>
            <a:off x="6172200" y="1524000"/>
            <a:ext cx="3424013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Algunos compuestos no se disuelven rápidamente en agua; estos compuestos son </a:t>
            </a:r>
            <a:r>
              <a:rPr kumimoji="0" lang="es-PR" sz="3000" b="1" i="1" u="sng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hidrofóbicos</a:t>
            </a: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(“no les gusta el agua”).</a:t>
            </a:r>
            <a:r>
              <a:rPr lang="en-US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PR" sz="3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CB7319-EAF5-4D7C-B8C5-AC9396CDFA52}"/>
              </a:ext>
            </a:extLst>
          </p:cNvPr>
          <p:cNvSpPr/>
          <p:nvPr/>
        </p:nvSpPr>
        <p:spPr>
          <a:xfrm>
            <a:off x="9594039" y="1524000"/>
            <a:ext cx="2521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en-US" sz="2800" b="1" i="1" dirty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PR" sz="2800" b="1" i="1" dirty="0" err="1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PR" sz="2800" b="1" i="1" dirty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ejemplo: aceite - grasa</a:t>
            </a:r>
          </a:p>
        </p:txBody>
      </p:sp>
    </p:spTree>
    <p:extLst>
      <p:ext uri="{BB962C8B-B14F-4D97-AF65-F5344CB8AC3E}">
        <p14:creationId xmlns:p14="http://schemas.microsoft.com/office/powerpoint/2010/main" val="315344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913B6278-2D35-4674-A85D-E4F3DBEEEFE5}"/>
              </a:ext>
            </a:extLst>
          </p:cNvPr>
          <p:cNvGrpSpPr/>
          <p:nvPr/>
        </p:nvGrpSpPr>
        <p:grpSpPr>
          <a:xfrm>
            <a:off x="4038600" y="3733800"/>
            <a:ext cx="6553200" cy="2193318"/>
            <a:chOff x="0" y="0"/>
            <a:chExt cx="4229100" cy="146685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5F34F4B-E137-4FCE-A3DD-FA79AEE2319B}"/>
                </a:ext>
              </a:extLst>
            </p:cNvPr>
            <p:cNvGrpSpPr/>
            <p:nvPr/>
          </p:nvGrpSpPr>
          <p:grpSpPr>
            <a:xfrm>
              <a:off x="0" y="0"/>
              <a:ext cx="4229100" cy="1466850"/>
              <a:chOff x="0" y="0"/>
              <a:chExt cx="4229100" cy="1466850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40C6F5B-53D1-4C4B-AF79-C9465D2B854B}"/>
                  </a:ext>
                </a:extLst>
              </p:cNvPr>
              <p:cNvGrpSpPr/>
              <p:nvPr/>
            </p:nvGrpSpPr>
            <p:grpSpPr>
              <a:xfrm>
                <a:off x="0" y="0"/>
                <a:ext cx="4229100" cy="1466850"/>
                <a:chOff x="0" y="0"/>
                <a:chExt cx="4229100" cy="1466850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1282928C-3A60-4646-B4E4-CD6E237248B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4229100" cy="1466850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s-PR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B67E39F-E2A6-4858-A933-2CA1DD311135}"/>
                    </a:ext>
                  </a:extLst>
                </p:cNvPr>
                <p:cNvSpPr/>
                <p:nvPr/>
              </p:nvSpPr>
              <p:spPr>
                <a:xfrm>
                  <a:off x="152400" y="171450"/>
                  <a:ext cx="3905250" cy="11144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s-PR"/>
                </a:p>
              </p:txBody>
            </p: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B7FC9AA4-27DC-4A7B-A760-77DC8B2CBD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075" y="333375"/>
                  <a:ext cx="84455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215D6AF2-9CDC-49EF-BB98-30E827266132}"/>
                    </a:ext>
                  </a:extLst>
                </p:cNvPr>
                <p:cNvCxnSpPr/>
                <p:nvPr/>
              </p:nvCxnSpPr>
              <p:spPr>
                <a:xfrm flipH="1">
                  <a:off x="533400" y="323850"/>
                  <a:ext cx="752475" cy="16192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5561542D-808F-4BB8-8ACD-6D1F30DE8F28}"/>
                    </a:ext>
                  </a:extLst>
                </p:cNvPr>
                <p:cNvCxnSpPr/>
                <p:nvPr/>
              </p:nvCxnSpPr>
              <p:spPr>
                <a:xfrm flipH="1">
                  <a:off x="933450" y="323850"/>
                  <a:ext cx="352425" cy="22860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5CE1326E-7BF5-4F47-8415-77C927D761AC}"/>
                    </a:ext>
                  </a:extLst>
                </p:cNvPr>
                <p:cNvCxnSpPr/>
                <p:nvPr/>
              </p:nvCxnSpPr>
              <p:spPr>
                <a:xfrm flipH="1">
                  <a:off x="904875" y="1114425"/>
                  <a:ext cx="4572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 Box 2">
                <a:extLst>
                  <a:ext uri="{FF2B5EF4-FFF2-40B4-BE49-F238E27FC236}">
                    <a16:creationId xmlns:a16="http://schemas.microsoft.com/office/drawing/2014/main" id="{26BCAABD-C4BA-4F7C-BF0F-A47CAF825F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3512" y="166400"/>
                <a:ext cx="2409603" cy="26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sp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“Cabezas” hidrofílicas</a:t>
                </a:r>
                <a:endParaRPr lang="es-P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A75C9A71-1B8C-4B9B-AA90-C4419FC60C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0214" y="752475"/>
              <a:ext cx="2895600" cy="60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s-P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“Colas” hidrofóbicas, compuestas por cadenas de hidrocarburos</a:t>
              </a:r>
              <a:endParaRPr lang="es-P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Detergentes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371600"/>
            <a:ext cx="11859491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s-PR" sz="3000" b="1" i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PR" sz="3000" b="1" i="1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detergentes</a:t>
            </a:r>
            <a:r>
              <a:rPr kumimoji="0" lang="es-P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son un tipo de molécula compuesta de una “cabeza” hidrofílica y una “cola” hidrofóbica. </a:t>
            </a:r>
            <a:r>
              <a:rPr lang="es-PR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una molécula individual de detergente hay una parte a la que “le gusta el agua” y otra parte a la que “no le gusta el agua”.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910094CE-D08B-4AB2-9F0C-D870C32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497" y="4051224"/>
            <a:ext cx="2482564" cy="144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P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Dos moléculas de detergente</a:t>
            </a:r>
            <a:endParaRPr lang="es-P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815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18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Micelas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256309" y="1600200"/>
            <a:ext cx="6341622" cy="38862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detergentes (y algunas otras moléculas) se ensamblan espontáneamente (autoensamblaje) en micelas cuando se colocan en agua.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lang="es-PR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Una</a:t>
            </a:r>
            <a:r>
              <a:rPr kumimoji="0" lang="es-PR" sz="2400" b="1" i="1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s-PR" sz="2400" b="1" i="1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micela </a:t>
            </a: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 una estructura de forma esférica donde las colas hidrofóbicas están orientadas hacia el centro de la micela y las cabezas hidrofílicas están orientadas hacia el exterior de la misma.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261857-5E37-4C57-8610-913057E1EA1A}"/>
              </a:ext>
            </a:extLst>
          </p:cNvPr>
          <p:cNvGrpSpPr/>
          <p:nvPr/>
        </p:nvGrpSpPr>
        <p:grpSpPr>
          <a:xfrm>
            <a:off x="6800533" y="1611558"/>
            <a:ext cx="4781867" cy="3951042"/>
            <a:chOff x="-43240" y="-451036"/>
            <a:chExt cx="4156256" cy="357678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543FEEE-667C-4100-AC6B-F87613F41A8F}"/>
                </a:ext>
              </a:extLst>
            </p:cNvPr>
            <p:cNvGrpSpPr/>
            <p:nvPr/>
          </p:nvGrpSpPr>
          <p:grpSpPr>
            <a:xfrm>
              <a:off x="-43240" y="-451036"/>
              <a:ext cx="4156256" cy="3576786"/>
              <a:chOff x="-43240" y="-451036"/>
              <a:chExt cx="4156256" cy="3576786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4BFD91B-8ED7-4714-A874-B9DD86FF4A0A}"/>
                  </a:ext>
                </a:extLst>
              </p:cNvPr>
              <p:cNvGrpSpPr/>
              <p:nvPr/>
            </p:nvGrpSpPr>
            <p:grpSpPr>
              <a:xfrm>
                <a:off x="-43240" y="-451036"/>
                <a:ext cx="3853240" cy="3518086"/>
                <a:chOff x="-43240" y="-451036"/>
                <a:chExt cx="3853240" cy="3518086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FD26B5F6-0503-44D2-AED6-9D164C3687D1}"/>
                    </a:ext>
                  </a:extLst>
                </p:cNvPr>
                <p:cNvGrpSpPr/>
                <p:nvPr/>
              </p:nvGrpSpPr>
              <p:grpSpPr>
                <a:xfrm>
                  <a:off x="-43240" y="-451036"/>
                  <a:ext cx="3853240" cy="3518086"/>
                  <a:chOff x="-43240" y="-451036"/>
                  <a:chExt cx="3853240" cy="3518086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3E1ADE28-7EB3-428B-8D4C-4F01E02E624B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451036"/>
                    <a:ext cx="3810000" cy="3518086"/>
                    <a:chOff x="0" y="-451036"/>
                    <a:chExt cx="3810000" cy="3518086"/>
                  </a:xfrm>
                </p:grpSpPr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24E77019-CCD9-449C-873A-991004B64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451036"/>
                      <a:ext cx="3810000" cy="351808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s-PR"/>
                    </a:p>
                  </p:txBody>
                </p:sp>
                <p:pic>
                  <p:nvPicPr>
                    <p:cNvPr id="39" name="Picture 38">
                      <a:extLst>
                        <a:ext uri="{FF2B5EF4-FFF2-40B4-BE49-F238E27FC236}">
                          <a16:creationId xmlns:a16="http://schemas.microsoft.com/office/drawing/2014/main" id="{D033620F-F444-4CF0-895A-811E9F7642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48" t="12749" r="33169" b="10757"/>
                    <a:stretch/>
                  </p:blipFill>
                  <p:spPr bwMode="auto">
                    <a:xfrm>
                      <a:off x="876338" y="903098"/>
                      <a:ext cx="1809750" cy="1828800"/>
                    </a:xfrm>
                    <a:prstGeom prst="ellipse">
                      <a:avLst/>
                    </a:prstGeom>
                    <a:noFill/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B44D440C-AE79-4E87-9C46-D018CA455D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085888" y="1074548"/>
                      <a:ext cx="466725" cy="4572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EE83B3D1-6E80-4005-9DF3-EE74C36A084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728709" y="1194252"/>
                      <a:ext cx="782871" cy="681416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A446C1BE-3B0B-47A0-A2E2-95961AB238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381288" y="2379472"/>
                      <a:ext cx="361949" cy="219076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7" name="Text Box 2">
                    <a:extLst>
                      <a:ext uri="{FF2B5EF4-FFF2-40B4-BE49-F238E27FC236}">
                        <a16:creationId xmlns:a16="http://schemas.microsoft.com/office/drawing/2014/main" id="{44DB7D74-95E0-4CA2-99C0-C42070717DD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43240" y="297485"/>
                    <a:ext cx="1489257" cy="8115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ctr" anchorCtr="0">
                    <a:noAutofit/>
                  </a:bodyPr>
                  <a:lstStyle/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s-P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a:t>Cola </a:t>
                    </a:r>
                    <a:endParaRPr lang="es-PR" sz="20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endParaRPr>
                  </a:p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s-P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a:t>hidrofóbica</a:t>
                    </a:r>
                    <a:endParaRPr lang="es-PR" sz="20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5" name="Text Box 2">
                  <a:extLst>
                    <a:ext uri="{FF2B5EF4-FFF2-40B4-BE49-F238E27FC236}">
                      <a16:creationId xmlns:a16="http://schemas.microsoft.com/office/drawing/2014/main" id="{DB7A4BC6-F690-4AA1-942E-B40ACEFBA9D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04984" y="504431"/>
                  <a:ext cx="1385966" cy="11994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>
                  <a:no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sz="20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Interior</a:t>
                  </a:r>
                  <a:endParaRPr lang="es-P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sz="20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hidrofóbico</a:t>
                  </a:r>
                  <a:endParaRPr lang="es-P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sz="20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de la </a:t>
                  </a: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sz="20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micela</a:t>
                  </a:r>
                  <a:endParaRPr lang="es-P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3" name="Text Box 2">
                <a:extLst>
                  <a:ext uri="{FF2B5EF4-FFF2-40B4-BE49-F238E27FC236}">
                    <a16:creationId xmlns:a16="http://schemas.microsoft.com/office/drawing/2014/main" id="{F979F704-BC96-474A-BB1F-D2C6DB8999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81924" y="2265674"/>
                <a:ext cx="1831092" cy="8600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rPr>
                  <a:t>Cabeza</a:t>
                </a:r>
                <a:endParaRPr lang="es-P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rPr>
                  <a:t>hidrofílica</a:t>
                </a:r>
                <a:endParaRPr lang="es-P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03A31EEC-F97F-4083-B032-C39E17175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-318213"/>
              <a:ext cx="3790950" cy="460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s-PR" sz="24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Ambiente acuoso</a:t>
              </a:r>
              <a:endParaRPr lang="es-P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62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8458199" cy="118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Micelas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256309" y="1295400"/>
            <a:ext cx="7820891" cy="21336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 micelas se forman espontáneamente porque son estables.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endParaRPr kumimoji="0" lang="es-P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Son estables porque las colas hidrofóbicas (a las que “no les gusta el agua”) están en el interior de la esfera, protegidas del agua.</a:t>
            </a:r>
            <a:endParaRPr kumimoji="0" lang="es-PR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261857-5E37-4C57-8610-913057E1EA1A}"/>
              </a:ext>
            </a:extLst>
          </p:cNvPr>
          <p:cNvGrpSpPr/>
          <p:nvPr/>
        </p:nvGrpSpPr>
        <p:grpSpPr>
          <a:xfrm>
            <a:off x="8413425" y="762000"/>
            <a:ext cx="3702375" cy="2911857"/>
            <a:chOff x="-43240" y="-451036"/>
            <a:chExt cx="4121275" cy="351808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543FEEE-667C-4100-AC6B-F87613F41A8F}"/>
                </a:ext>
              </a:extLst>
            </p:cNvPr>
            <p:cNvGrpSpPr/>
            <p:nvPr/>
          </p:nvGrpSpPr>
          <p:grpSpPr>
            <a:xfrm>
              <a:off x="-43240" y="-451036"/>
              <a:ext cx="4121275" cy="3518086"/>
              <a:chOff x="-43240" y="-451036"/>
              <a:chExt cx="4121275" cy="3518086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4BFD91B-8ED7-4714-A874-B9DD86FF4A0A}"/>
                  </a:ext>
                </a:extLst>
              </p:cNvPr>
              <p:cNvGrpSpPr/>
              <p:nvPr/>
            </p:nvGrpSpPr>
            <p:grpSpPr>
              <a:xfrm>
                <a:off x="-43240" y="-451036"/>
                <a:ext cx="4071435" cy="3518086"/>
                <a:chOff x="-43240" y="-451036"/>
                <a:chExt cx="4071435" cy="3518086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FD26B5F6-0503-44D2-AED6-9D164C3687D1}"/>
                    </a:ext>
                  </a:extLst>
                </p:cNvPr>
                <p:cNvGrpSpPr/>
                <p:nvPr/>
              </p:nvGrpSpPr>
              <p:grpSpPr>
                <a:xfrm>
                  <a:off x="-43240" y="-451036"/>
                  <a:ext cx="3853240" cy="3518086"/>
                  <a:chOff x="-43240" y="-451036"/>
                  <a:chExt cx="3853240" cy="3518086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3E1ADE28-7EB3-428B-8D4C-4F01E02E624B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451036"/>
                    <a:ext cx="3810000" cy="3518086"/>
                    <a:chOff x="0" y="-451036"/>
                    <a:chExt cx="3810000" cy="3518086"/>
                  </a:xfrm>
                </p:grpSpPr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24E77019-CCD9-449C-873A-991004B64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451036"/>
                      <a:ext cx="3810000" cy="351808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s-PR"/>
                    </a:p>
                  </p:txBody>
                </p:sp>
                <p:pic>
                  <p:nvPicPr>
                    <p:cNvPr id="39" name="Picture 38">
                      <a:extLst>
                        <a:ext uri="{FF2B5EF4-FFF2-40B4-BE49-F238E27FC236}">
                          <a16:creationId xmlns:a16="http://schemas.microsoft.com/office/drawing/2014/main" id="{D033620F-F444-4CF0-895A-811E9F7642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48" t="12749" r="33169" b="10757"/>
                    <a:stretch/>
                  </p:blipFill>
                  <p:spPr bwMode="auto">
                    <a:xfrm>
                      <a:off x="876338" y="903098"/>
                      <a:ext cx="1809750" cy="1828800"/>
                    </a:xfrm>
                    <a:prstGeom prst="ellipse">
                      <a:avLst/>
                    </a:prstGeom>
                    <a:noFill/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B44D440C-AE79-4E87-9C46-D018CA455D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085888" y="1074548"/>
                      <a:ext cx="466725" cy="4572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EE83B3D1-6E80-4005-9DF3-EE74C36A084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728709" y="1194252"/>
                      <a:ext cx="782871" cy="681416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A446C1BE-3B0B-47A0-A2E2-95961AB238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381288" y="2379472"/>
                      <a:ext cx="361949" cy="219076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7" name="Text Box 2">
                    <a:extLst>
                      <a:ext uri="{FF2B5EF4-FFF2-40B4-BE49-F238E27FC236}">
                        <a16:creationId xmlns:a16="http://schemas.microsoft.com/office/drawing/2014/main" id="{44DB7D74-95E0-4CA2-99C0-C42070717DD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43240" y="232585"/>
                    <a:ext cx="1595854" cy="8115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ctr" anchorCtr="0">
                    <a:noAutofit/>
                  </a:bodyPr>
                  <a:lstStyle/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s-PR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a:t>Cola </a:t>
                    </a:r>
                    <a:endParaRPr lang="es-PR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endParaRPr>
                  </a:p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s-PR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a:t>hidrofóbica</a:t>
                    </a:r>
                    <a:endParaRPr lang="es-PR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5" name="Text Box 2">
                  <a:extLst>
                    <a:ext uri="{FF2B5EF4-FFF2-40B4-BE49-F238E27FC236}">
                      <a16:creationId xmlns:a16="http://schemas.microsoft.com/office/drawing/2014/main" id="{DB7A4BC6-F690-4AA1-942E-B40ACEFBA9D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18445" y="324649"/>
                  <a:ext cx="1809750" cy="11994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>
                  <a:no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Interior</a:t>
                  </a:r>
                  <a:endParaRPr lang="es-PR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hidrofóbico</a:t>
                  </a:r>
                  <a:endParaRPr lang="es-PR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de la </a:t>
                  </a:r>
                </a:p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PR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micela</a:t>
                  </a:r>
                  <a:endParaRPr lang="es-PR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3" name="Text Box 2">
                <a:extLst>
                  <a:ext uri="{FF2B5EF4-FFF2-40B4-BE49-F238E27FC236}">
                    <a16:creationId xmlns:a16="http://schemas.microsoft.com/office/drawing/2014/main" id="{F979F704-BC96-474A-BB1F-D2C6DB8999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6943" y="2165936"/>
                <a:ext cx="1831092" cy="8600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R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rPr>
                  <a:t>Cabeza</a:t>
                </a:r>
                <a:endParaRPr lang="es-P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R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MS Mincho" panose="02020609040205080304" pitchFamily="49" charset="-128"/>
                    <a:cs typeface="Times New Roman" panose="02020603050405020304" pitchFamily="18" charset="0"/>
                  </a:rPr>
                  <a:t>hidrofílica</a:t>
                </a:r>
                <a:endParaRPr lang="es-P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03A31EEC-F97F-4083-B032-C39E17175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-412390"/>
              <a:ext cx="3790950" cy="460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s-PR" sz="20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Ambiente acuoso</a:t>
              </a:r>
              <a:endParaRPr lang="es-P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C940149-F527-429F-8731-9D0E75D4FEC5}"/>
              </a:ext>
            </a:extLst>
          </p:cNvPr>
          <p:cNvSpPr/>
          <p:nvPr/>
        </p:nvSpPr>
        <p:spPr>
          <a:xfrm>
            <a:off x="228600" y="3438942"/>
            <a:ext cx="11642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micelas son pequeñas. </a:t>
            </a:r>
          </a:p>
          <a:p>
            <a:pPr lvl="0" algn="just">
              <a:buClr>
                <a:srgbClr val="00B0F0"/>
              </a:buClr>
              <a:buSzPct val="100000"/>
              <a:defRPr/>
            </a:pPr>
            <a:endParaRPr lang="es-PR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que son utilizadas en la administración de medicamentos como “sistema de transporte” (se discutirá luego) usualmente están en el rango de 10 a 30 nm. </a:t>
            </a:r>
            <a:endParaRPr lang="es-PR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1EBBFAD-BDAF-44AA-AB56-E349EFB74EA0}"/>
              </a:ext>
            </a:extLst>
          </p:cNvPr>
          <p:cNvSpPr/>
          <p:nvPr/>
        </p:nvSpPr>
        <p:spPr>
          <a:xfrm>
            <a:off x="1856509" y="5266141"/>
            <a:ext cx="9646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formación de micelas es un ejemplo de moléculas que se asocian espontáneamente para formar una nanopartícula.</a:t>
            </a:r>
            <a:endParaRPr lang="es-PR" sz="2400" dirty="0"/>
          </a:p>
        </p:txBody>
      </p:sp>
    </p:spTree>
    <p:extLst>
      <p:ext uri="{BB962C8B-B14F-4D97-AF65-F5344CB8AC3E}">
        <p14:creationId xmlns:p14="http://schemas.microsoft.com/office/powerpoint/2010/main" val="268369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18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Aplicación cotidiana de las </a:t>
            </a:r>
            <a:r>
              <a:rPr lang="es-PR" altLang="zh-CN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micelas</a:t>
            </a:r>
            <a:endParaRPr kumimoji="0" lang="es-PR" altLang="zh-CN" b="1" i="0" u="none" strike="noStrike" kern="1200" cap="none" spc="0" normalizeH="0" baseline="0" noProof="0" dirty="0">
              <a:ln w="6600">
                <a:solidFill>
                  <a:prstClr val="black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rgbClr val="000000"/>
                </a:outerShdw>
              </a:effectLst>
              <a:uLnTx/>
              <a:uFillTx/>
              <a:latin typeface="Arial Black" panose="020B0A0402010202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261414" y="1463260"/>
            <a:ext cx="7287491" cy="257534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r>
              <a:rPr kumimoji="0" lang="es-P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detergentes son conocidos mayormente como agentes de limpieza. </a:t>
            </a:r>
            <a:r>
              <a:rPr lang="es-P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el </a:t>
            </a:r>
            <a:r>
              <a:rPr kumimoji="0" lang="es-P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primer ejemplo de la aplicación de las micelas, reflexionemos sobre la siguiente pregunta: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2" name="Picture 2" descr="C:\Users\lseidman\AppData\Local\Microsoft\Windows\Temporary Internet Files\Content.IE5\N1GTRYEL\MP900448570[1].jpg">
            <a:extLst>
              <a:ext uri="{FF2B5EF4-FFF2-40B4-BE49-F238E27FC236}">
                <a16:creationId xmlns:a16="http://schemas.microsoft.com/office/drawing/2014/main" id="{A692F1E8-EC0D-4F45-B5F1-AA6467203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257300"/>
            <a:ext cx="30480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62AD175-A9A1-4F04-9482-27B8AAD44BDE}"/>
              </a:ext>
            </a:extLst>
          </p:cNvPr>
          <p:cNvSpPr txBox="1">
            <a:spLocks/>
          </p:cNvSpPr>
          <p:nvPr/>
        </p:nvSpPr>
        <p:spPr>
          <a:xfrm>
            <a:off x="0" y="4158222"/>
            <a:ext cx="7848599" cy="1404378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None/>
              <a:tabLst/>
              <a:defRPr/>
            </a:pPr>
            <a:r>
              <a:rPr kumimoji="0" lang="es-PR" sz="4000" b="1" i="0" u="none" strike="noStrike" kern="120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¿Cómo los detergentes facilitan el lavado de ropa?</a:t>
            </a:r>
          </a:p>
        </p:txBody>
      </p:sp>
    </p:spTree>
    <p:extLst>
      <p:ext uri="{BB962C8B-B14F-4D97-AF65-F5344CB8AC3E}">
        <p14:creationId xmlns:p14="http://schemas.microsoft.com/office/powerpoint/2010/main" val="86932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Detergentes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103908" y="1219200"/>
            <a:ext cx="12011892" cy="4134818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grasas y aceites son hidrofóbicos, por lo tanto, no se disuelven en agua.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 una pieza de ropa que tiene una mancha de grasa o aceite se coloca en agua, la grasa o el aceite se verá repelido por el gua y permanecerá en la tela.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 añadir detergente, la grasa o el aceite interactúa con las micelas del detergente.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esta forma, las moléculas de grasa o aceite se mueven hacia el interior hidrofóbico de las micelas.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micelas interactúan con agua porque sus superficies son hidrofílicas.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None/>
              <a:defRPr/>
            </a:pPr>
            <a:endParaRPr lang="es-PR" sz="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Así, las micelas que contienen grasa o aceite pueden removerse (lavarse) de la ropa.</a:t>
            </a:r>
            <a:endParaRPr lang="es-P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E8ED00-7F6F-4995-BB22-19FEE66B5B7A}"/>
              </a:ext>
            </a:extLst>
          </p:cNvPr>
          <p:cNvSpPr/>
          <p:nvPr/>
        </p:nvSpPr>
        <p:spPr>
          <a:xfrm>
            <a:off x="1821872" y="5410200"/>
            <a:ext cx="9455727" cy="8925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>
              <a:buClr>
                <a:srgbClr val="00B0F0"/>
              </a:buClr>
              <a:buSzPct val="100000"/>
              <a:defRPr/>
            </a:pPr>
            <a:r>
              <a:rPr lang="es-PR" sz="22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este video se demuestra la acción del detergente</a:t>
            </a:r>
          </a:p>
          <a:p>
            <a:pPr lvl="0" algn="ctr">
              <a:buClr>
                <a:srgbClr val="00B0F0"/>
              </a:buClr>
              <a:buSzPct val="100000"/>
              <a:defRPr/>
            </a:pPr>
            <a:endParaRPr lang="es-PR" sz="10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00B0F0"/>
              </a:buClr>
              <a:buSzPct val="100000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https://www.youtube.com/watch?v=kpRbnLZX_dI </a:t>
            </a:r>
          </a:p>
        </p:txBody>
      </p:sp>
    </p:spTree>
    <p:extLst>
      <p:ext uri="{BB962C8B-B14F-4D97-AF65-F5344CB8AC3E}">
        <p14:creationId xmlns:p14="http://schemas.microsoft.com/office/powerpoint/2010/main" val="919796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88893"/>
            <a:ext cx="12191999" cy="954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Aplicaciones en biología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3C52115-F168-4846-8E53-061EE9D0F48C}"/>
              </a:ext>
            </a:extLst>
          </p:cNvPr>
          <p:cNvSpPr txBox="1">
            <a:spLocks/>
          </p:cNvSpPr>
          <p:nvPr/>
        </p:nvSpPr>
        <p:spPr>
          <a:xfrm>
            <a:off x="401780" y="1990783"/>
            <a:ext cx="5999020" cy="3267017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es-PR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Ya que conocemos una aplicación cotidiana de las micelas (en el lavado de ropa), veamos cómo se pueden aplicar las micelas en biología y biotecnología.</a:t>
            </a:r>
            <a:endParaRPr lang="es-PR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pic>
        <p:nvPicPr>
          <p:cNvPr id="1026" name="Picture 2" descr="問號 Images, Stock Photos &amp; Vectors | Shutterstock">
            <a:extLst>
              <a:ext uri="{FF2B5EF4-FFF2-40B4-BE49-F238E27FC236}">
                <a16:creationId xmlns:a16="http://schemas.microsoft.com/office/drawing/2014/main" id="{3F909562-9A8A-4189-9FB1-E151E3404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411307"/>
            <a:ext cx="3940628" cy="424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068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t">
  <a:themeElements>
    <a:clrScheme name="Custom 3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70C0"/>
      </a:accent1>
      <a:accent2>
        <a:srgbClr val="00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1_Retrospect">
  <a:themeElements>
    <a:clrScheme name="Custom 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70C0"/>
      </a:accent1>
      <a:accent2>
        <a:srgbClr val="000000"/>
      </a:accent2>
      <a:accent3>
        <a:srgbClr val="C00000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 Theme1</Template>
  <TotalTime>4743</TotalTime>
  <Words>1359</Words>
  <Application>Microsoft Office PowerPoint</Application>
  <PresentationFormat>Widescreen</PresentationFormat>
  <Paragraphs>163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Century Gothic</vt:lpstr>
      <vt:lpstr>Wingdings</vt:lpstr>
      <vt:lpstr>Wingdings 2</vt:lpstr>
      <vt:lpstr>PPT Theme1</vt:lpstr>
      <vt:lpstr>Office Theme</vt:lpstr>
      <vt:lpstr>Retrospect</vt:lpstr>
      <vt:lpstr>1_Retrospect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dnewb</dc:creator>
  <cp:lastModifiedBy>María Teresa Rivera</cp:lastModifiedBy>
  <cp:revision>332</cp:revision>
  <cp:lastPrinted>2012-05-16T14:33:33Z</cp:lastPrinted>
  <dcterms:created xsi:type="dcterms:W3CDTF">2011-01-18T18:54:20Z</dcterms:created>
  <dcterms:modified xsi:type="dcterms:W3CDTF">2020-05-19T15:32:08Z</dcterms:modified>
</cp:coreProperties>
</file>