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62" r:id="rId6"/>
    <p:sldMasterId id="2147483664" r:id="rId7"/>
    <p:sldMasterId id="2147483666" r:id="rId8"/>
    <p:sldMasterId id="2147483668" r:id="rId9"/>
    <p:sldMasterId id="2147483670" r:id="rId10"/>
    <p:sldMasterId id="2147483672" r:id="rId11"/>
    <p:sldMasterId id="2147483674" r:id="rId12"/>
    <p:sldMasterId id="2147483676" r:id="rId13"/>
    <p:sldMasterId id="2147483678" r:id="rId14"/>
    <p:sldMasterId id="2147483680" r:id="rId15"/>
    <p:sldMasterId id="2147483682" r:id="rId16"/>
    <p:sldMasterId id="2147483719" r:id="rId17"/>
  </p:sldMasterIdLst>
  <p:notesMasterIdLst>
    <p:notesMasterId r:id="rId27"/>
  </p:notesMasterIdLst>
  <p:sldIdLst>
    <p:sldId id="271" r:id="rId18"/>
    <p:sldId id="273" r:id="rId19"/>
    <p:sldId id="276" r:id="rId20"/>
    <p:sldId id="280" r:id="rId21"/>
    <p:sldId id="281" r:id="rId22"/>
    <p:sldId id="282" r:id="rId23"/>
    <p:sldId id="277" r:id="rId24"/>
    <p:sldId id="270" r:id="rId25"/>
    <p:sldId id="27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00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5" d="100"/>
          <a:sy n="65" d="100"/>
        </p:scale>
        <p:origin x="534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Master" Target="slideMasters/slideMaster9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7" Type="http://schemas.openxmlformats.org/officeDocument/2006/relationships/slideMaster" Target="slideMasters/slideMaster3.xml"/><Relationship Id="rId12" Type="http://schemas.openxmlformats.org/officeDocument/2006/relationships/slideMaster" Target="slideMasters/slideMaster8.xml"/><Relationship Id="rId17" Type="http://schemas.openxmlformats.org/officeDocument/2006/relationships/slideMaster" Target="slideMasters/slideMaster13.xml"/><Relationship Id="rId25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2.xml"/><Relationship Id="rId20" Type="http://schemas.openxmlformats.org/officeDocument/2006/relationships/slide" Target="slides/slide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7.xml"/><Relationship Id="rId5" Type="http://schemas.openxmlformats.org/officeDocument/2006/relationships/slideMaster" Target="slideMasters/slideMaster1.xml"/><Relationship Id="rId15" Type="http://schemas.openxmlformats.org/officeDocument/2006/relationships/slideMaster" Target="slideMasters/slideMaster11.xml"/><Relationship Id="rId23" Type="http://schemas.openxmlformats.org/officeDocument/2006/relationships/slide" Target="slides/slide6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2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Master" Target="slideMasters/slideMaster10.xml"/><Relationship Id="rId22" Type="http://schemas.openxmlformats.org/officeDocument/2006/relationships/slide" Target="slides/slide5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70061-4B01-44B9-A84B-20502C9BA76E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322BE-B0CF-4824-A161-FB1AB06D86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61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The reason is that everything is made up of atoms – which we can now observe, study and manipulate.  Those atoms form molecules – which again we can observe,  study and manipulate.  Atomic and molecular structure will determine the physical, electrical and biological characteristics and properties of all materials.</a:t>
            </a:r>
          </a:p>
        </p:txBody>
      </p:sp>
    </p:spTree>
    <p:extLst>
      <p:ext uri="{BB962C8B-B14F-4D97-AF65-F5344CB8AC3E}">
        <p14:creationId xmlns:p14="http://schemas.microsoft.com/office/powerpoint/2010/main" val="616377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5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51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206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749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49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406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71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168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26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931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4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673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24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45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2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6" y="2900831"/>
            <a:ext cx="8849957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5" y="4267205"/>
            <a:ext cx="8849956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9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6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8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56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806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26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892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0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42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406712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C268A2F-83DB-40B4-A8DF-943CD13A482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3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9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2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942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09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99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5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31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2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066FAC-AD32-4698-9086-A0394526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B1C4F3-160E-4222-9745-BBCCA71C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7E1C17-A004-4773-B350-443972A64B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6" b="14926"/>
          <a:stretch/>
        </p:blipFill>
        <p:spPr>
          <a:xfrm rot="21339791">
            <a:off x="9140954" y="2781148"/>
            <a:ext cx="2871841" cy="21930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656039-835A-40E5-921F-B760A191F5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156" y="2815593"/>
            <a:ext cx="4116318" cy="2305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E41ADE-5EC5-4C98-AA1F-E331C8571F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4" b="12382"/>
          <a:stretch/>
        </p:blipFill>
        <p:spPr>
          <a:xfrm rot="21339791">
            <a:off x="177158" y="2720029"/>
            <a:ext cx="2847863" cy="2315271"/>
          </a:xfrm>
          <a:prstGeom prst="rect">
            <a:avLst/>
          </a:prstGeom>
        </p:spPr>
      </p:pic>
      <p:sp>
        <p:nvSpPr>
          <p:cNvPr id="13" name="TextBox 7">
            <a:extLst>
              <a:ext uri="{FF2B5EF4-FFF2-40B4-BE49-F238E27FC236}">
                <a16:creationId xmlns:a16="http://schemas.microsoft.com/office/drawing/2014/main" id="{407D9054-D5B3-478C-92EE-29B24F89A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2084" y="511402"/>
            <a:ext cx="8741045" cy="1225868"/>
          </a:xfrm>
          <a:prstGeom prst="roundRect">
            <a:avLst/>
          </a:prstGeom>
          <a:solidFill>
            <a:srgbClr val="EA0000"/>
          </a:solidFill>
          <a:ln w="762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sz="6600" dirty="0">
                <a:solidFill>
                  <a:schemeClr val="bg1"/>
                </a:solidFill>
                <a:latin typeface="Arial Black" panose="020B0A04020102020204" pitchFamily="34" charset="0"/>
              </a:rPr>
              <a:t>Método Científico</a:t>
            </a:r>
          </a:p>
        </p:txBody>
      </p:sp>
    </p:spTree>
    <p:extLst>
      <p:ext uri="{BB962C8B-B14F-4D97-AF65-F5344CB8AC3E}">
        <p14:creationId xmlns:p14="http://schemas.microsoft.com/office/powerpoint/2010/main" val="1677899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271056" y="1579408"/>
            <a:ext cx="6323707" cy="510778"/>
          </a:xfrm>
          <a:prstGeom prst="roundRect">
            <a:avLst/>
          </a:prstGeom>
          <a:solidFill>
            <a:srgbClr val="C00000"/>
          </a:solidFill>
          <a:ln w="381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sz="2400" dirty="0">
                <a:solidFill>
                  <a:schemeClr val="bg1"/>
                </a:solidFill>
                <a:latin typeface="Arial Black" panose="020B0A04020102020204" pitchFamily="34" charset="0"/>
              </a:rPr>
              <a:t>Paso 1. Formulación de la pregunta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313DED5-328E-49A0-BC5C-1340C32B6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79DC9E-D3F8-42F0-8024-6AA4504DB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20" name="Shape 80">
            <a:extLst>
              <a:ext uri="{FF2B5EF4-FFF2-40B4-BE49-F238E27FC236}">
                <a16:creationId xmlns:a16="http://schemas.microsoft.com/office/drawing/2014/main" id="{41EAA132-6E99-4541-A07D-30F189620E7C}"/>
              </a:ext>
            </a:extLst>
          </p:cNvPr>
          <p:cNvSpPr txBox="1">
            <a:spLocks/>
          </p:cNvSpPr>
          <p:nvPr/>
        </p:nvSpPr>
        <p:spPr>
          <a:xfrm>
            <a:off x="-13852" y="119149"/>
            <a:ext cx="7495307" cy="114300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1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Método científico</a:t>
            </a:r>
          </a:p>
        </p:txBody>
      </p:sp>
      <p:sp>
        <p:nvSpPr>
          <p:cNvPr id="24" name="TextBox 7">
            <a:extLst>
              <a:ext uri="{FF2B5EF4-FFF2-40B4-BE49-F238E27FC236}">
                <a16:creationId xmlns:a16="http://schemas.microsoft.com/office/drawing/2014/main" id="{89E0EA62-E246-4A62-9EB6-34F7FAB87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911" y="2490689"/>
            <a:ext cx="6323707" cy="510778"/>
          </a:xfrm>
          <a:prstGeom prst="roundRect">
            <a:avLst/>
          </a:prstGeom>
          <a:solidFill>
            <a:srgbClr val="C00000"/>
          </a:solidFill>
          <a:ln w="381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sz="2400" dirty="0">
                <a:solidFill>
                  <a:schemeClr val="bg1"/>
                </a:solidFill>
                <a:latin typeface="Arial Black" panose="020B0A04020102020204" pitchFamily="34" charset="0"/>
              </a:rPr>
              <a:t>Paso 2. Formulación de la hipótesis</a:t>
            </a:r>
          </a:p>
        </p:txBody>
      </p:sp>
      <p:sp>
        <p:nvSpPr>
          <p:cNvPr id="25" name="TextBox 7">
            <a:extLst>
              <a:ext uri="{FF2B5EF4-FFF2-40B4-BE49-F238E27FC236}">
                <a16:creationId xmlns:a16="http://schemas.microsoft.com/office/drawing/2014/main" id="{052CD104-8934-403E-8FB0-63264DCCD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4946" y="3387377"/>
            <a:ext cx="6323707" cy="510778"/>
          </a:xfrm>
          <a:prstGeom prst="roundRect">
            <a:avLst/>
          </a:prstGeom>
          <a:solidFill>
            <a:srgbClr val="C00000"/>
          </a:solidFill>
          <a:ln w="381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sz="2400" dirty="0">
                <a:solidFill>
                  <a:schemeClr val="bg1"/>
                </a:solidFill>
                <a:latin typeface="Arial Black" panose="020B0A04020102020204" pitchFamily="34" charset="0"/>
              </a:rPr>
              <a:t>Paso 3. Experimentación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:a16="http://schemas.microsoft.com/office/drawing/2014/main" id="{AD5A4F1B-B585-4AA1-B0DF-9D2650434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927" y="4245513"/>
            <a:ext cx="6323707" cy="919401"/>
          </a:xfrm>
          <a:prstGeom prst="roundRect">
            <a:avLst/>
          </a:prstGeom>
          <a:solidFill>
            <a:srgbClr val="C00000"/>
          </a:solidFill>
          <a:ln w="381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sz="2400" dirty="0">
                <a:solidFill>
                  <a:schemeClr val="bg1"/>
                </a:solidFill>
                <a:latin typeface="Arial Black" panose="020B0A04020102020204" pitchFamily="34" charset="0"/>
              </a:rPr>
              <a:t>Paso 4. Recopilación y análisis de los datos</a:t>
            </a:r>
          </a:p>
        </p:txBody>
      </p:sp>
      <p:sp>
        <p:nvSpPr>
          <p:cNvPr id="27" name="TextBox 7">
            <a:extLst>
              <a:ext uri="{FF2B5EF4-FFF2-40B4-BE49-F238E27FC236}">
                <a16:creationId xmlns:a16="http://schemas.microsoft.com/office/drawing/2014/main" id="{825AE0A5-EB69-4B6F-9961-17256084F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8764" y="5434104"/>
            <a:ext cx="6323707" cy="510778"/>
          </a:xfrm>
          <a:prstGeom prst="roundRect">
            <a:avLst/>
          </a:prstGeom>
          <a:solidFill>
            <a:srgbClr val="C00000"/>
          </a:solidFill>
          <a:ln w="38100">
            <a:solidFill>
              <a:schemeClr val="accent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sz="2400" dirty="0">
                <a:solidFill>
                  <a:schemeClr val="bg1"/>
                </a:solidFill>
                <a:latin typeface="Arial Black" panose="020B0A04020102020204" pitchFamily="34" charset="0"/>
              </a:rPr>
              <a:t>Paso 5. Desarrollo de la conclusión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0BD856-2F63-417D-94F0-7B6E04FE1A3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1" t="15646" r="12811" b="11172"/>
          <a:stretch/>
        </p:blipFill>
        <p:spPr>
          <a:xfrm>
            <a:off x="7729574" y="340493"/>
            <a:ext cx="4191370" cy="227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5CE3EF-B613-4318-9064-23E7C359AC7E}"/>
              </a:ext>
            </a:extLst>
          </p:cNvPr>
          <p:cNvSpPr txBox="1"/>
          <p:nvPr/>
        </p:nvSpPr>
        <p:spPr>
          <a:xfrm>
            <a:off x="7729574" y="2620067"/>
            <a:ext cx="4191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Ref.: http://www.creative-little-scientists.eu/content/posters</a:t>
            </a:r>
          </a:p>
        </p:txBody>
      </p:sp>
    </p:spTree>
    <p:extLst>
      <p:ext uri="{BB962C8B-B14F-4D97-AF65-F5344CB8AC3E}">
        <p14:creationId xmlns:p14="http://schemas.microsoft.com/office/powerpoint/2010/main" val="405059846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046923E4-3064-4F91-8CAB-4FD45E8500EE}"/>
              </a:ext>
            </a:extLst>
          </p:cNvPr>
          <p:cNvSpPr/>
          <p:nvPr/>
        </p:nvSpPr>
        <p:spPr>
          <a:xfrm rot="2498661">
            <a:off x="8377168" y="4014202"/>
            <a:ext cx="1187564" cy="74447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Arrow: Curved Down 11">
            <a:extLst>
              <a:ext uri="{FF2B5EF4-FFF2-40B4-BE49-F238E27FC236}">
                <a16:creationId xmlns:a16="http://schemas.microsoft.com/office/drawing/2014/main" id="{9A12EBE0-E811-4D3F-87DA-4C40EE56A870}"/>
              </a:ext>
            </a:extLst>
          </p:cNvPr>
          <p:cNvSpPr/>
          <p:nvPr/>
        </p:nvSpPr>
        <p:spPr>
          <a:xfrm rot="2498661">
            <a:off x="6700384" y="2997722"/>
            <a:ext cx="1187564" cy="74447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Arrow: Curved Down 2">
            <a:extLst>
              <a:ext uri="{FF2B5EF4-FFF2-40B4-BE49-F238E27FC236}">
                <a16:creationId xmlns:a16="http://schemas.microsoft.com/office/drawing/2014/main" id="{7A612EE3-8774-45CC-B29D-B818A714C5B1}"/>
              </a:ext>
            </a:extLst>
          </p:cNvPr>
          <p:cNvSpPr/>
          <p:nvPr/>
        </p:nvSpPr>
        <p:spPr>
          <a:xfrm rot="2498661">
            <a:off x="4964237" y="1960219"/>
            <a:ext cx="1187564" cy="74447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3F0AD8-110A-4A1E-BD42-A86D1B0F7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E84F0C-F101-4B51-AF55-03B0CC0FE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7" name="Shape 80">
            <a:extLst>
              <a:ext uri="{FF2B5EF4-FFF2-40B4-BE49-F238E27FC236}">
                <a16:creationId xmlns:a16="http://schemas.microsoft.com/office/drawing/2014/main" id="{D2AE46D3-3384-4D37-BC73-934E39DFE5BB}"/>
              </a:ext>
            </a:extLst>
          </p:cNvPr>
          <p:cNvSpPr txBox="1">
            <a:spLocks/>
          </p:cNvSpPr>
          <p:nvPr/>
        </p:nvSpPr>
        <p:spPr>
          <a:xfrm>
            <a:off x="-13852" y="170498"/>
            <a:ext cx="12205852" cy="114300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1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Actividad: Método científico</a:t>
            </a:r>
          </a:p>
        </p:txBody>
      </p:sp>
      <p:sp>
        <p:nvSpPr>
          <p:cNvPr id="8" name="Shape 247">
            <a:extLst>
              <a:ext uri="{FF2B5EF4-FFF2-40B4-BE49-F238E27FC236}">
                <a16:creationId xmlns:a16="http://schemas.microsoft.com/office/drawing/2014/main" id="{EC01DC1B-AB08-47E6-BBD1-526E4AA474F2}"/>
              </a:ext>
            </a:extLst>
          </p:cNvPr>
          <p:cNvSpPr txBox="1">
            <a:spLocks/>
          </p:cNvSpPr>
          <p:nvPr/>
        </p:nvSpPr>
        <p:spPr>
          <a:xfrm>
            <a:off x="1382928" y="1874399"/>
            <a:ext cx="3621966" cy="764441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EXPERIMENTA</a:t>
            </a:r>
          </a:p>
        </p:txBody>
      </p:sp>
      <p:sp>
        <p:nvSpPr>
          <p:cNvPr id="9" name="Shape 247">
            <a:extLst>
              <a:ext uri="{FF2B5EF4-FFF2-40B4-BE49-F238E27FC236}">
                <a16:creationId xmlns:a16="http://schemas.microsoft.com/office/drawing/2014/main" id="{0E9BCBBC-F76A-4277-A821-A101BECB824F}"/>
              </a:ext>
            </a:extLst>
          </p:cNvPr>
          <p:cNvSpPr txBox="1">
            <a:spLocks/>
          </p:cNvSpPr>
          <p:nvPr/>
        </p:nvSpPr>
        <p:spPr>
          <a:xfrm>
            <a:off x="3130796" y="2910298"/>
            <a:ext cx="3621966" cy="764441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OBSERVA</a:t>
            </a:r>
          </a:p>
        </p:txBody>
      </p:sp>
      <p:sp>
        <p:nvSpPr>
          <p:cNvPr id="10" name="Shape 247">
            <a:extLst>
              <a:ext uri="{FF2B5EF4-FFF2-40B4-BE49-F238E27FC236}">
                <a16:creationId xmlns:a16="http://schemas.microsoft.com/office/drawing/2014/main" id="{92058D5C-4400-4ADC-8B0E-A5857B2F54C0}"/>
              </a:ext>
            </a:extLst>
          </p:cNvPr>
          <p:cNvSpPr txBox="1">
            <a:spLocks/>
          </p:cNvSpPr>
          <p:nvPr/>
        </p:nvSpPr>
        <p:spPr>
          <a:xfrm>
            <a:off x="4866943" y="3944210"/>
            <a:ext cx="3621966" cy="76444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DOCUMENTA</a:t>
            </a:r>
          </a:p>
        </p:txBody>
      </p:sp>
      <p:sp>
        <p:nvSpPr>
          <p:cNvPr id="11" name="Shape 247">
            <a:extLst>
              <a:ext uri="{FF2B5EF4-FFF2-40B4-BE49-F238E27FC236}">
                <a16:creationId xmlns:a16="http://schemas.microsoft.com/office/drawing/2014/main" id="{1C585033-B47F-4ED5-9B30-52A0A7FE6CA7}"/>
              </a:ext>
            </a:extLst>
          </p:cNvPr>
          <p:cNvSpPr txBox="1">
            <a:spLocks/>
          </p:cNvSpPr>
          <p:nvPr/>
        </p:nvSpPr>
        <p:spPr>
          <a:xfrm>
            <a:off x="6561074" y="4950826"/>
            <a:ext cx="3621966" cy="76444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REFLEXIONA</a:t>
            </a:r>
          </a:p>
        </p:txBody>
      </p:sp>
    </p:spTree>
    <p:extLst>
      <p:ext uri="{BB962C8B-B14F-4D97-AF65-F5344CB8AC3E}">
        <p14:creationId xmlns:p14="http://schemas.microsoft.com/office/powerpoint/2010/main" val="1937393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066FAC-AD32-4698-9086-A0394526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B1C4F3-160E-4222-9745-BBCCA71C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3577B0-B769-489D-9D41-B1E342EC889F}"/>
              </a:ext>
            </a:extLst>
          </p:cNvPr>
          <p:cNvSpPr/>
          <p:nvPr/>
        </p:nvSpPr>
        <p:spPr>
          <a:xfrm>
            <a:off x="228601" y="1264755"/>
            <a:ext cx="11720946" cy="4185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687">
              <a:lnSpc>
                <a:spcPct val="107000"/>
              </a:lnSpc>
              <a:buClr>
                <a:schemeClr val="accent2"/>
              </a:buClr>
            </a:pPr>
            <a:r>
              <a:rPr lang="es-PR" sz="3200" b="1" i="1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ESTUDIANTES:</a:t>
            </a:r>
          </a:p>
          <a:p>
            <a:pPr marL="166687">
              <a:lnSpc>
                <a:spcPct val="107000"/>
              </a:lnSpc>
              <a:buClr>
                <a:schemeClr val="accent2"/>
              </a:buClr>
            </a:pPr>
            <a:endParaRPr lang="es-PR" sz="800" b="1" i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 una lista de las propiedades físicas del pez.</a:t>
            </a:r>
          </a:p>
          <a:p>
            <a:pPr>
              <a:lnSpc>
                <a:spcPct val="107000"/>
              </a:lnSpc>
              <a:buClr>
                <a:schemeClr val="accent2"/>
              </a:buClr>
            </a:pPr>
            <a:endParaRPr lang="es-PR" sz="6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Observa el comportamiento del pez sobre la superficie de la mesa y en la palma de la mano. </a:t>
            </a:r>
          </a:p>
          <a:p>
            <a:pPr>
              <a:lnSpc>
                <a:spcPct val="107000"/>
              </a:lnSpc>
              <a:buClr>
                <a:schemeClr val="accent2"/>
              </a:buClr>
            </a:pPr>
            <a:r>
              <a:rPr lang="es-PR" sz="6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Formula la pregunta.</a:t>
            </a:r>
          </a:p>
          <a:p>
            <a:pPr>
              <a:lnSpc>
                <a:spcPct val="107000"/>
              </a:lnSpc>
              <a:buClr>
                <a:schemeClr val="accent2"/>
              </a:buClr>
            </a:pPr>
            <a:endParaRPr lang="es-PR" sz="6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Formula diferentes hipótesis.</a:t>
            </a:r>
          </a:p>
        </p:txBody>
      </p:sp>
      <p:sp>
        <p:nvSpPr>
          <p:cNvPr id="11" name="Shape 80">
            <a:extLst>
              <a:ext uri="{FF2B5EF4-FFF2-40B4-BE49-F238E27FC236}">
                <a16:creationId xmlns:a16="http://schemas.microsoft.com/office/drawing/2014/main" id="{25E5F782-4D5A-4073-9B5B-0960A77A6865}"/>
              </a:ext>
            </a:extLst>
          </p:cNvPr>
          <p:cNvSpPr txBox="1">
            <a:spLocks/>
          </p:cNvSpPr>
          <p:nvPr/>
        </p:nvSpPr>
        <p:spPr>
          <a:xfrm>
            <a:off x="-13852" y="96985"/>
            <a:ext cx="12205852" cy="98708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sz="5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Actividad: Método científico</a:t>
            </a:r>
          </a:p>
        </p:txBody>
      </p:sp>
    </p:spTree>
    <p:extLst>
      <p:ext uri="{BB962C8B-B14F-4D97-AF65-F5344CB8AC3E}">
        <p14:creationId xmlns:p14="http://schemas.microsoft.com/office/powerpoint/2010/main" val="23939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066FAC-AD32-4698-9086-A0394526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B1C4F3-160E-4222-9745-BBCCA71C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3577B0-B769-489D-9D41-B1E342EC889F}"/>
              </a:ext>
            </a:extLst>
          </p:cNvPr>
          <p:cNvSpPr/>
          <p:nvPr/>
        </p:nvSpPr>
        <p:spPr>
          <a:xfrm>
            <a:off x="228601" y="1597275"/>
            <a:ext cx="11720946" cy="3098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687">
              <a:lnSpc>
                <a:spcPct val="107000"/>
              </a:lnSpc>
              <a:buClr>
                <a:schemeClr val="accent2"/>
              </a:buClr>
            </a:pPr>
            <a:r>
              <a:rPr lang="es-PR" sz="3200" b="1" i="1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PROFESOR:</a:t>
            </a:r>
          </a:p>
          <a:p>
            <a:pPr marL="166687">
              <a:lnSpc>
                <a:spcPct val="107000"/>
              </a:lnSpc>
              <a:buClr>
                <a:schemeClr val="accent2"/>
              </a:buClr>
            </a:pPr>
            <a:endParaRPr lang="es-PR" sz="800" b="1" i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Recopila las diferentes hipótesis.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s-PR" sz="6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Solicita diferentes métodos para probar cada una.  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s-PR" sz="6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Escoge una hipótesis para ser probada.</a:t>
            </a:r>
          </a:p>
        </p:txBody>
      </p:sp>
      <p:sp>
        <p:nvSpPr>
          <p:cNvPr id="11" name="Shape 80">
            <a:extLst>
              <a:ext uri="{FF2B5EF4-FFF2-40B4-BE49-F238E27FC236}">
                <a16:creationId xmlns:a16="http://schemas.microsoft.com/office/drawing/2014/main" id="{25E5F782-4D5A-4073-9B5B-0960A77A6865}"/>
              </a:ext>
            </a:extLst>
          </p:cNvPr>
          <p:cNvSpPr txBox="1">
            <a:spLocks/>
          </p:cNvSpPr>
          <p:nvPr/>
        </p:nvSpPr>
        <p:spPr>
          <a:xfrm>
            <a:off x="-13852" y="96985"/>
            <a:ext cx="12205852" cy="98708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sz="5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Actividad: Método científico</a:t>
            </a:r>
          </a:p>
        </p:txBody>
      </p:sp>
    </p:spTree>
    <p:extLst>
      <p:ext uri="{BB962C8B-B14F-4D97-AF65-F5344CB8AC3E}">
        <p14:creationId xmlns:p14="http://schemas.microsoft.com/office/powerpoint/2010/main" val="2660735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066FAC-AD32-4698-9086-A0394526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B1C4F3-160E-4222-9745-BBCCA71C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3577B0-B769-489D-9D41-B1E342EC889F}"/>
              </a:ext>
            </a:extLst>
          </p:cNvPr>
          <p:cNvSpPr/>
          <p:nvPr/>
        </p:nvSpPr>
        <p:spPr>
          <a:xfrm>
            <a:off x="228601" y="1264755"/>
            <a:ext cx="11720946" cy="428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687">
              <a:lnSpc>
                <a:spcPct val="107000"/>
              </a:lnSpc>
              <a:buClr>
                <a:schemeClr val="accent2"/>
              </a:buClr>
            </a:pPr>
            <a:r>
              <a:rPr lang="es-PR" sz="3200" b="1" i="1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ESTUDIANTES:</a:t>
            </a:r>
          </a:p>
          <a:p>
            <a:pPr marL="166687">
              <a:lnSpc>
                <a:spcPct val="107000"/>
              </a:lnSpc>
              <a:buClr>
                <a:schemeClr val="accent2"/>
              </a:buClr>
            </a:pPr>
            <a:endParaRPr lang="es-PR" sz="800" b="1" i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Diseña el experimento, de manera que trabajen una variable a la vez.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s-PR" sz="6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Experimenta para probar la hipótesis. 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s-PR" sz="6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Anota observaciones.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s-PR" sz="6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Documenta los datos de manera apropiada. </a:t>
            </a:r>
          </a:p>
          <a:p>
            <a:pPr algn="just">
              <a:lnSpc>
                <a:spcPct val="107000"/>
              </a:lnSpc>
              <a:buClr>
                <a:schemeClr val="accent2"/>
              </a:buClr>
            </a:pPr>
            <a:endParaRPr lang="es-PR" sz="6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Desarrolla la conclusión.</a:t>
            </a:r>
            <a:endParaRPr lang="en-US" sz="28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Shape 80">
            <a:extLst>
              <a:ext uri="{FF2B5EF4-FFF2-40B4-BE49-F238E27FC236}">
                <a16:creationId xmlns:a16="http://schemas.microsoft.com/office/drawing/2014/main" id="{25E5F782-4D5A-4073-9B5B-0960A77A6865}"/>
              </a:ext>
            </a:extLst>
          </p:cNvPr>
          <p:cNvSpPr txBox="1">
            <a:spLocks/>
          </p:cNvSpPr>
          <p:nvPr/>
        </p:nvSpPr>
        <p:spPr>
          <a:xfrm>
            <a:off x="-13852" y="96985"/>
            <a:ext cx="12205852" cy="98708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sz="5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Actividad: Método científico</a:t>
            </a:r>
          </a:p>
        </p:txBody>
      </p:sp>
    </p:spTree>
    <p:extLst>
      <p:ext uri="{BB962C8B-B14F-4D97-AF65-F5344CB8AC3E}">
        <p14:creationId xmlns:p14="http://schemas.microsoft.com/office/powerpoint/2010/main" val="2452552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CAD3CF-B228-4130-AEBC-BD3589790F90}"/>
              </a:ext>
            </a:extLst>
          </p:cNvPr>
          <p:cNvSpPr/>
          <p:nvPr/>
        </p:nvSpPr>
        <p:spPr>
          <a:xfrm>
            <a:off x="152400" y="2366442"/>
            <a:ext cx="11845635" cy="3104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buClr>
                <a:srgbClr val="EA0000"/>
              </a:buClr>
              <a:buFont typeface="Wingdings" panose="05000000000000000000" pitchFamily="2" charset="2"/>
              <a:buChar char="§"/>
            </a:pPr>
            <a:r>
              <a:rPr lang="es-PR" sz="2400" b="1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material responsable es un polímero llamado poliacrilato el cual  absorbe pequeñas cantidades de humedad.  </a:t>
            </a:r>
          </a:p>
          <a:p>
            <a:pPr algn="just">
              <a:lnSpc>
                <a:spcPct val="107000"/>
              </a:lnSpc>
              <a:buClr>
                <a:srgbClr val="EA0000"/>
              </a:buClr>
            </a:pPr>
            <a:endParaRPr lang="es-PR" sz="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Clr>
                <a:srgbClr val="EA0000"/>
              </a:buClr>
              <a:buFont typeface="Wingdings" panose="05000000000000000000" pitchFamily="2" charset="2"/>
              <a:buChar char="§"/>
            </a:pPr>
            <a:r>
              <a:rPr lang="es-PR" sz="2400" b="1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lado del pez que está expuesto a humedad se expandirá mientras que el otro lado no se expandirá, causando el movimiento del pez.  </a:t>
            </a:r>
          </a:p>
          <a:p>
            <a:pPr algn="just">
              <a:lnSpc>
                <a:spcPct val="107000"/>
              </a:lnSpc>
              <a:buClr>
                <a:srgbClr val="EA0000"/>
              </a:buClr>
            </a:pPr>
            <a:endParaRPr lang="es-PR" sz="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Clr>
                <a:srgbClr val="EA0000"/>
              </a:buClr>
              <a:buFont typeface="Wingdings" panose="05000000000000000000" pitchFamily="2" charset="2"/>
              <a:buChar char="§"/>
            </a:pPr>
            <a:r>
              <a:rPr lang="es-PR" sz="2400" b="1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 secarse el polímero, el pez permanecerá plano en la superficie nuevamente.</a:t>
            </a:r>
            <a:endParaRPr lang="en-US" sz="24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hape 80">
            <a:extLst>
              <a:ext uri="{FF2B5EF4-FFF2-40B4-BE49-F238E27FC236}">
                <a16:creationId xmlns:a16="http://schemas.microsoft.com/office/drawing/2014/main" id="{BED404A3-871D-43CF-82B0-B675372E7270}"/>
              </a:ext>
            </a:extLst>
          </p:cNvPr>
          <p:cNvSpPr txBox="1">
            <a:spLocks/>
          </p:cNvSpPr>
          <p:nvPr/>
        </p:nvSpPr>
        <p:spPr>
          <a:xfrm>
            <a:off x="-13852" y="59658"/>
            <a:ext cx="12205852" cy="114300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sz="5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EA0000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Conclusión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9B94B8-41E0-4372-BBF7-ECBADBDD6827}"/>
              </a:ext>
            </a:extLst>
          </p:cNvPr>
          <p:cNvSpPr/>
          <p:nvPr/>
        </p:nvSpPr>
        <p:spPr>
          <a:xfrm>
            <a:off x="0" y="1292940"/>
            <a:ext cx="122058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tx1"/>
              </a:buClr>
            </a:pPr>
            <a:r>
              <a:rPr lang="es-PR" sz="2600" dirty="0">
                <a:solidFill>
                  <a:srgbClr val="E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comportamiento del pez se basa en la absorción de agua presente en la palma de la mano de la persona que lo sostiene. </a:t>
            </a:r>
            <a:endParaRPr lang="en-US" sz="2600" dirty="0">
              <a:solidFill>
                <a:srgbClr val="E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CA82CC-A2DF-45C6-A476-BDD7F9417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DA7AD0-2E39-4021-A23B-D11554E40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91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066FAC-AD32-4698-9086-A0394526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B1C4F3-160E-4222-9745-BBCCA71C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025930CE-1A95-47CB-B954-BD02FDF90D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48"/>
          <a:stretch/>
        </p:blipFill>
        <p:spPr bwMode="auto">
          <a:xfrm>
            <a:off x="6295226" y="1823185"/>
            <a:ext cx="4880514" cy="149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349DCEC-A1E9-4436-9C03-2D30680A49A0}"/>
              </a:ext>
            </a:extLst>
          </p:cNvPr>
          <p:cNvSpPr/>
          <p:nvPr/>
        </p:nvSpPr>
        <p:spPr>
          <a:xfrm>
            <a:off x="1" y="3449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 err="1">
                <a:solidFill>
                  <a:srgbClr val="EA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Ref.:http</a:t>
            </a:r>
            <a:r>
              <a:rPr lang="en-US" sz="1100" b="1" dirty="0">
                <a:solidFill>
                  <a:srgbClr val="EA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://saveabuckenterprises.com/store.cfm?event=itemdetail&amp;itemid=1043641&amp;returnto=http%3A%2F%2Fsaveabuckenterprises.com%2Fstore.cfm</a:t>
            </a:r>
          </a:p>
        </p:txBody>
      </p:sp>
      <p:sp>
        <p:nvSpPr>
          <p:cNvPr id="18" name="Shape 247">
            <a:extLst>
              <a:ext uri="{FF2B5EF4-FFF2-40B4-BE49-F238E27FC236}">
                <a16:creationId xmlns:a16="http://schemas.microsoft.com/office/drawing/2014/main" id="{56868CDD-1633-420B-8131-6E369B84B79C}"/>
              </a:ext>
            </a:extLst>
          </p:cNvPr>
          <p:cNvSpPr txBox="1">
            <a:spLocks/>
          </p:cNvSpPr>
          <p:nvPr/>
        </p:nvSpPr>
        <p:spPr>
          <a:xfrm>
            <a:off x="6229294" y="3943989"/>
            <a:ext cx="5025860" cy="1490391"/>
          </a:xfrm>
          <a:prstGeom prst="roundRect">
            <a:avLst/>
          </a:prstGeom>
          <a:solidFill>
            <a:srgbClr val="EA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algn="ctr">
              <a:lnSpc>
                <a:spcPct val="107000"/>
              </a:lnSpc>
            </a:pPr>
            <a:r>
              <a:rPr lang="es-P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Entonces, ¿qué revela el comportamiento del pez sobre la palma de la mano?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hape 247">
            <a:extLst>
              <a:ext uri="{FF2B5EF4-FFF2-40B4-BE49-F238E27FC236}">
                <a16:creationId xmlns:a16="http://schemas.microsoft.com/office/drawing/2014/main" id="{B24A0932-BC09-4732-A054-285931B2F8A4}"/>
              </a:ext>
            </a:extLst>
          </p:cNvPr>
          <p:cNvSpPr txBox="1">
            <a:spLocks/>
          </p:cNvSpPr>
          <p:nvPr/>
        </p:nvSpPr>
        <p:spPr>
          <a:xfrm>
            <a:off x="973175" y="3940153"/>
            <a:ext cx="5025860" cy="1490390"/>
          </a:xfrm>
          <a:prstGeom prst="roundRect">
            <a:avLst/>
          </a:prstGeom>
          <a:solidFill>
            <a:srgbClr val="EA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Basado en los resultados obtenidos, ¿está afirmación está justificada?</a:t>
            </a:r>
            <a:endParaRPr lang="es-PR" sz="2400" b="1" spc="5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20" name="Picture 2" descr="Related image">
            <a:extLst>
              <a:ext uri="{FF2B5EF4-FFF2-40B4-BE49-F238E27FC236}">
                <a16:creationId xmlns:a16="http://schemas.microsoft.com/office/drawing/2014/main" id="{7EBF3CEE-E404-49F9-937A-25AA081BA2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53"/>
          <a:stretch/>
        </p:blipFill>
        <p:spPr bwMode="auto">
          <a:xfrm>
            <a:off x="1016260" y="1591725"/>
            <a:ext cx="4880514" cy="179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5B13742-BD61-433F-B8CE-78CC442A01A7}"/>
              </a:ext>
            </a:extLst>
          </p:cNvPr>
          <p:cNvSpPr/>
          <p:nvPr/>
        </p:nvSpPr>
        <p:spPr>
          <a:xfrm>
            <a:off x="346364" y="135771"/>
            <a:ext cx="11333018" cy="126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8325" indent="-401638" algn="just">
              <a:lnSpc>
                <a:spcPct val="107000"/>
              </a:lnSpc>
              <a:buClr>
                <a:srgbClr val="EA0000"/>
              </a:buClr>
              <a:buFont typeface="Wingdings" panose="05000000000000000000" pitchFamily="2" charset="2"/>
              <a:buChar char="§"/>
            </a:pPr>
            <a:r>
              <a:rPr lang="es-PR" sz="2400" b="1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la parte posterior del empaque se afirma que el comportamiento del pez revela el estado anímico de quien lo toca. </a:t>
            </a:r>
          </a:p>
        </p:txBody>
      </p:sp>
    </p:spTree>
    <p:extLst>
      <p:ext uri="{BB962C8B-B14F-4D97-AF65-F5344CB8AC3E}">
        <p14:creationId xmlns:p14="http://schemas.microsoft.com/office/powerpoint/2010/main" val="553588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066FAC-AD32-4698-9086-A0394526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B1C4F3-160E-4222-9745-BBCCA71C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3577B0-B769-489D-9D41-B1E342EC889F}"/>
              </a:ext>
            </a:extLst>
          </p:cNvPr>
          <p:cNvSpPr/>
          <p:nvPr/>
        </p:nvSpPr>
        <p:spPr>
          <a:xfrm>
            <a:off x="207821" y="1233067"/>
            <a:ext cx="11720946" cy="428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8325" indent="-401638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método científico es fundamental para la investigación formal a cualquier nivel. </a:t>
            </a:r>
          </a:p>
          <a:p>
            <a:pPr marL="568325" indent="-401638">
              <a:lnSpc>
                <a:spcPct val="107000"/>
              </a:lnSpc>
            </a:pPr>
            <a:endParaRPr lang="es-PR" sz="16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68325" indent="-401638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aplicaciones del método científico son extensas y puede ser utilizado </a:t>
            </a:r>
            <a:r>
              <a:rPr lang="es-PR" sz="320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ellos </a:t>
            </a: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mismos.</a:t>
            </a:r>
          </a:p>
          <a:p>
            <a:pPr marL="568325" indent="-401638">
              <a:lnSpc>
                <a:spcPct val="107000"/>
              </a:lnSpc>
            </a:pPr>
            <a:r>
              <a:rPr lang="es-PR" sz="16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568325" indent="-401638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PR" sz="32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Toda persona que aprende más sobre cómo se comporta algo en la naturaleza está aplicando el método científico en su vida diaria.</a:t>
            </a:r>
            <a:endParaRPr lang="en-US" sz="28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Shape 80">
            <a:extLst>
              <a:ext uri="{FF2B5EF4-FFF2-40B4-BE49-F238E27FC236}">
                <a16:creationId xmlns:a16="http://schemas.microsoft.com/office/drawing/2014/main" id="{25E5F782-4D5A-4073-9B5B-0960A77A6865}"/>
              </a:ext>
            </a:extLst>
          </p:cNvPr>
          <p:cNvSpPr txBox="1">
            <a:spLocks/>
          </p:cNvSpPr>
          <p:nvPr/>
        </p:nvSpPr>
        <p:spPr>
          <a:xfrm>
            <a:off x="-13852" y="59658"/>
            <a:ext cx="12205852" cy="114300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sz="4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Usos presentes y aplicaciones futuras</a:t>
            </a:r>
          </a:p>
        </p:txBody>
      </p:sp>
    </p:spTree>
    <p:extLst>
      <p:ext uri="{BB962C8B-B14F-4D97-AF65-F5344CB8AC3E}">
        <p14:creationId xmlns:p14="http://schemas.microsoft.com/office/powerpoint/2010/main" val="967118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Retrospect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3" ma:contentTypeDescription="Create a new document." ma:contentTypeScope="" ma:versionID="e9a3491c63ee1cf3cba7bcca2167d34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a8265bc8c9a22137b7f70b21c78dc3c7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SARHDQF24KZP-291081219-149</_dlc_DocId>
    <_dlc_DocIdUrl xmlns="b92ca6bb-2566-4a78-aff9-d2aca1a4e44d">
      <Url>https://nanolink.sharepoint.com/sites/media/_layouts/15/DocIdRedir.aspx?ID=SARHDQF24KZP-291081219-149</Url>
      <Description>SARHDQF24KZP-291081219-149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06B32A-1E22-49AE-B0DE-7E3A1CE7C3C3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1AFBC1A-5CEA-41B1-9D3D-41FFF7836F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D577E6-CBDA-4420-A519-F20F8F3E3DD4}">
  <ds:schemaRefs>
    <ds:schemaRef ds:uri="http://purl.org/dc/terms/"/>
    <ds:schemaRef ds:uri="http://schemas.openxmlformats.org/package/2006/metadata/core-properties"/>
    <ds:schemaRef ds:uri="http://purl.org/dc/dcmitype/"/>
    <ds:schemaRef ds:uri="9cd6257c-f053-42aa-ae13-ac1b9d227f15"/>
    <ds:schemaRef ds:uri="b92ca6bb-2566-4a78-aff9-d2aca1a4e44d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9DA495DC-A52A-4D9F-A21A-B6053EC53D7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410</Words>
  <Application>Microsoft Office PowerPoint</Application>
  <PresentationFormat>Widescreen</PresentationFormat>
  <Paragraphs>61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9</vt:i4>
      </vt:variant>
    </vt:vector>
  </HeadingPairs>
  <TitlesOfParts>
    <vt:vector size="30" baseType="lpstr">
      <vt:lpstr>Arial</vt:lpstr>
      <vt:lpstr>Arial Black</vt:lpstr>
      <vt:lpstr>Calibri</vt:lpstr>
      <vt:lpstr>Calibri Light</vt:lpstr>
      <vt:lpstr>Century Gothic</vt:lpstr>
      <vt:lpstr>Times New Roman</vt:lpstr>
      <vt:lpstr>Wingdings</vt:lpstr>
      <vt:lpstr>Wingdings 2</vt:lpstr>
      <vt:lpstr>PPT Theme1</vt:lpstr>
      <vt:lpstr>1_PPT Theme1</vt:lpstr>
      <vt:lpstr>2_PPT Theme1</vt:lpstr>
      <vt:lpstr>3_PPT Theme1</vt:lpstr>
      <vt:lpstr>4_PPT Theme1</vt:lpstr>
      <vt:lpstr>5_PPT Theme1</vt:lpstr>
      <vt:lpstr>6_PPT Theme1</vt:lpstr>
      <vt:lpstr>7_PPT Theme1</vt:lpstr>
      <vt:lpstr>8_PPT Theme1</vt:lpstr>
      <vt:lpstr>9_PPT Theme1</vt:lpstr>
      <vt:lpstr>10_PPT Theme1</vt:lpstr>
      <vt:lpstr>11_PPT Theme1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Dakota County Technical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Polymers Two Variations on a Theme</dc:title>
  <dc:creator>Deb Newberry</dc:creator>
  <cp:lastModifiedBy>Billie Copley</cp:lastModifiedBy>
  <cp:revision>49</cp:revision>
  <dcterms:created xsi:type="dcterms:W3CDTF">2014-09-09T19:39:44Z</dcterms:created>
  <dcterms:modified xsi:type="dcterms:W3CDTF">2020-04-08T14:02:08Z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c82d74d4-f58c-49f6-af01-c7a92ab81507</vt:lpwstr>
  </property>
</Properties>
</file>