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2" r:id="rId6"/>
    <p:sldMasterId id="2147483664" r:id="rId7"/>
    <p:sldMasterId id="2147483666" r:id="rId8"/>
    <p:sldMasterId id="2147483668" r:id="rId9"/>
    <p:sldMasterId id="2147483670" r:id="rId10"/>
    <p:sldMasterId id="2147483685" r:id="rId11"/>
  </p:sldMasterIdLst>
  <p:notesMasterIdLst>
    <p:notesMasterId r:id="rId20"/>
  </p:notesMasterIdLst>
  <p:sldIdLst>
    <p:sldId id="271" r:id="rId12"/>
    <p:sldId id="261" r:id="rId13"/>
    <p:sldId id="552" r:id="rId14"/>
    <p:sldId id="270" r:id="rId15"/>
    <p:sldId id="264" r:id="rId16"/>
    <p:sldId id="553" r:id="rId17"/>
    <p:sldId id="259" r:id="rId18"/>
    <p:sldId id="26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668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96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107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E2FC2-58EC-40D6-A961-F9A39E41A4CB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9852D-03D7-4F9D-914E-96EA22397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271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ewton.ex.ac.uk/research/qsystems/people/sque/images/diamond-conventional-unit-cell.gi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uvm.edu/~inquiryb/webquest/fa06/mvogenbe/Animal-Cell.jpg" TargetMode="External"/><Relationship Id="rId5" Type="http://schemas.openxmlformats.org/officeDocument/2006/relationships/hyperlink" Target="http://www.ks.uiuc.edu/Research/pro_DNA/hmgd/HMGD_t.gif" TargetMode="External"/><Relationship Id="rId4" Type="http://schemas.openxmlformats.org/officeDocument/2006/relationships/hyperlink" Target="http://wordwolf.com/images/stories/collagen.pn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The reason is that everything is made up of atoms – which we can now observe, study and manipulate.  Those atoms form molecules – which again we can observe,  study and manipulate.  Atomic and molecular structure will determine the physical, electrical and biological characteristics and properties of all materials.</a:t>
            </a:r>
          </a:p>
        </p:txBody>
      </p:sp>
    </p:spTree>
    <p:extLst>
      <p:ext uri="{BB962C8B-B14F-4D97-AF65-F5344CB8AC3E}">
        <p14:creationId xmlns:p14="http://schemas.microsoft.com/office/powerpoint/2010/main" val="616377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/>
              <a:t>Images:</a:t>
            </a:r>
          </a:p>
          <a:p>
            <a:pPr>
              <a:spcBef>
                <a:spcPct val="0"/>
              </a:spcBef>
            </a:pPr>
            <a:r>
              <a:rPr lang="en-US"/>
              <a:t>Crystals:  </a:t>
            </a:r>
            <a:r>
              <a:rPr lang="en-US" u="sng">
                <a:hlinkClick r:id="rId3"/>
              </a:rPr>
              <a:t>http://newton.ex.ac.uk/research/qsystems/people/sque/images/diamond-conventional-unit-cell.gif</a:t>
            </a:r>
            <a:endParaRPr lang="en-US" u="sng"/>
          </a:p>
          <a:p>
            <a:pPr>
              <a:spcBef>
                <a:spcPct val="0"/>
              </a:spcBef>
            </a:pPr>
            <a:r>
              <a:rPr lang="en-US"/>
              <a:t>Polymers: </a:t>
            </a:r>
            <a:r>
              <a:rPr lang="en-US" u="sng">
                <a:hlinkClick r:id="rId4"/>
              </a:rPr>
              <a:t>http://wordwolf.com/images/stories/collagen.png</a:t>
            </a:r>
            <a:endParaRPr lang="en-US" u="sng"/>
          </a:p>
          <a:p>
            <a:pPr>
              <a:spcBef>
                <a:spcPct val="0"/>
              </a:spcBef>
            </a:pPr>
            <a:r>
              <a:rPr lang="en-US"/>
              <a:t>Proteins: </a:t>
            </a:r>
            <a:r>
              <a:rPr lang="en-US" u="sng">
                <a:hlinkClick r:id="rId5"/>
              </a:rPr>
              <a:t>http://www.ks.uiuc.edu/Research/pro_DNA/hmgd/HMGD_t.gif</a:t>
            </a:r>
            <a:endParaRPr lang="en-US" u="sng"/>
          </a:p>
          <a:p>
            <a:pPr>
              <a:spcBef>
                <a:spcPct val="0"/>
              </a:spcBef>
            </a:pPr>
            <a:r>
              <a:rPr lang="en-US"/>
              <a:t>Cells: </a:t>
            </a:r>
            <a:r>
              <a:rPr lang="en-US" u="sng">
                <a:hlinkClick r:id="rId6"/>
              </a:rPr>
              <a:t>http://www.uvm.edu/~inquiryb/webquest/fa06/mvogenbe/Animal-Cell.jpg</a:t>
            </a:r>
            <a:endParaRPr 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BCA9FC7-D2A1-4549-9236-3FF6D79761DC}" type="slidenum">
              <a:rPr 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98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51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9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85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93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086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7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13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588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7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8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45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3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37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8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6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03485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5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5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2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59691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0E270775-4A13-4664-9D8E-E2AEF318390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54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en.wikipedia.org/wiki/Image:Types_of_Carbon_Nanotubes.png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google.com/imgres?imgurl=http://czechabsinthe.files.wordpress.com/2007/04/molecule.jpg&amp;imgrefurl=http://czechabsinthe.wordpress.com/2007/05/19/lucid-pre-ban-absinthe/&amp;h=335&amp;w=349&amp;sz=13&amp;tbnid=aa6-teA62GwJ::&amp;tbnh=115&amp;tbnw=120&amp;prev=/images?q=images,+molecule&amp;hl=en&amp;usg=__umZ5T_DeOwRji3LR4NUChbRqerc=&amp;sa=X&amp;oi=image_result&amp;resnum=2&amp;ct=image&amp;cd=1" TargetMode="External"/><Relationship Id="rId7" Type="http://schemas.openxmlformats.org/officeDocument/2006/relationships/hyperlink" Target="http://cst-www.nrl.navy.mil/lattice/struk/fcc.html" TargetMode="External"/><Relationship Id="rId12" Type="http://schemas.openxmlformats.org/officeDocument/2006/relationships/image" Target="../media/image11.jpe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11" Type="http://schemas.openxmlformats.org/officeDocument/2006/relationships/hyperlink" Target="http://www.google.com/imgres?imgurl=http://media.nasaexplores.com/lessons/02-060/images/atom.jpg&amp;imgrefurl=http://nasaexplores.com/show_58_teacher_st.php?id=030107160237&amp;h=255&amp;w=296&amp;sz=19&amp;tbnid=kBqOZyr24HUJ::&amp;tbnh=100&amp;tbnw=116&amp;prev=/images?q=images,+atomic+structure&amp;hl=en&amp;usg=__gVM_77HQ3D5fTb0I-4eut92dMhE=&amp;sa=X&amp;oi=image_result&amp;resnum=6&amp;ct=image&amp;cd=1" TargetMode="External"/><Relationship Id="rId5" Type="http://schemas.openxmlformats.org/officeDocument/2006/relationships/hyperlink" Target="http://en.wikipedia.org/wiki/Image:AcetaldehydeDehydrogenase-1NVM.png" TargetMode="External"/><Relationship Id="rId15" Type="http://schemas.openxmlformats.org/officeDocument/2006/relationships/hyperlink" Target="http://www.google.com/imgres?imgurl=http://www.cassgilbertsociety.org/images/bldgs/mn-state-capitol1.jpg&amp;imgrefurl=http://www.cassgilbertsociety.org/architect/buildings/mn-state-capitol.html&amp;h=663&amp;w=525&amp;sz=300&amp;tbnid=IA9EWX0qpMK8vM:&amp;tbnh=253&amp;tbnw=200&amp;prev=/images?q=MN+STate+CApitol+Building,+image&amp;usg=__nlrJwR75hofiKvl0l5aXW1HFCdg=&amp;ei=VLtPS_6yN47QM-aR2IwJ&amp;sa=X&amp;oi=image_result&amp;resnum=1&amp;ct=image&amp;ved=0CAoQ9QEwAA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www.google.com/imgres?imgurl=http://hsc.csu.edu.au/engineering_studies/transport/3059/images/figure1.gif&amp;imgrefurl=http://www.hsc.csu.edu.au/engineering_studies/transport/3059/manuf_polymer.html&amp;h=141&amp;w=434&amp;sz=25&amp;tbnid=rnP6lD_K5MsJ::&amp;tbnh=41&amp;tbnw=126&amp;prev=/images?q=images,+polymer+structure&amp;hl=en&amp;usg=__-Tpt4sw9A28UhpAW0BoOdd8Bn7Y=&amp;sa=X&amp;oi=image_result&amp;resnum=3&amp;ct=image&amp;cd=1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6" name="Shape 80">
            <a:extLst>
              <a:ext uri="{FF2B5EF4-FFF2-40B4-BE49-F238E27FC236}">
                <a16:creationId xmlns:a16="http://schemas.microsoft.com/office/drawing/2014/main" id="{773236EB-382A-49EB-873B-3D3FDD2858A2}"/>
              </a:ext>
            </a:extLst>
          </p:cNvPr>
          <p:cNvSpPr txBox="1">
            <a:spLocks/>
          </p:cNvSpPr>
          <p:nvPr/>
        </p:nvSpPr>
        <p:spPr>
          <a:xfrm>
            <a:off x="0" y="439723"/>
            <a:ext cx="12192000" cy="147002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25000"/>
              <a:buFont typeface="Calibri"/>
              <a:buNone/>
              <a:tabLst/>
              <a:defRPr/>
            </a:pPr>
            <a:r>
              <a:rPr kumimoji="0" lang="es-PR" sz="8000" b="1" i="0" u="none" strike="noStrike" kern="1200" spc="0" normalizeH="0" baseline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uLnTx/>
                <a:uFillTx/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Polímeros de anillos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A0DB5B-64F4-4AC9-9CC3-8E0EB7D366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66" y="2379878"/>
            <a:ext cx="4921268" cy="3211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7789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13" descr="http://czechabsinthe.wordpress.com/2007/05/19/lucid-pre-ban-absinthe/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31623">
            <a:off x="6446510" y="2384608"/>
            <a:ext cx="1510481" cy="122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5" descr="120px-AcetaldehydeDehydrogenase-1NVM">
            <a:hlinkClick r:id="rId5" tooltip="AcetaldehydeDehydrogenase-1NVM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47900" y="3688707"/>
            <a:ext cx="2112962" cy="1416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7" descr="Face-Centered Cubic Lattic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14093" y="1572249"/>
            <a:ext cx="1198665" cy="101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9" descr="http://www.hsc.csu.edu.au/engineering_studies/transport/3059/manuf_polymer.html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01751" y="1721838"/>
            <a:ext cx="1865313" cy="72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1" descr="http://nasaexplores.com/show_58_teacher_st.php?id=030107160237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61087" y="1827213"/>
            <a:ext cx="1147763" cy="124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5" descr="250px-Types_of_Carbon_Nanotubes">
            <a:hlinkClick r:id="rId13" tooltip="3D model of three types of single-walled carbon nanotubes.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15242" y="4591232"/>
            <a:ext cx="2041547" cy="1610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360776" y="1836901"/>
            <a:ext cx="2112962" cy="78319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000" dirty="0">
                <a:solidFill>
                  <a:schemeClr val="bg1"/>
                </a:solidFill>
                <a:latin typeface="Arial Black" panose="020B0A04020102020204" pitchFamily="34" charset="0"/>
              </a:rPr>
              <a:t>Estructura atómica</a:t>
            </a:r>
          </a:p>
        </p:txBody>
      </p:sp>
      <p:sp>
        <p:nvSpPr>
          <p:cNvPr id="15" name="Right Arrow 14"/>
          <p:cNvSpPr/>
          <p:nvPr/>
        </p:nvSpPr>
        <p:spPr bwMode="auto">
          <a:xfrm>
            <a:off x="4248709" y="2147476"/>
            <a:ext cx="1025525" cy="512762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R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6159" name="Rectangle 17"/>
          <p:cNvSpPr>
            <a:spLocks noChangeArrowheads="1"/>
          </p:cNvSpPr>
          <p:nvPr/>
        </p:nvSpPr>
        <p:spPr bwMode="auto">
          <a:xfrm>
            <a:off x="124691" y="197145"/>
            <a:ext cx="119426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PR" sz="32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</a:rPr>
              <a:t>¿Por qué es importante entender la estructura de un material a nivel atómico o molecular?</a:t>
            </a:r>
          </a:p>
        </p:txBody>
      </p:sp>
      <p:pic>
        <p:nvPicPr>
          <p:cNvPr id="6160" name="Picture 19" descr="http://www.google.com/images?q=tbn:IA9EWX0qpMK8vM::www.cassgilbertsociety.org/images/bldgs/mn-state-capitol1.jpg&amp;t=1&amp;h=196&amp;w=155&amp;usg=__bvGsooRCMMXB6A4bMQT_cqFE1cg=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71913" y="3986755"/>
            <a:ext cx="1539577" cy="19468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13DED5-328E-49A0-BC5C-1340C32B601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79DC9E-D3F8-42F0-8024-6AA4504DB00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19" name="TextBox 7">
            <a:extLst>
              <a:ext uri="{FF2B5EF4-FFF2-40B4-BE49-F238E27FC236}">
                <a16:creationId xmlns:a16="http://schemas.microsoft.com/office/drawing/2014/main" id="{572819AD-3FDB-4C09-9BDD-991935FE0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4444" y="1850032"/>
            <a:ext cx="2112962" cy="78319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000" dirty="0">
                <a:solidFill>
                  <a:schemeClr val="bg1"/>
                </a:solidFill>
                <a:latin typeface="Arial Black" panose="020B0A04020102020204" pitchFamily="34" charset="0"/>
              </a:rPr>
              <a:t>Estructura molecular</a:t>
            </a:r>
          </a:p>
        </p:txBody>
      </p:sp>
      <p:sp>
        <p:nvSpPr>
          <p:cNvPr id="21" name="TextBox 7">
            <a:extLst>
              <a:ext uri="{FF2B5EF4-FFF2-40B4-BE49-F238E27FC236}">
                <a16:creationId xmlns:a16="http://schemas.microsoft.com/office/drawing/2014/main" id="{A1F96C5B-40B4-43EE-85EC-535DEC162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638" y="3824218"/>
            <a:ext cx="2188262" cy="71508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dirty="0">
                <a:solidFill>
                  <a:schemeClr val="bg1"/>
                </a:solidFill>
                <a:latin typeface="Arial Black" panose="020B0A04020102020204" pitchFamily="34" charset="0"/>
              </a:rPr>
              <a:t>Propiedades físicas</a:t>
            </a:r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491E5B75-A6E4-42B2-8C7F-AC71F37F1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9642" y="5315570"/>
            <a:ext cx="2196235" cy="71508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dirty="0">
                <a:solidFill>
                  <a:schemeClr val="bg1"/>
                </a:solidFill>
                <a:latin typeface="Arial Black" panose="020B0A04020102020204" pitchFamily="34" charset="0"/>
              </a:rPr>
              <a:t>Propiedades biológicas</a:t>
            </a:r>
          </a:p>
        </p:txBody>
      </p:sp>
      <p:sp>
        <p:nvSpPr>
          <p:cNvPr id="23" name="TextBox 7">
            <a:extLst>
              <a:ext uri="{FF2B5EF4-FFF2-40B4-BE49-F238E27FC236}">
                <a16:creationId xmlns:a16="http://schemas.microsoft.com/office/drawing/2014/main" id="{0241FC8F-4E0A-43B6-8310-243C8E62A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2510" y="3720155"/>
            <a:ext cx="2252983" cy="71508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dirty="0">
                <a:solidFill>
                  <a:schemeClr val="bg1"/>
                </a:solidFill>
                <a:latin typeface="Arial Black" panose="020B0A04020102020204" pitchFamily="34" charset="0"/>
              </a:rPr>
              <a:t>Propiedades eléctricas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A5FE331A-D190-4CB3-B95D-4C5BB0AAF4A0}"/>
              </a:ext>
            </a:extLst>
          </p:cNvPr>
          <p:cNvSpPr/>
          <p:nvPr/>
        </p:nvSpPr>
        <p:spPr>
          <a:xfrm rot="5400000" flipV="1">
            <a:off x="9950216" y="3134920"/>
            <a:ext cx="1792702" cy="1185520"/>
          </a:xfrm>
          <a:prstGeom prst="bent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05059846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Animal-Cell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76" y="3772966"/>
            <a:ext cx="2556529" cy="226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362200" y="3544366"/>
            <a:ext cx="7543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62400" y="3696766"/>
            <a:ext cx="426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558" name="Picture 11" descr="collagen[1]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177404"/>
            <a:ext cx="3915691" cy="226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12" descr="diamond-unit-cell[1]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58368"/>
            <a:ext cx="1981200" cy="215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13" descr="HMGD_t[1]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99" y="3772966"/>
            <a:ext cx="2442436" cy="224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Box 14"/>
          <p:cNvSpPr txBox="1">
            <a:spLocks noChangeArrowheads="1"/>
          </p:cNvSpPr>
          <p:nvPr/>
        </p:nvSpPr>
        <p:spPr bwMode="auto">
          <a:xfrm>
            <a:off x="4343400" y="2934767"/>
            <a:ext cx="16763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Cristales</a:t>
            </a:r>
          </a:p>
        </p:txBody>
      </p:sp>
      <p:sp>
        <p:nvSpPr>
          <p:cNvPr id="35849" name="TextBox 16"/>
          <p:cNvSpPr txBox="1">
            <a:spLocks noChangeArrowheads="1"/>
          </p:cNvSpPr>
          <p:nvPr/>
        </p:nvSpPr>
        <p:spPr bwMode="auto">
          <a:xfrm>
            <a:off x="6324600" y="2934767"/>
            <a:ext cx="213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Polímeros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81400" y="3620566"/>
            <a:ext cx="76200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52" name="TextBox 19"/>
          <p:cNvSpPr txBox="1">
            <a:spLocks noChangeArrowheads="1"/>
          </p:cNvSpPr>
          <p:nvPr/>
        </p:nvSpPr>
        <p:spPr bwMode="auto">
          <a:xfrm>
            <a:off x="6324599" y="3772966"/>
            <a:ext cx="15239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Células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A3649F-03B3-4F5C-B914-AC1BE09D6577}"/>
              </a:ext>
            </a:extLst>
          </p:cNvPr>
          <p:cNvSpPr/>
          <p:nvPr/>
        </p:nvSpPr>
        <p:spPr>
          <a:xfrm>
            <a:off x="103247" y="1"/>
            <a:ext cx="11960934" cy="1049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R" sz="6000" b="1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</a:rPr>
              <a:t>Estructuras moleculares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F62184F-A39B-4256-81FF-C83E3BC9D6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C235998-977D-4C27-8420-29D33AF76B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35850" name="TextBox 17"/>
          <p:cNvSpPr txBox="1">
            <a:spLocks noChangeArrowheads="1"/>
          </p:cNvSpPr>
          <p:nvPr/>
        </p:nvSpPr>
        <p:spPr bwMode="auto">
          <a:xfrm>
            <a:off x="4174435" y="3732634"/>
            <a:ext cx="1807265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Proteínas</a:t>
            </a:r>
          </a:p>
        </p:txBody>
      </p:sp>
    </p:spTree>
    <p:extLst>
      <p:ext uri="{BB962C8B-B14F-4D97-AF65-F5344CB8AC3E}">
        <p14:creationId xmlns:p14="http://schemas.microsoft.com/office/powerpoint/2010/main" val="37852912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4B8B01C-16B8-408B-B9C3-DE0C1EA4C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42" y="3183559"/>
            <a:ext cx="3651078" cy="2173924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18553397-CA68-4A23-8C02-5F19771FF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69381" y="377396"/>
            <a:ext cx="3891960" cy="269063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2C2D45-33BE-4464-B650-2ABCD9038D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8579" y="3343310"/>
            <a:ext cx="5571003" cy="2690639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Shape 247">
            <a:extLst>
              <a:ext uri="{FF2B5EF4-FFF2-40B4-BE49-F238E27FC236}">
                <a16:creationId xmlns:a16="http://schemas.microsoft.com/office/drawing/2014/main" id="{3DB0BCE6-DD52-45FB-957F-999DECA6BA68}"/>
              </a:ext>
            </a:extLst>
          </p:cNvPr>
          <p:cNvSpPr txBox="1">
            <a:spLocks/>
          </p:cNvSpPr>
          <p:nvPr/>
        </p:nvSpPr>
        <p:spPr>
          <a:xfrm>
            <a:off x="320927" y="2330763"/>
            <a:ext cx="4343837" cy="56478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marR="0" lvl="0" indent="-317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sz="2000" i="0" u="none" strike="noStrike" kern="1200" normalizeH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 Black" panose="020B0A04020102020204" pitchFamily="34" charset="0"/>
                <a:ea typeface="Calibri"/>
                <a:cs typeface="Calibri"/>
                <a:sym typeface="Calibri"/>
                <a:rtl val="0"/>
              </a:rPr>
              <a:t>Entrecruzado o reticulado</a:t>
            </a:r>
          </a:p>
        </p:txBody>
      </p:sp>
      <p:sp>
        <p:nvSpPr>
          <p:cNvPr id="10" name="Shape 247">
            <a:extLst>
              <a:ext uri="{FF2B5EF4-FFF2-40B4-BE49-F238E27FC236}">
                <a16:creationId xmlns:a16="http://schemas.microsoft.com/office/drawing/2014/main" id="{2BF3FD88-E2AE-4BBF-9032-D4A844E67999}"/>
              </a:ext>
            </a:extLst>
          </p:cNvPr>
          <p:cNvSpPr txBox="1">
            <a:spLocks/>
          </p:cNvSpPr>
          <p:nvPr/>
        </p:nvSpPr>
        <p:spPr>
          <a:xfrm>
            <a:off x="5333999" y="2330763"/>
            <a:ext cx="2236925" cy="56478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marR="0" lvl="0" indent="-317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De</a:t>
            </a:r>
            <a:r>
              <a:rPr kumimoji="0" lang="es-PR" sz="2000" i="0" u="none" strike="noStrike" kern="120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 Black" panose="020B0A04020102020204" pitchFamily="34" charset="0"/>
                <a:ea typeface="Calibri"/>
                <a:cs typeface="Calibri"/>
                <a:sym typeface="Calibri"/>
                <a:rtl val="0"/>
              </a:rPr>
              <a:t> anillo</a:t>
            </a: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B1C8DBB0-80F6-4A1F-965C-F1A13DDC60E6}"/>
              </a:ext>
            </a:extLst>
          </p:cNvPr>
          <p:cNvSpPr txBox="1">
            <a:spLocks/>
          </p:cNvSpPr>
          <p:nvPr/>
        </p:nvSpPr>
        <p:spPr>
          <a:xfrm>
            <a:off x="-13852" y="74962"/>
            <a:ext cx="7883233" cy="1979125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25000"/>
              <a:buFont typeface="Calibri"/>
              <a:buNone/>
              <a:tabLst/>
              <a:defRPr/>
            </a:pPr>
            <a:r>
              <a:rPr kumimoji="0" lang="es-PR" sz="4800" b="1" i="0" u="none" strike="noStrike" kern="1200" spc="0" normalizeH="0" baseline="0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uLnTx/>
                <a:uFillTx/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Polímeros: </a:t>
            </a:r>
          </a:p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25000"/>
              <a:buFont typeface="Calibri"/>
              <a:buNone/>
              <a:tabLst/>
              <a:defRPr/>
            </a:pPr>
            <a:r>
              <a:rPr kumimoji="0" lang="es-PR" sz="4800" b="1" i="0" u="none" strike="noStrike" kern="1200" spc="0" normalizeH="0" baseline="0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uLnTx/>
                <a:uFillTx/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Dos variantes en un mismo tema</a:t>
            </a:r>
          </a:p>
        </p:txBody>
      </p:sp>
    </p:spTree>
    <p:extLst>
      <p:ext uri="{BB962C8B-B14F-4D97-AF65-F5344CB8AC3E}">
        <p14:creationId xmlns:p14="http://schemas.microsoft.com/office/powerpoint/2010/main" val="553588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F694FF5-FF49-4C62-B6DD-6CF0C09FB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786E28-72ED-4A89-B2F7-3B4FCEA3D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389607-7E07-4DDD-AEEA-96D9EBA1E07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114"/>
            <a:ext cx="6546574" cy="4793857"/>
          </a:xfrm>
          <a:prstGeom prst="rect">
            <a:avLst/>
          </a:prstGeom>
        </p:spPr>
      </p:pic>
      <p:sp>
        <p:nvSpPr>
          <p:cNvPr id="11" name="Text Box 2">
            <a:extLst>
              <a:ext uri="{FF2B5EF4-FFF2-40B4-BE49-F238E27FC236}">
                <a16:creationId xmlns:a16="http://schemas.microsoft.com/office/drawing/2014/main" id="{AEE14624-B69A-4AD3-A4C0-CA93633D0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9170" y="5083965"/>
            <a:ext cx="3047614" cy="37375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PR" b="1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Ref.: alevelnotes.com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http://im.glogster.com/media/7/38/82/61/38826137.jpg">
            <a:extLst>
              <a:ext uri="{FF2B5EF4-FFF2-40B4-BE49-F238E27FC236}">
                <a16:creationId xmlns:a16="http://schemas.microsoft.com/office/drawing/2014/main" id="{60BA24E9-54A9-42C1-8082-95AF1052A8F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574" y="529241"/>
            <a:ext cx="5520735" cy="4452730"/>
          </a:xfrm>
          <a:prstGeom prst="rect">
            <a:avLst/>
          </a:prstGeom>
          <a:noFill/>
        </p:spPr>
      </p:pic>
      <p:sp>
        <p:nvSpPr>
          <p:cNvPr id="13" name="Text Box 2">
            <a:extLst>
              <a:ext uri="{FF2B5EF4-FFF2-40B4-BE49-F238E27FC236}">
                <a16:creationId xmlns:a16="http://schemas.microsoft.com/office/drawing/2014/main" id="{77B2A503-ABAA-427F-B45F-791572456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176" y="5083965"/>
            <a:ext cx="2557283" cy="4828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PR" b="1" dirty="0" err="1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</a:t>
            </a:r>
            <a:r>
              <a:rPr lang="es-PR" b="1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glogster.com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564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3F0AD8-110A-4A1E-BD42-A86D1B0F7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E84F0C-F101-4B51-AF55-03B0CC0FE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7" name="Shape 80">
            <a:extLst>
              <a:ext uri="{FF2B5EF4-FFF2-40B4-BE49-F238E27FC236}">
                <a16:creationId xmlns:a16="http://schemas.microsoft.com/office/drawing/2014/main" id="{D2AE46D3-3384-4D37-BC73-934E39DFE5BB}"/>
              </a:ext>
            </a:extLst>
          </p:cNvPr>
          <p:cNvSpPr txBox="1">
            <a:spLocks/>
          </p:cNvSpPr>
          <p:nvPr/>
        </p:nvSpPr>
        <p:spPr>
          <a:xfrm>
            <a:off x="-13852" y="17049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 en anillo</a:t>
            </a:r>
          </a:p>
        </p:txBody>
      </p:sp>
      <p:sp>
        <p:nvSpPr>
          <p:cNvPr id="8" name="Shape 247">
            <a:extLst>
              <a:ext uri="{FF2B5EF4-FFF2-40B4-BE49-F238E27FC236}">
                <a16:creationId xmlns:a16="http://schemas.microsoft.com/office/drawing/2014/main" id="{EC01DC1B-AB08-47E6-BBD1-526E4AA474F2}"/>
              </a:ext>
            </a:extLst>
          </p:cNvPr>
          <p:cNvSpPr txBox="1">
            <a:spLocks/>
          </p:cNvSpPr>
          <p:nvPr/>
        </p:nvSpPr>
        <p:spPr>
          <a:xfrm>
            <a:off x="1382928" y="1874399"/>
            <a:ext cx="3621966" cy="76444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EXPERIMENTA</a:t>
            </a:r>
          </a:p>
        </p:txBody>
      </p:sp>
      <p:sp>
        <p:nvSpPr>
          <p:cNvPr id="9" name="Shape 247">
            <a:extLst>
              <a:ext uri="{FF2B5EF4-FFF2-40B4-BE49-F238E27FC236}">
                <a16:creationId xmlns:a16="http://schemas.microsoft.com/office/drawing/2014/main" id="{0E9BCBBC-F76A-4277-A821-A101BECB824F}"/>
              </a:ext>
            </a:extLst>
          </p:cNvPr>
          <p:cNvSpPr txBox="1">
            <a:spLocks/>
          </p:cNvSpPr>
          <p:nvPr/>
        </p:nvSpPr>
        <p:spPr>
          <a:xfrm>
            <a:off x="3130796" y="2910298"/>
            <a:ext cx="3621966" cy="76444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OBSERVA</a:t>
            </a:r>
          </a:p>
        </p:txBody>
      </p:sp>
      <p:sp>
        <p:nvSpPr>
          <p:cNvPr id="10" name="Shape 247">
            <a:extLst>
              <a:ext uri="{FF2B5EF4-FFF2-40B4-BE49-F238E27FC236}">
                <a16:creationId xmlns:a16="http://schemas.microsoft.com/office/drawing/2014/main" id="{92058D5C-4400-4ADC-8B0E-A5857B2F54C0}"/>
              </a:ext>
            </a:extLst>
          </p:cNvPr>
          <p:cNvSpPr txBox="1">
            <a:spLocks/>
          </p:cNvSpPr>
          <p:nvPr/>
        </p:nvSpPr>
        <p:spPr>
          <a:xfrm>
            <a:off x="4866943" y="3944210"/>
            <a:ext cx="3621966" cy="76444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DOCUMENTA</a:t>
            </a:r>
          </a:p>
        </p:txBody>
      </p:sp>
      <p:sp>
        <p:nvSpPr>
          <p:cNvPr id="11" name="Shape 247">
            <a:extLst>
              <a:ext uri="{FF2B5EF4-FFF2-40B4-BE49-F238E27FC236}">
                <a16:creationId xmlns:a16="http://schemas.microsoft.com/office/drawing/2014/main" id="{1C585033-B47F-4ED5-9B30-52A0A7FE6CA7}"/>
              </a:ext>
            </a:extLst>
          </p:cNvPr>
          <p:cNvSpPr txBox="1">
            <a:spLocks/>
          </p:cNvSpPr>
          <p:nvPr/>
        </p:nvSpPr>
        <p:spPr>
          <a:xfrm>
            <a:off x="6561074" y="4950826"/>
            <a:ext cx="3621966" cy="76444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REFLEXIONA</a:t>
            </a:r>
          </a:p>
        </p:txBody>
      </p:sp>
    </p:spTree>
    <p:extLst>
      <p:ext uri="{BB962C8B-B14F-4D97-AF65-F5344CB8AC3E}">
        <p14:creationId xmlns:p14="http://schemas.microsoft.com/office/powerpoint/2010/main" val="3399642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3F625D8-A2D5-4964-B86D-361DA4F82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" y="5585366"/>
            <a:ext cx="2147454" cy="74669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93734" y="96982"/>
            <a:ext cx="10041659" cy="6080547"/>
            <a:chOff x="-1001690" y="-95056"/>
            <a:chExt cx="10107390" cy="7768668"/>
          </a:xfrm>
        </p:grpSpPr>
        <p:sp>
          <p:nvSpPr>
            <p:cNvPr id="3" name="Rounded Rectangle 2"/>
            <p:cNvSpPr/>
            <p:nvPr/>
          </p:nvSpPr>
          <p:spPr>
            <a:xfrm>
              <a:off x="988918" y="-95056"/>
              <a:ext cx="4348633" cy="1481809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Discusión o inquirir del estudiante:</a:t>
              </a:r>
            </a:p>
            <a:p>
              <a:pPr marL="174625" indent="-17462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Enlaces iónicos, covalentes y de hidrógeno</a:t>
              </a:r>
            </a:p>
            <a:p>
              <a:pPr marL="174625" indent="-17462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 agua como molécula dipolar</a:t>
              </a:r>
            </a:p>
            <a:p>
              <a:pPr marL="174625" indent="-17462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Fuerzas de cohesión y adhesión</a:t>
              </a: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-936472" y="1569085"/>
              <a:ext cx="1474986" cy="74295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Observación y descripción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666540" y="1538046"/>
              <a:ext cx="1619749" cy="74295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Agua</a:t>
              </a:r>
            </a:p>
          </p:txBody>
        </p:sp>
        <p:sp>
          <p:nvSpPr>
            <p:cNvPr id="7" name="Flowchart: Magnetic Disk 6"/>
            <p:cNvSpPr/>
            <p:nvPr/>
          </p:nvSpPr>
          <p:spPr>
            <a:xfrm>
              <a:off x="1166967" y="2606685"/>
              <a:ext cx="4163204" cy="676276"/>
            </a:xfrm>
            <a:prstGeom prst="flowChartMagneticDisk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Placa Petri</a:t>
              </a:r>
            </a:p>
          </p:txBody>
        </p:sp>
        <p:sp>
          <p:nvSpPr>
            <p:cNvPr id="8" name="Flowchart: Magnetic Disk 7"/>
            <p:cNvSpPr/>
            <p:nvPr/>
          </p:nvSpPr>
          <p:spPr>
            <a:xfrm>
              <a:off x="1081632" y="4746645"/>
              <a:ext cx="4163204" cy="676276"/>
            </a:xfrm>
            <a:prstGeom prst="flowChartMagneticDisk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Placa Petri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129564" y="3548498"/>
              <a:ext cx="2329401" cy="74295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Polímero de anillo</a:t>
              </a: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662606" y="1812922"/>
              <a:ext cx="302562" cy="228601"/>
            </a:xfrm>
            <a:prstGeom prst="rightArrow">
              <a:avLst/>
            </a:prstGeom>
            <a:ln w="38100"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365965" y="3355656"/>
              <a:ext cx="2196571" cy="1319211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Otros líquidos:</a:t>
              </a:r>
            </a:p>
            <a:p>
              <a:pPr marL="174625" indent="-17462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Aceite</a:t>
              </a:r>
            </a:p>
            <a:p>
              <a:pPr marL="174625" indent="-17462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Alcohol</a:t>
              </a:r>
            </a:p>
            <a:p>
              <a:pPr marL="174625" indent="-17462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Detergentes</a:t>
              </a:r>
            </a:p>
          </p:txBody>
        </p:sp>
        <p:sp>
          <p:nvSpPr>
            <p:cNvPr id="14" name="Right Arrow 13"/>
            <p:cNvSpPr/>
            <p:nvPr/>
          </p:nvSpPr>
          <p:spPr>
            <a:xfrm rot="5400000">
              <a:off x="2229395" y="2267106"/>
              <a:ext cx="255060" cy="262943"/>
            </a:xfrm>
            <a:prstGeom prst="rightArrow">
              <a:avLst/>
            </a:prstGeom>
            <a:ln w="381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 rot="5400000">
              <a:off x="2020430" y="4415585"/>
              <a:ext cx="288942" cy="228600"/>
            </a:xfrm>
            <a:prstGeom prst="rightArrow">
              <a:avLst/>
            </a:prstGeom>
            <a:ln w="38100"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-1001690" y="5574647"/>
              <a:ext cx="3274466" cy="129493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Discusión o inquirir del estudiante:</a:t>
              </a:r>
            </a:p>
            <a:p>
              <a:pPr marL="236538" indent="-177800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Distribución de cargas en los diferentes líquidos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488397" y="5576861"/>
              <a:ext cx="6617303" cy="209675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STEM:</a:t>
              </a:r>
            </a:p>
            <a:p>
              <a:pPr marL="168275" indent="-16827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Mediciones cuidadosas de las cantidades del polímero y de los líquidos</a:t>
              </a:r>
            </a:p>
            <a:p>
              <a:pPr marL="168275" indent="-16827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Calcular la cantidad de moléculas</a:t>
              </a:r>
            </a:p>
            <a:p>
              <a:pPr marL="168275" indent="-16827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Fuerzas e interacciones</a:t>
              </a:r>
            </a:p>
            <a:p>
              <a:pPr marL="168275" indent="-16827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Posibles aplicaciones</a:t>
              </a:r>
            </a:p>
            <a:p>
              <a:pPr marL="168275" indent="-168275">
                <a:buFont typeface="Wingdings" panose="05000000000000000000" pitchFamily="2" charset="2"/>
                <a:buChar char="§"/>
              </a:pPr>
              <a:r>
                <a:rPr lang="es-PR" sz="14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Análisis de costo, efectividad y beneficios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464251" y="2830522"/>
              <a:ext cx="332797" cy="228601"/>
            </a:xfrm>
            <a:prstGeom prst="rightArrow">
              <a:avLst/>
            </a:prstGeom>
            <a:ln w="38100"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17B3A083-4EBC-4043-B2AC-4C5FB8F4C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CF32819C-7079-48F0-B5C8-7791E336FE28}"/>
              </a:ext>
            </a:extLst>
          </p:cNvPr>
          <p:cNvSpPr/>
          <p:nvPr/>
        </p:nvSpPr>
        <p:spPr>
          <a:xfrm>
            <a:off x="7262887" y="2074759"/>
            <a:ext cx="1465395" cy="5815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Observación y descripción</a:t>
            </a:r>
          </a:p>
        </p:txBody>
      </p:sp>
      <p:sp>
        <p:nvSpPr>
          <p:cNvPr id="24" name="Rounded Rectangle 11">
            <a:extLst>
              <a:ext uri="{FF2B5EF4-FFF2-40B4-BE49-F238E27FC236}">
                <a16:creationId xmlns:a16="http://schemas.microsoft.com/office/drawing/2014/main" id="{F8A251F4-889D-455D-B872-2F904E69B626}"/>
              </a:ext>
            </a:extLst>
          </p:cNvPr>
          <p:cNvSpPr/>
          <p:nvPr/>
        </p:nvSpPr>
        <p:spPr>
          <a:xfrm>
            <a:off x="7979082" y="3362259"/>
            <a:ext cx="2182286" cy="101925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Otros líquidos: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s-P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Sirope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s-P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Agua salada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s-P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Agua azucarada</a:t>
            </a:r>
          </a:p>
        </p:txBody>
      </p:sp>
      <p:sp>
        <p:nvSpPr>
          <p:cNvPr id="25" name="Rounded Rectangle 9">
            <a:extLst>
              <a:ext uri="{FF2B5EF4-FFF2-40B4-BE49-F238E27FC236}">
                <a16:creationId xmlns:a16="http://schemas.microsoft.com/office/drawing/2014/main" id="{7BE1B825-3F9C-4E6E-83C6-0B66299BA995}"/>
              </a:ext>
            </a:extLst>
          </p:cNvPr>
          <p:cNvSpPr/>
          <p:nvPr/>
        </p:nvSpPr>
        <p:spPr>
          <a:xfrm>
            <a:off x="2531705" y="1367425"/>
            <a:ext cx="2314252" cy="5815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R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Polímero de anillo</a:t>
            </a:r>
          </a:p>
        </p:txBody>
      </p:sp>
      <p:sp>
        <p:nvSpPr>
          <p:cNvPr id="9" name="Arrow: Bent-Up 8">
            <a:extLst>
              <a:ext uri="{FF2B5EF4-FFF2-40B4-BE49-F238E27FC236}">
                <a16:creationId xmlns:a16="http://schemas.microsoft.com/office/drawing/2014/main" id="{711F50FF-4E2A-41FC-8BCA-DE98801D0648}"/>
              </a:ext>
            </a:extLst>
          </p:cNvPr>
          <p:cNvSpPr/>
          <p:nvPr/>
        </p:nvSpPr>
        <p:spPr>
          <a:xfrm rot="10800000">
            <a:off x="5155396" y="3297689"/>
            <a:ext cx="471054" cy="532319"/>
          </a:xfrm>
          <a:prstGeom prst="bentUp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R"/>
          </a:p>
        </p:txBody>
      </p:sp>
      <p:sp>
        <p:nvSpPr>
          <p:cNvPr id="26" name="Right Arrow 13">
            <a:extLst>
              <a:ext uri="{FF2B5EF4-FFF2-40B4-BE49-F238E27FC236}">
                <a16:creationId xmlns:a16="http://schemas.microsoft.com/office/drawing/2014/main" id="{1653CF86-A3A1-42A0-ADBE-B35FE6C63B30}"/>
              </a:ext>
            </a:extLst>
          </p:cNvPr>
          <p:cNvSpPr/>
          <p:nvPr/>
        </p:nvSpPr>
        <p:spPr>
          <a:xfrm rot="5400000">
            <a:off x="5756267" y="1937638"/>
            <a:ext cx="199636" cy="261233"/>
          </a:xfrm>
          <a:prstGeom prst="rightArrow">
            <a:avLst/>
          </a:prstGeom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41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362" y="2294030"/>
            <a:ext cx="3392697" cy="310390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103247" y="1049338"/>
            <a:ext cx="683788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6538" indent="-225425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2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polímeros súper absorbentes (que se encuentran en los pañales) son polímeros de anillos.</a:t>
            </a:r>
          </a:p>
        </p:txBody>
      </p:sp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3820173" y="2160908"/>
            <a:ext cx="3354120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5425" indent="-225425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21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Tensión superficial           </a:t>
            </a:r>
            <a:r>
              <a:rPr lang="es-PR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(balance de fuerzas de cohesión y adhesión) “atrapa” humedad en la estructura de anillo.</a:t>
            </a:r>
          </a:p>
          <a:p>
            <a:endParaRPr lang="es-PR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6538" indent="-225425" algn="just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a la forma del soplador de anillos para burbujas de agua con jabón.</a:t>
            </a:r>
          </a:p>
        </p:txBody>
      </p: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7330298" y="1049338"/>
            <a:ext cx="4687021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s-PR" sz="2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Corta un pedazo pequeño del pañal.</a:t>
            </a:r>
          </a:p>
          <a:p>
            <a:pPr marL="342900" indent="-342900">
              <a:buFont typeface="+mj-lt"/>
              <a:buAutoNum type="arabicParenR"/>
            </a:pPr>
            <a:r>
              <a:rPr lang="es-PR" sz="2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Añádele agua hasta sobresaturarlo.</a:t>
            </a:r>
          </a:p>
          <a:p>
            <a:pPr marL="342900" indent="-342900">
              <a:buFont typeface="+mj-lt"/>
              <a:buAutoNum type="arabicParenR"/>
            </a:pPr>
            <a:r>
              <a:rPr lang="es-PR" sz="2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Mide la cantidad de agua (por volumen o peso).</a:t>
            </a:r>
          </a:p>
          <a:p>
            <a:pPr marL="342900" indent="-342900">
              <a:buFont typeface="+mj-lt"/>
              <a:buAutoNum type="arabicParenR"/>
            </a:pPr>
            <a:r>
              <a:rPr lang="es-PR" sz="2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 la cantidad de moléculas de agua en la cantidad absorbida.</a:t>
            </a:r>
          </a:p>
          <a:p>
            <a:pPr marL="342900" indent="-342900">
              <a:buFont typeface="+mj-lt"/>
              <a:buAutoNum type="arabicParenR"/>
            </a:pPr>
            <a:r>
              <a:rPr lang="es-PR" sz="2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 el área de superficie que puede cubrirse por una capa del ancho de 1 átomo.</a:t>
            </a:r>
          </a:p>
          <a:p>
            <a:pPr marL="342900" indent="-3429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s-PR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i.e. asumiendo que la molécula de agua tiene un vol. de 0.4 nm x 0.4 nm x 0.3nm y que 5 </a:t>
            </a:r>
            <a:r>
              <a:rPr lang="es-PR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</a:t>
            </a:r>
            <a:r>
              <a:rPr lang="es-PR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agua puede cubrir 130 m x 130 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73C302-B071-413F-8DB3-5469E7624F2F}"/>
              </a:ext>
            </a:extLst>
          </p:cNvPr>
          <p:cNvSpPr/>
          <p:nvPr/>
        </p:nvSpPr>
        <p:spPr>
          <a:xfrm>
            <a:off x="103247" y="1"/>
            <a:ext cx="11960934" cy="1049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R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</a:rPr>
              <a:t>Polímeros súper absorbentes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130CEA-BD1F-4E21-B6DF-99D257616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9667" y="5808661"/>
            <a:ext cx="533657" cy="5024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29AF71-4A1D-4C67-927F-0E1B19118F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31" y="5711687"/>
            <a:ext cx="1889639" cy="61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759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3" ma:contentTypeDescription="Create a new document." ma:contentTypeScope="" ma:versionID="e9a3491c63ee1cf3cba7bcca2167d34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a8265bc8c9a22137b7f70b21c78dc3c7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SARHDQF24KZP-291081219-153</_dlc_DocId>
    <_dlc_DocIdUrl xmlns="b92ca6bb-2566-4a78-aff9-d2aca1a4e44d">
      <Url>https://nanolink.sharepoint.com/sites/media/_layouts/15/DocIdRedir.aspx?ID=SARHDQF24KZP-291081219-153</Url>
      <Description>SARHDQF24KZP-291081219-153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B301425B-4BA5-489F-9632-85EB6A7CA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FB52C9-49F1-469F-927B-0BF846D491D6}">
  <ds:schemaRefs>
    <ds:schemaRef ds:uri="b92ca6bb-2566-4a78-aff9-d2aca1a4e44d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9cd6257c-f053-42aa-ae13-ac1b9d227f15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431A3B0-7C24-4924-9C78-E378ECC92B5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2889CBC-5835-46E2-A99F-BFFA6DFE013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380</Words>
  <Application>Microsoft Office PowerPoint</Application>
  <PresentationFormat>Widescreen</PresentationFormat>
  <Paragraphs>68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8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Century Gothic</vt:lpstr>
      <vt:lpstr>Times New Roman</vt:lpstr>
      <vt:lpstr>Wingdings</vt:lpstr>
      <vt:lpstr>Wingdings 2</vt:lpstr>
      <vt:lpstr>PPT Theme1</vt:lpstr>
      <vt:lpstr>1_PPT Theme1</vt:lpstr>
      <vt:lpstr>2_PPT Theme1</vt:lpstr>
      <vt:lpstr>3_PPT Theme1</vt:lpstr>
      <vt:lpstr>4_PPT Theme1</vt:lpstr>
      <vt:lpstr>5_PPT Theme1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County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Polymers Two Variations on a Theme</dc:title>
  <dc:creator>Billie Copley</dc:creator>
  <cp:lastModifiedBy>Billie Copley</cp:lastModifiedBy>
  <cp:revision>22</cp:revision>
  <dcterms:created xsi:type="dcterms:W3CDTF">2014-09-09T20:52:04Z</dcterms:created>
  <dcterms:modified xsi:type="dcterms:W3CDTF">2020-04-08T13:59:21Z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1ee05a57-4927-42fa-bbb3-6ce9bf99b1c2</vt:lpwstr>
  </property>
</Properties>
</file>