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4" r:id="rId3"/>
  </p:sldMasterIdLst>
  <p:notesMasterIdLst>
    <p:notesMasterId r:id="rId46"/>
  </p:notesMasterIdLst>
  <p:handoutMasterIdLst>
    <p:handoutMasterId r:id="rId47"/>
  </p:handoutMasterIdLst>
  <p:sldIdLst>
    <p:sldId id="302" r:id="rId4"/>
    <p:sldId id="386" r:id="rId5"/>
    <p:sldId id="258" r:id="rId6"/>
    <p:sldId id="356" r:id="rId7"/>
    <p:sldId id="517" r:id="rId8"/>
    <p:sldId id="429" r:id="rId9"/>
    <p:sldId id="430" r:id="rId10"/>
    <p:sldId id="433" r:id="rId11"/>
    <p:sldId id="507" r:id="rId12"/>
    <p:sldId id="508" r:id="rId13"/>
    <p:sldId id="518" r:id="rId14"/>
    <p:sldId id="330" r:id="rId15"/>
    <p:sldId id="313" r:id="rId16"/>
    <p:sldId id="314" r:id="rId17"/>
    <p:sldId id="315" r:id="rId18"/>
    <p:sldId id="308" r:id="rId19"/>
    <p:sldId id="338" r:id="rId20"/>
    <p:sldId id="309" r:id="rId21"/>
    <p:sldId id="340" r:id="rId22"/>
    <p:sldId id="305" r:id="rId23"/>
    <p:sldId id="385" r:id="rId24"/>
    <p:sldId id="523" r:id="rId25"/>
    <p:sldId id="524" r:id="rId26"/>
    <p:sldId id="379" r:id="rId27"/>
    <p:sldId id="389" r:id="rId28"/>
    <p:sldId id="381" r:id="rId29"/>
    <p:sldId id="380" r:id="rId30"/>
    <p:sldId id="283" r:id="rId31"/>
    <p:sldId id="382" r:id="rId32"/>
    <p:sldId id="257" r:id="rId33"/>
    <p:sldId id="261" r:id="rId34"/>
    <p:sldId id="256" r:id="rId35"/>
    <p:sldId id="262" r:id="rId36"/>
    <p:sldId id="264" r:id="rId37"/>
    <p:sldId id="265" r:id="rId38"/>
    <p:sldId id="273" r:id="rId39"/>
    <p:sldId id="274" r:id="rId40"/>
    <p:sldId id="275" r:id="rId41"/>
    <p:sldId id="272" r:id="rId42"/>
    <p:sldId id="399" r:id="rId43"/>
    <p:sldId id="514" r:id="rId44"/>
    <p:sldId id="516" r:id="rId4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njari" initials="mw" lastIdx="2" clrIdx="0"/>
  <p:cmAuthor id="1" name="K B"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8" autoAdjust="0"/>
    <p:restoredTop sz="94559" autoAdjust="0"/>
  </p:normalViewPr>
  <p:slideViewPr>
    <p:cSldViewPr>
      <p:cViewPr varScale="1">
        <p:scale>
          <a:sx n="111" d="100"/>
          <a:sy n="111" d="100"/>
        </p:scale>
        <p:origin x="552" y="192"/>
      </p:cViewPr>
      <p:guideLst>
        <p:guide orient="horz" pos="2160"/>
        <p:guide pos="3840"/>
      </p:guideLst>
    </p:cSldViewPr>
  </p:slideViewPr>
  <p:outlineViewPr>
    <p:cViewPr>
      <p:scale>
        <a:sx n="33" d="100"/>
        <a:sy n="33" d="100"/>
      </p:scale>
      <p:origin x="0" y="21834"/>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80060"/>
          </a:xfrm>
          <a:prstGeom prst="rect">
            <a:avLst/>
          </a:prstGeom>
        </p:spPr>
        <p:txBody>
          <a:bodyPr vert="horz" lIns="94845" tIns="47422" rIns="94845" bIns="47422" rtlCol="0"/>
          <a:lstStyle>
            <a:lvl1pPr algn="l">
              <a:defRPr sz="1200"/>
            </a:lvl1pPr>
          </a:lstStyle>
          <a:p>
            <a:endParaRPr lang="en-US" dirty="0"/>
          </a:p>
        </p:txBody>
      </p:sp>
      <p:sp>
        <p:nvSpPr>
          <p:cNvPr id="3" name="Date Placeholder 2"/>
          <p:cNvSpPr>
            <a:spLocks noGrp="1"/>
          </p:cNvSpPr>
          <p:nvPr>
            <p:ph type="dt" sz="quarter" idx="1"/>
          </p:nvPr>
        </p:nvSpPr>
        <p:spPr>
          <a:xfrm>
            <a:off x="4143589" y="0"/>
            <a:ext cx="3169921" cy="480060"/>
          </a:xfrm>
          <a:prstGeom prst="rect">
            <a:avLst/>
          </a:prstGeom>
        </p:spPr>
        <p:txBody>
          <a:bodyPr vert="horz" lIns="94845" tIns="47422" rIns="94845" bIns="47422" rtlCol="0"/>
          <a:lstStyle>
            <a:lvl1pPr algn="r">
              <a:defRPr sz="1200"/>
            </a:lvl1pPr>
          </a:lstStyle>
          <a:p>
            <a:fld id="{DD1D71FE-10F1-4B8D-A14D-842143DA2663}" type="datetimeFigureOut">
              <a:rPr lang="en-US" smtClean="0"/>
              <a:pPr/>
              <a:t>6/18/20</a:t>
            </a:fld>
            <a:endParaRPr lang="en-US" dirty="0"/>
          </a:p>
        </p:txBody>
      </p:sp>
      <p:sp>
        <p:nvSpPr>
          <p:cNvPr id="4" name="Footer Placeholder 3"/>
          <p:cNvSpPr>
            <a:spLocks noGrp="1"/>
          </p:cNvSpPr>
          <p:nvPr>
            <p:ph type="ftr" sz="quarter" idx="2"/>
          </p:nvPr>
        </p:nvSpPr>
        <p:spPr>
          <a:xfrm>
            <a:off x="1" y="9119475"/>
            <a:ext cx="3169921" cy="480060"/>
          </a:xfrm>
          <a:prstGeom prst="rect">
            <a:avLst/>
          </a:prstGeom>
        </p:spPr>
        <p:txBody>
          <a:bodyPr vert="horz" lIns="94845" tIns="47422" rIns="94845" bIns="4742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475"/>
            <a:ext cx="3169921" cy="480060"/>
          </a:xfrm>
          <a:prstGeom prst="rect">
            <a:avLst/>
          </a:prstGeom>
        </p:spPr>
        <p:txBody>
          <a:bodyPr vert="horz" lIns="94845" tIns="47422" rIns="94845" bIns="47422" rtlCol="0" anchor="b"/>
          <a:lstStyle>
            <a:lvl1pPr algn="r">
              <a:defRPr sz="1200"/>
            </a:lvl1pPr>
          </a:lstStyle>
          <a:p>
            <a:fld id="{35F70E7B-B60A-4DD4-A0F3-8B8D159B6BBA}" type="slidenum">
              <a:rPr lang="en-US" smtClean="0"/>
              <a:pPr/>
              <a:t>‹#›</a:t>
            </a:fld>
            <a:endParaRPr lang="en-US" dirty="0"/>
          </a:p>
        </p:txBody>
      </p:sp>
    </p:spTree>
    <p:extLst>
      <p:ext uri="{BB962C8B-B14F-4D97-AF65-F5344CB8AC3E}">
        <p14:creationId xmlns:p14="http://schemas.microsoft.com/office/powerpoint/2010/main" val="1162004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80060"/>
          </a:xfrm>
          <a:prstGeom prst="rect">
            <a:avLst/>
          </a:prstGeom>
        </p:spPr>
        <p:txBody>
          <a:bodyPr vert="horz" lIns="94845" tIns="47422" rIns="94845" bIns="47422" rtlCol="0"/>
          <a:lstStyle>
            <a:lvl1pPr algn="l">
              <a:defRPr sz="1200"/>
            </a:lvl1pPr>
          </a:lstStyle>
          <a:p>
            <a:endParaRPr lang="en-US" dirty="0"/>
          </a:p>
        </p:txBody>
      </p:sp>
      <p:sp>
        <p:nvSpPr>
          <p:cNvPr id="3" name="Date Placeholder 2"/>
          <p:cNvSpPr>
            <a:spLocks noGrp="1"/>
          </p:cNvSpPr>
          <p:nvPr>
            <p:ph type="dt" idx="1"/>
          </p:nvPr>
        </p:nvSpPr>
        <p:spPr>
          <a:xfrm>
            <a:off x="4143589" y="0"/>
            <a:ext cx="3169921" cy="480060"/>
          </a:xfrm>
          <a:prstGeom prst="rect">
            <a:avLst/>
          </a:prstGeom>
        </p:spPr>
        <p:txBody>
          <a:bodyPr vert="horz" lIns="94845" tIns="47422" rIns="94845" bIns="47422" rtlCol="0"/>
          <a:lstStyle>
            <a:lvl1pPr algn="r">
              <a:defRPr sz="1200"/>
            </a:lvl1pPr>
          </a:lstStyle>
          <a:p>
            <a:fld id="{5393AA34-0110-584E-956A-E6699EA890FD}" type="datetimeFigureOut">
              <a:rPr lang="en-US" smtClean="0"/>
              <a:pPr/>
              <a:t>6/18/20</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4845" tIns="47422" rIns="94845" bIns="47422" rtlCol="0" anchor="ctr"/>
          <a:lstStyle/>
          <a:p>
            <a:endParaRPr lang="en-US" dirty="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4845" tIns="47422" rIns="94845" bIns="474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1" cy="480060"/>
          </a:xfrm>
          <a:prstGeom prst="rect">
            <a:avLst/>
          </a:prstGeom>
        </p:spPr>
        <p:txBody>
          <a:bodyPr vert="horz" lIns="94845" tIns="47422" rIns="94845" bIns="4742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5"/>
            <a:ext cx="3169921" cy="480060"/>
          </a:xfrm>
          <a:prstGeom prst="rect">
            <a:avLst/>
          </a:prstGeom>
        </p:spPr>
        <p:txBody>
          <a:bodyPr vert="horz" lIns="94845" tIns="47422" rIns="94845" bIns="47422" rtlCol="0" anchor="b"/>
          <a:lstStyle>
            <a:lvl1pPr algn="r">
              <a:defRPr sz="1200"/>
            </a:lvl1pPr>
          </a:lstStyle>
          <a:p>
            <a:fld id="{8E4364AE-4D65-AC48-BAAF-3F31D301BE9D}" type="slidenum">
              <a:rPr lang="en-US" smtClean="0"/>
              <a:pPr/>
              <a:t>‹#›</a:t>
            </a:fld>
            <a:endParaRPr lang="en-US" dirty="0"/>
          </a:p>
        </p:txBody>
      </p:sp>
    </p:spTree>
    <p:extLst>
      <p:ext uri="{BB962C8B-B14F-4D97-AF65-F5344CB8AC3E}">
        <p14:creationId xmlns:p14="http://schemas.microsoft.com/office/powerpoint/2010/main" val="2625198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1</a:t>
            </a:fld>
            <a:endParaRPr lang="en-US" dirty="0"/>
          </a:p>
        </p:txBody>
      </p:sp>
    </p:spTree>
    <p:extLst>
      <p:ext uri="{BB962C8B-B14F-4D97-AF65-F5344CB8AC3E}">
        <p14:creationId xmlns:p14="http://schemas.microsoft.com/office/powerpoint/2010/main" val="303675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E203F91-9F7C-48A5-A4B9-80AE76203FD5}" type="slidenum">
              <a:rPr lang="en-US"/>
              <a:pPr/>
              <a:t>10</a:t>
            </a:fld>
            <a:endParaRPr lang="en-US" dirty="0"/>
          </a:p>
        </p:txBody>
      </p:sp>
      <p:sp>
        <p:nvSpPr>
          <p:cNvPr id="35843" name="Rectangle 2"/>
          <p:cNvSpPr>
            <a:spLocks noGrp="1" noRot="1" noChangeAspect="1" noChangeArrowheads="1" noTextEdit="1"/>
          </p:cNvSpPr>
          <p:nvPr>
            <p:ph type="sldImg"/>
          </p:nvPr>
        </p:nvSpPr>
        <p:spPr>
          <a:xfrm>
            <a:off x="457200" y="719138"/>
            <a:ext cx="6400800" cy="3600450"/>
          </a:xfrm>
          <a:ln/>
        </p:spPr>
      </p:sp>
      <p:sp>
        <p:nvSpPr>
          <p:cNvPr id="35844" name="Rectangle 3"/>
          <p:cNvSpPr>
            <a:spLocks noGrp="1" noChangeArrowheads="1"/>
          </p:cNvSpPr>
          <p:nvPr>
            <p:ph type="body" idx="1"/>
          </p:nvPr>
        </p:nvSpPr>
        <p:spPr>
          <a:no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241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11</a:t>
            </a:fld>
            <a:endParaRPr lang="en-US" dirty="0"/>
          </a:p>
        </p:txBody>
      </p:sp>
    </p:spTree>
    <p:extLst>
      <p:ext uri="{BB962C8B-B14F-4D97-AF65-F5344CB8AC3E}">
        <p14:creationId xmlns:p14="http://schemas.microsoft.com/office/powerpoint/2010/main" val="58353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D4B91-D114-4CEA-96A1-826A21561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17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D4B91-D114-4CEA-96A1-826A21561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535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40</a:t>
            </a:fld>
            <a:endParaRPr lang="en-US" dirty="0"/>
          </a:p>
        </p:txBody>
      </p:sp>
    </p:spTree>
    <p:extLst>
      <p:ext uri="{BB962C8B-B14F-4D97-AF65-F5344CB8AC3E}">
        <p14:creationId xmlns:p14="http://schemas.microsoft.com/office/powerpoint/2010/main" val="190681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2</a:t>
            </a:fld>
            <a:endParaRPr lang="en-US" dirty="0"/>
          </a:p>
        </p:txBody>
      </p:sp>
    </p:spTree>
    <p:extLst>
      <p:ext uri="{BB962C8B-B14F-4D97-AF65-F5344CB8AC3E}">
        <p14:creationId xmlns:p14="http://schemas.microsoft.com/office/powerpoint/2010/main" val="45258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3</a:t>
            </a:fld>
            <a:endParaRPr lang="en-US" dirty="0"/>
          </a:p>
        </p:txBody>
      </p:sp>
    </p:spTree>
    <p:extLst>
      <p:ext uri="{BB962C8B-B14F-4D97-AF65-F5344CB8AC3E}">
        <p14:creationId xmlns:p14="http://schemas.microsoft.com/office/powerpoint/2010/main" val="27545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4</a:t>
            </a:fld>
            <a:endParaRPr lang="en-US" dirty="0"/>
          </a:p>
        </p:txBody>
      </p:sp>
    </p:spTree>
    <p:extLst>
      <p:ext uri="{BB962C8B-B14F-4D97-AF65-F5344CB8AC3E}">
        <p14:creationId xmlns:p14="http://schemas.microsoft.com/office/powerpoint/2010/main" val="67462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5</a:t>
            </a:fld>
            <a:endParaRPr lang="en-US" dirty="0"/>
          </a:p>
        </p:txBody>
      </p:sp>
    </p:spTree>
    <p:extLst>
      <p:ext uri="{BB962C8B-B14F-4D97-AF65-F5344CB8AC3E}">
        <p14:creationId xmlns:p14="http://schemas.microsoft.com/office/powerpoint/2010/main" val="303799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6</a:t>
            </a:fld>
            <a:endParaRPr lang="en-US" dirty="0"/>
          </a:p>
        </p:txBody>
      </p:sp>
    </p:spTree>
    <p:extLst>
      <p:ext uri="{BB962C8B-B14F-4D97-AF65-F5344CB8AC3E}">
        <p14:creationId xmlns:p14="http://schemas.microsoft.com/office/powerpoint/2010/main" val="41854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7</a:t>
            </a:fld>
            <a:endParaRPr lang="en-US" dirty="0"/>
          </a:p>
        </p:txBody>
      </p:sp>
    </p:spTree>
    <p:extLst>
      <p:ext uri="{BB962C8B-B14F-4D97-AF65-F5344CB8AC3E}">
        <p14:creationId xmlns:p14="http://schemas.microsoft.com/office/powerpoint/2010/main" val="3930179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8</a:t>
            </a:fld>
            <a:endParaRPr lang="en-US" dirty="0"/>
          </a:p>
        </p:txBody>
      </p:sp>
    </p:spTree>
    <p:extLst>
      <p:ext uri="{BB962C8B-B14F-4D97-AF65-F5344CB8AC3E}">
        <p14:creationId xmlns:p14="http://schemas.microsoft.com/office/powerpoint/2010/main" val="9924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364AE-4D65-AC48-BAAF-3F31D301BE9D}" type="slidenum">
              <a:rPr lang="en-US" smtClean="0"/>
              <a:pPr/>
              <a:t>9</a:t>
            </a:fld>
            <a:endParaRPr lang="en-US" dirty="0"/>
          </a:p>
        </p:txBody>
      </p:sp>
    </p:spTree>
    <p:extLst>
      <p:ext uri="{BB962C8B-B14F-4D97-AF65-F5344CB8AC3E}">
        <p14:creationId xmlns:p14="http://schemas.microsoft.com/office/powerpoint/2010/main" val="180485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770888" y="1295401"/>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dirty="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763895" y="1524000"/>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63895" y="3299013"/>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AB82D5E8-1706-4183-BA53-5002C7D388A3}"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F180F0-04F9-4B88-AE75-898984FD80F6}" type="datetime1">
              <a:rPr lang="en-US" smtClean="0"/>
              <a:t>6/18/20</a:t>
            </a:fld>
            <a:endParaRPr lang="en-US" dirty="0"/>
          </a:p>
        </p:txBody>
      </p:sp>
      <p:sp>
        <p:nvSpPr>
          <p:cNvPr id="6" name="Footer Placeholder 5"/>
          <p:cNvSpPr>
            <a:spLocks noGrp="1"/>
          </p:cNvSpPr>
          <p:nvPr>
            <p:ph type="ftr" sz="quarter" idx="11"/>
          </p:nvPr>
        </p:nvSpPr>
        <p:spPr/>
        <p:txBody>
          <a:bodyPr/>
          <a:lstStyle/>
          <a:p>
            <a:r>
              <a:rPr lang="en-US" dirty="0"/>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pPr/>
              <a:t>‹#›</a:t>
            </a:fld>
            <a:endParaRPr lang="en-US" dirty="0"/>
          </a:p>
        </p:txBody>
      </p:sp>
      <p:sp>
        <p:nvSpPr>
          <p:cNvPr id="8" name="Picture Placeholder 2"/>
          <p:cNvSpPr>
            <a:spLocks noGrp="1"/>
          </p:cNvSpPr>
          <p:nvPr>
            <p:ph type="pic" idx="1"/>
          </p:nvPr>
        </p:nvSpPr>
        <p:spPr>
          <a:xfrm>
            <a:off x="6787489" y="359393"/>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B2D7347-2274-4FB5-8EFE-AE21832EEF47}"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99CEC14-0E83-4085-997B-BC1FF025397E}"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22" name="Picture 5" descr="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3" name="Rectangle 6"/>
          <p:cNvSpPr/>
          <p:nvPr/>
        </p:nvSpPr>
        <p:spPr>
          <a:xfrm>
            <a:off x="-55881" y="304801"/>
            <a:ext cx="276599" cy="317500"/>
          </a:xfrm>
          <a:prstGeom prst="rect">
            <a:avLst/>
          </a:prstGeom>
          <a:solidFill>
            <a:srgbClr val="34DAD5"/>
          </a:solidFill>
          <a:ln w="12700">
            <a:miter lim="400000"/>
          </a:ln>
        </p:spPr>
        <p:txBody>
          <a:bodyPr lIns="25400" tIns="25400" rIns="25400" bIns="25400" anchor="ctr"/>
          <a:lstStyle/>
          <a:p>
            <a:pPr algn="ctr">
              <a:lnSpc>
                <a:spcPct val="80000"/>
              </a:lnSpc>
              <a:spcBef>
                <a:spcPts val="0"/>
              </a:spcBef>
              <a:defRPr sz="4000" cap="all">
                <a:solidFill>
                  <a:srgbClr val="FFFFFF"/>
                </a:solidFill>
                <a:latin typeface="DIN Condensed"/>
                <a:ea typeface="DIN Condensed"/>
                <a:cs typeface="DIN Condensed"/>
                <a:sym typeface="DIN Condensed"/>
              </a:defRPr>
            </a:pPr>
            <a:endParaRPr sz="2000"/>
          </a:p>
        </p:txBody>
      </p:sp>
      <p:sp>
        <p:nvSpPr>
          <p:cNvPr id="24" name="Body Level One…"/>
          <p:cNvSpPr txBox="1">
            <a:spLocks noGrp="1"/>
          </p:cNvSpPr>
          <p:nvPr>
            <p:ph type="body" sz="quarter" idx="1"/>
          </p:nvPr>
        </p:nvSpPr>
        <p:spPr>
          <a:xfrm>
            <a:off x="381001" y="-628432"/>
            <a:ext cx="10477500" cy="317501"/>
          </a:xfrm>
          <a:prstGeom prst="rect">
            <a:avLst/>
          </a:prstGeom>
        </p:spPr>
        <p:txBody>
          <a:bodyPr/>
          <a:lstStyle>
            <a:lvl1pPr defTabSz="323843">
              <a:spcBef>
                <a:spcPts val="0"/>
              </a:spcBef>
              <a:defRPr sz="1800" spc="91">
                <a:solidFill>
                  <a:srgbClr val="838787"/>
                </a:solidFill>
              </a:defRPr>
            </a:lvl1pPr>
            <a:lvl2pPr marL="555611" indent="-238119" defTabSz="323843">
              <a:spcBef>
                <a:spcPts val="0"/>
              </a:spcBef>
              <a:buSzPct val="104999"/>
              <a:buChar char="‣"/>
              <a:defRPr sz="1800" spc="91">
                <a:solidFill>
                  <a:srgbClr val="838787"/>
                </a:solidFill>
              </a:defRPr>
            </a:lvl2pPr>
            <a:lvl3pPr marL="873104" indent="-238119" defTabSz="323843">
              <a:spcBef>
                <a:spcPts val="0"/>
              </a:spcBef>
              <a:buSzPct val="104999"/>
              <a:buChar char="‣"/>
              <a:defRPr sz="1800" spc="91">
                <a:solidFill>
                  <a:srgbClr val="838787"/>
                </a:solidFill>
              </a:defRPr>
            </a:lvl3pPr>
            <a:lvl4pPr marL="1190596" indent="-238119" defTabSz="323843">
              <a:spcBef>
                <a:spcPts val="0"/>
              </a:spcBef>
              <a:buSzPct val="104999"/>
              <a:buChar char="‣"/>
              <a:defRPr sz="1800" spc="91">
                <a:solidFill>
                  <a:srgbClr val="838787"/>
                </a:solidFill>
              </a:defRPr>
            </a:lvl4pPr>
            <a:lvl5pPr marL="1508088" indent="-238119" defTabSz="323843">
              <a:spcBef>
                <a:spcPts val="0"/>
              </a:spcBef>
              <a:buSzPct val="104999"/>
              <a:buChar char="‣"/>
              <a:defRPr sz="1800" spc="91">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25" name="Title Text"/>
          <p:cNvSpPr txBox="1">
            <a:spLocks noGrp="1"/>
          </p:cNvSpPr>
          <p:nvPr>
            <p:ph type="title"/>
          </p:nvPr>
        </p:nvSpPr>
        <p:spPr>
          <a:xfrm>
            <a:off x="381000" y="272612"/>
            <a:ext cx="11430000" cy="508000"/>
          </a:xfrm>
          <a:prstGeom prst="rect">
            <a:avLst/>
          </a:prstGeom>
        </p:spPr>
        <p:txBody>
          <a:bodyPr/>
          <a:lstStyle>
            <a:lvl1pPr>
              <a:spcBef>
                <a:spcPts val="1951"/>
              </a:spcBef>
              <a:defRPr sz="3600">
                <a:solidFill>
                  <a:srgbClr val="005D85"/>
                </a:solidFill>
              </a:defRPr>
            </a:lvl1pPr>
          </a:lstStyle>
          <a:p>
            <a:r>
              <a:t>Title Text</a:t>
            </a:r>
          </a:p>
        </p:txBody>
      </p:sp>
      <p:sp>
        <p:nvSpPr>
          <p:cNvPr id="26" name="Body Level One…"/>
          <p:cNvSpPr txBox="1">
            <a:spLocks noGrp="1"/>
          </p:cNvSpPr>
          <p:nvPr>
            <p:ph type="body" idx="13"/>
          </p:nvPr>
        </p:nvSpPr>
        <p:spPr>
          <a:xfrm>
            <a:off x="381000" y="927101"/>
            <a:ext cx="11430000" cy="5032265"/>
          </a:xfrm>
          <a:prstGeom prst="rect">
            <a:avLst/>
          </a:prstGeom>
        </p:spPr>
        <p:txBody>
          <a:bodyPr anchor="t"/>
          <a:lstStyle/>
          <a:p>
            <a:endParaRPr/>
          </a:p>
        </p:txBody>
      </p:sp>
      <p:sp>
        <p:nvSpPr>
          <p:cNvPr id="27" name="Slide Number"/>
          <p:cNvSpPr txBox="1">
            <a:spLocks noGrp="1"/>
          </p:cNvSpPr>
          <p:nvPr>
            <p:ph type="sldNum" sz="quarter" idx="2"/>
          </p:nvPr>
        </p:nvSpPr>
        <p:spPr>
          <a:xfrm>
            <a:off x="11815076" y="6469117"/>
            <a:ext cx="227832" cy="254000"/>
          </a:xfrm>
          <a:prstGeom prst="rect">
            <a:avLst/>
          </a:prstGeom>
        </p:spPr>
        <p:txBody>
          <a:bodyPr/>
          <a:lstStyle>
            <a:lvl1pPr>
              <a:defRPr sz="1400"/>
            </a:lvl1pPr>
          </a:lstStyle>
          <a:p>
            <a:fld id="{86CB4B4D-7CA3-9044-876B-883B54F8677D}" type="slidenum">
              <a:t>‹#›</a:t>
            </a:fld>
            <a:endParaRPr/>
          </a:p>
        </p:txBody>
      </p:sp>
    </p:spTree>
    <p:extLst>
      <p:ext uri="{BB962C8B-B14F-4D97-AF65-F5344CB8AC3E}">
        <p14:creationId xmlns:p14="http://schemas.microsoft.com/office/powerpoint/2010/main" val="17887526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CC3ADB-EE5C-174C-8726-560B71CDD20D}"/>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stylex</a:t>
            </a:r>
            <a:endParaRPr lang="en-US" dirty="0"/>
          </a:p>
        </p:txBody>
      </p:sp>
    </p:spTree>
    <p:extLst>
      <p:ext uri="{BB962C8B-B14F-4D97-AF65-F5344CB8AC3E}">
        <p14:creationId xmlns:p14="http://schemas.microsoft.com/office/powerpoint/2010/main" val="113759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EF9EC-AF2F-364E-BBFE-8EAE2982C42F}"/>
              </a:ext>
            </a:extLst>
          </p:cNvPr>
          <p:cNvSpPr>
            <a:spLocks noGrp="1"/>
          </p:cNvSpPr>
          <p:nvPr>
            <p:ph type="title"/>
          </p:nvPr>
        </p:nvSpPr>
        <p:spPr>
          <a:xfrm>
            <a:off x="2054086" y="1656783"/>
            <a:ext cx="8083825" cy="778303"/>
          </a:xfrm>
          <a:prstGeom prst="rect">
            <a:avLst/>
          </a:prstGeo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6610559-8537-E64A-A41E-CF8C948668A0}"/>
              </a:ext>
            </a:extLst>
          </p:cNvPr>
          <p:cNvSpPr>
            <a:spLocks noGrp="1"/>
          </p:cNvSpPr>
          <p:nvPr>
            <p:ph idx="1"/>
          </p:nvPr>
        </p:nvSpPr>
        <p:spPr>
          <a:xfrm>
            <a:off x="838199" y="2435087"/>
            <a:ext cx="10515600" cy="3041925"/>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vl2pPr>
              <a:defRPr b="0" i="0">
                <a:solidFill>
                  <a:schemeClr val="bg1"/>
                </a:solidFill>
                <a:latin typeface="Arial" panose="020B0604020202020204" pitchFamily="34" charset="0"/>
                <a:cs typeface="Arial" panose="020B0604020202020204" pitchFamily="34"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549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89BB-7AF5-974F-90B8-717C409FF696}"/>
              </a:ext>
            </a:extLst>
          </p:cNvPr>
          <p:cNvSpPr>
            <a:spLocks noGrp="1"/>
          </p:cNvSpPr>
          <p:nvPr>
            <p:ph type="title"/>
          </p:nvPr>
        </p:nvSpPr>
        <p:spPr>
          <a:xfrm>
            <a:off x="831850" y="2375451"/>
            <a:ext cx="10515600" cy="2187023"/>
          </a:xfrm>
          <a:prstGeom prst="rect">
            <a:avLst/>
          </a:prstGeo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C33E2-0549-7140-8687-FB0875DC848C}"/>
              </a:ext>
            </a:extLst>
          </p:cNvPr>
          <p:cNvSpPr>
            <a:spLocks noGrp="1"/>
          </p:cNvSpPr>
          <p:nvPr>
            <p:ph type="body" idx="1"/>
          </p:nvPr>
        </p:nvSpPr>
        <p:spPr>
          <a:xfrm>
            <a:off x="831850" y="4589464"/>
            <a:ext cx="10515600" cy="956572"/>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6059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1342-F8AA-D24B-9E4D-7C556806B539}"/>
              </a:ext>
            </a:extLst>
          </p:cNvPr>
          <p:cNvSpPr>
            <a:spLocks noGrp="1"/>
          </p:cNvSpPr>
          <p:nvPr>
            <p:ph type="title"/>
          </p:nvPr>
        </p:nvSpPr>
        <p:spPr>
          <a:xfrm>
            <a:off x="1805608" y="1557196"/>
            <a:ext cx="8580783" cy="651850"/>
          </a:xfrm>
          <a:prstGeom prst="rect">
            <a:avLst/>
          </a:prstGeom>
        </p:spPr>
        <p:txBody>
          <a:bodyPr>
            <a:normAutofit/>
          </a:bodyPr>
          <a:lstStyle>
            <a:lvl1pPr algn="ct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B2EA2D9-55D7-5341-8031-39F3AB7A5317}"/>
              </a:ext>
            </a:extLst>
          </p:cNvPr>
          <p:cNvSpPr>
            <a:spLocks noGrp="1"/>
          </p:cNvSpPr>
          <p:nvPr>
            <p:ph sz="half" idx="1"/>
          </p:nvPr>
        </p:nvSpPr>
        <p:spPr>
          <a:xfrm>
            <a:off x="838200" y="2325757"/>
            <a:ext cx="5181600" cy="319046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DF56D2-2491-B24F-B360-1F7B18881EEA}"/>
              </a:ext>
            </a:extLst>
          </p:cNvPr>
          <p:cNvSpPr>
            <a:spLocks noGrp="1"/>
          </p:cNvSpPr>
          <p:nvPr>
            <p:ph sz="half" idx="2"/>
          </p:nvPr>
        </p:nvSpPr>
        <p:spPr>
          <a:xfrm>
            <a:off x="6172200" y="2325757"/>
            <a:ext cx="5181600" cy="319046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134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A427-1D49-4749-9126-F76A901B05D4}"/>
              </a:ext>
            </a:extLst>
          </p:cNvPr>
          <p:cNvSpPr>
            <a:spLocks noGrp="1"/>
          </p:cNvSpPr>
          <p:nvPr>
            <p:ph type="title"/>
          </p:nvPr>
        </p:nvSpPr>
        <p:spPr>
          <a:xfrm>
            <a:off x="1899236" y="1673102"/>
            <a:ext cx="8393527" cy="823912"/>
          </a:xfrm>
          <a:prstGeom prst="rect">
            <a:avLst/>
          </a:prstGeom>
        </p:spPr>
        <p:txBody>
          <a:bodyPr>
            <a:normAutofit/>
          </a:bodyPr>
          <a:lstStyle>
            <a:lvl1pPr algn="ctr">
              <a:defRPr sz="3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4B8797-C415-B04E-8178-5F062587900D}"/>
              </a:ext>
            </a:extLst>
          </p:cNvPr>
          <p:cNvSpPr>
            <a:spLocks noGrp="1"/>
          </p:cNvSpPr>
          <p:nvPr>
            <p:ph type="body" idx="1"/>
          </p:nvPr>
        </p:nvSpPr>
        <p:spPr>
          <a:xfrm>
            <a:off x="836611" y="2593300"/>
            <a:ext cx="5157787" cy="823912"/>
          </a:xfrm>
          <a:prstGeom prst="rect">
            <a:avLst/>
          </a:prstGeom>
        </p:spPr>
        <p:txBody>
          <a:bodyPr anchor="b"/>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991FDC-6AD4-A543-8E67-07108C2976C5}"/>
              </a:ext>
            </a:extLst>
          </p:cNvPr>
          <p:cNvSpPr>
            <a:spLocks noGrp="1"/>
          </p:cNvSpPr>
          <p:nvPr>
            <p:ph sz="half" idx="2"/>
          </p:nvPr>
        </p:nvSpPr>
        <p:spPr>
          <a:xfrm>
            <a:off x="836612" y="3510010"/>
            <a:ext cx="5157787" cy="2148406"/>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vl2pPr>
              <a:defRPr b="0" i="0">
                <a:solidFill>
                  <a:schemeClr val="bg1"/>
                </a:solidFill>
                <a:latin typeface="Arial" panose="020B0604020202020204" pitchFamily="34" charset="0"/>
                <a:cs typeface="Arial" panose="020B0604020202020204" pitchFamily="34"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6781DA0-2F4D-6440-A64D-FCA9B20AAB86}"/>
              </a:ext>
            </a:extLst>
          </p:cNvPr>
          <p:cNvSpPr>
            <a:spLocks noGrp="1"/>
          </p:cNvSpPr>
          <p:nvPr>
            <p:ph type="body" sz="quarter" idx="3"/>
          </p:nvPr>
        </p:nvSpPr>
        <p:spPr>
          <a:xfrm>
            <a:off x="6197603" y="2605088"/>
            <a:ext cx="5183188" cy="823912"/>
          </a:xfrm>
          <a:prstGeom prst="rect">
            <a:avLst/>
          </a:prstGeom>
        </p:spPr>
        <p:txBody>
          <a:bodyPr anchor="b"/>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1FD5E-787E-B949-8715-85D6AC7C88B7}"/>
              </a:ext>
            </a:extLst>
          </p:cNvPr>
          <p:cNvSpPr>
            <a:spLocks noGrp="1"/>
          </p:cNvSpPr>
          <p:nvPr>
            <p:ph sz="quarter" idx="4"/>
          </p:nvPr>
        </p:nvSpPr>
        <p:spPr>
          <a:xfrm>
            <a:off x="6197603" y="3510010"/>
            <a:ext cx="5183188" cy="2148406"/>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7873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84BA-396E-E243-9851-E8227F6DB1BA}"/>
              </a:ext>
            </a:extLst>
          </p:cNvPr>
          <p:cNvSpPr>
            <a:spLocks noGrp="1"/>
          </p:cNvSpPr>
          <p:nvPr>
            <p:ph type="title"/>
          </p:nvPr>
        </p:nvSpPr>
        <p:spPr>
          <a:xfrm>
            <a:off x="1850335" y="1595806"/>
            <a:ext cx="8491330" cy="685668"/>
          </a:xfrm>
          <a:prstGeom prst="rect">
            <a:avLst/>
          </a:prstGeo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363948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51C55F4-818A-4120-A4F1-3C6E69713C8B}"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197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E7A9-8677-9E46-92DB-B555F08EC4FF}"/>
              </a:ext>
            </a:extLst>
          </p:cNvPr>
          <p:cNvSpPr>
            <a:spLocks noGrp="1"/>
          </p:cNvSpPr>
          <p:nvPr>
            <p:ph type="title"/>
          </p:nvPr>
        </p:nvSpPr>
        <p:spPr>
          <a:xfrm>
            <a:off x="824738" y="2305878"/>
            <a:ext cx="3932237" cy="874644"/>
          </a:xfrm>
          <a:prstGeom prst="rect">
            <a:avLst/>
          </a:prstGeom>
        </p:spPr>
        <p:txBody>
          <a:bodyPr anchor="b">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28912E6-491C-5B48-B113-DF292FEFA5A7}"/>
              </a:ext>
            </a:extLst>
          </p:cNvPr>
          <p:cNvSpPr>
            <a:spLocks noGrp="1"/>
          </p:cNvSpPr>
          <p:nvPr>
            <p:ph idx="1"/>
          </p:nvPr>
        </p:nvSpPr>
        <p:spPr>
          <a:xfrm>
            <a:off x="5183188" y="1674891"/>
            <a:ext cx="6172200" cy="3831387"/>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9013242-460D-624B-A6B9-A0A7DE9BCC41}"/>
              </a:ext>
            </a:extLst>
          </p:cNvPr>
          <p:cNvSpPr>
            <a:spLocks noGrp="1"/>
          </p:cNvSpPr>
          <p:nvPr>
            <p:ph type="body" sz="half" idx="2"/>
          </p:nvPr>
        </p:nvSpPr>
        <p:spPr>
          <a:xfrm>
            <a:off x="824739" y="3279913"/>
            <a:ext cx="3932237" cy="2226365"/>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291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DDC-2882-9E4C-88ED-BC1AD43B3410}"/>
              </a:ext>
            </a:extLst>
          </p:cNvPr>
          <p:cNvSpPr>
            <a:spLocks noGrp="1"/>
          </p:cNvSpPr>
          <p:nvPr>
            <p:ph type="title"/>
          </p:nvPr>
        </p:nvSpPr>
        <p:spPr>
          <a:xfrm>
            <a:off x="1885121" y="1602891"/>
            <a:ext cx="8421757" cy="588047"/>
          </a:xfrm>
          <a:prstGeom prst="rect">
            <a:avLst/>
          </a:prstGeo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230421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73CC06-2790-4B45-B59E-84EF11D2F36D}" type="datetime1">
              <a:rPr lang="en-US" smtClean="0"/>
              <a:pPr/>
              <a:t>6/18/20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2146886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40A52F-819E-4926-88C9-48496E3D7FF9}" type="datetime1">
              <a:rPr lang="en-US" smtClean="0"/>
              <a:pPr/>
              <a:t>6/18/20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1813043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48115-3DD0-4F9F-9AFB-68D4C0FA3F23}" type="datetime1">
              <a:rPr lang="en-US" smtClean="0"/>
              <a:pPr/>
              <a:t>6/18/20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2781801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B3EA-6213-4BF4-8134-39EF65A1068D}" type="datetime1">
              <a:rPr lang="en-US" smtClean="0"/>
              <a:pPr/>
              <a:t>6/18/20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1323920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41B8C7-DF97-412F-9144-6B40E10BF1B2}" type="datetime1">
              <a:rPr lang="en-US" smtClean="0"/>
              <a:pPr/>
              <a:t>6/18/20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1242108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E2367C-D34F-4D5E-97A7-D234F243FEA6}" type="datetime1">
              <a:rPr lang="en-US" smtClean="0"/>
              <a:pPr/>
              <a:t>6/18/20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4257614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8A9B8-6072-4A83-A8E9-E08FA9098668}" type="datetime1">
              <a:rPr lang="en-US" smtClean="0"/>
              <a:pPr/>
              <a:t>6/18/20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290136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8" y="3352802"/>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8" y="4771030"/>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9288ADEC-14E0-4870-B3D7-AFDE301F16DC}"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A96B7-CF61-4DFD-9ED6-7B8E570C3CA5}" type="datetime1">
              <a:rPr lang="en-US" smtClean="0"/>
              <a:pPr/>
              <a:t>6/18/20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4108104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ED93B-4321-4EB6-A7E8-289EFFBA4294}" type="datetime1">
              <a:rPr lang="en-US" smtClean="0"/>
              <a:pPr/>
              <a:t>6/18/20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365630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73954-5653-4916-BDF2-9596622206EA}" type="datetime1">
              <a:rPr lang="en-US" smtClean="0"/>
              <a:pPr/>
              <a:t>6/18/20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507048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DC6B9-D7B3-4076-BDB3-2BB284389CE9}" type="datetime1">
              <a:rPr lang="en-US" smtClean="0"/>
              <a:pPr/>
              <a:t>6/18/20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B7DC2-A1EA-4B94-890A-F7AE401E4D4D}" type="slidenum">
              <a:rPr lang="en-US" smtClean="0"/>
              <a:pPr/>
              <a:t>‹#›</a:t>
            </a:fld>
            <a:endParaRPr lang="en-US"/>
          </a:p>
        </p:txBody>
      </p:sp>
    </p:spTree>
    <p:extLst>
      <p:ext uri="{BB962C8B-B14F-4D97-AF65-F5344CB8AC3E}">
        <p14:creationId xmlns:p14="http://schemas.microsoft.com/office/powerpoint/2010/main" val="32516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F593BDF-217F-4E9F-9109-4BB48D0E6F97}" type="datetimeFigureOut">
              <a:rPr lang="en-US"/>
              <a:pPr>
                <a:defRPr/>
              </a:pPr>
              <a:t>6/18/20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BA9F961-6EEA-4B94-AFB9-835A21F404BE}" type="slidenum">
              <a:rPr lang="en-US" altLang="en-US"/>
              <a:pPr/>
              <a:t>‹#›</a:t>
            </a:fld>
            <a:endParaRPr lang="en-US" altLang="en-US"/>
          </a:p>
        </p:txBody>
      </p:sp>
    </p:spTree>
    <p:extLst>
      <p:ext uri="{BB962C8B-B14F-4D97-AF65-F5344CB8AC3E}">
        <p14:creationId xmlns:p14="http://schemas.microsoft.com/office/powerpoint/2010/main" val="68111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5"/>
            <a:ext cx="10742084"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732367" y="3736006"/>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97B29-ACBB-4451-89CD-411CD457D4F2}" type="datetime1">
              <a:rPr lang="en-US" smtClean="0"/>
              <a:t>6/18/20</a:t>
            </a:fld>
            <a:endParaRPr lang="en-US" dirty="0"/>
          </a:p>
        </p:txBody>
      </p:sp>
      <p:sp>
        <p:nvSpPr>
          <p:cNvPr id="5" name="Footer Placeholder 4"/>
          <p:cNvSpPr>
            <a:spLocks noGrp="1"/>
          </p:cNvSpPr>
          <p:nvPr>
            <p:ph type="ftr" sz="quarter" idx="11"/>
          </p:nvPr>
        </p:nvSpPr>
        <p:spPr/>
        <p:txBody>
          <a:bodyPr/>
          <a:lstStyle/>
          <a:p>
            <a:r>
              <a:rPr lang="en-US" dirty="0"/>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BAA4853-791B-4C30-A56C-5B1D4F6327C8}" type="datetime1">
              <a:rPr lang="en-US" smtClean="0"/>
              <a:t>6/18/20</a:t>
            </a:fld>
            <a:endParaRPr lang="en-US" dirty="0"/>
          </a:p>
        </p:txBody>
      </p:sp>
      <p:sp>
        <p:nvSpPr>
          <p:cNvPr id="6" name="Footer Placeholder 5"/>
          <p:cNvSpPr>
            <a:spLocks noGrp="1"/>
          </p:cNvSpPr>
          <p:nvPr>
            <p:ph type="ftr" sz="quarter" idx="11"/>
          </p:nvPr>
        </p:nvSpPr>
        <p:spPr/>
        <p:txBody>
          <a:bodyPr/>
          <a:lstStyle/>
          <a:p>
            <a:r>
              <a:rPr lang="en-US" dirty="0"/>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BB6986F-4D3F-4E06-AE8C-14A0F1AD2B02}" type="datetime1">
              <a:rPr lang="en-US" smtClean="0"/>
              <a:t>6/18/20</a:t>
            </a:fld>
            <a:endParaRPr lang="en-US" dirty="0"/>
          </a:p>
        </p:txBody>
      </p:sp>
      <p:sp>
        <p:nvSpPr>
          <p:cNvPr id="8" name="Footer Placeholder 7"/>
          <p:cNvSpPr>
            <a:spLocks noGrp="1"/>
          </p:cNvSpPr>
          <p:nvPr>
            <p:ph type="ftr" sz="quarter" idx="11"/>
          </p:nvPr>
        </p:nvSpPr>
        <p:spPr/>
        <p:txBody>
          <a:bodyPr/>
          <a:lstStyle/>
          <a:p>
            <a:r>
              <a:rPr lang="en-US" dirty="0"/>
              <a:t>Updated 9/3/2014 C. Forrest</a:t>
            </a:r>
          </a:p>
        </p:txBody>
      </p:sp>
      <p:sp>
        <p:nvSpPr>
          <p:cNvPr id="9" name="Slide Number Placeholder 8"/>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4698715-EAF4-4E68-9128-A2CF7F87C352}" type="datetime1">
              <a:rPr lang="en-US" smtClean="0"/>
              <a:t>6/18/20</a:t>
            </a:fld>
            <a:endParaRPr lang="en-US" dirty="0"/>
          </a:p>
        </p:txBody>
      </p:sp>
      <p:sp>
        <p:nvSpPr>
          <p:cNvPr id="4" name="Footer Placeholder 3"/>
          <p:cNvSpPr>
            <a:spLocks noGrp="1"/>
          </p:cNvSpPr>
          <p:nvPr>
            <p:ph type="ftr" sz="quarter" idx="11"/>
          </p:nvPr>
        </p:nvSpPr>
        <p:spPr/>
        <p:txBody>
          <a:bodyPr/>
          <a:lstStyle/>
          <a:p>
            <a:r>
              <a:rPr lang="en-US" dirty="0"/>
              <a:t>Updated 9/3/2014 C. Forrest</a:t>
            </a:r>
          </a:p>
        </p:txBody>
      </p:sp>
      <p:sp>
        <p:nvSpPr>
          <p:cNvPr id="5" name="Slide Number Placeholder 4"/>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028FB-22D0-48F8-AAFC-8869FB8747DE}" type="datetime1">
              <a:rPr lang="en-US" smtClean="0"/>
              <a:t>6/18/20</a:t>
            </a:fld>
            <a:endParaRPr lang="en-US" dirty="0"/>
          </a:p>
        </p:txBody>
      </p:sp>
      <p:sp>
        <p:nvSpPr>
          <p:cNvPr id="3" name="Footer Placeholder 2"/>
          <p:cNvSpPr>
            <a:spLocks noGrp="1"/>
          </p:cNvSpPr>
          <p:nvPr>
            <p:ph type="ftr" sz="quarter" idx="11"/>
          </p:nvPr>
        </p:nvSpPr>
        <p:spPr/>
        <p:txBody>
          <a:bodyPr/>
          <a:lstStyle/>
          <a:p>
            <a:r>
              <a:rPr lang="en-US" dirty="0"/>
              <a:t>Updated 9/3/2014 C. Forrest</a:t>
            </a:r>
          </a:p>
        </p:txBody>
      </p:sp>
      <p:sp>
        <p:nvSpPr>
          <p:cNvPr id="4" name="Slide Number Placeholder 3"/>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73F727-AE75-4BDE-AE71-E612BA78D163}" type="datetime1">
              <a:rPr lang="en-US" smtClean="0"/>
              <a:t>6/18/20</a:t>
            </a:fld>
            <a:endParaRPr lang="en-US" dirty="0"/>
          </a:p>
        </p:txBody>
      </p:sp>
      <p:sp>
        <p:nvSpPr>
          <p:cNvPr id="6" name="Footer Placeholder 5"/>
          <p:cNvSpPr>
            <a:spLocks noGrp="1"/>
          </p:cNvSpPr>
          <p:nvPr>
            <p:ph type="ftr" sz="quarter" idx="11"/>
          </p:nvPr>
        </p:nvSpPr>
        <p:spPr/>
        <p:txBody>
          <a:bodyPr/>
          <a:lstStyle/>
          <a:p>
            <a:r>
              <a:rPr lang="en-US" dirty="0"/>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506447" y="6275669"/>
            <a:ext cx="2844800" cy="365125"/>
          </a:xfrm>
          <a:prstGeom prst="rect">
            <a:avLst/>
          </a:prstGeom>
        </p:spPr>
        <p:txBody>
          <a:bodyPr vert="horz" lIns="91440" tIns="45720" rIns="91440" bIns="45720" rtlCol="0" anchor="ctr"/>
          <a:lstStyle>
            <a:lvl1pPr algn="r">
              <a:defRPr sz="1200">
                <a:solidFill>
                  <a:schemeClr val="bg1"/>
                </a:solidFill>
              </a:defRPr>
            </a:lvl1pPr>
          </a:lstStyle>
          <a:p>
            <a:fld id="{0EA9D4B1-18BF-4C97-83E3-C4411E390CAE}" type="datetime1">
              <a:rPr lang="en-US" smtClean="0"/>
              <a:t>6/18/20</a:t>
            </a:fld>
            <a:endParaRPr lang="en-US" dirty="0"/>
          </a:p>
        </p:txBody>
      </p:sp>
      <p:sp>
        <p:nvSpPr>
          <p:cNvPr id="5" name="Footer Placeholder 4"/>
          <p:cNvSpPr>
            <a:spLocks noGrp="1"/>
          </p:cNvSpPr>
          <p:nvPr>
            <p:ph type="ftr" sz="quarter" idx="3"/>
          </p:nvPr>
        </p:nvSpPr>
        <p:spPr>
          <a:xfrm>
            <a:off x="352611" y="6275669"/>
            <a:ext cx="6454588" cy="365125"/>
          </a:xfrm>
          <a:prstGeom prst="rect">
            <a:avLst/>
          </a:prstGeom>
        </p:spPr>
        <p:txBody>
          <a:bodyPr vert="horz" lIns="91440" tIns="45720" rIns="91440" bIns="45720" rtlCol="0" anchor="ctr"/>
          <a:lstStyle>
            <a:lvl1pPr algn="l">
              <a:defRPr sz="1200">
                <a:solidFill>
                  <a:schemeClr val="bg1"/>
                </a:solidFill>
              </a:defRPr>
            </a:lvl1pPr>
          </a:lstStyle>
          <a:p>
            <a:r>
              <a:rPr lang="en-US" dirty="0"/>
              <a:t>Updated 9/3/2014 C. Forrest</a:t>
            </a:r>
          </a:p>
        </p:txBody>
      </p:sp>
      <p:sp>
        <p:nvSpPr>
          <p:cNvPr id="6" name="Slide Number Placeholder 5"/>
          <p:cNvSpPr>
            <a:spLocks noGrp="1"/>
          </p:cNvSpPr>
          <p:nvPr>
            <p:ph type="sldNum" sz="quarter" idx="4"/>
          </p:nvPr>
        </p:nvSpPr>
        <p:spPr>
          <a:xfrm>
            <a:off x="10530541" y="6275669"/>
            <a:ext cx="1320800" cy="365125"/>
          </a:xfrm>
          <a:prstGeom prst="rect">
            <a:avLst/>
          </a:prstGeom>
        </p:spPr>
        <p:txBody>
          <a:bodyPr vert="horz" lIns="91440" tIns="45720" rIns="91440" bIns="45720" rtlCol="0" anchor="ctr"/>
          <a:lstStyle>
            <a:lvl1pPr algn="r">
              <a:defRPr sz="3600">
                <a:solidFill>
                  <a:schemeClr val="bg1"/>
                </a:solidFill>
              </a:defRPr>
            </a:lvl1pPr>
          </a:lstStyle>
          <a:p>
            <a:fld id="{7D232C0D-45CB-3A4A-BB77-E60075D311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064CA8-4B1F-C34E-B23C-17EAD2F08A4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Placeholder 8">
            <a:extLst>
              <a:ext uri="{FF2B5EF4-FFF2-40B4-BE49-F238E27FC236}">
                <a16:creationId xmlns:a16="http://schemas.microsoft.com/office/drawing/2014/main" id="{4C6CD639-1B03-404A-BC3B-72A67027802E}"/>
              </a:ext>
            </a:extLst>
          </p:cNvPr>
          <p:cNvSpPr>
            <a:spLocks noGrp="1"/>
          </p:cNvSpPr>
          <p:nvPr>
            <p:ph type="title"/>
          </p:nvPr>
        </p:nvSpPr>
        <p:spPr>
          <a:xfrm>
            <a:off x="3062909" y="2242584"/>
            <a:ext cx="6066182" cy="249838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73836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FDA4D-A491-4BDE-BBD1-F916179E8520}" type="datetime1">
              <a:rPr lang="en-US" smtClean="0"/>
              <a:pPr/>
              <a:t>6/18/20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7DC2-A1EA-4B94-890A-F7AE401E4D4D}" type="slidenum">
              <a:rPr lang="en-US" smtClean="0"/>
              <a:pPr/>
              <a:t>‹#›</a:t>
            </a:fld>
            <a:endParaRPr lang="en-US"/>
          </a:p>
        </p:txBody>
      </p:sp>
    </p:spTree>
    <p:extLst>
      <p:ext uri="{BB962C8B-B14F-4D97-AF65-F5344CB8AC3E}">
        <p14:creationId xmlns:p14="http://schemas.microsoft.com/office/powerpoint/2010/main" val="3629764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1.jpe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ineamerica.org/impact" TargetMode="External"/><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2.jpeg"/><Relationship Id="rId2" Type="http://schemas.openxmlformats.org/officeDocument/2006/relationships/hyperlink" Target="http://www.kgw.com/mobile/video/entertainment/craft-beer-expo-kicks-off-in-portland/283-2793206" TargetMode="Externa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jpeg"/><Relationship Id="rId7" Type="http://schemas.openxmlformats.org/officeDocument/2006/relationships/image" Target="../media/image46.png"/><Relationship Id="rId2"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43.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3.xml"/><Relationship Id="rId5" Type="http://schemas.openxmlformats.org/officeDocument/2006/relationships/image" Target="../media/image12.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43.png"/><Relationship Id="rId2" Type="http://schemas.openxmlformats.org/officeDocument/2006/relationships/image" Target="../media/image59.jpeg"/><Relationship Id="rId1" Type="http://schemas.openxmlformats.org/officeDocument/2006/relationships/slideLayout" Target="../slideLayouts/slideLayout3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tiff"/><Relationship Id="rId4" Type="http://schemas.openxmlformats.org/officeDocument/2006/relationships/image" Target="../media/image66.tiff"/></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mailto:kcooper@irsc.edu"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nsf.gov/pubs/policydocs/pappg20_1/index.jsp" TargetMode="Externa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mentor-connect.org/" TargetMode="External"/><Relationship Id="rId7" Type="http://schemas.openxmlformats.org/officeDocument/2006/relationships/image" Target="../media/image80.png"/><Relationship Id="rId2" Type="http://schemas.openxmlformats.org/officeDocument/2006/relationships/hyperlink" Target="http://www.atecentral.net/"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www.nsf.gov/ate" TargetMode="External"/><Relationship Id="rId4" Type="http://schemas.openxmlformats.org/officeDocument/2006/relationships/hyperlink" Target="http://www.evalu-ate.org/" TargetMode="External"/><Relationship Id="rId9"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ate@aacc.nche.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emf"/><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2SideBanner.bmp">
            <a:extLst>
              <a:ext uri="{FF2B5EF4-FFF2-40B4-BE49-F238E27FC236}">
                <a16:creationId xmlns:a16="http://schemas.microsoft.com/office/drawing/2014/main" id="{E00757D3-2B35-4DF2-929E-EF42DC09F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597" y="-5181600"/>
            <a:ext cx="1828800" cy="12192000"/>
          </a:xfrm>
          <a:prstGeom prst="rect">
            <a:avLst/>
          </a:prstGeom>
        </p:spPr>
      </p:pic>
      <p:sp>
        <p:nvSpPr>
          <p:cNvPr id="5" name="Subtitle 2"/>
          <p:cNvSpPr txBox="1">
            <a:spLocks/>
          </p:cNvSpPr>
          <p:nvPr/>
        </p:nvSpPr>
        <p:spPr>
          <a:xfrm>
            <a:off x="1828800" y="2895601"/>
            <a:ext cx="8686800" cy="24384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endParaRPr lang="en-US" sz="5100" b="1" dirty="0"/>
          </a:p>
          <a:p>
            <a:pPr marL="0" indent="0">
              <a:buNone/>
            </a:pPr>
            <a:endParaRPr lang="en-US" sz="3600" b="1" dirty="0">
              <a:solidFill>
                <a:srgbClr val="0000FF"/>
              </a:solidFill>
            </a:endParaRPr>
          </a:p>
          <a:p>
            <a:endParaRPr lang="en-US" dirty="0"/>
          </a:p>
        </p:txBody>
      </p:sp>
      <p:pic>
        <p:nvPicPr>
          <p:cNvPr id="7" name="Picture 6" descr="AACCcol.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1263" y="5247226"/>
            <a:ext cx="631320" cy="987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sf-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3584" y="5259342"/>
            <a:ext cx="990600" cy="990600"/>
          </a:xfrm>
          <a:prstGeom prst="rect">
            <a:avLst/>
          </a:prstGeom>
          <a:effectLst/>
        </p:spPr>
      </p:pic>
      <p:sp>
        <p:nvSpPr>
          <p:cNvPr id="2" name="Rectangle 1"/>
          <p:cNvSpPr/>
          <p:nvPr/>
        </p:nvSpPr>
        <p:spPr>
          <a:xfrm>
            <a:off x="1247603" y="1577573"/>
            <a:ext cx="9696790" cy="4282070"/>
          </a:xfrm>
          <a:prstGeom prst="rect">
            <a:avLst/>
          </a:prstGeom>
        </p:spPr>
        <p:txBody>
          <a:bodyPr wrap="square">
            <a:spAutoFit/>
          </a:bodyPr>
          <a:lstStyle/>
          <a:p>
            <a:pPr algn="ctr"/>
            <a:r>
              <a:rPr lang="en-US" sz="3200" b="1" dirty="0"/>
              <a:t>Addressing STEM Workforce Needs in a Virtual World –</a:t>
            </a:r>
          </a:p>
          <a:p>
            <a:pPr algn="ctr"/>
            <a:r>
              <a:rPr lang="en-US" sz="3200" b="1" dirty="0"/>
              <a:t>How ATE Grants Can Help </a:t>
            </a:r>
          </a:p>
          <a:p>
            <a:pPr algn="ctr"/>
            <a:r>
              <a:rPr lang="en-US" sz="3200" b="1" dirty="0"/>
              <a:t>and Why You Should Apply</a:t>
            </a:r>
          </a:p>
          <a:p>
            <a:pPr algn="ctr"/>
            <a:endParaRPr lang="en-US" sz="2800" dirty="0"/>
          </a:p>
          <a:p>
            <a:pPr algn="ctr">
              <a:lnSpc>
                <a:spcPct val="70000"/>
              </a:lnSpc>
            </a:pPr>
            <a:endParaRPr lang="en-US" sz="2800" b="1" dirty="0"/>
          </a:p>
          <a:p>
            <a:pPr algn="ctr">
              <a:lnSpc>
                <a:spcPct val="70000"/>
              </a:lnSpc>
            </a:pPr>
            <a:r>
              <a:rPr lang="en-US" sz="3000" b="1" dirty="0"/>
              <a:t>1:00 – 2:30 p.m. EDT</a:t>
            </a:r>
          </a:p>
          <a:p>
            <a:pPr algn="ctr">
              <a:lnSpc>
                <a:spcPct val="70000"/>
              </a:lnSpc>
            </a:pPr>
            <a:endParaRPr lang="en-US" sz="3000" b="1" dirty="0"/>
          </a:p>
          <a:p>
            <a:pPr algn="ctr">
              <a:lnSpc>
                <a:spcPct val="70000"/>
              </a:lnSpc>
            </a:pPr>
            <a:r>
              <a:rPr lang="en-US" sz="3000" b="1" dirty="0"/>
              <a:t> Wednesday, June 17, 2020</a:t>
            </a:r>
          </a:p>
          <a:p>
            <a:pPr algn="ctr">
              <a:lnSpc>
                <a:spcPct val="70000"/>
              </a:lnSpc>
            </a:pPr>
            <a:endParaRPr lang="en-US" sz="2800" b="1" dirty="0"/>
          </a:p>
          <a:p>
            <a:pPr algn="ctr">
              <a:lnSpc>
                <a:spcPct val="70000"/>
              </a:lnSpc>
            </a:pPr>
            <a:br>
              <a:rPr lang="en-US" dirty="0"/>
            </a:br>
            <a:br>
              <a:rPr lang="en-US" dirty="0"/>
            </a:br>
            <a:endParaRPr lang="en-US" sz="2800" b="1" dirty="0"/>
          </a:p>
        </p:txBody>
      </p:sp>
      <p:pic>
        <p:nvPicPr>
          <p:cNvPr id="14" name="Picture 13" descr="logonew.png">
            <a:extLst>
              <a:ext uri="{FF2B5EF4-FFF2-40B4-BE49-F238E27FC236}">
                <a16:creationId xmlns:a16="http://schemas.microsoft.com/office/drawing/2014/main" id="{5540C30C-13F7-436C-955C-1A2473C8D9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9413" y="5286185"/>
            <a:ext cx="945573" cy="963757"/>
          </a:xfrm>
          <a:prstGeom prst="rect">
            <a:avLst/>
          </a:prstGeom>
          <a:effectLst/>
        </p:spPr>
      </p:pic>
      <p:pic>
        <p:nvPicPr>
          <p:cNvPr id="15" name="Picture 14">
            <a:extLst>
              <a:ext uri="{FF2B5EF4-FFF2-40B4-BE49-F238E27FC236}">
                <a16:creationId xmlns:a16="http://schemas.microsoft.com/office/drawing/2014/main" id="{65B4C147-34A2-46B0-98FB-796DF64AF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0000" y="5392718"/>
            <a:ext cx="3172289" cy="658400"/>
          </a:xfrm>
          <a:prstGeom prst="rect">
            <a:avLst/>
          </a:prstGeom>
        </p:spPr>
      </p:pic>
      <p:sp>
        <p:nvSpPr>
          <p:cNvPr id="16" name="Rounded Rectangle 5">
            <a:extLst>
              <a:ext uri="{FF2B5EF4-FFF2-40B4-BE49-F238E27FC236}">
                <a16:creationId xmlns:a16="http://schemas.microsoft.com/office/drawing/2014/main" id="{FAE71D21-4D0E-45A5-90A9-8C59DA8D4B7E}"/>
              </a:ext>
            </a:extLst>
          </p:cNvPr>
          <p:cNvSpPr/>
          <p:nvPr/>
        </p:nvSpPr>
        <p:spPr>
          <a:xfrm>
            <a:off x="2362197" y="380220"/>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Title 1">
            <a:extLst>
              <a:ext uri="{FF2B5EF4-FFF2-40B4-BE49-F238E27FC236}">
                <a16:creationId xmlns:a16="http://schemas.microsoft.com/office/drawing/2014/main" id="{155B529E-70E9-4601-B834-2D810A7A1C80}"/>
              </a:ext>
            </a:extLst>
          </p:cNvPr>
          <p:cNvSpPr txBox="1">
            <a:spLocks/>
          </p:cNvSpPr>
          <p:nvPr/>
        </p:nvSpPr>
        <p:spPr>
          <a:xfrm>
            <a:off x="1828800" y="547975"/>
            <a:ext cx="8458200" cy="654229"/>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ATE Webinar</a:t>
            </a:r>
          </a:p>
        </p:txBody>
      </p:sp>
    </p:spTree>
    <p:extLst>
      <p:ext uri="{BB962C8B-B14F-4D97-AF65-F5344CB8AC3E}">
        <p14:creationId xmlns:p14="http://schemas.microsoft.com/office/powerpoint/2010/main" val="1301055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2SideBanner.bmp">
            <a:extLst>
              <a:ext uri="{FF2B5EF4-FFF2-40B4-BE49-F238E27FC236}">
                <a16:creationId xmlns:a16="http://schemas.microsoft.com/office/drawing/2014/main" id="{CBDAD590-236B-4E22-B553-2028651FFB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96155" y="-5188633"/>
            <a:ext cx="1828800" cy="12192000"/>
          </a:xfrm>
          <a:prstGeom prst="rect">
            <a:avLst/>
          </a:prstGeom>
        </p:spPr>
      </p:pic>
      <p:sp>
        <p:nvSpPr>
          <p:cNvPr id="12" name="Rectangle 5"/>
          <p:cNvSpPr txBox="1">
            <a:spLocks noChangeArrowheads="1"/>
          </p:cNvSpPr>
          <p:nvPr/>
        </p:nvSpPr>
        <p:spPr bwMode="auto">
          <a:xfrm>
            <a:off x="1676400" y="1356578"/>
            <a:ext cx="8610600" cy="3133892"/>
          </a:xfrm>
          <a:prstGeom prst="rect">
            <a:avLst/>
          </a:prstGeom>
          <a:noFill/>
          <a:ln w="9525">
            <a:noFill/>
            <a:miter lim="800000"/>
            <a:headEnd/>
            <a:tailEnd/>
          </a:ln>
        </p:spPr>
        <p:txBody>
          <a:bodyPr vert="horz" wrap="square" lIns="92160" tIns="46080" rIns="92160" bIns="46080" numCol="1" anchor="t" anchorCtr="0" compatLnSpc="1">
            <a:prstTxWarp prst="textNoShape">
              <a:avLst/>
            </a:prstTxWarp>
            <a:spAutoFit/>
          </a:bodyPr>
          <a:lstStyle/>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latin typeface="+mj-lt"/>
                <a:ea typeface="ＭＳ Ｐゴシック" pitchFamily="-112" charset="-128"/>
                <a:cs typeface="ＭＳ Ｐゴシック" pitchFamily="-112" charset="-128"/>
              </a:rPr>
              <a:t>Projects - </a:t>
            </a:r>
            <a:r>
              <a:rPr lang="en-GB" sz="2000" dirty="0">
                <a:latin typeface="+mj-lt"/>
                <a:cs typeface="Tahoma" pitchFamily="34" charset="0"/>
              </a:rPr>
              <a:t>up to $200,000 /yr. ($600,000 max.), 3yrs.</a:t>
            </a:r>
            <a:endParaRPr lang="en-GB" sz="2000" kern="0" dirty="0">
              <a:latin typeface="+mj-lt"/>
              <a:ea typeface="ＭＳ Ｐゴシック" pitchFamily="-112" charset="-128"/>
              <a:cs typeface="Tahoma" pitchFamily="34" charset="0"/>
            </a:endParaRP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Program Development, Implementation and Improvement;</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Professional Development for Educators;</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Curriculum and Educational Materials Development;</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Teacher Preparation; </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Small Grants for Institutions New to the ATE Program ($300K, 3-yrs.);</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Adaptation and Implementation (A&amp;I); $300-400K, 2-3 yrs.);   </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Instrumentation with Curriculum Updates; $400-500K, 2-3 yrs.)</a:t>
            </a:r>
          </a:p>
          <a:p>
            <a:pPr marL="800100" lvl="1" indent="-342900" eaLnBrk="0" fontAlgn="base" hangingPunct="0">
              <a:lnSpc>
                <a:spcPct val="90000"/>
              </a:lnSpc>
              <a:spcBef>
                <a:spcPct val="20000"/>
              </a:spcBef>
              <a:spcAft>
                <a:spcPct val="0"/>
              </a:spcAft>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latin typeface="+mj-lt"/>
                <a:ea typeface="ＭＳ Ｐゴシック" pitchFamily="-112" charset="-128"/>
              </a:rPr>
              <a:t>ATE-Coordination Networks (up to $600,000, 3 yr.)</a:t>
            </a:r>
          </a:p>
        </p:txBody>
      </p:sp>
      <p:pic>
        <p:nvPicPr>
          <p:cNvPr id="2050" name="Picture 2" descr="Q:\ATE Program\ATE 2008\ATECenterPictures\vest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522" y="4724400"/>
            <a:ext cx="1501776" cy="1950086"/>
          </a:xfrm>
          <a:prstGeom prst="rect">
            <a:avLst/>
          </a:prstGeom>
          <a:noFill/>
        </p:spPr>
      </p:pic>
      <p:pic>
        <p:nvPicPr>
          <p:cNvPr id="2052" name="Picture 4" descr="Q:\ATE Program\ATE 2008\ATECenterPictures\flat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200" y="4681892"/>
            <a:ext cx="3133486" cy="2006989"/>
          </a:xfrm>
          <a:prstGeom prst="rect">
            <a:avLst/>
          </a:prstGeom>
          <a:noFill/>
        </p:spPr>
      </p:pic>
      <p:pic>
        <p:nvPicPr>
          <p:cNvPr id="2053" name="Picture 5" descr="Q:\ATE Program\ATE 2008\ATECenterPictures\ateec.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79529" y="4691690"/>
            <a:ext cx="2916237" cy="2015507"/>
          </a:xfrm>
          <a:prstGeom prst="rect">
            <a:avLst/>
          </a:prstGeom>
          <a:noFill/>
        </p:spPr>
      </p:pic>
      <p:sp>
        <p:nvSpPr>
          <p:cNvPr id="14" name="Rounded Rectangle 5">
            <a:extLst>
              <a:ext uri="{FF2B5EF4-FFF2-40B4-BE49-F238E27FC236}">
                <a16:creationId xmlns:a16="http://schemas.microsoft.com/office/drawing/2014/main" id="{0560FA15-DE5F-4B34-8A71-1D0689AEA1D9}"/>
              </a:ext>
            </a:extLst>
          </p:cNvPr>
          <p:cNvSpPr/>
          <p:nvPr/>
        </p:nvSpPr>
        <p:spPr>
          <a:xfrm>
            <a:off x="2100142" y="230269"/>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ATE Projects</a:t>
            </a:r>
            <a:endParaRPr lang="en-US" sz="4600" dirty="0">
              <a:solidFill>
                <a:prstClr val="white"/>
              </a:solidFill>
            </a:endParaRPr>
          </a:p>
        </p:txBody>
      </p:sp>
      <p:pic>
        <p:nvPicPr>
          <p:cNvPr id="8" name="Picture 7">
            <a:extLst>
              <a:ext uri="{FF2B5EF4-FFF2-40B4-BE49-F238E27FC236}">
                <a16:creationId xmlns:a16="http://schemas.microsoft.com/office/drawing/2014/main" id="{566AA4AE-D7BE-4E9D-8FFE-E3B540E45D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15531" y="-7033"/>
            <a:ext cx="891024" cy="1123545"/>
          </a:xfrm>
          <a:prstGeom prst="rect">
            <a:avLst/>
          </a:prstGeom>
        </p:spPr>
      </p:pic>
    </p:spTree>
    <p:extLst>
      <p:ext uri="{BB962C8B-B14F-4D97-AF65-F5344CB8AC3E}">
        <p14:creationId xmlns:p14="http://schemas.microsoft.com/office/powerpoint/2010/main" val="4229672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2SideBanner.bmp">
            <a:extLst>
              <a:ext uri="{FF2B5EF4-FFF2-40B4-BE49-F238E27FC236}">
                <a16:creationId xmlns:a16="http://schemas.microsoft.com/office/drawing/2014/main" id="{F38E325E-F78F-452E-8756-91E28C52F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600" y="-5181600"/>
            <a:ext cx="1828800" cy="12192000"/>
          </a:xfrm>
          <a:prstGeom prst="rect">
            <a:avLst/>
          </a:prstGeom>
        </p:spPr>
      </p:pic>
      <p:sp>
        <p:nvSpPr>
          <p:cNvPr id="7" name="Rounded Rectangle 6"/>
          <p:cNvSpPr/>
          <p:nvPr/>
        </p:nvSpPr>
        <p:spPr>
          <a:xfrm>
            <a:off x="2438400" y="320809"/>
            <a:ext cx="7123176" cy="637842"/>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2209800" y="304227"/>
            <a:ext cx="8042276" cy="654424"/>
          </a:xfrm>
        </p:spPr>
        <p:txBody>
          <a:bodyPr>
            <a:noAutofit/>
          </a:bodyPr>
          <a:lstStyle/>
          <a:p>
            <a:r>
              <a:rPr lang="en-US" sz="36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Questions</a:t>
            </a:r>
          </a:p>
        </p:txBody>
      </p:sp>
      <p:pic>
        <p:nvPicPr>
          <p:cNvPr id="12" name="Picture 11">
            <a:extLst>
              <a:ext uri="{FF2B5EF4-FFF2-40B4-BE49-F238E27FC236}">
                <a16:creationId xmlns:a16="http://schemas.microsoft.com/office/drawing/2014/main" id="{97D4E6D9-4CBA-4CCF-8DE3-F6C7B872D5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4800" y="1600200"/>
            <a:ext cx="6502400" cy="4327525"/>
          </a:xfrm>
          <a:prstGeom prst="rect">
            <a:avLst/>
          </a:prstGeom>
        </p:spPr>
      </p:pic>
    </p:spTree>
    <p:extLst>
      <p:ext uri="{BB962C8B-B14F-4D97-AF65-F5344CB8AC3E}">
        <p14:creationId xmlns:p14="http://schemas.microsoft.com/office/powerpoint/2010/main" val="2759903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4410033" y="2901772"/>
            <a:ext cx="7445635" cy="2275628"/>
          </a:xfrm>
        </p:spPr>
        <p:txBody>
          <a:bodyPr>
            <a:noAutofit/>
          </a:bodyPr>
          <a:lstStyle/>
          <a:p>
            <a:pPr algn="l"/>
            <a:r>
              <a:rPr lang="en-US" dirty="0"/>
              <a:t>National Center for Autonomous Technologies (NCAT)</a:t>
            </a:r>
            <a:br>
              <a:rPr lang="en-US" sz="6000" dirty="0"/>
            </a:br>
            <a:r>
              <a:rPr lang="en-US" sz="3200" b="0" dirty="0">
                <a:solidFill>
                  <a:srgbClr val="1C4187"/>
                </a:solidFill>
                <a:latin typeface="Arial" panose="020B0604020202020204" pitchFamily="34" charset="0"/>
                <a:cs typeface="Arial" panose="020B0604020202020204" pitchFamily="34" charset="0"/>
              </a:rPr>
              <a:t>Jonathan Beck</a:t>
            </a:r>
            <a:br>
              <a:rPr lang="en-US" b="0" dirty="0">
                <a:latin typeface="Arial" panose="020B0604020202020204" pitchFamily="34" charset="0"/>
                <a:cs typeface="Arial" panose="020B0604020202020204" pitchFamily="34" charset="0"/>
              </a:rPr>
            </a:br>
            <a:r>
              <a:rPr lang="en-US" sz="1400" b="0" dirty="0">
                <a:solidFill>
                  <a:srgbClr val="B7B9BC"/>
                </a:solidFill>
                <a:latin typeface="Arial" panose="020B0604020202020204" pitchFamily="34" charset="0"/>
                <a:cs typeface="Arial" panose="020B0604020202020204" pitchFamily="34" charset="0"/>
              </a:rPr>
              <a:t>Principal Investigator &amp; Director | National Center for Autonomous Technologies (NCAT)</a:t>
            </a:r>
          </a:p>
        </p:txBody>
      </p:sp>
      <p:pic>
        <p:nvPicPr>
          <p:cNvPr id="3" name="Picture 2">
            <a:extLst>
              <a:ext uri="{FF2B5EF4-FFF2-40B4-BE49-F238E27FC236}">
                <a16:creationId xmlns:a16="http://schemas.microsoft.com/office/drawing/2014/main" id="{03424952-000F-9E40-9E2D-AE08B65D18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462" y="2280128"/>
            <a:ext cx="3248367" cy="2897272"/>
          </a:xfrm>
          <a:prstGeom prst="rect">
            <a:avLst/>
          </a:prstGeom>
        </p:spPr>
      </p:pic>
    </p:spTree>
    <p:extLst>
      <p:ext uri="{BB962C8B-B14F-4D97-AF65-F5344CB8AC3E}">
        <p14:creationId xmlns:p14="http://schemas.microsoft.com/office/powerpoint/2010/main" val="10328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838200" y="1505243"/>
            <a:ext cx="10515600" cy="1292470"/>
          </a:xfrm>
        </p:spPr>
        <p:txBody>
          <a:bodyPr>
            <a:normAutofit/>
          </a:bodyPr>
          <a:lstStyle/>
          <a:p>
            <a:r>
              <a:rPr lang="en-US" sz="4400" dirty="0"/>
              <a:t>Innovation Born in Surreal Times</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838200" y="2811780"/>
            <a:ext cx="10515600" cy="2899703"/>
          </a:xfrm>
        </p:spPr>
        <p:txBody>
          <a:bodyPr numCol="2"/>
          <a:lstStyle/>
          <a:p>
            <a:pPr marL="342900" indent="-342900">
              <a:buFont typeface="Arial" panose="020B0604020202020204" pitchFamily="34" charset="0"/>
              <a:buChar char="•"/>
            </a:pPr>
            <a:r>
              <a:rPr lang="en-US" b="1" dirty="0">
                <a:solidFill>
                  <a:srgbClr val="1C4187"/>
                </a:solidFill>
              </a:rPr>
              <a:t>State of Education</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Challenging</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State of Evolution</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Constantly Adapting</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Implementing New Strategies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Integrating New Technologies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Then a Pandemic Hits Requiring Social Distancing Over Night</a:t>
            </a:r>
            <a:endParaRPr lang="en-US" dirty="0"/>
          </a:p>
          <a:p>
            <a:pPr marL="342900" indent="-342900">
              <a:buFont typeface="Arial" panose="020B0604020202020204" pitchFamily="34" charset="0"/>
              <a:buChar char="•"/>
            </a:pPr>
            <a:r>
              <a:rPr lang="en-US" b="1" dirty="0">
                <a:solidFill>
                  <a:srgbClr val="1C4187"/>
                </a:solidFill>
              </a:rPr>
              <a:t>ATE Community</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Innovators and Change Agents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Constantly Seeking New Opportunities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Thinking Outside the Box</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Promoting Collaboration</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Existing Resources to HELP</a:t>
            </a:r>
          </a:p>
        </p:txBody>
      </p:sp>
      <p:pic>
        <p:nvPicPr>
          <p:cNvPr id="4" name="Picture 3" descr="A person wearing a suit and sunglasses posing for the camera&#10;&#10;Description automatically generated">
            <a:extLst>
              <a:ext uri="{FF2B5EF4-FFF2-40B4-BE49-F238E27FC236}">
                <a16:creationId xmlns:a16="http://schemas.microsoft.com/office/drawing/2014/main" id="{4774A3F5-395D-4C9D-868A-4E727B0F88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0"/>
            <a:ext cx="839153" cy="889007"/>
          </a:xfrm>
          <a:prstGeom prst="rect">
            <a:avLst/>
          </a:prstGeom>
        </p:spPr>
      </p:pic>
    </p:spTree>
    <p:extLst>
      <p:ext uri="{BB962C8B-B14F-4D97-AF65-F5344CB8AC3E}">
        <p14:creationId xmlns:p14="http://schemas.microsoft.com/office/powerpoint/2010/main" val="424592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838200" y="1548435"/>
            <a:ext cx="10515600" cy="1463038"/>
          </a:xfrm>
        </p:spPr>
        <p:txBody>
          <a:bodyPr>
            <a:normAutofit/>
          </a:bodyPr>
          <a:lstStyle/>
          <a:p>
            <a:r>
              <a:rPr lang="en-US" sz="4000" dirty="0"/>
              <a:t>NCAT - So Now What?</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838200" y="3017520"/>
            <a:ext cx="10515600" cy="1765495"/>
          </a:xfrm>
        </p:spPr>
        <p:txBody>
          <a:bodyPr numCol="1"/>
          <a:lstStyle/>
          <a:p>
            <a:pPr marL="342900" indent="-342900">
              <a:buFont typeface="Arial" panose="020B0604020202020204" pitchFamily="34" charset="0"/>
              <a:buChar char="•"/>
            </a:pPr>
            <a:r>
              <a:rPr lang="en-US" b="1" dirty="0">
                <a:solidFill>
                  <a:srgbClr val="1C4187"/>
                </a:solidFill>
              </a:rPr>
              <a:t>NCAT Response</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Plan for Everything or Pivot?</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Unique Flexibility, Workshops, Camps and Competitions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Partners and Networks</a:t>
            </a:r>
          </a:p>
        </p:txBody>
      </p:sp>
      <p:grpSp>
        <p:nvGrpSpPr>
          <p:cNvPr id="4" name="Group 3">
            <a:extLst>
              <a:ext uri="{FF2B5EF4-FFF2-40B4-BE49-F238E27FC236}">
                <a16:creationId xmlns:a16="http://schemas.microsoft.com/office/drawing/2014/main" id="{1657743A-73BC-7F4D-B217-A7B8CB591ADC}"/>
              </a:ext>
            </a:extLst>
          </p:cNvPr>
          <p:cNvGrpSpPr/>
          <p:nvPr/>
        </p:nvGrpSpPr>
        <p:grpSpPr>
          <a:xfrm>
            <a:off x="4403628" y="4314496"/>
            <a:ext cx="5359955" cy="1201885"/>
            <a:chOff x="1943370" y="4672765"/>
            <a:chExt cx="6701867" cy="1502788"/>
          </a:xfrm>
        </p:grpSpPr>
        <p:pic>
          <p:nvPicPr>
            <p:cNvPr id="5" name="Picture 4">
              <a:extLst>
                <a:ext uri="{FF2B5EF4-FFF2-40B4-BE49-F238E27FC236}">
                  <a16:creationId xmlns:a16="http://schemas.microsoft.com/office/drawing/2014/main" id="{D6C46B80-5421-7B42-9E78-AE6882EB77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370" y="4702364"/>
              <a:ext cx="2106116" cy="1400900"/>
            </a:xfrm>
            <a:prstGeom prst="rect">
              <a:avLst/>
            </a:prstGeom>
            <a:ln>
              <a:solidFill>
                <a:schemeClr val="bg1"/>
              </a:solidFill>
            </a:ln>
            <a:effectLst>
              <a:outerShdw blurRad="152400" dist="266700" dir="3000000" algn="ctr" rotWithShape="0">
                <a:srgbClr val="000000">
                  <a:alpha val="92000"/>
                </a:srgbClr>
              </a:outerShdw>
            </a:effectLst>
          </p:spPr>
        </p:pic>
        <p:pic>
          <p:nvPicPr>
            <p:cNvPr id="6" name="Picture 2">
              <a:extLst>
                <a:ext uri="{FF2B5EF4-FFF2-40B4-BE49-F238E27FC236}">
                  <a16:creationId xmlns:a16="http://schemas.microsoft.com/office/drawing/2014/main" id="{E3C8EDBA-3EC5-434C-BA66-B32CD66AF9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2114" y="4702363"/>
              <a:ext cx="1997434" cy="1473190"/>
            </a:xfrm>
            <a:prstGeom prst="rect">
              <a:avLst/>
            </a:prstGeom>
            <a:noFill/>
            <a:ln w="9525">
              <a:solidFill>
                <a:schemeClr val="bg1"/>
              </a:solidFill>
              <a:miter lim="800000"/>
              <a:headEnd/>
              <a:tailEnd/>
            </a:ln>
            <a:effectLst>
              <a:outerShdw blurRad="152400" dist="266700" dir="3000000" algn="ctr" rotWithShape="0">
                <a:srgbClr val="000000">
                  <a:alpha val="92000"/>
                </a:srgbClr>
              </a:outerShdw>
            </a:effectLst>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3B06ACAC-40D6-AB4B-8C69-3CC38D9BED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15609" y="4672765"/>
              <a:ext cx="2029628" cy="1502788"/>
            </a:xfrm>
            <a:prstGeom prst="rect">
              <a:avLst/>
            </a:prstGeom>
            <a:noFill/>
            <a:ln w="9525">
              <a:solidFill>
                <a:schemeClr val="bg2"/>
              </a:solidFill>
              <a:miter lim="800000"/>
              <a:headEnd/>
              <a:tailEnd/>
            </a:ln>
            <a:effectLst>
              <a:outerShdw blurRad="152400" dist="266700" dir="3000000" algn="ctr" rotWithShape="0">
                <a:srgbClr val="000000">
                  <a:alpha val="92000"/>
                </a:srgbClr>
              </a:outerShdw>
            </a:effectLst>
            <a:extLst>
              <a:ext uri="{909E8E84-426E-40DD-AFC4-6F175D3DCCD1}">
                <a14:hiddenFill xmlns:a14="http://schemas.microsoft.com/office/drawing/2010/main">
                  <a:solidFill>
                    <a:schemeClr val="accent1"/>
                  </a:solidFill>
                </a14:hiddenFill>
              </a:ext>
            </a:extLst>
          </p:spPr>
        </p:pic>
      </p:grpSp>
      <p:pic>
        <p:nvPicPr>
          <p:cNvPr id="8" name="Picture 7">
            <a:extLst>
              <a:ext uri="{FF2B5EF4-FFF2-40B4-BE49-F238E27FC236}">
                <a16:creationId xmlns:a16="http://schemas.microsoft.com/office/drawing/2014/main" id="{407E7FF0-F7B8-B145-AE1A-F30C4918D7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1953" y="4306289"/>
            <a:ext cx="2151277" cy="1210093"/>
          </a:xfrm>
          <a:prstGeom prst="rect">
            <a:avLst/>
          </a:prstGeom>
          <a:effectLst>
            <a:softEdge rad="0"/>
          </a:effectLst>
        </p:spPr>
      </p:pic>
      <p:pic>
        <p:nvPicPr>
          <p:cNvPr id="9" name="Picture 8" descr="A person wearing a suit and sunglasses posing for the camera&#10;&#10;Description automatically generated">
            <a:extLst>
              <a:ext uri="{FF2B5EF4-FFF2-40B4-BE49-F238E27FC236}">
                <a16:creationId xmlns:a16="http://schemas.microsoft.com/office/drawing/2014/main" id="{4A97C31B-EDFD-4F83-9AFD-BB6B3BC2ED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53800" y="-16123"/>
            <a:ext cx="839153" cy="889007"/>
          </a:xfrm>
          <a:prstGeom prst="rect">
            <a:avLst/>
          </a:prstGeom>
        </p:spPr>
      </p:pic>
    </p:spTree>
    <p:extLst>
      <p:ext uri="{BB962C8B-B14F-4D97-AF65-F5344CB8AC3E}">
        <p14:creationId xmlns:p14="http://schemas.microsoft.com/office/powerpoint/2010/main" val="323578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838200" y="1534510"/>
            <a:ext cx="10515600" cy="1098595"/>
          </a:xfrm>
        </p:spPr>
        <p:txBody>
          <a:bodyPr>
            <a:normAutofit/>
          </a:bodyPr>
          <a:lstStyle/>
          <a:p>
            <a:r>
              <a:rPr lang="en-US" sz="3600" dirty="0"/>
              <a:t>What Options are Available ?</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499241" y="2732577"/>
            <a:ext cx="5923722" cy="2984109"/>
          </a:xfrm>
        </p:spPr>
        <p:txBody>
          <a:bodyPr numCol="1"/>
          <a:lstStyle/>
          <a:p>
            <a:pPr marL="342900" indent="-342900">
              <a:buFont typeface="Arial" panose="020B0604020202020204" pitchFamily="34" charset="0"/>
              <a:buChar char="•"/>
            </a:pPr>
            <a:r>
              <a:rPr lang="en-US" b="1" dirty="0">
                <a:solidFill>
                  <a:srgbClr val="1C4187"/>
                </a:solidFill>
              </a:rPr>
              <a:t>Webinar Series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Overview of Distance Delivery Modalities</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VR for Social Engagement</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Digital Content Development</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Video Production</a:t>
            </a:r>
          </a:p>
          <a:p>
            <a:pPr marL="800100" lvl="1" indent="-342900">
              <a:buFont typeface="Arial" panose="020B0604020202020204" pitchFamily="34" charset="0"/>
              <a:buChar char="•"/>
            </a:pPr>
            <a:r>
              <a:rPr lang="en-US" sz="1800" dirty="0">
                <a:solidFill>
                  <a:srgbClr val="B7B9BC"/>
                </a:solidFill>
                <a:latin typeface="Arial" panose="020B0604020202020204" pitchFamily="34" charset="0"/>
                <a:cs typeface="Arial" panose="020B0604020202020204" pitchFamily="34" charset="0"/>
              </a:rPr>
              <a:t>Content Packaging</a:t>
            </a:r>
          </a:p>
        </p:txBody>
      </p:sp>
      <p:pic>
        <p:nvPicPr>
          <p:cNvPr id="5" name="Picture 2" descr="Glue Collaboration Raises $3.85M Financing to Further Develop ...">
            <a:extLst>
              <a:ext uri="{FF2B5EF4-FFF2-40B4-BE49-F238E27FC236}">
                <a16:creationId xmlns:a16="http://schemas.microsoft.com/office/drawing/2014/main" id="{E284C06E-8131-CE4E-A49F-BC27CB9BB69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2527" y="2732577"/>
            <a:ext cx="4648310" cy="2614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earing a suit and sunglasses posing for the camera&#10;&#10;Description automatically generated">
            <a:extLst>
              <a:ext uri="{FF2B5EF4-FFF2-40B4-BE49-F238E27FC236}">
                <a16:creationId xmlns:a16="http://schemas.microsoft.com/office/drawing/2014/main" id="{E35D9720-C78C-4FE8-A119-C684494222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847" y="0"/>
            <a:ext cx="839153" cy="889007"/>
          </a:xfrm>
          <a:prstGeom prst="rect">
            <a:avLst/>
          </a:prstGeom>
        </p:spPr>
      </p:pic>
    </p:spTree>
    <p:extLst>
      <p:ext uri="{BB962C8B-B14F-4D97-AF65-F5344CB8AC3E}">
        <p14:creationId xmlns:p14="http://schemas.microsoft.com/office/powerpoint/2010/main" val="35771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943303" y="2045635"/>
            <a:ext cx="10515600" cy="633046"/>
          </a:xfrm>
        </p:spPr>
        <p:txBody>
          <a:bodyPr>
            <a:normAutofit fontScale="90000"/>
          </a:bodyPr>
          <a:lstStyle/>
          <a:p>
            <a:r>
              <a:rPr lang="en-US" sz="4000" dirty="0"/>
              <a:t>Considerations and Planning</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943303" y="2833426"/>
            <a:ext cx="10515600" cy="2405575"/>
          </a:xfrm>
        </p:spPr>
        <p:txBody>
          <a:bodyPr numCol="1"/>
          <a:lstStyle/>
          <a:p>
            <a:pPr marL="342900" indent="-342900">
              <a:buFont typeface="Arial" panose="020B0604020202020204" pitchFamily="34" charset="0"/>
              <a:buChar char="•"/>
            </a:pPr>
            <a:r>
              <a:rPr lang="en-US" b="1" dirty="0">
                <a:solidFill>
                  <a:srgbClr val="1C4187"/>
                </a:solidFill>
              </a:rPr>
              <a:t>Equipment Supply</a:t>
            </a:r>
          </a:p>
          <a:p>
            <a:pPr marL="800100" lvl="1" indent="-342900">
              <a:buFont typeface="Arial" panose="020B0604020202020204" pitchFamily="34" charset="0"/>
              <a:buChar char="•"/>
            </a:pPr>
            <a:r>
              <a:rPr lang="en-US" dirty="0">
                <a:solidFill>
                  <a:srgbClr val="B7B9BC"/>
                </a:solidFill>
              </a:rPr>
              <a:t>In Demand</a:t>
            </a:r>
            <a:endParaRPr lang="en-US" b="1" dirty="0">
              <a:solidFill>
                <a:srgbClr val="1C4187"/>
              </a:solidFill>
            </a:endParaRPr>
          </a:p>
          <a:p>
            <a:pPr marL="342900" indent="-342900">
              <a:buFont typeface="Arial" panose="020B0604020202020204" pitchFamily="34" charset="0"/>
              <a:buChar char="•"/>
            </a:pPr>
            <a:r>
              <a:rPr lang="en-US" b="1" dirty="0">
                <a:solidFill>
                  <a:srgbClr val="1C4187"/>
                </a:solidFill>
              </a:rPr>
              <a:t>Access to Technology</a:t>
            </a:r>
          </a:p>
          <a:p>
            <a:pPr marL="800100" lvl="1" indent="-342900">
              <a:buFont typeface="Arial" panose="020B0604020202020204" pitchFamily="34" charset="0"/>
              <a:buChar char="•"/>
            </a:pPr>
            <a:r>
              <a:rPr lang="en-US" dirty="0">
                <a:solidFill>
                  <a:srgbClr val="B7B9BC"/>
                </a:solidFill>
                <a:latin typeface="Arial" panose="020B0604020202020204" pitchFamily="34" charset="0"/>
                <a:cs typeface="Arial" panose="020B0604020202020204" pitchFamily="34" charset="0"/>
              </a:rPr>
              <a:t>Video Capture Kits</a:t>
            </a:r>
            <a:endParaRPr lang="en-US" b="1" dirty="0">
              <a:solidFill>
                <a:srgbClr val="1C4187"/>
              </a:solidFill>
            </a:endParaRPr>
          </a:p>
          <a:p>
            <a:pPr marL="342900" indent="-342900">
              <a:buFont typeface="Arial" panose="020B0604020202020204" pitchFamily="34" charset="0"/>
              <a:buChar char="•"/>
            </a:pPr>
            <a:r>
              <a:rPr lang="en-US" b="1" dirty="0">
                <a:solidFill>
                  <a:srgbClr val="1C4187"/>
                </a:solidFill>
              </a:rPr>
              <a:t>Platforms for Delivery</a:t>
            </a:r>
          </a:p>
          <a:p>
            <a:pPr marL="800100" lvl="1" indent="-342900">
              <a:buFont typeface="Arial" panose="020B0604020202020204" pitchFamily="34" charset="0"/>
              <a:buChar char="•"/>
            </a:pPr>
            <a:r>
              <a:rPr lang="en-US" dirty="0">
                <a:solidFill>
                  <a:srgbClr val="B7B9BC"/>
                </a:solidFill>
                <a:latin typeface="Arial" panose="020B0604020202020204" pitchFamily="34" charset="0"/>
                <a:cs typeface="Arial" panose="020B0604020202020204" pitchFamily="34" charset="0"/>
              </a:rPr>
              <a:t>Level of complexity</a:t>
            </a:r>
            <a:endParaRPr lang="en-US" dirty="0">
              <a:solidFill>
                <a:srgbClr val="1C4187"/>
              </a:solidFill>
            </a:endParaRPr>
          </a:p>
          <a:p>
            <a:pPr marL="800100" lvl="1" indent="-342900">
              <a:buFont typeface="Arial" panose="020B0604020202020204" pitchFamily="34" charset="0"/>
              <a:buChar char="•"/>
            </a:pPr>
            <a:endParaRPr lang="en-US" b="1" dirty="0">
              <a:solidFill>
                <a:srgbClr val="1C4187"/>
              </a:solidFill>
            </a:endParaRPr>
          </a:p>
        </p:txBody>
      </p:sp>
      <p:pic>
        <p:nvPicPr>
          <p:cNvPr id="4" name="Picture 2" descr="'An immersive experience': Professor uses virtual reality to replicate the classroom ">
            <a:extLst>
              <a:ext uri="{FF2B5EF4-FFF2-40B4-BE49-F238E27FC236}">
                <a16:creationId xmlns:a16="http://schemas.microsoft.com/office/drawing/2014/main" id="{BE8E96C2-9B02-B547-BC32-E677023B99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9143" y="2833426"/>
            <a:ext cx="3341914" cy="25198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a suit and sunglasses posing for the camera&#10;&#10;Description automatically generated">
            <a:extLst>
              <a:ext uri="{FF2B5EF4-FFF2-40B4-BE49-F238E27FC236}">
                <a16:creationId xmlns:a16="http://schemas.microsoft.com/office/drawing/2014/main" id="{3BD71D12-93E7-42ED-AC4A-1E82057A84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847" y="0"/>
            <a:ext cx="839153" cy="889007"/>
          </a:xfrm>
          <a:prstGeom prst="rect">
            <a:avLst/>
          </a:prstGeom>
        </p:spPr>
      </p:pic>
    </p:spTree>
    <p:extLst>
      <p:ext uri="{BB962C8B-B14F-4D97-AF65-F5344CB8AC3E}">
        <p14:creationId xmlns:p14="http://schemas.microsoft.com/office/powerpoint/2010/main" val="346604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943303" y="1644949"/>
            <a:ext cx="10515600" cy="633046"/>
          </a:xfrm>
        </p:spPr>
        <p:txBody>
          <a:bodyPr>
            <a:normAutofit fontScale="90000"/>
          </a:bodyPr>
          <a:lstStyle/>
          <a:p>
            <a:r>
              <a:rPr lang="en-US" sz="4000" dirty="0"/>
              <a:t>Ancillary Benefits</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943303" y="2277995"/>
            <a:ext cx="10515600" cy="2405575"/>
          </a:xfrm>
        </p:spPr>
        <p:txBody>
          <a:bodyPr numCol="1"/>
          <a:lstStyle/>
          <a:p>
            <a:pPr marL="342900" indent="-342900">
              <a:buFont typeface="Arial" panose="020B0604020202020204" pitchFamily="34" charset="0"/>
              <a:buChar char="•"/>
            </a:pPr>
            <a:r>
              <a:rPr lang="en-US" sz="2000" b="1" dirty="0">
                <a:solidFill>
                  <a:srgbClr val="1C4187"/>
                </a:solidFill>
                <a:latin typeface="+mn-lt"/>
              </a:rPr>
              <a:t>Engaging Students</a:t>
            </a:r>
          </a:p>
          <a:p>
            <a:pPr marL="800100" lvl="1" indent="-342900">
              <a:buFont typeface="Arial" panose="020B0604020202020204" pitchFamily="34" charset="0"/>
              <a:buChar char="•"/>
            </a:pPr>
            <a:r>
              <a:rPr lang="en-US" b="1" dirty="0">
                <a:solidFill>
                  <a:srgbClr val="B7B9BC"/>
                </a:solidFill>
                <a:cs typeface="Arial" panose="020B0604020202020204" pitchFamily="34" charset="0"/>
              </a:rPr>
              <a:t>Inspiring Curiosity</a:t>
            </a:r>
          </a:p>
          <a:p>
            <a:pPr marL="800100" lvl="1" indent="-342900">
              <a:buFont typeface="Arial" panose="020B0604020202020204" pitchFamily="34" charset="0"/>
              <a:buChar char="•"/>
            </a:pPr>
            <a:r>
              <a:rPr lang="en-US" b="1" dirty="0">
                <a:solidFill>
                  <a:srgbClr val="B7B9BC"/>
                </a:solidFill>
                <a:cs typeface="Arial" panose="020B0604020202020204" pitchFamily="34" charset="0"/>
              </a:rPr>
              <a:t>New Perspectives Increase Active Learning</a:t>
            </a:r>
            <a:endParaRPr lang="en-US" b="1" dirty="0">
              <a:solidFill>
                <a:srgbClr val="1C4187"/>
              </a:solidFill>
            </a:endParaRPr>
          </a:p>
          <a:p>
            <a:pPr marL="342900" indent="-342900">
              <a:buFont typeface="Arial" panose="020B0604020202020204" pitchFamily="34" charset="0"/>
              <a:buChar char="•"/>
            </a:pPr>
            <a:r>
              <a:rPr lang="en-US" sz="2000" b="1" dirty="0">
                <a:solidFill>
                  <a:srgbClr val="1C4187"/>
                </a:solidFill>
                <a:latin typeface="+mn-lt"/>
              </a:rPr>
              <a:t>Student Recruitment</a:t>
            </a:r>
          </a:p>
          <a:p>
            <a:pPr marL="800100" lvl="1" indent="-342900">
              <a:buFont typeface="Arial" panose="020B0604020202020204" pitchFamily="34" charset="0"/>
              <a:buChar char="•"/>
            </a:pPr>
            <a:r>
              <a:rPr lang="en-US" b="1" dirty="0">
                <a:solidFill>
                  <a:srgbClr val="B7B9BC"/>
                </a:solidFill>
              </a:rPr>
              <a:t>No Lab Tours but Here is What you Can Expect</a:t>
            </a:r>
            <a:endParaRPr lang="en-US" b="1" dirty="0">
              <a:solidFill>
                <a:srgbClr val="1C4187"/>
              </a:solidFill>
            </a:endParaRPr>
          </a:p>
          <a:p>
            <a:pPr marL="342900" indent="-342900">
              <a:buFont typeface="Arial" panose="020B0604020202020204" pitchFamily="34" charset="0"/>
              <a:buChar char="•"/>
            </a:pPr>
            <a:r>
              <a:rPr lang="en-US" sz="2000" b="1" dirty="0">
                <a:solidFill>
                  <a:srgbClr val="1C4187"/>
                </a:solidFill>
                <a:latin typeface="+mn-lt"/>
              </a:rPr>
              <a:t>Reshaping Learning </a:t>
            </a:r>
          </a:p>
          <a:p>
            <a:pPr marL="800100" lvl="1" indent="-342900">
              <a:buFont typeface="Arial" panose="020B0604020202020204" pitchFamily="34" charset="0"/>
              <a:buChar char="•"/>
            </a:pPr>
            <a:r>
              <a:rPr lang="en-US" b="1" dirty="0">
                <a:solidFill>
                  <a:srgbClr val="B7B9BC"/>
                </a:solidFill>
              </a:rPr>
              <a:t>Increase Collaboration and Simplify the Concepts</a:t>
            </a:r>
            <a:endParaRPr lang="en-US" b="1" dirty="0">
              <a:solidFill>
                <a:srgbClr val="1C4187"/>
              </a:solidFill>
            </a:endParaRPr>
          </a:p>
          <a:p>
            <a:pPr marL="342900" indent="-342900">
              <a:buFont typeface="Arial" panose="020B0604020202020204" pitchFamily="34" charset="0"/>
              <a:buChar char="•"/>
            </a:pPr>
            <a:r>
              <a:rPr lang="en-US" sz="2000" b="1" dirty="0">
                <a:solidFill>
                  <a:srgbClr val="1C4187"/>
                </a:solidFill>
                <a:latin typeface="+mn-lt"/>
              </a:rPr>
              <a:t>Increased Exposure to Future Work Force Technology</a:t>
            </a:r>
          </a:p>
          <a:p>
            <a:pPr marL="800100" lvl="1" indent="-342900">
              <a:buFont typeface="Arial" panose="020B0604020202020204" pitchFamily="34" charset="0"/>
              <a:buChar char="•"/>
            </a:pPr>
            <a:r>
              <a:rPr lang="en-US" b="1" dirty="0">
                <a:solidFill>
                  <a:srgbClr val="B7B9BC"/>
                </a:solidFill>
                <a:cs typeface="Arial" panose="020B0604020202020204" pitchFamily="34" charset="0"/>
              </a:rPr>
              <a:t>The Future of Work is Changing, We Should Too</a:t>
            </a:r>
            <a:endParaRPr lang="en-US" b="1" dirty="0">
              <a:solidFill>
                <a:srgbClr val="1C4187"/>
              </a:solidFill>
            </a:endParaRPr>
          </a:p>
          <a:p>
            <a:pPr marL="800100" lvl="1" indent="-342900">
              <a:buFont typeface="Arial" panose="020B0604020202020204" pitchFamily="34" charset="0"/>
              <a:buChar char="•"/>
            </a:pPr>
            <a:endParaRPr lang="en-US" b="1" dirty="0">
              <a:solidFill>
                <a:srgbClr val="1C4187"/>
              </a:solidFill>
            </a:endParaRPr>
          </a:p>
        </p:txBody>
      </p:sp>
      <p:pic>
        <p:nvPicPr>
          <p:cNvPr id="5" name="Picture 4">
            <a:extLst>
              <a:ext uri="{FF2B5EF4-FFF2-40B4-BE49-F238E27FC236}">
                <a16:creationId xmlns:a16="http://schemas.microsoft.com/office/drawing/2014/main" id="{EA28F75F-EDB7-A241-AC62-C4E4F982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3000" y="1370560"/>
            <a:ext cx="3165334" cy="4220444"/>
          </a:xfrm>
          <a:prstGeom prst="rect">
            <a:avLst/>
          </a:prstGeom>
        </p:spPr>
      </p:pic>
      <p:pic>
        <p:nvPicPr>
          <p:cNvPr id="6" name="Picture 5" descr="A person wearing a suit and sunglasses posing for the camera&#10;&#10;Description automatically generated">
            <a:extLst>
              <a:ext uri="{FF2B5EF4-FFF2-40B4-BE49-F238E27FC236}">
                <a16:creationId xmlns:a16="http://schemas.microsoft.com/office/drawing/2014/main" id="{A88A3123-AC41-4D8E-B7D2-4B3E99C11A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6854" y="0"/>
            <a:ext cx="839153" cy="889007"/>
          </a:xfrm>
          <a:prstGeom prst="rect">
            <a:avLst/>
          </a:prstGeom>
        </p:spPr>
      </p:pic>
    </p:spTree>
    <p:extLst>
      <p:ext uri="{BB962C8B-B14F-4D97-AF65-F5344CB8AC3E}">
        <p14:creationId xmlns:p14="http://schemas.microsoft.com/office/powerpoint/2010/main" val="42447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838200" y="1807290"/>
            <a:ext cx="10515600" cy="731521"/>
          </a:xfrm>
        </p:spPr>
        <p:txBody>
          <a:bodyPr>
            <a:normAutofit/>
          </a:bodyPr>
          <a:lstStyle/>
          <a:p>
            <a:r>
              <a:rPr lang="en-US" sz="4000" dirty="0"/>
              <a:t>Thinking Long Term</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838200" y="2538812"/>
            <a:ext cx="10515600" cy="2722098"/>
          </a:xfrm>
        </p:spPr>
        <p:txBody>
          <a:bodyPr numCol="1"/>
          <a:lstStyle/>
          <a:p>
            <a:pPr marL="342900" indent="-342900">
              <a:buFont typeface="Arial" panose="020B0604020202020204" pitchFamily="34" charset="0"/>
              <a:buChar char="•"/>
            </a:pPr>
            <a:r>
              <a:rPr lang="en-US" b="1" dirty="0">
                <a:solidFill>
                  <a:srgbClr val="1C4187"/>
                </a:solidFill>
              </a:rPr>
              <a:t>Enhanced Resources</a:t>
            </a:r>
          </a:p>
          <a:p>
            <a:pPr marL="342900" indent="-342900">
              <a:buFont typeface="Arial" panose="020B0604020202020204" pitchFamily="34" charset="0"/>
              <a:buChar char="•"/>
            </a:pPr>
            <a:r>
              <a:rPr lang="en-US" b="1" dirty="0">
                <a:solidFill>
                  <a:srgbClr val="1C4187"/>
                </a:solidFill>
              </a:rPr>
              <a:t>Improved Quality in Education</a:t>
            </a:r>
          </a:p>
          <a:p>
            <a:pPr marL="342900" indent="-342900">
              <a:buFont typeface="Arial" panose="020B0604020202020204" pitchFamily="34" charset="0"/>
              <a:buChar char="•"/>
            </a:pPr>
            <a:r>
              <a:rPr lang="en-US" b="1" dirty="0">
                <a:solidFill>
                  <a:srgbClr val="1C4187"/>
                </a:solidFill>
              </a:rPr>
              <a:t>Equity and Inclusion</a:t>
            </a:r>
          </a:p>
          <a:p>
            <a:pPr marL="342900" indent="-342900">
              <a:buFont typeface="Arial" panose="020B0604020202020204" pitchFamily="34" charset="0"/>
              <a:buChar char="•"/>
            </a:pPr>
            <a:r>
              <a:rPr lang="en-US" b="1" dirty="0">
                <a:solidFill>
                  <a:srgbClr val="1C4187"/>
                </a:solidFill>
              </a:rPr>
              <a:t>Additional Delivery Options</a:t>
            </a:r>
          </a:p>
          <a:p>
            <a:pPr marL="342900" indent="-342900">
              <a:buFont typeface="Arial" panose="020B0604020202020204" pitchFamily="34" charset="0"/>
              <a:buChar char="•"/>
            </a:pPr>
            <a:r>
              <a:rPr lang="en-US" b="1" dirty="0">
                <a:solidFill>
                  <a:srgbClr val="1C4187"/>
                </a:solidFill>
              </a:rPr>
              <a:t>Evaluation and Continuous Improvement</a:t>
            </a:r>
            <a:endParaRPr lang="en-US" sz="1800" dirty="0">
              <a:solidFill>
                <a:srgbClr val="B7B9B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07A2962-C91F-F54C-A8B6-61FACD822E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4814" y="2632702"/>
            <a:ext cx="4006227" cy="2670818"/>
          </a:xfrm>
          <a:prstGeom prst="rect">
            <a:avLst/>
          </a:prstGeom>
        </p:spPr>
      </p:pic>
      <p:pic>
        <p:nvPicPr>
          <p:cNvPr id="5" name="Picture 4" descr="A person wearing a suit and sunglasses posing for the camera&#10;&#10;Description automatically generated">
            <a:extLst>
              <a:ext uri="{FF2B5EF4-FFF2-40B4-BE49-F238E27FC236}">
                <a16:creationId xmlns:a16="http://schemas.microsoft.com/office/drawing/2014/main" id="{28AD093F-7682-4F9F-8E3B-AEDF6C2AE0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0"/>
            <a:ext cx="839153" cy="889007"/>
          </a:xfrm>
          <a:prstGeom prst="rect">
            <a:avLst/>
          </a:prstGeom>
        </p:spPr>
      </p:pic>
    </p:spTree>
    <p:extLst>
      <p:ext uri="{BB962C8B-B14F-4D97-AF65-F5344CB8AC3E}">
        <p14:creationId xmlns:p14="http://schemas.microsoft.com/office/powerpoint/2010/main" val="399104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838200" y="1807290"/>
            <a:ext cx="10515600" cy="731521"/>
          </a:xfrm>
        </p:spPr>
        <p:txBody>
          <a:bodyPr>
            <a:normAutofit/>
          </a:bodyPr>
          <a:lstStyle/>
          <a:p>
            <a:r>
              <a:rPr lang="en-US" sz="4000" dirty="0"/>
              <a:t>NSF ATE MINDSET</a:t>
            </a:r>
          </a:p>
        </p:txBody>
      </p:sp>
      <p:sp>
        <p:nvSpPr>
          <p:cNvPr id="3" name="Text Placeholder 2">
            <a:extLst>
              <a:ext uri="{FF2B5EF4-FFF2-40B4-BE49-F238E27FC236}">
                <a16:creationId xmlns:a16="http://schemas.microsoft.com/office/drawing/2014/main" id="{CD4E629D-001D-454A-8F1B-EF96F458AFFF}"/>
              </a:ext>
            </a:extLst>
          </p:cNvPr>
          <p:cNvSpPr>
            <a:spLocks noGrp="1"/>
          </p:cNvSpPr>
          <p:nvPr>
            <p:ph type="body" idx="1"/>
          </p:nvPr>
        </p:nvSpPr>
        <p:spPr>
          <a:xfrm>
            <a:off x="838200" y="2538812"/>
            <a:ext cx="10515600" cy="2722098"/>
          </a:xfrm>
        </p:spPr>
        <p:txBody>
          <a:bodyPr numCol="1"/>
          <a:lstStyle/>
          <a:p>
            <a:pPr marL="342900" indent="-342900" algn="ctr">
              <a:buFont typeface="Arial" panose="020B0604020202020204" pitchFamily="34" charset="0"/>
              <a:buChar char="•"/>
            </a:pPr>
            <a:r>
              <a:rPr lang="en-US" b="1" dirty="0">
                <a:solidFill>
                  <a:srgbClr val="1C4187"/>
                </a:solidFill>
              </a:rPr>
              <a:t>Technology Complicates</a:t>
            </a:r>
          </a:p>
          <a:p>
            <a:pPr marL="342900" indent="-342900" algn="ctr">
              <a:buFont typeface="Arial" panose="020B0604020202020204" pitchFamily="34" charset="0"/>
              <a:buChar char="•"/>
            </a:pPr>
            <a:r>
              <a:rPr lang="en-US" b="1" dirty="0"/>
              <a:t>Technology Advances and Creates Opportunities</a:t>
            </a:r>
          </a:p>
          <a:p>
            <a:pPr marL="342900" indent="-342900" algn="ctr">
              <a:buFont typeface="Arial" panose="020B0604020202020204" pitchFamily="34" charset="0"/>
              <a:buChar char="•"/>
            </a:pPr>
            <a:r>
              <a:rPr lang="en-US" b="1" dirty="0">
                <a:solidFill>
                  <a:srgbClr val="1C4187"/>
                </a:solidFill>
              </a:rPr>
              <a:t>Technology Limits Access</a:t>
            </a:r>
          </a:p>
          <a:p>
            <a:pPr marL="342900" indent="-342900" algn="ctr">
              <a:buFont typeface="Arial" panose="020B0604020202020204" pitchFamily="34" charset="0"/>
              <a:buChar char="•"/>
            </a:pPr>
            <a:r>
              <a:rPr lang="en-US" b="1" dirty="0"/>
              <a:t>Technology Enables New Ways to Learn</a:t>
            </a:r>
          </a:p>
          <a:p>
            <a:pPr marL="342900" indent="-342900" algn="ctr">
              <a:buFont typeface="Arial" panose="020B0604020202020204" pitchFamily="34" charset="0"/>
              <a:buChar char="•"/>
            </a:pPr>
            <a:r>
              <a:rPr lang="en-US" b="1" dirty="0">
                <a:solidFill>
                  <a:srgbClr val="1C4187"/>
                </a:solidFill>
              </a:rPr>
              <a:t>Technology that Seems Strange Shouldn’t be Explored</a:t>
            </a:r>
          </a:p>
          <a:p>
            <a:pPr marL="342900" indent="-342900" algn="ctr">
              <a:buFont typeface="Arial" panose="020B0604020202020204" pitchFamily="34" charset="0"/>
              <a:buChar char="•"/>
            </a:pPr>
            <a:r>
              <a:rPr lang="en-US" b="1" dirty="0"/>
              <a:t>Technology Innovation is about Trying New Things</a:t>
            </a:r>
          </a:p>
        </p:txBody>
      </p:sp>
      <p:pic>
        <p:nvPicPr>
          <p:cNvPr id="4" name="Picture 3" descr="A person wearing a suit and sunglasses posing for the camera&#10;&#10;Description automatically generated">
            <a:extLst>
              <a:ext uri="{FF2B5EF4-FFF2-40B4-BE49-F238E27FC236}">
                <a16:creationId xmlns:a16="http://schemas.microsoft.com/office/drawing/2014/main" id="{9CEF8417-F70E-4755-9603-E5EC9D6E88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4593" y="0"/>
            <a:ext cx="839153" cy="889007"/>
          </a:xfrm>
          <a:prstGeom prst="rect">
            <a:avLst/>
          </a:prstGeom>
        </p:spPr>
      </p:pic>
    </p:spTree>
    <p:extLst>
      <p:ext uri="{BB962C8B-B14F-4D97-AF65-F5344CB8AC3E}">
        <p14:creationId xmlns:p14="http://schemas.microsoft.com/office/powerpoint/2010/main" val="291830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2012SideBanner.bmp">
            <a:extLst>
              <a:ext uri="{FF2B5EF4-FFF2-40B4-BE49-F238E27FC236}">
                <a16:creationId xmlns:a16="http://schemas.microsoft.com/office/drawing/2014/main" id="{99D8DCBC-9728-4718-BD53-F3253B188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79031" y="-5181600"/>
            <a:ext cx="1828800" cy="12192000"/>
          </a:xfrm>
          <a:prstGeom prst="rect">
            <a:avLst/>
          </a:prstGeom>
        </p:spPr>
      </p:pic>
      <p:sp>
        <p:nvSpPr>
          <p:cNvPr id="5" name="Rounded Rectangle 5">
            <a:extLst>
              <a:ext uri="{FF2B5EF4-FFF2-40B4-BE49-F238E27FC236}">
                <a16:creationId xmlns:a16="http://schemas.microsoft.com/office/drawing/2014/main" id="{36ED9C7A-85AD-4C04-B16A-2F07AC7061F6}"/>
              </a:ext>
            </a:extLst>
          </p:cNvPr>
          <p:cNvSpPr/>
          <p:nvPr/>
        </p:nvSpPr>
        <p:spPr>
          <a:xfrm>
            <a:off x="2209800" y="177694"/>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Welcome &amp; Introductions</a:t>
            </a:r>
            <a:endParaRPr lang="en-US" sz="4600" dirty="0">
              <a:solidFill>
                <a:prstClr val="white"/>
              </a:solidFill>
            </a:endParaRPr>
          </a:p>
        </p:txBody>
      </p:sp>
      <p:sp>
        <p:nvSpPr>
          <p:cNvPr id="2" name="TextBox 1">
            <a:extLst>
              <a:ext uri="{FF2B5EF4-FFF2-40B4-BE49-F238E27FC236}">
                <a16:creationId xmlns:a16="http://schemas.microsoft.com/office/drawing/2014/main" id="{F9945E05-9DEA-4C2D-A0EF-33CED698ACA7}"/>
              </a:ext>
            </a:extLst>
          </p:cNvPr>
          <p:cNvSpPr txBox="1"/>
          <p:nvPr/>
        </p:nvSpPr>
        <p:spPr>
          <a:xfrm>
            <a:off x="3200400" y="1312129"/>
            <a:ext cx="7848600" cy="4755148"/>
          </a:xfrm>
          <a:prstGeom prst="rect">
            <a:avLst/>
          </a:prstGeom>
          <a:noFill/>
        </p:spPr>
        <p:txBody>
          <a:bodyPr wrap="square" rtlCol="0">
            <a:spAutoFit/>
          </a:bodyPr>
          <a:lstStyle/>
          <a:p>
            <a:r>
              <a:rPr lang="en-US" sz="2400" dirty="0"/>
              <a:t>Jonathan Beck, Executive Director and PI</a:t>
            </a:r>
            <a:br>
              <a:rPr lang="en-US" sz="2400" dirty="0"/>
            </a:br>
            <a:r>
              <a:rPr lang="en-US" sz="2400" dirty="0"/>
              <a:t>National Center for Autonomous Technologies</a:t>
            </a:r>
            <a:br>
              <a:rPr lang="en-US" sz="2400" dirty="0"/>
            </a:br>
            <a:r>
              <a:rPr lang="en-US" sz="2400" dirty="0"/>
              <a:t>Northland Community and Technical College, MN </a:t>
            </a:r>
          </a:p>
          <a:p>
            <a:br>
              <a:rPr lang="en-US" sz="2400" dirty="0"/>
            </a:br>
            <a:r>
              <a:rPr lang="en-US" sz="2400" dirty="0"/>
              <a:t>V. Celeste Carter, Lead ATE Program Director</a:t>
            </a:r>
          </a:p>
          <a:p>
            <a:r>
              <a:rPr lang="en-US" sz="2400" dirty="0"/>
              <a:t>National Science Foundation, VA </a:t>
            </a:r>
          </a:p>
          <a:p>
            <a:r>
              <a:rPr lang="en-US" sz="2400" dirty="0"/>
              <a:t> </a:t>
            </a:r>
            <a:br>
              <a:rPr lang="en-US" sz="2400" dirty="0"/>
            </a:br>
            <a:r>
              <a:rPr lang="en-US" sz="2400" dirty="0"/>
              <a:t>Kevin Cooper, PI, RCNET, Dean of Advanced Technology</a:t>
            </a:r>
            <a:br>
              <a:rPr lang="en-US" sz="2400" dirty="0"/>
            </a:br>
            <a:r>
              <a:rPr lang="en-US" sz="2400" dirty="0"/>
              <a:t>Indian River State College, FL </a:t>
            </a:r>
          </a:p>
          <a:p>
            <a:endParaRPr lang="en-US" sz="2400" dirty="0"/>
          </a:p>
          <a:p>
            <a:endParaRPr lang="en-US" sz="1500" dirty="0"/>
          </a:p>
          <a:p>
            <a:r>
              <a:rPr lang="en-US" sz="2400" dirty="0"/>
              <a:t>Michele Norgren, Director and PI</a:t>
            </a:r>
            <a:br>
              <a:rPr lang="en-US" sz="2400" dirty="0"/>
            </a:br>
            <a:r>
              <a:rPr lang="en-US" sz="2400" dirty="0"/>
              <a:t>VESTA National Center, MO</a:t>
            </a:r>
          </a:p>
        </p:txBody>
      </p:sp>
      <p:pic>
        <p:nvPicPr>
          <p:cNvPr id="4" name="Picture 3" descr="A person wearing a suit and tie&#10;&#10;Description automatically generated">
            <a:extLst>
              <a:ext uri="{FF2B5EF4-FFF2-40B4-BE49-F238E27FC236}">
                <a16:creationId xmlns:a16="http://schemas.microsoft.com/office/drawing/2014/main" id="{99A67F92-9DC7-4135-BE30-61DB450864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2779" y="3811013"/>
            <a:ext cx="768096" cy="1024128"/>
          </a:xfrm>
          <a:prstGeom prst="rect">
            <a:avLst/>
          </a:prstGeom>
        </p:spPr>
      </p:pic>
      <p:pic>
        <p:nvPicPr>
          <p:cNvPr id="7" name="Picture 6">
            <a:extLst>
              <a:ext uri="{FF2B5EF4-FFF2-40B4-BE49-F238E27FC236}">
                <a16:creationId xmlns:a16="http://schemas.microsoft.com/office/drawing/2014/main" id="{7EC8FE4C-85B9-4622-87C0-2D10B3974D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1174" y="2574164"/>
            <a:ext cx="910825" cy="1148512"/>
          </a:xfrm>
          <a:prstGeom prst="rect">
            <a:avLst/>
          </a:prstGeom>
        </p:spPr>
      </p:pic>
      <p:pic>
        <p:nvPicPr>
          <p:cNvPr id="6" name="Picture 5" descr="A person wearing a suit and sunglasses posing for the camera&#10;&#10;Description automatically generated">
            <a:extLst>
              <a:ext uri="{FF2B5EF4-FFF2-40B4-BE49-F238E27FC236}">
                <a16:creationId xmlns:a16="http://schemas.microsoft.com/office/drawing/2014/main" id="{4E5B0FAA-CFEE-4BC5-BF42-CCBC930B78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1174" y="1373447"/>
            <a:ext cx="839153" cy="889007"/>
          </a:xfrm>
          <a:prstGeom prst="rect">
            <a:avLst/>
          </a:prstGeom>
        </p:spPr>
      </p:pic>
      <p:pic>
        <p:nvPicPr>
          <p:cNvPr id="8" name="Picture 7" descr="A person posing for a picture&#10;&#10;Description automatically generated">
            <a:extLst>
              <a:ext uri="{FF2B5EF4-FFF2-40B4-BE49-F238E27FC236}">
                <a16:creationId xmlns:a16="http://schemas.microsoft.com/office/drawing/2014/main" id="{8958F2FE-1A7B-451B-9E4A-B58A7B9264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72779" y="5181600"/>
            <a:ext cx="969386" cy="1005840"/>
          </a:xfrm>
          <a:prstGeom prst="rect">
            <a:avLst/>
          </a:prstGeom>
        </p:spPr>
      </p:pic>
    </p:spTree>
    <p:extLst>
      <p:ext uri="{BB962C8B-B14F-4D97-AF65-F5344CB8AC3E}">
        <p14:creationId xmlns:p14="http://schemas.microsoft.com/office/powerpoint/2010/main" val="1794287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061A-EE56-E04D-B2CB-7A847BD84642}"/>
              </a:ext>
            </a:extLst>
          </p:cNvPr>
          <p:cNvSpPr>
            <a:spLocks noGrp="1"/>
          </p:cNvSpPr>
          <p:nvPr>
            <p:ph type="title"/>
          </p:nvPr>
        </p:nvSpPr>
        <p:spPr>
          <a:xfrm>
            <a:off x="5031268" y="1540101"/>
            <a:ext cx="7073630" cy="1067624"/>
          </a:xfrm>
        </p:spPr>
        <p:txBody>
          <a:bodyPr>
            <a:noAutofit/>
          </a:bodyPr>
          <a:lstStyle/>
          <a:p>
            <a:r>
              <a:rPr lang="en-US" sz="6000" dirty="0"/>
              <a:t>Questions?</a:t>
            </a:r>
          </a:p>
        </p:txBody>
      </p:sp>
      <p:pic>
        <p:nvPicPr>
          <p:cNvPr id="3" name="Picture 2">
            <a:extLst>
              <a:ext uri="{FF2B5EF4-FFF2-40B4-BE49-F238E27FC236}">
                <a16:creationId xmlns:a16="http://schemas.microsoft.com/office/drawing/2014/main" id="{4C11ED4A-DFCD-4050-A68B-D16D330E0E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2268" y="1888899"/>
            <a:ext cx="3429000" cy="3429000"/>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B305903D-F41F-0D4F-A3FF-9E2D7A754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7299" y="2771183"/>
            <a:ext cx="1655777" cy="1664431"/>
          </a:xfrm>
          <a:prstGeom prst="rect">
            <a:avLst/>
          </a:prstGeom>
        </p:spPr>
      </p:pic>
      <p:sp>
        <p:nvSpPr>
          <p:cNvPr id="5" name="TextBox 4">
            <a:extLst>
              <a:ext uri="{FF2B5EF4-FFF2-40B4-BE49-F238E27FC236}">
                <a16:creationId xmlns:a16="http://schemas.microsoft.com/office/drawing/2014/main" id="{73412776-CEF0-8F47-A875-0FBC3D6CFFA7}"/>
              </a:ext>
            </a:extLst>
          </p:cNvPr>
          <p:cNvSpPr txBox="1"/>
          <p:nvPr/>
        </p:nvSpPr>
        <p:spPr>
          <a:xfrm>
            <a:off x="5620618" y="4733693"/>
            <a:ext cx="62891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material is based upon work supported by the National Science Foundation under Grant No. DUE 1902574. Any opinions, findings, and conclusions or recommendations expressed in this material are those of the author(s) and do not necessarily reflect the views of the National Science Foundation.</a:t>
            </a:r>
          </a:p>
        </p:txBody>
      </p:sp>
    </p:spTree>
    <p:extLst>
      <p:ext uri="{BB962C8B-B14F-4D97-AF65-F5344CB8AC3E}">
        <p14:creationId xmlns:p14="http://schemas.microsoft.com/office/powerpoint/2010/main" val="415180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3276601" y="1600201"/>
            <a:ext cx="6600451" cy="1600200"/>
          </a:xfrm>
        </p:spPr>
        <p:txBody>
          <a:bodyPr>
            <a:normAutofit/>
          </a:bodyPr>
          <a:lstStyle/>
          <a:p>
            <a:r>
              <a:rPr lang="en-US" altLang="en-US" sz="5400" b="1" dirty="0">
                <a:solidFill>
                  <a:srgbClr val="660033"/>
                </a:solidFill>
              </a:rPr>
              <a:t>	</a:t>
            </a:r>
          </a:p>
        </p:txBody>
      </p:sp>
      <p:pic>
        <p:nvPicPr>
          <p:cNvPr id="11269" name="Picture 1"/>
          <p:cNvPicPr>
            <a:picLocks noChangeAspect="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905000" y="228600"/>
            <a:ext cx="2286000" cy="1517650"/>
          </a:xfrm>
          <a:prstGeom prst="rect">
            <a:avLst/>
          </a:prstGeom>
          <a:noFill/>
          <a:ln>
            <a:noFill/>
          </a:ln>
        </p:spPr>
      </p:pic>
      <p:sp>
        <p:nvSpPr>
          <p:cNvPr id="2" name="Slide Number Placeholder 1"/>
          <p:cNvSpPr>
            <a:spLocks noGrp="1"/>
          </p:cNvSpPr>
          <p:nvPr>
            <p:ph type="sldNum" sz="quarter" idx="12"/>
          </p:nvPr>
        </p:nvSpPr>
        <p:spPr/>
        <p:txBody>
          <a:bodyPr/>
          <a:lstStyle/>
          <a:p>
            <a:pPr defTabSz="914400"/>
            <a:endParaRPr lang="en-US" dirty="0">
              <a:solidFill>
                <a:prstClr val="black">
                  <a:tint val="75000"/>
                </a:prstClr>
              </a:solidFill>
              <a:latin typeface="Calibri"/>
            </a:endParaRPr>
          </a:p>
        </p:txBody>
      </p:sp>
      <p:pic>
        <p:nvPicPr>
          <p:cNvPr id="4" name="Picture 3">
            <a:extLst>
              <a:ext uri="{FF2B5EF4-FFF2-40B4-BE49-F238E27FC236}">
                <a16:creationId xmlns:a16="http://schemas.microsoft.com/office/drawing/2014/main" id="{F94E1D1B-F641-4BC5-9B9D-7C01A09C25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6400" y="5548521"/>
            <a:ext cx="1104900" cy="1109833"/>
          </a:xfrm>
          <a:prstGeom prst="rect">
            <a:avLst/>
          </a:prstGeom>
        </p:spPr>
      </p:pic>
      <p:pic>
        <p:nvPicPr>
          <p:cNvPr id="10" name="Picture 9" descr="A person posing for a picture&#10;&#10;Description automatically generated">
            <a:extLst>
              <a:ext uri="{FF2B5EF4-FFF2-40B4-BE49-F238E27FC236}">
                <a16:creationId xmlns:a16="http://schemas.microsoft.com/office/drawing/2014/main" id="{CD1C853C-8E75-461C-A337-3EA6A1459E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5651" y="2057400"/>
            <a:ext cx="2743200" cy="2743200"/>
          </a:xfrm>
          <a:prstGeom prst="rect">
            <a:avLst/>
          </a:prstGeom>
        </p:spPr>
      </p:pic>
      <p:sp>
        <p:nvSpPr>
          <p:cNvPr id="11" name="Rectangle 10">
            <a:extLst>
              <a:ext uri="{FF2B5EF4-FFF2-40B4-BE49-F238E27FC236}">
                <a16:creationId xmlns:a16="http://schemas.microsoft.com/office/drawing/2014/main" id="{06CC360C-C1AE-4161-A039-A2049ACCD6BC}"/>
              </a:ext>
            </a:extLst>
          </p:cNvPr>
          <p:cNvSpPr/>
          <p:nvPr/>
        </p:nvSpPr>
        <p:spPr>
          <a:xfrm>
            <a:off x="5254251" y="2558578"/>
            <a:ext cx="4648200" cy="1815882"/>
          </a:xfrm>
          <a:prstGeom prst="rect">
            <a:avLst/>
          </a:prstGeom>
        </p:spPr>
        <p:txBody>
          <a:bodyPr wrap="square">
            <a:spAutoFit/>
          </a:bodyPr>
          <a:lstStyle/>
          <a:p>
            <a:pPr algn="ctr" defTabSz="914400"/>
            <a:r>
              <a:rPr lang="en-US" sz="2800" dirty="0">
                <a:solidFill>
                  <a:srgbClr val="1F497D">
                    <a:lumMod val="75000"/>
                    <a:lumOff val="25000"/>
                  </a:srgbClr>
                </a:solidFill>
                <a:latin typeface="Calibri"/>
              </a:rPr>
              <a:t>Michele Norgren</a:t>
            </a:r>
            <a:br>
              <a:rPr lang="en-US" sz="2800" dirty="0">
                <a:solidFill>
                  <a:srgbClr val="1F497D">
                    <a:lumMod val="75000"/>
                    <a:lumOff val="25000"/>
                  </a:srgbClr>
                </a:solidFill>
                <a:latin typeface="Calibri"/>
              </a:rPr>
            </a:br>
            <a:r>
              <a:rPr lang="en-US" sz="2800" dirty="0">
                <a:solidFill>
                  <a:srgbClr val="1F497D">
                    <a:lumMod val="75000"/>
                    <a:lumOff val="25000"/>
                  </a:srgbClr>
                </a:solidFill>
                <a:latin typeface="Calibri"/>
              </a:rPr>
              <a:t>Director and PI</a:t>
            </a:r>
            <a:br>
              <a:rPr lang="en-US" sz="2800" dirty="0">
                <a:solidFill>
                  <a:srgbClr val="1F497D">
                    <a:lumMod val="75000"/>
                    <a:lumOff val="25000"/>
                  </a:srgbClr>
                </a:solidFill>
                <a:latin typeface="Calibri"/>
              </a:rPr>
            </a:br>
            <a:r>
              <a:rPr lang="en-US" sz="2800" dirty="0">
                <a:solidFill>
                  <a:srgbClr val="1F497D">
                    <a:lumMod val="75000"/>
                    <a:lumOff val="25000"/>
                  </a:srgbClr>
                </a:solidFill>
                <a:latin typeface="Calibri"/>
              </a:rPr>
              <a:t>VESTA National Center, MO</a:t>
            </a:r>
          </a:p>
          <a:p>
            <a:pPr algn="ctr" defTabSz="914400"/>
            <a:endParaRPr lang="en-US" sz="2800" b="1" dirty="0">
              <a:solidFill>
                <a:srgbClr val="000066"/>
              </a:solidFill>
              <a:latin typeface="Calibri"/>
            </a:endParaRPr>
          </a:p>
        </p:txBody>
      </p:sp>
    </p:spTree>
    <p:extLst>
      <p:ext uri="{BB962C8B-B14F-4D97-AF65-F5344CB8AC3E}">
        <p14:creationId xmlns:p14="http://schemas.microsoft.com/office/powerpoint/2010/main" val="135639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2" y="6581003"/>
            <a:ext cx="2180533" cy="276999"/>
          </a:xfrm>
          <a:prstGeom prst="rect">
            <a:avLst/>
          </a:prstGeom>
          <a:noFill/>
        </p:spPr>
        <p:txBody>
          <a:bodyPr wrap="none" rtlCol="0">
            <a:spAutoFit/>
          </a:bodyPr>
          <a:lstStyle/>
          <a:p>
            <a:pPr defTabSz="914400"/>
            <a:r>
              <a:rPr lang="en-US" sz="1200" dirty="0">
                <a:solidFill>
                  <a:prstClr val="black"/>
                </a:solidFill>
                <a:latin typeface="Calibri"/>
                <a:hlinkClick r:id="rId2"/>
              </a:rPr>
              <a:t>http://wineamerica.org/impact</a:t>
            </a:r>
            <a:r>
              <a:rPr lang="en-US" sz="1200" dirty="0">
                <a:solidFill>
                  <a:prstClr val="black"/>
                </a:solidFill>
                <a:latin typeface="Calibri"/>
              </a:rPr>
              <a:t> </a:t>
            </a:r>
          </a:p>
        </p:txBody>
      </p:sp>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8167" y="161150"/>
            <a:ext cx="5105400" cy="6400802"/>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defTabSz="914400"/>
            <a:endParaRPr lang="en-US" dirty="0">
              <a:solidFill>
                <a:prstClr val="black">
                  <a:tint val="75000"/>
                </a:prstClr>
              </a:solidFill>
              <a:latin typeface="Calibri"/>
            </a:endParaRPr>
          </a:p>
        </p:txBody>
      </p:sp>
      <p:pic>
        <p:nvPicPr>
          <p:cNvPr id="2" name="Picture 1">
            <a:extLst>
              <a:ext uri="{FF2B5EF4-FFF2-40B4-BE49-F238E27FC236}">
                <a16:creationId xmlns:a16="http://schemas.microsoft.com/office/drawing/2014/main" id="{CB2593BE-2429-4E4A-B30F-E7C1368CAA4E}"/>
              </a:ext>
            </a:extLst>
          </p:cNvPr>
          <p:cNvPicPr>
            <a:picLocks noChangeAspect="1"/>
          </p:cNvPicPr>
          <p:nvPr/>
        </p:nvPicPr>
        <p:blipFill>
          <a:blip r:embed="rId4"/>
          <a:stretch>
            <a:fillRect/>
          </a:stretch>
        </p:blipFill>
        <p:spPr>
          <a:xfrm>
            <a:off x="1828800" y="161150"/>
            <a:ext cx="1190134" cy="753250"/>
          </a:xfrm>
          <a:prstGeom prst="rect">
            <a:avLst/>
          </a:prstGeom>
        </p:spPr>
      </p:pic>
      <p:pic>
        <p:nvPicPr>
          <p:cNvPr id="7" name="Picture 6">
            <a:extLst>
              <a:ext uri="{FF2B5EF4-FFF2-40B4-BE49-F238E27FC236}">
                <a16:creationId xmlns:a16="http://schemas.microsoft.com/office/drawing/2014/main" id="{88AD4FF2-A4C9-4344-B517-5B09596E47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10418" y="5562601"/>
            <a:ext cx="1090883" cy="1095753"/>
          </a:xfrm>
          <a:prstGeom prst="rect">
            <a:avLst/>
          </a:prstGeom>
        </p:spPr>
      </p:pic>
      <p:pic>
        <p:nvPicPr>
          <p:cNvPr id="8" name="Picture 7" descr="A person posing for a picture&#10;&#10;Description automatically generated">
            <a:extLst>
              <a:ext uri="{FF2B5EF4-FFF2-40B4-BE49-F238E27FC236}">
                <a16:creationId xmlns:a16="http://schemas.microsoft.com/office/drawing/2014/main" id="{EE746A40-AD36-4E8A-A2A8-A5CF57BD9B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2614" y="0"/>
            <a:ext cx="969386" cy="10058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725" y="409764"/>
            <a:ext cx="8229600" cy="914400"/>
          </a:xfrm>
        </p:spPr>
        <p:txBody>
          <a:bodyPr>
            <a:normAutofit fontScale="90000"/>
          </a:bodyPr>
          <a:lstStyle/>
          <a:p>
            <a:r>
              <a:rPr lang="en-US" sz="3600" b="1" dirty="0"/>
              <a:t>Viticulture &amp; Enology </a:t>
            </a:r>
            <a:br>
              <a:rPr lang="en-US" sz="3600" b="1" dirty="0"/>
            </a:br>
            <a:r>
              <a:rPr lang="en-US" sz="3600" b="1" dirty="0"/>
              <a:t>Science &amp; Technology Alliance </a:t>
            </a:r>
            <a:br>
              <a:rPr lang="en-US" sz="3600" b="1" dirty="0"/>
            </a:br>
            <a:endParaRPr lang="en-US" sz="3600" b="1" dirty="0"/>
          </a:p>
        </p:txBody>
      </p:sp>
      <p:sp>
        <p:nvSpPr>
          <p:cNvPr id="3" name="Content Placeholder 2"/>
          <p:cNvSpPr>
            <a:spLocks noGrp="1"/>
          </p:cNvSpPr>
          <p:nvPr>
            <p:ph sz="half" idx="2"/>
          </p:nvPr>
        </p:nvSpPr>
        <p:spPr>
          <a:xfrm>
            <a:off x="1981200" y="1417639"/>
            <a:ext cx="4040188" cy="4708525"/>
          </a:xfrm>
        </p:spPr>
        <p:txBody>
          <a:bodyPr>
            <a:normAutofit fontScale="85000" lnSpcReduction="20000"/>
          </a:bodyPr>
          <a:lstStyle/>
          <a:p>
            <a:pPr>
              <a:spcAft>
                <a:spcPts val="600"/>
              </a:spcAft>
            </a:pPr>
            <a:r>
              <a:rPr lang="en-US" i="1" dirty="0"/>
              <a:t>Industry-Guided</a:t>
            </a:r>
            <a:r>
              <a:rPr lang="en-US" dirty="0"/>
              <a:t> </a:t>
            </a:r>
            <a:r>
              <a:rPr lang="en-US" i="1" dirty="0"/>
              <a:t>Design </a:t>
            </a:r>
            <a:r>
              <a:rPr lang="en-US" dirty="0"/>
              <a:t>to Address the Workforce Needs of the U.S. Grape and Wine Industry</a:t>
            </a:r>
          </a:p>
          <a:p>
            <a:pPr>
              <a:spcAft>
                <a:spcPts val="600"/>
              </a:spcAft>
            </a:pPr>
            <a:r>
              <a:rPr lang="en-US" i="1" dirty="0"/>
              <a:t>Recognizes the Accessibility Challenges </a:t>
            </a:r>
            <a:r>
              <a:rPr lang="en-US" dirty="0"/>
              <a:t>for Students Who are Generally Rurally Located and Travel-limited </a:t>
            </a:r>
          </a:p>
          <a:p>
            <a:pPr>
              <a:spcAft>
                <a:spcPts val="600"/>
              </a:spcAft>
            </a:pPr>
            <a:r>
              <a:rPr lang="en-US" i="1" dirty="0"/>
              <a:t>First For-Credit Distance Education Program</a:t>
            </a:r>
            <a:r>
              <a:rPr lang="en-US" dirty="0"/>
              <a:t> in Viticulture, Enology and Wine Business Entrepreneurship </a:t>
            </a:r>
          </a:p>
          <a:p>
            <a:pPr>
              <a:spcAft>
                <a:spcPts val="600"/>
              </a:spcAft>
            </a:pPr>
            <a:r>
              <a:rPr lang="en-US" i="1" dirty="0"/>
              <a:t>Industry-Validated Program </a:t>
            </a:r>
            <a:r>
              <a:rPr lang="en-US" dirty="0"/>
              <a:t>of Online Courses, Structured Field Experiences and Workshops Leading to Technical Certificates and AAS Degrees.  </a:t>
            </a:r>
          </a:p>
          <a:p>
            <a:pPr>
              <a:spcAft>
                <a:spcPts val="600"/>
              </a:spcAft>
            </a:pPr>
            <a:endParaRPr lang="en-US" dirty="0"/>
          </a:p>
          <a:p>
            <a:pPr>
              <a:spcAft>
                <a:spcPts val="600"/>
              </a:spcAft>
            </a:pPr>
            <a:endParaRPr lang="en-US" dirty="0"/>
          </a:p>
          <a:p>
            <a:pPr>
              <a:spcAft>
                <a:spcPts val="600"/>
              </a:spcAft>
              <a:buNone/>
            </a:pP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000" y="1432107"/>
            <a:ext cx="2879380" cy="1984509"/>
          </a:xfrm>
          <a:prstGeom prst="rect">
            <a:avLst/>
          </a:prstGeom>
        </p:spPr>
      </p:pic>
      <p:pic>
        <p:nvPicPr>
          <p:cNvPr id="11" name="Picture 10"/>
          <p:cNvPicPr>
            <a:picLocks noChangeAspect="1"/>
          </p:cNvPicPr>
          <p:nvPr/>
        </p:nvPicPr>
        <p:blipFill>
          <a:blip r:embed="rId3"/>
          <a:stretch>
            <a:fillRect/>
          </a:stretch>
        </p:blipFill>
        <p:spPr>
          <a:xfrm>
            <a:off x="6491012" y="3771900"/>
            <a:ext cx="2865368" cy="2219136"/>
          </a:xfrm>
          <a:prstGeom prst="rect">
            <a:avLst/>
          </a:prstGeom>
        </p:spPr>
      </p:pic>
      <p:pic>
        <p:nvPicPr>
          <p:cNvPr id="7" name="Picture 6">
            <a:extLst>
              <a:ext uri="{FF2B5EF4-FFF2-40B4-BE49-F238E27FC236}">
                <a16:creationId xmlns:a16="http://schemas.microsoft.com/office/drawing/2014/main" id="{B4BA837E-39BC-466C-BE0F-3E09DD10D4C3}"/>
              </a:ext>
            </a:extLst>
          </p:cNvPr>
          <p:cNvPicPr>
            <a:picLocks noChangeAspect="1"/>
          </p:cNvPicPr>
          <p:nvPr/>
        </p:nvPicPr>
        <p:blipFill>
          <a:blip r:embed="rId4"/>
          <a:stretch>
            <a:fillRect/>
          </a:stretch>
        </p:blipFill>
        <p:spPr>
          <a:xfrm>
            <a:off x="1828800" y="161150"/>
            <a:ext cx="1190134" cy="753250"/>
          </a:xfrm>
          <a:prstGeom prst="rect">
            <a:avLst/>
          </a:prstGeom>
        </p:spPr>
      </p:pic>
      <p:pic>
        <p:nvPicPr>
          <p:cNvPr id="10" name="Picture 9">
            <a:extLst>
              <a:ext uri="{FF2B5EF4-FFF2-40B4-BE49-F238E27FC236}">
                <a16:creationId xmlns:a16="http://schemas.microsoft.com/office/drawing/2014/main" id="{41C4C7F0-6F3D-4AB1-B2CE-07D5FFCB3F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3100" y="5816411"/>
            <a:ext cx="838200" cy="841942"/>
          </a:xfrm>
          <a:prstGeom prst="rect">
            <a:avLst/>
          </a:prstGeom>
        </p:spPr>
      </p:pic>
      <p:pic>
        <p:nvPicPr>
          <p:cNvPr id="8" name="Picture 7" descr="A person posing for a picture&#10;&#10;Description automatically generated">
            <a:extLst>
              <a:ext uri="{FF2B5EF4-FFF2-40B4-BE49-F238E27FC236}">
                <a16:creationId xmlns:a16="http://schemas.microsoft.com/office/drawing/2014/main" id="{CE89ACF7-7BF2-4515-83E9-1CD1FC6701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2614" y="0"/>
            <a:ext cx="969386" cy="10058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09800" y="152400"/>
            <a:ext cx="7772400" cy="609600"/>
          </a:xfrm>
        </p:spPr>
        <p:txBody>
          <a:bodyPr/>
          <a:lstStyle/>
          <a:p>
            <a:r>
              <a:rPr lang="en-US" altLang="en-US" sz="2400" b="1"/>
              <a:t>Rigorous and Comprehensive Educational Program</a:t>
            </a:r>
          </a:p>
        </p:txBody>
      </p:sp>
      <p:pic>
        <p:nvPicPr>
          <p:cNvPr id="19459" name="Picture 3" descr="08a12870088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69125" y="1125538"/>
            <a:ext cx="19812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IMG_090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929121">
            <a:off x="7164388" y="3551238"/>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Content Placeholder 2"/>
          <p:cNvSpPr>
            <a:spLocks noGrp="1"/>
          </p:cNvSpPr>
          <p:nvPr>
            <p:ph idx="1"/>
          </p:nvPr>
        </p:nvSpPr>
        <p:spPr>
          <a:xfrm>
            <a:off x="2057400" y="847726"/>
            <a:ext cx="4876800" cy="5553075"/>
          </a:xfrm>
        </p:spPr>
        <p:txBody>
          <a:bodyPr/>
          <a:lstStyle/>
          <a:p>
            <a:r>
              <a:rPr lang="en-US" altLang="en-US" sz="2000" b="1" dirty="0"/>
              <a:t>39 online courses</a:t>
            </a:r>
          </a:p>
          <a:p>
            <a:r>
              <a:rPr lang="en-US" altLang="en-US" sz="2000" b="1" dirty="0"/>
              <a:t>3 educational tracks – viticulture, enology, and wine business entrepreneurship.</a:t>
            </a:r>
          </a:p>
          <a:p>
            <a:r>
              <a:rPr lang="en-US" altLang="en-US" sz="2000" b="1" dirty="0"/>
              <a:t>Multiple educational paths</a:t>
            </a:r>
          </a:p>
          <a:p>
            <a:pPr lvl="1"/>
            <a:r>
              <a:rPr lang="en-US" altLang="en-US" sz="1200" b="1" dirty="0"/>
              <a:t>Individual courses</a:t>
            </a:r>
          </a:p>
          <a:p>
            <a:pPr lvl="1"/>
            <a:r>
              <a:rPr lang="en-US" altLang="en-US" sz="1200" b="1" dirty="0"/>
              <a:t>Technical Certificate</a:t>
            </a:r>
          </a:p>
          <a:p>
            <a:pPr lvl="1"/>
            <a:r>
              <a:rPr lang="en-US" altLang="en-US" sz="1200" b="1" dirty="0"/>
              <a:t>Associate of Applied Science</a:t>
            </a:r>
          </a:p>
          <a:p>
            <a:r>
              <a:rPr lang="en-US" altLang="en-US" sz="2000" b="1" dirty="0"/>
              <a:t>Curriculum that is industry driven and supervised by notable professors </a:t>
            </a:r>
          </a:p>
          <a:p>
            <a:pPr lvl="1"/>
            <a:r>
              <a:rPr lang="en-US" altLang="en-US" sz="1800" b="1" dirty="0"/>
              <a:t>Dr. Anne Fennell, South Dakota State University</a:t>
            </a:r>
          </a:p>
          <a:p>
            <a:pPr lvl="1"/>
            <a:r>
              <a:rPr lang="en-US" altLang="en-US" sz="1800" b="1" dirty="0"/>
              <a:t>Dr. Barry Gump, Florida International University</a:t>
            </a:r>
          </a:p>
          <a:p>
            <a:r>
              <a:rPr lang="en-US" altLang="en-US" sz="2000" b="1" dirty="0"/>
              <a:t>Dedicated Instructional Designer</a:t>
            </a:r>
          </a:p>
          <a:p>
            <a:pPr lvl="1"/>
            <a:r>
              <a:rPr lang="en-US" altLang="en-US" sz="1600" b="1" dirty="0"/>
              <a:t>Dr. Nicholas Farha, Missouri State University</a:t>
            </a:r>
          </a:p>
        </p:txBody>
      </p:sp>
      <p:pic>
        <p:nvPicPr>
          <p:cNvPr id="2" name="Picture 1">
            <a:extLst>
              <a:ext uri="{FF2B5EF4-FFF2-40B4-BE49-F238E27FC236}">
                <a16:creationId xmlns:a16="http://schemas.microsoft.com/office/drawing/2014/main" id="{DB4FFD9F-68B7-41CC-BDB1-9D2250459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1" y="79215"/>
            <a:ext cx="958645" cy="609600"/>
          </a:xfrm>
          <a:prstGeom prst="rect">
            <a:avLst/>
          </a:prstGeom>
        </p:spPr>
      </p:pic>
      <p:pic>
        <p:nvPicPr>
          <p:cNvPr id="8" name="Picture 7">
            <a:extLst>
              <a:ext uri="{FF2B5EF4-FFF2-40B4-BE49-F238E27FC236}">
                <a16:creationId xmlns:a16="http://schemas.microsoft.com/office/drawing/2014/main" id="{C7B80028-0DD0-4B4F-B593-12B070368B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3100" y="5816411"/>
            <a:ext cx="838200" cy="841942"/>
          </a:xfrm>
          <a:prstGeom prst="rect">
            <a:avLst/>
          </a:prstGeom>
        </p:spPr>
      </p:pic>
      <p:pic>
        <p:nvPicPr>
          <p:cNvPr id="9" name="Picture 8" descr="A person posing for a picture&#10;&#10;Description automatically generated">
            <a:extLst>
              <a:ext uri="{FF2B5EF4-FFF2-40B4-BE49-F238E27FC236}">
                <a16:creationId xmlns:a16="http://schemas.microsoft.com/office/drawing/2014/main" id="{DB07A80C-4944-4B5C-973F-2E254A27A4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2614" y="15411"/>
            <a:ext cx="969386" cy="1005840"/>
          </a:xfrm>
          <a:prstGeom prst="rect">
            <a:avLst/>
          </a:prstGeom>
        </p:spPr>
      </p:pic>
    </p:spTree>
    <p:extLst>
      <p:ext uri="{BB962C8B-B14F-4D97-AF65-F5344CB8AC3E}">
        <p14:creationId xmlns:p14="http://schemas.microsoft.com/office/powerpoint/2010/main" val="90889421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3200" b="1" dirty="0"/>
              <a:t>Infusing VESTA Courses with</a:t>
            </a:r>
            <a:br>
              <a:rPr lang="en-US" sz="3200" b="1" dirty="0"/>
            </a:br>
            <a:r>
              <a:rPr lang="en-US" sz="3200" b="1" dirty="0"/>
              <a:t>Workplace Hands-on Learning</a:t>
            </a:r>
          </a:p>
        </p:txBody>
      </p:sp>
      <p:sp>
        <p:nvSpPr>
          <p:cNvPr id="3" name="Content Placeholder 2"/>
          <p:cNvSpPr>
            <a:spLocks noGrp="1"/>
          </p:cNvSpPr>
          <p:nvPr>
            <p:ph sz="half" idx="1"/>
          </p:nvPr>
        </p:nvSpPr>
        <p:spPr/>
        <p:txBody>
          <a:bodyPr>
            <a:normAutofit fontScale="92500" lnSpcReduction="10000"/>
          </a:bodyPr>
          <a:lstStyle/>
          <a:p>
            <a:r>
              <a:rPr lang="en-US" dirty="0"/>
              <a:t>Field Practicums</a:t>
            </a:r>
          </a:p>
          <a:p>
            <a:pPr lvl="1"/>
            <a:r>
              <a:rPr lang="en-US" dirty="0"/>
              <a:t>Mentored Field Experiences Integrated into Viticulture and Enology</a:t>
            </a:r>
          </a:p>
          <a:p>
            <a:pPr lvl="1"/>
            <a:r>
              <a:rPr lang="en-US" dirty="0"/>
              <a:t>Apply Knowledge and Develop Critical Skills</a:t>
            </a:r>
          </a:p>
          <a:p>
            <a:pPr lvl="1"/>
            <a:r>
              <a:rPr lang="en-US" dirty="0"/>
              <a:t>Durations Aligned with Course Learning Objectives</a:t>
            </a:r>
          </a:p>
          <a:p>
            <a:r>
              <a:rPr lang="en-US" dirty="0"/>
              <a:t>Workshops</a:t>
            </a:r>
          </a:p>
          <a:p>
            <a:r>
              <a:rPr lang="en-US" dirty="0"/>
              <a:t>Virtual Vineyards and Wineries</a:t>
            </a:r>
          </a:p>
          <a:p>
            <a:pPr lvl="1"/>
            <a:r>
              <a:rPr lang="en-US" dirty="0">
                <a:hlinkClick r:id="rId2"/>
              </a:rPr>
              <a:t>Computer Simulations &amp; Virtual Reality Models</a:t>
            </a:r>
            <a:endParaRPr lang="en-US" dirty="0"/>
          </a:p>
          <a:p>
            <a:pPr lvl="1"/>
            <a:r>
              <a:rPr lang="en-US" dirty="0"/>
              <a:t>Enable Real-World Problem Solving </a:t>
            </a:r>
          </a:p>
        </p:txBody>
      </p:sp>
      <p:pic>
        <p:nvPicPr>
          <p:cNvPr id="4"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95250"/>
            <a:ext cx="963168" cy="609600"/>
          </a:xfrm>
          <a:prstGeom prst="rect">
            <a:avLst/>
          </a:prstGeom>
          <a:noFill/>
          <a:ln w="9525">
            <a:noFill/>
            <a:miter lim="800000"/>
            <a:headEnd/>
            <a:tailEnd/>
          </a:ln>
          <a:effectLst/>
        </p:spPr>
      </p:pic>
      <p:pic>
        <p:nvPicPr>
          <p:cNvPr id="7" name="Picture 6"/>
          <p:cNvPicPr>
            <a:picLocks noChangeAspect="1"/>
          </p:cNvPicPr>
          <p:nvPr/>
        </p:nvPicPr>
        <p:blipFill>
          <a:blip r:embed="rId4"/>
          <a:stretch>
            <a:fillRect/>
          </a:stretch>
        </p:blipFill>
        <p:spPr>
          <a:xfrm>
            <a:off x="7086601" y="3657600"/>
            <a:ext cx="2267909" cy="295072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0743" y="1295400"/>
            <a:ext cx="3633745" cy="2429632"/>
          </a:xfrm>
          <a:prstGeom prst="rect">
            <a:avLst/>
          </a:prstGeom>
        </p:spPr>
      </p:pic>
      <p:pic>
        <p:nvPicPr>
          <p:cNvPr id="10" name="Picture 9">
            <a:extLst>
              <a:ext uri="{FF2B5EF4-FFF2-40B4-BE49-F238E27FC236}">
                <a16:creationId xmlns:a16="http://schemas.microsoft.com/office/drawing/2014/main" id="{08B002A0-2C5C-4D69-B2A6-5A7D0389E7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3100" y="5816411"/>
            <a:ext cx="838200" cy="841942"/>
          </a:xfrm>
          <a:prstGeom prst="rect">
            <a:avLst/>
          </a:prstGeom>
        </p:spPr>
      </p:pic>
      <p:pic>
        <p:nvPicPr>
          <p:cNvPr id="9" name="Picture 8" descr="A person posing for a picture&#10;&#10;Description automatically generated">
            <a:extLst>
              <a:ext uri="{FF2B5EF4-FFF2-40B4-BE49-F238E27FC236}">
                <a16:creationId xmlns:a16="http://schemas.microsoft.com/office/drawing/2014/main" id="{2907BA75-492E-4928-9B29-95F6021052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22614" y="0"/>
            <a:ext cx="969386" cy="10058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descr="C:\Users\mln442\Pictures\VESTA Practicum Final Map 201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14500" y="1098550"/>
            <a:ext cx="67437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a:xfrm>
            <a:off x="1981200" y="304800"/>
            <a:ext cx="5715000" cy="609600"/>
          </a:xfrm>
        </p:spPr>
        <p:txBody>
          <a:bodyPr/>
          <a:lstStyle/>
          <a:p>
            <a:r>
              <a:rPr lang="en-US" altLang="en-US" sz="2800" b="1"/>
              <a:t>Onsite Field Practicums</a:t>
            </a:r>
          </a:p>
        </p:txBody>
      </p:sp>
      <p:pic>
        <p:nvPicPr>
          <p:cNvPr id="2355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23503">
            <a:off x="3981450" y="4718050"/>
            <a:ext cx="2825750" cy="159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803971">
            <a:off x="6807201" y="4697413"/>
            <a:ext cx="239712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7" descr="D:\VESTA\pics\Spring 14 VIN 259 photos\Chris Herring\Chris Herring Gassing Headspac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1" y="4368801"/>
            <a:ext cx="12604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05763" y="304801"/>
            <a:ext cx="2246312"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Content Placeholder 2"/>
          <p:cNvSpPr>
            <a:spLocks noGrp="1"/>
          </p:cNvSpPr>
          <p:nvPr>
            <p:ph idx="1"/>
          </p:nvPr>
        </p:nvSpPr>
        <p:spPr>
          <a:xfrm>
            <a:off x="6970713" y="1752600"/>
            <a:ext cx="3657600" cy="2286000"/>
          </a:xfrm>
        </p:spPr>
        <p:txBody>
          <a:bodyPr/>
          <a:lstStyle/>
          <a:p>
            <a:r>
              <a:rPr lang="en-US" altLang="en-US" sz="2400" b="1" dirty="0"/>
              <a:t>Onsite field practicums</a:t>
            </a:r>
          </a:p>
          <a:p>
            <a:pPr lvl="1"/>
            <a:r>
              <a:rPr lang="en-US" altLang="en-US" sz="2000" b="1" dirty="0"/>
              <a:t>(over 600 industry partners in 41 states and 6 foreign countries.)</a:t>
            </a:r>
          </a:p>
          <a:p>
            <a:r>
              <a:rPr lang="en-US" altLang="en-US" sz="2000" b="1" dirty="0"/>
              <a:t>Opportunity to work alongside industry mentors.</a:t>
            </a:r>
          </a:p>
        </p:txBody>
      </p:sp>
      <p:pic>
        <p:nvPicPr>
          <p:cNvPr id="10" name="Picture 9">
            <a:extLst>
              <a:ext uri="{FF2B5EF4-FFF2-40B4-BE49-F238E27FC236}">
                <a16:creationId xmlns:a16="http://schemas.microsoft.com/office/drawing/2014/main" id="{42A4E10F-683F-4B9E-BB00-CC2F93C760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95451" y="169092"/>
            <a:ext cx="958645" cy="609600"/>
          </a:xfrm>
          <a:prstGeom prst="rect">
            <a:avLst/>
          </a:prstGeom>
        </p:spPr>
      </p:pic>
      <p:pic>
        <p:nvPicPr>
          <p:cNvPr id="11" name="Picture 10">
            <a:extLst>
              <a:ext uri="{FF2B5EF4-FFF2-40B4-BE49-F238E27FC236}">
                <a16:creationId xmlns:a16="http://schemas.microsoft.com/office/drawing/2014/main" id="{B0F1BB84-D50F-4D0E-8A28-B77A1CBE92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63100" y="5816411"/>
            <a:ext cx="838200" cy="841942"/>
          </a:xfrm>
          <a:prstGeom prst="rect">
            <a:avLst/>
          </a:prstGeom>
        </p:spPr>
      </p:pic>
      <p:pic>
        <p:nvPicPr>
          <p:cNvPr id="12" name="Picture 11" descr="A person posing for a picture&#10;&#10;Description automatically generated">
            <a:extLst>
              <a:ext uri="{FF2B5EF4-FFF2-40B4-BE49-F238E27FC236}">
                <a16:creationId xmlns:a16="http://schemas.microsoft.com/office/drawing/2014/main" id="{931FC262-4BD3-4481-A0E2-2B15358685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22614" y="0"/>
            <a:ext cx="969386" cy="1005840"/>
          </a:xfrm>
          <a:prstGeom prst="rect">
            <a:avLst/>
          </a:prstGeom>
        </p:spPr>
      </p:pic>
    </p:spTree>
    <p:extLst>
      <p:ext uri="{BB962C8B-B14F-4D97-AF65-F5344CB8AC3E}">
        <p14:creationId xmlns:p14="http://schemas.microsoft.com/office/powerpoint/2010/main" val="76120477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514600" y="304800"/>
            <a:ext cx="7391400" cy="609600"/>
          </a:xfrm>
        </p:spPr>
        <p:txBody>
          <a:bodyPr>
            <a:normAutofit fontScale="90000"/>
          </a:bodyPr>
          <a:lstStyle/>
          <a:p>
            <a:r>
              <a:rPr lang="en-US" altLang="en-US" sz="2800" b="1"/>
              <a:t>Innovative use of distance educational technologies </a:t>
            </a:r>
          </a:p>
        </p:txBody>
      </p:sp>
      <p:sp>
        <p:nvSpPr>
          <p:cNvPr id="22531" name="Content Placeholder 2"/>
          <p:cNvSpPr>
            <a:spLocks noGrp="1"/>
          </p:cNvSpPr>
          <p:nvPr>
            <p:ph idx="1"/>
          </p:nvPr>
        </p:nvSpPr>
        <p:spPr>
          <a:xfrm>
            <a:off x="2209800" y="1219200"/>
            <a:ext cx="4114800" cy="1752600"/>
          </a:xfrm>
        </p:spPr>
        <p:txBody>
          <a:bodyPr/>
          <a:lstStyle/>
          <a:p>
            <a:pPr marL="0" indent="0">
              <a:buNone/>
            </a:pPr>
            <a:r>
              <a:rPr lang="en-US" altLang="en-US" sz="2800" b="1"/>
              <a:t>Synchronous and Asynchronous distance educational technologies.</a:t>
            </a:r>
          </a:p>
        </p:txBody>
      </p:sp>
      <p:pic>
        <p:nvPicPr>
          <p:cNvPr id="22532"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1" y="998538"/>
            <a:ext cx="2905125"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1" y="3771900"/>
            <a:ext cx="3603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57800" y="4191000"/>
            <a:ext cx="4267200" cy="954088"/>
          </a:xfrm>
          <a:prstGeom prst="rect">
            <a:avLst/>
          </a:prstGeom>
          <a:noFill/>
        </p:spPr>
        <p:txBody>
          <a:bodyPr>
            <a:spAutoFit/>
          </a:bodyPr>
          <a:lstStyle/>
          <a:p>
            <a:pPr defTabSz="914400" eaLnBrk="0" hangingPunct="0">
              <a:spcBef>
                <a:spcPct val="20000"/>
              </a:spcBef>
              <a:defRPr/>
            </a:pPr>
            <a:r>
              <a:rPr lang="en-US" altLang="en-US" sz="2800" b="1" kern="0" dirty="0">
                <a:solidFill>
                  <a:srgbClr val="000000"/>
                </a:solidFill>
                <a:latin typeface="Times New Roman"/>
              </a:rPr>
              <a:t>Mobile compliant for the student on the go.</a:t>
            </a:r>
          </a:p>
        </p:txBody>
      </p:sp>
      <p:pic>
        <p:nvPicPr>
          <p:cNvPr id="7" name="Picture 6">
            <a:extLst>
              <a:ext uri="{FF2B5EF4-FFF2-40B4-BE49-F238E27FC236}">
                <a16:creationId xmlns:a16="http://schemas.microsoft.com/office/drawing/2014/main" id="{75A9DF22-388A-425D-9F1C-CE105A2144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1" y="114300"/>
            <a:ext cx="958645" cy="609600"/>
          </a:xfrm>
          <a:prstGeom prst="rect">
            <a:avLst/>
          </a:prstGeom>
        </p:spPr>
      </p:pic>
      <p:pic>
        <p:nvPicPr>
          <p:cNvPr id="9" name="Picture 8">
            <a:extLst>
              <a:ext uri="{FF2B5EF4-FFF2-40B4-BE49-F238E27FC236}">
                <a16:creationId xmlns:a16="http://schemas.microsoft.com/office/drawing/2014/main" id="{5308AA9A-E3FF-48DF-A1C1-13A515EB7C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3100" y="5816411"/>
            <a:ext cx="838200" cy="841942"/>
          </a:xfrm>
          <a:prstGeom prst="rect">
            <a:avLst/>
          </a:prstGeom>
        </p:spPr>
      </p:pic>
      <p:pic>
        <p:nvPicPr>
          <p:cNvPr id="10" name="Picture 9" descr="A person posing for a picture&#10;&#10;Description automatically generated">
            <a:extLst>
              <a:ext uri="{FF2B5EF4-FFF2-40B4-BE49-F238E27FC236}">
                <a16:creationId xmlns:a16="http://schemas.microsoft.com/office/drawing/2014/main" id="{3E846FB7-4F2C-47A5-93EB-68C544065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2614" y="0"/>
            <a:ext cx="969386" cy="1005840"/>
          </a:xfrm>
          <a:prstGeom prst="rect">
            <a:avLst/>
          </a:prstGeom>
        </p:spPr>
      </p:pic>
    </p:spTree>
    <p:extLst>
      <p:ext uri="{BB962C8B-B14F-4D97-AF65-F5344CB8AC3E}">
        <p14:creationId xmlns:p14="http://schemas.microsoft.com/office/powerpoint/2010/main" val="102589989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3089" t="6222" r="23294" b="17333"/>
          <a:stretch>
            <a:fillRect/>
          </a:stretch>
        </p:blipFill>
        <p:spPr bwMode="auto">
          <a:xfrm>
            <a:off x="2133601" y="809767"/>
            <a:ext cx="7379495" cy="5476755"/>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0172" y="5562600"/>
            <a:ext cx="685800" cy="1143000"/>
          </a:xfrm>
          <a:prstGeom prst="rect">
            <a:avLst/>
          </a:prstGeom>
          <a:noFill/>
          <a:ln w="9525">
            <a:noFill/>
            <a:miter lim="800000"/>
            <a:headEnd/>
            <a:tailEnd/>
          </a:ln>
          <a:effectLst/>
        </p:spPr>
      </p:pic>
      <p:sp>
        <p:nvSpPr>
          <p:cNvPr id="6" name="TextBox 5"/>
          <p:cNvSpPr txBox="1"/>
          <p:nvPr/>
        </p:nvSpPr>
        <p:spPr>
          <a:xfrm>
            <a:off x="6735972" y="5712024"/>
            <a:ext cx="830612" cy="307777"/>
          </a:xfrm>
          <a:prstGeom prst="rect">
            <a:avLst/>
          </a:prstGeom>
          <a:noFill/>
        </p:spPr>
        <p:txBody>
          <a:bodyPr wrap="none" rtlCol="0">
            <a:spAutoFit/>
          </a:bodyPr>
          <a:lstStyle/>
          <a:p>
            <a:pPr defTabSz="914400"/>
            <a:r>
              <a:rPr lang="en-US" sz="1400" dirty="0">
                <a:solidFill>
                  <a:prstClr val="black"/>
                </a:solidFill>
                <a:latin typeface="Calibri"/>
              </a:rPr>
              <a:t>Students</a:t>
            </a:r>
          </a:p>
        </p:txBody>
      </p:sp>
      <p:sp>
        <p:nvSpPr>
          <p:cNvPr id="7" name="TextBox 6"/>
          <p:cNvSpPr txBox="1"/>
          <p:nvPr/>
        </p:nvSpPr>
        <p:spPr>
          <a:xfrm>
            <a:off x="6735972" y="6140669"/>
            <a:ext cx="1646028" cy="307777"/>
          </a:xfrm>
          <a:prstGeom prst="rect">
            <a:avLst/>
          </a:prstGeom>
          <a:noFill/>
        </p:spPr>
        <p:txBody>
          <a:bodyPr wrap="none" rtlCol="0">
            <a:spAutoFit/>
          </a:bodyPr>
          <a:lstStyle/>
          <a:p>
            <a:pPr defTabSz="914400"/>
            <a:r>
              <a:rPr lang="en-US" sz="1400" dirty="0">
                <a:solidFill>
                  <a:prstClr val="black"/>
                </a:solidFill>
                <a:latin typeface="Calibri"/>
              </a:rPr>
              <a:t>Students &amp; Partners</a:t>
            </a:r>
          </a:p>
        </p:txBody>
      </p:sp>
      <p:sp>
        <p:nvSpPr>
          <p:cNvPr id="8" name="Rectangle 7"/>
          <p:cNvSpPr/>
          <p:nvPr/>
        </p:nvSpPr>
        <p:spPr>
          <a:xfrm>
            <a:off x="9220200" y="5334000"/>
            <a:ext cx="106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TextBox 8"/>
          <p:cNvSpPr txBox="1"/>
          <p:nvPr/>
        </p:nvSpPr>
        <p:spPr>
          <a:xfrm>
            <a:off x="2585434" y="228600"/>
            <a:ext cx="7015767" cy="369332"/>
          </a:xfrm>
          <a:prstGeom prst="rect">
            <a:avLst/>
          </a:prstGeom>
          <a:noFill/>
        </p:spPr>
        <p:txBody>
          <a:bodyPr wrap="none" rtlCol="0">
            <a:spAutoFit/>
          </a:bodyPr>
          <a:lstStyle/>
          <a:p>
            <a:pPr defTabSz="914400"/>
            <a:r>
              <a:rPr lang="en-US" b="1" dirty="0">
                <a:solidFill>
                  <a:prstClr val="black"/>
                </a:solidFill>
                <a:latin typeface="Calibri"/>
              </a:rPr>
              <a:t>VESTA – has a National Foot Print for  Viticulture and Enology Education</a:t>
            </a:r>
          </a:p>
        </p:txBody>
      </p:sp>
      <p:sp>
        <p:nvSpPr>
          <p:cNvPr id="4" name="Rectangle 3"/>
          <p:cNvSpPr/>
          <p:nvPr/>
        </p:nvSpPr>
        <p:spPr>
          <a:xfrm>
            <a:off x="9029700" y="2678236"/>
            <a:ext cx="1447800" cy="1569660"/>
          </a:xfrm>
          <a:prstGeom prst="rect">
            <a:avLst/>
          </a:prstGeom>
        </p:spPr>
        <p:txBody>
          <a:bodyPr wrap="square">
            <a:spAutoFit/>
          </a:bodyPr>
          <a:lstStyle/>
          <a:p>
            <a:pPr defTabSz="914400"/>
            <a:r>
              <a:rPr lang="en-US" sz="1600" b="1" dirty="0">
                <a:solidFill>
                  <a:srgbClr val="8064A2">
                    <a:lumMod val="50000"/>
                  </a:srgbClr>
                </a:solidFill>
                <a:latin typeface="Calibri"/>
              </a:rPr>
              <a:t>Partnership of 2- and 4-year Colleges and Universities in 19 States Across the U.S.</a:t>
            </a:r>
          </a:p>
        </p:txBody>
      </p:sp>
      <p:sp>
        <p:nvSpPr>
          <p:cNvPr id="10" name="Rectangle 9"/>
          <p:cNvSpPr/>
          <p:nvPr/>
        </p:nvSpPr>
        <p:spPr>
          <a:xfrm>
            <a:off x="1785148" y="5880939"/>
            <a:ext cx="3249095" cy="338554"/>
          </a:xfrm>
          <a:prstGeom prst="rect">
            <a:avLst/>
          </a:prstGeom>
        </p:spPr>
        <p:txBody>
          <a:bodyPr wrap="none">
            <a:spAutoFit/>
          </a:bodyPr>
          <a:lstStyle/>
          <a:p>
            <a:pPr defTabSz="914400"/>
            <a:r>
              <a:rPr lang="en-US" sz="1600" b="1" dirty="0">
                <a:solidFill>
                  <a:srgbClr val="8064A2">
                    <a:lumMod val="50000"/>
                  </a:srgbClr>
                </a:solidFill>
                <a:latin typeface="Calibri"/>
              </a:rPr>
              <a:t>Enrollment of over 6,000 Since 2003</a:t>
            </a:r>
          </a:p>
        </p:txBody>
      </p:sp>
      <p:sp>
        <p:nvSpPr>
          <p:cNvPr id="11" name="Rectangle 10"/>
          <p:cNvSpPr/>
          <p:nvPr/>
        </p:nvSpPr>
        <p:spPr>
          <a:xfrm>
            <a:off x="1543122" y="6232298"/>
            <a:ext cx="3733146" cy="584775"/>
          </a:xfrm>
          <a:prstGeom prst="rect">
            <a:avLst/>
          </a:prstGeom>
        </p:spPr>
        <p:txBody>
          <a:bodyPr wrap="square">
            <a:spAutoFit/>
          </a:bodyPr>
          <a:lstStyle/>
          <a:p>
            <a:pPr algn="ctr" defTabSz="914400"/>
            <a:r>
              <a:rPr lang="en-US" sz="1600" b="1" dirty="0">
                <a:solidFill>
                  <a:srgbClr val="8064A2">
                    <a:lumMod val="50000"/>
                  </a:srgbClr>
                </a:solidFill>
                <a:latin typeface="Calibri"/>
              </a:rPr>
              <a:t>Students from 48 States, DC, and 12 Foreign Countries</a:t>
            </a:r>
          </a:p>
        </p:txBody>
      </p:sp>
      <p:sp>
        <p:nvSpPr>
          <p:cNvPr id="12" name="Rectangle 11"/>
          <p:cNvSpPr/>
          <p:nvPr/>
        </p:nvSpPr>
        <p:spPr>
          <a:xfrm>
            <a:off x="8431109" y="5167581"/>
            <a:ext cx="1905000" cy="1323439"/>
          </a:xfrm>
          <a:prstGeom prst="rect">
            <a:avLst/>
          </a:prstGeom>
        </p:spPr>
        <p:txBody>
          <a:bodyPr wrap="square">
            <a:spAutoFit/>
          </a:bodyPr>
          <a:lstStyle/>
          <a:p>
            <a:pPr algn="ctr" defTabSz="914400"/>
            <a:r>
              <a:rPr lang="en-US" sz="1600" b="1" dirty="0">
                <a:solidFill>
                  <a:srgbClr val="8064A2">
                    <a:lumMod val="50000"/>
                  </a:srgbClr>
                </a:solidFill>
                <a:latin typeface="Calibri"/>
              </a:rPr>
              <a:t>600+ Mentor Wineries and Vineyards across the U.S. and 6 Foreign Countries</a:t>
            </a:r>
          </a:p>
        </p:txBody>
      </p:sp>
      <p:pic>
        <p:nvPicPr>
          <p:cNvPr id="13" name="Picture 12" descr="A person posing for a picture&#10;&#10;Description automatically generated">
            <a:extLst>
              <a:ext uri="{FF2B5EF4-FFF2-40B4-BE49-F238E27FC236}">
                <a16:creationId xmlns:a16="http://schemas.microsoft.com/office/drawing/2014/main" id="{0D97EEBB-1AAF-4934-AD85-8B79DDAB01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39431" y="0"/>
            <a:ext cx="969386" cy="10058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Grp="1"/>
          </p:cNvSpPr>
          <p:nvPr>
            <p:ph type="title" sz="quarter"/>
          </p:nvPr>
        </p:nvSpPr>
        <p:spPr>
          <a:xfrm>
            <a:off x="4648200" y="1295400"/>
            <a:ext cx="2971800" cy="1143000"/>
          </a:xfrm>
        </p:spPr>
        <p:txBody>
          <a:bodyPr/>
          <a:lstStyle/>
          <a:p>
            <a:pPr eaLnBrk="1" hangingPunct="1"/>
            <a:r>
              <a:rPr lang="en-US" altLang="en-US"/>
              <a:t>Thank You</a:t>
            </a:r>
          </a:p>
        </p:txBody>
      </p:sp>
      <p:pic>
        <p:nvPicPr>
          <p:cNvPr id="65539"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4843009" y="2438400"/>
            <a:ext cx="263933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4" descr="Chapel and Vineyard with Rainbow"/>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7729538" y="4533900"/>
            <a:ext cx="2709862" cy="2032000"/>
          </a:xfrm>
        </p:spPr>
      </p:pic>
      <p:pic>
        <p:nvPicPr>
          <p:cNvPr id="65541" name="Picture 15" descr="Wine with Grapes"/>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8004176" y="304800"/>
            <a:ext cx="2206625" cy="2362200"/>
          </a:xfrm>
        </p:spPr>
      </p:pic>
      <p:pic>
        <p:nvPicPr>
          <p:cNvPr id="65542" name="Picture 16" descr="Delaware"/>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2133601" y="3352801"/>
            <a:ext cx="2270125" cy="3025775"/>
          </a:xfrm>
        </p:spPr>
      </p:pic>
      <p:pic>
        <p:nvPicPr>
          <p:cNvPr id="65543" name="Picture 17" descr="DSC00020"/>
          <p:cNvPicPr>
            <a:picLocks noGrp="1" noChangeAspect="1" noChangeArrowheads="1"/>
          </p:cNvPicPr>
          <p:nvPr>
            <p:ph sz="quarter" idx="4"/>
          </p:nvPr>
        </p:nvPicPr>
        <p:blipFill>
          <a:blip r:embed="rId6" cstate="screen">
            <a:extLst>
              <a:ext uri="{28A0092B-C50C-407E-A947-70E740481C1C}">
                <a14:useLocalDpi xmlns:a14="http://schemas.microsoft.com/office/drawing/2010/main"/>
              </a:ext>
            </a:extLst>
          </a:blip>
          <a:srcRect/>
          <a:stretch>
            <a:fillRect/>
          </a:stretch>
        </p:blipFill>
        <p:spPr>
          <a:xfrm>
            <a:off x="1752600" y="228601"/>
            <a:ext cx="2916238" cy="2187575"/>
          </a:xfrm>
        </p:spPr>
      </p:pic>
      <p:sp>
        <p:nvSpPr>
          <p:cNvPr id="65544" name="Rectangle 18"/>
          <p:cNvSpPr>
            <a:spLocks/>
          </p:cNvSpPr>
          <p:nvPr/>
        </p:nvSpPr>
        <p:spPr bwMode="auto">
          <a:xfrm>
            <a:off x="4419600" y="4343400"/>
            <a:ext cx="327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4400">
                <a:solidFill>
                  <a:prstClr val="black"/>
                </a:solidFill>
                <a:latin typeface="Calibri" panose="020F0502020204030204" pitchFamily="34" charset="0"/>
              </a:rPr>
              <a:t>Questions??</a:t>
            </a:r>
          </a:p>
        </p:txBody>
      </p:sp>
      <p:pic>
        <p:nvPicPr>
          <p:cNvPr id="9" name="Picture 8">
            <a:extLst>
              <a:ext uri="{FF2B5EF4-FFF2-40B4-BE49-F238E27FC236}">
                <a16:creationId xmlns:a16="http://schemas.microsoft.com/office/drawing/2014/main" id="{B07711E8-6EED-49AB-9A8C-CA3E767C4A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47531" y="5697254"/>
            <a:ext cx="838200" cy="841942"/>
          </a:xfrm>
          <a:prstGeom prst="rect">
            <a:avLst/>
          </a:prstGeom>
        </p:spPr>
      </p:pic>
    </p:spTree>
    <p:extLst>
      <p:ext uri="{BB962C8B-B14F-4D97-AF65-F5344CB8AC3E}">
        <p14:creationId xmlns:p14="http://schemas.microsoft.com/office/powerpoint/2010/main" val="333013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2SideBanner.bmp">
            <a:extLst>
              <a:ext uri="{FF2B5EF4-FFF2-40B4-BE49-F238E27FC236}">
                <a16:creationId xmlns:a16="http://schemas.microsoft.com/office/drawing/2014/main" id="{1EBCC028-FA7B-4A2B-BE77-902F522543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598" y="-5184577"/>
            <a:ext cx="1828800" cy="12192000"/>
          </a:xfrm>
          <a:prstGeom prst="rect">
            <a:avLst/>
          </a:prstGeom>
        </p:spPr>
      </p:pic>
      <p:sp>
        <p:nvSpPr>
          <p:cNvPr id="6" name="Rounded Rectangle 5"/>
          <p:cNvSpPr/>
          <p:nvPr/>
        </p:nvSpPr>
        <p:spPr>
          <a:xfrm>
            <a:off x="2362197" y="308707"/>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Title 1"/>
          <p:cNvSpPr txBox="1">
            <a:spLocks/>
          </p:cNvSpPr>
          <p:nvPr/>
        </p:nvSpPr>
        <p:spPr>
          <a:xfrm>
            <a:off x="1866897" y="516756"/>
            <a:ext cx="8458200" cy="654229"/>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Welcome from NSF</a:t>
            </a: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200" y="3244921"/>
            <a:ext cx="2320519" cy="2926080"/>
          </a:xfrm>
          <a:prstGeom prst="rect">
            <a:avLst/>
          </a:prstGeom>
          <a:effectLst/>
        </p:spPr>
      </p:pic>
      <p:sp>
        <p:nvSpPr>
          <p:cNvPr id="2" name="Rectangle 1"/>
          <p:cNvSpPr/>
          <p:nvPr/>
        </p:nvSpPr>
        <p:spPr>
          <a:xfrm>
            <a:off x="1950718" y="1607560"/>
            <a:ext cx="8290560" cy="1384995"/>
          </a:xfrm>
          <a:prstGeom prst="rect">
            <a:avLst/>
          </a:prstGeom>
        </p:spPr>
        <p:txBody>
          <a:bodyPr wrap="square">
            <a:spAutoFit/>
          </a:bodyPr>
          <a:lstStyle/>
          <a:p>
            <a:pPr algn="ctr"/>
            <a:r>
              <a:rPr lang="en-US" sz="2800" b="1" dirty="0">
                <a:solidFill>
                  <a:srgbClr val="000066"/>
                </a:solidFill>
              </a:rPr>
              <a:t>	Dr. Celeste Carter, NSF Program Director</a:t>
            </a:r>
          </a:p>
          <a:p>
            <a:pPr algn="ctr"/>
            <a:r>
              <a:rPr lang="en-US" sz="2800" b="1" dirty="0">
                <a:solidFill>
                  <a:srgbClr val="000066"/>
                </a:solidFill>
              </a:rPr>
              <a:t>     ATE Lead Program Officer</a:t>
            </a:r>
          </a:p>
          <a:p>
            <a:pPr algn="ctr"/>
            <a:r>
              <a:rPr lang="en-US" sz="2800" b="1" dirty="0">
                <a:solidFill>
                  <a:srgbClr val="000066"/>
                </a:solidFill>
              </a:rPr>
              <a:t>National Science Foundation</a:t>
            </a: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600" y="3402401"/>
            <a:ext cx="4152900"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392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77" name="ARISTOCRAT TECHNOLOGIES"/>
          <p:cNvSpPr txBox="1"/>
          <p:nvPr/>
        </p:nvSpPr>
        <p:spPr>
          <a:xfrm>
            <a:off x="1241202" y="2744350"/>
            <a:ext cx="11730037" cy="2456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558202">
              <a:lnSpc>
                <a:spcPct val="80000"/>
              </a:lnSpc>
              <a:spcBef>
                <a:spcPts val="0"/>
              </a:spcBef>
              <a:defRPr sz="8400">
                <a:solidFill>
                  <a:srgbClr val="626565"/>
                </a:solidFill>
                <a:latin typeface="DINOT"/>
                <a:ea typeface="DINOT"/>
                <a:cs typeface="DINOT"/>
                <a:sym typeface="DINOT"/>
              </a:defRPr>
            </a:lvl1pPr>
          </a:lstStyle>
          <a:p>
            <a:r>
              <a:rPr sz="4800" b="1" dirty="0">
                <a:solidFill>
                  <a:srgbClr val="002060"/>
                </a:solidFill>
              </a:rPr>
              <a:t>Reintegration Post-COVID</a:t>
            </a:r>
            <a:endParaRPr lang="en-US" sz="4800" b="1" dirty="0">
              <a:solidFill>
                <a:srgbClr val="002060"/>
              </a:solidFill>
            </a:endParaRPr>
          </a:p>
          <a:p>
            <a:endParaRPr lang="en-US" sz="4200" b="1" dirty="0">
              <a:solidFill>
                <a:srgbClr val="0070C0"/>
              </a:solidFill>
            </a:endParaRPr>
          </a:p>
        </p:txBody>
      </p:sp>
      <p:pic>
        <p:nvPicPr>
          <p:cNvPr id="7" name="Picture 6">
            <a:extLst>
              <a:ext uri="{FF2B5EF4-FFF2-40B4-BE49-F238E27FC236}">
                <a16:creationId xmlns:a16="http://schemas.microsoft.com/office/drawing/2014/main" id="{4CA25D03-9800-9042-8280-3EA8D3DC8C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613" y="4815035"/>
            <a:ext cx="3030513" cy="2146613"/>
          </a:xfrm>
          <a:prstGeom prst="rect">
            <a:avLst/>
          </a:prstGeom>
        </p:spPr>
      </p:pic>
      <p:pic>
        <p:nvPicPr>
          <p:cNvPr id="2" name="Picture 1">
            <a:extLst>
              <a:ext uri="{FF2B5EF4-FFF2-40B4-BE49-F238E27FC236}">
                <a16:creationId xmlns:a16="http://schemas.microsoft.com/office/drawing/2014/main" id="{F357CF25-D6FE-0D4B-91F7-D570C2E152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2055" y="5452828"/>
            <a:ext cx="1147891" cy="1153224"/>
          </a:xfrm>
          <a:prstGeom prst="rect">
            <a:avLst/>
          </a:prstGeom>
        </p:spPr>
      </p:pic>
      <p:pic>
        <p:nvPicPr>
          <p:cNvPr id="5" name="Picture 4">
            <a:extLst>
              <a:ext uri="{FF2B5EF4-FFF2-40B4-BE49-F238E27FC236}">
                <a16:creationId xmlns:a16="http://schemas.microsoft.com/office/drawing/2014/main" id="{9ACE6AD8-6A01-E146-9BB1-A20DEA2327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9158" y="5598023"/>
            <a:ext cx="3833512" cy="580635"/>
          </a:xfrm>
          <a:prstGeom prst="rect">
            <a:avLst/>
          </a:prstGeom>
        </p:spPr>
      </p:pic>
      <p:sp>
        <p:nvSpPr>
          <p:cNvPr id="6" name="TextBox 5">
            <a:extLst>
              <a:ext uri="{FF2B5EF4-FFF2-40B4-BE49-F238E27FC236}">
                <a16:creationId xmlns:a16="http://schemas.microsoft.com/office/drawing/2014/main" id="{8E79B027-E530-C24F-B75B-486A2671BB71}"/>
              </a:ext>
            </a:extLst>
          </p:cNvPr>
          <p:cNvSpPr txBox="1"/>
          <p:nvPr/>
        </p:nvSpPr>
        <p:spPr>
          <a:xfrm>
            <a:off x="2150075" y="3374123"/>
            <a:ext cx="7475839" cy="597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40" hangingPunct="0">
              <a:spcBef>
                <a:spcPts val="1700"/>
              </a:spcBef>
            </a:pPr>
            <a:r>
              <a:rPr lang="en-US" sz="2133" i="1" dirty="0">
                <a:solidFill>
                  <a:srgbClr val="002060"/>
                </a:solidFill>
                <a:sym typeface="Helvetica"/>
              </a:rPr>
              <a:t>Kevin Cooper, PI RCNET &amp; Dean Advanced Technology @ IRSC</a:t>
            </a:r>
          </a:p>
        </p:txBody>
      </p:sp>
      <p:pic>
        <p:nvPicPr>
          <p:cNvPr id="9" name="Picture 8" descr="A person wearing a suit and tie&#10;&#10;Description automatically generated">
            <a:extLst>
              <a:ext uri="{FF2B5EF4-FFF2-40B4-BE49-F238E27FC236}">
                <a16:creationId xmlns:a16="http://schemas.microsoft.com/office/drawing/2014/main" id="{3ED9BC56-C5C0-437D-9E91-6CF0EDDB7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00" y="2896594"/>
            <a:ext cx="1728216" cy="2304288"/>
          </a:xfrm>
          <a:prstGeom prst="rect">
            <a:avLst/>
          </a:prstGeom>
        </p:spPr>
      </p:pic>
    </p:spTree>
    <p:extLst>
      <p:ext uri="{BB962C8B-B14F-4D97-AF65-F5344CB8AC3E}">
        <p14:creationId xmlns:p14="http://schemas.microsoft.com/office/powerpoint/2010/main" val="4202492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1" descr="Picture 31"/>
          <p:cNvPicPr>
            <a:picLocks noChangeAspect="1"/>
          </p:cNvPicPr>
          <p:nvPr/>
        </p:nvPicPr>
        <p:blipFill>
          <a:blip r:embed="rId2" cstate="screen">
            <a:alphaModFix amt="62000"/>
            <a:extLst>
              <a:ext uri="{28A0092B-C50C-407E-A947-70E740481C1C}">
                <a14:useLocalDpi xmlns:a14="http://schemas.microsoft.com/office/drawing/2010/main"/>
              </a:ext>
            </a:extLst>
          </a:blip>
          <a:stretch>
            <a:fillRect/>
          </a:stretch>
        </p:blipFill>
        <p:spPr>
          <a:xfrm rot="10800000">
            <a:off x="-1" y="2677359"/>
            <a:ext cx="3969857" cy="4203268"/>
          </a:xfrm>
          <a:prstGeom prst="rect">
            <a:avLst/>
          </a:prstGeom>
          <a:ln w="12700">
            <a:miter lim="400000"/>
          </a:ln>
        </p:spPr>
      </p:pic>
      <p:sp>
        <p:nvSpPr>
          <p:cNvPr id="5" name="ARISTOCRAT TECHNOLOGIES">
            <a:extLst>
              <a:ext uri="{FF2B5EF4-FFF2-40B4-BE49-F238E27FC236}">
                <a16:creationId xmlns:a16="http://schemas.microsoft.com/office/drawing/2014/main" id="{E1229107-FB04-E946-BBA8-72CEB2F1BC91}"/>
              </a:ext>
            </a:extLst>
          </p:cNvPr>
          <p:cNvSpPr txBox="1"/>
          <p:nvPr/>
        </p:nvSpPr>
        <p:spPr>
          <a:xfrm>
            <a:off x="208679" y="165268"/>
            <a:ext cx="11690811" cy="1176669"/>
          </a:xfrm>
          <a:prstGeom prst="rect">
            <a:avLst/>
          </a:prstGeom>
          <a:solidFill>
            <a:schemeClr val="accent5">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3200" b="1" dirty="0">
                <a:solidFill>
                  <a:schemeClr val="bg1"/>
                </a:solidFill>
                <a:effectLst>
                  <a:outerShdw blurRad="38100" dist="38100" dir="2700000" algn="tl">
                    <a:srgbClr val="000000">
                      <a:alpha val="43137"/>
                    </a:srgbClr>
                  </a:outerShdw>
                </a:effectLst>
              </a:rPr>
              <a:t>Regional Center for Nuclear Education &amp; Training</a:t>
            </a:r>
          </a:p>
        </p:txBody>
      </p:sp>
      <p:pic>
        <p:nvPicPr>
          <p:cNvPr id="6" name="Picture 5" descr="COVERSLIDE.jpg">
            <a:extLst>
              <a:ext uri="{FF2B5EF4-FFF2-40B4-BE49-F238E27FC236}">
                <a16:creationId xmlns:a16="http://schemas.microsoft.com/office/drawing/2014/main" id="{2910BFE8-67CC-2549-A19D-8651A4DE9E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98749" y="1631888"/>
            <a:ext cx="2924663" cy="1409017"/>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6E3D02A-6123-6D4C-AC59-A3D2C9EF47C8}"/>
              </a:ext>
            </a:extLst>
          </p:cNvPr>
          <p:cNvSpPr txBox="1"/>
          <p:nvPr/>
        </p:nvSpPr>
        <p:spPr>
          <a:xfrm>
            <a:off x="368589" y="1743739"/>
            <a:ext cx="8382379" cy="1159228"/>
          </a:xfrm>
          <a:prstGeom prst="rect">
            <a:avLst/>
          </a:prstGeom>
          <a:noFill/>
        </p:spPr>
        <p:txBody>
          <a:bodyPr wrap="square" rtlCol="0">
            <a:spAutoFit/>
          </a:bodyPr>
          <a:lstStyle/>
          <a:p>
            <a:r>
              <a:rPr lang="en-US" sz="2667" b="1" dirty="0">
                <a:latin typeface="Times New Roman" charset="0"/>
                <a:ea typeface="Times New Roman" charset="0"/>
                <a:cs typeface="Times New Roman" charset="0"/>
              </a:rPr>
              <a:t>MISSION</a:t>
            </a:r>
            <a:r>
              <a:rPr lang="en-US" sz="2400" dirty="0"/>
              <a:t>: </a:t>
            </a:r>
            <a:r>
              <a:rPr lang="en-US" sz="2133" dirty="0">
                <a:latin typeface="Times New Roman" charset="0"/>
                <a:ea typeface="Times New Roman" charset="0"/>
                <a:cs typeface="Times New Roman" charset="0"/>
              </a:rPr>
              <a:t>RCNET is an NSF ATE CENTER. Established in 2011, RCNET’s mission is to make sure the demand for skilled nuclear technicians is met in a standardized and systematic way. </a:t>
            </a:r>
            <a:endParaRPr lang="en-US" sz="2400"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id="{3CECCCA9-4ED7-3B40-AD75-85154F3CFAA1}"/>
              </a:ext>
            </a:extLst>
          </p:cNvPr>
          <p:cNvSpPr/>
          <p:nvPr/>
        </p:nvSpPr>
        <p:spPr>
          <a:xfrm>
            <a:off x="208679" y="1541186"/>
            <a:ext cx="11835541" cy="15918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36F82337-66E5-EE4E-9B4A-C026F7FAE6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34026" y="3389959"/>
            <a:ext cx="2339169" cy="1364071"/>
          </a:xfrm>
          <a:prstGeom prst="rect">
            <a:avLst/>
          </a:prstGeom>
          <a:ln w="25400">
            <a:solidFill>
              <a:schemeClr val="bg1">
                <a:lumMod val="65000"/>
              </a:schemeClr>
            </a:solidFill>
          </a:ln>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B5947B1E-B24E-2C44-B55F-9980A71F1A70}"/>
              </a:ext>
            </a:extLst>
          </p:cNvPr>
          <p:cNvSpPr/>
          <p:nvPr/>
        </p:nvSpPr>
        <p:spPr>
          <a:xfrm>
            <a:off x="208679" y="3290238"/>
            <a:ext cx="11835541" cy="15918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57B7567F-BCCF-F74C-AA07-E1BC7B1EE262}"/>
              </a:ext>
            </a:extLst>
          </p:cNvPr>
          <p:cNvSpPr/>
          <p:nvPr/>
        </p:nvSpPr>
        <p:spPr>
          <a:xfrm>
            <a:off x="208679" y="5130829"/>
            <a:ext cx="11835541" cy="15918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790BCA6E-9852-604B-93B4-FB5BB7F54408}"/>
              </a:ext>
            </a:extLst>
          </p:cNvPr>
          <p:cNvSpPr/>
          <p:nvPr/>
        </p:nvSpPr>
        <p:spPr>
          <a:xfrm>
            <a:off x="368590" y="3382382"/>
            <a:ext cx="8248821" cy="1446358"/>
          </a:xfrm>
          <a:prstGeom prst="rect">
            <a:avLst/>
          </a:prstGeom>
        </p:spPr>
        <p:txBody>
          <a:bodyPr wrap="square">
            <a:spAutoFit/>
          </a:bodyPr>
          <a:lstStyle/>
          <a:p>
            <a:r>
              <a:rPr lang="en-US" sz="2400" b="1" dirty="0">
                <a:ln>
                  <a:solidFill>
                    <a:schemeClr val="tx1">
                      <a:alpha val="25000"/>
                    </a:schemeClr>
                  </a:solidFill>
                </a:ln>
                <a:latin typeface="Times New Roman" charset="0"/>
                <a:ea typeface="Times New Roman" charset="0"/>
                <a:cs typeface="Times New Roman" charset="0"/>
              </a:rPr>
              <a:t>PARTNERSHIPS</a:t>
            </a:r>
            <a:r>
              <a:rPr lang="en-US" sz="2400" dirty="0">
                <a:ln>
                  <a:solidFill>
                    <a:schemeClr val="tx1">
                      <a:alpha val="25000"/>
                    </a:schemeClr>
                  </a:solidFill>
                </a:ln>
                <a:latin typeface="Times New Roman" charset="0"/>
                <a:ea typeface="Times New Roman" charset="0"/>
                <a:cs typeface="Times New Roman" charset="0"/>
              </a:rPr>
              <a:t>: </a:t>
            </a:r>
            <a:r>
              <a:rPr lang="en-US" sz="2133" dirty="0">
                <a:ln>
                  <a:solidFill>
                    <a:schemeClr val="tx1">
                      <a:alpha val="25000"/>
                    </a:schemeClr>
                  </a:solidFill>
                </a:ln>
                <a:latin typeface="Times New Roman" charset="0"/>
                <a:ea typeface="Times New Roman" charset="0"/>
                <a:cs typeface="Times New Roman" charset="0"/>
              </a:rPr>
              <a:t>RCNET is headquartered at Indian River State College in Fort Pierce, FL and is a consortium of of 100 industry, 55 academic, and 15 agency partnerships across the United States and 7 countries</a:t>
            </a:r>
            <a:endParaRPr lang="en-US" sz="2133" dirty="0">
              <a:latin typeface="Times New Roman" charset="0"/>
              <a:ea typeface="Times New Roman" charset="0"/>
              <a:cs typeface="Times New Roman" charset="0"/>
            </a:endParaRPr>
          </a:p>
        </p:txBody>
      </p:sp>
      <p:pic>
        <p:nvPicPr>
          <p:cNvPr id="14" name="Picture 13" descr="Outage SL2-19 January 13 photos 026.jpg">
            <a:extLst>
              <a:ext uri="{FF2B5EF4-FFF2-40B4-BE49-F238E27FC236}">
                <a16:creationId xmlns:a16="http://schemas.microsoft.com/office/drawing/2014/main" id="{75B5C39C-5300-ED4E-9327-84A2EA701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0444" y="5274610"/>
            <a:ext cx="1510963" cy="1007308"/>
          </a:xfrm>
          <a:prstGeom prst="rect">
            <a:avLst/>
          </a:prstGeom>
          <a:ln w="9525">
            <a:solidFill>
              <a:schemeClr val="tx1"/>
            </a:solidFill>
          </a:ln>
          <a:effectLst>
            <a:outerShdw blurRad="50800" dist="38100" dir="8100000" algn="tr" rotWithShape="0">
              <a:prstClr val="black">
                <a:alpha val="40000"/>
              </a:prstClr>
            </a:outerShdw>
          </a:effectLst>
        </p:spPr>
      </p:pic>
      <p:pic>
        <p:nvPicPr>
          <p:cNvPr id="15" name="Picture 14">
            <a:extLst>
              <a:ext uri="{FF2B5EF4-FFF2-40B4-BE49-F238E27FC236}">
                <a16:creationId xmlns:a16="http://schemas.microsoft.com/office/drawing/2014/main" id="{51777458-0CEA-3C45-B888-DD8B403371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66689" y="5274610"/>
            <a:ext cx="732801" cy="761612"/>
          </a:xfrm>
          <a:prstGeom prst="rect">
            <a:avLst/>
          </a:prstGeom>
          <a:ln w="9525">
            <a:solidFill>
              <a:schemeClr val="tx1"/>
            </a:solidFill>
          </a:ln>
        </p:spPr>
      </p:pic>
      <p:pic>
        <p:nvPicPr>
          <p:cNvPr id="16" name="Picture 15" descr="Augusta_Students_Tour1.JPG">
            <a:extLst>
              <a:ext uri="{FF2B5EF4-FFF2-40B4-BE49-F238E27FC236}">
                <a16:creationId xmlns:a16="http://schemas.microsoft.com/office/drawing/2014/main" id="{F85CB15E-9C62-A44D-A746-D427F0BA43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35290" y="5812223"/>
            <a:ext cx="1320764" cy="880509"/>
          </a:xfrm>
          <a:prstGeom prst="rect">
            <a:avLst/>
          </a:prstGeom>
          <a:ln w="9525">
            <a:solidFill>
              <a:schemeClr val="tx1"/>
            </a:solidFill>
          </a:ln>
          <a:effectLst>
            <a:outerShdw blurRad="50800" dist="38100" dir="8100000" algn="tr" rotWithShape="0">
              <a:prstClr val="black">
                <a:alpha val="40000"/>
              </a:prstClr>
            </a:outerShdw>
          </a:effectLst>
        </p:spPr>
      </p:pic>
      <p:sp>
        <p:nvSpPr>
          <p:cNvPr id="17" name="Rectangle 16">
            <a:extLst>
              <a:ext uri="{FF2B5EF4-FFF2-40B4-BE49-F238E27FC236}">
                <a16:creationId xmlns:a16="http://schemas.microsoft.com/office/drawing/2014/main" id="{112A1734-CCA8-5C48-B8EB-455DC3E05FC5}"/>
              </a:ext>
            </a:extLst>
          </p:cNvPr>
          <p:cNvSpPr/>
          <p:nvPr/>
        </p:nvSpPr>
        <p:spPr>
          <a:xfrm>
            <a:off x="282503" y="5087671"/>
            <a:ext cx="8249775" cy="1625638"/>
          </a:xfrm>
          <a:prstGeom prst="rect">
            <a:avLst/>
          </a:prstGeom>
        </p:spPr>
        <p:txBody>
          <a:bodyPr wrap="square">
            <a:spAutoFit/>
          </a:bodyPr>
          <a:lstStyle/>
          <a:p>
            <a:pPr marL="91438" marR="60112">
              <a:lnSpc>
                <a:spcPct val="115000"/>
              </a:lnSpc>
            </a:pPr>
            <a:r>
              <a:rPr lang="en-US" sz="2400" b="1" spc="-7" dirty="0">
                <a:latin typeface="Times New Roman" charset="0"/>
                <a:ea typeface="Times New Roman" charset="0"/>
                <a:cs typeface="Times New Roman" charset="0"/>
              </a:rPr>
              <a:t>OUTCOMES</a:t>
            </a:r>
            <a:r>
              <a:rPr lang="en-US" sz="2133" spc="-7" dirty="0">
                <a:latin typeface="Times New Roman" charset="0"/>
                <a:ea typeface="Times New Roman" charset="0"/>
                <a:cs typeface="Times New Roman" charset="0"/>
              </a:rPr>
              <a:t>: RCN</a:t>
            </a:r>
            <a:r>
              <a:rPr lang="en-US" sz="2133" dirty="0">
                <a:latin typeface="Times New Roman" charset="0"/>
                <a:ea typeface="Times New Roman" charset="0"/>
                <a:cs typeface="Times New Roman" charset="0"/>
              </a:rPr>
              <a:t>ET</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has</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beco</a:t>
            </a:r>
            <a:r>
              <a:rPr lang="en-US" sz="2133" spc="-27" dirty="0">
                <a:latin typeface="Times New Roman" charset="0"/>
                <a:ea typeface="Times New Roman" charset="0"/>
                <a:cs typeface="Times New Roman" charset="0"/>
              </a:rPr>
              <a:t>m</a:t>
            </a:r>
            <a:r>
              <a:rPr lang="en-US" sz="2133" dirty="0">
                <a:latin typeface="Times New Roman" charset="0"/>
                <a:ea typeface="Times New Roman" charset="0"/>
                <a:cs typeface="Times New Roman" charset="0"/>
              </a:rPr>
              <a:t>e a</a:t>
            </a:r>
            <a:r>
              <a:rPr lang="en-US" sz="2133" spc="7" dirty="0">
                <a:latin typeface="Times New Roman" charset="0"/>
                <a:ea typeface="Times New Roman" charset="0"/>
                <a:cs typeface="Times New Roman" charset="0"/>
              </a:rPr>
              <a:t> </a:t>
            </a:r>
            <a:r>
              <a:rPr lang="en-US" sz="2133" spc="-13" dirty="0">
                <a:latin typeface="Times New Roman" charset="0"/>
                <a:ea typeface="Times New Roman" charset="0"/>
                <a:cs typeface="Times New Roman" charset="0"/>
              </a:rPr>
              <a:t>v</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a</a:t>
            </a:r>
            <a:r>
              <a:rPr lang="en-US" sz="2133" spc="-13" dirty="0">
                <a:latin typeface="Times New Roman" charset="0"/>
                <a:ea typeface="Times New Roman" charset="0"/>
                <a:cs typeface="Times New Roman" charset="0"/>
              </a:rPr>
              <a:t>b</a:t>
            </a:r>
            <a:r>
              <a:rPr lang="en-US" sz="2133" spc="-7" dirty="0">
                <a:latin typeface="Times New Roman" charset="0"/>
                <a:ea typeface="Times New Roman" charset="0"/>
                <a:cs typeface="Times New Roman" charset="0"/>
              </a:rPr>
              <a:t>l</a:t>
            </a:r>
            <a:r>
              <a:rPr lang="en-US" sz="2133" dirty="0">
                <a:latin typeface="Times New Roman" charset="0"/>
                <a:ea typeface="Times New Roman" charset="0"/>
                <a:cs typeface="Times New Roman" charset="0"/>
              </a:rPr>
              <a:t>e wor</a:t>
            </a:r>
            <a:r>
              <a:rPr lang="en-US" sz="2133" spc="-13" dirty="0">
                <a:latin typeface="Times New Roman" charset="0"/>
                <a:ea typeface="Times New Roman" charset="0"/>
                <a:cs typeface="Times New Roman" charset="0"/>
              </a:rPr>
              <a:t>k</a:t>
            </a:r>
            <a:r>
              <a:rPr lang="en-US" sz="2133" spc="7" dirty="0">
                <a:latin typeface="Times New Roman" charset="0"/>
                <a:ea typeface="Times New Roman" charset="0"/>
                <a:cs typeface="Times New Roman" charset="0"/>
              </a:rPr>
              <a:t>f</a:t>
            </a:r>
            <a:r>
              <a:rPr lang="en-US" sz="2133" dirty="0">
                <a:latin typeface="Times New Roman" charset="0"/>
                <a:ea typeface="Times New Roman" charset="0"/>
                <a:cs typeface="Times New Roman" charset="0"/>
              </a:rPr>
              <a:t>o</a:t>
            </a:r>
            <a:r>
              <a:rPr lang="en-US" sz="2133" spc="7" dirty="0">
                <a:latin typeface="Times New Roman" charset="0"/>
                <a:ea typeface="Times New Roman" charset="0"/>
                <a:cs typeface="Times New Roman" charset="0"/>
              </a:rPr>
              <a:t>r</a:t>
            </a:r>
            <a:r>
              <a:rPr lang="en-US" sz="2133" spc="-13" dirty="0">
                <a:latin typeface="Times New Roman" charset="0"/>
                <a:ea typeface="Times New Roman" charset="0"/>
                <a:cs typeface="Times New Roman" charset="0"/>
              </a:rPr>
              <a:t>c</a:t>
            </a:r>
            <a:r>
              <a:rPr lang="en-US" sz="2133" dirty="0">
                <a:latin typeface="Times New Roman" charset="0"/>
                <a:ea typeface="Times New Roman" charset="0"/>
                <a:cs typeface="Times New Roman" charset="0"/>
              </a:rPr>
              <a:t>e p</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pe</a:t>
            </a:r>
            <a:r>
              <a:rPr lang="en-US" sz="2133" spc="-7" dirty="0">
                <a:latin typeface="Times New Roman" charset="0"/>
                <a:ea typeface="Times New Roman" charset="0"/>
                <a:cs typeface="Times New Roman" charset="0"/>
              </a:rPr>
              <a:t>l</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n</a:t>
            </a:r>
            <a:r>
              <a:rPr lang="en-US" sz="2133" spc="-13" dirty="0">
                <a:latin typeface="Times New Roman" charset="0"/>
                <a:ea typeface="Times New Roman" charset="0"/>
                <a:cs typeface="Times New Roman" charset="0"/>
              </a:rPr>
              <a:t>e</a:t>
            </a:r>
            <a:r>
              <a:rPr lang="en-US" sz="2133"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l</a:t>
            </a:r>
            <a:r>
              <a:rPr lang="en-US" sz="2133" dirty="0">
                <a:latin typeface="Times New Roman" charset="0"/>
                <a:ea typeface="Times New Roman" charset="0"/>
                <a:cs typeface="Times New Roman" charset="0"/>
              </a:rPr>
              <a:t>a</a:t>
            </a:r>
            <a:r>
              <a:rPr lang="en-US" sz="2133" spc="7" dirty="0">
                <a:latin typeface="Times New Roman" charset="0"/>
                <a:ea typeface="Times New Roman" charset="0"/>
                <a:cs typeface="Times New Roman" charset="0"/>
              </a:rPr>
              <a:t>r</a:t>
            </a:r>
            <a:r>
              <a:rPr lang="en-US" sz="2133" spc="-13" dirty="0">
                <a:latin typeface="Times New Roman" charset="0"/>
                <a:ea typeface="Times New Roman" charset="0"/>
                <a:cs typeface="Times New Roman" charset="0"/>
              </a:rPr>
              <a:t>g</a:t>
            </a:r>
            <a:r>
              <a:rPr lang="en-US" sz="2133" dirty="0">
                <a:latin typeface="Times New Roman" charset="0"/>
                <a:ea typeface="Times New Roman" charset="0"/>
                <a:cs typeface="Times New Roman" charset="0"/>
              </a:rPr>
              <a:t>e</a:t>
            </a:r>
            <a:r>
              <a:rPr lang="en-US" sz="2133" spc="-7" dirty="0">
                <a:latin typeface="Times New Roman" charset="0"/>
                <a:ea typeface="Times New Roman" charset="0"/>
                <a:cs typeface="Times New Roman" charset="0"/>
              </a:rPr>
              <a:t>l</a:t>
            </a:r>
            <a:r>
              <a:rPr lang="en-US" sz="2133" dirty="0">
                <a:latin typeface="Times New Roman" charset="0"/>
                <a:ea typeface="Times New Roman" charset="0"/>
                <a:cs typeface="Times New Roman" charset="0"/>
              </a:rPr>
              <a:t>y</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due </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o an</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e</a:t>
            </a:r>
            <a:r>
              <a:rPr lang="en-US" sz="2133" spc="-13" dirty="0">
                <a:latin typeface="Times New Roman" charset="0"/>
                <a:ea typeface="Times New Roman" charset="0"/>
                <a:cs typeface="Times New Roman" charset="0"/>
              </a:rPr>
              <a:t>v</a:t>
            </a:r>
            <a:r>
              <a:rPr lang="en-US" sz="2133" dirty="0">
                <a:latin typeface="Times New Roman" charset="0"/>
                <a:ea typeface="Times New Roman" charset="0"/>
                <a:cs typeface="Times New Roman" charset="0"/>
              </a:rPr>
              <a:t>e</a:t>
            </a:r>
            <a:r>
              <a:rPr lang="en-US" sz="2133" spc="20" dirty="0">
                <a:latin typeface="Times New Roman" charset="0"/>
                <a:ea typeface="Times New Roman" charset="0"/>
                <a:cs typeface="Times New Roman" charset="0"/>
              </a:rPr>
              <a:t>r</a:t>
            </a:r>
            <a:r>
              <a:rPr lang="en-US" sz="2133" spc="-27" dirty="0">
                <a:latin typeface="Times New Roman" charset="0"/>
                <a:ea typeface="Times New Roman" charset="0"/>
                <a:cs typeface="Times New Roman" charset="0"/>
              </a:rPr>
              <a:t>-</a:t>
            </a:r>
            <a:r>
              <a:rPr lang="en-US" sz="2133" dirty="0">
                <a:latin typeface="Times New Roman" charset="0"/>
                <a:ea typeface="Times New Roman" charset="0"/>
                <a:cs typeface="Times New Roman" charset="0"/>
              </a:rPr>
              <a:t>expand</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ng</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ne</a:t>
            </a:r>
            <a:r>
              <a:rPr lang="en-US" sz="2133" spc="7" dirty="0">
                <a:latin typeface="Times New Roman" charset="0"/>
                <a:ea typeface="Times New Roman" charset="0"/>
                <a:cs typeface="Times New Roman" charset="0"/>
              </a:rPr>
              <a:t>t</a:t>
            </a:r>
            <a:r>
              <a:rPr lang="en-US" sz="2133" spc="-7" dirty="0">
                <a:latin typeface="Times New Roman" charset="0"/>
                <a:ea typeface="Times New Roman" charset="0"/>
                <a:cs typeface="Times New Roman" charset="0"/>
              </a:rPr>
              <a:t>w</a:t>
            </a:r>
            <a:r>
              <a:rPr lang="en-US" sz="2133" dirty="0">
                <a:latin typeface="Times New Roman" charset="0"/>
                <a:ea typeface="Times New Roman" charset="0"/>
                <a:cs typeface="Times New Roman" charset="0"/>
              </a:rPr>
              <a:t>o</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k. </a:t>
            </a:r>
            <a:r>
              <a:rPr lang="en-US" sz="2133" spc="-20" dirty="0">
                <a:latin typeface="Times New Roman" charset="0"/>
                <a:ea typeface="Times New Roman" charset="0"/>
                <a:cs typeface="Times New Roman" charset="0"/>
              </a:rPr>
              <a:t>R</a:t>
            </a:r>
            <a:r>
              <a:rPr lang="en-US" sz="2133" spc="-7" dirty="0">
                <a:latin typeface="Times New Roman" charset="0"/>
                <a:ea typeface="Times New Roman" charset="0"/>
                <a:cs typeface="Times New Roman" charset="0"/>
              </a:rPr>
              <a:t>CN</a:t>
            </a:r>
            <a:r>
              <a:rPr lang="en-US" sz="2133" dirty="0">
                <a:latin typeface="Times New Roman" charset="0"/>
                <a:ea typeface="Times New Roman" charset="0"/>
                <a:cs typeface="Times New Roman" charset="0"/>
              </a:rPr>
              <a:t>E</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s</a:t>
            </a:r>
            <a:r>
              <a:rPr lang="en-US" sz="2133" spc="-13"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l</a:t>
            </a:r>
            <a:r>
              <a:rPr lang="en-US" sz="2133" spc="-13" dirty="0">
                <a:latin typeface="Times New Roman" charset="0"/>
                <a:ea typeface="Times New Roman" charset="0"/>
                <a:cs typeface="Times New Roman" charset="0"/>
              </a:rPr>
              <a:t>a</a:t>
            </a:r>
            <a:r>
              <a:rPr lang="en-US" sz="2133" spc="7" dirty="0">
                <a:latin typeface="Times New Roman" charset="0"/>
                <a:ea typeface="Times New Roman" charset="0"/>
                <a:cs typeface="Times New Roman" charset="0"/>
              </a:rPr>
              <a:t>r</a:t>
            </a:r>
            <a:r>
              <a:rPr lang="en-US" sz="2133" spc="-13" dirty="0">
                <a:latin typeface="Times New Roman" charset="0"/>
                <a:ea typeface="Times New Roman" charset="0"/>
                <a:cs typeface="Times New Roman" charset="0"/>
              </a:rPr>
              <a:t>g</a:t>
            </a:r>
            <a:r>
              <a:rPr lang="en-US" sz="2133" dirty="0">
                <a:latin typeface="Times New Roman" charset="0"/>
                <a:ea typeface="Times New Roman" charset="0"/>
                <a:cs typeface="Times New Roman" charset="0"/>
              </a:rPr>
              <a:t>e</a:t>
            </a:r>
            <a:r>
              <a:rPr lang="en-US" sz="2133" spc="7" dirty="0">
                <a:latin typeface="Times New Roman" charset="0"/>
                <a:ea typeface="Times New Roman" charset="0"/>
                <a:cs typeface="Times New Roman" charset="0"/>
              </a:rPr>
              <a:t>s</a:t>
            </a:r>
            <a:r>
              <a:rPr lang="en-US" sz="2133" dirty="0">
                <a:latin typeface="Times New Roman" charset="0"/>
                <a:ea typeface="Times New Roman" charset="0"/>
                <a:cs typeface="Times New Roman" charset="0"/>
              </a:rPr>
              <a:t>t</a:t>
            </a:r>
            <a:r>
              <a:rPr lang="en-US" sz="2133" spc="7" dirty="0">
                <a:latin typeface="Times New Roman" charset="0"/>
                <a:ea typeface="Times New Roman" charset="0"/>
                <a:cs typeface="Times New Roman" charset="0"/>
              </a:rPr>
              <a:t> </a:t>
            </a:r>
            <a:r>
              <a:rPr lang="en-US" sz="2133" spc="-27" dirty="0">
                <a:latin typeface="Times New Roman" charset="0"/>
                <a:ea typeface="Times New Roman" charset="0"/>
                <a:cs typeface="Times New Roman" charset="0"/>
              </a:rPr>
              <a:t>m</a:t>
            </a:r>
            <a:r>
              <a:rPr lang="en-US" sz="2133" dirty="0">
                <a:latin typeface="Times New Roman" charset="0"/>
                <a:ea typeface="Times New Roman" charset="0"/>
                <a:cs typeface="Times New Roman" charset="0"/>
              </a:rPr>
              <a:t>eas</a:t>
            </a:r>
            <a:r>
              <a:rPr lang="en-US" sz="2133" spc="-13" dirty="0">
                <a:latin typeface="Times New Roman" charset="0"/>
                <a:ea typeface="Times New Roman" charset="0"/>
                <a:cs typeface="Times New Roman" charset="0"/>
              </a:rPr>
              <a:t>u</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e </a:t>
            </a:r>
            <a:r>
              <a:rPr lang="en-US" sz="2133" spc="13" dirty="0">
                <a:latin typeface="Times New Roman" charset="0"/>
                <a:ea typeface="Times New Roman" charset="0"/>
                <a:cs typeface="Times New Roman" charset="0"/>
              </a:rPr>
              <a:t>o</a:t>
            </a:r>
            <a:r>
              <a:rPr lang="en-US" sz="2133" dirty="0">
                <a:latin typeface="Times New Roman" charset="0"/>
                <a:ea typeface="Times New Roman" charset="0"/>
                <a:cs typeface="Times New Roman" charset="0"/>
              </a:rPr>
              <a:t>f</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su</a:t>
            </a:r>
            <a:r>
              <a:rPr lang="en-US" sz="2133" spc="7" dirty="0">
                <a:latin typeface="Times New Roman" charset="0"/>
                <a:ea typeface="Times New Roman" charset="0"/>
                <a:cs typeface="Times New Roman" charset="0"/>
              </a:rPr>
              <a:t>c</a:t>
            </a:r>
            <a:r>
              <a:rPr lang="en-US" sz="2133" dirty="0">
                <a:latin typeface="Times New Roman" charset="0"/>
                <a:ea typeface="Times New Roman" charset="0"/>
                <a:cs typeface="Times New Roman" charset="0"/>
              </a:rPr>
              <a:t>c</a:t>
            </a:r>
            <a:r>
              <a:rPr lang="en-US" sz="2133" spc="-13" dirty="0">
                <a:latin typeface="Times New Roman" charset="0"/>
                <a:ea typeface="Times New Roman" charset="0"/>
                <a:cs typeface="Times New Roman" charset="0"/>
              </a:rPr>
              <a:t>e</a:t>
            </a:r>
            <a:r>
              <a:rPr lang="en-US" sz="2133" dirty="0">
                <a:latin typeface="Times New Roman" charset="0"/>
                <a:ea typeface="Times New Roman" charset="0"/>
                <a:cs typeface="Times New Roman" charset="0"/>
              </a:rPr>
              <a:t>ss</a:t>
            </a:r>
            <a:r>
              <a:rPr lang="en-US" sz="2133" spc="-7"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s</a:t>
            </a:r>
            <a:r>
              <a:rPr lang="en-US" sz="2133" spc="-13"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he </a:t>
            </a:r>
            <a:r>
              <a:rPr lang="en-US" sz="2133" spc="-13" dirty="0">
                <a:latin typeface="Times New Roman" charset="0"/>
                <a:ea typeface="Times New Roman" charset="0"/>
                <a:cs typeface="Times New Roman" charset="0"/>
              </a:rPr>
              <a:t>p</a:t>
            </a:r>
            <a:r>
              <a:rPr lang="en-US" sz="2133" spc="7" dirty="0">
                <a:latin typeface="Times New Roman" charset="0"/>
                <a:ea typeface="Times New Roman" charset="0"/>
                <a:cs typeface="Times New Roman" charset="0"/>
              </a:rPr>
              <a:t>l</a:t>
            </a:r>
            <a:r>
              <a:rPr lang="en-US" sz="2133" dirty="0">
                <a:latin typeface="Times New Roman" charset="0"/>
                <a:ea typeface="Times New Roman" charset="0"/>
                <a:cs typeface="Times New Roman" charset="0"/>
              </a:rPr>
              <a:t>a</a:t>
            </a:r>
            <a:r>
              <a:rPr lang="en-US" sz="2133" spc="-13" dirty="0">
                <a:latin typeface="Times New Roman" charset="0"/>
                <a:ea typeface="Times New Roman" charset="0"/>
                <a:cs typeface="Times New Roman" charset="0"/>
              </a:rPr>
              <a:t>c</a:t>
            </a:r>
            <a:r>
              <a:rPr lang="en-US" sz="2133" dirty="0">
                <a:latin typeface="Times New Roman" charset="0"/>
                <a:ea typeface="Times New Roman" charset="0"/>
                <a:cs typeface="Times New Roman" charset="0"/>
              </a:rPr>
              <a:t>e</a:t>
            </a:r>
            <a:r>
              <a:rPr lang="en-US" sz="2133" spc="-20" dirty="0">
                <a:latin typeface="Times New Roman" charset="0"/>
                <a:ea typeface="Times New Roman" charset="0"/>
                <a:cs typeface="Times New Roman" charset="0"/>
              </a:rPr>
              <a:t>m</a:t>
            </a:r>
            <a:r>
              <a:rPr lang="en-US" sz="2133" dirty="0">
                <a:latin typeface="Times New Roman" charset="0"/>
                <a:ea typeface="Times New Roman" charset="0"/>
                <a:cs typeface="Times New Roman" charset="0"/>
              </a:rPr>
              <a:t>ent</a:t>
            </a:r>
            <a:r>
              <a:rPr lang="en-US" sz="2133" spc="7"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of</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o</a:t>
            </a:r>
            <a:r>
              <a:rPr lang="en-US" sz="2133" spc="-13" dirty="0">
                <a:latin typeface="Times New Roman" charset="0"/>
                <a:ea typeface="Times New Roman" charset="0"/>
                <a:cs typeface="Times New Roman" charset="0"/>
              </a:rPr>
              <a:t>v</a:t>
            </a:r>
            <a:r>
              <a:rPr lang="en-US" sz="2133" dirty="0">
                <a:latin typeface="Times New Roman" charset="0"/>
                <a:ea typeface="Times New Roman" charset="0"/>
                <a:cs typeface="Times New Roman" charset="0"/>
              </a:rPr>
              <a:t>er</a:t>
            </a:r>
            <a:r>
              <a:rPr lang="en-US" sz="2133" spc="7"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3,000 </a:t>
            </a:r>
            <a:r>
              <a:rPr lang="en-US" sz="2133" spc="-13" dirty="0">
                <a:latin typeface="Times New Roman" charset="0"/>
                <a:ea typeface="Times New Roman" charset="0"/>
                <a:cs typeface="Times New Roman" charset="0"/>
              </a:rPr>
              <a:t>p</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o</a:t>
            </a:r>
            <a:r>
              <a:rPr lang="en-US" sz="2133" spc="-13" dirty="0">
                <a:latin typeface="Times New Roman" charset="0"/>
                <a:ea typeface="Times New Roman" charset="0"/>
                <a:cs typeface="Times New Roman" charset="0"/>
              </a:rPr>
              <a:t>g</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am</a:t>
            </a:r>
            <a:r>
              <a:rPr lang="en-US" sz="2133" spc="-20" dirty="0">
                <a:latin typeface="Times New Roman" charset="0"/>
                <a:ea typeface="Times New Roman" charset="0"/>
                <a:cs typeface="Times New Roman" charset="0"/>
              </a:rPr>
              <a:t> </a:t>
            </a:r>
            <a:r>
              <a:rPr lang="en-US" sz="2133" spc="-13" dirty="0">
                <a:latin typeface="Times New Roman" charset="0"/>
                <a:ea typeface="Times New Roman" charset="0"/>
                <a:cs typeface="Times New Roman" charset="0"/>
              </a:rPr>
              <a:t>g</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adua</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es</a:t>
            </a:r>
            <a:r>
              <a:rPr lang="en-US" sz="2133" spc="7" dirty="0">
                <a:latin typeface="Times New Roman" charset="0"/>
                <a:ea typeface="Times New Roman" charset="0"/>
                <a:cs typeface="Times New Roman" charset="0"/>
              </a:rPr>
              <a:t> i</a:t>
            </a:r>
            <a:r>
              <a:rPr lang="en-US" sz="2133" dirty="0">
                <a:latin typeface="Times New Roman" charset="0"/>
                <a:ea typeface="Times New Roman" charset="0"/>
                <a:cs typeface="Times New Roman" charset="0"/>
              </a:rPr>
              <a:t>n nuc</a:t>
            </a:r>
            <a:r>
              <a:rPr lang="en-US" sz="2133" spc="7" dirty="0">
                <a:latin typeface="Times New Roman" charset="0"/>
                <a:ea typeface="Times New Roman" charset="0"/>
                <a:cs typeface="Times New Roman" charset="0"/>
              </a:rPr>
              <a:t>l</a:t>
            </a:r>
            <a:r>
              <a:rPr lang="en-US" sz="2133" spc="-13" dirty="0">
                <a:latin typeface="Times New Roman" charset="0"/>
                <a:ea typeface="Times New Roman" charset="0"/>
                <a:cs typeface="Times New Roman" charset="0"/>
              </a:rPr>
              <a:t>e</a:t>
            </a:r>
            <a:r>
              <a:rPr lang="en-US" sz="2133" dirty="0">
                <a:latin typeface="Times New Roman" charset="0"/>
                <a:ea typeface="Times New Roman" charset="0"/>
                <a:cs typeface="Times New Roman" charset="0"/>
              </a:rPr>
              <a:t>ar</a:t>
            </a:r>
            <a:r>
              <a:rPr lang="en-US" sz="2133" spc="-7"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e</a:t>
            </a:r>
            <a:r>
              <a:rPr lang="en-US" sz="2133" spc="-13" dirty="0">
                <a:latin typeface="Times New Roman" charset="0"/>
                <a:ea typeface="Times New Roman" charset="0"/>
                <a:cs typeface="Times New Roman" charset="0"/>
              </a:rPr>
              <a:t>c</a:t>
            </a:r>
            <a:r>
              <a:rPr lang="en-US" sz="2133" dirty="0">
                <a:latin typeface="Times New Roman" charset="0"/>
                <a:ea typeface="Times New Roman" charset="0"/>
                <a:cs typeface="Times New Roman" charset="0"/>
              </a:rPr>
              <a:t>hn</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c</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an</a:t>
            </a:r>
            <a:r>
              <a:rPr lang="en-US" sz="2133" spc="-13" dirty="0">
                <a:latin typeface="Times New Roman" charset="0"/>
                <a:ea typeface="Times New Roman" charset="0"/>
                <a:cs typeface="Times New Roman" charset="0"/>
              </a:rPr>
              <a:t> </a:t>
            </a:r>
            <a:r>
              <a:rPr lang="en-US" sz="2133" spc="20" dirty="0">
                <a:latin typeface="Times New Roman" charset="0"/>
                <a:ea typeface="Times New Roman" charset="0"/>
                <a:cs typeface="Times New Roman" charset="0"/>
              </a:rPr>
              <a:t>j</a:t>
            </a:r>
            <a:r>
              <a:rPr lang="en-US" sz="2133" spc="-13" dirty="0">
                <a:latin typeface="Times New Roman" charset="0"/>
                <a:ea typeface="Times New Roman" charset="0"/>
                <a:cs typeface="Times New Roman" charset="0"/>
              </a:rPr>
              <a:t>o</a:t>
            </a:r>
            <a:r>
              <a:rPr lang="en-US" sz="2133" dirty="0">
                <a:latin typeface="Times New Roman" charset="0"/>
                <a:ea typeface="Times New Roman" charset="0"/>
                <a:cs typeface="Times New Roman" charset="0"/>
              </a:rPr>
              <a:t>bs </a:t>
            </a:r>
            <a:r>
              <a:rPr lang="en-US" sz="2133" spc="-13" dirty="0">
                <a:latin typeface="Times New Roman" charset="0"/>
                <a:ea typeface="Times New Roman" charset="0"/>
                <a:cs typeface="Times New Roman" charset="0"/>
              </a:rPr>
              <a:t>a</a:t>
            </a:r>
            <a:r>
              <a:rPr lang="en-US" sz="2133" dirty="0">
                <a:latin typeface="Times New Roman" charset="0"/>
                <a:ea typeface="Times New Roman" charset="0"/>
                <a:cs typeface="Times New Roman" charset="0"/>
              </a:rPr>
              <a:t>t</a:t>
            </a:r>
            <a:r>
              <a:rPr lang="en-US" sz="2133" spc="7" dirty="0">
                <a:latin typeface="Times New Roman" charset="0"/>
                <a:ea typeface="Times New Roman" charset="0"/>
                <a:cs typeface="Times New Roman" charset="0"/>
              </a:rPr>
              <a:t> </a:t>
            </a:r>
            <a:r>
              <a:rPr lang="en-US" sz="2133" spc="-13" dirty="0">
                <a:latin typeface="Times New Roman" charset="0"/>
                <a:ea typeface="Times New Roman" charset="0"/>
                <a:cs typeface="Times New Roman" charset="0"/>
              </a:rPr>
              <a:t>ov</a:t>
            </a:r>
            <a:r>
              <a:rPr lang="en-US" sz="2133" dirty="0">
                <a:latin typeface="Times New Roman" charset="0"/>
                <a:ea typeface="Times New Roman" charset="0"/>
                <a:cs typeface="Times New Roman" charset="0"/>
              </a:rPr>
              <a:t>er</a:t>
            </a:r>
            <a:r>
              <a:rPr lang="en-US" sz="2133" spc="7"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60 </a:t>
            </a:r>
            <a:r>
              <a:rPr lang="en-US" sz="2133" spc="7" dirty="0">
                <a:latin typeface="Times New Roman" charset="0"/>
                <a:ea typeface="Times New Roman" charset="0"/>
                <a:cs typeface="Times New Roman" charset="0"/>
              </a:rPr>
              <a:t>i</a:t>
            </a:r>
            <a:r>
              <a:rPr lang="en-US" sz="2133" dirty="0">
                <a:latin typeface="Times New Roman" charset="0"/>
                <a:ea typeface="Times New Roman" charset="0"/>
                <a:cs typeface="Times New Roman" charset="0"/>
              </a:rPr>
              <a:t>nd</a:t>
            </a:r>
            <a:r>
              <a:rPr lang="en-US" sz="2133" spc="-13" dirty="0">
                <a:latin typeface="Times New Roman" charset="0"/>
                <a:ea typeface="Times New Roman" charset="0"/>
                <a:cs typeface="Times New Roman" charset="0"/>
              </a:rPr>
              <a:t>u</a:t>
            </a:r>
            <a:r>
              <a:rPr lang="en-US" sz="2133" dirty="0">
                <a:latin typeface="Times New Roman" charset="0"/>
                <a:ea typeface="Times New Roman" charset="0"/>
                <a:cs typeface="Times New Roman" charset="0"/>
              </a:rPr>
              <a:t>s</a:t>
            </a:r>
            <a:r>
              <a:rPr lang="en-US" sz="2133" spc="-7" dirty="0">
                <a:latin typeface="Times New Roman" charset="0"/>
                <a:ea typeface="Times New Roman" charset="0"/>
                <a:cs typeface="Times New Roman" charset="0"/>
              </a:rPr>
              <a:t>t</a:t>
            </a:r>
            <a:r>
              <a:rPr lang="en-US" sz="2133" spc="7" dirty="0">
                <a:latin typeface="Times New Roman" charset="0"/>
                <a:ea typeface="Times New Roman" charset="0"/>
                <a:cs typeface="Times New Roman" charset="0"/>
              </a:rPr>
              <a:t>r</a:t>
            </a:r>
            <a:r>
              <a:rPr lang="en-US" sz="2133" dirty="0">
                <a:latin typeface="Times New Roman" charset="0"/>
                <a:ea typeface="Times New Roman" charset="0"/>
                <a:cs typeface="Times New Roman" charset="0"/>
              </a:rPr>
              <a:t>y</a:t>
            </a:r>
            <a:r>
              <a:rPr lang="en-US" sz="2133" spc="-13" dirty="0">
                <a:latin typeface="Times New Roman" charset="0"/>
                <a:ea typeface="Times New Roman" charset="0"/>
                <a:cs typeface="Times New Roman" charset="0"/>
              </a:rPr>
              <a:t> </a:t>
            </a:r>
            <a:r>
              <a:rPr lang="en-US" sz="2133" dirty="0">
                <a:latin typeface="Times New Roman" charset="0"/>
                <a:ea typeface="Times New Roman" charset="0"/>
                <a:cs typeface="Times New Roman" charset="0"/>
              </a:rPr>
              <a:t>pa</a:t>
            </a:r>
            <a:r>
              <a:rPr lang="en-US" sz="2133" spc="-7" dirty="0">
                <a:latin typeface="Times New Roman" charset="0"/>
                <a:ea typeface="Times New Roman" charset="0"/>
                <a:cs typeface="Times New Roman" charset="0"/>
              </a:rPr>
              <a:t>r</a:t>
            </a:r>
            <a:r>
              <a:rPr lang="en-US" sz="2133" spc="7" dirty="0">
                <a:latin typeface="Times New Roman" charset="0"/>
                <a:ea typeface="Times New Roman" charset="0"/>
                <a:cs typeface="Times New Roman" charset="0"/>
              </a:rPr>
              <a:t>t</a:t>
            </a:r>
            <a:r>
              <a:rPr lang="en-US" sz="2133" dirty="0">
                <a:latin typeface="Times New Roman" charset="0"/>
                <a:ea typeface="Times New Roman" charset="0"/>
                <a:cs typeface="Times New Roman" charset="0"/>
              </a:rPr>
              <a:t>ner</a:t>
            </a:r>
            <a:r>
              <a:rPr lang="en-US" sz="2133" spc="-7" dirty="0">
                <a:latin typeface="Times New Roman" charset="0"/>
                <a:ea typeface="Times New Roman" charset="0"/>
                <a:cs typeface="Times New Roman" charset="0"/>
              </a:rPr>
              <a:t> </a:t>
            </a:r>
            <a:r>
              <a:rPr lang="en-US" sz="2133" spc="7" dirty="0">
                <a:latin typeface="Times New Roman" charset="0"/>
                <a:ea typeface="Times New Roman" charset="0"/>
                <a:cs typeface="Times New Roman" charset="0"/>
              </a:rPr>
              <a:t>l</a:t>
            </a:r>
            <a:r>
              <a:rPr lang="en-US" sz="2133" spc="-13" dirty="0">
                <a:latin typeface="Times New Roman" charset="0"/>
                <a:ea typeface="Times New Roman" charset="0"/>
                <a:cs typeface="Times New Roman" charset="0"/>
              </a:rPr>
              <a:t>o</a:t>
            </a:r>
            <a:r>
              <a:rPr lang="en-US" sz="2133" dirty="0">
                <a:latin typeface="Times New Roman" charset="0"/>
                <a:ea typeface="Times New Roman" charset="0"/>
                <a:cs typeface="Times New Roman" charset="0"/>
              </a:rPr>
              <a:t>c</a:t>
            </a:r>
            <a:r>
              <a:rPr lang="en-US" sz="2133" spc="-13" dirty="0">
                <a:latin typeface="Times New Roman" charset="0"/>
                <a:ea typeface="Times New Roman" charset="0"/>
                <a:cs typeface="Times New Roman" charset="0"/>
              </a:rPr>
              <a:t>a</a:t>
            </a:r>
            <a:r>
              <a:rPr lang="en-US" sz="2133" spc="7" dirty="0">
                <a:latin typeface="Times New Roman" charset="0"/>
                <a:ea typeface="Times New Roman" charset="0"/>
                <a:cs typeface="Times New Roman" charset="0"/>
              </a:rPr>
              <a:t>ti</a:t>
            </a:r>
            <a:r>
              <a:rPr lang="en-US" sz="2133" dirty="0">
                <a:latin typeface="Times New Roman" charset="0"/>
                <a:ea typeface="Times New Roman" charset="0"/>
                <a:cs typeface="Times New Roman" charset="0"/>
              </a:rPr>
              <a:t>o</a:t>
            </a:r>
            <a:r>
              <a:rPr lang="en-US" sz="2133" spc="-13" dirty="0">
                <a:latin typeface="Times New Roman" charset="0"/>
                <a:ea typeface="Times New Roman" charset="0"/>
                <a:cs typeface="Times New Roman" charset="0"/>
              </a:rPr>
              <a:t>n</a:t>
            </a:r>
            <a:r>
              <a:rPr lang="en-US" sz="2133" dirty="0">
                <a:latin typeface="Times New Roman" charset="0"/>
                <a:ea typeface="Times New Roman" charset="0"/>
                <a:cs typeface="Times New Roman" charset="0"/>
              </a:rPr>
              <a:t>s.</a:t>
            </a:r>
            <a:endParaRPr lang="en-US" sz="2133" dirty="0">
              <a:latin typeface="Calibri" charset="0"/>
              <a:ea typeface="Calibri" charset="0"/>
              <a:cs typeface="Times New Roman" charset="0"/>
            </a:endParaRPr>
          </a:p>
        </p:txBody>
      </p:sp>
      <p:pic>
        <p:nvPicPr>
          <p:cNvPr id="18" name="Picture 17" descr="A person wearing a suit and tie&#10;&#10;Description automatically generated">
            <a:extLst>
              <a:ext uri="{FF2B5EF4-FFF2-40B4-BE49-F238E27FC236}">
                <a16:creationId xmlns:a16="http://schemas.microsoft.com/office/drawing/2014/main" id="{C3BEACBC-CEDC-48BB-8FFA-468805F32B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23904" y="-4691"/>
            <a:ext cx="768096" cy="1024128"/>
          </a:xfrm>
          <a:prstGeom prst="rect">
            <a:avLst/>
          </a:prstGeom>
        </p:spPr>
      </p:pic>
      <p:sp>
        <p:nvSpPr>
          <p:cNvPr id="19" name="ARISTOCRAT TECHNOLOGIES">
            <a:extLst>
              <a:ext uri="{FF2B5EF4-FFF2-40B4-BE49-F238E27FC236}">
                <a16:creationId xmlns:a16="http://schemas.microsoft.com/office/drawing/2014/main" id="{0F31865D-2EB7-714E-9755-6F5550C476F8}"/>
              </a:ext>
            </a:extLst>
          </p:cNvPr>
          <p:cNvSpPr txBox="1"/>
          <p:nvPr/>
        </p:nvSpPr>
        <p:spPr>
          <a:xfrm>
            <a:off x="208680" y="177348"/>
            <a:ext cx="10958010" cy="1176669"/>
          </a:xfrm>
          <a:prstGeom prst="rect">
            <a:avLst/>
          </a:prstGeom>
          <a:solidFill>
            <a:schemeClr val="accent5">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3200" b="1" dirty="0">
                <a:solidFill>
                  <a:schemeClr val="bg1"/>
                </a:solidFill>
                <a:effectLst>
                  <a:outerShdw blurRad="38100" dist="38100" dir="2700000" algn="tl">
                    <a:srgbClr val="000000">
                      <a:alpha val="43137"/>
                    </a:srgbClr>
                  </a:outerShdw>
                </a:effectLst>
              </a:rPr>
              <a:t>Regional Center for Nuclear Education &amp; Training</a:t>
            </a:r>
          </a:p>
        </p:txBody>
      </p:sp>
    </p:spTree>
    <p:extLst>
      <p:ext uri="{BB962C8B-B14F-4D97-AF65-F5344CB8AC3E}">
        <p14:creationId xmlns:p14="http://schemas.microsoft.com/office/powerpoint/2010/main" val="20602755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5" name="ARISTOCRAT TECHNOLOGIES">
            <a:extLst>
              <a:ext uri="{FF2B5EF4-FFF2-40B4-BE49-F238E27FC236}">
                <a16:creationId xmlns:a16="http://schemas.microsoft.com/office/drawing/2014/main" id="{B10790EB-4856-754D-BB9F-9C6657922631}"/>
              </a:ext>
            </a:extLst>
          </p:cNvPr>
          <p:cNvSpPr txBox="1"/>
          <p:nvPr/>
        </p:nvSpPr>
        <p:spPr>
          <a:xfrm>
            <a:off x="208679" y="165268"/>
            <a:ext cx="8248821" cy="117666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3200" b="1" dirty="0">
                <a:solidFill>
                  <a:srgbClr val="002060"/>
                </a:solidFill>
                <a:effectLst>
                  <a:outerShdw blurRad="38100" dist="38100" dir="2700000" algn="tl">
                    <a:srgbClr val="000000">
                      <a:alpha val="43137"/>
                    </a:srgbClr>
                  </a:outerShdw>
                </a:effectLst>
              </a:rPr>
              <a:t>Common Program Details – Pre COVID-19</a:t>
            </a:r>
          </a:p>
        </p:txBody>
      </p:sp>
      <p:sp>
        <p:nvSpPr>
          <p:cNvPr id="12" name="Rectangle 11">
            <a:extLst>
              <a:ext uri="{FF2B5EF4-FFF2-40B4-BE49-F238E27FC236}">
                <a16:creationId xmlns:a16="http://schemas.microsoft.com/office/drawing/2014/main" id="{554DE5D5-B0C0-154D-A041-2D6C53B49963}"/>
              </a:ext>
            </a:extLst>
          </p:cNvPr>
          <p:cNvSpPr/>
          <p:nvPr/>
        </p:nvSpPr>
        <p:spPr>
          <a:xfrm>
            <a:off x="1006543" y="1683122"/>
            <a:ext cx="8248821" cy="4031104"/>
          </a:xfrm>
          <a:prstGeom prst="rect">
            <a:avLst/>
          </a:prstGeom>
        </p:spPr>
        <p:txBody>
          <a:bodyPr wrap="square">
            <a:spAutoFit/>
          </a:bodyPr>
          <a:lstStyle/>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Enrollment was ~ 24 - 48 FT students per school</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80% in-person</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 50% Hands on &amp; 50% Lecture</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Embedded Industry Certifications </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Summer Internships</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a:p>
            <a:pPr marL="380990" indent="-380990">
              <a:buFont typeface="Arial" panose="020B0604020202020204" pitchFamily="34" charset="0"/>
              <a:buChar char="•"/>
            </a:pPr>
            <a:r>
              <a:rPr lang="en-US" sz="2133" b="1" dirty="0">
                <a:ln>
                  <a:solidFill>
                    <a:schemeClr val="tx1">
                      <a:alpha val="25000"/>
                    </a:schemeClr>
                  </a:solidFill>
                </a:ln>
                <a:latin typeface="Times New Roman" charset="0"/>
                <a:ea typeface="Times New Roman" charset="0"/>
                <a:cs typeface="Times New Roman" charset="0"/>
              </a:rPr>
              <a:t>Direct Outreach &amp; Recruiting</a:t>
            </a:r>
          </a:p>
          <a:p>
            <a:pPr marL="380990" indent="-380990">
              <a:buFont typeface="Arial" panose="020B0604020202020204" pitchFamily="34" charset="0"/>
              <a:buChar char="•"/>
            </a:pPr>
            <a:endParaRPr lang="en-US" sz="2133" b="1" dirty="0">
              <a:ln>
                <a:solidFill>
                  <a:schemeClr val="tx1">
                    <a:alpha val="25000"/>
                  </a:schemeClr>
                </a:solidFill>
              </a:ln>
              <a:latin typeface="Times New Roman" charset="0"/>
              <a:ea typeface="Times New Roman" charset="0"/>
              <a:cs typeface="Times New Roman" charset="0"/>
            </a:endParaRPr>
          </a:p>
        </p:txBody>
      </p:sp>
      <p:pic>
        <p:nvPicPr>
          <p:cNvPr id="6" name="Picture 5" descr="A person wearing a suit and tie&#10;&#10;Description automatically generated">
            <a:extLst>
              <a:ext uri="{FF2B5EF4-FFF2-40B4-BE49-F238E27FC236}">
                <a16:creationId xmlns:a16="http://schemas.microsoft.com/office/drawing/2014/main" id="{F5362A74-6722-4BAD-A185-E264ED8B3D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3904" y="0"/>
            <a:ext cx="768096" cy="1024128"/>
          </a:xfrm>
          <a:prstGeom prst="rect">
            <a:avLst/>
          </a:prstGeom>
        </p:spPr>
      </p:pic>
    </p:spTree>
    <p:extLst>
      <p:ext uri="{BB962C8B-B14F-4D97-AF65-F5344CB8AC3E}">
        <p14:creationId xmlns:p14="http://schemas.microsoft.com/office/powerpoint/2010/main" val="169671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6" name="Picture 5">
            <a:extLst>
              <a:ext uri="{FF2B5EF4-FFF2-40B4-BE49-F238E27FC236}">
                <a16:creationId xmlns:a16="http://schemas.microsoft.com/office/drawing/2014/main" id="{1DF7AD9E-04A4-BB43-818E-340B84E0A7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3817" y="0"/>
            <a:ext cx="6169068" cy="6858000"/>
          </a:xfrm>
          <a:prstGeom prst="rect">
            <a:avLst/>
          </a:prstGeom>
        </p:spPr>
      </p:pic>
      <p:pic>
        <p:nvPicPr>
          <p:cNvPr id="5" name="Picture 4" descr="A person wearing a suit and tie&#10;&#10;Description automatically generated">
            <a:extLst>
              <a:ext uri="{FF2B5EF4-FFF2-40B4-BE49-F238E27FC236}">
                <a16:creationId xmlns:a16="http://schemas.microsoft.com/office/drawing/2014/main" id="{10BB41E5-0B35-437E-A90F-5F1EFB74F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3904" y="0"/>
            <a:ext cx="768096" cy="1024128"/>
          </a:xfrm>
          <a:prstGeom prst="rect">
            <a:avLst/>
          </a:prstGeom>
        </p:spPr>
      </p:pic>
    </p:spTree>
    <p:extLst>
      <p:ext uri="{BB962C8B-B14F-4D97-AF65-F5344CB8AC3E}">
        <p14:creationId xmlns:p14="http://schemas.microsoft.com/office/powerpoint/2010/main" val="210995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ARISTOCRAT TECHNOLOGIES">
            <a:extLst>
              <a:ext uri="{FF2B5EF4-FFF2-40B4-BE49-F238E27FC236}">
                <a16:creationId xmlns:a16="http://schemas.microsoft.com/office/drawing/2014/main" id="{F62FB400-C01B-7043-BC45-D748EB0A46B8}"/>
              </a:ext>
            </a:extLst>
          </p:cNvPr>
          <p:cNvSpPr txBox="1"/>
          <p:nvPr/>
        </p:nvSpPr>
        <p:spPr>
          <a:xfrm>
            <a:off x="277046" y="243456"/>
            <a:ext cx="8530820" cy="117666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defRPr/>
            </a:pPr>
            <a:r>
              <a:rPr lang="en-US" sz="3200" b="1" dirty="0">
                <a:solidFill>
                  <a:srgbClr val="002060"/>
                </a:solidFill>
                <a:effectLst>
                  <a:outerShdw blurRad="38100" dist="38100" dir="2700000" algn="tl">
                    <a:srgbClr val="000000">
                      <a:alpha val="43137"/>
                    </a:srgbClr>
                  </a:outerShdw>
                </a:effectLst>
              </a:rPr>
              <a:t>Resources Thanks to ATE &amp; the ATE Culture</a:t>
            </a:r>
          </a:p>
        </p:txBody>
      </p:sp>
      <p:sp>
        <p:nvSpPr>
          <p:cNvPr id="2" name="TextBox 1">
            <a:extLst>
              <a:ext uri="{FF2B5EF4-FFF2-40B4-BE49-F238E27FC236}">
                <a16:creationId xmlns:a16="http://schemas.microsoft.com/office/drawing/2014/main" id="{769A90A1-B10B-7A4C-B4A3-E2815BB1148E}"/>
              </a:ext>
            </a:extLst>
          </p:cNvPr>
          <p:cNvSpPr txBox="1"/>
          <p:nvPr/>
        </p:nvSpPr>
        <p:spPr>
          <a:xfrm>
            <a:off x="911552" y="1663582"/>
            <a:ext cx="7520299" cy="3334695"/>
          </a:xfrm>
          <a:prstGeom prst="rect">
            <a:avLst/>
          </a:prstGeom>
          <a:noFill/>
        </p:spPr>
        <p:txBody>
          <a:bodyPr wrap="square" rtlCol="0">
            <a:spAutoFit/>
          </a:bodyPr>
          <a:lstStyle/>
          <a:p>
            <a:pPr marL="380990" indent="-380990">
              <a:buFont typeface="Arial" panose="020B0604020202020204" pitchFamily="34" charset="0"/>
              <a:buChar char="•"/>
            </a:pPr>
            <a:r>
              <a:rPr lang="en-US" sz="2667" b="1" dirty="0"/>
              <a:t>Network</a:t>
            </a:r>
          </a:p>
          <a:p>
            <a:pPr marL="380990" indent="-380990">
              <a:buFont typeface="Arial" panose="020B0604020202020204" pitchFamily="34" charset="0"/>
              <a:buChar char="•"/>
            </a:pPr>
            <a:endParaRPr lang="en-US" sz="2667" b="1" dirty="0"/>
          </a:p>
          <a:p>
            <a:pPr marL="380990" indent="-380990">
              <a:buFont typeface="Arial" panose="020B0604020202020204" pitchFamily="34" charset="0"/>
              <a:buChar char="•"/>
            </a:pPr>
            <a:r>
              <a:rPr lang="en-US" sz="2667" b="1" dirty="0"/>
              <a:t>Tons of Online Resources</a:t>
            </a:r>
          </a:p>
          <a:p>
            <a:pPr marL="380990" indent="-380990">
              <a:buFont typeface="Arial" panose="020B0604020202020204" pitchFamily="34" charset="0"/>
              <a:buChar char="•"/>
            </a:pPr>
            <a:endParaRPr lang="en-US" sz="2667" b="1" dirty="0"/>
          </a:p>
          <a:p>
            <a:pPr marL="380990" indent="-380990">
              <a:buFont typeface="Arial" panose="020B0604020202020204" pitchFamily="34" charset="0"/>
              <a:buChar char="•"/>
            </a:pPr>
            <a:r>
              <a:rPr lang="en-US" sz="2667" b="1" dirty="0"/>
              <a:t>Dynamic Personnel</a:t>
            </a:r>
          </a:p>
          <a:p>
            <a:pPr marL="380990" indent="-380990">
              <a:buFont typeface="Arial" panose="020B0604020202020204" pitchFamily="34" charset="0"/>
              <a:buChar char="•"/>
            </a:pPr>
            <a:endParaRPr lang="en-US" sz="2667" b="1" dirty="0"/>
          </a:p>
          <a:p>
            <a:pPr marL="380990" indent="-380990">
              <a:buFont typeface="Arial" panose="020B0604020202020204" pitchFamily="34" charset="0"/>
              <a:buChar char="•"/>
            </a:pPr>
            <a:r>
              <a:rPr lang="en-US" sz="2667" b="1" dirty="0"/>
              <a:t>Dynamic Budgets</a:t>
            </a:r>
          </a:p>
          <a:p>
            <a:endParaRPr lang="en-US" sz="2400" dirty="0"/>
          </a:p>
        </p:txBody>
      </p:sp>
      <p:pic>
        <p:nvPicPr>
          <p:cNvPr id="5" name="Picture 4" descr="A person wearing a suit and tie&#10;&#10;Description automatically generated">
            <a:extLst>
              <a:ext uri="{FF2B5EF4-FFF2-40B4-BE49-F238E27FC236}">
                <a16:creationId xmlns:a16="http://schemas.microsoft.com/office/drawing/2014/main" id="{211201D9-443E-43E2-938E-E28B7833A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9692" y="-17124"/>
            <a:ext cx="768096" cy="1024128"/>
          </a:xfrm>
          <a:prstGeom prst="rect">
            <a:avLst/>
          </a:prstGeom>
        </p:spPr>
      </p:pic>
    </p:spTree>
    <p:extLst>
      <p:ext uri="{BB962C8B-B14F-4D97-AF65-F5344CB8AC3E}">
        <p14:creationId xmlns:p14="http://schemas.microsoft.com/office/powerpoint/2010/main" val="2351371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ARISTOCRAT TECHNOLOGIES">
            <a:extLst>
              <a:ext uri="{FF2B5EF4-FFF2-40B4-BE49-F238E27FC236}">
                <a16:creationId xmlns:a16="http://schemas.microsoft.com/office/drawing/2014/main" id="{F62FB400-C01B-7043-BC45-D748EB0A46B8}"/>
              </a:ext>
            </a:extLst>
          </p:cNvPr>
          <p:cNvSpPr txBox="1"/>
          <p:nvPr/>
        </p:nvSpPr>
        <p:spPr>
          <a:xfrm>
            <a:off x="675850" y="243456"/>
            <a:ext cx="4668121" cy="117666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defRPr/>
            </a:pPr>
            <a:r>
              <a:rPr lang="en-US" sz="3200" b="1" dirty="0">
                <a:solidFill>
                  <a:srgbClr val="002060"/>
                </a:solidFill>
                <a:effectLst>
                  <a:outerShdw blurRad="38100" dist="38100" dir="2700000" algn="tl">
                    <a:srgbClr val="000000">
                      <a:alpha val="43137"/>
                    </a:srgbClr>
                  </a:outerShdw>
                </a:effectLst>
              </a:rPr>
              <a:t>RCNET &amp; IRSC’s Support</a:t>
            </a:r>
          </a:p>
        </p:txBody>
      </p:sp>
      <p:sp>
        <p:nvSpPr>
          <p:cNvPr id="2" name="TextBox 1">
            <a:extLst>
              <a:ext uri="{FF2B5EF4-FFF2-40B4-BE49-F238E27FC236}">
                <a16:creationId xmlns:a16="http://schemas.microsoft.com/office/drawing/2014/main" id="{769A90A1-B10B-7A4C-B4A3-E2815BB1148E}"/>
              </a:ext>
            </a:extLst>
          </p:cNvPr>
          <p:cNvSpPr txBox="1"/>
          <p:nvPr/>
        </p:nvSpPr>
        <p:spPr>
          <a:xfrm>
            <a:off x="911551" y="1800315"/>
            <a:ext cx="10767700" cy="2924262"/>
          </a:xfrm>
          <a:prstGeom prst="rect">
            <a:avLst/>
          </a:prstGeom>
          <a:noFill/>
        </p:spPr>
        <p:txBody>
          <a:bodyPr wrap="square" rtlCol="0">
            <a:spAutoFit/>
          </a:bodyPr>
          <a:lstStyle/>
          <a:p>
            <a:pPr marL="380990" indent="-380990">
              <a:buFont typeface="Arial" panose="020B0604020202020204" pitchFamily="34" charset="0"/>
              <a:buChar char="•"/>
            </a:pPr>
            <a:r>
              <a:rPr lang="en-US" sz="2667" b="1" dirty="0"/>
              <a:t>Curriculum</a:t>
            </a:r>
          </a:p>
          <a:p>
            <a:endParaRPr lang="en-US" sz="2667" b="1" dirty="0"/>
          </a:p>
          <a:p>
            <a:pPr marL="380990" indent="-380990">
              <a:buFont typeface="Arial" panose="020B0604020202020204" pitchFamily="34" charset="0"/>
              <a:buChar char="•"/>
            </a:pPr>
            <a:r>
              <a:rPr lang="en-US" sz="2667" b="1" dirty="0"/>
              <a:t>Continuity of Operations</a:t>
            </a:r>
          </a:p>
          <a:p>
            <a:pPr marL="380990" indent="-380990">
              <a:buFont typeface="Arial" panose="020B0604020202020204" pitchFamily="34" charset="0"/>
              <a:buChar char="•"/>
            </a:pPr>
            <a:endParaRPr lang="en-US" sz="2667" b="1" dirty="0"/>
          </a:p>
          <a:p>
            <a:pPr marL="380990" indent="-380990">
              <a:buFont typeface="Arial" panose="020B0604020202020204" pitchFamily="34" charset="0"/>
              <a:buChar char="•"/>
            </a:pPr>
            <a:r>
              <a:rPr lang="en-US" sz="2667" b="1" dirty="0"/>
              <a:t>Marketing &amp; Outreach</a:t>
            </a:r>
          </a:p>
          <a:p>
            <a:endParaRPr lang="en-US" sz="2667" b="1" dirty="0"/>
          </a:p>
          <a:p>
            <a:endParaRPr lang="en-US" sz="2400" dirty="0"/>
          </a:p>
        </p:txBody>
      </p:sp>
      <p:pic>
        <p:nvPicPr>
          <p:cNvPr id="5" name="Picture 4" descr="A person wearing a suit and tie&#10;&#10;Description automatically generated">
            <a:extLst>
              <a:ext uri="{FF2B5EF4-FFF2-40B4-BE49-F238E27FC236}">
                <a16:creationId xmlns:a16="http://schemas.microsoft.com/office/drawing/2014/main" id="{2296B4F2-B42A-416D-AADF-9D704C449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2466" y="-24829"/>
            <a:ext cx="768096" cy="1024128"/>
          </a:xfrm>
          <a:prstGeom prst="rect">
            <a:avLst/>
          </a:prstGeom>
        </p:spPr>
      </p:pic>
    </p:spTree>
    <p:extLst>
      <p:ext uri="{BB962C8B-B14F-4D97-AF65-F5344CB8AC3E}">
        <p14:creationId xmlns:p14="http://schemas.microsoft.com/office/powerpoint/2010/main" val="2979206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ARISTOCRAT TECHNOLOGIES">
            <a:extLst>
              <a:ext uri="{FF2B5EF4-FFF2-40B4-BE49-F238E27FC236}">
                <a16:creationId xmlns:a16="http://schemas.microsoft.com/office/drawing/2014/main" id="{F62FB400-C01B-7043-BC45-D748EB0A46B8}"/>
              </a:ext>
            </a:extLst>
          </p:cNvPr>
          <p:cNvSpPr txBox="1"/>
          <p:nvPr/>
        </p:nvSpPr>
        <p:spPr>
          <a:xfrm>
            <a:off x="675849" y="243456"/>
            <a:ext cx="7152099" cy="64530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defRPr/>
            </a:pPr>
            <a:r>
              <a:rPr lang="en-US" sz="3200" b="1" dirty="0">
                <a:solidFill>
                  <a:srgbClr val="002060"/>
                </a:solidFill>
                <a:effectLst>
                  <a:outerShdw blurRad="38100" dist="38100" dir="2700000" algn="tl">
                    <a:srgbClr val="000000">
                      <a:alpha val="43137"/>
                    </a:srgbClr>
                  </a:outerShdw>
                </a:effectLst>
              </a:rPr>
              <a:t>Online Curriculum  Solutions &amp;  Support</a:t>
            </a:r>
          </a:p>
        </p:txBody>
      </p:sp>
      <p:sp>
        <p:nvSpPr>
          <p:cNvPr id="2" name="TextBox 1">
            <a:extLst>
              <a:ext uri="{FF2B5EF4-FFF2-40B4-BE49-F238E27FC236}">
                <a16:creationId xmlns:a16="http://schemas.microsoft.com/office/drawing/2014/main" id="{769A90A1-B10B-7A4C-B4A3-E2815BB1148E}"/>
              </a:ext>
            </a:extLst>
          </p:cNvPr>
          <p:cNvSpPr txBox="1"/>
          <p:nvPr/>
        </p:nvSpPr>
        <p:spPr>
          <a:xfrm>
            <a:off x="262070" y="1037393"/>
            <a:ext cx="11667860" cy="3334311"/>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2400" b="1" dirty="0"/>
              <a:t>18 Courses segmented into course leaning outcomes modules (or cartridges) </a:t>
            </a:r>
          </a:p>
          <a:p>
            <a:pPr marL="380990" indent="-380990">
              <a:lnSpc>
                <a:spcPct val="150000"/>
              </a:lnSpc>
              <a:buFont typeface="Arial" panose="020B0604020202020204" pitchFamily="34" charset="0"/>
              <a:buChar char="•"/>
            </a:pPr>
            <a:r>
              <a:rPr lang="en-US" sz="2400" b="1" dirty="0"/>
              <a:t>Full Environmental Management A.S. Degree</a:t>
            </a:r>
          </a:p>
          <a:p>
            <a:pPr marL="380990" indent="-380990">
              <a:lnSpc>
                <a:spcPct val="150000"/>
              </a:lnSpc>
              <a:buFont typeface="Arial" panose="020B0604020202020204" pitchFamily="34" charset="0"/>
              <a:buChar char="•"/>
            </a:pPr>
            <a:r>
              <a:rPr lang="en-US" sz="2400" b="1" dirty="0"/>
              <a:t>Built to Quality Matter Specifications for Blackboard.</a:t>
            </a:r>
          </a:p>
          <a:p>
            <a:pPr marL="380990" indent="-380990">
              <a:buFont typeface="Arial" panose="020B0604020202020204" pitchFamily="34" charset="0"/>
              <a:buChar char="•"/>
            </a:pPr>
            <a:r>
              <a:rPr lang="en-US" sz="2400" b="1" dirty="0"/>
              <a:t>VR resources with hands on activities matching key industry training events</a:t>
            </a:r>
          </a:p>
          <a:p>
            <a:pPr marL="990575" lvl="1" indent="-380990">
              <a:buFont typeface="Arial" panose="020B0604020202020204" pitchFamily="34" charset="0"/>
              <a:buChar char="•"/>
            </a:pPr>
            <a:endParaRPr lang="en-US" sz="1867" b="1" dirty="0"/>
          </a:p>
          <a:p>
            <a:pPr marL="990575" lvl="1" indent="-380990">
              <a:buFont typeface="Arial" panose="020B0604020202020204" pitchFamily="34" charset="0"/>
              <a:buChar char="•"/>
            </a:pPr>
            <a:r>
              <a:rPr lang="en-US" sz="2000" b="1" dirty="0"/>
              <a:t>Tagging and Start Up Procedure</a:t>
            </a:r>
          </a:p>
          <a:p>
            <a:pPr marL="990575" lvl="1" indent="-380990">
              <a:buFont typeface="Arial" panose="020B0604020202020204" pitchFamily="34" charset="0"/>
              <a:buChar char="•"/>
            </a:pPr>
            <a:r>
              <a:rPr lang="en-US" sz="2000" b="1" dirty="0"/>
              <a:t>Maintenance Procedure</a:t>
            </a:r>
          </a:p>
          <a:p>
            <a:pPr marL="990575" lvl="1" indent="-380990">
              <a:buFont typeface="Arial" panose="020B0604020202020204" pitchFamily="34" charset="0"/>
              <a:buChar char="•"/>
            </a:pPr>
            <a:r>
              <a:rPr lang="en-US" sz="2000" b="1" dirty="0"/>
              <a:t>Event Response</a:t>
            </a:r>
          </a:p>
        </p:txBody>
      </p:sp>
      <p:pic>
        <p:nvPicPr>
          <p:cNvPr id="5" name="Picture 4">
            <a:extLst>
              <a:ext uri="{FF2B5EF4-FFF2-40B4-BE49-F238E27FC236}">
                <a16:creationId xmlns:a16="http://schemas.microsoft.com/office/drawing/2014/main" id="{C275E57F-E941-224A-8774-68BD53403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2799" y="3367194"/>
            <a:ext cx="5129503" cy="3402101"/>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105D6C17-CFC9-430C-B057-8FCF87E7F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3904" y="5993"/>
            <a:ext cx="768096" cy="1024128"/>
          </a:xfrm>
          <a:prstGeom prst="rect">
            <a:avLst/>
          </a:prstGeom>
        </p:spPr>
      </p:pic>
    </p:spTree>
    <p:extLst>
      <p:ext uri="{BB962C8B-B14F-4D97-AF65-F5344CB8AC3E}">
        <p14:creationId xmlns:p14="http://schemas.microsoft.com/office/powerpoint/2010/main" val="180976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ARISTOCRAT TECHNOLOGIES">
            <a:extLst>
              <a:ext uri="{FF2B5EF4-FFF2-40B4-BE49-F238E27FC236}">
                <a16:creationId xmlns:a16="http://schemas.microsoft.com/office/drawing/2014/main" id="{F62FB400-C01B-7043-BC45-D748EB0A46B8}"/>
              </a:ext>
            </a:extLst>
          </p:cNvPr>
          <p:cNvSpPr txBox="1"/>
          <p:nvPr/>
        </p:nvSpPr>
        <p:spPr>
          <a:xfrm>
            <a:off x="675850" y="243456"/>
            <a:ext cx="5420151" cy="64530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defRPr/>
            </a:pPr>
            <a:r>
              <a:rPr lang="en-US" sz="3200" b="1" dirty="0">
                <a:solidFill>
                  <a:srgbClr val="002060"/>
                </a:solidFill>
                <a:effectLst>
                  <a:outerShdw blurRad="38100" dist="38100" dir="2700000" algn="tl">
                    <a:srgbClr val="000000">
                      <a:alpha val="43137"/>
                    </a:srgbClr>
                  </a:outerShdw>
                </a:effectLst>
              </a:rPr>
              <a:t>Continuity of Operations</a:t>
            </a:r>
          </a:p>
        </p:txBody>
      </p:sp>
      <p:sp>
        <p:nvSpPr>
          <p:cNvPr id="2" name="TextBox 1">
            <a:extLst>
              <a:ext uri="{FF2B5EF4-FFF2-40B4-BE49-F238E27FC236}">
                <a16:creationId xmlns:a16="http://schemas.microsoft.com/office/drawing/2014/main" id="{769A90A1-B10B-7A4C-B4A3-E2815BB1148E}"/>
              </a:ext>
            </a:extLst>
          </p:cNvPr>
          <p:cNvSpPr txBox="1"/>
          <p:nvPr/>
        </p:nvSpPr>
        <p:spPr>
          <a:xfrm>
            <a:off x="262070" y="1037392"/>
            <a:ext cx="11667860" cy="2017860"/>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2400" b="1" dirty="0"/>
              <a:t>Scheduling Advice</a:t>
            </a:r>
          </a:p>
          <a:p>
            <a:pPr marL="380990" indent="-380990">
              <a:lnSpc>
                <a:spcPct val="150000"/>
              </a:lnSpc>
              <a:buFont typeface="Arial" panose="020B0604020202020204" pitchFamily="34" charset="0"/>
              <a:buChar char="•"/>
            </a:pPr>
            <a:r>
              <a:rPr lang="en-US" sz="2400" b="1" dirty="0"/>
              <a:t>Operating Procedures</a:t>
            </a:r>
          </a:p>
          <a:p>
            <a:pPr>
              <a:lnSpc>
                <a:spcPct val="150000"/>
              </a:lnSpc>
            </a:pPr>
            <a:endParaRPr lang="en-US" sz="1867" b="1" dirty="0"/>
          </a:p>
          <a:p>
            <a:pPr>
              <a:lnSpc>
                <a:spcPct val="150000"/>
              </a:lnSpc>
            </a:pPr>
            <a:endParaRPr lang="en-US" sz="1867" b="1" dirty="0"/>
          </a:p>
        </p:txBody>
      </p:sp>
      <p:sp>
        <p:nvSpPr>
          <p:cNvPr id="7" name="Rectangle 6">
            <a:extLst>
              <a:ext uri="{FF2B5EF4-FFF2-40B4-BE49-F238E27FC236}">
                <a16:creationId xmlns:a16="http://schemas.microsoft.com/office/drawing/2014/main" id="{040C93A3-88EB-FA41-9414-F060C751C9DA}"/>
              </a:ext>
            </a:extLst>
          </p:cNvPr>
          <p:cNvSpPr/>
          <p:nvPr/>
        </p:nvSpPr>
        <p:spPr>
          <a:xfrm>
            <a:off x="560703" y="2826771"/>
            <a:ext cx="10823787" cy="3508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859AD69A-89DC-CA42-BEDA-AC4593941EC2}"/>
              </a:ext>
            </a:extLst>
          </p:cNvPr>
          <p:cNvSpPr/>
          <p:nvPr/>
        </p:nvSpPr>
        <p:spPr>
          <a:xfrm>
            <a:off x="675850" y="3085731"/>
            <a:ext cx="10593493" cy="3046988"/>
          </a:xfrm>
          <a:prstGeom prst="rect">
            <a:avLst/>
          </a:prstGeom>
        </p:spPr>
        <p:txBody>
          <a:bodyPr wrap="square">
            <a:spAutoFit/>
          </a:bodyPr>
          <a:lstStyle/>
          <a:p>
            <a:pPr marL="457189" indent="-457189">
              <a:buFont typeface="+mj-lt"/>
              <a:buAutoNum type="arabicPeriod"/>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overall class is ~ 20 students broken into two 10 person blocks for staggered live training </a:t>
            </a:r>
          </a:p>
          <a:p>
            <a:pPr marL="457189" indent="-457189">
              <a:buFont typeface="+mj-lt"/>
              <a:buAutoNum type="arabicPeriod"/>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~70% of fundamental material online done as a whole class of 20 students</a:t>
            </a:r>
          </a:p>
          <a:p>
            <a:pPr marL="457189" indent="-457189">
              <a:buFont typeface="+mj-lt"/>
              <a:buAutoNum type="arabicPeriod"/>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30% in person which equates to 1 live lab, lecture, group project every 2 weeks. This portion is staggered into two groups of ten and repeated by the faculty twice ~ once every 2 weeks. </a:t>
            </a:r>
          </a:p>
          <a:p>
            <a:pPr marL="457189" indent="-457189">
              <a:buFont typeface="+mj-lt"/>
              <a:buAutoNum type="arabicPeriod"/>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faculty receives 4 credits instead of 3 because they are doing ~ 30% more work (i.e. repeating the 30% two times)</a:t>
            </a:r>
          </a:p>
        </p:txBody>
      </p:sp>
      <p:pic>
        <p:nvPicPr>
          <p:cNvPr id="8" name="Picture 7" descr="A person wearing a suit and tie&#10;&#10;Description automatically generated">
            <a:extLst>
              <a:ext uri="{FF2B5EF4-FFF2-40B4-BE49-F238E27FC236}">
                <a16:creationId xmlns:a16="http://schemas.microsoft.com/office/drawing/2014/main" id="{55D68C5D-581D-4EC0-9AAC-B2AA0B9CC3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3904" y="-31770"/>
            <a:ext cx="768096" cy="1024128"/>
          </a:xfrm>
          <a:prstGeom prst="rect">
            <a:avLst/>
          </a:prstGeom>
        </p:spPr>
      </p:pic>
    </p:spTree>
    <p:extLst>
      <p:ext uri="{BB962C8B-B14F-4D97-AF65-F5344CB8AC3E}">
        <p14:creationId xmlns:p14="http://schemas.microsoft.com/office/powerpoint/2010/main" val="3952624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6E5D5575-D1A7-7642-A5B5-9B428F7A0B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ARISTOCRAT TECHNOLOGIES">
            <a:extLst>
              <a:ext uri="{FF2B5EF4-FFF2-40B4-BE49-F238E27FC236}">
                <a16:creationId xmlns:a16="http://schemas.microsoft.com/office/drawing/2014/main" id="{F62FB400-C01B-7043-BC45-D748EB0A46B8}"/>
              </a:ext>
            </a:extLst>
          </p:cNvPr>
          <p:cNvSpPr txBox="1"/>
          <p:nvPr/>
        </p:nvSpPr>
        <p:spPr>
          <a:xfrm>
            <a:off x="675850" y="243456"/>
            <a:ext cx="5731724" cy="64530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defRPr/>
            </a:pPr>
            <a:r>
              <a:rPr lang="en-US" sz="3200" b="1" dirty="0">
                <a:solidFill>
                  <a:srgbClr val="002060"/>
                </a:solidFill>
                <a:effectLst>
                  <a:outerShdw blurRad="38100" dist="38100" dir="2700000" algn="tl">
                    <a:srgbClr val="000000">
                      <a:alpha val="43137"/>
                    </a:srgbClr>
                  </a:outerShdw>
                </a:effectLst>
              </a:rPr>
              <a:t>Marketing &amp; Outreach</a:t>
            </a:r>
          </a:p>
        </p:txBody>
      </p:sp>
      <p:sp>
        <p:nvSpPr>
          <p:cNvPr id="2" name="TextBox 1">
            <a:extLst>
              <a:ext uri="{FF2B5EF4-FFF2-40B4-BE49-F238E27FC236}">
                <a16:creationId xmlns:a16="http://schemas.microsoft.com/office/drawing/2014/main" id="{769A90A1-B10B-7A4C-B4A3-E2815BB1148E}"/>
              </a:ext>
            </a:extLst>
          </p:cNvPr>
          <p:cNvSpPr txBox="1"/>
          <p:nvPr/>
        </p:nvSpPr>
        <p:spPr>
          <a:xfrm>
            <a:off x="262070" y="1037392"/>
            <a:ext cx="11667860" cy="2571858"/>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2400" b="1" dirty="0"/>
              <a:t>Academia went Online (K-12) </a:t>
            </a:r>
          </a:p>
          <a:p>
            <a:pPr marL="380990" indent="-380990">
              <a:lnSpc>
                <a:spcPct val="150000"/>
              </a:lnSpc>
              <a:buFont typeface="Arial" panose="020B0604020202020204" pitchFamily="34" charset="0"/>
              <a:buChar char="•"/>
            </a:pPr>
            <a:r>
              <a:rPr lang="en-US" sz="2400" b="1" dirty="0"/>
              <a:t>Academia had trouble filling a daily agenda</a:t>
            </a:r>
          </a:p>
          <a:p>
            <a:pPr marL="380990" indent="-380990">
              <a:lnSpc>
                <a:spcPct val="150000"/>
              </a:lnSpc>
              <a:buFont typeface="Arial" panose="020B0604020202020204" pitchFamily="34" charset="0"/>
              <a:buChar char="•"/>
            </a:pPr>
            <a:endParaRPr lang="en-US" sz="2400" b="1" dirty="0"/>
          </a:p>
          <a:p>
            <a:pPr>
              <a:lnSpc>
                <a:spcPct val="150000"/>
              </a:lnSpc>
            </a:pPr>
            <a:endParaRPr lang="en-US" sz="1867" b="1" dirty="0"/>
          </a:p>
          <a:p>
            <a:pPr>
              <a:lnSpc>
                <a:spcPct val="150000"/>
              </a:lnSpc>
            </a:pPr>
            <a:endParaRPr lang="en-US" sz="1867" b="1" dirty="0"/>
          </a:p>
        </p:txBody>
      </p:sp>
      <p:pic>
        <p:nvPicPr>
          <p:cNvPr id="5" name="Picture 4">
            <a:extLst>
              <a:ext uri="{FF2B5EF4-FFF2-40B4-BE49-F238E27FC236}">
                <a16:creationId xmlns:a16="http://schemas.microsoft.com/office/drawing/2014/main" id="{26757C98-94AC-3D4B-8F4A-2979532E2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800" y="2287024"/>
            <a:ext cx="8290560" cy="4327521"/>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A77E7F9C-A6C2-40E0-9F43-5F81B483F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5616" y="0"/>
            <a:ext cx="768096" cy="1024128"/>
          </a:xfrm>
          <a:prstGeom prst="rect">
            <a:avLst/>
          </a:prstGeom>
        </p:spPr>
      </p:pic>
    </p:spTree>
    <p:extLst>
      <p:ext uri="{BB962C8B-B14F-4D97-AF65-F5344CB8AC3E}">
        <p14:creationId xmlns:p14="http://schemas.microsoft.com/office/powerpoint/2010/main" val="1865357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ummary"/>
          <p:cNvSpPr txBox="1">
            <a:spLocks noGrp="1"/>
          </p:cNvSpPr>
          <p:nvPr>
            <p:ph type="title"/>
          </p:nvPr>
        </p:nvSpPr>
        <p:spPr>
          <a:xfrm>
            <a:off x="381000" y="552484"/>
            <a:ext cx="11430000" cy="508000"/>
          </a:xfrm>
          <a:prstGeom prst="rect">
            <a:avLst/>
          </a:prstGeom>
        </p:spPr>
        <p:txBody>
          <a:bodyPr>
            <a:normAutofit fontScale="90000"/>
          </a:bodyPr>
          <a:lstStyle/>
          <a:p>
            <a:pPr lvl="1" defTabSz="342574">
              <a:spcBef>
                <a:spcPts val="1600"/>
              </a:spcBef>
              <a:defRPr sz="7200">
                <a:solidFill>
                  <a:srgbClr val="005D85"/>
                </a:solidFill>
              </a:defRPr>
            </a:pPr>
            <a:r>
              <a:rPr lang="en-US" dirty="0"/>
              <a:t>Thank You &amp; Questions</a:t>
            </a:r>
            <a:endParaRPr dirty="0"/>
          </a:p>
        </p:txBody>
      </p:sp>
      <p:sp>
        <p:nvSpPr>
          <p:cNvPr id="271" name="Double-click to edit"/>
          <p:cNvSpPr txBox="1">
            <a:spLocks noGrp="1"/>
          </p:cNvSpPr>
          <p:nvPr>
            <p:ph type="body" idx="1"/>
          </p:nvPr>
        </p:nvSpPr>
        <p:spPr>
          <a:xfrm>
            <a:off x="852616" y="927101"/>
            <a:ext cx="10958384" cy="5032265"/>
          </a:xfrm>
          <a:prstGeom prst="rect">
            <a:avLst/>
          </a:prstGeom>
        </p:spPr>
        <p:txBody>
          <a:bodyPr anchor="t">
            <a:normAutofit/>
          </a:bodyPr>
          <a:lstStyle/>
          <a:p>
            <a:pPr marL="0" indent="0" defTabSz="412740">
              <a:spcBef>
                <a:spcPts val="1951"/>
              </a:spcBef>
              <a:buClr>
                <a:schemeClr val="accent1"/>
              </a:buClr>
              <a:buSzPct val="104999"/>
              <a:buNone/>
              <a:defRPr sz="4800" cap="none" spc="0">
                <a:latin typeface="Avenir Next Medium"/>
                <a:ea typeface="Avenir Next Medium"/>
                <a:cs typeface="Avenir Next Medium"/>
                <a:sym typeface="Avenir Next Medium"/>
              </a:defRPr>
            </a:pPr>
            <a:endParaRPr lang="en-US" dirty="0"/>
          </a:p>
          <a:p>
            <a:pPr marL="962001" lvl="3" indent="0" defTabSz="412740">
              <a:spcBef>
                <a:spcPts val="1951"/>
              </a:spcBef>
              <a:buClr>
                <a:schemeClr val="accent1"/>
              </a:buClr>
              <a:buNone/>
              <a:defRPr sz="4800" cap="none" spc="0">
                <a:latin typeface="Avenir Next Medium"/>
                <a:ea typeface="Avenir Next Medium"/>
                <a:cs typeface="Avenir Next Medium"/>
                <a:sym typeface="Avenir Next Medium"/>
              </a:defRPr>
            </a:pPr>
            <a:r>
              <a:rPr lang="en-US" sz="5200" dirty="0"/>
              <a:t>Kevin Cooper</a:t>
            </a:r>
          </a:p>
          <a:p>
            <a:pPr marL="962001" lvl="3" indent="0" defTabSz="412740">
              <a:spcBef>
                <a:spcPts val="1951"/>
              </a:spcBef>
              <a:buClr>
                <a:schemeClr val="accent1"/>
              </a:buClr>
              <a:buNone/>
              <a:defRPr sz="4800" cap="none" spc="0">
                <a:latin typeface="Avenir Next Medium"/>
                <a:ea typeface="Avenir Next Medium"/>
                <a:cs typeface="Avenir Next Medium"/>
                <a:sym typeface="Avenir Next Medium"/>
              </a:defRPr>
            </a:pPr>
            <a:r>
              <a:rPr lang="en-US" sz="5200" dirty="0">
                <a:hlinkClick r:id="rId2"/>
              </a:rPr>
              <a:t>kcooper@irsc.edu</a:t>
            </a:r>
            <a:endParaRPr lang="en-US" sz="5200" dirty="0"/>
          </a:p>
          <a:p>
            <a:pPr marL="962001" lvl="3" indent="0" defTabSz="412740">
              <a:spcBef>
                <a:spcPts val="1951"/>
              </a:spcBef>
              <a:buClr>
                <a:schemeClr val="accent1"/>
              </a:buClr>
              <a:buNone/>
              <a:defRPr sz="4800" cap="none" spc="0">
                <a:latin typeface="Avenir Next Medium"/>
                <a:ea typeface="Avenir Next Medium"/>
                <a:cs typeface="Avenir Next Medium"/>
                <a:sym typeface="Avenir Next Medium"/>
              </a:defRPr>
            </a:pPr>
            <a:r>
              <a:rPr lang="en-US" sz="5200" dirty="0"/>
              <a:t>772-634-8095</a:t>
            </a:r>
          </a:p>
        </p:txBody>
      </p:sp>
      <p:pic>
        <p:nvPicPr>
          <p:cNvPr id="4" name="Picture 3">
            <a:extLst>
              <a:ext uri="{FF2B5EF4-FFF2-40B4-BE49-F238E27FC236}">
                <a16:creationId xmlns:a16="http://schemas.microsoft.com/office/drawing/2014/main" id="{86CFB2FD-E6CF-0747-8B4D-57E52C281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863" y="292157"/>
            <a:ext cx="5020753" cy="6302152"/>
          </a:xfrm>
          <a:prstGeom prst="rect">
            <a:avLst/>
          </a:prstGeom>
        </p:spPr>
      </p:pic>
    </p:spTree>
    <p:extLst>
      <p:ext uri="{BB962C8B-B14F-4D97-AF65-F5344CB8AC3E}">
        <p14:creationId xmlns:p14="http://schemas.microsoft.com/office/powerpoint/2010/main" val="25241244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2SideBanner.bmp">
            <a:extLst>
              <a:ext uri="{FF2B5EF4-FFF2-40B4-BE49-F238E27FC236}">
                <a16:creationId xmlns:a16="http://schemas.microsoft.com/office/drawing/2014/main" id="{9DF3EAA7-9EDC-48FE-ACBE-B9819B5DA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600" y="-5194443"/>
            <a:ext cx="1828800" cy="12192000"/>
          </a:xfrm>
          <a:prstGeom prst="rect">
            <a:avLst/>
          </a:prstGeom>
        </p:spPr>
      </p:pic>
      <p:sp>
        <p:nvSpPr>
          <p:cNvPr id="9" name="TextBox 8"/>
          <p:cNvSpPr txBox="1"/>
          <p:nvPr/>
        </p:nvSpPr>
        <p:spPr>
          <a:xfrm>
            <a:off x="1676400" y="1143000"/>
            <a:ext cx="9220202" cy="5386090"/>
          </a:xfrm>
          <a:prstGeom prst="rect">
            <a:avLst/>
          </a:prstGeom>
          <a:noFill/>
        </p:spPr>
        <p:txBody>
          <a:bodyPr wrap="square" rtlCol="0">
            <a:spAutoFit/>
          </a:bodyPr>
          <a:lstStyle/>
          <a:p>
            <a:r>
              <a:rPr lang="en-US" sz="2400" b="1" dirty="0">
                <a:solidFill>
                  <a:schemeClr val="tx1">
                    <a:lumMod val="65000"/>
                    <a:lumOff val="35000"/>
                  </a:schemeClr>
                </a:solidFill>
              </a:rPr>
              <a:t> </a:t>
            </a:r>
            <a:r>
              <a:rPr lang="en-US" sz="3200" b="1" dirty="0">
                <a:ln w="22225">
                  <a:solidFill>
                    <a:schemeClr val="accent2"/>
                  </a:solidFill>
                  <a:prstDash val="solid"/>
                </a:ln>
                <a:solidFill>
                  <a:schemeClr val="accent2">
                    <a:lumMod val="40000"/>
                    <a:lumOff val="60000"/>
                  </a:schemeClr>
                </a:solidFill>
              </a:rPr>
              <a:t>I</a:t>
            </a:r>
            <a:r>
              <a:rPr lang="en-US" sz="3200" b="1" dirty="0">
                <a:solidFill>
                  <a:schemeClr val="tx1">
                    <a:lumMod val="65000"/>
                    <a:lumOff val="35000"/>
                  </a:schemeClr>
                </a:solidFill>
              </a:rPr>
              <a:t>:</a:t>
            </a:r>
            <a:r>
              <a:rPr lang="en-US" sz="3200" dirty="0">
                <a:solidFill>
                  <a:schemeClr val="tx1">
                    <a:lumMod val="65000"/>
                    <a:lumOff val="35000"/>
                  </a:schemeClr>
                </a:solidFill>
              </a:rPr>
              <a:t> </a:t>
            </a:r>
            <a:r>
              <a:rPr lang="en-US" sz="3200" b="1" dirty="0">
                <a:solidFill>
                  <a:schemeClr val="tx1">
                    <a:lumMod val="65000"/>
                    <a:lumOff val="35000"/>
                  </a:schemeClr>
                </a:solidFill>
              </a:rPr>
              <a:t>Introduction to the NSF ATE Program</a:t>
            </a:r>
          </a:p>
          <a:p>
            <a:r>
              <a:rPr lang="en-US" sz="3200" b="1" dirty="0">
                <a:solidFill>
                  <a:schemeClr val="tx1">
                    <a:lumMod val="65000"/>
                    <a:lumOff val="35000"/>
                  </a:schemeClr>
                </a:solidFill>
              </a:rPr>
              <a:t>			   ∙ </a:t>
            </a:r>
            <a:r>
              <a:rPr lang="en-US" sz="2400" b="1" dirty="0">
                <a:solidFill>
                  <a:schemeClr val="tx1">
                    <a:lumMod val="65000"/>
                    <a:lumOff val="35000"/>
                  </a:schemeClr>
                </a:solidFill>
              </a:rPr>
              <a:t>NSF – the agency			   </a:t>
            </a:r>
          </a:p>
          <a:p>
            <a:r>
              <a:rPr lang="en-US" sz="2400" b="1" dirty="0">
                <a:solidFill>
                  <a:schemeClr val="tx1">
                    <a:lumMod val="65000"/>
                    <a:lumOff val="35000"/>
                  </a:schemeClr>
                </a:solidFill>
              </a:rPr>
              <a:t>			    ∙ Opportunities for NSF ATE Grant Funding</a:t>
            </a:r>
          </a:p>
          <a:p>
            <a:r>
              <a:rPr lang="en-US" sz="2400" b="1" dirty="0">
                <a:solidFill>
                  <a:schemeClr val="tx1">
                    <a:lumMod val="65000"/>
                    <a:lumOff val="35000"/>
                  </a:schemeClr>
                </a:solidFill>
              </a:rPr>
              <a:t>			</a:t>
            </a:r>
            <a:r>
              <a:rPr lang="en-US" sz="3200" b="1" dirty="0">
                <a:solidFill>
                  <a:schemeClr val="tx1">
                    <a:lumMod val="65000"/>
                    <a:lumOff val="35000"/>
                  </a:schemeClr>
                </a:solidFill>
              </a:rPr>
              <a:t>			</a:t>
            </a:r>
          </a:p>
          <a:p>
            <a:r>
              <a:rPr lang="en-US" sz="3200" b="1" dirty="0">
                <a:ln w="22225">
                  <a:solidFill>
                    <a:schemeClr val="accent2"/>
                  </a:solidFill>
                  <a:prstDash val="solid"/>
                </a:ln>
                <a:solidFill>
                  <a:schemeClr val="accent2">
                    <a:lumMod val="40000"/>
                    <a:lumOff val="60000"/>
                  </a:schemeClr>
                </a:solidFill>
              </a:rPr>
              <a:t>II</a:t>
            </a:r>
            <a:r>
              <a:rPr lang="en-US" sz="3200" b="1" dirty="0">
                <a:solidFill>
                  <a:schemeClr val="tx1">
                    <a:lumMod val="65000"/>
                    <a:lumOff val="35000"/>
                  </a:schemeClr>
                </a:solidFill>
              </a:rPr>
              <a:t>: Virtual Teaching &amp; Learning Strategies through ATE </a:t>
            </a:r>
          </a:p>
          <a:p>
            <a:r>
              <a:rPr lang="en-US" sz="3200" b="1" dirty="0">
                <a:solidFill>
                  <a:schemeClr val="tx1">
                    <a:lumMod val="65000"/>
                    <a:lumOff val="35000"/>
                  </a:schemeClr>
                </a:solidFill>
              </a:rPr>
              <a:t>			   </a:t>
            </a:r>
            <a:r>
              <a:rPr lang="en-US" sz="2800" b="1" dirty="0">
                <a:solidFill>
                  <a:schemeClr val="tx1">
                    <a:lumMod val="65000"/>
                    <a:lumOff val="35000"/>
                  </a:schemeClr>
                </a:solidFill>
              </a:rPr>
              <a:t>∙</a:t>
            </a:r>
            <a:r>
              <a:rPr lang="en-US" sz="3200" b="1" dirty="0">
                <a:solidFill>
                  <a:schemeClr val="tx1">
                    <a:lumMod val="65000"/>
                    <a:lumOff val="35000"/>
                  </a:schemeClr>
                </a:solidFill>
              </a:rPr>
              <a:t> </a:t>
            </a:r>
            <a:r>
              <a:rPr lang="en-US" sz="2400" b="1" dirty="0">
                <a:solidFill>
                  <a:schemeClr val="tx1">
                    <a:lumMod val="65000"/>
                    <a:lumOff val="35000"/>
                  </a:schemeClr>
                </a:solidFill>
              </a:rPr>
              <a:t>National Center for Autonomous Technologies	    	</a:t>
            </a:r>
          </a:p>
          <a:p>
            <a:r>
              <a:rPr lang="en-US" sz="2400" b="1" dirty="0">
                <a:solidFill>
                  <a:schemeClr val="tx1">
                    <a:lumMod val="65000"/>
                    <a:lumOff val="35000"/>
                  </a:schemeClr>
                </a:solidFill>
              </a:rPr>
              <a:t>			    </a:t>
            </a:r>
            <a:r>
              <a:rPr lang="en-US" sz="2800" b="1" dirty="0">
                <a:solidFill>
                  <a:schemeClr val="tx1">
                    <a:lumMod val="65000"/>
                    <a:lumOff val="35000"/>
                  </a:schemeClr>
                </a:solidFill>
              </a:rPr>
              <a:t>∙</a:t>
            </a:r>
            <a:r>
              <a:rPr lang="en-US" sz="2400" b="1" dirty="0">
                <a:solidFill>
                  <a:schemeClr val="tx1">
                    <a:lumMod val="65000"/>
                    <a:lumOff val="35000"/>
                  </a:schemeClr>
                </a:solidFill>
              </a:rPr>
              <a:t> VESTA National Center</a:t>
            </a:r>
          </a:p>
          <a:p>
            <a:r>
              <a:rPr lang="en-US" sz="2400" b="1" dirty="0">
                <a:solidFill>
                  <a:schemeClr val="tx1">
                    <a:lumMod val="65000"/>
                    <a:lumOff val="35000"/>
                  </a:schemeClr>
                </a:solidFill>
              </a:rPr>
              <a:t>			    </a:t>
            </a:r>
            <a:r>
              <a:rPr lang="en-US" sz="2800" b="1" dirty="0">
                <a:solidFill>
                  <a:schemeClr val="tx1">
                    <a:lumMod val="65000"/>
                    <a:lumOff val="35000"/>
                  </a:schemeClr>
                </a:solidFill>
              </a:rPr>
              <a:t>∙</a:t>
            </a:r>
            <a:r>
              <a:rPr lang="en-US" sz="2400" b="1" dirty="0">
                <a:solidFill>
                  <a:schemeClr val="tx1">
                    <a:lumMod val="65000"/>
                    <a:lumOff val="35000"/>
                  </a:schemeClr>
                </a:solidFill>
              </a:rPr>
              <a:t> RC-NET</a:t>
            </a:r>
            <a:br>
              <a:rPr lang="en-US" sz="2400" b="1" dirty="0">
                <a:solidFill>
                  <a:schemeClr val="tx1">
                    <a:lumMod val="65000"/>
                    <a:lumOff val="35000"/>
                  </a:schemeClr>
                </a:solidFill>
              </a:rPr>
            </a:br>
            <a:endParaRPr lang="en-US" sz="2400" b="1" dirty="0">
              <a:solidFill>
                <a:schemeClr val="tx1">
                  <a:lumMod val="65000"/>
                  <a:lumOff val="35000"/>
                </a:schemeClr>
              </a:solidFill>
            </a:endParaRPr>
          </a:p>
          <a:p>
            <a:r>
              <a:rPr lang="en-US" sz="3200" b="1" dirty="0">
                <a:ln w="22225">
                  <a:solidFill>
                    <a:schemeClr val="accent2"/>
                  </a:solidFill>
                  <a:prstDash val="solid"/>
                </a:ln>
                <a:solidFill>
                  <a:schemeClr val="accent2">
                    <a:lumMod val="40000"/>
                    <a:lumOff val="60000"/>
                  </a:schemeClr>
                </a:solidFill>
              </a:rPr>
              <a:t>III</a:t>
            </a:r>
            <a:r>
              <a:rPr lang="en-US" sz="3200" b="1" dirty="0">
                <a:solidFill>
                  <a:schemeClr val="tx1">
                    <a:lumMod val="65000"/>
                    <a:lumOff val="35000"/>
                  </a:schemeClr>
                </a:solidFill>
              </a:rPr>
              <a:t>: ATE Proposal Resources</a:t>
            </a:r>
            <a:endParaRPr lang="en-US" sz="2400" dirty="0">
              <a:solidFill>
                <a:schemeClr val="tx1">
                  <a:lumMod val="65000"/>
                  <a:lumOff val="35000"/>
                </a:schemeClr>
              </a:solidFill>
            </a:endParaRPr>
          </a:p>
          <a:p>
            <a:r>
              <a:rPr lang="en-US" sz="2400" dirty="0">
                <a:solidFill>
                  <a:schemeClr val="tx1">
                    <a:lumMod val="65000"/>
                    <a:lumOff val="35000"/>
                  </a:schemeClr>
                </a:solidFill>
              </a:rPr>
              <a:t>			   </a:t>
            </a:r>
            <a:r>
              <a:rPr lang="en-US" sz="2400" b="1" dirty="0">
                <a:solidFill>
                  <a:schemeClr val="tx1">
                    <a:lumMod val="65000"/>
                    <a:lumOff val="35000"/>
                  </a:schemeClr>
                </a:solidFill>
              </a:rPr>
              <a:t>∙</a:t>
            </a:r>
            <a:r>
              <a:rPr lang="en-US" sz="2400" dirty="0">
                <a:solidFill>
                  <a:schemeClr val="tx1">
                    <a:lumMod val="65000"/>
                    <a:lumOff val="35000"/>
                  </a:schemeClr>
                </a:solidFill>
              </a:rPr>
              <a:t> </a:t>
            </a:r>
            <a:r>
              <a:rPr lang="en-US" sz="2400" b="1" dirty="0">
                <a:solidFill>
                  <a:schemeClr val="tx1">
                    <a:lumMod val="65000"/>
                    <a:lumOff val="35000"/>
                  </a:schemeClr>
                </a:solidFill>
              </a:rPr>
              <a:t>Tips for Success	</a:t>
            </a:r>
          </a:p>
          <a:p>
            <a:r>
              <a:rPr lang="en-US" sz="2400" b="1" dirty="0">
                <a:solidFill>
                  <a:schemeClr val="tx1">
                    <a:lumMod val="65000"/>
                    <a:lumOff val="35000"/>
                  </a:schemeClr>
                </a:solidFill>
              </a:rPr>
              <a:t>		</a:t>
            </a:r>
            <a:endParaRPr lang="en-US" sz="2400" b="1" i="1" dirty="0">
              <a:solidFill>
                <a:schemeClr val="tx1">
                  <a:lumMod val="65000"/>
                  <a:lumOff val="35000"/>
                </a:schemeClr>
              </a:solidFill>
            </a:endParaRPr>
          </a:p>
        </p:txBody>
      </p:sp>
      <p:sp>
        <p:nvSpPr>
          <p:cNvPr id="12" name="Rounded Rectangle 5">
            <a:extLst>
              <a:ext uri="{FF2B5EF4-FFF2-40B4-BE49-F238E27FC236}">
                <a16:creationId xmlns:a16="http://schemas.microsoft.com/office/drawing/2014/main" id="{89EDB519-4E20-493B-BE09-CE5F2F6D1B78}"/>
              </a:ext>
            </a:extLst>
          </p:cNvPr>
          <p:cNvSpPr/>
          <p:nvPr/>
        </p:nvSpPr>
        <p:spPr>
          <a:xfrm>
            <a:off x="2362198" y="88471"/>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Agenda</a:t>
            </a:r>
            <a:endParaRPr lang="en-US" sz="4600" dirty="0">
              <a:solidFill>
                <a:prstClr val="white"/>
              </a:solidFill>
            </a:endParaRPr>
          </a:p>
        </p:txBody>
      </p:sp>
      <p:pic>
        <p:nvPicPr>
          <p:cNvPr id="5" name="Picture 4">
            <a:extLst>
              <a:ext uri="{FF2B5EF4-FFF2-40B4-BE49-F238E27FC236}">
                <a16:creationId xmlns:a16="http://schemas.microsoft.com/office/drawing/2014/main" id="{44354CC2-F13F-4CC9-B159-20553FBAE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0973" y="0"/>
            <a:ext cx="891024" cy="1123545"/>
          </a:xfrm>
          <a:prstGeom prst="rect">
            <a:avLst/>
          </a:prstGeom>
        </p:spPr>
      </p:pic>
    </p:spTree>
    <p:extLst>
      <p:ext uri="{BB962C8B-B14F-4D97-AF65-F5344CB8AC3E}">
        <p14:creationId xmlns:p14="http://schemas.microsoft.com/office/powerpoint/2010/main" val="345152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2SideBanner.bmp">
            <a:extLst>
              <a:ext uri="{FF2B5EF4-FFF2-40B4-BE49-F238E27FC236}">
                <a16:creationId xmlns:a16="http://schemas.microsoft.com/office/drawing/2014/main" id="{F38E325E-F78F-452E-8756-91E28C52F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600" y="-5181600"/>
            <a:ext cx="1828800" cy="12192000"/>
          </a:xfrm>
          <a:prstGeom prst="rect">
            <a:avLst/>
          </a:prstGeom>
        </p:spPr>
      </p:pic>
      <p:sp>
        <p:nvSpPr>
          <p:cNvPr id="7" name="Rounded Rectangle 6"/>
          <p:cNvSpPr/>
          <p:nvPr/>
        </p:nvSpPr>
        <p:spPr>
          <a:xfrm>
            <a:off x="2438400" y="320809"/>
            <a:ext cx="7123176" cy="637842"/>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2209800" y="304227"/>
            <a:ext cx="8042276" cy="654424"/>
          </a:xfrm>
        </p:spPr>
        <p:txBody>
          <a:bodyPr>
            <a:noAutofit/>
          </a:bodyPr>
          <a:lstStyle/>
          <a:p>
            <a:r>
              <a:rPr lang="en-US" sz="36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Advice from Program Officers</a:t>
            </a:r>
          </a:p>
        </p:txBody>
      </p:sp>
      <p:pic>
        <p:nvPicPr>
          <p:cNvPr id="5" name="Picture 4"/>
          <p:cNvPicPr>
            <a:picLocks noChangeAspect="1"/>
          </p:cNvPicPr>
          <p:nvPr/>
        </p:nvPicPr>
        <p:blipFill>
          <a:blip r:embed="rId4"/>
          <a:stretch>
            <a:fillRect/>
          </a:stretch>
        </p:blipFill>
        <p:spPr>
          <a:xfrm>
            <a:off x="7696200" y="1485899"/>
            <a:ext cx="2743438" cy="4115157"/>
          </a:xfrm>
          <a:prstGeom prst="rect">
            <a:avLst/>
          </a:prstGeom>
        </p:spPr>
      </p:pic>
      <p:sp>
        <p:nvSpPr>
          <p:cNvPr id="9" name="Rectangle 8"/>
          <p:cNvSpPr/>
          <p:nvPr/>
        </p:nvSpPr>
        <p:spPr>
          <a:xfrm>
            <a:off x="838200" y="1395890"/>
            <a:ext cx="6324600" cy="5290679"/>
          </a:xfrm>
          <a:prstGeom prst="rect">
            <a:avLst/>
          </a:prstGeom>
        </p:spPr>
        <p:txBody>
          <a:bodyPr wrap="square">
            <a:spAutoFit/>
          </a:bodyPr>
          <a:lstStyle/>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Read the solicitation!</a:t>
            </a:r>
          </a:p>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Choose right program track</a:t>
            </a:r>
          </a:p>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Start early </a:t>
            </a:r>
          </a:p>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Faculty-driven concept &amp; work plan </a:t>
            </a:r>
          </a:p>
          <a:p>
            <a:pPr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Tahoma" pitchFamily="34" charset="0"/>
              </a:rPr>
              <a:t>Get help – avoid errors </a:t>
            </a:r>
          </a:p>
          <a:p>
            <a:pPr lvl="1" eaLnBrk="0" hangingPunct="0">
              <a:lnSpc>
                <a:spcPct val="90000"/>
              </a:lnSpc>
              <a:spcBef>
                <a:spcPct val="200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chemeClr val="tx1">
                    <a:lumMod val="65000"/>
                    <a:lumOff val="35000"/>
                  </a:schemeClr>
                </a:solidFill>
                <a:ea typeface="ＭＳ Ｐゴシック" pitchFamily="-112" charset="-128"/>
              </a:rPr>
              <a:t>Program Officers</a:t>
            </a: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chemeClr val="tx1">
                    <a:lumMod val="65000"/>
                    <a:lumOff val="35000"/>
                  </a:schemeClr>
                </a:solidFill>
                <a:ea typeface="ＭＳ Ｐゴシック" pitchFamily="-112" charset="-128"/>
              </a:rPr>
              <a:t>Project/</a:t>
            </a:r>
            <a:r>
              <a:rPr lang="en-GB" kern="0" dirty="0" err="1">
                <a:solidFill>
                  <a:schemeClr val="tx1">
                    <a:lumMod val="65000"/>
                    <a:lumOff val="35000"/>
                  </a:schemeClr>
                </a:solidFill>
                <a:ea typeface="ＭＳ Ｐゴシック" pitchFamily="-112" charset="-128"/>
              </a:rPr>
              <a:t>Center</a:t>
            </a:r>
            <a:r>
              <a:rPr lang="en-GB" kern="0" dirty="0">
                <a:solidFill>
                  <a:schemeClr val="tx1">
                    <a:lumMod val="65000"/>
                    <a:lumOff val="35000"/>
                  </a:schemeClr>
                </a:solidFill>
                <a:ea typeface="ＭＳ Ｐゴシック" pitchFamily="-112" charset="-128"/>
              </a:rPr>
              <a:t> PIs</a:t>
            </a: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kern="0" dirty="0">
              <a:solidFill>
                <a:schemeClr val="tx1">
                  <a:lumMod val="65000"/>
                  <a:lumOff val="35000"/>
                </a:schemeClr>
              </a:solidFill>
              <a:ea typeface="ＭＳ Ｐゴシック" pitchFamily="-112" charset="-128"/>
            </a:endParaRP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prstClr val="black"/>
              </a:solidFill>
            </a:endParaRP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a:solidFill>
                  <a:prstClr val="black"/>
                </a:solidFill>
              </a:rPr>
              <a:t>Proposals submitted need to be in compliance with both the ATE solicitation and the NSF Proposal &amp; Award Policies &amp; Procedures Guide (PAPPG) (NSF 20-1)</a:t>
            </a: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a:hlinkClick r:id="rId5"/>
              </a:rPr>
              <a:t>https://www.nsf.gov/pubs/policydocs/pappg20_1/index.jsp</a:t>
            </a:r>
            <a:endParaRPr lang="en-US" dirty="0">
              <a:solidFill>
                <a:prstClr val="black"/>
              </a:solidFill>
            </a:endParaRP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prstClr val="black"/>
              </a:solidFill>
            </a:endParaRP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kern="0" dirty="0">
              <a:solidFill>
                <a:schemeClr val="tx1">
                  <a:lumMod val="65000"/>
                  <a:lumOff val="35000"/>
                </a:schemeClr>
              </a:solidFill>
              <a:ea typeface="ＭＳ Ｐゴシック" pitchFamily="-112" charset="-128"/>
            </a:endParaRPr>
          </a:p>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kern="0" dirty="0">
              <a:solidFill>
                <a:schemeClr val="tx1">
                  <a:lumMod val="65000"/>
                  <a:lumOff val="35000"/>
                </a:schemeClr>
              </a:solidFill>
              <a:ea typeface="ＭＳ Ｐゴシック" pitchFamily="-112" charset="-128"/>
            </a:endParaRPr>
          </a:p>
        </p:txBody>
      </p:sp>
      <p:sp>
        <p:nvSpPr>
          <p:cNvPr id="10" name="Rectangle 9"/>
          <p:cNvSpPr/>
          <p:nvPr/>
        </p:nvSpPr>
        <p:spPr>
          <a:xfrm>
            <a:off x="381000" y="4114800"/>
            <a:ext cx="5410200" cy="424732"/>
          </a:xfrm>
          <a:prstGeom prst="rect">
            <a:avLst/>
          </a:prstGeom>
        </p:spPr>
        <p:txBody>
          <a:bodyPr wrap="square">
            <a:spAutoFit/>
          </a:bodyPr>
          <a:lstStyle/>
          <a:p>
            <a:pPr lvl="1" eaLnBrk="0" fontAlgn="base" hangingPunct="0">
              <a:lnSpc>
                <a:spcPct val="90000"/>
              </a:lnSpc>
              <a:spcBef>
                <a:spcPct val="20000"/>
              </a:spcBef>
              <a:spcAft>
                <a:spcPct val="0"/>
              </a:spcAft>
              <a:buSzPct val="125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Times New Roman" pitchFamily="1" charset="0"/>
              </a:rPr>
              <a:t>Be alert to guidelines  </a:t>
            </a:r>
          </a:p>
        </p:txBody>
      </p:sp>
      <p:pic>
        <p:nvPicPr>
          <p:cNvPr id="11" name="Picture 10">
            <a:extLst>
              <a:ext uri="{FF2B5EF4-FFF2-40B4-BE49-F238E27FC236}">
                <a16:creationId xmlns:a16="http://schemas.microsoft.com/office/drawing/2014/main" id="{4AB5C114-F1C8-4C00-A747-FC453B7574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18956" y="0"/>
            <a:ext cx="891024" cy="1123545"/>
          </a:xfrm>
          <a:prstGeom prst="rect">
            <a:avLst/>
          </a:prstGeom>
        </p:spPr>
      </p:pic>
    </p:spTree>
    <p:extLst>
      <p:ext uri="{BB962C8B-B14F-4D97-AF65-F5344CB8AC3E}">
        <p14:creationId xmlns:p14="http://schemas.microsoft.com/office/powerpoint/2010/main" val="4262177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397E-EDE3-4DA9-AE23-2D266C3563FD}"/>
              </a:ext>
            </a:extLst>
          </p:cNvPr>
          <p:cNvSpPr>
            <a:spLocks noGrp="1"/>
          </p:cNvSpPr>
          <p:nvPr>
            <p:ph type="title"/>
          </p:nvPr>
        </p:nvSpPr>
        <p:spPr/>
        <p:txBody>
          <a:bodyPr/>
          <a:lstStyle/>
          <a:p>
            <a:endParaRPr lang="en-US" dirty="0"/>
          </a:p>
        </p:txBody>
      </p:sp>
      <p:sp>
        <p:nvSpPr>
          <p:cNvPr id="4" name="Content Placeholder 2">
            <a:extLst>
              <a:ext uri="{FF2B5EF4-FFF2-40B4-BE49-F238E27FC236}">
                <a16:creationId xmlns:a16="http://schemas.microsoft.com/office/drawing/2014/main" id="{247AF048-37E5-4681-A0B5-DE52F52B785F}"/>
              </a:ext>
            </a:extLst>
          </p:cNvPr>
          <p:cNvSpPr>
            <a:spLocks noGrp="1"/>
          </p:cNvSpPr>
          <p:nvPr>
            <p:ph idx="1"/>
          </p:nvPr>
        </p:nvSpPr>
        <p:spPr>
          <a:xfrm>
            <a:off x="1219200" y="1358903"/>
            <a:ext cx="4191000" cy="4343400"/>
          </a:xfrm>
        </p:spPr>
        <p:txBody>
          <a:bodyPr>
            <a:normAutofit/>
          </a:bodyPr>
          <a:lstStyle/>
          <a:p>
            <a:pPr>
              <a:buNone/>
            </a:pPr>
            <a:endParaRPr lang="en-US" sz="2600" dirty="0"/>
          </a:p>
          <a:p>
            <a:r>
              <a:rPr lang="en-US" sz="2600" dirty="0">
                <a:hlinkClick r:id="rId2"/>
              </a:rPr>
              <a:t>www.atecentral.net</a:t>
            </a:r>
            <a:endParaRPr lang="en-US" sz="2600" dirty="0"/>
          </a:p>
          <a:p>
            <a:endParaRPr lang="en-US" sz="1000" dirty="0"/>
          </a:p>
          <a:p>
            <a:r>
              <a:rPr lang="en-US" sz="2600" dirty="0">
                <a:hlinkClick r:id="rId3"/>
              </a:rPr>
              <a:t>www.mentor-connect.org</a:t>
            </a:r>
            <a:endParaRPr lang="en-US" sz="2600" dirty="0"/>
          </a:p>
          <a:p>
            <a:endParaRPr lang="en-US" sz="1000" dirty="0"/>
          </a:p>
          <a:p>
            <a:r>
              <a:rPr lang="en-US" sz="2600" dirty="0">
                <a:hlinkClick r:id="rId4"/>
              </a:rPr>
              <a:t>www.Evalu-ate.org</a:t>
            </a:r>
            <a:endParaRPr lang="en-US" sz="2600" dirty="0"/>
          </a:p>
          <a:p>
            <a:endParaRPr lang="en-US" sz="1000" dirty="0"/>
          </a:p>
          <a:p>
            <a:r>
              <a:rPr lang="en-US" sz="2600" dirty="0">
                <a:hlinkClick r:id="rId5"/>
              </a:rPr>
              <a:t>www.nsf.gov/ate</a:t>
            </a:r>
            <a:endParaRPr lang="en-US" sz="2600" dirty="0"/>
          </a:p>
          <a:p>
            <a:endParaRPr lang="en-US" sz="2600" dirty="0"/>
          </a:p>
          <a:p>
            <a:pPr>
              <a:buNone/>
            </a:pPr>
            <a:endParaRPr lang="en-US" sz="2600" dirty="0"/>
          </a:p>
          <a:p>
            <a:endParaRPr lang="en-US" sz="2400" dirty="0"/>
          </a:p>
          <a:p>
            <a:pPr>
              <a:buNone/>
            </a:pPr>
            <a:endParaRPr lang="en-US" sz="2400" dirty="0"/>
          </a:p>
          <a:p>
            <a:endParaRPr lang="en-US" sz="2400" dirty="0"/>
          </a:p>
        </p:txBody>
      </p:sp>
      <p:pic>
        <p:nvPicPr>
          <p:cNvPr id="5" name="Picture 4" descr="2012SideBanner.bmp">
            <a:extLst>
              <a:ext uri="{FF2B5EF4-FFF2-40B4-BE49-F238E27FC236}">
                <a16:creationId xmlns:a16="http://schemas.microsoft.com/office/drawing/2014/main" id="{4A9B0E04-D7C3-4A7F-ABBF-898D0A0812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181600" y="-5179888"/>
            <a:ext cx="1828800" cy="12192000"/>
          </a:xfrm>
          <a:prstGeom prst="rect">
            <a:avLst/>
          </a:prstGeom>
        </p:spPr>
      </p:pic>
      <p:sp>
        <p:nvSpPr>
          <p:cNvPr id="6" name="Rounded Rectangle 5">
            <a:extLst>
              <a:ext uri="{FF2B5EF4-FFF2-40B4-BE49-F238E27FC236}">
                <a16:creationId xmlns:a16="http://schemas.microsoft.com/office/drawing/2014/main" id="{4B39D799-BF11-47FE-B020-46CDC072F633}"/>
              </a:ext>
            </a:extLst>
          </p:cNvPr>
          <p:cNvSpPr/>
          <p:nvPr/>
        </p:nvSpPr>
        <p:spPr>
          <a:xfrm>
            <a:off x="2360083" y="308683"/>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ATE Resources</a:t>
            </a:r>
            <a:endParaRPr lang="en-US" sz="4600" dirty="0">
              <a:solidFill>
                <a:prstClr val="white"/>
              </a:solidFill>
            </a:endParaRPr>
          </a:p>
        </p:txBody>
      </p:sp>
      <p:pic>
        <p:nvPicPr>
          <p:cNvPr id="10" name="Picture 9" descr="A screenshot of a cell phone&#10;&#10;Description automatically generated">
            <a:extLst>
              <a:ext uri="{FF2B5EF4-FFF2-40B4-BE49-F238E27FC236}">
                <a16:creationId xmlns:a16="http://schemas.microsoft.com/office/drawing/2014/main" id="{347A32F8-3CAB-496C-A752-3E9835D901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3518" y="1690868"/>
            <a:ext cx="4341625" cy="2124372"/>
          </a:xfrm>
          <a:prstGeom prst="rect">
            <a:avLst/>
          </a:prstGeom>
        </p:spPr>
      </p:pic>
      <p:pic>
        <p:nvPicPr>
          <p:cNvPr id="12" name="Picture 11" descr="A screenshot of a person&#10;&#10;Description automatically generated">
            <a:extLst>
              <a:ext uri="{FF2B5EF4-FFF2-40B4-BE49-F238E27FC236}">
                <a16:creationId xmlns:a16="http://schemas.microsoft.com/office/drawing/2014/main" id="{0BBD2FD5-05F8-4811-8B02-9F23BBF160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31105" y="4137666"/>
            <a:ext cx="3929611" cy="2274411"/>
          </a:xfrm>
          <a:prstGeom prst="rect">
            <a:avLst/>
          </a:prstGeom>
        </p:spPr>
      </p:pic>
      <p:pic>
        <p:nvPicPr>
          <p:cNvPr id="13" name="Picture 12">
            <a:extLst>
              <a:ext uri="{FF2B5EF4-FFF2-40B4-BE49-F238E27FC236}">
                <a16:creationId xmlns:a16="http://schemas.microsoft.com/office/drawing/2014/main" id="{2407049A-9182-491B-A4C6-DA678ED52E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00976" y="5137"/>
            <a:ext cx="891024" cy="1123545"/>
          </a:xfrm>
          <a:prstGeom prst="rect">
            <a:avLst/>
          </a:prstGeom>
        </p:spPr>
      </p:pic>
    </p:spTree>
    <p:extLst>
      <p:ext uri="{BB962C8B-B14F-4D97-AF65-F5344CB8AC3E}">
        <p14:creationId xmlns:p14="http://schemas.microsoft.com/office/powerpoint/2010/main" val="1680441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397E-EDE3-4DA9-AE23-2D266C3563FD}"/>
              </a:ext>
            </a:extLst>
          </p:cNvPr>
          <p:cNvSpPr>
            <a:spLocks noGrp="1"/>
          </p:cNvSpPr>
          <p:nvPr>
            <p:ph type="title"/>
          </p:nvPr>
        </p:nvSpPr>
        <p:spPr/>
        <p:txBody>
          <a:bodyPr/>
          <a:lstStyle/>
          <a:p>
            <a:endParaRPr lang="en-US" dirty="0"/>
          </a:p>
        </p:txBody>
      </p:sp>
      <p:sp>
        <p:nvSpPr>
          <p:cNvPr id="4" name="Content Placeholder 2">
            <a:extLst>
              <a:ext uri="{FF2B5EF4-FFF2-40B4-BE49-F238E27FC236}">
                <a16:creationId xmlns:a16="http://schemas.microsoft.com/office/drawing/2014/main" id="{247AF048-37E5-4681-A0B5-DE52F52B785F}"/>
              </a:ext>
            </a:extLst>
          </p:cNvPr>
          <p:cNvSpPr>
            <a:spLocks noGrp="1"/>
          </p:cNvSpPr>
          <p:nvPr>
            <p:ph idx="1"/>
          </p:nvPr>
        </p:nvSpPr>
        <p:spPr>
          <a:xfrm>
            <a:off x="3657600" y="1645639"/>
            <a:ext cx="4191000" cy="4343400"/>
          </a:xfrm>
        </p:spPr>
        <p:txBody>
          <a:bodyPr>
            <a:normAutofit/>
          </a:bodyPr>
          <a:lstStyle/>
          <a:p>
            <a:pPr>
              <a:buNone/>
            </a:pPr>
            <a:endParaRPr lang="en-US" sz="2600" dirty="0"/>
          </a:p>
          <a:p>
            <a:r>
              <a:rPr lang="en-US" sz="3200" dirty="0"/>
              <a:t>AACC</a:t>
            </a:r>
          </a:p>
          <a:p>
            <a:r>
              <a:rPr lang="en-US" sz="3200" dirty="0">
                <a:hlinkClick r:id="rId2"/>
              </a:rPr>
              <a:t>ate@aacc.nche.edu</a:t>
            </a:r>
            <a:endParaRPr lang="en-US" sz="3200" dirty="0"/>
          </a:p>
          <a:p>
            <a:r>
              <a:rPr lang="en-US" sz="3200" dirty="0"/>
              <a:t>202-416-4510</a:t>
            </a:r>
          </a:p>
          <a:p>
            <a:endParaRPr lang="en-US" sz="1000" dirty="0"/>
          </a:p>
          <a:p>
            <a:pPr algn="ctr"/>
            <a:endParaRPr lang="en-US" sz="2600" dirty="0"/>
          </a:p>
          <a:p>
            <a:pPr>
              <a:buNone/>
            </a:pPr>
            <a:endParaRPr lang="en-US" sz="2600" dirty="0"/>
          </a:p>
          <a:p>
            <a:endParaRPr lang="en-US" sz="2400" dirty="0"/>
          </a:p>
          <a:p>
            <a:pPr>
              <a:buNone/>
            </a:pPr>
            <a:endParaRPr lang="en-US" sz="2400" dirty="0"/>
          </a:p>
          <a:p>
            <a:endParaRPr lang="en-US" sz="2400" dirty="0"/>
          </a:p>
        </p:txBody>
      </p:sp>
      <p:pic>
        <p:nvPicPr>
          <p:cNvPr id="5" name="Picture 4" descr="2012SideBanner.bmp">
            <a:extLst>
              <a:ext uri="{FF2B5EF4-FFF2-40B4-BE49-F238E27FC236}">
                <a16:creationId xmlns:a16="http://schemas.microsoft.com/office/drawing/2014/main" id="{4A9B0E04-D7C3-4A7F-ABBF-898D0A0812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77319" y="-5181600"/>
            <a:ext cx="1828800" cy="12192000"/>
          </a:xfrm>
          <a:prstGeom prst="rect">
            <a:avLst/>
          </a:prstGeom>
        </p:spPr>
      </p:pic>
      <p:sp>
        <p:nvSpPr>
          <p:cNvPr id="6" name="Rounded Rectangle 5">
            <a:extLst>
              <a:ext uri="{FF2B5EF4-FFF2-40B4-BE49-F238E27FC236}">
                <a16:creationId xmlns:a16="http://schemas.microsoft.com/office/drawing/2014/main" id="{4B39D799-BF11-47FE-B020-46CDC072F633}"/>
              </a:ext>
            </a:extLst>
          </p:cNvPr>
          <p:cNvSpPr/>
          <p:nvPr/>
        </p:nvSpPr>
        <p:spPr>
          <a:xfrm>
            <a:off x="2360083" y="308683"/>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Thank You &amp; Contact Info</a:t>
            </a:r>
            <a:endParaRPr lang="en-US" sz="4600" dirty="0">
              <a:solidFill>
                <a:prstClr val="white"/>
              </a:solidFill>
            </a:endParaRPr>
          </a:p>
        </p:txBody>
      </p:sp>
    </p:spTree>
    <p:extLst>
      <p:ext uri="{BB962C8B-B14F-4D97-AF65-F5344CB8AC3E}">
        <p14:creationId xmlns:p14="http://schemas.microsoft.com/office/powerpoint/2010/main" val="974379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2SideBanner.bmp">
            <a:extLst>
              <a:ext uri="{FF2B5EF4-FFF2-40B4-BE49-F238E27FC236}">
                <a16:creationId xmlns:a16="http://schemas.microsoft.com/office/drawing/2014/main" id="{9DF3EAA7-9EDC-48FE-ACBE-B9819B5DA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73038" y="-5181600"/>
            <a:ext cx="1828800" cy="12192000"/>
          </a:xfrm>
          <a:prstGeom prst="rect">
            <a:avLst/>
          </a:prstGeom>
        </p:spPr>
      </p:pic>
      <p:sp>
        <p:nvSpPr>
          <p:cNvPr id="9" name="TextBox 8"/>
          <p:cNvSpPr txBox="1"/>
          <p:nvPr/>
        </p:nvSpPr>
        <p:spPr>
          <a:xfrm>
            <a:off x="1600200" y="1676400"/>
            <a:ext cx="9220202" cy="4154984"/>
          </a:xfrm>
          <a:prstGeom prst="rect">
            <a:avLst/>
          </a:prstGeom>
          <a:noFill/>
        </p:spPr>
        <p:txBody>
          <a:bodyPr wrap="square" rtlCol="0">
            <a:spAutoFit/>
          </a:bodyPr>
          <a:lstStyle/>
          <a:p>
            <a:r>
              <a:rPr lang="en-US" sz="3200" b="1" dirty="0">
                <a:solidFill>
                  <a:schemeClr val="tx1">
                    <a:lumMod val="65000"/>
                    <a:lumOff val="35000"/>
                  </a:schemeClr>
                </a:solidFill>
              </a:rPr>
              <a:t>What is your current role at your institution?</a:t>
            </a:r>
          </a:p>
          <a:p>
            <a:endParaRPr lang="en-US" sz="3200" b="1" dirty="0">
              <a:solidFill>
                <a:schemeClr val="tx1">
                  <a:lumMod val="65000"/>
                  <a:lumOff val="35000"/>
                </a:schemeClr>
              </a:solidFill>
            </a:endParaRPr>
          </a:p>
          <a:p>
            <a:pPr marL="457200" indent="-457200">
              <a:buAutoNum type="alphaUcPeriod"/>
            </a:pPr>
            <a:r>
              <a:rPr lang="en-US" sz="3200" b="1" dirty="0">
                <a:solidFill>
                  <a:schemeClr val="tx1">
                    <a:lumMod val="65000"/>
                    <a:lumOff val="35000"/>
                  </a:schemeClr>
                </a:solidFill>
              </a:rPr>
              <a:t>Faculty</a:t>
            </a:r>
          </a:p>
          <a:p>
            <a:pPr marL="457200" indent="-457200">
              <a:buAutoNum type="alphaUcPeriod"/>
            </a:pPr>
            <a:r>
              <a:rPr lang="en-US" sz="3200" b="1" dirty="0">
                <a:solidFill>
                  <a:schemeClr val="tx1">
                    <a:lumMod val="65000"/>
                    <a:lumOff val="35000"/>
                  </a:schemeClr>
                </a:solidFill>
              </a:rPr>
              <a:t>Administrator</a:t>
            </a:r>
          </a:p>
          <a:p>
            <a:pPr marL="457200" indent="-457200">
              <a:buAutoNum type="alphaUcPeriod"/>
            </a:pPr>
            <a:r>
              <a:rPr lang="en-US" sz="3200" b="1" dirty="0">
                <a:solidFill>
                  <a:schemeClr val="tx1">
                    <a:lumMod val="65000"/>
                    <a:lumOff val="35000"/>
                  </a:schemeClr>
                </a:solidFill>
              </a:rPr>
              <a:t>Grant Writer</a:t>
            </a:r>
          </a:p>
          <a:p>
            <a:pPr marL="457200" indent="-457200">
              <a:buAutoNum type="alphaUcPeriod"/>
            </a:pPr>
            <a:r>
              <a:rPr lang="en-US" sz="3200" b="1" dirty="0">
                <a:solidFill>
                  <a:schemeClr val="tx1">
                    <a:lumMod val="65000"/>
                    <a:lumOff val="35000"/>
                  </a:schemeClr>
                </a:solidFill>
              </a:rPr>
              <a:t>None of the Above	</a:t>
            </a:r>
            <a:r>
              <a:rPr lang="en-US" sz="2400" b="1" dirty="0">
                <a:solidFill>
                  <a:schemeClr val="tx1">
                    <a:lumMod val="65000"/>
                    <a:lumOff val="35000"/>
                  </a:schemeClr>
                </a:solidFill>
              </a:rPr>
              <a:t>   </a:t>
            </a:r>
          </a:p>
          <a:p>
            <a:endParaRPr lang="en-US" sz="2400" b="1" dirty="0">
              <a:solidFill>
                <a:schemeClr val="tx1">
                  <a:lumMod val="65000"/>
                  <a:lumOff val="35000"/>
                </a:schemeClr>
              </a:solidFill>
            </a:endParaRPr>
          </a:p>
          <a:p>
            <a:r>
              <a:rPr lang="en-US" sz="2400" b="1" dirty="0">
                <a:solidFill>
                  <a:schemeClr val="tx1">
                    <a:lumMod val="65000"/>
                    <a:lumOff val="35000"/>
                  </a:schemeClr>
                </a:solidFill>
              </a:rPr>
              <a:t>		</a:t>
            </a:r>
          </a:p>
          <a:p>
            <a:r>
              <a:rPr lang="en-US" sz="2400" b="1" dirty="0">
                <a:solidFill>
                  <a:schemeClr val="tx1">
                    <a:lumMod val="65000"/>
                    <a:lumOff val="35000"/>
                  </a:schemeClr>
                </a:solidFill>
              </a:rPr>
              <a:t>		</a:t>
            </a:r>
            <a:endParaRPr lang="en-US" sz="2400" b="1" i="1" dirty="0">
              <a:solidFill>
                <a:schemeClr val="tx1">
                  <a:lumMod val="65000"/>
                  <a:lumOff val="35000"/>
                </a:schemeClr>
              </a:solidFill>
            </a:endParaRPr>
          </a:p>
        </p:txBody>
      </p:sp>
      <p:sp>
        <p:nvSpPr>
          <p:cNvPr id="12" name="Rounded Rectangle 5">
            <a:extLst>
              <a:ext uri="{FF2B5EF4-FFF2-40B4-BE49-F238E27FC236}">
                <a16:creationId xmlns:a16="http://schemas.microsoft.com/office/drawing/2014/main" id="{89EDB519-4E20-493B-BE09-CE5F2F6D1B78}"/>
              </a:ext>
            </a:extLst>
          </p:cNvPr>
          <p:cNvSpPr/>
          <p:nvPr/>
        </p:nvSpPr>
        <p:spPr>
          <a:xfrm>
            <a:off x="2133600" y="360306"/>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Poll</a:t>
            </a:r>
            <a:endParaRPr lang="en-US" sz="4600" dirty="0">
              <a:solidFill>
                <a:prstClr val="white"/>
              </a:solidFill>
            </a:endParaRPr>
          </a:p>
        </p:txBody>
      </p:sp>
      <p:pic>
        <p:nvPicPr>
          <p:cNvPr id="5" name="Picture 4">
            <a:extLst>
              <a:ext uri="{FF2B5EF4-FFF2-40B4-BE49-F238E27FC236}">
                <a16:creationId xmlns:a16="http://schemas.microsoft.com/office/drawing/2014/main" id="{44354CC2-F13F-4CC9-B159-20553FBAE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9535" y="0"/>
            <a:ext cx="891024" cy="1123545"/>
          </a:xfrm>
          <a:prstGeom prst="rect">
            <a:avLst/>
          </a:prstGeom>
        </p:spPr>
      </p:pic>
    </p:spTree>
    <p:extLst>
      <p:ext uri="{BB962C8B-B14F-4D97-AF65-F5344CB8AC3E}">
        <p14:creationId xmlns:p14="http://schemas.microsoft.com/office/powerpoint/2010/main" val="242535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2012SideBanner.bmp">
            <a:extLst>
              <a:ext uri="{FF2B5EF4-FFF2-40B4-BE49-F238E27FC236}">
                <a16:creationId xmlns:a16="http://schemas.microsoft.com/office/drawing/2014/main" id="{05A90DA4-F88B-439F-8506-F381B07FFD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600" y="-5226146"/>
            <a:ext cx="1828800" cy="12192000"/>
          </a:xfrm>
          <a:prstGeom prst="rect">
            <a:avLst/>
          </a:prstGeom>
        </p:spPr>
      </p:pic>
      <p:grpSp>
        <p:nvGrpSpPr>
          <p:cNvPr id="13" name="Group 12"/>
          <p:cNvGrpSpPr/>
          <p:nvPr/>
        </p:nvGrpSpPr>
        <p:grpSpPr>
          <a:xfrm>
            <a:off x="1592851" y="1875475"/>
            <a:ext cx="3704204" cy="3405930"/>
            <a:chOff x="270753" y="1006418"/>
            <a:chExt cx="3594079" cy="3490291"/>
          </a:xfrm>
        </p:grpSpPr>
        <p:sp>
          <p:nvSpPr>
            <p:cNvPr id="14" name="Rectangle 13"/>
            <p:cNvSpPr/>
            <p:nvPr/>
          </p:nvSpPr>
          <p:spPr>
            <a:xfrm>
              <a:off x="1998452" y="1006418"/>
              <a:ext cx="51614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14424" y="1094686"/>
              <a:ext cx="3368055" cy="1892399"/>
            </a:xfrm>
            <a:prstGeom prst="rect">
              <a:avLst/>
            </a:prstGeom>
            <a:noFill/>
          </p:spPr>
          <p:txBody>
            <a:bodyPr wrap="square" rtlCol="0">
              <a:spAutoFit/>
            </a:bodyPr>
            <a:lstStyle/>
            <a:p>
              <a:r>
                <a:rPr lang="en-US" dirty="0">
                  <a:solidFill>
                    <a:srgbClr val="FF0000"/>
                  </a:solidFill>
                </a:rPr>
                <a:t>Division of</a:t>
              </a:r>
            </a:p>
            <a:p>
              <a:pPr marL="285750" indent="-285750">
                <a:buFont typeface="Arial" panose="020B0604020202020204" pitchFamily="34" charset="0"/>
                <a:buChar char="•"/>
              </a:pPr>
              <a:r>
                <a:rPr lang="en-US" sz="1600" dirty="0"/>
                <a:t>Graduate Education (DGE)</a:t>
              </a:r>
            </a:p>
            <a:p>
              <a:pPr marL="285750" indent="-285750">
                <a:buFont typeface="Arial" panose="020B0604020202020204" pitchFamily="34" charset="0"/>
                <a:buChar char="•"/>
              </a:pPr>
              <a:r>
                <a:rPr lang="en-US" sz="1600" dirty="0"/>
                <a:t>Research on Learning in Formal and Informal Settings (DRL)</a:t>
              </a:r>
            </a:p>
            <a:p>
              <a:pPr marL="285750" indent="-285750">
                <a:buFont typeface="Arial" panose="020B0604020202020204" pitchFamily="34" charset="0"/>
                <a:buChar char="•"/>
              </a:pPr>
              <a:r>
                <a:rPr lang="en-US" sz="1600" dirty="0"/>
                <a:t>Human Resource Development (HRD)</a:t>
              </a:r>
            </a:p>
            <a:p>
              <a:pPr marL="285750" indent="-285750">
                <a:buFont typeface="Arial" panose="020B0604020202020204" pitchFamily="34" charset="0"/>
                <a:buChar char="•"/>
              </a:pPr>
              <a:r>
                <a:rPr lang="en-US" sz="1600" dirty="0">
                  <a:solidFill>
                    <a:srgbClr val="0070C0"/>
                  </a:solidFill>
                </a:rPr>
                <a:t>Undergraduate Education (DUE)</a:t>
              </a:r>
            </a:p>
          </p:txBody>
        </p:sp>
        <p:sp>
          <p:nvSpPr>
            <p:cNvPr id="17" name="Rectangle: Rounded Corners 13"/>
            <p:cNvSpPr/>
            <p:nvPr/>
          </p:nvSpPr>
          <p:spPr>
            <a:xfrm>
              <a:off x="2937753" y="3424432"/>
              <a:ext cx="914400" cy="107227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937753" y="3000748"/>
              <a:ext cx="609600" cy="410020"/>
            </a:xfrm>
            <a:prstGeom prst="rect">
              <a:avLst/>
            </a:prstGeom>
            <a:noFill/>
          </p:spPr>
          <p:txBody>
            <a:bodyPr wrap="square" rtlCol="0">
              <a:spAutoFit/>
            </a:bodyPr>
            <a:lstStyle/>
            <a:p>
              <a:r>
                <a:rPr lang="en-US" sz="2000" dirty="0">
                  <a:solidFill>
                    <a:srgbClr val="FF0000"/>
                  </a:solidFill>
                </a:rPr>
                <a:t>EHR</a:t>
              </a:r>
            </a:p>
          </p:txBody>
        </p:sp>
        <p:sp>
          <p:nvSpPr>
            <p:cNvPr id="19" name="Rectangle: Rounded Corners 15"/>
            <p:cNvSpPr/>
            <p:nvPr/>
          </p:nvSpPr>
          <p:spPr>
            <a:xfrm>
              <a:off x="270753" y="1132804"/>
              <a:ext cx="3276600" cy="19151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flipH="1" flipV="1">
              <a:off x="2104125" y="3074923"/>
              <a:ext cx="820949" cy="3495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556098" y="2672199"/>
              <a:ext cx="2743200" cy="26711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13"/>
            <p:cNvSpPr/>
            <p:nvPr/>
          </p:nvSpPr>
          <p:spPr>
            <a:xfrm>
              <a:off x="2950432" y="3385585"/>
              <a:ext cx="914400" cy="107227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15"/>
            <p:cNvSpPr/>
            <p:nvPr/>
          </p:nvSpPr>
          <p:spPr>
            <a:xfrm>
              <a:off x="283432" y="1093957"/>
              <a:ext cx="3276600" cy="19151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p:cNvCxnSpPr/>
            <p:nvPr/>
          </p:nvCxnSpPr>
          <p:spPr>
            <a:xfrm flipH="1" flipV="1">
              <a:off x="2116804" y="3036076"/>
              <a:ext cx="820949" cy="3495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29" name="Rounded Rectangle 5">
            <a:extLst>
              <a:ext uri="{FF2B5EF4-FFF2-40B4-BE49-F238E27FC236}">
                <a16:creationId xmlns:a16="http://schemas.microsoft.com/office/drawing/2014/main" id="{1E1EE7BF-9865-41DC-A64E-E0F8BBB6B116}"/>
              </a:ext>
            </a:extLst>
          </p:cNvPr>
          <p:cNvSpPr/>
          <p:nvPr/>
        </p:nvSpPr>
        <p:spPr>
          <a:xfrm>
            <a:off x="2362199" y="157454"/>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National Science Foundation</a:t>
            </a:r>
            <a:endParaRPr lang="en-US" sz="4600" dirty="0">
              <a:solidFill>
                <a:prstClr val="white"/>
              </a:solidFill>
            </a:endParaRPr>
          </a:p>
        </p:txBody>
      </p:sp>
      <p:pic>
        <p:nvPicPr>
          <p:cNvPr id="26" name="Picture 25">
            <a:extLst>
              <a:ext uri="{FF2B5EF4-FFF2-40B4-BE49-F238E27FC236}">
                <a16:creationId xmlns:a16="http://schemas.microsoft.com/office/drawing/2014/main" id="{1D032DEA-3745-475B-91D8-E88DA8FFEF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0976" y="-44546"/>
            <a:ext cx="891024" cy="1123545"/>
          </a:xfrm>
          <a:prstGeom prst="rect">
            <a:avLst/>
          </a:prstGeom>
        </p:spPr>
      </p:pic>
      <p:pic>
        <p:nvPicPr>
          <p:cNvPr id="27" name="Picture 26">
            <a:extLst>
              <a:ext uri="{FF2B5EF4-FFF2-40B4-BE49-F238E27FC236}">
                <a16:creationId xmlns:a16="http://schemas.microsoft.com/office/drawing/2014/main" id="{9EFCFD21-6D35-4C4D-91AD-CFBDBDA76D35}"/>
              </a:ext>
            </a:extLst>
          </p:cNvPr>
          <p:cNvPicPr>
            <a:picLocks noChangeAspect="1"/>
          </p:cNvPicPr>
          <p:nvPr/>
        </p:nvPicPr>
        <p:blipFill>
          <a:blip r:embed="rId5"/>
          <a:stretch>
            <a:fillRect/>
          </a:stretch>
        </p:blipFill>
        <p:spPr>
          <a:xfrm>
            <a:off x="1588570" y="1137682"/>
            <a:ext cx="9014858" cy="5833143"/>
          </a:xfrm>
          <a:prstGeom prst="rect">
            <a:avLst/>
          </a:prstGeom>
        </p:spPr>
      </p:pic>
    </p:spTree>
    <p:extLst>
      <p:ext uri="{BB962C8B-B14F-4D97-AF65-F5344CB8AC3E}">
        <p14:creationId xmlns:p14="http://schemas.microsoft.com/office/powerpoint/2010/main" val="1444678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012SideBanner.bmp">
            <a:extLst>
              <a:ext uri="{FF2B5EF4-FFF2-40B4-BE49-F238E27FC236}">
                <a16:creationId xmlns:a16="http://schemas.microsoft.com/office/drawing/2014/main" id="{07084F73-DB06-4509-A3C8-8B6E40AFC4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08998" y="-5160639"/>
            <a:ext cx="1828800" cy="12192000"/>
          </a:xfrm>
          <a:prstGeom prst="rect">
            <a:avLst/>
          </a:prstGeom>
        </p:spPr>
      </p:pic>
      <p:sp>
        <p:nvSpPr>
          <p:cNvPr id="7" name="TextBox 6"/>
          <p:cNvSpPr txBox="1"/>
          <p:nvPr/>
        </p:nvSpPr>
        <p:spPr>
          <a:xfrm>
            <a:off x="8001001" y="2057400"/>
            <a:ext cx="1930777" cy="400110"/>
          </a:xfrm>
          <a:prstGeom prst="rect">
            <a:avLst/>
          </a:prstGeom>
          <a:noFill/>
        </p:spPr>
        <p:txBody>
          <a:bodyPr wrap="square" rtlCol="0">
            <a:spAutoFit/>
          </a:bodyPr>
          <a:lstStyle/>
          <a:p>
            <a:r>
              <a:rPr lang="en-US" sz="2000" b="1" dirty="0"/>
              <a:t>ATE</a:t>
            </a:r>
          </a:p>
        </p:txBody>
      </p:sp>
      <p:pic>
        <p:nvPicPr>
          <p:cNvPr id="11" name="Picture 10"/>
          <p:cNvPicPr/>
          <p:nvPr/>
        </p:nvPicPr>
        <p:blipFill>
          <a:blip r:embed="rId4"/>
          <a:stretch>
            <a:fillRect/>
          </a:stretch>
        </p:blipFill>
        <p:spPr>
          <a:xfrm>
            <a:off x="1539331" y="1485899"/>
            <a:ext cx="9113334" cy="4902066"/>
          </a:xfrm>
          <a:prstGeom prst="rect">
            <a:avLst/>
          </a:prstGeom>
        </p:spPr>
      </p:pic>
      <p:sp>
        <p:nvSpPr>
          <p:cNvPr id="9" name="TextBox 8"/>
          <p:cNvSpPr txBox="1"/>
          <p:nvPr/>
        </p:nvSpPr>
        <p:spPr>
          <a:xfrm>
            <a:off x="8331579" y="2026542"/>
            <a:ext cx="1600199" cy="369332"/>
          </a:xfrm>
          <a:prstGeom prst="rect">
            <a:avLst/>
          </a:prstGeom>
          <a:noFill/>
        </p:spPr>
        <p:txBody>
          <a:bodyPr wrap="square" rtlCol="0">
            <a:spAutoFit/>
          </a:bodyPr>
          <a:lstStyle/>
          <a:p>
            <a:r>
              <a:rPr lang="en-US" dirty="0"/>
              <a:t>ATE </a:t>
            </a:r>
            <a:r>
              <a:rPr lang="en-US" dirty="0">
                <a:solidFill>
                  <a:srgbClr val="FF0000"/>
                </a:solidFill>
              </a:rPr>
              <a:t>or </a:t>
            </a:r>
            <a:r>
              <a:rPr lang="en-US" dirty="0"/>
              <a:t>18-571</a:t>
            </a:r>
          </a:p>
        </p:txBody>
      </p:sp>
      <p:cxnSp>
        <p:nvCxnSpPr>
          <p:cNvPr id="14" name="Straight Arrow Connector 13"/>
          <p:cNvCxnSpPr>
            <a:cxnSpLocks/>
          </p:cNvCxnSpPr>
          <p:nvPr/>
        </p:nvCxnSpPr>
        <p:spPr>
          <a:xfrm>
            <a:off x="7065197" y="1918821"/>
            <a:ext cx="631003" cy="292387"/>
          </a:xfrm>
          <a:prstGeom prst="straightConnector1">
            <a:avLst/>
          </a:prstGeom>
          <a:ln w="50800">
            <a:tailEnd type="triangle" w="lg" len="med"/>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855397" y="1557374"/>
            <a:ext cx="2209800" cy="584775"/>
          </a:xfrm>
          <a:prstGeom prst="rect">
            <a:avLst/>
          </a:prstGeom>
          <a:noFill/>
        </p:spPr>
        <p:txBody>
          <a:bodyPr wrap="square" rtlCol="0">
            <a:spAutoFit/>
          </a:bodyPr>
          <a:lstStyle/>
          <a:p>
            <a:r>
              <a:rPr lang="en-US" sz="3200" i="1" dirty="0">
                <a:solidFill>
                  <a:srgbClr val="FF0000"/>
                </a:solidFill>
                <a:latin typeface="+mj-lt"/>
              </a:rPr>
              <a:t>Finding ATE</a:t>
            </a:r>
          </a:p>
        </p:txBody>
      </p:sp>
      <p:sp>
        <p:nvSpPr>
          <p:cNvPr id="18" name="Rounded Rectangle 5">
            <a:extLst>
              <a:ext uri="{FF2B5EF4-FFF2-40B4-BE49-F238E27FC236}">
                <a16:creationId xmlns:a16="http://schemas.microsoft.com/office/drawing/2014/main" id="{AD21CFE4-A03B-4482-9B74-3834A7688FA1}"/>
              </a:ext>
            </a:extLst>
          </p:cNvPr>
          <p:cNvSpPr/>
          <p:nvPr/>
        </p:nvSpPr>
        <p:spPr>
          <a:xfrm>
            <a:off x="2362197" y="285810"/>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www.nsf.gov</a:t>
            </a:r>
            <a:endParaRPr lang="en-US" sz="4600" dirty="0">
              <a:solidFill>
                <a:prstClr val="white"/>
              </a:solidFill>
            </a:endParaRPr>
          </a:p>
        </p:txBody>
      </p:sp>
      <p:pic>
        <p:nvPicPr>
          <p:cNvPr id="10" name="Picture 9">
            <a:extLst>
              <a:ext uri="{FF2B5EF4-FFF2-40B4-BE49-F238E27FC236}">
                <a16:creationId xmlns:a16="http://schemas.microsoft.com/office/drawing/2014/main" id="{2559CD1B-BFB3-4679-A637-8D764BFEC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8374" y="40227"/>
            <a:ext cx="891024" cy="1123545"/>
          </a:xfrm>
          <a:prstGeom prst="rect">
            <a:avLst/>
          </a:prstGeom>
        </p:spPr>
      </p:pic>
    </p:spTree>
    <p:extLst>
      <p:ext uri="{BB962C8B-B14F-4D97-AF65-F5344CB8AC3E}">
        <p14:creationId xmlns:p14="http://schemas.microsoft.com/office/powerpoint/2010/main" val="397280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2SideBanner.bmp">
            <a:extLst>
              <a:ext uri="{FF2B5EF4-FFF2-40B4-BE49-F238E27FC236}">
                <a16:creationId xmlns:a16="http://schemas.microsoft.com/office/drawing/2014/main" id="{D024C512-47B7-4EA2-8394-90CD92C02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3312" y="-5183312"/>
            <a:ext cx="1828800" cy="12192000"/>
          </a:xfrm>
          <a:prstGeom prst="rect">
            <a:avLst/>
          </a:prstGeom>
        </p:spPr>
      </p:pic>
      <p:sp>
        <p:nvSpPr>
          <p:cNvPr id="14" name="Rectangle 5"/>
          <p:cNvSpPr txBox="1">
            <a:spLocks noChangeArrowheads="1"/>
          </p:cNvSpPr>
          <p:nvPr/>
        </p:nvSpPr>
        <p:spPr>
          <a:xfrm>
            <a:off x="1150791" y="1479350"/>
            <a:ext cx="9745809" cy="3270768"/>
          </a:xfrm>
          <a:prstGeom prst="rect">
            <a:avLst/>
          </a:prstGeom>
          <a:noFill/>
          <a:ln/>
        </p:spPr>
        <p:txBody>
          <a:bodyPr wrap="square" lIns="90000" tIns="46800" rIns="90000" bIns="46800">
            <a:spAutoFit/>
          </a:bodyPr>
          <a:lstStyle/>
          <a:p>
            <a:pPr eaLnBrk="0" fontAlgn="base" hangingPunct="0">
              <a:lnSpc>
                <a:spcPct val="90000"/>
              </a:lnSpc>
              <a:spcBef>
                <a:spcPts val="9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kern="0" dirty="0">
                <a:solidFill>
                  <a:schemeClr val="tx1">
                    <a:lumMod val="65000"/>
                    <a:lumOff val="35000"/>
                  </a:schemeClr>
                </a:solidFill>
                <a:ea typeface="ＭＳ Ｐゴシック" pitchFamily="-112" charset="-128"/>
                <a:cs typeface="ＭＳ Ｐゴシック" pitchFamily="-112" charset="-128"/>
              </a:rPr>
              <a:t>The </a:t>
            </a:r>
            <a:r>
              <a:rPr lang="en-GB" sz="2400" u="sng" kern="0" dirty="0">
                <a:solidFill>
                  <a:schemeClr val="tx1">
                    <a:lumMod val="65000"/>
                    <a:lumOff val="35000"/>
                  </a:schemeClr>
                </a:solidFill>
                <a:ea typeface="ＭＳ Ｐゴシック" pitchFamily="-112" charset="-128"/>
                <a:cs typeface="ＭＳ Ｐゴシック" pitchFamily="-112" charset="-128"/>
              </a:rPr>
              <a:t>education</a:t>
            </a:r>
            <a:r>
              <a:rPr lang="en-GB" sz="2400" kern="0" dirty="0">
                <a:solidFill>
                  <a:schemeClr val="tx1">
                    <a:lumMod val="65000"/>
                    <a:lumOff val="35000"/>
                  </a:schemeClr>
                </a:solidFill>
                <a:ea typeface="ＭＳ Ｐゴシック" pitchFamily="-112" charset="-128"/>
                <a:cs typeface="ＭＳ Ｐゴシック" pitchFamily="-112" charset="-128"/>
              </a:rPr>
              <a:t> of highly qualified science and engineering technicians for advanced-technology fields that drive the nation’s economy.</a:t>
            </a:r>
          </a:p>
          <a:p>
            <a:pPr marL="914400" lvl="1" indent="-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Community and Technical Colleges (2-yr IHES) </a:t>
            </a:r>
            <a:r>
              <a:rPr lang="en-GB" sz="2400" kern="0" dirty="0">
                <a:solidFill>
                  <a:schemeClr val="tx1">
                    <a:lumMod val="65000"/>
                    <a:lumOff val="35000"/>
                  </a:schemeClr>
                </a:solidFill>
                <a:ea typeface="ＭＳ Ｐゴシック" pitchFamily="-112" charset="-128"/>
                <a:cs typeface="ＭＳ Ｐゴシック" pitchFamily="-112" charset="-128"/>
              </a:rPr>
              <a:t>have leadership roles on all projects. </a:t>
            </a:r>
          </a:p>
          <a:p>
            <a:pPr marL="914400" lvl="1" indent="-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kern="0" dirty="0">
                <a:solidFill>
                  <a:schemeClr val="tx1">
                    <a:lumMod val="65000"/>
                    <a:lumOff val="35000"/>
                  </a:schemeClr>
                </a:solidFill>
                <a:ea typeface="ＭＳ Ｐゴシック" pitchFamily="-112" charset="-128"/>
                <a:cs typeface="ＭＳ Ｐゴシック" pitchFamily="-112" charset="-128"/>
              </a:rPr>
              <a:t>Grades 7-12, 2yr- and 4-yr institutions can be supported. (</a:t>
            </a:r>
            <a:r>
              <a:rPr lang="en-GB" sz="2400" b="1" kern="0" dirty="0">
                <a:solidFill>
                  <a:schemeClr val="tx1">
                    <a:lumMod val="65000"/>
                    <a:lumOff val="35000"/>
                  </a:schemeClr>
                </a:solidFill>
                <a:ea typeface="ＭＳ Ｐゴシック" pitchFamily="-112" charset="-128"/>
                <a:cs typeface="ＭＳ Ｐゴシック" pitchFamily="-112" charset="-128"/>
              </a:rPr>
              <a:t>Pathways</a:t>
            </a:r>
            <a:r>
              <a:rPr lang="en-GB" sz="2400" kern="0" dirty="0">
                <a:solidFill>
                  <a:schemeClr val="tx1">
                    <a:lumMod val="65000"/>
                    <a:lumOff val="35000"/>
                  </a:schemeClr>
                </a:solidFill>
                <a:ea typeface="ＭＳ Ｐゴシック" pitchFamily="-112" charset="-128"/>
                <a:cs typeface="ＭＳ Ｐゴシック" pitchFamily="-112" charset="-128"/>
              </a:rPr>
              <a:t>)</a:t>
            </a:r>
          </a:p>
          <a:p>
            <a:pPr marL="914400" lvl="1" indent="-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kern="0" dirty="0">
                <a:solidFill>
                  <a:schemeClr val="tx1">
                    <a:lumMod val="65000"/>
                    <a:lumOff val="35000"/>
                  </a:schemeClr>
                </a:solidFill>
                <a:ea typeface="ＭＳ Ｐゴシック" pitchFamily="-112" charset="-128"/>
                <a:cs typeface="ＭＳ Ｐゴシック" pitchFamily="-112" charset="-128"/>
              </a:rPr>
              <a:t>Partnerships</a:t>
            </a:r>
            <a:r>
              <a:rPr lang="en-GB" sz="2400" kern="0" dirty="0">
                <a:solidFill>
                  <a:schemeClr val="tx1">
                    <a:lumMod val="65000"/>
                    <a:lumOff val="35000"/>
                  </a:schemeClr>
                </a:solidFill>
                <a:ea typeface="ＭＳ Ｐゴシック" pitchFamily="-112" charset="-128"/>
                <a:cs typeface="ＭＳ Ｐゴシック" pitchFamily="-112" charset="-128"/>
              </a:rPr>
              <a:t> with  Industry and Economic Development Entities – </a:t>
            </a:r>
            <a:r>
              <a:rPr lang="en-GB" sz="2400" b="1" kern="0" dirty="0">
                <a:solidFill>
                  <a:schemeClr val="tx1">
                    <a:lumMod val="65000"/>
                    <a:lumOff val="35000"/>
                  </a:schemeClr>
                </a:solidFill>
                <a:ea typeface="ＭＳ Ｐゴシック" pitchFamily="-112" charset="-128"/>
                <a:cs typeface="ＭＳ Ｐゴシック" pitchFamily="-112" charset="-128"/>
              </a:rPr>
              <a:t>Hiring Needs</a:t>
            </a:r>
          </a:p>
          <a:p>
            <a:pPr marL="341313" indent="-341313" eaLnBrk="0" fontAlgn="base" hangingPunct="0">
              <a:lnSpc>
                <a:spcPct val="90000"/>
              </a:lnSpc>
              <a:spcBef>
                <a:spcPts val="9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kern="0" dirty="0">
              <a:ea typeface="ＭＳ Ｐゴシック" pitchFamily="-112" charset="-128"/>
              <a:cs typeface="ＭＳ Ｐゴシック" pitchFamily="-112" charset="-128"/>
            </a:endParaRPr>
          </a:p>
        </p:txBody>
      </p:sp>
      <p:pic>
        <p:nvPicPr>
          <p:cNvPr id="15" name="Picture 2" descr="Q:\ATE Program\ATE 2008\ATECenterPictures\biolin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478657"/>
            <a:ext cx="3111818" cy="2074545"/>
          </a:xfrm>
          <a:prstGeom prst="rect">
            <a:avLst/>
          </a:prstGeom>
          <a:noFill/>
        </p:spPr>
      </p:pic>
      <p:pic>
        <p:nvPicPr>
          <p:cNvPr id="16" name="Picture 3" descr="Q:\ATE Program\ATE 2008\ATECenterPictures\ncsr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0" y="4380120"/>
            <a:ext cx="3041503" cy="2173082"/>
          </a:xfrm>
          <a:prstGeom prst="rect">
            <a:avLst/>
          </a:prstGeom>
          <a:noFill/>
        </p:spPr>
      </p:pic>
      <p:sp>
        <p:nvSpPr>
          <p:cNvPr id="19" name="Rounded Rectangle 18"/>
          <p:cNvSpPr/>
          <p:nvPr/>
        </p:nvSpPr>
        <p:spPr>
          <a:xfrm>
            <a:off x="1371600" y="569181"/>
            <a:ext cx="8915400" cy="569256"/>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i="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endParaRPr>
          </a:p>
          <a:p>
            <a:pPr algn="ctr">
              <a:defRPr/>
            </a:pPr>
            <a:r>
              <a:rPr lang="en-US" sz="40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rPr>
              <a:t>Advanced Technological Education (ATE)  </a:t>
            </a:r>
            <a:endParaRPr lang="en-US" sz="4000" dirty="0"/>
          </a:p>
          <a:p>
            <a:pPr algn="ctr">
              <a:defRPr/>
            </a:pPr>
            <a:endParaRPr lang="en-US" sz="4000" dirty="0"/>
          </a:p>
        </p:txBody>
      </p:sp>
      <p:pic>
        <p:nvPicPr>
          <p:cNvPr id="8" name="Picture 7">
            <a:extLst>
              <a:ext uri="{FF2B5EF4-FFF2-40B4-BE49-F238E27FC236}">
                <a16:creationId xmlns:a16="http://schemas.microsoft.com/office/drawing/2014/main" id="{F090127B-827D-400D-B827-0C41723E49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00976" y="-50925"/>
            <a:ext cx="891024" cy="1123545"/>
          </a:xfrm>
          <a:prstGeom prst="rect">
            <a:avLst/>
          </a:prstGeom>
        </p:spPr>
      </p:pic>
    </p:spTree>
    <p:extLst>
      <p:ext uri="{BB962C8B-B14F-4D97-AF65-F5344CB8AC3E}">
        <p14:creationId xmlns:p14="http://schemas.microsoft.com/office/powerpoint/2010/main" val="1042266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2012SideBanner.bmp">
            <a:extLst>
              <a:ext uri="{FF2B5EF4-FFF2-40B4-BE49-F238E27FC236}">
                <a16:creationId xmlns:a16="http://schemas.microsoft.com/office/drawing/2014/main" id="{65DEFD2C-C839-4C36-BD92-6546ED990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81600" y="-5206374"/>
            <a:ext cx="1828800" cy="12192000"/>
          </a:xfrm>
          <a:prstGeom prst="rect">
            <a:avLst/>
          </a:prstGeom>
        </p:spPr>
      </p:pic>
      <p:sp>
        <p:nvSpPr>
          <p:cNvPr id="14" name="Rectangle 5"/>
          <p:cNvSpPr txBox="1">
            <a:spLocks noChangeArrowheads="1"/>
          </p:cNvSpPr>
          <p:nvPr/>
        </p:nvSpPr>
        <p:spPr>
          <a:xfrm>
            <a:off x="2349093" y="1808878"/>
            <a:ext cx="8610600" cy="482313"/>
          </a:xfrm>
          <a:prstGeom prst="rect">
            <a:avLst/>
          </a:prstGeom>
          <a:noFill/>
          <a:ln/>
        </p:spPr>
        <p:txBody>
          <a:bodyPr wrap="square" lIns="90000" tIns="46800" rIns="90000" bIns="46800">
            <a:spAutoFit/>
          </a:bodyPr>
          <a:lstStyle/>
          <a:p>
            <a:pPr marL="341313" indent="-341313" eaLnBrk="0" fontAlgn="base" hangingPunct="0">
              <a:lnSpc>
                <a:spcPct val="90000"/>
              </a:lnSpc>
              <a:spcBef>
                <a:spcPts val="9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kern="0" dirty="0">
              <a:ea typeface="ＭＳ Ｐゴシック" pitchFamily="-112" charset="-128"/>
              <a:cs typeface="ＭＳ Ｐゴシック" pitchFamily="-112" charset="-128"/>
            </a:endParaRPr>
          </a:p>
        </p:txBody>
      </p:sp>
      <p:grpSp>
        <p:nvGrpSpPr>
          <p:cNvPr id="38" name="Group 37"/>
          <p:cNvGrpSpPr/>
          <p:nvPr/>
        </p:nvGrpSpPr>
        <p:grpSpPr>
          <a:xfrm>
            <a:off x="914400" y="1031347"/>
            <a:ext cx="10363200" cy="5559698"/>
            <a:chOff x="88573" y="691699"/>
            <a:chExt cx="8636956" cy="5865897"/>
          </a:xfrm>
        </p:grpSpPr>
        <p:sp>
          <p:nvSpPr>
            <p:cNvPr id="39" name="TextBox 38"/>
            <p:cNvSpPr txBox="1"/>
            <p:nvPr/>
          </p:nvSpPr>
          <p:spPr>
            <a:xfrm>
              <a:off x="88573" y="2214829"/>
              <a:ext cx="2285033" cy="2143200"/>
            </a:xfrm>
            <a:prstGeom prst="rect">
              <a:avLst/>
            </a:prstGeom>
            <a:noFill/>
          </p:spPr>
          <p:txBody>
            <a:bodyPr wrap="none" rtlCol="0">
              <a:spAutoFit/>
            </a:bodyPr>
            <a:lstStyle/>
            <a:p>
              <a:pPr algn="ctr" defTabSz="914400"/>
              <a:r>
                <a:rPr lang="en-US" dirty="0">
                  <a:solidFill>
                    <a:srgbClr val="1F497D"/>
                  </a:solidFill>
                  <a:latin typeface="Calibri"/>
                </a:rPr>
                <a:t>Up to $600k, up to 3 yrs</a:t>
              </a:r>
            </a:p>
            <a:p>
              <a:pPr algn="ctr" defTabSz="914400"/>
              <a:r>
                <a:rPr lang="en-US" u="sng" dirty="0">
                  <a:solidFill>
                    <a:srgbClr val="00B0F0"/>
                  </a:solidFill>
                  <a:latin typeface="Calibri"/>
                </a:rPr>
                <a:t>except</a:t>
              </a:r>
            </a:p>
            <a:p>
              <a:pPr algn="ctr" defTabSz="914400"/>
              <a:r>
                <a:rPr lang="en-US" i="1" dirty="0">
                  <a:solidFill>
                    <a:srgbClr val="1F497D"/>
                  </a:solidFill>
                  <a:latin typeface="Calibri"/>
                </a:rPr>
                <a:t>Adapt &amp; Implement</a:t>
              </a:r>
            </a:p>
            <a:p>
              <a:pPr algn="ctr" defTabSz="914400"/>
              <a:r>
                <a:rPr lang="en-US" i="1" dirty="0">
                  <a:solidFill>
                    <a:srgbClr val="1F497D"/>
                  </a:solidFill>
                  <a:latin typeface="Calibri"/>
                </a:rPr>
                <a:t>$300-400K</a:t>
              </a:r>
            </a:p>
            <a:p>
              <a:pPr algn="ctr" defTabSz="914400"/>
              <a:r>
                <a:rPr lang="en-US" i="1" dirty="0">
                  <a:solidFill>
                    <a:srgbClr val="1F497D"/>
                  </a:solidFill>
                  <a:latin typeface="Calibri"/>
                </a:rPr>
                <a:t>Instrumentation </a:t>
              </a:r>
            </a:p>
            <a:p>
              <a:pPr algn="ctr" defTabSz="914400"/>
              <a:r>
                <a:rPr lang="en-US" i="1" dirty="0">
                  <a:solidFill>
                    <a:srgbClr val="1F497D"/>
                  </a:solidFill>
                  <a:latin typeface="Calibri"/>
                </a:rPr>
                <a:t>Acquisition </a:t>
              </a:r>
            </a:p>
            <a:p>
              <a:pPr algn="ctr" defTabSz="914400"/>
              <a:r>
                <a:rPr lang="en-US" i="1" dirty="0">
                  <a:solidFill>
                    <a:srgbClr val="1F497D"/>
                  </a:solidFill>
                  <a:latin typeface="Calibri"/>
                </a:rPr>
                <a:t>$400-500K</a:t>
              </a:r>
            </a:p>
          </p:txBody>
        </p:sp>
        <p:grpSp>
          <p:nvGrpSpPr>
            <p:cNvPr id="40" name="Group 39"/>
            <p:cNvGrpSpPr/>
            <p:nvPr/>
          </p:nvGrpSpPr>
          <p:grpSpPr>
            <a:xfrm>
              <a:off x="593373" y="691699"/>
              <a:ext cx="8132156" cy="5865897"/>
              <a:chOff x="593373" y="691699"/>
              <a:chExt cx="8132156" cy="5865897"/>
            </a:xfrm>
          </p:grpSpPr>
          <p:sp>
            <p:nvSpPr>
              <p:cNvPr id="41" name="Title 1"/>
              <p:cNvSpPr txBox="1">
                <a:spLocks/>
              </p:cNvSpPr>
              <p:nvPr/>
            </p:nvSpPr>
            <p:spPr>
              <a:xfrm>
                <a:off x="811932" y="914401"/>
                <a:ext cx="7772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prstClr val="black"/>
                  </a:solidFill>
                </a:endParaRPr>
              </a:p>
            </p:txBody>
          </p:sp>
          <p:sp>
            <p:nvSpPr>
              <p:cNvPr id="43" name="TextBox 42"/>
              <p:cNvSpPr txBox="1"/>
              <p:nvPr/>
            </p:nvSpPr>
            <p:spPr>
              <a:xfrm>
                <a:off x="593373" y="1824200"/>
                <a:ext cx="1376106" cy="422146"/>
              </a:xfrm>
              <a:prstGeom prst="rect">
                <a:avLst/>
              </a:prstGeom>
              <a:noFill/>
            </p:spPr>
            <p:txBody>
              <a:bodyPr wrap="none" rtlCol="0">
                <a:spAutoFit/>
              </a:bodyPr>
              <a:lstStyle/>
              <a:p>
                <a:pPr defTabSz="914400"/>
                <a:r>
                  <a:rPr lang="en-US" sz="2000" dirty="0">
                    <a:solidFill>
                      <a:srgbClr val="1F497D">
                        <a:lumMod val="75000"/>
                      </a:srgbClr>
                    </a:solidFill>
                    <a:latin typeface="Calibri"/>
                  </a:rPr>
                  <a:t>ATE Projects</a:t>
                </a:r>
              </a:p>
            </p:txBody>
          </p:sp>
          <p:sp>
            <p:nvSpPr>
              <p:cNvPr id="44" name="TextBox 43"/>
              <p:cNvSpPr txBox="1"/>
              <p:nvPr/>
            </p:nvSpPr>
            <p:spPr>
              <a:xfrm>
                <a:off x="5601329" y="1911557"/>
                <a:ext cx="3124200" cy="746873"/>
              </a:xfrm>
              <a:prstGeom prst="rect">
                <a:avLst/>
              </a:prstGeom>
              <a:noFill/>
            </p:spPr>
            <p:txBody>
              <a:bodyPr wrap="square" rtlCol="0">
                <a:spAutoFit/>
              </a:bodyPr>
              <a:lstStyle/>
              <a:p>
                <a:pPr algn="ctr" defTabSz="914400"/>
                <a:r>
                  <a:rPr lang="en-US" sz="2000" dirty="0">
                    <a:solidFill>
                      <a:srgbClr val="1F497D">
                        <a:lumMod val="75000"/>
                      </a:srgbClr>
                    </a:solidFill>
                    <a:latin typeface="Calibri"/>
                  </a:rPr>
                  <a:t>Targeted Research in Technician Education </a:t>
                </a:r>
              </a:p>
            </p:txBody>
          </p:sp>
          <p:grpSp>
            <p:nvGrpSpPr>
              <p:cNvPr id="45" name="Group 44"/>
              <p:cNvGrpSpPr/>
              <p:nvPr/>
            </p:nvGrpSpPr>
            <p:grpSpPr>
              <a:xfrm>
                <a:off x="995577" y="691699"/>
                <a:ext cx="6645801" cy="1158616"/>
                <a:chOff x="1892684" y="793297"/>
                <a:chExt cx="4999576" cy="1158616"/>
              </a:xfrm>
            </p:grpSpPr>
            <p:sp>
              <p:nvSpPr>
                <p:cNvPr id="60" name="TextBox 59"/>
                <p:cNvSpPr txBox="1"/>
                <p:nvPr/>
              </p:nvSpPr>
              <p:spPr>
                <a:xfrm>
                  <a:off x="3420963" y="793297"/>
                  <a:ext cx="2229671" cy="552036"/>
                </a:xfrm>
                <a:prstGeom prst="rect">
                  <a:avLst/>
                </a:prstGeom>
                <a:noFill/>
              </p:spPr>
              <p:txBody>
                <a:bodyPr wrap="none" rtlCol="0">
                  <a:spAutoFit/>
                </a:bodyPr>
                <a:lstStyle/>
                <a:p>
                  <a:pPr defTabSz="914400"/>
                  <a:r>
                    <a:rPr lang="en-US" sz="2800" dirty="0">
                      <a:solidFill>
                        <a:prstClr val="black"/>
                      </a:solidFill>
                      <a:latin typeface="Calibri"/>
                    </a:rPr>
                    <a:t>Four Program Tracks</a:t>
                  </a:r>
                </a:p>
              </p:txBody>
            </p:sp>
            <p:sp>
              <p:nvSpPr>
                <p:cNvPr id="61" name="Bent-Up Arrow 60"/>
                <p:cNvSpPr/>
                <p:nvPr/>
              </p:nvSpPr>
              <p:spPr>
                <a:xfrm rot="10800000">
                  <a:off x="1892684" y="1428693"/>
                  <a:ext cx="990600" cy="523220"/>
                </a:xfrm>
                <a:prstGeom prst="ben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2" name="Bent-Up Arrow 61"/>
                <p:cNvSpPr/>
                <p:nvPr/>
              </p:nvSpPr>
              <p:spPr>
                <a:xfrm rot="10800000">
                  <a:off x="5901660" y="1381780"/>
                  <a:ext cx="990600" cy="523220"/>
                </a:xfrm>
                <a:prstGeom prst="bentUpArrow">
                  <a:avLst>
                    <a:gd name="adj1" fmla="val 22842"/>
                    <a:gd name="adj2" fmla="val 25000"/>
                    <a:gd name="adj3" fmla="val 27158"/>
                  </a:avLst>
                </a:prstGeom>
                <a:solidFill>
                  <a:schemeClr val="accent1"/>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46" name="Down Arrow 45"/>
              <p:cNvSpPr/>
              <p:nvPr/>
            </p:nvSpPr>
            <p:spPr>
              <a:xfrm>
                <a:off x="4764975" y="2802430"/>
                <a:ext cx="188844" cy="696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7" name="TextBox 46"/>
              <p:cNvSpPr txBox="1"/>
              <p:nvPr/>
            </p:nvSpPr>
            <p:spPr>
              <a:xfrm>
                <a:off x="4182618" y="3476200"/>
                <a:ext cx="1447800" cy="389673"/>
              </a:xfrm>
              <a:prstGeom prst="rect">
                <a:avLst/>
              </a:prstGeom>
              <a:noFill/>
            </p:spPr>
            <p:txBody>
              <a:bodyPr wrap="square" rtlCol="0">
                <a:spAutoFit/>
              </a:bodyPr>
              <a:lstStyle/>
              <a:p>
                <a:pPr algn="ctr" defTabSz="914400"/>
                <a:r>
                  <a:rPr lang="en-US" dirty="0">
                    <a:solidFill>
                      <a:prstClr val="black"/>
                    </a:solidFill>
                    <a:latin typeface="Calibri"/>
                  </a:rPr>
                  <a:t>Two Types</a:t>
                </a:r>
              </a:p>
            </p:txBody>
          </p:sp>
          <p:sp>
            <p:nvSpPr>
              <p:cNvPr id="48" name="TextBox 47"/>
              <p:cNvSpPr txBox="1"/>
              <p:nvPr/>
            </p:nvSpPr>
            <p:spPr>
              <a:xfrm>
                <a:off x="4205033" y="2378583"/>
                <a:ext cx="1389155" cy="422146"/>
              </a:xfrm>
              <a:prstGeom prst="rect">
                <a:avLst/>
              </a:prstGeom>
              <a:noFill/>
            </p:spPr>
            <p:txBody>
              <a:bodyPr wrap="none" rtlCol="0">
                <a:spAutoFit/>
              </a:bodyPr>
              <a:lstStyle/>
              <a:p>
                <a:pPr defTabSz="914400"/>
                <a:r>
                  <a:rPr lang="en-US" sz="2000" dirty="0">
                    <a:solidFill>
                      <a:srgbClr val="1F497D">
                        <a:lumMod val="75000"/>
                      </a:srgbClr>
                    </a:solidFill>
                    <a:latin typeface="Calibri"/>
                  </a:rPr>
                  <a:t>ATE Centers </a:t>
                </a:r>
              </a:p>
            </p:txBody>
          </p:sp>
          <p:sp>
            <p:nvSpPr>
              <p:cNvPr id="49" name="TextBox 48"/>
              <p:cNvSpPr txBox="1"/>
              <p:nvPr/>
            </p:nvSpPr>
            <p:spPr>
              <a:xfrm>
                <a:off x="5965954" y="2685043"/>
                <a:ext cx="2592978" cy="681927"/>
              </a:xfrm>
              <a:prstGeom prst="rect">
                <a:avLst/>
              </a:prstGeom>
              <a:noFill/>
            </p:spPr>
            <p:txBody>
              <a:bodyPr wrap="square" rtlCol="0">
                <a:spAutoFit/>
              </a:bodyPr>
              <a:lstStyle/>
              <a:p>
                <a:pPr algn="ctr" defTabSz="914400"/>
                <a:r>
                  <a:rPr lang="en-US" dirty="0">
                    <a:solidFill>
                      <a:srgbClr val="1F497D"/>
                    </a:solidFill>
                    <a:latin typeface="Calibri"/>
                  </a:rPr>
                  <a:t>From $150k, up to 2 yrs to $800k, up to 3 yrs</a:t>
                </a:r>
              </a:p>
            </p:txBody>
          </p:sp>
          <p:grpSp>
            <p:nvGrpSpPr>
              <p:cNvPr id="50" name="Group 49"/>
              <p:cNvGrpSpPr/>
              <p:nvPr/>
            </p:nvGrpSpPr>
            <p:grpSpPr>
              <a:xfrm>
                <a:off x="2531015" y="3831196"/>
                <a:ext cx="5259135" cy="1783221"/>
                <a:chOff x="2578226" y="3651018"/>
                <a:chExt cx="5259135" cy="1783221"/>
              </a:xfrm>
            </p:grpSpPr>
            <p:sp>
              <p:nvSpPr>
                <p:cNvPr id="53" name="Rectangle 52"/>
                <p:cNvSpPr/>
                <p:nvPr/>
              </p:nvSpPr>
              <p:spPr>
                <a:xfrm>
                  <a:off x="2803872" y="4328358"/>
                  <a:ext cx="832201" cy="422146"/>
                </a:xfrm>
                <a:prstGeom prst="rect">
                  <a:avLst/>
                </a:prstGeom>
                <a:ln w="19050">
                  <a:solidFill>
                    <a:srgbClr val="182F5E"/>
                  </a:solidFill>
                </a:ln>
              </p:spPr>
              <p:txBody>
                <a:bodyPr wrap="none">
                  <a:spAutoFit/>
                </a:bodyPr>
                <a:lstStyle/>
                <a:p>
                  <a:pPr algn="ctr" defTabSz="914400"/>
                  <a:r>
                    <a:rPr lang="en-US" sz="2000" dirty="0">
                      <a:solidFill>
                        <a:srgbClr val="000000"/>
                      </a:solidFill>
                      <a:latin typeface="Calibri"/>
                    </a:rPr>
                    <a:t>Center</a:t>
                  </a:r>
                  <a:endParaRPr lang="en-US" sz="2000" dirty="0">
                    <a:solidFill>
                      <a:srgbClr val="1F497D"/>
                    </a:solidFill>
                    <a:latin typeface="Calibri"/>
                  </a:endParaRPr>
                </a:p>
              </p:txBody>
            </p:sp>
            <p:sp>
              <p:nvSpPr>
                <p:cNvPr id="54" name="Down Arrow 53"/>
                <p:cNvSpPr/>
                <p:nvPr/>
              </p:nvSpPr>
              <p:spPr>
                <a:xfrm>
                  <a:off x="3211558" y="3688222"/>
                  <a:ext cx="94422" cy="5919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5" name="Down Arrow 54"/>
                <p:cNvSpPr/>
                <p:nvPr/>
              </p:nvSpPr>
              <p:spPr>
                <a:xfrm>
                  <a:off x="6783150" y="3651018"/>
                  <a:ext cx="94422" cy="5919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6" name="Rectangle 55"/>
                <p:cNvSpPr/>
                <p:nvPr/>
              </p:nvSpPr>
              <p:spPr>
                <a:xfrm>
                  <a:off x="5823358" y="4263572"/>
                  <a:ext cx="2014003" cy="422146"/>
                </a:xfrm>
                <a:prstGeom prst="rect">
                  <a:avLst/>
                </a:prstGeom>
                <a:ln w="19050">
                  <a:solidFill>
                    <a:srgbClr val="182F5E"/>
                  </a:solidFill>
                </a:ln>
              </p:spPr>
              <p:txBody>
                <a:bodyPr wrap="square">
                  <a:spAutoFit/>
                </a:bodyPr>
                <a:lstStyle/>
                <a:p>
                  <a:pPr algn="ctr" defTabSz="914400"/>
                  <a:r>
                    <a:rPr lang="en-US" sz="2000" dirty="0">
                      <a:solidFill>
                        <a:srgbClr val="000000"/>
                      </a:solidFill>
                      <a:latin typeface="Calibri"/>
                    </a:rPr>
                    <a:t>Resource Centers</a:t>
                  </a:r>
                  <a:endParaRPr lang="en-US" sz="2000" dirty="0">
                    <a:solidFill>
                      <a:srgbClr val="1F497D"/>
                    </a:solidFill>
                    <a:latin typeface="Calibri"/>
                  </a:endParaRPr>
                </a:p>
              </p:txBody>
            </p:sp>
            <p:cxnSp>
              <p:nvCxnSpPr>
                <p:cNvPr id="57" name="Straight Connector 56"/>
                <p:cNvCxnSpPr/>
                <p:nvPr/>
              </p:nvCxnSpPr>
              <p:spPr>
                <a:xfrm>
                  <a:off x="3219972" y="3658185"/>
                  <a:ext cx="3657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578226" y="4752311"/>
                  <a:ext cx="1283491" cy="681928"/>
                </a:xfrm>
                <a:prstGeom prst="rect">
                  <a:avLst/>
                </a:prstGeom>
                <a:noFill/>
              </p:spPr>
              <p:txBody>
                <a:bodyPr wrap="none" rtlCol="0">
                  <a:spAutoFit/>
                </a:bodyPr>
                <a:lstStyle/>
                <a:p>
                  <a:pPr algn="ctr" defTabSz="914400"/>
                  <a:r>
                    <a:rPr lang="en-US" dirty="0">
                      <a:solidFill>
                        <a:srgbClr val="1F497D"/>
                      </a:solidFill>
                      <a:latin typeface="Calibri"/>
                    </a:rPr>
                    <a:t>Up to $7.5M</a:t>
                  </a:r>
                </a:p>
                <a:p>
                  <a:pPr algn="ctr" defTabSz="914400"/>
                  <a:r>
                    <a:rPr lang="en-US" dirty="0">
                      <a:solidFill>
                        <a:srgbClr val="1F497D"/>
                      </a:solidFill>
                      <a:latin typeface="Calibri"/>
                    </a:rPr>
                    <a:t>5 yrs</a:t>
                  </a:r>
                </a:p>
              </p:txBody>
            </p:sp>
            <p:sp>
              <p:nvSpPr>
                <p:cNvPr id="59" name="TextBox 58"/>
                <p:cNvSpPr txBox="1"/>
                <p:nvPr/>
              </p:nvSpPr>
              <p:spPr>
                <a:xfrm>
                  <a:off x="6231886" y="4727229"/>
                  <a:ext cx="1393747" cy="681928"/>
                </a:xfrm>
                <a:prstGeom prst="rect">
                  <a:avLst/>
                </a:prstGeom>
                <a:noFill/>
              </p:spPr>
              <p:txBody>
                <a:bodyPr wrap="none" rtlCol="0">
                  <a:spAutoFit/>
                </a:bodyPr>
                <a:lstStyle/>
                <a:p>
                  <a:pPr algn="ctr" defTabSz="914400"/>
                  <a:r>
                    <a:rPr lang="en-US" dirty="0">
                      <a:solidFill>
                        <a:srgbClr val="1F497D"/>
                      </a:solidFill>
                      <a:latin typeface="Calibri"/>
                    </a:rPr>
                    <a:t>Up to $1.65M</a:t>
                  </a:r>
                </a:p>
                <a:p>
                  <a:pPr algn="ctr" defTabSz="914400"/>
                  <a:r>
                    <a:rPr lang="en-US" dirty="0">
                      <a:solidFill>
                        <a:srgbClr val="1F497D"/>
                      </a:solidFill>
                      <a:latin typeface="Calibri"/>
                    </a:rPr>
                    <a:t>3 yrs</a:t>
                  </a:r>
                </a:p>
              </p:txBody>
            </p:sp>
          </p:grpSp>
          <p:sp>
            <p:nvSpPr>
              <p:cNvPr id="51" name="TextBox 50"/>
              <p:cNvSpPr txBox="1"/>
              <p:nvPr/>
            </p:nvSpPr>
            <p:spPr>
              <a:xfrm>
                <a:off x="2286000" y="5680832"/>
                <a:ext cx="4400134" cy="876764"/>
              </a:xfrm>
              <a:prstGeom prst="rect">
                <a:avLst/>
              </a:prstGeom>
              <a:solidFill>
                <a:srgbClr val="FF0000"/>
              </a:solidFill>
            </p:spPr>
            <p:txBody>
              <a:bodyPr wrap="square" rtlCol="0">
                <a:spAutoFit/>
              </a:bodyPr>
              <a:lstStyle/>
              <a:p>
                <a:pPr algn="ctr" defTabSz="914400"/>
                <a:r>
                  <a:rPr lang="en-US" sz="2400" dirty="0">
                    <a:solidFill>
                      <a:prstClr val="white"/>
                    </a:solidFill>
                    <a:latin typeface="Calibri"/>
                  </a:rPr>
                  <a:t>Deadline (All Tracks):</a:t>
                </a:r>
              </a:p>
              <a:p>
                <a:pPr algn="ctr" defTabSz="914400"/>
                <a:r>
                  <a:rPr lang="en-US" sz="2400" dirty="0">
                    <a:solidFill>
                      <a:srgbClr val="FFFF00"/>
                    </a:solidFill>
                    <a:latin typeface="Calibri"/>
                  </a:rPr>
                  <a:t>October 1, 2020</a:t>
                </a:r>
              </a:p>
            </p:txBody>
          </p:sp>
          <p:sp>
            <p:nvSpPr>
              <p:cNvPr id="52" name="Down Arrow 51"/>
              <p:cNvSpPr/>
              <p:nvPr/>
            </p:nvSpPr>
            <p:spPr>
              <a:xfrm>
                <a:off x="4781079" y="1557250"/>
                <a:ext cx="188844" cy="793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grpSp>
      <p:sp>
        <p:nvSpPr>
          <p:cNvPr id="34" name="Bent-Up Arrow 33"/>
          <p:cNvSpPr/>
          <p:nvPr/>
        </p:nvSpPr>
        <p:spPr>
          <a:xfrm rot="10800000">
            <a:off x="4474461" y="1684236"/>
            <a:ext cx="1316778" cy="523220"/>
          </a:xfrm>
          <a:prstGeom prst="ben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TextBox 6"/>
          <p:cNvSpPr txBox="1"/>
          <p:nvPr/>
        </p:nvSpPr>
        <p:spPr>
          <a:xfrm>
            <a:off x="4151343" y="2164616"/>
            <a:ext cx="2149116" cy="1292662"/>
          </a:xfrm>
          <a:prstGeom prst="rect">
            <a:avLst/>
          </a:prstGeom>
          <a:noFill/>
        </p:spPr>
        <p:txBody>
          <a:bodyPr wrap="square" rtlCol="0">
            <a:spAutoFit/>
          </a:bodyPr>
          <a:lstStyle/>
          <a:p>
            <a:r>
              <a:rPr lang="en-US" sz="2000" dirty="0">
                <a:solidFill>
                  <a:schemeClr val="accent2"/>
                </a:solidFill>
              </a:rPr>
              <a:t>Small Grants</a:t>
            </a:r>
          </a:p>
          <a:p>
            <a:r>
              <a:rPr lang="en-US" sz="2000" dirty="0">
                <a:solidFill>
                  <a:schemeClr val="accent2"/>
                </a:solidFill>
              </a:rPr>
              <a:t>For Institutions</a:t>
            </a:r>
          </a:p>
          <a:p>
            <a:r>
              <a:rPr lang="en-US" sz="2000" dirty="0">
                <a:solidFill>
                  <a:schemeClr val="accent2"/>
                </a:solidFill>
              </a:rPr>
              <a:t>New to ATE</a:t>
            </a:r>
          </a:p>
          <a:p>
            <a:r>
              <a:rPr lang="en-US" dirty="0">
                <a:solidFill>
                  <a:schemeClr val="accent2"/>
                </a:solidFill>
              </a:rPr>
              <a:t>Up to $300K, 3-yr.</a:t>
            </a:r>
          </a:p>
        </p:txBody>
      </p:sp>
      <p:sp>
        <p:nvSpPr>
          <p:cNvPr id="35" name="Rounded Rectangle 5">
            <a:extLst>
              <a:ext uri="{FF2B5EF4-FFF2-40B4-BE49-F238E27FC236}">
                <a16:creationId xmlns:a16="http://schemas.microsoft.com/office/drawing/2014/main" id="{3B761A30-C32D-4D8F-889F-1296DC8AD8C0}"/>
              </a:ext>
            </a:extLst>
          </p:cNvPr>
          <p:cNvSpPr/>
          <p:nvPr/>
        </p:nvSpPr>
        <p:spPr>
          <a:xfrm>
            <a:off x="2285268" y="88659"/>
            <a:ext cx="7467601" cy="88900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ATE Program continued</a:t>
            </a:r>
            <a:endParaRPr lang="en-US" sz="4600" dirty="0">
              <a:solidFill>
                <a:prstClr val="white"/>
              </a:solidFill>
            </a:endParaRPr>
          </a:p>
        </p:txBody>
      </p:sp>
      <p:pic>
        <p:nvPicPr>
          <p:cNvPr id="31" name="Picture 30">
            <a:extLst>
              <a:ext uri="{FF2B5EF4-FFF2-40B4-BE49-F238E27FC236}">
                <a16:creationId xmlns:a16="http://schemas.microsoft.com/office/drawing/2014/main" id="{C979AFDE-8868-4EE7-9662-A51F53819D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0976" y="-28611"/>
            <a:ext cx="891024" cy="1123545"/>
          </a:xfrm>
          <a:prstGeom prst="rect">
            <a:avLst/>
          </a:prstGeom>
        </p:spPr>
      </p:pic>
      <p:cxnSp>
        <p:nvCxnSpPr>
          <p:cNvPr id="3" name="Straight Arrow Connector 2">
            <a:extLst>
              <a:ext uri="{FF2B5EF4-FFF2-40B4-BE49-F238E27FC236}">
                <a16:creationId xmlns:a16="http://schemas.microsoft.com/office/drawing/2014/main" id="{7930573F-F307-AA4A-941D-22D52DE9A007}"/>
              </a:ext>
            </a:extLst>
          </p:cNvPr>
          <p:cNvCxnSpPr/>
          <p:nvPr/>
        </p:nvCxnSpPr>
        <p:spPr>
          <a:xfrm>
            <a:off x="5385025" y="4876800"/>
            <a:ext cx="21353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58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BE13F66B-6ADC-0645-9238-7BC205369054}" vid="{EF26D44C-8757-994A-B843-443431E3E4B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17683</TotalTime>
  <Words>1682</Words>
  <Application>Microsoft Macintosh PowerPoint</Application>
  <PresentationFormat>Widescreen</PresentationFormat>
  <Paragraphs>312</Paragraphs>
  <Slides>42</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Black</vt:lpstr>
      <vt:lpstr>Avenir Next Medium</vt:lpstr>
      <vt:lpstr>Calibri</vt:lpstr>
      <vt:lpstr>DIN Condensed</vt:lpstr>
      <vt:lpstr>DINOT</vt:lpstr>
      <vt:lpstr>Times New Roman</vt:lpstr>
      <vt:lpstr>Wingdings 2</vt:lpstr>
      <vt:lpstr>Breeze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National Center for Autonomous Technologies (NCAT) Jonathan Beck Principal Investigator &amp; Director | National Center for Autonomous Technologies (NCAT)</vt:lpstr>
      <vt:lpstr>Innovation Born in Surreal Times</vt:lpstr>
      <vt:lpstr>NCAT - So Now What?</vt:lpstr>
      <vt:lpstr>What Options are Available ?</vt:lpstr>
      <vt:lpstr>Considerations and Planning</vt:lpstr>
      <vt:lpstr>Ancillary Benefits</vt:lpstr>
      <vt:lpstr>Thinking Long Term</vt:lpstr>
      <vt:lpstr>NSF ATE MINDSET</vt:lpstr>
      <vt:lpstr>Questions?</vt:lpstr>
      <vt:lpstr> </vt:lpstr>
      <vt:lpstr>PowerPoint Presentation</vt:lpstr>
      <vt:lpstr>Viticulture &amp; Enology  Science &amp; Technology Alliance  </vt:lpstr>
      <vt:lpstr>Rigorous and Comprehensive Educational Program</vt:lpstr>
      <vt:lpstr>Infusing VESTA Courses with Workplace Hands-on Learning</vt:lpstr>
      <vt:lpstr>Onsite Field Practicums</vt:lpstr>
      <vt:lpstr>Innovative use of distance educational technologies </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&amp; Questions</vt:lpstr>
      <vt:lpstr>Advice from Program Officers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Mentor-Connect</dc:title>
  <dc:creator>Charlotte.Forrest@fdtc.edu</dc:creator>
  <cp:lastModifiedBy>SARAH M HILL</cp:lastModifiedBy>
  <cp:revision>862</cp:revision>
  <cp:lastPrinted>2019-09-03T19:42:17Z</cp:lastPrinted>
  <dcterms:created xsi:type="dcterms:W3CDTF">2012-09-02T20:07:06Z</dcterms:created>
  <dcterms:modified xsi:type="dcterms:W3CDTF">2020-06-18T13:46:29Z</dcterms:modified>
</cp:coreProperties>
</file>